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4"/>
    <p:sldMasterId id="2147483660" r:id="rId5"/>
  </p:sldMasterIdLst>
  <p:notesMasterIdLst>
    <p:notesMasterId r:id="rId36"/>
  </p:notesMasterIdLst>
  <p:sldIdLst>
    <p:sldId id="257" r:id="rId6"/>
    <p:sldId id="256" r:id="rId7"/>
    <p:sldId id="276" r:id="rId8"/>
    <p:sldId id="278" r:id="rId9"/>
    <p:sldId id="285" r:id="rId10"/>
    <p:sldId id="283" r:id="rId11"/>
    <p:sldId id="286" r:id="rId12"/>
    <p:sldId id="305" r:id="rId13"/>
    <p:sldId id="306" r:id="rId14"/>
    <p:sldId id="307" r:id="rId15"/>
    <p:sldId id="308" r:id="rId16"/>
    <p:sldId id="309" r:id="rId17"/>
    <p:sldId id="280" r:id="rId18"/>
    <p:sldId id="310" r:id="rId19"/>
    <p:sldId id="311" r:id="rId20"/>
    <p:sldId id="312" r:id="rId21"/>
    <p:sldId id="287" r:id="rId22"/>
    <p:sldId id="288" r:id="rId23"/>
    <p:sldId id="289" r:id="rId24"/>
    <p:sldId id="284" r:id="rId25"/>
    <p:sldId id="290" r:id="rId26"/>
    <p:sldId id="291" r:id="rId27"/>
    <p:sldId id="292" r:id="rId28"/>
    <p:sldId id="313" r:id="rId29"/>
    <p:sldId id="314" r:id="rId30"/>
    <p:sldId id="315" r:id="rId31"/>
    <p:sldId id="316" r:id="rId32"/>
    <p:sldId id="317" r:id="rId33"/>
    <p:sldId id="318" r:id="rId34"/>
    <p:sldId id="282"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8132" autoAdjust="0"/>
  </p:normalViewPr>
  <p:slideViewPr>
    <p:cSldViewPr snapToGrid="0">
      <p:cViewPr varScale="1">
        <p:scale>
          <a:sx n="57" d="100"/>
          <a:sy n="57" d="100"/>
        </p:scale>
        <p:origin x="12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heme" Target="theme/theme1.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8" Type="http://schemas.openxmlformats.org/officeDocument/2006/relationships/slide" Target="slides/slide3.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B4BD9C-E19D-49EB-B17B-11701431E1AB}" type="datetimeFigureOut">
              <a:rPr lang="en-GB" smtClean="0"/>
              <a:t>12/11/2025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33C958-8727-4023-8249-EC111FF7A7B7}" type="slidenum">
              <a:rPr lang="en-GB" smtClean="0"/>
              <a:t>‹#›</a:t>
            </a:fld>
            <a:endParaRPr lang="en-GB"/>
          </a:p>
        </p:txBody>
      </p:sp>
    </p:spTree>
    <p:extLst>
      <p:ext uri="{BB962C8B-B14F-4D97-AF65-F5344CB8AC3E}">
        <p14:creationId xmlns:p14="http://schemas.microsoft.com/office/powerpoint/2010/main" val="2332727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1431D7-2762-4936-9405-C67F186352D1}" type="slidenum">
              <a:rPr lang="en-GB" smtClean="0"/>
              <a:t>24</a:t>
            </a:fld>
            <a:endParaRPr lang="en-GB" dirty="0"/>
          </a:p>
        </p:txBody>
      </p:sp>
    </p:spTree>
    <p:extLst>
      <p:ext uri="{BB962C8B-B14F-4D97-AF65-F5344CB8AC3E}">
        <p14:creationId xmlns:p14="http://schemas.microsoft.com/office/powerpoint/2010/main" val="8108632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3A8BF-D0D9-E7A8-6FDE-0FAFBA22F3F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8AE90DE-F6FD-4BD7-DAEE-81BD9BA59B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17FA0F2-9689-1AAA-FF5C-A577FF97A23C}"/>
              </a:ext>
            </a:extLst>
          </p:cNvPr>
          <p:cNvSpPr>
            <a:spLocks noGrp="1"/>
          </p:cNvSpPr>
          <p:nvPr>
            <p:ph type="dt" sz="half" idx="10"/>
          </p:nvPr>
        </p:nvSpPr>
        <p:spPr/>
        <p:txBody>
          <a:bodyPr/>
          <a:lstStyle/>
          <a:p>
            <a:fld id="{1094C089-3582-44F6-A52C-A0943213FCFA}" type="datetimeFigureOut">
              <a:rPr lang="en-GB" smtClean="0"/>
              <a:t>12/11/2025</a:t>
            </a:fld>
            <a:endParaRPr lang="en-GB"/>
          </a:p>
        </p:txBody>
      </p:sp>
      <p:sp>
        <p:nvSpPr>
          <p:cNvPr id="5" name="Footer Placeholder 4">
            <a:extLst>
              <a:ext uri="{FF2B5EF4-FFF2-40B4-BE49-F238E27FC236}">
                <a16:creationId xmlns:a16="http://schemas.microsoft.com/office/drawing/2014/main" id="{850526C3-478F-F880-FEA6-8DE373BB96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C477C3-CB66-24E8-378D-10EE8E3A1A94}"/>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639607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9EA61-850A-4C59-3C74-487E49070C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5A6B83-CC16-81F5-023F-2A402BC58C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C37E87-1984-2DD0-D61A-0499994367D9}"/>
              </a:ext>
            </a:extLst>
          </p:cNvPr>
          <p:cNvSpPr>
            <a:spLocks noGrp="1"/>
          </p:cNvSpPr>
          <p:nvPr>
            <p:ph type="dt" sz="half" idx="10"/>
          </p:nvPr>
        </p:nvSpPr>
        <p:spPr/>
        <p:txBody>
          <a:bodyPr/>
          <a:lstStyle/>
          <a:p>
            <a:fld id="{1094C089-3582-44F6-A52C-A0943213FCFA}" type="datetimeFigureOut">
              <a:rPr lang="en-GB" smtClean="0"/>
              <a:t>12/11/2025</a:t>
            </a:fld>
            <a:endParaRPr lang="en-GB"/>
          </a:p>
        </p:txBody>
      </p:sp>
      <p:sp>
        <p:nvSpPr>
          <p:cNvPr id="5" name="Footer Placeholder 4">
            <a:extLst>
              <a:ext uri="{FF2B5EF4-FFF2-40B4-BE49-F238E27FC236}">
                <a16:creationId xmlns:a16="http://schemas.microsoft.com/office/drawing/2014/main" id="{93A2BD58-FEB6-2DA1-53DE-0B74274730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41D9C6-B834-B89B-19D7-41AA5CA545C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5338319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2DEDE-53D8-ADE7-5322-9069F86E17E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CDC3D78-841F-3110-3A53-EFB9A216A73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9C80989-3E30-E2D2-3EB6-9072718E787C}"/>
              </a:ext>
            </a:extLst>
          </p:cNvPr>
          <p:cNvSpPr>
            <a:spLocks noGrp="1"/>
          </p:cNvSpPr>
          <p:nvPr>
            <p:ph type="dt" sz="half" idx="10"/>
          </p:nvPr>
        </p:nvSpPr>
        <p:spPr/>
        <p:txBody>
          <a:bodyPr/>
          <a:lstStyle/>
          <a:p>
            <a:fld id="{1094C089-3582-44F6-A52C-A0943213FCFA}" type="datetimeFigureOut">
              <a:rPr lang="en-GB" smtClean="0"/>
              <a:t>12/11/2025</a:t>
            </a:fld>
            <a:endParaRPr lang="en-GB"/>
          </a:p>
        </p:txBody>
      </p:sp>
      <p:sp>
        <p:nvSpPr>
          <p:cNvPr id="5" name="Footer Placeholder 4">
            <a:extLst>
              <a:ext uri="{FF2B5EF4-FFF2-40B4-BE49-F238E27FC236}">
                <a16:creationId xmlns:a16="http://schemas.microsoft.com/office/drawing/2014/main" id="{02DBB7D2-9AEF-01F5-9EF9-F506366F88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989122-40D8-896D-3A38-EFABBDE451E2}"/>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2530015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B56F7-862C-046B-D2D2-60E3784F96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8E82BE-79B7-F9B1-2F74-079E2A3323C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59A752A-40AB-3202-B2F1-F146E653AD8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ABFD162-8F81-1605-293E-2F9DCA34CC4C}"/>
              </a:ext>
            </a:extLst>
          </p:cNvPr>
          <p:cNvSpPr>
            <a:spLocks noGrp="1"/>
          </p:cNvSpPr>
          <p:nvPr>
            <p:ph type="dt" sz="half" idx="10"/>
          </p:nvPr>
        </p:nvSpPr>
        <p:spPr/>
        <p:txBody>
          <a:bodyPr/>
          <a:lstStyle/>
          <a:p>
            <a:fld id="{1094C089-3582-44F6-A52C-A0943213FCFA}" type="datetimeFigureOut">
              <a:rPr lang="en-GB" smtClean="0"/>
              <a:t>12/11/2025</a:t>
            </a:fld>
            <a:endParaRPr lang="en-GB"/>
          </a:p>
        </p:txBody>
      </p:sp>
      <p:sp>
        <p:nvSpPr>
          <p:cNvPr id="6" name="Footer Placeholder 5">
            <a:extLst>
              <a:ext uri="{FF2B5EF4-FFF2-40B4-BE49-F238E27FC236}">
                <a16:creationId xmlns:a16="http://schemas.microsoft.com/office/drawing/2014/main" id="{207DE0C2-0CB1-7070-1060-0A254DDC49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43BA71-F7EB-B8EC-0ACD-B530B132AC96}"/>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2345648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5A71E-0950-AB8E-D726-B2A1FB415C3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F854E8E-B6E2-28CD-D6D8-A76E3DA627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28C8B6-7F44-67FF-94D0-77170612E90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3E88BE5-0FAA-0DD3-176C-C524812469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B1A6E6-E2D7-E38C-5A6C-F9503F2E379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38BB66B-E951-9B77-2A0E-F0C422CA06C1}"/>
              </a:ext>
            </a:extLst>
          </p:cNvPr>
          <p:cNvSpPr>
            <a:spLocks noGrp="1"/>
          </p:cNvSpPr>
          <p:nvPr>
            <p:ph type="dt" sz="half" idx="10"/>
          </p:nvPr>
        </p:nvSpPr>
        <p:spPr/>
        <p:txBody>
          <a:bodyPr/>
          <a:lstStyle/>
          <a:p>
            <a:fld id="{1094C089-3582-44F6-A52C-A0943213FCFA}" type="datetimeFigureOut">
              <a:rPr lang="en-GB" smtClean="0"/>
              <a:t>12/11/2025</a:t>
            </a:fld>
            <a:endParaRPr lang="en-GB"/>
          </a:p>
        </p:txBody>
      </p:sp>
      <p:sp>
        <p:nvSpPr>
          <p:cNvPr id="8" name="Footer Placeholder 7">
            <a:extLst>
              <a:ext uri="{FF2B5EF4-FFF2-40B4-BE49-F238E27FC236}">
                <a16:creationId xmlns:a16="http://schemas.microsoft.com/office/drawing/2014/main" id="{2C45A7E5-AA6F-DB42-C470-1201FDF592D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C11EF37-0710-3A79-844E-63F405ACF802}"/>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673329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DBF64-0DD8-A2F8-FB91-8BC39D7B229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9B5021-EB7F-CD1A-A1C0-063F406E1ECE}"/>
              </a:ext>
            </a:extLst>
          </p:cNvPr>
          <p:cNvSpPr>
            <a:spLocks noGrp="1"/>
          </p:cNvSpPr>
          <p:nvPr>
            <p:ph type="dt" sz="half" idx="10"/>
          </p:nvPr>
        </p:nvSpPr>
        <p:spPr/>
        <p:txBody>
          <a:bodyPr/>
          <a:lstStyle/>
          <a:p>
            <a:fld id="{1094C089-3582-44F6-A52C-A0943213FCFA}" type="datetimeFigureOut">
              <a:rPr lang="en-GB" smtClean="0"/>
              <a:t>12/11/2025</a:t>
            </a:fld>
            <a:endParaRPr lang="en-GB"/>
          </a:p>
        </p:txBody>
      </p:sp>
      <p:sp>
        <p:nvSpPr>
          <p:cNvPr id="4" name="Footer Placeholder 3">
            <a:extLst>
              <a:ext uri="{FF2B5EF4-FFF2-40B4-BE49-F238E27FC236}">
                <a16:creationId xmlns:a16="http://schemas.microsoft.com/office/drawing/2014/main" id="{A50F639A-CC1C-6AD9-12BD-849F28F86D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817075E-2FFD-F205-A530-605CCED90434}"/>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144749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B47FD4-CAE6-FE66-E347-E6608977CC0A}"/>
              </a:ext>
            </a:extLst>
          </p:cNvPr>
          <p:cNvSpPr>
            <a:spLocks noGrp="1"/>
          </p:cNvSpPr>
          <p:nvPr>
            <p:ph type="dt" sz="half" idx="10"/>
          </p:nvPr>
        </p:nvSpPr>
        <p:spPr/>
        <p:txBody>
          <a:bodyPr/>
          <a:lstStyle/>
          <a:p>
            <a:fld id="{1094C089-3582-44F6-A52C-A0943213FCFA}" type="datetimeFigureOut">
              <a:rPr lang="en-GB" smtClean="0"/>
              <a:t>12/11/2025</a:t>
            </a:fld>
            <a:endParaRPr lang="en-GB"/>
          </a:p>
        </p:txBody>
      </p:sp>
      <p:sp>
        <p:nvSpPr>
          <p:cNvPr id="3" name="Footer Placeholder 2">
            <a:extLst>
              <a:ext uri="{FF2B5EF4-FFF2-40B4-BE49-F238E27FC236}">
                <a16:creationId xmlns:a16="http://schemas.microsoft.com/office/drawing/2014/main" id="{526D488A-E13D-8409-F5C0-C26A2FF9ED9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7586932-7001-7F87-C891-F4B088E4D08F}"/>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938232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972F5-BBBC-22D9-2073-DF7E8CA387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5DEA2C1-2105-D690-CA1B-F41125F200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D3461B-F21C-A587-4C5F-93976CF728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7C89EF-B984-11E2-36BF-45E7F0C07A6A}"/>
              </a:ext>
            </a:extLst>
          </p:cNvPr>
          <p:cNvSpPr>
            <a:spLocks noGrp="1"/>
          </p:cNvSpPr>
          <p:nvPr>
            <p:ph type="dt" sz="half" idx="10"/>
          </p:nvPr>
        </p:nvSpPr>
        <p:spPr/>
        <p:txBody>
          <a:bodyPr/>
          <a:lstStyle/>
          <a:p>
            <a:fld id="{1094C089-3582-44F6-A52C-A0943213FCFA}" type="datetimeFigureOut">
              <a:rPr lang="en-GB" smtClean="0"/>
              <a:t>12/11/2025</a:t>
            </a:fld>
            <a:endParaRPr lang="en-GB"/>
          </a:p>
        </p:txBody>
      </p:sp>
      <p:sp>
        <p:nvSpPr>
          <p:cNvPr id="6" name="Footer Placeholder 5">
            <a:extLst>
              <a:ext uri="{FF2B5EF4-FFF2-40B4-BE49-F238E27FC236}">
                <a16:creationId xmlns:a16="http://schemas.microsoft.com/office/drawing/2014/main" id="{450B751E-A267-077A-4ECC-B8B75DE8D5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CF73C0-BF73-45E7-3F82-B25F2F1B1A3D}"/>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662705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305BB-C013-FA3F-1FAE-0E07202F4A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C89BB65-9708-FED6-53DC-3ABE76D85B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B49CD4B-F90D-0AE6-ABDB-06DBEBF903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821A76-65D8-2C8C-F0B4-D911EA3403B1}"/>
              </a:ext>
            </a:extLst>
          </p:cNvPr>
          <p:cNvSpPr>
            <a:spLocks noGrp="1"/>
          </p:cNvSpPr>
          <p:nvPr>
            <p:ph type="dt" sz="half" idx="10"/>
          </p:nvPr>
        </p:nvSpPr>
        <p:spPr/>
        <p:txBody>
          <a:bodyPr/>
          <a:lstStyle/>
          <a:p>
            <a:fld id="{1094C089-3582-44F6-A52C-A0943213FCFA}" type="datetimeFigureOut">
              <a:rPr lang="en-GB" smtClean="0"/>
              <a:t>12/11/2025</a:t>
            </a:fld>
            <a:endParaRPr lang="en-GB"/>
          </a:p>
        </p:txBody>
      </p:sp>
      <p:sp>
        <p:nvSpPr>
          <p:cNvPr id="6" name="Footer Placeholder 5">
            <a:extLst>
              <a:ext uri="{FF2B5EF4-FFF2-40B4-BE49-F238E27FC236}">
                <a16:creationId xmlns:a16="http://schemas.microsoft.com/office/drawing/2014/main" id="{1271B9E1-C6BD-B22E-5FFA-EB29CD3231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AF2F36-3C87-BE75-0D52-9C7721CDF071}"/>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65653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29CC8-1749-1066-9A18-B8499959B14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30566D-E65B-A085-D8F1-EB3E3D27767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2C2F2F-4682-703E-ADA9-62DC00E916D2}"/>
              </a:ext>
            </a:extLst>
          </p:cNvPr>
          <p:cNvSpPr>
            <a:spLocks noGrp="1"/>
          </p:cNvSpPr>
          <p:nvPr>
            <p:ph type="dt" sz="half" idx="10"/>
          </p:nvPr>
        </p:nvSpPr>
        <p:spPr/>
        <p:txBody>
          <a:bodyPr/>
          <a:lstStyle/>
          <a:p>
            <a:fld id="{1094C089-3582-44F6-A52C-A0943213FCFA}" type="datetimeFigureOut">
              <a:rPr lang="en-GB" smtClean="0"/>
              <a:t>12/11/2025</a:t>
            </a:fld>
            <a:endParaRPr lang="en-GB"/>
          </a:p>
        </p:txBody>
      </p:sp>
      <p:sp>
        <p:nvSpPr>
          <p:cNvPr id="5" name="Footer Placeholder 4">
            <a:extLst>
              <a:ext uri="{FF2B5EF4-FFF2-40B4-BE49-F238E27FC236}">
                <a16:creationId xmlns:a16="http://schemas.microsoft.com/office/drawing/2014/main" id="{64A79998-E119-A25E-C076-710F45F487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FE54E7-76EF-929F-45E7-4BE4F2AF02A6}"/>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960937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BDCB4F-02A2-D8CC-ECF5-9599768D6C2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AF7689-EA5D-B180-8DBD-E28900B7D1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D36DD9-2679-81BD-334A-319174D562DE}"/>
              </a:ext>
            </a:extLst>
          </p:cNvPr>
          <p:cNvSpPr>
            <a:spLocks noGrp="1"/>
          </p:cNvSpPr>
          <p:nvPr>
            <p:ph type="dt" sz="half" idx="10"/>
          </p:nvPr>
        </p:nvSpPr>
        <p:spPr/>
        <p:txBody>
          <a:bodyPr/>
          <a:lstStyle/>
          <a:p>
            <a:fld id="{1094C089-3582-44F6-A52C-A0943213FCFA}" type="datetimeFigureOut">
              <a:rPr lang="en-GB" smtClean="0"/>
              <a:t>12/11/2025</a:t>
            </a:fld>
            <a:endParaRPr lang="en-GB"/>
          </a:p>
        </p:txBody>
      </p:sp>
      <p:sp>
        <p:nvSpPr>
          <p:cNvPr id="5" name="Footer Placeholder 4">
            <a:extLst>
              <a:ext uri="{FF2B5EF4-FFF2-40B4-BE49-F238E27FC236}">
                <a16:creationId xmlns:a16="http://schemas.microsoft.com/office/drawing/2014/main" id="{94DE4161-6E4D-2263-F91F-F8DCB40259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34BE5A-6AE9-7AFB-C82F-00F7B2145A2F}"/>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2595153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rtlCol="0"/>
          <a:lstStyle/>
          <a:p>
            <a:pPr rtl="0"/>
            <a:r>
              <a:rPr lang="en-GB" noProof="0"/>
              <a:t>Click to edit Master title style</a:t>
            </a:r>
            <a:endParaRPr lang="en-GB" noProof="0" dirty="0"/>
          </a:p>
        </p:txBody>
      </p:sp>
      <p:sp>
        <p:nvSpPr>
          <p:cNvPr id="3" name="Content Placeholder 2"/>
          <p:cNvSpPr>
            <a:spLocks noGrp="1"/>
          </p:cNvSpPr>
          <p:nvPr>
            <p:ph idx="1"/>
          </p:nvPr>
        </p:nvSpPr>
        <p:spPr>
          <a:xfrm>
            <a:off x="581192" y="2340864"/>
            <a:ext cx="11029615" cy="3634486"/>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rtlCol="0"/>
          <a:lstStyle/>
          <a:p>
            <a:pPr rtl="0"/>
            <a:fld id="{F51C912A-0231-4476-92A7-56F76FFF85FC}" type="datetime1">
              <a:rPr lang="en-GB" noProof="0" smtClean="0"/>
              <a:t>12/11/2025</a:t>
            </a:fld>
            <a:endParaRPr lang="en-GB" noProof="0"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rtlCol="0"/>
          <a:lstStyle/>
          <a:p>
            <a:pPr rtl="0"/>
            <a:endParaRPr lang="en-GB" noProof="0"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0651169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rtlCol="0" anchor="b">
            <a:normAutofit/>
          </a:bodyPr>
          <a:lstStyle>
            <a:lvl1pPr>
              <a:defRPr sz="3600">
                <a:solidFill>
                  <a:schemeClr val="tx1">
                    <a:lumMod val="75000"/>
                    <a:lumOff val="25000"/>
                  </a:schemeClr>
                </a:solidFill>
              </a:defRPr>
            </a:lvl1pPr>
          </a:lstStyle>
          <a:p>
            <a:pPr rtl="0"/>
            <a:r>
              <a:rPr lang="en-GB" noProof="0"/>
              <a:t>Click to edit Master title style</a:t>
            </a:r>
            <a:endParaRPr lang="en-GB" noProof="0" dirty="0"/>
          </a:p>
        </p:txBody>
      </p:sp>
      <p:sp>
        <p:nvSpPr>
          <p:cNvPr id="3" name="Subtitle 2"/>
          <p:cNvSpPr>
            <a:spLocks noGrp="1"/>
          </p:cNvSpPr>
          <p:nvPr>
            <p:ph type="subTitle" idx="1"/>
          </p:nvPr>
        </p:nvSpPr>
        <p:spPr>
          <a:xfrm>
            <a:off x="581194" y="2495445"/>
            <a:ext cx="10993546" cy="590321"/>
          </a:xfrm>
        </p:spPr>
        <p:txBody>
          <a:bodyPr rtlCol="0"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endParaRPr lang="en-GB" noProof="0"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rtlCol="0"/>
          <a:lstStyle/>
          <a:p>
            <a:pPr rtl="0"/>
            <a:fld id="{6D0511F4-8371-4283-B556-B4A3690F1B87}" type="datetime1">
              <a:rPr lang="en-GB" noProof="0" smtClean="0"/>
              <a:t>12/11/2025</a:t>
            </a:fld>
            <a:endParaRPr lang="en-GB" noProof="0"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rtlCol="0"/>
          <a:lstStyle/>
          <a:p>
            <a:pPr rtl="0"/>
            <a:endParaRPr lang="en-GB" noProof="0"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6791332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3CE5EA-E865-4C70-F709-458CE4C7022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C13E0E-2C44-7C26-D99B-A5985B7DD3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86D98F-9DE9-1317-4266-4AEE084CD08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94C089-3582-44F6-A52C-A0943213FCFA}" type="datetimeFigureOut">
              <a:rPr lang="en-GB" smtClean="0"/>
              <a:t>12/11/2025</a:t>
            </a:fld>
            <a:endParaRPr lang="en-GB"/>
          </a:p>
        </p:txBody>
      </p:sp>
      <p:sp>
        <p:nvSpPr>
          <p:cNvPr id="5" name="Footer Placeholder 4">
            <a:extLst>
              <a:ext uri="{FF2B5EF4-FFF2-40B4-BE49-F238E27FC236}">
                <a16:creationId xmlns:a16="http://schemas.microsoft.com/office/drawing/2014/main" id="{A071D94A-E532-6AAF-C373-A4086051A6D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8EB5EE4-FDD4-D69C-F18C-FFC98872646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1281070864"/>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pPr rtl="0"/>
            <a:fld id="{F7298F3E-B9B5-4403-B67B-75F61717BBF2}" type="datetime1">
              <a:rPr lang="en-GB" noProof="0" smtClean="0"/>
              <a:t>12/11/2025</a:t>
            </a:fld>
            <a:endParaRPr lang="en-GB" noProof="0"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pPr rtl="0"/>
            <a:endParaRPr lang="en-GB" noProof="0"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pPr rtl="0"/>
            <a:fld id="{3A98EE3D-8CD1-4C3F-BD1C-C98C9596463C}" type="slidenum">
              <a:rPr lang="en-GB" noProof="0" smtClean="0"/>
              <a:t>‹#›</a:t>
            </a:fld>
            <a:endParaRPr lang="en-GB" noProof="0"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97890780"/>
      </p:ext>
    </p:extLst>
  </p:cSld>
  <p:clrMap bg1="lt1" tx1="dk1" bg2="lt2" tx2="dk2" accent1="accent1" accent2="accent2" accent3="accent3" accent4="accent4" accent5="accent5" accent6="accent6" hlink="hlink" folHlink="folHlink"/>
  <p:sldLayoutIdLst>
    <p:sldLayoutId id="2147483662" r:id="rId1"/>
    <p:sldLayoutId id="2147483661" r:id="rId2"/>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papers.ssrn.com/sol3/cf_dev/AbsByAuth.cfm?per_id=7446326"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dx.doi.org/10.2139/ssrn.5424094" TargetMode="External"/><Relationship Id="rId2" Type="http://schemas.openxmlformats.org/officeDocument/2006/relationships/hyperlink" Target="https://ssrn.com/abstract=5424094" TargetMode="External"/><Relationship Id="rId1" Type="http://schemas.openxmlformats.org/officeDocument/2006/relationships/slideLayout" Target="../slideLayouts/slideLayout2.xml"/><Relationship Id="rId6" Type="http://schemas.openxmlformats.org/officeDocument/2006/relationships/hyperlink" Target="https://www.linkedin.com/pulse/critical-importance-cybersecurity-awareness-training-ibrahim-ucar-a7vif/" TargetMode="External"/><Relationship Id="rId5" Type="http://schemas.openxmlformats.org/officeDocument/2006/relationships/hyperlink" Target="https://www.linkedin.com/pulse/importance-cybersecurity-awareness-training-employees-be-cybersmart-bwtde/" TargetMode="External"/><Relationship Id="rId4" Type="http://schemas.openxmlformats.org/officeDocument/2006/relationships/hyperlink" Target="https://pmc.ncbi.nlm.nih.gov/articles/PMC8201414/" TargetMode="Externa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3.xml"/><Relationship Id="rId1" Type="http://schemas.openxmlformats.org/officeDocument/2006/relationships/themeOverride" Target="../theme/themeOverride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554637" y="2639107"/>
            <a:ext cx="9538367" cy="2034493"/>
          </a:xfrm>
        </p:spPr>
        <p:txBody>
          <a:bodyPr>
            <a:normAutofit fontScale="25000" lnSpcReduction="20000"/>
          </a:bodyPr>
          <a:lstStyle/>
          <a:p>
            <a:pPr algn="l"/>
            <a:endParaRPr lang="en-GB" dirty="0"/>
          </a:p>
          <a:p>
            <a:pPr algn="l"/>
            <a:r>
              <a:rPr lang="en-GB" sz="8000" dirty="0">
                <a:latin typeface="+mj-lt"/>
                <a:cs typeface="Aldhabi" panose="020F0502020204030204" pitchFamily="2" charset="-78"/>
              </a:rPr>
              <a:t>Programme: Certificate of Higher Education in Health and Social Care</a:t>
            </a:r>
          </a:p>
          <a:p>
            <a:pPr algn="l"/>
            <a:r>
              <a:rPr lang="en-GB" sz="8000" dirty="0">
                <a:latin typeface="+mj-lt"/>
                <a:cs typeface="Aldhabi" panose="020F0502020204030204" pitchFamily="2" charset="-78"/>
              </a:rPr>
              <a:t>Digital Skills and Research Methods</a:t>
            </a:r>
            <a:r>
              <a:rPr lang="en-GB" sz="8000" dirty="0">
                <a:latin typeface="Aptos Display (Headings)"/>
                <a:cs typeface="Aldhabi" panose="020F0502020204030204" pitchFamily="2" charset="-78"/>
              </a:rPr>
              <a:t> </a:t>
            </a:r>
            <a:r>
              <a:rPr lang="en-US" sz="8000" b="1" spc="-10" dirty="0">
                <a:effectLst/>
                <a:latin typeface="Aptos" panose="020B0004020202020204" pitchFamily="34" charset="0"/>
                <a:ea typeface="Arial" panose="020B0604020202020204" pitchFamily="34" charset="0"/>
                <a:cs typeface="Aldhabi" panose="020F0502020204030204" pitchFamily="2" charset="-78"/>
              </a:rPr>
              <a:t>LCHS4007</a:t>
            </a:r>
            <a:br>
              <a:rPr lang="en-US" sz="8000" b="1" spc="-10" dirty="0">
                <a:effectLst/>
                <a:latin typeface="+mj-lt"/>
                <a:ea typeface="Arial" panose="020B0604020202020204" pitchFamily="34" charset="0"/>
                <a:cs typeface="Aldhabi" panose="020F0502020204030204" pitchFamily="2" charset="-78"/>
              </a:rPr>
            </a:br>
            <a:r>
              <a:rPr lang="en-US" sz="8000" b="1" spc="-10" dirty="0" err="1">
                <a:effectLst/>
                <a:latin typeface="+mj-lt"/>
                <a:ea typeface="Arial" panose="020B0604020202020204" pitchFamily="34" charset="0"/>
                <a:cs typeface="Aldhabi" panose="020F0502020204030204" pitchFamily="2" charset="-78"/>
              </a:rPr>
              <a:t>Assement</a:t>
            </a:r>
            <a:r>
              <a:rPr lang="en-US" sz="8000" b="1" spc="-10" dirty="0">
                <a:effectLst/>
                <a:latin typeface="+mj-lt"/>
                <a:ea typeface="Arial" panose="020B0604020202020204" pitchFamily="34" charset="0"/>
                <a:cs typeface="Aldhabi" panose="020F0502020204030204" pitchFamily="2" charset="-78"/>
              </a:rPr>
              <a:t> 1: Group 5 </a:t>
            </a:r>
            <a:r>
              <a:rPr lang="en-US" sz="8000" b="1" spc="-10" dirty="0" err="1">
                <a:effectLst/>
                <a:latin typeface="+mj-lt"/>
                <a:ea typeface="Arial" panose="020B0604020202020204" pitchFamily="34" charset="0"/>
                <a:cs typeface="Aldhabi" panose="020F0502020204030204" pitchFamily="2" charset="-78"/>
              </a:rPr>
              <a:t>presention</a:t>
            </a:r>
            <a:r>
              <a:rPr lang="en-GB" sz="8000" dirty="0">
                <a:latin typeface="+mj-lt"/>
                <a:cs typeface="Aldhabi" panose="020F0502020204030204" pitchFamily="2" charset="-78"/>
              </a:rPr>
              <a:t>		</a:t>
            </a:r>
          </a:p>
          <a:p>
            <a:pPr algn="l"/>
            <a:r>
              <a:rPr lang="en-GB" sz="8000" dirty="0">
                <a:latin typeface="+mj-lt"/>
                <a:cs typeface="Aldhabi" panose="020F0502020204030204" pitchFamily="2" charset="-78"/>
              </a:rPr>
              <a:t>Lecturer name: </a:t>
            </a:r>
            <a:r>
              <a:rPr lang="en-GB" sz="8000" dirty="0" err="1">
                <a:latin typeface="+mj-lt"/>
                <a:cs typeface="Aldhabi" panose="020F0502020204030204" pitchFamily="2" charset="-78"/>
              </a:rPr>
              <a:t>Amitave</a:t>
            </a:r>
            <a:r>
              <a:rPr lang="en-GB" sz="8000" dirty="0">
                <a:latin typeface="+mj-lt"/>
                <a:cs typeface="Aldhabi" panose="020F0502020204030204" pitchFamily="2" charset="-78"/>
              </a:rPr>
              <a:t> Banik </a:t>
            </a:r>
          </a:p>
          <a:p>
            <a:pPr algn="l"/>
            <a:r>
              <a:rPr lang="en-GB" sz="8000" dirty="0">
                <a:solidFill>
                  <a:srgbClr val="FF0000"/>
                </a:solidFill>
                <a:latin typeface="+mj-lt"/>
                <a:cs typeface="Aldhabi" panose="020F0502020204030204" pitchFamily="2" charset="-78"/>
              </a:rPr>
              <a:t>Name: Eva Rumsby</a:t>
            </a:r>
          </a:p>
          <a:p>
            <a:endParaRPr lang="en-GB" dirty="0"/>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11540"/>
            <a:ext cx="451485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dirty="0"/>
          </a:p>
          <a:p>
            <a:pPr algn="l"/>
            <a:r>
              <a:rPr lang="en-GB" dirty="0"/>
              <a:t>		</a:t>
            </a:r>
            <a:endParaRPr lang="en-GB" dirty="0">
              <a:solidFill>
                <a:srgbClr val="FF0000"/>
              </a:solidFill>
            </a:endParaRPr>
          </a:p>
        </p:txBody>
      </p:sp>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048160" y="-31715"/>
            <a:ext cx="3078323" cy="2065231"/>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142193406"/>
              </p:ext>
            </p:extLst>
          </p:nvPr>
        </p:nvGraphicFramePr>
        <p:xfrm>
          <a:off x="1034322" y="3122932"/>
          <a:ext cx="8553145" cy="2194560"/>
        </p:xfrm>
        <a:graphic>
          <a:graphicData uri="http://schemas.openxmlformats.org/drawingml/2006/table">
            <a:tbl>
              <a:tblPr firstRow="1" bandRow="1">
                <a:tableStyleId>{D27102A9-8310-4765-A935-A1911B00CA55}</a:tableStyleId>
              </a:tblPr>
              <a:tblGrid>
                <a:gridCol w="2183130">
                  <a:extLst>
                    <a:ext uri="{9D8B030D-6E8A-4147-A177-3AD203B41FA5}">
                      <a16:colId xmlns:a16="http://schemas.microsoft.com/office/drawing/2014/main" val="20000"/>
                    </a:ext>
                  </a:extLst>
                </a:gridCol>
                <a:gridCol w="6370015">
                  <a:extLst>
                    <a:ext uri="{9D8B030D-6E8A-4147-A177-3AD203B41FA5}">
                      <a16:colId xmlns:a16="http://schemas.microsoft.com/office/drawing/2014/main" val="20001"/>
                    </a:ext>
                  </a:extLst>
                </a:gridCol>
              </a:tblGrid>
              <a:tr h="293782">
                <a:tc>
                  <a:txBody>
                    <a:bodyPr/>
                    <a:lstStyle/>
                    <a:p>
                      <a:r>
                        <a:rPr lang="en-GB" dirty="0"/>
                        <a:t>Student Name</a:t>
                      </a:r>
                    </a:p>
                  </a:txBody>
                  <a:tcPr/>
                </a:tc>
                <a:tc>
                  <a:txBody>
                    <a:bodyPr/>
                    <a:lstStyle/>
                    <a:p>
                      <a:r>
                        <a:rPr lang="en-GB" dirty="0"/>
                        <a:t>Student Number                            Group 5</a:t>
                      </a:r>
                    </a:p>
                  </a:txBody>
                  <a:tcPr/>
                </a:tc>
                <a:extLst>
                  <a:ext uri="{0D108BD9-81ED-4DB2-BD59-A6C34878D82A}">
                    <a16:rowId xmlns:a16="http://schemas.microsoft.com/office/drawing/2014/main" val="10000"/>
                  </a:ext>
                </a:extLst>
              </a:tr>
              <a:tr h="1113989">
                <a:tc>
                  <a:txBody>
                    <a:bodyPr/>
                    <a:lstStyle/>
                    <a:p>
                      <a:r>
                        <a:rPr lang="en-GB" dirty="0"/>
                        <a:t>Eva Rumsby</a:t>
                      </a:r>
                    </a:p>
                    <a:p>
                      <a:r>
                        <a:rPr lang="en-GB" dirty="0"/>
                        <a:t>Kawana </a:t>
                      </a:r>
                      <a:r>
                        <a:rPr lang="en-GB" dirty="0" err="1"/>
                        <a:t>Mcfarlane</a:t>
                      </a:r>
                      <a:r>
                        <a:rPr lang="en-GB" dirty="0"/>
                        <a:t> </a:t>
                      </a:r>
                    </a:p>
                    <a:p>
                      <a:r>
                        <a:rPr lang="en-GB" dirty="0"/>
                        <a:t>Sandrine </a:t>
                      </a:r>
                      <a:r>
                        <a:rPr lang="en-GB" dirty="0" err="1"/>
                        <a:t>Mafolo</a:t>
                      </a:r>
                      <a:endParaRPr lang="en-GB" dirty="0"/>
                    </a:p>
                    <a:p>
                      <a:r>
                        <a:rPr lang="en-GB" dirty="0"/>
                        <a:t>Nazia </a:t>
                      </a:r>
                      <a:r>
                        <a:rPr lang="en-GB" dirty="0" err="1"/>
                        <a:t>azimi</a:t>
                      </a:r>
                      <a:endParaRPr lang="en-GB" dirty="0"/>
                    </a:p>
                    <a:p>
                      <a:r>
                        <a:rPr lang="en-GB" dirty="0"/>
                        <a:t>Ayomide </a:t>
                      </a:r>
                      <a:r>
                        <a:rPr lang="en-GB" dirty="0" err="1"/>
                        <a:t>opokiti</a:t>
                      </a:r>
                      <a:endParaRPr lang="en-GB" dirty="0"/>
                    </a:p>
                  </a:txBody>
                  <a:tcPr/>
                </a:tc>
                <a:tc>
                  <a:txBody>
                    <a:bodyPr/>
                    <a:lstStyle/>
                    <a:p>
                      <a:r>
                        <a:rPr lang="en-GB" dirty="0"/>
                        <a:t>Student Number</a:t>
                      </a:r>
                      <a:r>
                        <a:rPr lang="en-GB" baseline="0" dirty="0"/>
                        <a:t> 2513419</a:t>
                      </a:r>
                    </a:p>
                    <a:p>
                      <a:r>
                        <a:rPr lang="en-GB" baseline="0" dirty="0"/>
                        <a:t>Student Number 2512441</a:t>
                      </a:r>
                    </a:p>
                    <a:p>
                      <a:r>
                        <a:rPr lang="en-GB" baseline="0" dirty="0"/>
                        <a:t>Student number 2514536</a:t>
                      </a:r>
                    </a:p>
                    <a:p>
                      <a:r>
                        <a:rPr lang="en-GB" baseline="0" dirty="0"/>
                        <a:t>Student number 2511889</a:t>
                      </a:r>
                    </a:p>
                    <a:p>
                      <a:r>
                        <a:rPr lang="en-GB" baseline="0" dirty="0"/>
                        <a:t>Student number 2508020</a:t>
                      </a:r>
                    </a:p>
                  </a:txBody>
                  <a:tcPr/>
                </a:tc>
                <a:extLst>
                  <a:ext uri="{0D108BD9-81ED-4DB2-BD59-A6C34878D82A}">
                    <a16:rowId xmlns:a16="http://schemas.microsoft.com/office/drawing/2014/main" val="10001"/>
                  </a:ext>
                </a:extLst>
              </a:tr>
              <a:tr h="29378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a:xfrm>
            <a:off x="838200" y="365125"/>
            <a:ext cx="10515600" cy="2453026"/>
          </a:xfrm>
        </p:spPr>
        <p:txBody>
          <a:bodyPr>
            <a:normAutofit/>
          </a:bodyPr>
          <a:lstStyle/>
          <a:p>
            <a:r>
              <a:rPr lang="en-GB" sz="2000" b="1" dirty="0"/>
              <a:t>                                       </a:t>
            </a:r>
            <a:r>
              <a:rPr lang="en-GB" sz="2400" b="1" dirty="0"/>
              <a:t>Acknowledgement of use of generative AI in assessment</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838200" y="2488367"/>
            <a:ext cx="10515600" cy="3252866"/>
          </a:xfrm>
        </p:spPr>
        <p:txBody>
          <a:bodyPr>
            <a:normAutofit/>
          </a:bodyPr>
          <a:lstStyle/>
          <a:p>
            <a:pPr marL="0" indent="0">
              <a:buNone/>
            </a:pPr>
            <a:endParaRPr lang="en-GB" sz="2400" dirty="0"/>
          </a:p>
          <a:p>
            <a:pPr marL="0" indent="0">
              <a:buNone/>
            </a:pPr>
            <a:r>
              <a:rPr lang="en-GB" dirty="0"/>
              <a:t>I confirm that I have not submitted any text produced by AI as my own</a:t>
            </a:r>
          </a:p>
        </p:txBody>
      </p:sp>
    </p:spTree>
    <p:extLst>
      <p:ext uri="{BB962C8B-B14F-4D97-AF65-F5344CB8AC3E}">
        <p14:creationId xmlns:p14="http://schemas.microsoft.com/office/powerpoint/2010/main" val="32416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a:xfrm>
            <a:off x="838200" y="1439056"/>
            <a:ext cx="10515600" cy="4737907"/>
          </a:xfrm>
        </p:spPr>
        <p:txBody>
          <a:bodyPr>
            <a:normAutofit fontScale="62500" lnSpcReduction="20000"/>
          </a:bodyPr>
          <a:lstStyle/>
          <a:p>
            <a:pPr marL="0" indent="0">
              <a:buNone/>
            </a:pPr>
            <a:endParaRPr lang="en-US" dirty="0"/>
          </a:p>
          <a:p>
            <a:pPr marL="0" indent="0">
              <a:buNone/>
            </a:pPr>
            <a:r>
              <a:rPr lang="en-US" dirty="0"/>
              <a:t>Hello everyone my name is Eva Rumsby ,</a:t>
            </a:r>
          </a:p>
          <a:p>
            <a:pPr marL="0" indent="0">
              <a:buNone/>
            </a:pPr>
            <a:r>
              <a:rPr lang="en-US" dirty="0"/>
              <a:t>My topic is about me explaining  how Microsoft word is used digitally within the Sunrise residential care home and how it is used to complete tasks more efficiently. I also must discuss the benefit on the app and the limitations of word when it come to workers at the Sunrise residential care home.</a:t>
            </a:r>
          </a:p>
          <a:p>
            <a:pPr marL="0" indent="0">
              <a:buNone/>
            </a:pPr>
            <a:endParaRPr lang="en-US" dirty="0"/>
          </a:p>
          <a:p>
            <a:pPr marL="0" indent="0">
              <a:buNone/>
            </a:pPr>
            <a:r>
              <a:rPr lang="en-US" dirty="0"/>
              <a:t>What is MS 365?</a:t>
            </a:r>
          </a:p>
          <a:p>
            <a:pPr marL="0" indent="0">
              <a:buNone/>
            </a:pPr>
            <a:r>
              <a:rPr lang="en-US" dirty="0"/>
              <a:t>MS 365 is all inclusive bundle of different Microsoft apps  that you pay for either monthly or yearly. Reasons for it being called 365 is due to it being the number of how many days is in a year which means a year-round service and your data being constantly updated everyday . Examples of apps are Word, Excel, Power point, Outlook etc.</a:t>
            </a:r>
          </a:p>
          <a:p>
            <a:pPr marL="0" indent="0">
              <a:buNone/>
            </a:pPr>
            <a:endParaRPr lang="en-US" dirty="0"/>
          </a:p>
          <a:p>
            <a:pPr marL="0" indent="0">
              <a:buNone/>
            </a:pPr>
            <a:r>
              <a:rPr lang="en-US" dirty="0"/>
              <a:t>The chosen MS 365 application I have picked is Microsoft Word .</a:t>
            </a:r>
          </a:p>
          <a:p>
            <a:pPr marL="0" indent="0">
              <a:buNone/>
            </a:pPr>
            <a:r>
              <a:rPr lang="en-US" dirty="0"/>
              <a:t>Microsoft word is where you can write and keep information which is apart of a subscription.</a:t>
            </a:r>
          </a:p>
          <a:p>
            <a:pPr marL="0" indent="0">
              <a:buNone/>
            </a:pPr>
            <a:r>
              <a:rPr lang="en-US" dirty="0"/>
              <a:t>With word you can share documents with other pupils, you also have access to editing your work such font, font size ,you can make headings and subheading , there is also cloud storage which helps you store or you work with Wi-Fi and without Wi-Fi plus many more.</a:t>
            </a:r>
            <a:endParaRPr lang="en-GB" dirty="0">
              <a:solidFill>
                <a:srgbClr val="FF0000"/>
              </a:solidFill>
            </a:endParaRPr>
          </a:p>
          <a:p>
            <a:pPr marL="0" indent="0">
              <a:buNone/>
            </a:pPr>
            <a:endParaRPr lang="en-GB" dirty="0">
              <a:solidFill>
                <a:srgbClr val="FF0000"/>
              </a:solidFill>
            </a:endParaRPr>
          </a:p>
        </p:txBody>
      </p:sp>
    </p:spTree>
    <p:extLst>
      <p:ext uri="{BB962C8B-B14F-4D97-AF65-F5344CB8AC3E}">
        <p14:creationId xmlns:p14="http://schemas.microsoft.com/office/powerpoint/2010/main" val="909930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19921"/>
            <a:ext cx="10515600" cy="1394085"/>
          </a:xfrm>
        </p:spPr>
        <p:txBody>
          <a:bodyPr>
            <a:normAutofit fontScale="90000"/>
          </a:bodyPr>
          <a:lstStyle/>
          <a:p>
            <a:br>
              <a:rPr lang="en-GB" dirty="0"/>
            </a:br>
            <a:r>
              <a:rPr lang="en-GB" sz="2700" dirty="0"/>
              <a:t>Benefits and Limitations within Sunrise Residential Care Home</a:t>
            </a:r>
            <a:br>
              <a:rPr lang="en-GB" sz="2700" dirty="0"/>
            </a:br>
            <a:br>
              <a:rPr lang="en-GB" dirty="0"/>
            </a:br>
            <a:endParaRPr lang="en-GB" dirty="0"/>
          </a:p>
        </p:txBody>
      </p:sp>
      <p:sp>
        <p:nvSpPr>
          <p:cNvPr id="3" name="Content Placeholder 2"/>
          <p:cNvSpPr>
            <a:spLocks noGrp="1"/>
          </p:cNvSpPr>
          <p:nvPr>
            <p:ph idx="1"/>
          </p:nvPr>
        </p:nvSpPr>
        <p:spPr>
          <a:xfrm>
            <a:off x="838200" y="1852786"/>
            <a:ext cx="10515600" cy="4351338"/>
          </a:xfrm>
        </p:spPr>
        <p:txBody>
          <a:bodyPr/>
          <a:lstStyle/>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extLst>
              <p:ext uri="{D42A27DB-BD31-4B8C-83A1-F6EECF244321}">
                <p14:modId xmlns:p14="http://schemas.microsoft.com/office/powerpoint/2010/main" val="1239943500"/>
              </p:ext>
            </p:extLst>
          </p:nvPr>
        </p:nvGraphicFramePr>
        <p:xfrm>
          <a:off x="1138989" y="779490"/>
          <a:ext cx="10214810" cy="5988321"/>
        </p:xfrm>
        <a:graphic>
          <a:graphicData uri="http://schemas.openxmlformats.org/drawingml/2006/table">
            <a:tbl>
              <a:tblPr firstRow="1" bandRow="1">
                <a:tableStyleId>{5C22544A-7EE6-4342-B048-85BDC9FD1C3A}</a:tableStyleId>
              </a:tblPr>
              <a:tblGrid>
                <a:gridCol w="5107405">
                  <a:extLst>
                    <a:ext uri="{9D8B030D-6E8A-4147-A177-3AD203B41FA5}">
                      <a16:colId xmlns:a16="http://schemas.microsoft.com/office/drawing/2014/main" val="1607449065"/>
                    </a:ext>
                  </a:extLst>
                </a:gridCol>
                <a:gridCol w="5107405">
                  <a:extLst>
                    <a:ext uri="{9D8B030D-6E8A-4147-A177-3AD203B41FA5}">
                      <a16:colId xmlns:a16="http://schemas.microsoft.com/office/drawing/2014/main" val="443945616"/>
                    </a:ext>
                  </a:extLst>
                </a:gridCol>
              </a:tblGrid>
              <a:tr h="435886">
                <a:tc>
                  <a:txBody>
                    <a:bodyPr/>
                    <a:lstStyle/>
                    <a:p>
                      <a:r>
                        <a:rPr lang="en-GB" sz="2400" dirty="0"/>
                        <a:t>Benefits </a:t>
                      </a:r>
                    </a:p>
                  </a:txBody>
                  <a:tcPr/>
                </a:tc>
                <a:tc>
                  <a:txBody>
                    <a:bodyPr/>
                    <a:lstStyle/>
                    <a:p>
                      <a:r>
                        <a:rPr lang="en-GB" sz="2400" dirty="0"/>
                        <a:t>Limitations</a:t>
                      </a:r>
                    </a:p>
                  </a:txBody>
                  <a:tcPr/>
                </a:tc>
                <a:extLst>
                  <a:ext uri="{0D108BD9-81ED-4DB2-BD59-A6C34878D82A}">
                    <a16:rowId xmlns:a16="http://schemas.microsoft.com/office/drawing/2014/main" val="831906386"/>
                  </a:ext>
                </a:extLst>
              </a:tr>
              <a:tr h="1104104">
                <a:tc>
                  <a:txBody>
                    <a:bodyPr/>
                    <a:lstStyle/>
                    <a:p>
                      <a:r>
                        <a:rPr lang="en-GB" dirty="0"/>
                        <a:t> it allows them to work productively, collaboratively , it also secures their work from anywhere they are and on more than one different devices.</a:t>
                      </a:r>
                    </a:p>
                  </a:txBody>
                  <a:tcPr/>
                </a:tc>
                <a:tc>
                  <a:txBody>
                    <a:bodyPr/>
                    <a:lstStyle/>
                    <a:p>
                      <a:r>
                        <a:rPr lang="en-GB" dirty="0"/>
                        <a:t>MS word has difficulties when it comes to sheer scale and complexity of documents especially when managing citations and  references .</a:t>
                      </a:r>
                    </a:p>
                  </a:txBody>
                  <a:tcPr/>
                </a:tc>
                <a:extLst>
                  <a:ext uri="{0D108BD9-81ED-4DB2-BD59-A6C34878D82A}">
                    <a16:rowId xmlns:a16="http://schemas.microsoft.com/office/drawing/2014/main" val="2882987392"/>
                  </a:ext>
                </a:extLst>
              </a:tr>
              <a:tr h="1104104">
                <a:tc>
                  <a:txBody>
                    <a:bodyPr/>
                    <a:lstStyle/>
                    <a:p>
                      <a:r>
                        <a:rPr lang="en-GB" dirty="0"/>
                        <a:t>This app gives you opportunity to write reports, essays and letters .</a:t>
                      </a:r>
                    </a:p>
                  </a:txBody>
                  <a:tcPr/>
                </a:tc>
                <a:tc>
                  <a:txBody>
                    <a:bodyPr/>
                    <a:lstStyle/>
                    <a:p>
                      <a:r>
                        <a:rPr lang="en-GB" dirty="0"/>
                        <a:t>An image adjustment can make the whole layout come out weird which makes the writers to spend extra hours on fixing the format instead of doing more content</a:t>
                      </a:r>
                    </a:p>
                  </a:txBody>
                  <a:tcPr/>
                </a:tc>
                <a:extLst>
                  <a:ext uri="{0D108BD9-81ED-4DB2-BD59-A6C34878D82A}">
                    <a16:rowId xmlns:a16="http://schemas.microsoft.com/office/drawing/2014/main" val="3160413561"/>
                  </a:ext>
                </a:extLst>
              </a:tr>
              <a:tr h="1104104">
                <a:tc>
                  <a:txBody>
                    <a:bodyPr/>
                    <a:lstStyle/>
                    <a:p>
                      <a:r>
                        <a:rPr lang="en-GB" dirty="0"/>
                        <a:t>You are also able to export PDF, save as web pages.</a:t>
                      </a:r>
                    </a:p>
                  </a:txBody>
                  <a:tcPr/>
                </a:tc>
                <a:tc>
                  <a:txBody>
                    <a:bodyPr/>
                    <a:lstStyle/>
                    <a:p>
                      <a:r>
                        <a:rPr lang="en-GB" dirty="0"/>
                        <a:t>More than one reviewers working on the same file can also result in causing chaos, which makes management more difficult than necessary.</a:t>
                      </a:r>
                    </a:p>
                  </a:txBody>
                  <a:tcPr/>
                </a:tc>
                <a:extLst>
                  <a:ext uri="{0D108BD9-81ED-4DB2-BD59-A6C34878D82A}">
                    <a16:rowId xmlns:a16="http://schemas.microsoft.com/office/drawing/2014/main" val="3484592418"/>
                  </a:ext>
                </a:extLst>
              </a:tr>
              <a:tr h="1613691">
                <a:tc>
                  <a:txBody>
                    <a:bodyPr/>
                    <a:lstStyle/>
                    <a:p>
                      <a:r>
                        <a:rPr lang="en-GB" dirty="0"/>
                        <a:t>You can apply character styles, list , page numbers and section for complex documents</a:t>
                      </a:r>
                    </a:p>
                  </a:txBody>
                  <a:tcPr/>
                </a:tc>
                <a:tc>
                  <a:txBody>
                    <a:bodyPr/>
                    <a:lstStyle/>
                    <a:p>
                      <a:r>
                        <a:rPr lang="en-GB" dirty="0"/>
                        <a:t>Word tracked changes  feature can become be affected with over loaded comments and edits which become very hard to navigate, this also makes risk of missed errors or overlooked suggestions easier to happen.</a:t>
                      </a:r>
                    </a:p>
                  </a:txBody>
                  <a:tcPr/>
                </a:tc>
                <a:extLst>
                  <a:ext uri="{0D108BD9-81ED-4DB2-BD59-A6C34878D82A}">
                    <a16:rowId xmlns:a16="http://schemas.microsoft.com/office/drawing/2014/main" val="247985416"/>
                  </a:ext>
                </a:extLst>
              </a:tr>
              <a:tr h="435886">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770023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p:txBody>
          <a:bodyPr/>
          <a:lstStyle/>
          <a:p>
            <a:pPr marL="0" indent="0">
              <a:buNone/>
            </a:pPr>
            <a:r>
              <a:rPr lang="en-GB" dirty="0">
                <a:solidFill>
                  <a:srgbClr val="FF0000"/>
                </a:solidFill>
              </a:rPr>
              <a:t>. This.nhs.uk written on 21/03/2022</a:t>
            </a:r>
          </a:p>
          <a:p>
            <a:pPr marL="0" indent="0">
              <a:buNone/>
            </a:pPr>
            <a:r>
              <a:rPr lang="en-GB" dirty="0">
                <a:solidFill>
                  <a:srgbClr val="FF0000"/>
                </a:solidFill>
              </a:rPr>
              <a:t>. Quora written </a:t>
            </a:r>
            <a:r>
              <a:rPr lang="en-GB" dirty="0" err="1">
                <a:solidFill>
                  <a:srgbClr val="FF0000"/>
                </a:solidFill>
              </a:rPr>
              <a:t>sep</a:t>
            </a:r>
            <a:r>
              <a:rPr lang="en-GB" dirty="0">
                <a:solidFill>
                  <a:srgbClr val="FF0000"/>
                </a:solidFill>
              </a:rPr>
              <a:t> 6 </a:t>
            </a:r>
          </a:p>
          <a:p>
            <a:pPr marL="0" indent="0">
              <a:buNone/>
            </a:pPr>
            <a:r>
              <a:rPr lang="en-GB" dirty="0">
                <a:solidFill>
                  <a:srgbClr val="FF0000"/>
                </a:solidFill>
              </a:rPr>
              <a:t>. Azurhealthscience.com</a:t>
            </a:r>
          </a:p>
          <a:p>
            <a:pPr marL="0" indent="0">
              <a:buNone/>
            </a:pPr>
            <a:r>
              <a:rPr lang="en-GB" dirty="0">
                <a:solidFill>
                  <a:srgbClr val="FF0000"/>
                </a:solidFill>
              </a:rPr>
              <a:t>.</a:t>
            </a:r>
          </a:p>
          <a:p>
            <a:pPr marL="0" indent="0">
              <a:buNone/>
            </a:pPr>
            <a:endParaRPr lang="en-GB" dirty="0">
              <a:solidFill>
                <a:srgbClr val="FF0000"/>
              </a:solidFill>
            </a:endParaRPr>
          </a:p>
        </p:txBody>
      </p:sp>
    </p:spTree>
    <p:extLst>
      <p:ext uri="{BB962C8B-B14F-4D97-AF65-F5344CB8AC3E}">
        <p14:creationId xmlns:p14="http://schemas.microsoft.com/office/powerpoint/2010/main" val="9103402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3209027" y="1173196"/>
            <a:ext cx="7617267" cy="2010578"/>
          </a:xfrm>
        </p:spPr>
        <p:txBody>
          <a:bodyPr>
            <a:normAutofit fontScale="90000"/>
          </a:bodyPr>
          <a:lstStyle/>
          <a:p>
            <a:r>
              <a:rPr lang="en-GB" sz="3600" dirty="0">
                <a:latin typeface="Times New Roman" panose="02020603050405020304" pitchFamily="18" charset="0"/>
                <a:cs typeface="Times New Roman" panose="02020603050405020304" pitchFamily="18" charset="0"/>
              </a:rPr>
              <a:t>Digital Skills and Research Methods</a:t>
            </a:r>
            <a:br>
              <a:rPr lang="en-GB" sz="3600" dirty="0">
                <a:latin typeface="Times New Roman" panose="02020603050405020304" pitchFamily="18" charset="0"/>
                <a:cs typeface="Times New Roman" panose="02020603050405020304" pitchFamily="18" charset="0"/>
              </a:rPr>
            </a:br>
            <a:r>
              <a:rPr lang="en-US" sz="3600" spc="-10" dirty="0">
                <a:effectLst/>
                <a:latin typeface="Times New Roman" panose="02020603050405020304" pitchFamily="18" charset="0"/>
                <a:ea typeface="Arial" panose="020B0604020202020204" pitchFamily="34" charset="0"/>
                <a:cs typeface="Times New Roman" panose="02020603050405020304" pitchFamily="18" charset="0"/>
              </a:rPr>
              <a:t>LCHS4007</a:t>
            </a:r>
            <a:br>
              <a:rPr lang="en-US" sz="2800" b="1" spc="-10" dirty="0">
                <a:effectLst/>
                <a:latin typeface="Arial" panose="020B0604020202020204" pitchFamily="34" charset="0"/>
                <a:ea typeface="Arial" panose="020B0604020202020204" pitchFamily="34" charset="0"/>
                <a:cs typeface="Arial" panose="020B0604020202020204" pitchFamily="34" charset="0"/>
              </a:rPr>
            </a:br>
            <a:br>
              <a:rPr lang="en-US" sz="2800" b="1" spc="-10" dirty="0">
                <a:effectLst/>
                <a:latin typeface="Arial" panose="020B0604020202020204" pitchFamily="34" charset="0"/>
                <a:ea typeface="Arial" panose="020B0604020202020204" pitchFamily="34" charset="0"/>
                <a:cs typeface="Arial" panose="020B0604020202020204" pitchFamily="34" charset="0"/>
              </a:rPr>
            </a:br>
            <a:r>
              <a:rPr lang="en-US" sz="3600" spc="-10" dirty="0">
                <a:effectLst/>
                <a:latin typeface="Times New Roman" panose="02020603050405020304" pitchFamily="18" charset="0"/>
                <a:ea typeface="Arial" panose="020B0604020202020204" pitchFamily="34" charset="0"/>
                <a:cs typeface="Times New Roman" panose="02020603050405020304" pitchFamily="18" charset="0"/>
              </a:rPr>
              <a:t>Assessment 1: </a:t>
            </a:r>
            <a:r>
              <a:rPr lang="en-US" sz="3600" spc="-10" dirty="0">
                <a:latin typeface="Times New Roman" panose="02020603050405020304" pitchFamily="18" charset="0"/>
                <a:ea typeface="Arial" panose="020B0604020202020204" pitchFamily="34" charset="0"/>
                <a:cs typeface="Times New Roman" panose="02020603050405020304" pitchFamily="18" charset="0"/>
              </a:rPr>
              <a:t>Group</a:t>
            </a:r>
            <a:r>
              <a:rPr lang="en-US" sz="3600" spc="-10" dirty="0">
                <a:effectLst/>
                <a:latin typeface="Times New Roman" panose="02020603050405020304" pitchFamily="18" charset="0"/>
                <a:ea typeface="Arial" panose="020B0604020202020204" pitchFamily="34" charset="0"/>
                <a:cs typeface="Times New Roman" panose="02020603050405020304" pitchFamily="18" charset="0"/>
              </a:rPr>
              <a:t>  Presentation </a:t>
            </a:r>
            <a:br>
              <a:rPr lang="en-US" sz="3600" spc="-10" dirty="0">
                <a:effectLst/>
                <a:latin typeface="Times New Roman" panose="02020603050405020304" pitchFamily="18" charset="0"/>
                <a:ea typeface="Arial" panose="020B0604020202020204" pitchFamily="34" charset="0"/>
                <a:cs typeface="Times New Roman" panose="02020603050405020304" pitchFamily="18" charset="0"/>
              </a:rPr>
            </a:br>
            <a:r>
              <a:rPr lang="en-US" sz="3600" spc="-10" dirty="0">
                <a:solidFill>
                  <a:srgbClr val="FF0000"/>
                </a:solidFill>
                <a:effectLst/>
                <a:latin typeface="Times New Roman" panose="02020603050405020304" pitchFamily="18" charset="0"/>
                <a:ea typeface="Arial" panose="020B0604020202020204" pitchFamily="34" charset="0"/>
                <a:cs typeface="Times New Roman" panose="02020603050405020304" pitchFamily="18" charset="0"/>
              </a:rPr>
              <a:t>Group Number 5</a:t>
            </a:r>
            <a:endParaRPr lang="en-GB" sz="3600" dirty="0">
              <a:solidFill>
                <a:srgbClr val="FF0000"/>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1365706" y="3469051"/>
            <a:ext cx="9460588" cy="3177409"/>
          </a:xfrm>
        </p:spPr>
        <p:txBody>
          <a:bodyPr>
            <a:normAutofit/>
          </a:bodyPr>
          <a:lstStyle/>
          <a:p>
            <a:pPr algn="l"/>
            <a:r>
              <a:rPr lang="en-GB" dirty="0">
                <a:latin typeface="Times New Roman" panose="02020603050405020304" pitchFamily="18" charset="0"/>
                <a:cs typeface="Times New Roman" panose="02020603050405020304" pitchFamily="18" charset="0"/>
              </a:rPr>
              <a:t>Programme: Certificate of Higher Education in Health and Social Care</a:t>
            </a:r>
          </a:p>
          <a:p>
            <a:pPr algn="l"/>
            <a:r>
              <a:rPr lang="en-GB" dirty="0">
                <a:latin typeface="Times New Roman" panose="02020603050405020304" pitchFamily="18" charset="0"/>
                <a:cs typeface="Times New Roman" panose="02020603050405020304" pitchFamily="18" charset="0"/>
              </a:rPr>
              <a:t>				</a:t>
            </a:r>
          </a:p>
          <a:p>
            <a:pPr algn="l"/>
            <a:r>
              <a:rPr lang="en-GB" dirty="0">
                <a:latin typeface="Times New Roman" panose="02020603050405020304" pitchFamily="18" charset="0"/>
                <a:cs typeface="Times New Roman" panose="02020603050405020304" pitchFamily="18" charset="0"/>
              </a:rPr>
              <a:t>Lecturer name: </a:t>
            </a:r>
            <a:r>
              <a:rPr lang="en-GB" dirty="0" err="1">
                <a:latin typeface="Times New Roman" panose="02020603050405020304" pitchFamily="18" charset="0"/>
                <a:cs typeface="Times New Roman" panose="02020603050405020304" pitchFamily="18" charset="0"/>
              </a:rPr>
              <a:t>Amitave</a:t>
            </a:r>
            <a:r>
              <a:rPr lang="en-GB" dirty="0">
                <a:latin typeface="Times New Roman" panose="02020603050405020304" pitchFamily="18" charset="0"/>
                <a:cs typeface="Times New Roman" panose="02020603050405020304" pitchFamily="18" charset="0"/>
              </a:rPr>
              <a:t> Banik</a:t>
            </a:r>
          </a:p>
          <a:p>
            <a:pPr algn="l"/>
            <a:endParaRPr lang="en-GB" dirty="0">
              <a:latin typeface="Times New Roman" panose="02020603050405020304" pitchFamily="18" charset="0"/>
              <a:cs typeface="Times New Roman" panose="02020603050405020304" pitchFamily="18" charset="0"/>
            </a:endParaRPr>
          </a:p>
          <a:p>
            <a:pPr algn="l"/>
            <a:endParaRPr lang="en-GB" dirty="0">
              <a:latin typeface="Times New Roman" panose="02020603050405020304" pitchFamily="18" charset="0"/>
              <a:cs typeface="Times New Roman" panose="02020603050405020304" pitchFamily="18" charset="0"/>
            </a:endParaRPr>
          </a:p>
          <a:p>
            <a:endParaRPr lang="en-GB" dirty="0"/>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332" y="219076"/>
            <a:ext cx="2708694" cy="17145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1">
            <a:extLst>
              <a:ext uri="{FF2B5EF4-FFF2-40B4-BE49-F238E27FC236}">
                <a16:creationId xmlns:a16="http://schemas.microsoft.com/office/drawing/2014/main" id="{2AC95527-CB84-BA51-B0A3-4EED71347957}"/>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Amitave</a:t>
            </a:r>
            <a:r>
              <a:rPr kumimoji="0" lang="en-US" altLang="en-US" sz="12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Banik</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C1DD01B0-30CC-AD56-D8CD-EF0841DDEEAD}"/>
              </a:ext>
            </a:extLst>
          </p:cNvPr>
          <p:cNvSpPr>
            <a:spLocks noChangeArrowheads="1"/>
          </p:cNvSpPr>
          <p:nvPr/>
        </p:nvSpPr>
        <p:spPr bwMode="auto">
          <a:xfrm>
            <a:off x="152400" y="152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latin typeface="Arial" panose="020B0604020202020204" pitchFamily="34" charset="0"/>
                <a:cs typeface="Arial" panose="020B0604020202020204" pitchFamily="34" charset="0"/>
              </a:rPr>
              <a:t>Amitave Banik</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 name="Rectangle 3">
            <a:extLst>
              <a:ext uri="{FF2B5EF4-FFF2-40B4-BE49-F238E27FC236}">
                <a16:creationId xmlns:a16="http://schemas.microsoft.com/office/drawing/2014/main" id="{45CCF2E9-23E7-860A-9255-351CA1DE1C52}"/>
              </a:ext>
            </a:extLst>
          </p:cNvPr>
          <p:cNvSpPr>
            <a:spLocks noChangeArrowheads="1"/>
          </p:cNvSpPr>
          <p:nvPr/>
        </p:nvSpPr>
        <p:spPr bwMode="auto">
          <a:xfrm>
            <a:off x="304800" y="3048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latin typeface="Arial" panose="020B0604020202020204" pitchFamily="34" charset="0"/>
                <a:cs typeface="Arial" panose="020B0604020202020204" pitchFamily="34" charset="0"/>
              </a:rPr>
              <a:t>Amitave Banik</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495589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541361" y="2249476"/>
            <a:ext cx="9144000" cy="873456"/>
          </a:xfrm>
        </p:spPr>
        <p:txBody>
          <a:bodyPr>
            <a:normAutofit fontScale="90000"/>
          </a:bodyPr>
          <a:lstStyle/>
          <a:p>
            <a:r>
              <a:rPr lang="en-GB" sz="2800" b="1" u="sng" dirty="0"/>
              <a:t>The use of Microsoft teams to support communication and digital safety in sunrise care home.</a:t>
            </a: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dirty="0"/>
          </a:p>
          <a:p>
            <a:pPr algn="l"/>
            <a:r>
              <a:rPr lang="en-GB" dirty="0"/>
              <a:t>		</a:t>
            </a:r>
            <a:endParaRPr lang="en-GB" dirty="0">
              <a:solidFill>
                <a:srgbClr val="FF0000"/>
              </a:solidFill>
            </a:endParaRPr>
          </a:p>
        </p:txBody>
      </p:sp>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048160" y="-31715"/>
            <a:ext cx="3078323" cy="2065231"/>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1589719747"/>
              </p:ext>
            </p:extLst>
          </p:nvPr>
        </p:nvGraphicFramePr>
        <p:xfrm>
          <a:off x="1952368" y="3338891"/>
          <a:ext cx="6029643" cy="2427720"/>
        </p:xfrm>
        <a:graphic>
          <a:graphicData uri="http://schemas.openxmlformats.org/drawingml/2006/table">
            <a:tbl>
              <a:tblPr firstRow="1" bandRow="1">
                <a:tableStyleId>{D27102A9-8310-4765-A935-A1911B00CA55}</a:tableStyleId>
              </a:tblPr>
              <a:tblGrid>
                <a:gridCol w="1902940">
                  <a:extLst>
                    <a:ext uri="{9D8B030D-6E8A-4147-A177-3AD203B41FA5}">
                      <a16:colId xmlns:a16="http://schemas.microsoft.com/office/drawing/2014/main" val="20000"/>
                    </a:ext>
                  </a:extLst>
                </a:gridCol>
                <a:gridCol w="4126703">
                  <a:extLst>
                    <a:ext uri="{9D8B030D-6E8A-4147-A177-3AD203B41FA5}">
                      <a16:colId xmlns:a16="http://schemas.microsoft.com/office/drawing/2014/main" val="20001"/>
                    </a:ext>
                  </a:extLst>
                </a:gridCol>
              </a:tblGrid>
              <a:tr h="404620">
                <a:tc>
                  <a:txBody>
                    <a:bodyPr/>
                    <a:lstStyle/>
                    <a:p>
                      <a:r>
                        <a:rPr lang="en-GB" u="sng" dirty="0"/>
                        <a:t>Student</a:t>
                      </a:r>
                      <a:r>
                        <a:rPr lang="en-GB" dirty="0"/>
                        <a:t> </a:t>
                      </a:r>
                      <a:r>
                        <a:rPr lang="en-GB" u="sng" dirty="0"/>
                        <a:t>Name</a:t>
                      </a:r>
                    </a:p>
                  </a:txBody>
                  <a:tcPr/>
                </a:tc>
                <a:tc>
                  <a:txBody>
                    <a:bodyPr/>
                    <a:lstStyle/>
                    <a:p>
                      <a:r>
                        <a:rPr lang="en-GB" u="sng" dirty="0"/>
                        <a:t>Student</a:t>
                      </a:r>
                      <a:r>
                        <a:rPr lang="en-GB" dirty="0"/>
                        <a:t> </a:t>
                      </a:r>
                      <a:r>
                        <a:rPr lang="en-GB" u="sng" dirty="0"/>
                        <a:t>Number</a:t>
                      </a:r>
                    </a:p>
                  </a:txBody>
                  <a:tcPr/>
                </a:tc>
                <a:extLst>
                  <a:ext uri="{0D108BD9-81ED-4DB2-BD59-A6C34878D82A}">
                    <a16:rowId xmlns:a16="http://schemas.microsoft.com/office/drawing/2014/main" val="10000"/>
                  </a:ext>
                </a:extLst>
              </a:tr>
              <a:tr h="404620">
                <a:tc>
                  <a:txBody>
                    <a:bodyPr/>
                    <a:lstStyle/>
                    <a:p>
                      <a:r>
                        <a:rPr lang="en-GB" b="1" u="none" dirty="0"/>
                        <a:t>Ayomide</a:t>
                      </a:r>
                      <a:r>
                        <a:rPr lang="en-GB" dirty="0"/>
                        <a:t> </a:t>
                      </a:r>
                      <a:r>
                        <a:rPr lang="en-GB" b="1" u="none" dirty="0"/>
                        <a:t>Opokiti</a:t>
                      </a:r>
                    </a:p>
                  </a:txBody>
                  <a:tcPr/>
                </a:tc>
                <a:tc>
                  <a:txBody>
                    <a:bodyPr/>
                    <a:lstStyle/>
                    <a:p>
                      <a:r>
                        <a:rPr lang="en-GB" b="1" dirty="0"/>
                        <a:t>2508020</a:t>
                      </a:r>
                    </a:p>
                  </a:txBody>
                  <a:tcPr/>
                </a:tc>
                <a:extLst>
                  <a:ext uri="{0D108BD9-81ED-4DB2-BD59-A6C34878D82A}">
                    <a16:rowId xmlns:a16="http://schemas.microsoft.com/office/drawing/2014/main" val="10001"/>
                  </a:ext>
                </a:extLst>
              </a:tr>
              <a:tr h="40462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extLst>
                  <a:ext uri="{0D108BD9-81ED-4DB2-BD59-A6C34878D82A}">
                    <a16:rowId xmlns:a16="http://schemas.microsoft.com/office/drawing/2014/main" val="10002"/>
                  </a:ext>
                </a:extLst>
              </a:tr>
              <a:tr h="40462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extLst>
                  <a:ext uri="{0D108BD9-81ED-4DB2-BD59-A6C34878D82A}">
                    <a16:rowId xmlns:a16="http://schemas.microsoft.com/office/drawing/2014/main" val="10003"/>
                  </a:ext>
                </a:extLst>
              </a:tr>
              <a:tr h="40462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extLst>
                  <a:ext uri="{0D108BD9-81ED-4DB2-BD59-A6C34878D82A}">
                    <a16:rowId xmlns:a16="http://schemas.microsoft.com/office/drawing/2014/main" val="10004"/>
                  </a:ext>
                </a:extLst>
              </a:tr>
              <a:tr h="40462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5605507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p:txBody>
          <a:bodyPr>
            <a:normAutofit/>
          </a:bodyPr>
          <a:lstStyle/>
          <a:p>
            <a:r>
              <a:rPr lang="en-GB" sz="3200" b="1" dirty="0"/>
              <a:t>Acknowledgement of the use of AI in my assessment </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838200" y="1453896"/>
            <a:ext cx="10515600" cy="4723067"/>
          </a:xfrm>
        </p:spPr>
        <p:txBody>
          <a:bodyPr>
            <a:normAutofit/>
          </a:bodyPr>
          <a:lstStyle/>
          <a:p>
            <a:pPr marL="0" indent="0">
              <a:buNone/>
            </a:pPr>
            <a:endParaRPr lang="en-GB" sz="3200" dirty="0"/>
          </a:p>
          <a:p>
            <a:pPr marL="0" indent="0">
              <a:buNone/>
            </a:pPr>
            <a:endParaRPr lang="en-GB" sz="3200" dirty="0"/>
          </a:p>
          <a:p>
            <a:pPr marL="0" indent="0">
              <a:buNone/>
            </a:pPr>
            <a:r>
              <a:rPr lang="en-GB" sz="3200" dirty="0"/>
              <a:t>I confirm that I have not presented any AI generated text as my own work. I confirm I have copies of my drafts, notes, and other resources I used before, and after the use of AI tools which I may be asked to provide in evidence. </a:t>
            </a:r>
          </a:p>
        </p:txBody>
      </p:sp>
    </p:spTree>
    <p:extLst>
      <p:ext uri="{BB962C8B-B14F-4D97-AF65-F5344CB8AC3E}">
        <p14:creationId xmlns:p14="http://schemas.microsoft.com/office/powerpoint/2010/main" val="10936660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a:t>
            </a:r>
          </a:p>
        </p:txBody>
      </p:sp>
      <p:sp>
        <p:nvSpPr>
          <p:cNvPr id="3" name="Content Placeholder 2"/>
          <p:cNvSpPr>
            <a:spLocks noGrp="1"/>
          </p:cNvSpPr>
          <p:nvPr>
            <p:ph idx="1"/>
          </p:nvPr>
        </p:nvSpPr>
        <p:spPr>
          <a:xfrm>
            <a:off x="838200" y="1347953"/>
            <a:ext cx="11049000" cy="4351338"/>
          </a:xfrm>
        </p:spPr>
        <p:txBody>
          <a:bodyPr>
            <a:normAutofit/>
          </a:bodyPr>
          <a:lstStyle/>
          <a:p>
            <a:pPr>
              <a:buFont typeface="Wingdings" panose="05000000000000000000" pitchFamily="2" charset="2"/>
              <a:buChar char="q"/>
            </a:pPr>
            <a:r>
              <a:rPr lang="en-GB" dirty="0"/>
              <a:t>Introduction - Explanation of the chosen MS 365 application ( MS TEAMS)</a:t>
            </a:r>
          </a:p>
          <a:p>
            <a:pPr lvl="1">
              <a:buFont typeface="Wingdings" panose="05000000000000000000" pitchFamily="2" charset="2"/>
              <a:buChar char="§"/>
            </a:pPr>
            <a:r>
              <a:rPr lang="en-GB" dirty="0"/>
              <a:t>Benefits and Limitations within Sunrise Residential Care Home</a:t>
            </a:r>
          </a:p>
          <a:p>
            <a:pPr>
              <a:buFont typeface="Wingdings" panose="05000000000000000000" pitchFamily="2" charset="2"/>
              <a:buChar char="q"/>
            </a:pPr>
            <a:r>
              <a:rPr lang="en-GB" dirty="0"/>
              <a:t>Checklist for digital safety practices</a:t>
            </a:r>
          </a:p>
          <a:p>
            <a:pPr>
              <a:buFont typeface="Wingdings" panose="05000000000000000000" pitchFamily="2" charset="2"/>
              <a:buChar char="q"/>
            </a:pPr>
            <a:r>
              <a:rPr lang="en-GB" dirty="0"/>
              <a:t>Digital literacy in care settings</a:t>
            </a:r>
          </a:p>
          <a:p>
            <a:pPr>
              <a:buFont typeface="Wingdings" panose="05000000000000000000" pitchFamily="2" charset="2"/>
              <a:buChar char="q"/>
            </a:pPr>
            <a:r>
              <a:rPr lang="en-GB" dirty="0"/>
              <a:t>Conclusion &amp; reference list</a:t>
            </a:r>
          </a:p>
          <a:p>
            <a:pPr>
              <a:buFont typeface="Wingdings" panose="05000000000000000000" pitchFamily="2" charset="2"/>
              <a:buChar char="q"/>
            </a:pPr>
            <a:endParaRPr lang="en-US"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16604204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p:txBody>
          <a:bodyPr/>
          <a:lstStyle/>
          <a:p>
            <a:r>
              <a:rPr lang="en-GB" b="1" u="sng" dirty="0"/>
              <a:t>Introduction</a:t>
            </a:r>
          </a:p>
        </p:txBody>
      </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p:txBody>
          <a:bodyPr/>
          <a:lstStyle/>
          <a:p>
            <a:r>
              <a:rPr lang="en-US" dirty="0"/>
              <a:t>The use of MS 365 (Microsoft teams)</a:t>
            </a:r>
          </a:p>
          <a:p>
            <a:r>
              <a:rPr lang="en-US" dirty="0"/>
              <a:t>Microsoft 365 offers tools that improve collaboration and communication across </a:t>
            </a:r>
            <a:r>
              <a:rPr lang="en-US" dirty="0" err="1"/>
              <a:t>organisations</a:t>
            </a:r>
            <a:r>
              <a:rPr lang="en-US" dirty="0"/>
              <a:t> ( NHS Digital, 2023).</a:t>
            </a:r>
          </a:p>
          <a:p>
            <a:r>
              <a:rPr lang="en-GB" dirty="0"/>
              <a:t>MS teams allows staff to chat, video call and share documents in one platform.</a:t>
            </a:r>
          </a:p>
          <a:p>
            <a:r>
              <a:rPr lang="en-GB" dirty="0"/>
              <a:t>In sunrise residential care home, Teams supports safe coordination of care and efficient teamwork between staff and healthcare professionals.</a:t>
            </a:r>
          </a:p>
          <a:p>
            <a:r>
              <a:rPr lang="en-GB" dirty="0"/>
              <a:t> What is MS teams used for exactly?</a:t>
            </a:r>
          </a:p>
        </p:txBody>
      </p:sp>
    </p:spTree>
    <p:extLst>
      <p:ext uri="{BB962C8B-B14F-4D97-AF65-F5344CB8AC3E}">
        <p14:creationId xmlns:p14="http://schemas.microsoft.com/office/powerpoint/2010/main" val="23033835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8D502-410B-CE2B-D683-612A22B18701}"/>
              </a:ext>
            </a:extLst>
          </p:cNvPr>
          <p:cNvSpPr>
            <a:spLocks noGrp="1"/>
          </p:cNvSpPr>
          <p:nvPr>
            <p:ph type="title"/>
          </p:nvPr>
        </p:nvSpPr>
        <p:spPr>
          <a:xfrm>
            <a:off x="838200" y="426910"/>
            <a:ext cx="10515600" cy="1325563"/>
          </a:xfrm>
        </p:spPr>
        <p:txBody>
          <a:bodyPr/>
          <a:lstStyle/>
          <a:p>
            <a:r>
              <a:rPr lang="en-GB" b="1" u="sng" dirty="0"/>
              <a:t>Advantages and Limitations</a:t>
            </a:r>
          </a:p>
        </p:txBody>
      </p:sp>
      <p:graphicFrame>
        <p:nvGraphicFramePr>
          <p:cNvPr id="4" name="Content Placeholder 3">
            <a:extLst>
              <a:ext uri="{FF2B5EF4-FFF2-40B4-BE49-F238E27FC236}">
                <a16:creationId xmlns:a16="http://schemas.microsoft.com/office/drawing/2014/main" id="{EB545995-7888-F44D-8084-FEE7A2A240AE}"/>
              </a:ext>
            </a:extLst>
          </p:cNvPr>
          <p:cNvGraphicFramePr>
            <a:graphicFrameLocks noGrp="1"/>
          </p:cNvGraphicFramePr>
          <p:nvPr>
            <p:ph idx="1"/>
            <p:extLst>
              <p:ext uri="{D42A27DB-BD31-4B8C-83A1-F6EECF244321}">
                <p14:modId xmlns:p14="http://schemas.microsoft.com/office/powerpoint/2010/main" val="527151951"/>
              </p:ext>
            </p:extLst>
          </p:nvPr>
        </p:nvGraphicFramePr>
        <p:xfrm>
          <a:off x="838200" y="1825621"/>
          <a:ext cx="10515600" cy="3680876"/>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492186870"/>
                    </a:ext>
                  </a:extLst>
                </a:gridCol>
                <a:gridCol w="5257800">
                  <a:extLst>
                    <a:ext uri="{9D8B030D-6E8A-4147-A177-3AD203B41FA5}">
                      <a16:colId xmlns:a16="http://schemas.microsoft.com/office/drawing/2014/main" val="3245328862"/>
                    </a:ext>
                  </a:extLst>
                </a:gridCol>
              </a:tblGrid>
              <a:tr h="480476">
                <a:tc>
                  <a:txBody>
                    <a:bodyPr/>
                    <a:lstStyle/>
                    <a:p>
                      <a:r>
                        <a:rPr lang="en-GB" b="1" u="sng" dirty="0"/>
                        <a:t>Advantages</a:t>
                      </a:r>
                      <a:r>
                        <a:rPr lang="en-GB" dirty="0"/>
                        <a:t> </a:t>
                      </a:r>
                    </a:p>
                  </a:txBody>
                  <a:tcPr/>
                </a:tc>
                <a:tc>
                  <a:txBody>
                    <a:bodyPr/>
                    <a:lstStyle/>
                    <a:p>
                      <a:r>
                        <a:rPr lang="en-GB" u="sng" dirty="0"/>
                        <a:t>Disadvantages</a:t>
                      </a:r>
                    </a:p>
                  </a:txBody>
                  <a:tcPr/>
                </a:tc>
                <a:extLst>
                  <a:ext uri="{0D108BD9-81ED-4DB2-BD59-A6C34878D82A}">
                    <a16:rowId xmlns:a16="http://schemas.microsoft.com/office/drawing/2014/main" val="2184396433"/>
                  </a:ext>
                </a:extLst>
              </a:tr>
              <a:tr h="480476">
                <a:tc>
                  <a:txBody>
                    <a:bodyPr/>
                    <a:lstStyle/>
                    <a:p>
                      <a:pPr marL="285750" indent="-285750">
                        <a:buFont typeface="Arial" panose="020B0604020202020204" pitchFamily="34" charset="0"/>
                        <a:buChar char="•"/>
                      </a:pPr>
                      <a:r>
                        <a:rPr lang="en-GB" dirty="0"/>
                        <a:t>Secure platform for staff communication ( NHS Digital, 2023).</a:t>
                      </a:r>
                    </a:p>
                  </a:txBody>
                  <a:tcPr/>
                </a:tc>
                <a:tc>
                  <a:txBody>
                    <a:bodyPr/>
                    <a:lstStyle/>
                    <a:p>
                      <a:pPr marL="285750" indent="-285750">
                        <a:buFont typeface="Arial" panose="020B0604020202020204" pitchFamily="34" charset="0"/>
                        <a:buChar char="•"/>
                      </a:pPr>
                      <a:r>
                        <a:rPr lang="en-GB" dirty="0"/>
                        <a:t>Requires reliable internet and devices.</a:t>
                      </a:r>
                    </a:p>
                  </a:txBody>
                  <a:tcPr/>
                </a:tc>
                <a:extLst>
                  <a:ext uri="{0D108BD9-81ED-4DB2-BD59-A6C34878D82A}">
                    <a16:rowId xmlns:a16="http://schemas.microsoft.com/office/drawing/2014/main" val="1929977270"/>
                  </a:ext>
                </a:extLst>
              </a:tr>
              <a:tr h="480476">
                <a:tc>
                  <a:txBody>
                    <a:bodyPr/>
                    <a:lstStyle/>
                    <a:p>
                      <a:pPr marL="285750" indent="-285750">
                        <a:buFont typeface="Arial" panose="020B0604020202020204" pitchFamily="34" charset="0"/>
                        <a:buChar char="•"/>
                      </a:pPr>
                      <a:r>
                        <a:rPr lang="en-GB" dirty="0"/>
                        <a:t>Supports virtual meetings with healthcare professionals and families.</a:t>
                      </a:r>
                    </a:p>
                  </a:txBody>
                  <a:tcPr/>
                </a:tc>
                <a:tc>
                  <a:txBody>
                    <a:bodyPr/>
                    <a:lstStyle/>
                    <a:p>
                      <a:pPr marL="285750" indent="-285750">
                        <a:buFont typeface="Arial" panose="020B0604020202020204" pitchFamily="34" charset="0"/>
                        <a:buChar char="•"/>
                      </a:pPr>
                      <a:r>
                        <a:rPr lang="en-GB" dirty="0"/>
                        <a:t>Risk of data breaches if accounts are misused (ICO, 2024).</a:t>
                      </a:r>
                    </a:p>
                  </a:txBody>
                  <a:tcPr/>
                </a:tc>
                <a:extLst>
                  <a:ext uri="{0D108BD9-81ED-4DB2-BD59-A6C34878D82A}">
                    <a16:rowId xmlns:a16="http://schemas.microsoft.com/office/drawing/2014/main" val="1856759452"/>
                  </a:ext>
                </a:extLst>
              </a:tr>
              <a:tr h="480476">
                <a:tc>
                  <a:txBody>
                    <a:bodyPr/>
                    <a:lstStyle/>
                    <a:p>
                      <a:pPr marL="285750" indent="-285750">
                        <a:buFont typeface="Arial" panose="020B0604020202020204" pitchFamily="34" charset="0"/>
                        <a:buChar char="•"/>
                      </a:pPr>
                      <a:r>
                        <a:rPr lang="en-GB" dirty="0"/>
                        <a:t>File sharing reduces paperwork and improves teamwork.</a:t>
                      </a:r>
                    </a:p>
                  </a:txBody>
                  <a:tcPr/>
                </a:tc>
                <a:tc>
                  <a:txBody>
                    <a:bodyPr/>
                    <a:lstStyle/>
                    <a:p>
                      <a:pPr marL="285750" indent="-285750">
                        <a:buFont typeface="Arial" panose="020B0604020202020204" pitchFamily="34" charset="0"/>
                        <a:buChar char="•"/>
                      </a:pPr>
                      <a:r>
                        <a:rPr lang="en-GB" dirty="0"/>
                        <a:t>Some staff may struggle with technology confidence (HEE, 2022).</a:t>
                      </a:r>
                    </a:p>
                  </a:txBody>
                  <a:tcPr/>
                </a:tc>
                <a:extLst>
                  <a:ext uri="{0D108BD9-81ED-4DB2-BD59-A6C34878D82A}">
                    <a16:rowId xmlns:a16="http://schemas.microsoft.com/office/drawing/2014/main" val="1715959377"/>
                  </a:ext>
                </a:extLst>
              </a:tr>
              <a:tr h="480476">
                <a:tc>
                  <a:txBody>
                    <a:bodyPr/>
                    <a:lstStyle/>
                    <a:p>
                      <a:pPr marL="285750" indent="-285750">
                        <a:buFont typeface="Arial" panose="020B0604020202020204" pitchFamily="34" charset="0"/>
                        <a:buChar char="•"/>
                      </a:pPr>
                      <a:r>
                        <a:rPr lang="en-GB" dirty="0"/>
                        <a:t>Encourages multi-disciplinary collaboration.</a:t>
                      </a:r>
                    </a:p>
                  </a:txBody>
                  <a:tcPr/>
                </a:tc>
                <a:tc>
                  <a:txBody>
                    <a:bodyPr/>
                    <a:lstStyle/>
                    <a:p>
                      <a:pPr marL="285750" indent="-285750">
                        <a:buFont typeface="Arial" panose="020B0604020202020204" pitchFamily="34" charset="0"/>
                        <a:buChar char="•"/>
                      </a:pPr>
                      <a:r>
                        <a:rPr lang="en-GB" dirty="0"/>
                        <a:t>Privacy concerns during virtual meetings (NMC, 2023).</a:t>
                      </a:r>
                    </a:p>
                  </a:txBody>
                  <a:tcPr/>
                </a:tc>
                <a:extLst>
                  <a:ext uri="{0D108BD9-81ED-4DB2-BD59-A6C34878D82A}">
                    <a16:rowId xmlns:a16="http://schemas.microsoft.com/office/drawing/2014/main" val="10004"/>
                  </a:ext>
                </a:extLst>
              </a:tr>
              <a:tr h="480476">
                <a:tc>
                  <a:txBody>
                    <a:bodyPr/>
                    <a:lstStyle/>
                    <a:p>
                      <a:pPr marL="285750" indent="-285750">
                        <a:buFont typeface="Arial" panose="020B0604020202020204" pitchFamily="34" charset="0"/>
                        <a:buChar char="•"/>
                      </a:pPr>
                      <a:r>
                        <a:rPr lang="en-GB" dirty="0"/>
                        <a:t> incredibly easy to use.</a:t>
                      </a:r>
                    </a:p>
                  </a:txBody>
                  <a:tcPr/>
                </a:tc>
                <a:tc>
                  <a:txBody>
                    <a:bodyPr/>
                    <a:lstStyle/>
                    <a:p>
                      <a:pPr marL="285750" indent="-285750">
                        <a:buFont typeface="Arial" panose="020B0604020202020204" pitchFamily="34" charset="0"/>
                        <a:buChar char="•"/>
                      </a:pPr>
                      <a:r>
                        <a:rPr lang="en-GB" dirty="0"/>
                        <a:t>Can get confusing with too many chats or channels (NHS Digital, 2023).</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158280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F5868-2650-0C20-7350-BB62E2FE158A}"/>
              </a:ext>
            </a:extLst>
          </p:cNvPr>
          <p:cNvSpPr>
            <a:spLocks noGrp="1"/>
          </p:cNvSpPr>
          <p:nvPr>
            <p:ph type="title"/>
          </p:nvPr>
        </p:nvSpPr>
        <p:spPr/>
        <p:txBody>
          <a:bodyPr/>
          <a:lstStyle/>
          <a:p>
            <a:r>
              <a:rPr lang="en-GB" b="1" u="sng" dirty="0"/>
              <a:t>Digital Literacy</a:t>
            </a:r>
          </a:p>
        </p:txBody>
      </p:sp>
      <p:sp>
        <p:nvSpPr>
          <p:cNvPr id="3" name="Content Placeholder 2">
            <a:extLst>
              <a:ext uri="{FF2B5EF4-FFF2-40B4-BE49-F238E27FC236}">
                <a16:creationId xmlns:a16="http://schemas.microsoft.com/office/drawing/2014/main" id="{21133BE0-F079-8F70-1C6E-68D31389D151}"/>
              </a:ext>
            </a:extLst>
          </p:cNvPr>
          <p:cNvSpPr>
            <a:spLocks noGrp="1"/>
          </p:cNvSpPr>
          <p:nvPr>
            <p:ph idx="1"/>
          </p:nvPr>
        </p:nvSpPr>
        <p:spPr/>
        <p:txBody>
          <a:bodyPr/>
          <a:lstStyle/>
          <a:p>
            <a:pPr marL="0" indent="0">
              <a:buNone/>
            </a:pPr>
            <a:endParaRPr lang="en-US" dirty="0"/>
          </a:p>
          <a:p>
            <a:r>
              <a:rPr lang="en-US" sz="2400" dirty="0">
                <a:solidFill>
                  <a:srgbClr val="FF0000"/>
                </a:solidFill>
              </a:rPr>
              <a:t>Digital literacy means having the skills and confidence to use technology safely and effectively ( Health education England, 2022)</a:t>
            </a:r>
          </a:p>
          <a:p>
            <a:r>
              <a:rPr lang="en-US" sz="2400" dirty="0">
                <a:solidFill>
                  <a:srgbClr val="FF0000"/>
                </a:solidFill>
              </a:rPr>
              <a:t>Low digital literacy can lead to errors in care delivery and poor teamwork (NMC,2023)</a:t>
            </a:r>
          </a:p>
          <a:p>
            <a:r>
              <a:rPr lang="en-US" sz="2400" dirty="0">
                <a:solidFill>
                  <a:srgbClr val="FF0000"/>
                </a:solidFill>
              </a:rPr>
              <a:t>Staff training builds confidence and ensures patient confidentiality is maintained</a:t>
            </a:r>
          </a:p>
          <a:p>
            <a:r>
              <a:rPr lang="en-US" sz="2400" dirty="0">
                <a:solidFill>
                  <a:srgbClr val="FF0000"/>
                </a:solidFill>
              </a:rPr>
              <a:t>Training helps staff use MS 365 tools correctly</a:t>
            </a:r>
          </a:p>
          <a:p>
            <a:endParaRPr lang="en-GB" sz="2000" dirty="0"/>
          </a:p>
        </p:txBody>
      </p:sp>
    </p:spTree>
    <p:extLst>
      <p:ext uri="{BB962C8B-B14F-4D97-AF65-F5344CB8AC3E}">
        <p14:creationId xmlns:p14="http://schemas.microsoft.com/office/powerpoint/2010/main" val="11138319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Checklist for Digital Safety</a:t>
            </a:r>
          </a:p>
        </p:txBody>
      </p:sp>
      <p:sp>
        <p:nvSpPr>
          <p:cNvPr id="3" name="Content Placeholder 2"/>
          <p:cNvSpPr>
            <a:spLocks noGrp="1"/>
          </p:cNvSpPr>
          <p:nvPr>
            <p:ph idx="1"/>
          </p:nvPr>
        </p:nvSpPr>
        <p:spPr/>
        <p:txBody>
          <a:bodyPr>
            <a:normAutofit/>
          </a:bodyPr>
          <a:lstStyle/>
          <a:p>
            <a:r>
              <a:rPr lang="en-GB" dirty="0">
                <a:solidFill>
                  <a:srgbClr val="FF0000"/>
                </a:solidFill>
              </a:rPr>
              <a:t>Use strong passwords</a:t>
            </a:r>
          </a:p>
          <a:p>
            <a:r>
              <a:rPr lang="en-GB" dirty="0">
                <a:solidFill>
                  <a:srgbClr val="FF0000"/>
                </a:solidFill>
              </a:rPr>
              <a:t>Don’t use the same passwords for different apps or sites and try not use personal information </a:t>
            </a:r>
            <a:r>
              <a:rPr lang="en-GB" dirty="0" err="1">
                <a:solidFill>
                  <a:srgbClr val="FF0000"/>
                </a:solidFill>
              </a:rPr>
              <a:t>e.g</a:t>
            </a:r>
            <a:r>
              <a:rPr lang="en-GB" dirty="0">
                <a:solidFill>
                  <a:srgbClr val="FF0000"/>
                </a:solidFill>
              </a:rPr>
              <a:t> birthday or names</a:t>
            </a:r>
          </a:p>
          <a:p>
            <a:r>
              <a:rPr lang="en-GB" dirty="0">
                <a:solidFill>
                  <a:srgbClr val="FF0000"/>
                </a:solidFill>
              </a:rPr>
              <a:t> Don’t use personal devices for work</a:t>
            </a:r>
          </a:p>
          <a:p>
            <a:r>
              <a:rPr lang="en-GB" dirty="0">
                <a:solidFill>
                  <a:srgbClr val="FF0000"/>
                </a:solidFill>
              </a:rPr>
              <a:t>Only share information that is needed </a:t>
            </a:r>
          </a:p>
          <a:p>
            <a:r>
              <a:rPr lang="en-GB" dirty="0">
                <a:solidFill>
                  <a:srgbClr val="FF0000"/>
                </a:solidFill>
              </a:rPr>
              <a:t>Only open secure websites</a:t>
            </a:r>
          </a:p>
          <a:p>
            <a:r>
              <a:rPr lang="en-GB" dirty="0">
                <a:solidFill>
                  <a:srgbClr val="FF0000"/>
                </a:solidFill>
              </a:rPr>
              <a:t>Log out after every session</a:t>
            </a:r>
          </a:p>
          <a:p>
            <a:endParaRPr lang="en-GB" dirty="0">
              <a:solidFill>
                <a:srgbClr val="FF0000"/>
              </a:solidFill>
            </a:endParaRPr>
          </a:p>
        </p:txBody>
      </p:sp>
    </p:spTree>
    <p:extLst>
      <p:ext uri="{BB962C8B-B14F-4D97-AF65-F5344CB8AC3E}">
        <p14:creationId xmlns:p14="http://schemas.microsoft.com/office/powerpoint/2010/main" val="6802595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p:txBody>
          <a:bodyPr/>
          <a:lstStyle/>
          <a:p>
            <a:r>
              <a:rPr lang="en-GB" b="1" u="sng" dirty="0"/>
              <a:t>Conclusion</a:t>
            </a: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p:txBody>
          <a:bodyPr>
            <a:normAutofit/>
          </a:bodyPr>
          <a:lstStyle/>
          <a:p>
            <a:r>
              <a:rPr lang="en-GB" sz="3600" dirty="0">
                <a:solidFill>
                  <a:srgbClr val="FF0000"/>
                </a:solidFill>
              </a:rPr>
              <a:t>MS Teams improves teamwork and care delivery </a:t>
            </a:r>
          </a:p>
          <a:p>
            <a:r>
              <a:rPr lang="en-GB" sz="3600" dirty="0">
                <a:solidFill>
                  <a:srgbClr val="FF0000"/>
                </a:solidFill>
              </a:rPr>
              <a:t>Helps staff deliver quality care efficiently </a:t>
            </a:r>
          </a:p>
          <a:p>
            <a:r>
              <a:rPr lang="en-GB" sz="3600" dirty="0">
                <a:solidFill>
                  <a:srgbClr val="FF0000"/>
                </a:solidFill>
              </a:rPr>
              <a:t>Staff training and digital safety are essential </a:t>
            </a:r>
          </a:p>
          <a:p>
            <a:r>
              <a:rPr lang="en-GB" sz="3600" dirty="0">
                <a:solidFill>
                  <a:srgbClr val="FF0000"/>
                </a:solidFill>
              </a:rPr>
              <a:t>When used correctly, it benefits both staff and residents</a:t>
            </a:r>
          </a:p>
        </p:txBody>
      </p:sp>
    </p:spTree>
    <p:extLst>
      <p:ext uri="{BB962C8B-B14F-4D97-AF65-F5344CB8AC3E}">
        <p14:creationId xmlns:p14="http://schemas.microsoft.com/office/powerpoint/2010/main" val="20916809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p:txBody>
          <a:bodyPr/>
          <a:lstStyle/>
          <a:p>
            <a:r>
              <a:rPr lang="en-GB" b="1" u="sng" dirty="0"/>
              <a:t>Reference List</a:t>
            </a:r>
          </a:p>
        </p:txBody>
      </p:sp>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p:txBody>
          <a:bodyPr>
            <a:normAutofit lnSpcReduction="10000"/>
          </a:bodyPr>
          <a:lstStyle/>
          <a:p>
            <a:r>
              <a:rPr lang="en-GB" sz="3200" dirty="0">
                <a:solidFill>
                  <a:srgbClr val="FF0000"/>
                </a:solidFill>
              </a:rPr>
              <a:t>NHS Digital (2023) Microsoft Teams in health and care.</a:t>
            </a:r>
          </a:p>
          <a:p>
            <a:r>
              <a:rPr lang="en-GB" sz="3200" dirty="0">
                <a:solidFill>
                  <a:srgbClr val="FF0000"/>
                </a:solidFill>
              </a:rPr>
              <a:t>Health education England (2022) Building a digitally ready workforce.</a:t>
            </a:r>
          </a:p>
          <a:p>
            <a:r>
              <a:rPr lang="en-GB" sz="3200" dirty="0">
                <a:solidFill>
                  <a:srgbClr val="FF0000"/>
                </a:solidFill>
              </a:rPr>
              <a:t>Digital social care (2023) Data security in care homes.</a:t>
            </a:r>
          </a:p>
          <a:p>
            <a:r>
              <a:rPr lang="en-GB" sz="3200" dirty="0">
                <a:solidFill>
                  <a:srgbClr val="FF0000"/>
                </a:solidFill>
              </a:rPr>
              <a:t>Sunrise senior living (2021) Digital transformation in senior care.</a:t>
            </a:r>
          </a:p>
        </p:txBody>
      </p:sp>
    </p:spTree>
    <p:extLst>
      <p:ext uri="{BB962C8B-B14F-4D97-AF65-F5344CB8AC3E}">
        <p14:creationId xmlns:p14="http://schemas.microsoft.com/office/powerpoint/2010/main" val="18918675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845388" y="2191109"/>
            <a:ext cx="10593237" cy="4088921"/>
          </a:xfrm>
        </p:spPr>
        <p:txBody>
          <a:bodyPr>
            <a:normAutofit fontScale="70000" lnSpcReduction="20000"/>
          </a:bodyPr>
          <a:lstStyle/>
          <a:p>
            <a:endParaRPr lang="en-GB" sz="4100" dirty="0">
              <a:latin typeface="Times New Roman" panose="02020603050405020304" pitchFamily="18" charset="0"/>
              <a:cs typeface="Times New Roman" panose="02020603050405020304" pitchFamily="18" charset="0"/>
            </a:endParaRPr>
          </a:p>
          <a:p>
            <a:pPr algn="l"/>
            <a:r>
              <a:rPr lang="en-GB" sz="4100" dirty="0">
                <a:latin typeface="Times New Roman" panose="02020603050405020304" pitchFamily="18" charset="0"/>
                <a:cs typeface="Times New Roman" panose="02020603050405020304" pitchFamily="18" charset="0"/>
              </a:rPr>
              <a:t>   Student Name:  Nazia Azimi          Student ID Number: 2511889</a:t>
            </a:r>
          </a:p>
          <a:p>
            <a:pPr algn="l"/>
            <a:endParaRPr lang="en-GB" sz="4100" dirty="0">
              <a:latin typeface="Times New Roman" panose="02020603050405020304" pitchFamily="18" charset="0"/>
              <a:cs typeface="Times New Roman" panose="02020603050405020304" pitchFamily="18" charset="0"/>
            </a:endParaRPr>
          </a:p>
          <a:p>
            <a:pPr algn="l"/>
            <a:r>
              <a:rPr lang="en-GB" sz="4100" dirty="0">
                <a:latin typeface="Times New Roman" panose="02020603050405020304" pitchFamily="18" charset="0"/>
                <a:cs typeface="Times New Roman" panose="02020603050405020304" pitchFamily="18" charset="0"/>
              </a:rPr>
              <a:t>                                                   TOPIC </a:t>
            </a:r>
          </a:p>
          <a:p>
            <a:pPr algn="l"/>
            <a:endParaRPr lang="en-GB" sz="4100" dirty="0">
              <a:latin typeface="Times New Roman" panose="02020603050405020304" pitchFamily="18" charset="0"/>
              <a:cs typeface="Times New Roman" panose="02020603050405020304" pitchFamily="18" charset="0"/>
            </a:endParaRPr>
          </a:p>
          <a:p>
            <a:pPr algn="l"/>
            <a:r>
              <a:rPr lang="en-GB" sz="4100" dirty="0">
                <a:latin typeface="Times New Roman" panose="02020603050405020304" pitchFamily="18" charset="0"/>
                <a:cs typeface="Times New Roman" panose="02020603050405020304" pitchFamily="18" charset="0"/>
              </a:rPr>
              <a:t> B: Staff training and awareness on digital safety procedures to ensure</a:t>
            </a:r>
          </a:p>
          <a:p>
            <a:pPr algn="l"/>
            <a:r>
              <a:rPr lang="en-GB" sz="4100" dirty="0">
                <a:latin typeface="Times New Roman" panose="02020603050405020304" pitchFamily="18" charset="0"/>
                <a:cs typeface="Times New Roman" panose="02020603050405020304" pitchFamily="18" charset="0"/>
              </a:rPr>
              <a:t>      compliance and   protect  sensitive information.  </a:t>
            </a:r>
          </a:p>
          <a:p>
            <a:pPr algn="l"/>
            <a:endParaRPr lang="en-GB" dirty="0"/>
          </a:p>
          <a:p>
            <a:pPr algn="l"/>
            <a:endParaRPr lang="en-GB" dirty="0"/>
          </a:p>
          <a:p>
            <a:pPr algn="l"/>
            <a:endParaRPr lang="en-GB" sz="1200" dirty="0"/>
          </a:p>
          <a:p>
            <a:pPr algn="l"/>
            <a:r>
              <a:rPr lang="en-GB" sz="1200" dirty="0"/>
              <a:t>		</a:t>
            </a:r>
            <a:endParaRPr lang="en-GB" sz="1200" dirty="0">
              <a:solidFill>
                <a:srgbClr val="FF0000"/>
              </a:solidFill>
            </a:endParaRPr>
          </a:p>
        </p:txBody>
      </p:sp>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048160" y="-31715"/>
            <a:ext cx="3078323" cy="2065231"/>
          </a:xfrm>
          <a:prstGeom prst="rect">
            <a:avLst/>
          </a:prstGeom>
        </p:spPr>
      </p:pic>
    </p:spTree>
    <p:extLst>
      <p:ext uri="{BB962C8B-B14F-4D97-AF65-F5344CB8AC3E}">
        <p14:creationId xmlns:p14="http://schemas.microsoft.com/office/powerpoint/2010/main" val="29186007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a:xfrm>
            <a:off x="838200" y="681037"/>
            <a:ext cx="10515600" cy="2217437"/>
          </a:xfrm>
        </p:spPr>
        <p:txBody>
          <a:bodyPr>
            <a:normAutofit/>
          </a:bodyPr>
          <a:lstStyle/>
          <a:p>
            <a:r>
              <a:rPr lang="en-GB" b="1" dirty="0">
                <a:latin typeface="Times New Roman" panose="02020603050405020304" pitchFamily="18" charset="0"/>
                <a:cs typeface="Times New Roman" panose="02020603050405020304" pitchFamily="18" charset="0"/>
              </a:rPr>
              <a:t>      Acknowledgement of the use of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1345720" y="2260121"/>
            <a:ext cx="10008079" cy="3916842"/>
          </a:xfrm>
        </p:spPr>
        <p:txBody>
          <a:bodyPr>
            <a:normAutofit/>
          </a:bodyPr>
          <a:lstStyle/>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endParaRPr lang="en-GB" sz="3200" dirty="0">
              <a:latin typeface="Times New Roman" panose="02020603050405020304" pitchFamily="18" charset="0"/>
              <a:cs typeface="Times New Roman" panose="02020603050405020304" pitchFamily="18" charset="0"/>
            </a:endParaRPr>
          </a:p>
          <a:p>
            <a:pPr marL="0" indent="0">
              <a:buNone/>
            </a:pPr>
            <a:r>
              <a:rPr lang="en-GB" sz="3200" dirty="0">
                <a:latin typeface="Times New Roman" panose="02020603050405020304" pitchFamily="18" charset="0"/>
                <a:cs typeface="Times New Roman" panose="02020603050405020304" pitchFamily="18" charset="0"/>
              </a:rPr>
              <a:t>I confirm that I have not presented any AI generated text as my own work. I acknowledge the use of Grammar. </a:t>
            </a:r>
          </a:p>
          <a:p>
            <a:pPr marL="0" indent="0">
              <a:buNone/>
            </a:pPr>
            <a:endParaRPr lang="en-GB"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101044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a:xfrm>
            <a:off x="838200" y="227102"/>
            <a:ext cx="10515600" cy="1325563"/>
          </a:xfrm>
        </p:spPr>
        <p:txBody>
          <a:bodyPr/>
          <a:lstStyle/>
          <a:p>
            <a:r>
              <a:rPr lang="en-GB" dirty="0">
                <a:latin typeface="Times New Roman" panose="02020603050405020304" pitchFamily="18" charset="0"/>
                <a:cs typeface="Times New Roman" panose="02020603050405020304" pitchFamily="18" charset="0"/>
              </a:rPr>
              <a:t> Introduction</a:t>
            </a:r>
          </a:p>
        </p:txBody>
      </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a:xfrm>
            <a:off x="838200" y="1242204"/>
            <a:ext cx="10515600" cy="4934759"/>
          </a:xfrm>
        </p:spPr>
        <p:txBody>
          <a:bodyPr>
            <a:normAutofit/>
          </a:bodyPr>
          <a:lstStyle/>
          <a:p>
            <a:pPr algn="just"/>
            <a:r>
              <a:rPr lang="en-GB" dirty="0">
                <a:latin typeface="Times New Roman" panose="02020603050405020304" pitchFamily="18" charset="0"/>
                <a:cs typeface="Times New Roman" panose="02020603050405020304" pitchFamily="18" charset="0"/>
              </a:rPr>
              <a:t>Today in the digital world ,data has become one of the most important resources for people ,companies and governments. Personal details financial records and </a:t>
            </a:r>
            <a:r>
              <a:rPr lang="en-GB" dirty="0">
                <a:solidFill>
                  <a:schemeClr val="bg1"/>
                </a:solidFill>
                <a:latin typeface="Times New Roman" panose="02020603050405020304" pitchFamily="18" charset="0"/>
                <a:cs typeface="Times New Roman" panose="02020603050405020304" pitchFamily="18" charset="0"/>
              </a:rPr>
              <a:t>i</a:t>
            </a:r>
            <a:r>
              <a:rPr lang="en-GB" dirty="0">
                <a:latin typeface="Times New Roman" panose="02020603050405020304" pitchFamily="18" charset="0"/>
                <a:cs typeface="Times New Roman" panose="02020603050405020304" pitchFamily="18" charset="0"/>
              </a:rPr>
              <a:t>national security information are always at risk because more devices and online services are connected to the internet, cybersecurity polices more important then ever. (</a:t>
            </a:r>
            <a:r>
              <a:rPr lang="en-GB" sz="2400" dirty="0">
                <a:latin typeface="Times New Roman" panose="02020603050405020304" pitchFamily="18" charset="0"/>
                <a:cs typeface="Times New Roman" panose="02020603050405020304" pitchFamily="18" charset="0"/>
                <a:hlinkClick r:id="rId2" tooltip="View other papers by this author">
                  <a:extLst>
                    <a:ext uri="{A12FA001-AC4F-418D-AE19-62706E023703}">
                      <ahyp:hlinkClr xmlns:ahyp="http://schemas.microsoft.com/office/drawing/2018/hyperlinkcolor" val="tx"/>
                    </a:ext>
                  </a:extLst>
                </a:hlinkClick>
              </a:rPr>
              <a:t>Aryendra Dalal</a:t>
            </a:r>
            <a:r>
              <a:rPr lang="en-GB" sz="2400" dirty="0">
                <a:latin typeface="Times New Roman" panose="02020603050405020304" pitchFamily="18" charset="0"/>
                <a:cs typeface="Times New Roman" panose="02020603050405020304" pitchFamily="18" charset="0"/>
              </a:rPr>
              <a:t>,2023)</a:t>
            </a:r>
          </a:p>
          <a:p>
            <a:pPr algn="just"/>
            <a:r>
              <a:rPr lang="en-GB" dirty="0">
                <a:latin typeface="Times New Roman" panose="02020603050405020304" pitchFamily="18" charset="0"/>
                <a:cs typeface="Times New Roman" panose="02020603050405020304" pitchFamily="18" charset="0"/>
              </a:rPr>
              <a:t> Cyberattacks such as data leaks and insider threats are happening more often and </a:t>
            </a:r>
            <a:r>
              <a:rPr lang="en-GB" dirty="0">
                <a:solidFill>
                  <a:schemeClr val="bg1"/>
                </a:solidFill>
                <a:latin typeface="Times New Roman" panose="02020603050405020304" pitchFamily="18" charset="0"/>
                <a:cs typeface="Times New Roman" panose="02020603050405020304" pitchFamily="18" charset="0"/>
              </a:rPr>
              <a:t>i</a:t>
            </a:r>
            <a:r>
              <a:rPr lang="en-GB" dirty="0">
                <a:latin typeface="Times New Roman" panose="02020603050405020304" pitchFamily="18" charset="0"/>
                <a:cs typeface="Times New Roman" panose="02020603050405020304" pitchFamily="18" charset="0"/>
              </a:rPr>
              <a:t>becoming more complex. reduce public trust and even create legal problem to deal with these issues, organizations and work area  needs  to have good cybersecurity plans that are not only effective but also match their goals, rules and legal duties. (</a:t>
            </a:r>
            <a:r>
              <a:rPr lang="en-GB" dirty="0">
                <a:latin typeface="Times New Roman" panose="02020603050405020304" pitchFamily="18" charset="0"/>
                <a:cs typeface="Times New Roman" panose="02020603050405020304" pitchFamily="18" charset="0"/>
                <a:hlinkClick r:id="rId2" tooltip="View other papers by this author">
                  <a:extLst>
                    <a:ext uri="{A12FA001-AC4F-418D-AE19-62706E023703}">
                      <ahyp:hlinkClr xmlns:ahyp="http://schemas.microsoft.com/office/drawing/2018/hyperlinkcolor" val="tx"/>
                    </a:ext>
                  </a:extLst>
                </a:hlinkClick>
              </a:rPr>
              <a:t>Aryendra Dalal</a:t>
            </a:r>
            <a:r>
              <a:rPr lang="en-GB" dirty="0">
                <a:latin typeface="Times New Roman" panose="02020603050405020304" pitchFamily="18" charset="0"/>
                <a:cs typeface="Times New Roman" panose="02020603050405020304" pitchFamily="18" charset="0"/>
              </a:rPr>
              <a:t>,2023). </a:t>
            </a:r>
          </a:p>
          <a:p>
            <a:pPr marL="0" indent="0">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924534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Times New Roman" panose="02020603050405020304" pitchFamily="18" charset="0"/>
                <a:cs typeface="Times New Roman" panose="02020603050405020304" pitchFamily="18" charset="0"/>
              </a:rPr>
              <a:t>Content</a:t>
            </a:r>
          </a:p>
        </p:txBody>
      </p:sp>
      <p:sp>
        <p:nvSpPr>
          <p:cNvPr id="3" name="Content Placeholder 2"/>
          <p:cNvSpPr>
            <a:spLocks noGrp="1"/>
          </p:cNvSpPr>
          <p:nvPr>
            <p:ph idx="1"/>
          </p:nvPr>
        </p:nvSpPr>
        <p:spPr>
          <a:xfrm>
            <a:off x="838200" y="1880557"/>
            <a:ext cx="11049000" cy="3818733"/>
          </a:xfrm>
        </p:spPr>
        <p:txBody>
          <a:bodyPr>
            <a:normAutofit/>
          </a:bodyPr>
          <a:lstStyle/>
          <a:p>
            <a:pPr>
              <a:buFont typeface="Wingdings" panose="05000000000000000000" pitchFamily="2" charset="2"/>
              <a:buChar char="q"/>
            </a:pPr>
            <a:r>
              <a:rPr lang="en-GB" sz="3200" dirty="0">
                <a:latin typeface="Times New Roman" panose="02020603050405020304" pitchFamily="18" charset="0"/>
                <a:cs typeface="Times New Roman" panose="02020603050405020304" pitchFamily="18" charset="0"/>
              </a:rPr>
              <a:t>Introduction </a:t>
            </a:r>
          </a:p>
          <a:p>
            <a:pPr>
              <a:buFont typeface="Wingdings" panose="05000000000000000000" pitchFamily="2" charset="2"/>
              <a:buChar char="q"/>
            </a:pPr>
            <a:r>
              <a:rPr lang="en-GB" sz="3200" dirty="0">
                <a:latin typeface="Times New Roman" panose="02020603050405020304" pitchFamily="18" charset="0"/>
                <a:cs typeface="Times New Roman" panose="02020603050405020304" pitchFamily="18" charset="0"/>
              </a:rPr>
              <a:t>Staff training and awareness on digital safety procedures to   ensure compliance and  protect  sensitive information.  </a:t>
            </a:r>
          </a:p>
          <a:p>
            <a:pPr>
              <a:buFont typeface="Wingdings" panose="05000000000000000000" pitchFamily="2" charset="2"/>
              <a:buChar char="q"/>
            </a:pPr>
            <a:r>
              <a:rPr lang="en-GB" sz="3200" dirty="0">
                <a:latin typeface="Times New Roman" panose="02020603050405020304" pitchFamily="18" charset="0"/>
                <a:cs typeface="Times New Roman" panose="02020603050405020304" pitchFamily="18" charset="0"/>
              </a:rPr>
              <a:t>Conclusion</a:t>
            </a:r>
          </a:p>
          <a:p>
            <a:pPr>
              <a:buFont typeface="Wingdings" panose="05000000000000000000" pitchFamily="2" charset="2"/>
              <a:buChar char="q"/>
            </a:pPr>
            <a:r>
              <a:rPr lang="en-GB" sz="3200" dirty="0">
                <a:latin typeface="Times New Roman" panose="02020603050405020304" pitchFamily="18" charset="0"/>
                <a:cs typeface="Times New Roman" panose="02020603050405020304" pitchFamily="18" charset="0"/>
              </a:rPr>
              <a:t>Reference</a:t>
            </a:r>
          </a:p>
          <a:p>
            <a:pPr>
              <a:buFont typeface="Wingdings" panose="05000000000000000000" pitchFamily="2" charset="2"/>
              <a:buChar char="q"/>
            </a:pPr>
            <a:endParaRPr lang="en-US"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31375353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59E55A-8415-6098-8DC9-4013C94282B5}"/>
              </a:ext>
            </a:extLst>
          </p:cNvPr>
          <p:cNvSpPr>
            <a:spLocks noGrp="1"/>
          </p:cNvSpPr>
          <p:nvPr>
            <p:ph idx="1"/>
          </p:nvPr>
        </p:nvSpPr>
        <p:spPr>
          <a:xfrm>
            <a:off x="838200" y="672860"/>
            <a:ext cx="10515600" cy="5504103"/>
          </a:xfrm>
        </p:spPr>
        <p:txBody>
          <a:bodyPr>
            <a:normAutofit/>
          </a:bodyPr>
          <a:lstStyle/>
          <a:p>
            <a:pPr marL="0" indent="0" fontAlgn="base">
              <a:buNone/>
            </a:pPr>
            <a:r>
              <a:rPr lang="en-GB" dirty="0">
                <a:latin typeface="Times New Roman" panose="02020603050405020304" pitchFamily="18" charset="0"/>
                <a:cs typeface="Times New Roman" panose="02020603050405020304" pitchFamily="18" charset="0"/>
              </a:rPr>
              <a:t>The  Benefits of Cybersecurity Awareness Training</a:t>
            </a:r>
          </a:p>
          <a:p>
            <a:pPr fontAlgn="base"/>
            <a:r>
              <a:rPr lang="en-GB" sz="2400" dirty="0">
                <a:latin typeface="Times New Roman" panose="02020603050405020304" pitchFamily="18" charset="0"/>
                <a:cs typeface="Times New Roman" panose="02020603050405020304" pitchFamily="18" charset="0"/>
              </a:rPr>
              <a:t>Cybersecurity Awareness Training offers many  benefits for organizations or workplace </a:t>
            </a:r>
          </a:p>
          <a:p>
            <a:pPr fontAlgn="base"/>
            <a:r>
              <a:rPr lang="en-GB" sz="2400" dirty="0">
                <a:latin typeface="Times New Roman" panose="02020603050405020304" pitchFamily="18" charset="0"/>
                <a:cs typeface="Times New Roman" panose="02020603050405020304" pitchFamily="18" charset="0"/>
              </a:rPr>
              <a:t>Reduces Cyber Attacks: Educates employees on how to identify and respond to threats, lowering the risk of successful cyber attacks.</a:t>
            </a:r>
          </a:p>
          <a:p>
            <a:pPr fontAlgn="base"/>
            <a:r>
              <a:rPr lang="en-GB" sz="2400" dirty="0">
                <a:latin typeface="Times New Roman" panose="02020603050405020304" pitchFamily="18" charset="0"/>
                <a:cs typeface="Times New Roman" panose="02020603050405020304" pitchFamily="18" charset="0"/>
              </a:rPr>
              <a:t>Enhances Security Posture: Strengthens the overall security framework of the organization.</a:t>
            </a:r>
          </a:p>
          <a:p>
            <a:pPr fontAlgn="base"/>
            <a:r>
              <a:rPr lang="en-GB" sz="2400" dirty="0">
                <a:latin typeface="Times New Roman" panose="02020603050405020304" pitchFamily="18" charset="0"/>
                <a:cs typeface="Times New Roman" panose="02020603050405020304" pitchFamily="18" charset="0"/>
              </a:rPr>
              <a:t>Compliance: Helps </a:t>
            </a:r>
            <a:r>
              <a:rPr lang="en-GB" sz="2400" dirty="0">
                <a:solidFill>
                  <a:schemeClr val="bg1"/>
                </a:solidFill>
                <a:latin typeface="Times New Roman" panose="02020603050405020304" pitchFamily="18" charset="0"/>
                <a:cs typeface="Times New Roman" panose="02020603050405020304" pitchFamily="18" charset="0"/>
              </a:rPr>
              <a:t>i</a:t>
            </a:r>
            <a:r>
              <a:rPr lang="en-GB" sz="2400" dirty="0">
                <a:latin typeface="Times New Roman" panose="02020603050405020304" pitchFamily="18" charset="0"/>
                <a:cs typeface="Times New Roman" panose="02020603050405020304" pitchFamily="18" charset="0"/>
              </a:rPr>
              <a:t>organizations meet regulatory requirements, avoiding potential legal penalties. (Abraham Ucar,2024)</a:t>
            </a:r>
          </a:p>
          <a:p>
            <a:r>
              <a:rPr lang="en-GB" dirty="0">
                <a:latin typeface="Times New Roman" panose="02020603050405020304" pitchFamily="18" charset="0"/>
                <a:cs typeface="Times New Roman" panose="02020603050405020304" pitchFamily="18" charset="0"/>
              </a:rPr>
              <a:t>Make security relatable</a:t>
            </a:r>
          </a:p>
          <a:p>
            <a:pPr marL="0" indent="0">
              <a:buNone/>
            </a:pPr>
            <a:r>
              <a:rPr lang="en-GB" sz="2400" dirty="0">
                <a:latin typeface="Times New Roman" panose="02020603050405020304" pitchFamily="18" charset="0"/>
                <a:cs typeface="Times New Roman" panose="02020603050405020304" pitchFamily="18" charset="0"/>
              </a:rPr>
              <a:t>Employees need a reason to care about security. Training should communicate the care home  value of security best practices to the organization: how it enables the mission, ensures revenue, or protects assets and reputation.  </a:t>
            </a:r>
          </a:p>
          <a:p>
            <a:pPr fontAlgn="base"/>
            <a:endParaRPr lang="en-GB" sz="2400" dirty="0">
              <a:latin typeface="Times New Roman" panose="02020603050405020304" pitchFamily="18" charset="0"/>
              <a:cs typeface="Times New Roman" panose="02020603050405020304" pitchFamily="18" charset="0"/>
            </a:endParaRPr>
          </a:p>
          <a:p>
            <a:pPr fontAlgn="base"/>
            <a:endParaRPr lang="en-GB" sz="2400" dirty="0">
              <a:latin typeface="Times New Roman" panose="02020603050405020304" pitchFamily="18" charset="0"/>
              <a:cs typeface="Times New Roman" panose="02020603050405020304" pitchFamily="18" charset="0"/>
            </a:endParaRPr>
          </a:p>
          <a:p>
            <a:pPr fontAlgn="base"/>
            <a:endParaRPr lang="en-GB" sz="2400" dirty="0">
              <a:latin typeface="Times New Roman" panose="02020603050405020304" pitchFamily="18" charset="0"/>
              <a:cs typeface="Times New Roman" panose="02020603050405020304" pitchFamily="18" charset="0"/>
            </a:endParaRPr>
          </a:p>
          <a:p>
            <a:pPr fontAlgn="base"/>
            <a:endParaRPr lang="en-GB" sz="24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2367975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a:xfrm>
            <a:off x="838200" y="914400"/>
            <a:ext cx="10515600" cy="1155940"/>
          </a:xfrm>
        </p:spPr>
        <p:txBody>
          <a:bodyPr>
            <a:normAutofit/>
          </a:bodyPr>
          <a:lstStyle/>
          <a:p>
            <a:r>
              <a:rPr lang="en-GB"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a:xfrm>
            <a:off x="838200" y="2070340"/>
            <a:ext cx="10515600" cy="4106623"/>
          </a:xfrm>
        </p:spPr>
        <p:txBody>
          <a:bodyPr>
            <a:normAutofit/>
          </a:bodyPr>
          <a:lstStyle/>
          <a:p>
            <a:pPr marL="0" indent="0" algn="just">
              <a:buNone/>
            </a:pPr>
            <a:r>
              <a:rPr lang="en-GB" dirty="0">
                <a:latin typeface="Times New Roman" panose="02020603050405020304" pitchFamily="18" charset="0"/>
                <a:cs typeface="Times New Roman" panose="02020603050405020304" pitchFamily="18" charset="0"/>
              </a:rPr>
              <a:t>To summarize, Digital safety is </a:t>
            </a:r>
            <a:r>
              <a:rPr lang="en-GB" dirty="0">
                <a:solidFill>
                  <a:schemeClr val="bg1"/>
                </a:solidFill>
                <a:latin typeface="Times New Roman" panose="02020603050405020304" pitchFamily="18" charset="0"/>
                <a:cs typeface="Times New Roman" panose="02020603050405020304" pitchFamily="18" charset="0"/>
              </a:rPr>
              <a:t>i</a:t>
            </a:r>
            <a:r>
              <a:rPr lang="en-GB" dirty="0">
                <a:latin typeface="Times New Roman" panose="02020603050405020304" pitchFamily="18" charset="0"/>
                <a:cs typeface="Times New Roman" panose="02020603050405020304" pitchFamily="18" charset="0"/>
              </a:rPr>
              <a:t>everyone's responsibility .with proper training and awareness ,we can protect our clients , our organization and ourselves.  and organization’s security awareness program should not isolated or disconnected . </a:t>
            </a:r>
            <a:r>
              <a:rPr lang="en-GB" dirty="0">
                <a:solidFill>
                  <a:schemeClr val="bg1"/>
                </a:solidFill>
                <a:latin typeface="Times New Roman" panose="02020603050405020304" pitchFamily="18" charset="0"/>
                <a:cs typeface="Times New Roman" panose="02020603050405020304" pitchFamily="18" charset="0"/>
              </a:rPr>
              <a:t>i</a:t>
            </a:r>
            <a:r>
              <a:rPr lang="en-GB" dirty="0">
                <a:latin typeface="Times New Roman" panose="02020603050405020304" pitchFamily="18" charset="0"/>
                <a:cs typeface="Times New Roman" panose="02020603050405020304" pitchFamily="18" charset="0"/>
              </a:rPr>
              <a:t>Learn from others. Talk to security awareness professionals working in similar organizations about what works for them. </a:t>
            </a:r>
            <a:r>
              <a:rPr lang="en-GB" b="1" dirty="0"/>
              <a:t> </a:t>
            </a:r>
            <a:r>
              <a:rPr lang="en-GB" sz="2400" dirty="0">
                <a:latin typeface="Times New Roman" panose="02020603050405020304" pitchFamily="18" charset="0"/>
                <a:cs typeface="Times New Roman" panose="02020603050405020304" pitchFamily="18" charset="0"/>
              </a:rPr>
              <a:t>(haney and lutters 2021). </a:t>
            </a:r>
          </a:p>
        </p:txBody>
      </p:sp>
    </p:spTree>
    <p:extLst>
      <p:ext uri="{BB962C8B-B14F-4D97-AF65-F5344CB8AC3E}">
        <p14:creationId xmlns:p14="http://schemas.microsoft.com/office/powerpoint/2010/main" val="14035257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a:xfrm>
            <a:off x="838200" y="365125"/>
            <a:ext cx="10515600" cy="670045"/>
          </a:xfrm>
        </p:spPr>
        <p:txBody>
          <a:bodyPr>
            <a:normAutofit fontScale="90000"/>
          </a:bodyPr>
          <a:lstStyle/>
          <a:p>
            <a:r>
              <a:rPr lang="en-GB" dirty="0"/>
              <a:t>   </a:t>
            </a:r>
            <a:r>
              <a:rPr lang="en-GB" dirty="0">
                <a:latin typeface="Times New Roman" panose="02020603050405020304" pitchFamily="18" charset="0"/>
                <a:cs typeface="Times New Roman" panose="02020603050405020304" pitchFamily="18" charset="0"/>
              </a:rPr>
              <a:t>Reference List</a:t>
            </a:r>
          </a:p>
        </p:txBody>
      </p:sp>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a:xfrm>
            <a:off x="838200" y="1035170"/>
            <a:ext cx="10515600" cy="4761781"/>
          </a:xfrm>
        </p:spPr>
        <p:txBody>
          <a:bodyPr>
            <a:normAutofit lnSpcReduction="10000"/>
          </a:bodyPr>
          <a:lstStyle/>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Dalal, Aryendra, Building Comprehensive Cybersecurity Policies to Protect Sensitive Data in the Digital Era (June 15, 2023). Available at SSRN: </a:t>
            </a:r>
            <a:r>
              <a:rPr lang="en-GB" sz="2400" u="sng" dirty="0">
                <a:latin typeface="Times New Roman" panose="02020603050405020304" pitchFamily="18" charset="0"/>
                <a:cs typeface="Times New Roman" panose="02020603050405020304" pitchFamily="18" charset="0"/>
                <a:hlinkClick r:id="rId2"/>
              </a:rPr>
              <a:t>https://ssrn.com/abstract=5424094</a:t>
            </a:r>
            <a:r>
              <a:rPr lang="en-GB" sz="2400" dirty="0">
                <a:latin typeface="Times New Roman" panose="02020603050405020304" pitchFamily="18" charset="0"/>
                <a:cs typeface="Times New Roman" panose="02020603050405020304" pitchFamily="18" charset="0"/>
              </a:rPr>
              <a:t> or </a:t>
            </a:r>
            <a:r>
              <a:rPr lang="en-GB" sz="2400" u="sng" dirty="0">
                <a:latin typeface="Times New Roman" panose="02020603050405020304" pitchFamily="18" charset="0"/>
                <a:cs typeface="Times New Roman" panose="02020603050405020304" pitchFamily="18" charset="0"/>
                <a:hlinkClick r:id="rId3"/>
              </a:rPr>
              <a:t>http://dx.doi.org/10.2139/ssrn.5424094</a:t>
            </a:r>
            <a:endParaRPr lang="en-GB" sz="2400" u="sng"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Security Awareness Training for the Workforce: Moving Beyond “Check-the-Box” Compliance (2021 ) Available at: </a:t>
            </a:r>
            <a:r>
              <a:rPr lang="en-GB" sz="2400" dirty="0">
                <a:latin typeface="Times New Roman" panose="02020603050405020304" pitchFamily="18" charset="0"/>
                <a:cs typeface="Times New Roman" panose="02020603050405020304" pitchFamily="18" charset="0"/>
                <a:hlinkClick r:id="rId4"/>
              </a:rPr>
              <a:t>Security Awareness Training for the Workforce: Moving Beyond “Check-the-Box” Compliance – PMC</a:t>
            </a: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The importance of cybersecurity awareness training for employees (19.Aug.2025)</a:t>
            </a:r>
            <a:r>
              <a:rPr lang="en-GB" sz="2400" dirty="0">
                <a:latin typeface="Times New Roman" panose="02020603050405020304" pitchFamily="18" charset="0"/>
                <a:cs typeface="Times New Roman" panose="02020603050405020304" pitchFamily="18" charset="0"/>
                <a:hlinkClick r:id="rId5"/>
              </a:rPr>
              <a:t> (22) The importance of cybersecurity awareness training for employees | LinkedIn</a:t>
            </a: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 The Critical Importance of Cybersecurity Awareness Training (Abraham Uca,  2024 Available at: </a:t>
            </a:r>
            <a:r>
              <a:rPr lang="en-GB" sz="2400" dirty="0">
                <a:latin typeface="Times New Roman" panose="02020603050405020304" pitchFamily="18" charset="0"/>
                <a:cs typeface="Times New Roman" panose="02020603050405020304" pitchFamily="18" charset="0"/>
                <a:hlinkClick r:id="rId6"/>
              </a:rPr>
              <a:t>(22) The Critical Importance of Cybersecurity Awareness Training | LinkedIn</a:t>
            </a:r>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a:p>
            <a:endParaRPr lang="en-GB" sz="2400" dirty="0"/>
          </a:p>
          <a:p>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endParaRPr lang="en-GB" sz="2400" dirty="0">
              <a:solidFill>
                <a:srgbClr val="FF0000"/>
              </a:solidFill>
              <a:latin typeface="Times New Roman" panose="02020603050405020304" pitchFamily="18" charset="0"/>
              <a:cs typeface="Times New Roman" panose="02020603050405020304" pitchFamily="18" charset="0"/>
            </a:endParaRPr>
          </a:p>
        </p:txBody>
      </p:sp>
      <p:sp>
        <p:nvSpPr>
          <p:cNvPr id="4" name="Content Placeholder 2">
            <a:extLst>
              <a:ext uri="{FF2B5EF4-FFF2-40B4-BE49-F238E27FC236}">
                <a16:creationId xmlns:a16="http://schemas.microsoft.com/office/drawing/2014/main" id="{B9802EAD-44DC-6587-9E22-BCF1C0F3AD65}"/>
              </a:ext>
            </a:extLst>
          </p:cNvPr>
          <p:cNvSpPr txBox="1">
            <a:spLocks/>
          </p:cNvSpPr>
          <p:nvPr/>
        </p:nvSpPr>
        <p:spPr>
          <a:xfrm>
            <a:off x="838200" y="1377410"/>
            <a:ext cx="10515600" cy="53444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dirty="0">
              <a:solidFill>
                <a:srgbClr val="FF0000"/>
              </a:solidFill>
            </a:endParaRPr>
          </a:p>
        </p:txBody>
      </p:sp>
    </p:spTree>
    <p:extLst>
      <p:ext uri="{BB962C8B-B14F-4D97-AF65-F5344CB8AC3E}">
        <p14:creationId xmlns:p14="http://schemas.microsoft.com/office/powerpoint/2010/main" val="22849997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dirty="0">
              <a:ln>
                <a:noFill/>
              </a:ln>
              <a:solidFill>
                <a:prstClr val="white"/>
              </a:solidFill>
              <a:effectLst/>
              <a:uLnTx/>
              <a:uFillTx/>
              <a:latin typeface="Gill Sans MT" panose="020B0502020104020203"/>
              <a:ea typeface="+mn-ea"/>
              <a:cs typeface="+mn-cs"/>
            </a:endParaRPr>
          </a:p>
        </p:txBody>
      </p:sp>
      <p:sp>
        <p:nvSpPr>
          <p:cNvPr id="30" name="Rectangle 29">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1FC5398-C628-478A-822A-BE6CBC51559B}"/>
              </a:ext>
            </a:extLst>
          </p:cNvPr>
          <p:cNvSpPr>
            <a:spLocks noGrp="1"/>
          </p:cNvSpPr>
          <p:nvPr>
            <p:ph type="ctrTitle"/>
          </p:nvPr>
        </p:nvSpPr>
        <p:spPr>
          <a:xfrm>
            <a:off x="199217" y="796863"/>
            <a:ext cx="11421252" cy="3846827"/>
          </a:xfrm>
        </p:spPr>
        <p:txBody>
          <a:bodyPr rtlCol="0" anchor="ctr">
            <a:normAutofit/>
          </a:bodyPr>
          <a:lstStyle/>
          <a:p>
            <a:r>
              <a:rPr lang="en-GB" b="0" i="0" dirty="0">
                <a:effectLst/>
                <a:latin typeface="Helvetica" pitchFamily="2" charset="0"/>
              </a:rPr>
              <a:t>Explain the impact of limited digital skills (digital literacy) among staff in the Sunrise residential care home. Consider how this may affect care delivery, communication and </a:t>
            </a:r>
            <a:r>
              <a:rPr lang="en-GB" b="0" i="0" dirty="0" err="1">
                <a:effectLst/>
                <a:latin typeface="Helvetica" pitchFamily="2" charset="0"/>
              </a:rPr>
              <a:t>teamworking</a:t>
            </a:r>
            <a:r>
              <a:rPr lang="en-GB" b="0" i="0" dirty="0">
                <a:effectLst/>
                <a:latin typeface="Helvetica" pitchFamily="2" charset="0"/>
              </a:rPr>
              <a:t>. </a:t>
            </a:r>
            <a:endParaRPr lang="en-GB" dirty="0">
              <a:solidFill>
                <a:schemeClr val="tx1"/>
              </a:solidFill>
            </a:endParaRPr>
          </a:p>
        </p:txBody>
      </p:sp>
      <p:sp>
        <p:nvSpPr>
          <p:cNvPr id="3" name="Subtitle 2">
            <a:extLst>
              <a:ext uri="{FF2B5EF4-FFF2-40B4-BE49-F238E27FC236}">
                <a16:creationId xmlns:a16="http://schemas.microsoft.com/office/drawing/2014/main" id="{07730D41-D3A4-4CFC-91DC-62E6A5AE503B}"/>
              </a:ext>
            </a:extLst>
          </p:cNvPr>
          <p:cNvSpPr>
            <a:spLocks noGrp="1"/>
          </p:cNvSpPr>
          <p:nvPr>
            <p:ph type="subTitle" idx="1"/>
          </p:nvPr>
        </p:nvSpPr>
        <p:spPr>
          <a:xfrm>
            <a:off x="199218" y="4739780"/>
            <a:ext cx="11421252" cy="1147054"/>
          </a:xfrm>
        </p:spPr>
        <p:txBody>
          <a:bodyPr rtlCol="0" anchor="t">
            <a:normAutofit/>
          </a:bodyPr>
          <a:lstStyle/>
          <a:p>
            <a:pPr rtl="0"/>
            <a:r>
              <a:rPr lang="en-GB" sz="2000" dirty="0"/>
              <a:t>Kawana s mcfarlane</a:t>
            </a:r>
          </a:p>
          <a:p>
            <a:pPr rtl="0"/>
            <a:r>
              <a:rPr lang="en-GB" sz="2000" dirty="0"/>
              <a:t>2512441</a:t>
            </a:r>
          </a:p>
          <a:p>
            <a:pPr rtl="0"/>
            <a:endParaRPr lang="en-GB" sz="2000" dirty="0"/>
          </a:p>
        </p:txBody>
      </p:sp>
      <p:sp>
        <p:nvSpPr>
          <p:cNvPr id="32" name="Rectangle 31">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9235"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993875823"/>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3FF42-D684-53FF-FAAD-3713EAF16906}"/>
              </a:ext>
            </a:extLst>
          </p:cNvPr>
          <p:cNvSpPr>
            <a:spLocks noGrp="1"/>
          </p:cNvSpPr>
          <p:nvPr>
            <p:ph type="title"/>
          </p:nvPr>
        </p:nvSpPr>
        <p:spPr/>
        <p:txBody>
          <a:bodyPr/>
          <a:lstStyle/>
          <a:p>
            <a:r>
              <a:rPr lang="en-GB" dirty="0"/>
              <a:t>Introduction </a:t>
            </a:r>
            <a:endParaRPr lang="en-US" dirty="0"/>
          </a:p>
        </p:txBody>
      </p:sp>
      <p:sp>
        <p:nvSpPr>
          <p:cNvPr id="3" name="Content Placeholder 2">
            <a:extLst>
              <a:ext uri="{FF2B5EF4-FFF2-40B4-BE49-F238E27FC236}">
                <a16:creationId xmlns:a16="http://schemas.microsoft.com/office/drawing/2014/main" id="{3078F0B8-5798-7E0F-D296-61CBAB1E0D17}"/>
              </a:ext>
            </a:extLst>
          </p:cNvPr>
          <p:cNvSpPr>
            <a:spLocks noGrp="1"/>
          </p:cNvSpPr>
          <p:nvPr>
            <p:ph idx="1"/>
          </p:nvPr>
        </p:nvSpPr>
        <p:spPr/>
        <p:txBody>
          <a:bodyPr/>
          <a:lstStyle/>
          <a:p>
            <a:r>
              <a:rPr lang="en-GB" b="0" i="0" dirty="0">
                <a:effectLst/>
                <a:latin typeface="UICTFontTextStyleBody"/>
              </a:rPr>
              <a:t>Today, I’ll be discussing how limited digital skills among staff at Sunrise residential care home affect their work. Digital literacy is crucial in healthcare settings because it helps ensure accurate record-keeping, smooth communication, and effective teamwork. Without these skills, the quality of care can suffer.</a:t>
            </a:r>
            <a:endParaRPr lang="en-GB" dirty="0">
              <a:effectLst/>
              <a:latin typeface=".AppleSystemUIFont"/>
            </a:endParaRPr>
          </a:p>
          <a:p>
            <a:endParaRPr lang="en-US" dirty="0"/>
          </a:p>
        </p:txBody>
      </p:sp>
    </p:spTree>
    <p:extLst>
      <p:ext uri="{BB962C8B-B14F-4D97-AF65-F5344CB8AC3E}">
        <p14:creationId xmlns:p14="http://schemas.microsoft.com/office/powerpoint/2010/main" val="16015678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27080-6E3C-6733-5E04-9A23EF46B3E6}"/>
              </a:ext>
            </a:extLst>
          </p:cNvPr>
          <p:cNvSpPr>
            <a:spLocks noGrp="1"/>
          </p:cNvSpPr>
          <p:nvPr>
            <p:ph type="title"/>
          </p:nvPr>
        </p:nvSpPr>
        <p:spPr/>
        <p:txBody>
          <a:bodyPr/>
          <a:lstStyle/>
          <a:p>
            <a:r>
              <a:rPr lang="en-GB" b="0" i="0" dirty="0">
                <a:effectLst/>
                <a:latin typeface="UICTFontTextStyleBody"/>
              </a:rPr>
              <a:t>Impact on Care Delivery </a:t>
            </a:r>
            <a:br>
              <a:rPr lang="en-GB" dirty="0">
                <a:effectLst/>
                <a:latin typeface=".AppleSystemUIFont"/>
              </a:rPr>
            </a:br>
            <a:endParaRPr lang="en-US" dirty="0"/>
          </a:p>
        </p:txBody>
      </p:sp>
      <p:sp>
        <p:nvSpPr>
          <p:cNvPr id="3" name="Content Placeholder 2">
            <a:extLst>
              <a:ext uri="{FF2B5EF4-FFF2-40B4-BE49-F238E27FC236}">
                <a16:creationId xmlns:a16="http://schemas.microsoft.com/office/drawing/2014/main" id="{ED7DA846-D095-F53C-1FF0-4637341FBAE7}"/>
              </a:ext>
            </a:extLst>
          </p:cNvPr>
          <p:cNvSpPr>
            <a:spLocks noGrp="1"/>
          </p:cNvSpPr>
          <p:nvPr>
            <p:ph idx="1"/>
          </p:nvPr>
        </p:nvSpPr>
        <p:spPr/>
        <p:txBody>
          <a:bodyPr/>
          <a:lstStyle/>
          <a:p>
            <a:r>
              <a:rPr lang="en-GB" b="0" i="0" dirty="0">
                <a:effectLst/>
                <a:latin typeface="UICTFontTextStyleBody"/>
              </a:rPr>
              <a:t>Staff who struggle with digital tools like electronic health records may make errors in medication administration or delay important documentation. This can directly impact the safety and wellbeing of residents, as accurate and timely records are essential for good care. This can lead to errors in medication administration and delays in documenting care, affecting resident safety.  </a:t>
            </a:r>
            <a:endParaRPr lang="en-GB" dirty="0">
              <a:effectLst/>
              <a:latin typeface=".AppleSystemUIFont"/>
            </a:endParaRPr>
          </a:p>
          <a:p>
            <a:r>
              <a:rPr lang="en-GB" b="0" i="0" dirty="0">
                <a:effectLst/>
                <a:latin typeface="UICTFontTextStyleBody"/>
              </a:rPr>
              <a:t>(Source: NHS Digital – Digital Skills for Health and Care Workers Report)</a:t>
            </a:r>
            <a:endParaRPr lang="en-GB" dirty="0">
              <a:effectLst/>
              <a:latin typeface=".AppleSystemUIFont"/>
            </a:endParaRPr>
          </a:p>
          <a:p>
            <a:endParaRPr lang="en-GB" dirty="0">
              <a:effectLst/>
              <a:latin typeface=".AppleSystemUIFont"/>
            </a:endParaRPr>
          </a:p>
          <a:p>
            <a:endParaRPr lang="en-US" dirty="0"/>
          </a:p>
        </p:txBody>
      </p:sp>
    </p:spTree>
    <p:extLst>
      <p:ext uri="{BB962C8B-B14F-4D97-AF65-F5344CB8AC3E}">
        <p14:creationId xmlns:p14="http://schemas.microsoft.com/office/powerpoint/2010/main" val="27757074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0A875-02B0-2EF8-070A-1A701BB923A3}"/>
              </a:ext>
            </a:extLst>
          </p:cNvPr>
          <p:cNvSpPr>
            <a:spLocks noGrp="1"/>
          </p:cNvSpPr>
          <p:nvPr>
            <p:ph type="title"/>
          </p:nvPr>
        </p:nvSpPr>
        <p:spPr/>
        <p:txBody>
          <a:bodyPr/>
          <a:lstStyle/>
          <a:p>
            <a:r>
              <a:rPr lang="en-GB" b="0" i="0" dirty="0">
                <a:effectLst/>
                <a:latin typeface="UICTFontTextStyleBody"/>
              </a:rPr>
              <a:t> Impact on Communication</a:t>
            </a:r>
            <a:br>
              <a:rPr lang="en-GB" dirty="0">
                <a:effectLst/>
                <a:latin typeface=".AppleSystemUIFont"/>
              </a:rPr>
            </a:br>
            <a:endParaRPr lang="en-US" dirty="0"/>
          </a:p>
        </p:txBody>
      </p:sp>
      <p:sp>
        <p:nvSpPr>
          <p:cNvPr id="3" name="Content Placeholder 2">
            <a:extLst>
              <a:ext uri="{FF2B5EF4-FFF2-40B4-BE49-F238E27FC236}">
                <a16:creationId xmlns:a16="http://schemas.microsoft.com/office/drawing/2014/main" id="{3048795A-53A9-D3B4-4D91-9B8B62724682}"/>
              </a:ext>
            </a:extLst>
          </p:cNvPr>
          <p:cNvSpPr>
            <a:spLocks noGrp="1"/>
          </p:cNvSpPr>
          <p:nvPr>
            <p:ph idx="1"/>
          </p:nvPr>
        </p:nvSpPr>
        <p:spPr/>
        <p:txBody>
          <a:bodyPr/>
          <a:lstStyle/>
          <a:p>
            <a:r>
              <a:rPr lang="en-GB" b="0" i="0" dirty="0">
                <a:effectLst/>
                <a:latin typeface="UICTFontTextStyleBody"/>
              </a:rPr>
              <a:t>Staff who struggle with digital tools like electronic health records may make errors in medication administration or delay important documentation. This can directly impact the safety and wellbeing of residents, as accurate and timely records are essential for good care. This may cause slower responses and miscommunication with families and healthcare professionals.  </a:t>
            </a:r>
            <a:endParaRPr lang="en-GB" dirty="0">
              <a:effectLst/>
              <a:latin typeface=".AppleSystemUIFont"/>
            </a:endParaRPr>
          </a:p>
          <a:p>
            <a:r>
              <a:rPr lang="en-GB" b="0" i="0" dirty="0">
                <a:effectLst/>
                <a:latin typeface="UICTFontTextStyleBody"/>
              </a:rPr>
              <a:t>(Source: Age UK – Digital Inclusion and Health Communication)</a:t>
            </a:r>
            <a:endParaRPr lang="en-GB" dirty="0">
              <a:effectLst/>
              <a:latin typeface=".AppleSystemUIFont"/>
            </a:endParaRPr>
          </a:p>
          <a:p>
            <a:endParaRPr lang="en-GB" dirty="0">
              <a:effectLst/>
              <a:latin typeface=".AppleSystemUIFont"/>
            </a:endParaRPr>
          </a:p>
          <a:p>
            <a:endParaRPr lang="en-US" dirty="0"/>
          </a:p>
        </p:txBody>
      </p:sp>
    </p:spTree>
    <p:extLst>
      <p:ext uri="{BB962C8B-B14F-4D97-AF65-F5344CB8AC3E}">
        <p14:creationId xmlns:p14="http://schemas.microsoft.com/office/powerpoint/2010/main" val="10881067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54CE5-721A-3085-D81D-67019B83042B}"/>
              </a:ext>
            </a:extLst>
          </p:cNvPr>
          <p:cNvSpPr>
            <a:spLocks noGrp="1"/>
          </p:cNvSpPr>
          <p:nvPr>
            <p:ph type="title"/>
          </p:nvPr>
        </p:nvSpPr>
        <p:spPr/>
        <p:txBody>
          <a:bodyPr/>
          <a:lstStyle/>
          <a:p>
            <a:r>
              <a:rPr lang="en-GB" b="0" i="0" dirty="0">
                <a:effectLst/>
                <a:latin typeface="UICTFontTextStyleBody"/>
              </a:rPr>
              <a:t>Impact on Teamwork</a:t>
            </a:r>
            <a:br>
              <a:rPr lang="en-GB" dirty="0">
                <a:effectLst/>
                <a:latin typeface=".AppleSystemUIFont"/>
              </a:rPr>
            </a:br>
            <a:endParaRPr lang="en-US" dirty="0"/>
          </a:p>
        </p:txBody>
      </p:sp>
      <p:sp>
        <p:nvSpPr>
          <p:cNvPr id="3" name="Content Placeholder 2">
            <a:extLst>
              <a:ext uri="{FF2B5EF4-FFF2-40B4-BE49-F238E27FC236}">
                <a16:creationId xmlns:a16="http://schemas.microsoft.com/office/drawing/2014/main" id="{F34F31D1-DC85-196F-80BE-19D621D82B2E}"/>
              </a:ext>
            </a:extLst>
          </p:cNvPr>
          <p:cNvSpPr>
            <a:spLocks noGrp="1"/>
          </p:cNvSpPr>
          <p:nvPr>
            <p:ph idx="1"/>
          </p:nvPr>
        </p:nvSpPr>
        <p:spPr/>
        <p:txBody>
          <a:bodyPr/>
          <a:lstStyle/>
          <a:p>
            <a:r>
              <a:rPr lang="en-GB" b="0" i="0" dirty="0">
                <a:effectLst/>
                <a:latin typeface="UICTFontTextStyleBody"/>
              </a:rPr>
              <a:t>Team coordination often depends on digital scheduling and task management platforms. If staff can’t use these effectively, it can lead to missed shifts, duplicated work, and overall reduced efficiency, which affects the whole care environment.</a:t>
            </a:r>
            <a:endParaRPr lang="en-GB" dirty="0">
              <a:effectLst/>
              <a:latin typeface=".AppleSystemUIFont"/>
            </a:endParaRPr>
          </a:p>
          <a:p>
            <a:r>
              <a:rPr lang="en-GB" b="0" i="0" dirty="0">
                <a:effectLst/>
                <a:latin typeface="UICTFontTextStyleBody"/>
              </a:rPr>
              <a:t>(Source: Skills for Care – Digital Skills in Adult Social Care Workforce Report)</a:t>
            </a:r>
            <a:endParaRPr lang="en-GB" dirty="0">
              <a:effectLst/>
              <a:latin typeface=".AppleSystemUIFont"/>
            </a:endParaRPr>
          </a:p>
          <a:p>
            <a:endParaRPr lang="en-US" dirty="0"/>
          </a:p>
        </p:txBody>
      </p:sp>
    </p:spTree>
    <p:extLst>
      <p:ext uri="{BB962C8B-B14F-4D97-AF65-F5344CB8AC3E}">
        <p14:creationId xmlns:p14="http://schemas.microsoft.com/office/powerpoint/2010/main" val="26729829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39CEC-ED19-879F-9CE1-6AFC5604CC02}"/>
              </a:ext>
            </a:extLst>
          </p:cNvPr>
          <p:cNvSpPr>
            <a:spLocks noGrp="1"/>
          </p:cNvSpPr>
          <p:nvPr>
            <p:ph type="title"/>
          </p:nvPr>
        </p:nvSpPr>
        <p:spPr/>
        <p:txBody>
          <a:bodyPr/>
          <a:lstStyle/>
          <a:p>
            <a:r>
              <a:rPr lang="en-GB" b="0" i="0" dirty="0">
                <a:effectLst/>
                <a:latin typeface="UICTFontTextStyleBody"/>
              </a:rPr>
              <a:t>Conclusion</a:t>
            </a:r>
            <a:br>
              <a:rPr lang="en-GB" dirty="0">
                <a:effectLst/>
                <a:latin typeface=".AppleSystemUIFont"/>
              </a:rPr>
            </a:br>
            <a:endParaRPr lang="en-US" dirty="0"/>
          </a:p>
        </p:txBody>
      </p:sp>
      <p:sp>
        <p:nvSpPr>
          <p:cNvPr id="3" name="Content Placeholder 2">
            <a:extLst>
              <a:ext uri="{FF2B5EF4-FFF2-40B4-BE49-F238E27FC236}">
                <a16:creationId xmlns:a16="http://schemas.microsoft.com/office/drawing/2014/main" id="{055731BF-6158-97AF-8632-303C6037BB88}"/>
              </a:ext>
            </a:extLst>
          </p:cNvPr>
          <p:cNvSpPr>
            <a:spLocks noGrp="1"/>
          </p:cNvSpPr>
          <p:nvPr>
            <p:ph idx="1"/>
          </p:nvPr>
        </p:nvSpPr>
        <p:spPr/>
        <p:txBody>
          <a:bodyPr/>
          <a:lstStyle/>
          <a:p>
            <a:r>
              <a:rPr lang="en-GB" b="0" i="0" dirty="0">
                <a:effectLst/>
                <a:latin typeface="UICTFontTextStyleBody"/>
              </a:rPr>
              <a:t>In summary, limited digital skills have a negative impact on care quality, communication, and teamwork. </a:t>
            </a:r>
            <a:r>
              <a:rPr lang="en-GB" b="0" i="0">
                <a:effectLst/>
                <a:latin typeface="UICTFontTextStyleBody"/>
              </a:rPr>
              <a:t>Providing targeted digital skills training can help staff perform better, leading to improved outcomes for residents and a more efficient workplace.</a:t>
            </a:r>
            <a:endParaRPr lang="en-GB">
              <a:effectLst/>
              <a:latin typeface=".AppleSystemUIFont"/>
            </a:endParaRPr>
          </a:p>
          <a:p>
            <a:endParaRPr lang="en-US" dirty="0"/>
          </a:p>
        </p:txBody>
      </p:sp>
    </p:spTree>
    <p:extLst>
      <p:ext uri="{BB962C8B-B14F-4D97-AF65-F5344CB8AC3E}">
        <p14:creationId xmlns:p14="http://schemas.microsoft.com/office/powerpoint/2010/main" val="34800558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a:xfrm>
            <a:off x="838200" y="1825624"/>
            <a:ext cx="10515600" cy="2409491"/>
          </a:xfrm>
        </p:spPr>
        <p:txBody>
          <a:bodyPr>
            <a:normAutofit lnSpcReduction="10000"/>
          </a:bodyPr>
          <a:lstStyle/>
          <a:p>
            <a:pPr marL="0" indent="0">
              <a:buNone/>
            </a:pPr>
            <a:r>
              <a:rPr lang="en-GB" dirty="0">
                <a:solidFill>
                  <a:srgbClr val="FF0000"/>
                </a:solidFill>
              </a:rPr>
              <a:t> </a:t>
            </a:r>
            <a:r>
              <a:rPr lang="en-GB" sz="3200" dirty="0">
                <a:solidFill>
                  <a:srgbClr val="FF0000"/>
                </a:solidFill>
              </a:rPr>
              <a:t>We have spoken about how MS 365 helps Sunrise residential care home . We have also mentioned the pros and con with MS 365 when it come to being used in a health care system (care home).</a:t>
            </a:r>
          </a:p>
          <a:p>
            <a:pPr marL="0" indent="0">
              <a:buNone/>
            </a:pPr>
            <a:r>
              <a:rPr lang="en-GB" sz="3200" dirty="0">
                <a:solidFill>
                  <a:srgbClr val="FF0000"/>
                </a:solidFill>
              </a:rPr>
              <a:t>We have also discussed on how digital safety.</a:t>
            </a:r>
          </a:p>
          <a:p>
            <a:pPr marL="0" indent="0">
              <a:buNone/>
            </a:pPr>
            <a:endParaRPr lang="en-GB" sz="3200" dirty="0">
              <a:solidFill>
                <a:srgbClr val="FF0000"/>
              </a:solidFill>
            </a:endParaRPr>
          </a:p>
          <a:p>
            <a:pPr marL="0" indent="0">
              <a:buNone/>
            </a:pPr>
            <a:endParaRPr lang="en-GB" dirty="0">
              <a:solidFill>
                <a:srgbClr val="FF0000"/>
              </a:solidFill>
            </a:endParaRPr>
          </a:p>
        </p:txBody>
      </p:sp>
    </p:spTree>
    <p:extLst>
      <p:ext uri="{BB962C8B-B14F-4D97-AF65-F5344CB8AC3E}">
        <p14:creationId xmlns:p14="http://schemas.microsoft.com/office/powerpoint/2010/main" val="6657943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DividendVTI">
  <a:themeElements>
    <a:clrScheme name="Aspect">
      <a:dk1>
        <a:sysClr val="windowText" lastClr="000000"/>
      </a:dk1>
      <a:lt1>
        <a:sysClr val="window" lastClr="FFFFFF"/>
      </a:lt1>
      <a:dk2>
        <a:srgbClr val="585753"/>
      </a:dk2>
      <a:lt2>
        <a:srgbClr val="EBDDC3"/>
      </a:lt2>
      <a:accent1>
        <a:srgbClr val="71B9E4"/>
      </a:accent1>
      <a:accent2>
        <a:srgbClr val="E25D3C"/>
      </a:accent2>
      <a:accent3>
        <a:srgbClr val="BDB59D"/>
      </a:accent3>
      <a:accent4>
        <a:srgbClr val="A5AB81"/>
      </a:accent4>
      <a:accent5>
        <a:srgbClr val="7BA79D"/>
      </a:accent5>
      <a:accent6>
        <a:srgbClr val="968C8C"/>
      </a:accent6>
      <a:hlink>
        <a:srgbClr val="F7B615"/>
      </a:hlink>
      <a:folHlink>
        <a:srgbClr val="704404"/>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_44286056_TF11964407.potx" id="{22DF5ADF-25BA-402C-ACED-1B292B150F2A}" vid="{3E7F4F20-0662-42AA-8EC2-B224AC7B08E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4" ma:contentTypeDescription="Create a new document." ma:contentTypeScope="" ma:versionID="0d9bf89166696011ee482ada066b08b0">
  <xsd:schema xmlns:xsd="http://www.w3.org/2001/XMLSchema" xmlns:xs="http://www.w3.org/2001/XMLSchema" xmlns:p="http://schemas.microsoft.com/office/2006/metadata/properties" xmlns:ns3="b4f9f7ee-5770-4a14-8925-17f3d16e50b7" targetNamespace="http://schemas.microsoft.com/office/2006/metadata/properties" ma:root="true" ma:fieldsID="89789131c3e375cb3bcf354f9f4360ba"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879F774-B94E-49D9-984D-B354EE74C5B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F06C014-8B5D-4B17-93B3-80725B7F064F}">
  <ds:schemaRefs>
    <ds:schemaRef ds:uri="http://schemas.microsoft.com/sharepoint/v3/contenttype/forms"/>
  </ds:schemaRefs>
</ds:datastoreItem>
</file>

<file path=customXml/itemProps3.xml><?xml version="1.0" encoding="utf-8"?>
<ds:datastoreItem xmlns:ds="http://schemas.openxmlformats.org/officeDocument/2006/customXml" ds:itemID="{0015C60F-2D2A-4EFE-AAAE-62605E846EE9}">
  <ds:schemaRefs>
    <ds:schemaRef ds:uri="http://schemas.microsoft.com/office/2006/documentManagement/types"/>
    <ds:schemaRef ds:uri="http://purl.org/dc/dcmitype/"/>
    <ds:schemaRef ds:uri="http://www.w3.org/XML/1998/namespace"/>
    <ds:schemaRef ds:uri="http://purl.org/dc/terms/"/>
    <ds:schemaRef ds:uri="http://schemas.microsoft.com/office/2006/metadata/properties"/>
    <ds:schemaRef ds:uri="b4f9f7ee-5770-4a14-8925-17f3d16e50b7"/>
    <ds:schemaRef ds:uri="http://purl.org/dc/elements/1.1/"/>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
  <TotalTime>19217</TotalTime>
  <Words>1974</Words>
  <Application>Microsoft Office PowerPoint</Application>
  <PresentationFormat>Widescreen</PresentationFormat>
  <Paragraphs>185</Paragraphs>
  <Slides>30</Slides>
  <Notes>1</Notes>
  <HiddenSlides>0</HiddenSlides>
  <MMClips>0</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30</vt:i4>
      </vt:variant>
    </vt:vector>
  </HeadingPairs>
  <TitlesOfParts>
    <vt:vector size="45" baseType="lpstr">
      <vt:lpstr>.AppleSystemUIFont</vt:lpstr>
      <vt:lpstr>Aptos</vt:lpstr>
      <vt:lpstr>Aptos Display</vt:lpstr>
      <vt:lpstr>Aptos Display (Headings)</vt:lpstr>
      <vt:lpstr>Arial</vt:lpstr>
      <vt:lpstr>Franklin Gothic Book</vt:lpstr>
      <vt:lpstr>Franklin Gothic Demi</vt:lpstr>
      <vt:lpstr>Gill Sans MT</vt:lpstr>
      <vt:lpstr>Helvetica</vt:lpstr>
      <vt:lpstr>Times New Roman</vt:lpstr>
      <vt:lpstr>UICTFontTextStyleBody</vt:lpstr>
      <vt:lpstr>Wingdings</vt:lpstr>
      <vt:lpstr>Wingdings 2</vt:lpstr>
      <vt:lpstr>Office Theme</vt:lpstr>
      <vt:lpstr>DividendVTI</vt:lpstr>
      <vt:lpstr>PowerPoint Presentation</vt:lpstr>
      <vt:lpstr>PowerPoint Presentation</vt:lpstr>
      <vt:lpstr>                                       Acknowledgement of use of generative AI in assessment</vt:lpstr>
      <vt:lpstr>Introduction</vt:lpstr>
      <vt:lpstr> Benefits and Limitations within Sunrise Residential Care Home  </vt:lpstr>
      <vt:lpstr>Reference List</vt:lpstr>
      <vt:lpstr>Digital Skills and Research Methods LCHS4007  Assessment 1: Group  Presentation  Group Number 5</vt:lpstr>
      <vt:lpstr>The use of Microsoft teams to support communication and digital safety in sunrise care home.</vt:lpstr>
      <vt:lpstr>Acknowledgement of the use of AI in my assessment </vt:lpstr>
      <vt:lpstr>Content</vt:lpstr>
      <vt:lpstr>Introduction</vt:lpstr>
      <vt:lpstr>Advantages and Limitations</vt:lpstr>
      <vt:lpstr>Digital Literacy</vt:lpstr>
      <vt:lpstr>Checklist for Digital Safety</vt:lpstr>
      <vt:lpstr>Conclusion</vt:lpstr>
      <vt:lpstr>Reference List</vt:lpstr>
      <vt:lpstr>PowerPoint Presentation</vt:lpstr>
      <vt:lpstr>      Acknowledgement of the use of AI</vt:lpstr>
      <vt:lpstr> Introduction</vt:lpstr>
      <vt:lpstr>Content</vt:lpstr>
      <vt:lpstr>PowerPoint Presentation</vt:lpstr>
      <vt:lpstr>Conclusion</vt:lpstr>
      <vt:lpstr>   Reference List</vt:lpstr>
      <vt:lpstr>Explain the impact of limited digital skills (digital literacy) among staff in the Sunrise residential care home. Consider how this may affect care delivery, communication and teamworking. </vt:lpstr>
      <vt:lpstr>Introduction </vt:lpstr>
      <vt:lpstr>Impact on Care Delivery  </vt:lpstr>
      <vt:lpstr> Impact on Communication </vt:lpstr>
      <vt:lpstr>Impact on Teamwork </vt:lpstr>
      <vt:lpstr>Conclusion </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Eva Dumebi Rumsby (2513419)</cp:lastModifiedBy>
  <cp:revision>21</cp:revision>
  <dcterms:created xsi:type="dcterms:W3CDTF">2025-07-04T16:22:41Z</dcterms:created>
  <dcterms:modified xsi:type="dcterms:W3CDTF">2025-11-13T10:05:58Z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