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69" r:id="rId2"/>
    <p:sldId id="256" r:id="rId3"/>
    <p:sldId id="257" r:id="rId4"/>
    <p:sldId id="258" r:id="rId5"/>
    <p:sldId id="259" r:id="rId6"/>
    <p:sldId id="260" r:id="rId7"/>
    <p:sldId id="261" r:id="rId8"/>
    <p:sldId id="264" r:id="rId9"/>
    <p:sldId id="265" r:id="rId10"/>
    <p:sldId id="262" r:id="rId11"/>
    <p:sldId id="263" r:id="rId12"/>
    <p:sldId id="308" r:id="rId13"/>
    <p:sldId id="266" r:id="rId14"/>
    <p:sldId id="267"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6F357E-C7D6-4058-83FA-34FE0BEAA906}" type="datetimeFigureOut">
              <a:rPr lang="en-US" smtClean="0"/>
              <a:t>11/18/2022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930BDB-AB36-42A9-A0BD-A8BAC21D1E4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The organisation is able to generate huge revenue of £57.887 billion, due to which they are able to expand its business operations in across 100 countries globally. The major competitors of Tesco are Morrison’s, Sainsbury and ASDA.</a:t>
            </a:r>
            <a:endParaRPr lang="en-US" sz="1800" kern="1200" dirty="0">
              <a:solidFill>
                <a:schemeClr val="tx1"/>
              </a:solidFill>
              <a:latin typeface="Times New Roman" pitchFamily="18" charset="0"/>
              <a:ea typeface="+mn-ea"/>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15930BDB-AB36-42A9-A0BD-A8BAC21D1E4B}" type="slidenum">
              <a:rPr lang="en-US" smtClean="0"/>
              <a:t>5</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productivity and efficiency of work also improves by the use of organisational structure. The employees are also able to manage the working pressure though it. Thus, the implementation of proper organisational structure is beneficial for effective performance of Tesco.</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930BDB-AB36-42A9-A0BD-A8BAC21D1E4B}" type="slidenum">
              <a:rPr lang="en-US" smtClean="0"/>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tx1"/>
                </a:solidFill>
                <a:latin typeface="Times New Roman" pitchFamily="18" charset="0"/>
                <a:ea typeface="+mn-ea"/>
                <a:cs typeface="Times New Roman" pitchFamily="18" charset="0"/>
              </a:rPr>
              <a:t>By identifying them it is possible to develop more number of leaders within Tesco. The leadership theory followed by Tesco is Behaviour theory. The mangers belonging to this kind of behaviour are goal oriented.</a:t>
            </a:r>
            <a:endParaRPr lang="en-US" sz="1800" kern="1200" dirty="0">
              <a:solidFill>
                <a:schemeClr val="tx1"/>
              </a:solidFill>
              <a:latin typeface="Times New Roman" pitchFamily="18" charset="0"/>
              <a:ea typeface="+mn-ea"/>
              <a:cs typeface="Times New Roman" pitchFamily="18" charset="0"/>
            </a:endParaRPr>
          </a:p>
          <a:p>
            <a:pPr>
              <a:lnSpc>
                <a:spcPct val="150000"/>
              </a:lnSpc>
            </a:pPr>
            <a:endParaRPr lang="en-US" sz="18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15930BDB-AB36-42A9-A0BD-A8BAC21D1E4B}" type="slidenum">
              <a:rPr lang="en-US" smtClean="0"/>
              <a:t>10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 The social interaction done among the team members also influence to build any effective team within Tesco. By working together the employees are able to produce better output, which influences them to work collectively (Weiner, 2018).</a:t>
            </a:r>
            <a:endParaRPr lang="en-US" sz="1200" dirty="0"/>
          </a:p>
          <a:p>
            <a:endParaRPr lang="en-US" dirty="0"/>
          </a:p>
        </p:txBody>
      </p:sp>
      <p:sp>
        <p:nvSpPr>
          <p:cNvPr id="4" name="Slide Number Placeholder 3"/>
          <p:cNvSpPr>
            <a:spLocks noGrp="1"/>
          </p:cNvSpPr>
          <p:nvPr>
            <p:ph type="sldNum" sz="quarter" idx="10"/>
          </p:nvPr>
        </p:nvSpPr>
        <p:spPr/>
        <p:txBody>
          <a:bodyPr/>
          <a:lstStyle/>
          <a:p>
            <a:fld id="{15930BDB-AB36-42A9-A0BD-A8BAC21D1E4B}"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5C974269-780E-4C72-9496-AA303946A266}" type="datetimeFigureOut">
              <a:rPr lang="en-US" smtClean="0"/>
              <a:t>11/18/2022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5B9F3673-2103-462F-8A24-16A979EDBE0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C974269-780E-4C72-9496-AA303946A266}"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C974269-780E-4C72-9496-AA303946A266}"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F3673-2103-462F-8A24-16A979EDBE0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C974269-780E-4C72-9496-AA303946A266}"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C974269-780E-4C72-9496-AA303946A266}" type="datetimeFigureOut">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5C974269-780E-4C72-9496-AA303946A266}" type="datetimeFigureOut">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74269-780E-4C72-9496-AA303946A266}" type="datetimeFigureOut">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C974269-780E-4C72-9496-AA303946A266}"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C974269-780E-4C72-9496-AA303946A266}"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5B9F3673-2103-462F-8A24-16A979EDBE09}"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C974269-780E-4C72-9496-AA303946A266}"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C974269-780E-4C72-9496-AA303946A266}"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9F3673-2103-462F-8A24-16A979EDBE0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C974269-780E-4C72-9496-AA303946A266}" type="datetimeFigureOut">
              <a:rPr lang="en-US" smtClean="0"/>
              <a:t>11/18/2022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B9F3673-2103-462F-8A24-16A979EDBE09}"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jpeg"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912CB6-01EE-8A09-5136-26EA300D1610}"/>
              </a:ext>
            </a:extLst>
          </p:cNvPr>
          <p:cNvPicPr>
            <a:picLocks noChangeAspect="1"/>
          </p:cNvPicPr>
          <p:nvPr/>
        </p:nvPicPr>
        <p:blipFill>
          <a:blip r:embed="rId2"/>
          <a:stretch>
            <a:fillRect/>
          </a:stretch>
        </p:blipFill>
        <p:spPr>
          <a:xfrm>
            <a:off x="-32657" y="1066800"/>
            <a:ext cx="9144000" cy="5791200"/>
          </a:xfrm>
          <a:prstGeom prst="rect">
            <a:avLst/>
          </a:prstGeom>
        </p:spPr>
      </p:pic>
    </p:spTree>
    <p:extLst>
      <p:ext uri="{BB962C8B-B14F-4D97-AF65-F5344CB8AC3E}">
        <p14:creationId xmlns:p14="http://schemas.microsoft.com/office/powerpoint/2010/main" val="4291812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8077200" cy="2971800"/>
          </a:xfrm>
        </p:spPr>
        <p:txBody>
          <a:bodyPr>
            <a:normAutofit/>
          </a:bodyPr>
          <a:lstStyle/>
          <a:p>
            <a:pPr algn="ctr"/>
            <a:r>
              <a:rPr lang="en-GB" sz="6000" i="1" dirty="0">
                <a:latin typeface="Times New Roman" pitchFamily="18" charset="0"/>
                <a:cs typeface="Times New Roman" pitchFamily="18" charset="0"/>
              </a:rPr>
              <a:t>The Modern Workplace</a:t>
            </a:r>
            <a:br>
              <a:rPr lang="en-US" sz="6000" dirty="0"/>
            </a:br>
            <a:endParaRPr lang="en-US" sz="6000" dirty="0"/>
          </a:p>
        </p:txBody>
      </p:sp>
      <p:pic>
        <p:nvPicPr>
          <p:cNvPr id="29698" name="Picture 2" descr="10 new ways for everyone to achieve more in the modern workplace |  Microsoft 365 Blog"/>
          <p:cNvPicPr>
            <a:picLocks noChangeAspect="1" noChangeArrowheads="1"/>
          </p:cNvPicPr>
          <p:nvPr/>
        </p:nvPicPr>
        <p:blipFill>
          <a:blip r:embed="rId2" cstate="print"/>
          <a:srcRect/>
          <a:stretch>
            <a:fillRect/>
          </a:stretch>
        </p:blipFill>
        <p:spPr bwMode="auto">
          <a:xfrm>
            <a:off x="1600200" y="3886200"/>
            <a:ext cx="6400800" cy="24003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itchFamily="18" charset="0"/>
                <a:cs typeface="Times New Roman" pitchFamily="18" charset="0"/>
              </a:rPr>
              <a:t>Table of contents</a:t>
            </a:r>
          </a:p>
        </p:txBody>
      </p:sp>
      <p:sp>
        <p:nvSpPr>
          <p:cNvPr id="3" name="Content Placeholder 2"/>
          <p:cNvSpPr>
            <a:spLocks noGrp="1"/>
          </p:cNvSpPr>
          <p:nvPr>
            <p:ph idx="1"/>
          </p:nvPr>
        </p:nvSpPr>
        <p:spPr/>
        <p:txBody>
          <a:bodyPr>
            <a:normAutofit/>
          </a:bodyPr>
          <a:lstStyle/>
          <a:p>
            <a:pPr algn="just">
              <a:lnSpc>
                <a:spcPct val="150000"/>
              </a:lnSpc>
            </a:pPr>
            <a:r>
              <a:rPr lang="en-GB" sz="1800" dirty="0">
                <a:latin typeface="Times New Roman" pitchFamily="18" charset="0"/>
                <a:cs typeface="Times New Roman" pitchFamily="18" charset="0"/>
              </a:rPr>
              <a:t>INTRODUCTION</a:t>
            </a:r>
            <a:endParaRPr lang="en-US" sz="1800"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Organisational profile</a:t>
            </a:r>
            <a:endParaRPr lang="en-US" sz="1800"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Relationship between the organisation structure and its performance</a:t>
            </a:r>
            <a:endParaRPr lang="en-US" sz="1800"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Tasks and skills that manager of Tesco uses.</a:t>
            </a:r>
            <a:endParaRPr lang="en-US" sz="1800"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How leadership theories can be applied on Tesco</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Factors which influences group and team behaviours</a:t>
            </a:r>
            <a:endParaRPr lang="en-US" sz="1800" dirty="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CONCLUSION</a:t>
            </a:r>
          </a:p>
          <a:p>
            <a:pPr algn="just">
              <a:lnSpc>
                <a:spcPct val="150000"/>
              </a:lnSpc>
            </a:pPr>
            <a:r>
              <a:rPr lang="en-GB" sz="1800" dirty="0">
                <a:latin typeface="Times New Roman" pitchFamily="18" charset="0"/>
                <a:cs typeface="Times New Roman" pitchFamily="18" charset="0"/>
              </a:rPr>
              <a:t>REFERENCES</a:t>
            </a:r>
            <a:endParaRPr lang="en-US" sz="1800" dirty="0">
              <a:latin typeface="Times New Roman" pitchFamily="18" charset="0"/>
              <a:cs typeface="Times New Roman" pitchFamily="18" charset="0"/>
            </a:endParaRPr>
          </a:p>
          <a:p>
            <a:endParaRPr lang="en-US" sz="24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latin typeface="Times New Roman" pitchFamily="18" charset="0"/>
                <a:cs typeface="Times New Roman" pitchFamily="18" charset="0"/>
              </a:rPr>
              <a:t>INTRODUCTION</a:t>
            </a:r>
            <a:endParaRPr lang="en-US" sz="3600" dirty="0"/>
          </a:p>
        </p:txBody>
      </p:sp>
      <p:sp>
        <p:nvSpPr>
          <p:cNvPr id="3" name="Content Placeholder 2"/>
          <p:cNvSpPr>
            <a:spLocks noGrp="1"/>
          </p:cNvSpPr>
          <p:nvPr>
            <p:ph idx="1"/>
          </p:nvPr>
        </p:nvSpPr>
        <p:spPr>
          <a:xfrm>
            <a:off x="457200" y="1935480"/>
            <a:ext cx="3810000" cy="4389120"/>
          </a:xfrm>
        </p:spPr>
        <p:txBody>
          <a:bodyPr>
            <a:normAutofit/>
          </a:bodyPr>
          <a:lstStyle/>
          <a:p>
            <a:pPr algn="just">
              <a:lnSpc>
                <a:spcPct val="150000"/>
              </a:lnSpc>
            </a:pPr>
            <a:r>
              <a:rPr lang="en-GB" sz="1800" dirty="0">
                <a:latin typeface="Times New Roman" pitchFamily="18" charset="0"/>
                <a:cs typeface="Times New Roman" pitchFamily="18" charset="0"/>
              </a:rPr>
              <a:t>The presentation is based upon the UK based organisation named Tesco, which is a public limited company dealing in grocery and retail industry. The presentation comprises of background, organisation structure, leadership styles, managerial skills and factors which affects the working of organisation. </a:t>
            </a:r>
            <a:endParaRPr lang="en-US" sz="1800" dirty="0">
              <a:latin typeface="Times New Roman" pitchFamily="18" charset="0"/>
              <a:cs typeface="Times New Roman" pitchFamily="18" charset="0"/>
            </a:endParaRPr>
          </a:p>
          <a:p>
            <a:endParaRPr lang="en-US" sz="1800" dirty="0"/>
          </a:p>
        </p:txBody>
      </p:sp>
      <p:sp>
        <p:nvSpPr>
          <p:cNvPr id="15362" name="AutoShape 2" descr="Tesco suffers record annual loss of 6.4 billion poun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Tesco suffers record annual loss of 6.4 billion poun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Tesco suffers record annual loss of 6.4 billion poun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Tesco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Tesco - Wikipe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5372" name="Picture 12" descr="Tesco to scrap hundreds of jobs as it axes meat, fish and deli counters at  317 stores | ITV News"/>
          <p:cNvPicPr>
            <a:picLocks noChangeAspect="1" noChangeArrowheads="1"/>
          </p:cNvPicPr>
          <p:nvPr/>
        </p:nvPicPr>
        <p:blipFill>
          <a:blip r:embed="rId2" cstate="print"/>
          <a:srcRect/>
          <a:stretch>
            <a:fillRect/>
          </a:stretch>
        </p:blipFill>
        <p:spPr bwMode="auto">
          <a:xfrm>
            <a:off x="4724400" y="2590800"/>
            <a:ext cx="3838575" cy="27432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itchFamily="18" charset="0"/>
                <a:cs typeface="Times New Roman" pitchFamily="18" charset="0"/>
              </a:rPr>
              <a:t>Organisational profile</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935480"/>
            <a:ext cx="3733800" cy="4389120"/>
          </a:xfrm>
        </p:spPr>
        <p:txBody>
          <a:bodyPr>
            <a:normAutofit lnSpcReduction="10000"/>
          </a:bodyPr>
          <a:lstStyle/>
          <a:p>
            <a:pPr algn="just">
              <a:lnSpc>
                <a:spcPct val="150000"/>
              </a:lnSpc>
            </a:pPr>
            <a:r>
              <a:rPr lang="en-GB" sz="1800" dirty="0">
                <a:latin typeface="Times New Roman" pitchFamily="18" charset="0"/>
                <a:cs typeface="Times New Roman" pitchFamily="18" charset="0"/>
              </a:rPr>
              <a:t>Tesco has started its operations in 1919 by Jack Cohen. The Headquarter of company is in Hertfordshire, England. They are serving major portions of the countries by having around 4,673 retail shops available in those countries. The company is also being listed in London Stock Exchange, which makes its brand value more enhanced.</a:t>
            </a:r>
            <a:endParaRPr lang="en-US" sz="1800" dirty="0">
              <a:latin typeface="Times New Roman" pitchFamily="18" charset="0"/>
              <a:cs typeface="Times New Roman" pitchFamily="18" charset="0"/>
            </a:endParaRPr>
          </a:p>
        </p:txBody>
      </p:sp>
      <p:sp>
        <p:nvSpPr>
          <p:cNvPr id="14338" name="AutoShape 2" descr="Tesco to open multi-brand stores, files application | India News – India TV"/>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0" name="AutoShape 4" descr="Tesco to open multi-brand stores, files application | India News – India TV"/>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2" name="AutoShape 6" descr="Tesco vows to rein in prices as profits treble - BBC New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4" name="AutoShape 8" descr="Tesco's website restored after suspected cyberattack | ZDNE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4346" name="Picture 10" descr="Three years in a row, Tesco Business Services recognised as one of the Top  20 Most Admired Shared Services Organizations in the World by SSON - Tesco"/>
          <p:cNvPicPr>
            <a:picLocks noChangeAspect="1" noChangeArrowheads="1"/>
          </p:cNvPicPr>
          <p:nvPr/>
        </p:nvPicPr>
        <p:blipFill>
          <a:blip r:embed="rId3" cstate="print"/>
          <a:srcRect/>
          <a:stretch>
            <a:fillRect/>
          </a:stretch>
        </p:blipFill>
        <p:spPr bwMode="auto">
          <a:xfrm>
            <a:off x="4876800" y="2514600"/>
            <a:ext cx="3762375" cy="28194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itchFamily="18" charset="0"/>
                <a:cs typeface="Times New Roman" pitchFamily="18" charset="0"/>
              </a:rPr>
              <a:t>Relationship between the organisation structure and its performance</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533400" y="1981200"/>
            <a:ext cx="4191000" cy="4389120"/>
          </a:xfrm>
        </p:spPr>
        <p:txBody>
          <a:bodyPr>
            <a:noAutofit/>
          </a:bodyPr>
          <a:lstStyle/>
          <a:p>
            <a:pPr algn="just">
              <a:lnSpc>
                <a:spcPct val="150000"/>
              </a:lnSpc>
            </a:pPr>
            <a:r>
              <a:rPr lang="en-GB" sz="1800" dirty="0">
                <a:latin typeface="Times New Roman" pitchFamily="18" charset="0"/>
                <a:cs typeface="Times New Roman" pitchFamily="18" charset="0"/>
              </a:rPr>
              <a:t>The organisational structure which is being followed by Tesco is Hierarchical structure. The roles and responsibilities of organisations are clearly defined with the help of making use of organisational structure (Price, 2020). The team working capabilities of employees also improves by making use of it as it clearly defined the work which they have to perform. </a:t>
            </a:r>
            <a:endParaRPr lang="en-US" sz="1800" dirty="0">
              <a:latin typeface="Times New Roman" pitchFamily="18" charset="0"/>
              <a:cs typeface="Times New Roman" pitchFamily="18" charset="0"/>
            </a:endParaRPr>
          </a:p>
        </p:txBody>
      </p:sp>
      <p:sp>
        <p:nvSpPr>
          <p:cNvPr id="11266" name="AutoShape 2" descr="The 5 Types Of Organizational Structures: Part 1, The Hierarch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268" name="AutoShape 4" descr="Hierarchical Organizational Structure | Createl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270" name="Picture 6" descr="The 5 Types Of Organizational Structures: Part 1, The Hierarchy"/>
          <p:cNvPicPr>
            <a:picLocks noChangeAspect="1" noChangeArrowheads="1"/>
          </p:cNvPicPr>
          <p:nvPr/>
        </p:nvPicPr>
        <p:blipFill>
          <a:blip r:embed="rId3" cstate="print"/>
          <a:srcRect/>
          <a:stretch>
            <a:fillRect/>
          </a:stretch>
        </p:blipFill>
        <p:spPr bwMode="auto">
          <a:xfrm>
            <a:off x="4800600" y="2514600"/>
            <a:ext cx="4114800" cy="334327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itchFamily="18" charset="0"/>
                <a:cs typeface="Times New Roman" pitchFamily="18" charset="0"/>
              </a:rPr>
              <a:t>Tasks and skills that manager of Tesco uses.</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2667000"/>
            <a:ext cx="8229600" cy="4495800"/>
          </a:xfrm>
        </p:spPr>
        <p:txBody>
          <a:bodyPr/>
          <a:lstStyle/>
          <a:p>
            <a:pPr algn="just">
              <a:lnSpc>
                <a:spcPct val="150000"/>
              </a:lnSpc>
            </a:pPr>
            <a:r>
              <a:rPr lang="en-GB" sz="1800" dirty="0">
                <a:latin typeface="Times New Roman" pitchFamily="18" charset="0"/>
                <a:cs typeface="Times New Roman" pitchFamily="18" charset="0"/>
              </a:rPr>
              <a:t>In order to run the operation of Tesco smoothly the managers have to make use of certain tasks and skills though which it can be done effectively. Some of them are stated below -</a:t>
            </a:r>
            <a:endParaRPr lang="en-US" sz="1800"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Tasks manger performs</a:t>
            </a:r>
          </a:p>
          <a:p>
            <a:pPr lvl="0" algn="just">
              <a:lnSpc>
                <a:spcPct val="150000"/>
              </a:lnSpc>
            </a:pPr>
            <a:r>
              <a:rPr lang="en-GB" sz="1800" b="1" dirty="0">
                <a:latin typeface="Times New Roman" pitchFamily="18" charset="0"/>
                <a:cs typeface="Times New Roman" pitchFamily="18" charset="0"/>
              </a:rPr>
              <a:t>Planning – </a:t>
            </a:r>
            <a:r>
              <a:rPr lang="en-GB" sz="1800" dirty="0">
                <a:latin typeface="Times New Roman" pitchFamily="18" charset="0"/>
                <a:cs typeface="Times New Roman" pitchFamily="18" charset="0"/>
              </a:rPr>
              <a:t>The manger make action plans though which goals, objectives, mission and vision of Tesco could be achieved.</a:t>
            </a:r>
            <a:endParaRPr lang="en-US" sz="1800" dirty="0">
              <a:latin typeface="Times New Roman" pitchFamily="18" charset="0"/>
              <a:cs typeface="Times New Roman" pitchFamily="18" charset="0"/>
            </a:endParaRPr>
          </a:p>
          <a:p>
            <a:endParaRPr lang="en-GB" b="1"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dirty="0">
                <a:latin typeface="Times New Roman" pitchFamily="18" charset="0"/>
                <a:cs typeface="Times New Roman" pitchFamily="18" charset="0"/>
              </a:rPr>
              <a:t>Continue</a:t>
            </a:r>
          </a:p>
        </p:txBody>
      </p:sp>
      <p:sp>
        <p:nvSpPr>
          <p:cNvPr id="3" name="Content Placeholder 2"/>
          <p:cNvSpPr>
            <a:spLocks noGrp="1"/>
          </p:cNvSpPr>
          <p:nvPr>
            <p:ph idx="1"/>
          </p:nvPr>
        </p:nvSpPr>
        <p:spPr>
          <a:xfrm>
            <a:off x="457200" y="2590800"/>
            <a:ext cx="8229600" cy="3581400"/>
          </a:xfrm>
        </p:spPr>
        <p:txBody>
          <a:bodyPr>
            <a:normAutofit/>
          </a:bodyPr>
          <a:lstStyle/>
          <a:p>
            <a:pPr lvl="0" algn="just">
              <a:lnSpc>
                <a:spcPct val="150000"/>
              </a:lnSpc>
            </a:pPr>
            <a:r>
              <a:rPr lang="en-GB" sz="1800" b="1" dirty="0">
                <a:latin typeface="Times New Roman" pitchFamily="18" charset="0"/>
                <a:cs typeface="Times New Roman" pitchFamily="18" charset="0"/>
              </a:rPr>
              <a:t>Organising – </a:t>
            </a:r>
            <a:r>
              <a:rPr lang="en-GB" sz="1800" dirty="0">
                <a:latin typeface="Times New Roman" pitchFamily="18" charset="0"/>
                <a:cs typeface="Times New Roman" pitchFamily="18" charset="0"/>
              </a:rPr>
              <a:t>The resources which are being available with the Tesco is being distributed and work is being allotted to employees by managers.</a:t>
            </a:r>
            <a:endParaRPr lang="en-US" sz="1800" dirty="0">
              <a:latin typeface="Times New Roman" pitchFamily="18" charset="0"/>
              <a:cs typeface="Times New Roman" pitchFamily="18" charset="0"/>
            </a:endParaRPr>
          </a:p>
          <a:p>
            <a:pPr lvl="0" algn="just">
              <a:lnSpc>
                <a:spcPct val="150000"/>
              </a:lnSpc>
            </a:pPr>
            <a:r>
              <a:rPr lang="en-GB" sz="1800" b="1" dirty="0">
                <a:latin typeface="Times New Roman" pitchFamily="18" charset="0"/>
                <a:cs typeface="Times New Roman" pitchFamily="18" charset="0"/>
              </a:rPr>
              <a:t>Leading – </a:t>
            </a:r>
            <a:r>
              <a:rPr lang="en-GB" sz="1800" dirty="0">
                <a:latin typeface="Times New Roman" pitchFamily="18" charset="0"/>
                <a:cs typeface="Times New Roman" pitchFamily="18" charset="0"/>
              </a:rPr>
              <a:t>In order to make work done by the employees it is crucial to keep the workforce motivated which is being done by mangers at the time of leading team members.</a:t>
            </a:r>
            <a:endParaRPr lang="en-US" sz="1800" dirty="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Controlling – </a:t>
            </a:r>
            <a:r>
              <a:rPr lang="en-GB" sz="1800" dirty="0">
                <a:latin typeface="Times New Roman" pitchFamily="18" charset="0"/>
                <a:cs typeface="Times New Roman" pitchFamily="18" charset="0"/>
              </a:rPr>
              <a:t>The executed plan does not meet the standard of expected plan then controlling is required which is being undertaken in the guidance of managers</a:t>
            </a:r>
            <a:endParaRPr lang="en-US" sz="18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latin typeface="Times New Roman" pitchFamily="18" charset="0"/>
                <a:cs typeface="Times New Roman" pitchFamily="18" charset="0"/>
              </a:rPr>
              <a:t>Continue</a:t>
            </a:r>
          </a:p>
        </p:txBody>
      </p:sp>
      <p:sp>
        <p:nvSpPr>
          <p:cNvPr id="3" name="Content Placeholder 2"/>
          <p:cNvSpPr>
            <a:spLocks noGrp="1"/>
          </p:cNvSpPr>
          <p:nvPr>
            <p:ph idx="1"/>
          </p:nvPr>
        </p:nvSpPr>
        <p:spPr>
          <a:xfrm>
            <a:off x="533400" y="2468880"/>
            <a:ext cx="8229600" cy="4389120"/>
          </a:xfrm>
        </p:spPr>
        <p:txBody>
          <a:bodyPr>
            <a:normAutofit/>
          </a:bodyPr>
          <a:lstStyle/>
          <a:p>
            <a:pPr>
              <a:lnSpc>
                <a:spcPct val="150000"/>
              </a:lnSpc>
            </a:pPr>
            <a:r>
              <a:rPr lang="en-GB" sz="1800" b="1" dirty="0">
                <a:latin typeface="Times New Roman" pitchFamily="18" charset="0"/>
                <a:cs typeface="Times New Roman" pitchFamily="18" charset="0"/>
              </a:rPr>
              <a:t>Skills of mangers</a:t>
            </a:r>
            <a:endParaRPr lang="en-US" sz="1800" dirty="0">
              <a:latin typeface="Times New Roman" pitchFamily="18" charset="0"/>
              <a:cs typeface="Times New Roman" pitchFamily="18" charset="0"/>
            </a:endParaRPr>
          </a:p>
          <a:p>
            <a:pPr>
              <a:lnSpc>
                <a:spcPct val="150000"/>
              </a:lnSpc>
            </a:pPr>
            <a:r>
              <a:rPr lang="en-GB" sz="1800" dirty="0">
                <a:latin typeface="Times New Roman" pitchFamily="18" charset="0"/>
                <a:cs typeface="Times New Roman" pitchFamily="18" charset="0"/>
              </a:rPr>
              <a:t>The skills which are being present in the mangers of Tesco are Decision making ability in order to take effective decisions. A leadership skill is also present in the mangers in order to lead the team member properly and make the work done by them in an organised manner (</a:t>
            </a:r>
            <a:r>
              <a:rPr lang="en-GB" sz="1800" dirty="0" err="1">
                <a:latin typeface="Times New Roman" pitchFamily="18" charset="0"/>
                <a:cs typeface="Times New Roman" pitchFamily="18" charset="0"/>
              </a:rPr>
              <a:t>Daiko</a:t>
            </a:r>
            <a:r>
              <a:rPr lang="en-GB" sz="1800" dirty="0">
                <a:latin typeface="Times New Roman" pitchFamily="18" charset="0"/>
                <a:cs typeface="Times New Roman" pitchFamily="18" charset="0"/>
              </a:rPr>
              <a:t> and </a:t>
            </a:r>
            <a:r>
              <a:rPr lang="en-GB" sz="1800" dirty="0" err="1">
                <a:latin typeface="Times New Roman" pitchFamily="18" charset="0"/>
                <a:cs typeface="Times New Roman" pitchFamily="18" charset="0"/>
              </a:rPr>
              <a:t>Kajikawa</a:t>
            </a:r>
            <a:r>
              <a:rPr lang="en-GB" sz="1800" dirty="0">
                <a:latin typeface="Times New Roman" pitchFamily="18" charset="0"/>
                <a:cs typeface="Times New Roman" pitchFamily="18" charset="0"/>
              </a:rPr>
              <a:t> 2022). With the help of effective communication and listening skills the mangers of Tesco are able to express them properly and tries to understand the problem faced by employees. Further will the help of problem solving skills they are capable to finding solutions of problems which is being arising.</a:t>
            </a:r>
            <a:endParaRPr lang="en-US" sz="18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505712"/>
          </a:xfrm>
        </p:spPr>
        <p:txBody>
          <a:bodyPr>
            <a:noAutofit/>
          </a:bodyPr>
          <a:lstStyle/>
          <a:p>
            <a:pPr algn="ctr"/>
            <a:r>
              <a:rPr lang="en-GB" sz="3600" b="1" dirty="0">
                <a:latin typeface="Times New Roman" pitchFamily="18" charset="0"/>
                <a:cs typeface="Times New Roman" pitchFamily="18" charset="0"/>
              </a:rPr>
              <a:t>How leadership theories can be applied on Tesco</a:t>
            </a:r>
            <a:r>
              <a:rPr lang="en-GB" sz="3600" dirty="0">
                <a:latin typeface="Times New Roman" pitchFamily="18" charset="0"/>
                <a:cs typeface="Times New Roman" pitchFamily="18" charset="0"/>
              </a:rPr>
              <a:t>.</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533400" y="2895600"/>
            <a:ext cx="4038600" cy="3962400"/>
          </a:xfrm>
        </p:spPr>
        <p:txBody>
          <a:bodyPr>
            <a:normAutofit/>
          </a:bodyPr>
          <a:lstStyle/>
          <a:p>
            <a:pPr algn="just">
              <a:lnSpc>
                <a:spcPct val="150000"/>
              </a:lnSpc>
            </a:pPr>
            <a:r>
              <a:rPr lang="en-GB" sz="1800" dirty="0">
                <a:latin typeface="Times New Roman" pitchFamily="18" charset="0"/>
                <a:cs typeface="Times New Roman" pitchFamily="18" charset="0"/>
              </a:rPr>
              <a:t>The capabilities, behaviour and skills of mangers of Tesco are being examined by the top level of management. By identifying the nature and characteristic of leaders it make easy for the higher authorises to elaborate which manger have certain leadership trait. </a:t>
            </a:r>
            <a:endParaRPr lang="en-US" sz="1800" dirty="0">
              <a:latin typeface="Times New Roman" pitchFamily="18" charset="0"/>
              <a:cs typeface="Times New Roman" pitchFamily="18" charset="0"/>
            </a:endParaRPr>
          </a:p>
        </p:txBody>
      </p:sp>
      <p:sp>
        <p:nvSpPr>
          <p:cNvPr id="8194" name="AutoShape 2" descr="The Major Leadership Theori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196" name="Picture 4" descr="The Major Leadership Theories"/>
          <p:cNvPicPr>
            <a:picLocks noChangeAspect="1" noChangeArrowheads="1"/>
          </p:cNvPicPr>
          <p:nvPr/>
        </p:nvPicPr>
        <p:blipFill>
          <a:blip r:embed="rId3" cstate="print"/>
          <a:srcRect/>
          <a:stretch>
            <a:fillRect/>
          </a:stretch>
        </p:blipFill>
        <p:spPr bwMode="auto">
          <a:xfrm>
            <a:off x="5029200" y="2971800"/>
            <a:ext cx="3657600" cy="24384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itchFamily="18" charset="0"/>
                <a:cs typeface="Times New Roman" pitchFamily="18" charset="0"/>
              </a:rPr>
              <a:t>Factors which influences group and team behaviours</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609600" y="2895600"/>
            <a:ext cx="3581400" cy="3962400"/>
          </a:xfrm>
        </p:spPr>
        <p:txBody>
          <a:bodyPr/>
          <a:lstStyle/>
          <a:p>
            <a:pPr algn="just">
              <a:lnSpc>
                <a:spcPct val="150000"/>
              </a:lnSpc>
            </a:pPr>
            <a:r>
              <a:rPr lang="en-GB" sz="1800" dirty="0">
                <a:latin typeface="Times New Roman" pitchFamily="18" charset="0"/>
                <a:cs typeface="Times New Roman" pitchFamily="18" charset="0"/>
              </a:rPr>
              <a:t>The manger of Tesco tries to keep positive working culture within the organisation in order to create team working capabilities within the team members</a:t>
            </a:r>
            <a:endParaRPr lang="en-US" dirty="0">
              <a:latin typeface="Times New Roman" pitchFamily="18" charset="0"/>
              <a:cs typeface="Times New Roman" pitchFamily="18" charset="0"/>
            </a:endParaRPr>
          </a:p>
        </p:txBody>
      </p:sp>
      <p:sp>
        <p:nvSpPr>
          <p:cNvPr id="7170" name="AutoShape 2" descr="Team Building Games | 28 Fun &amp; Memorable Games Your Team Will Love |  Cozyme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72" name="Picture 4" descr="Team Building Games | 28 Fun &amp; Memorable Games Your Team Will Love |  Cozymeal"/>
          <p:cNvPicPr>
            <a:picLocks noChangeAspect="1" noChangeArrowheads="1"/>
          </p:cNvPicPr>
          <p:nvPr/>
        </p:nvPicPr>
        <p:blipFill>
          <a:blip r:embed="rId3" cstate="print"/>
          <a:srcRect/>
          <a:stretch>
            <a:fillRect/>
          </a:stretch>
        </p:blipFill>
        <p:spPr bwMode="auto">
          <a:xfrm>
            <a:off x="4724400" y="2819400"/>
            <a:ext cx="4007697" cy="2773363"/>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Professionals collaborating at a table over a laptop">
            <a:extLst>
              <a:ext uri="{FF2B5EF4-FFF2-40B4-BE49-F238E27FC236}">
                <a16:creationId xmlns:a16="http://schemas.microsoft.com/office/drawing/2014/main" id="{A92AB580-FB38-4197-BA7D-0EF707A24C46}"/>
              </a:ext>
            </a:extLst>
          </p:cNvPr>
          <p:cNvPicPr>
            <a:picLocks noChangeAspect="1"/>
          </p:cNvPicPr>
          <p:nvPr/>
        </p:nvPicPr>
        <p:blipFill rotWithShape="1">
          <a:blip r:embed="rId2" cstate="print">
            <a:alphaModFix amt="5000"/>
            <a:grayscl/>
            <a:extLst>
              <a:ext uri="{28A0092B-C50C-407E-A947-70E740481C1C}">
                <a14:useLocalDpi xmlns:a14="http://schemas.microsoft.com/office/drawing/2010/main" val="0"/>
              </a:ext>
            </a:extLst>
          </a:blip>
          <a:srcRect/>
          <a:stretch/>
        </p:blipFill>
        <p:spPr>
          <a:xfrm>
            <a:off x="0" y="1054432"/>
            <a:ext cx="9142095" cy="5143500"/>
          </a:xfrm>
          <a:prstGeom prst="rect">
            <a:avLst/>
          </a:prstGeom>
        </p:spPr>
      </p:pic>
      <p:sp>
        <p:nvSpPr>
          <p:cNvPr id="4" name="Title 2">
            <a:extLst>
              <a:ext uri="{FF2B5EF4-FFF2-40B4-BE49-F238E27FC236}">
                <a16:creationId xmlns:a16="http://schemas.microsoft.com/office/drawing/2014/main" id="{17B032B8-6631-47C4-8F1F-F97A5E9A5DD4}"/>
              </a:ext>
            </a:extLst>
          </p:cNvPr>
          <p:cNvSpPr>
            <a:spLocks noGrp="1"/>
          </p:cNvSpPr>
          <p:nvPr>
            <p:ph type="ctrTitle"/>
          </p:nvPr>
        </p:nvSpPr>
        <p:spPr>
          <a:xfrm>
            <a:off x="317810" y="857251"/>
            <a:ext cx="7697513" cy="1434038"/>
          </a:xfrm>
        </p:spPr>
        <p:txBody>
          <a:bodyPr>
            <a:noAutofit/>
          </a:bodyPr>
          <a:lstStyle/>
          <a:p>
            <a:r>
              <a:rPr lang="en-US" sz="2400" dirty="0">
                <a:solidFill>
                  <a:schemeClr val="tx1"/>
                </a:solidFill>
              </a:rPr>
              <a:t>5. Factors which influence group and team behaviors</a:t>
            </a:r>
            <a:br>
              <a:rPr lang="en-US" sz="2400" dirty="0">
                <a:solidFill>
                  <a:schemeClr val="bg2">
                    <a:lumMod val="75000"/>
                  </a:schemeClr>
                </a:solidFill>
              </a:rPr>
            </a:br>
            <a:br>
              <a:rPr lang="en-US" sz="2100" dirty="0">
                <a:solidFill>
                  <a:schemeClr val="bg2">
                    <a:lumMod val="75000"/>
                  </a:schemeClr>
                </a:solidFill>
              </a:rPr>
            </a:br>
            <a:br>
              <a:rPr lang="en-US" sz="2100" dirty="0">
                <a:solidFill>
                  <a:schemeClr val="bg2">
                    <a:lumMod val="75000"/>
                  </a:schemeClr>
                </a:solidFill>
              </a:rPr>
            </a:br>
            <a:endParaRPr lang="en-US" sz="2100" dirty="0">
              <a:solidFill>
                <a:schemeClr val="bg2">
                  <a:lumMod val="75000"/>
                </a:schemeClr>
              </a:solidFill>
            </a:endParaRPr>
          </a:p>
        </p:txBody>
      </p:sp>
      <p:sp>
        <p:nvSpPr>
          <p:cNvPr id="5" name="object 27" descr="Beige rectangle">
            <a:extLst>
              <a:ext uri="{FF2B5EF4-FFF2-40B4-BE49-F238E27FC236}">
                <a16:creationId xmlns:a16="http://schemas.microsoft.com/office/drawing/2014/main" id="{3625B6C3-9352-42A2-A3AA-4EC8420012A9}"/>
              </a:ext>
            </a:extLst>
          </p:cNvPr>
          <p:cNvSpPr/>
          <p:nvPr/>
        </p:nvSpPr>
        <p:spPr>
          <a:xfrm flipV="1">
            <a:off x="245916" y="1451007"/>
            <a:ext cx="8433001" cy="34289"/>
          </a:xfrm>
          <a:custGeom>
            <a:avLst/>
            <a:gdLst/>
            <a:ahLst/>
            <a:cxnLst/>
            <a:rect l="l" t="t" r="r" b="b"/>
            <a:pathLst>
              <a:path w="2501265">
                <a:moveTo>
                  <a:pt x="0" y="0"/>
                </a:moveTo>
                <a:lnTo>
                  <a:pt x="2500883" y="0"/>
                </a:lnTo>
              </a:path>
            </a:pathLst>
          </a:custGeom>
          <a:ln w="54863">
            <a:solidFill>
              <a:schemeClr val="accent1"/>
            </a:solidFill>
          </a:ln>
        </p:spPr>
        <p:txBody>
          <a:bodyPr wrap="square" lIns="0" tIns="0" rIns="0" bIns="0" rtlCol="0"/>
          <a:lstStyle/>
          <a:p>
            <a:endParaRPr lang="en-US" sz="1350" dirty="0"/>
          </a:p>
        </p:txBody>
      </p:sp>
      <p:sp>
        <p:nvSpPr>
          <p:cNvPr id="6" name="TextBox 5">
            <a:extLst>
              <a:ext uri="{FF2B5EF4-FFF2-40B4-BE49-F238E27FC236}">
                <a16:creationId xmlns:a16="http://schemas.microsoft.com/office/drawing/2014/main" id="{0FA1494A-A75D-46AB-B092-64E6717DFF43}"/>
              </a:ext>
            </a:extLst>
          </p:cNvPr>
          <p:cNvSpPr txBox="1"/>
          <p:nvPr/>
        </p:nvSpPr>
        <p:spPr>
          <a:xfrm>
            <a:off x="855454" y="1559869"/>
            <a:ext cx="6681637" cy="646331"/>
          </a:xfrm>
          <a:prstGeom prst="rect">
            <a:avLst/>
          </a:prstGeom>
          <a:noFill/>
        </p:spPr>
        <p:txBody>
          <a:bodyPr wrap="none" rtlCol="0">
            <a:spAutoFit/>
          </a:bodyPr>
          <a:lstStyle/>
          <a:p>
            <a:r>
              <a:rPr lang="en-GB" b="1" dirty="0"/>
              <a:t>Nature of groups and group behaviour within organisations:</a:t>
            </a:r>
          </a:p>
          <a:p>
            <a:endParaRPr lang="en-GB" dirty="0"/>
          </a:p>
        </p:txBody>
      </p:sp>
      <p:pic>
        <p:nvPicPr>
          <p:cNvPr id="7" name="Picture 6">
            <a:extLst>
              <a:ext uri="{FF2B5EF4-FFF2-40B4-BE49-F238E27FC236}">
                <a16:creationId xmlns:a16="http://schemas.microsoft.com/office/drawing/2014/main" id="{E760A96D-3A9C-4973-8629-BECA96EC02E7}"/>
              </a:ext>
            </a:extLst>
          </p:cNvPr>
          <p:cNvPicPr>
            <a:picLocks noChangeAspect="1"/>
          </p:cNvPicPr>
          <p:nvPr/>
        </p:nvPicPr>
        <p:blipFill>
          <a:blip r:embed="rId3"/>
          <a:stretch>
            <a:fillRect/>
          </a:stretch>
        </p:blipFill>
        <p:spPr>
          <a:xfrm>
            <a:off x="4294414" y="2291290"/>
            <a:ext cx="4171133" cy="3512279"/>
          </a:xfrm>
          <a:prstGeom prst="rect">
            <a:avLst/>
          </a:prstGeom>
        </p:spPr>
      </p:pic>
      <p:sp>
        <p:nvSpPr>
          <p:cNvPr id="11" name="TextBox 10">
            <a:extLst>
              <a:ext uri="{FF2B5EF4-FFF2-40B4-BE49-F238E27FC236}">
                <a16:creationId xmlns:a16="http://schemas.microsoft.com/office/drawing/2014/main" id="{1F023694-80D8-474C-9F74-E22300284272}"/>
              </a:ext>
            </a:extLst>
          </p:cNvPr>
          <p:cNvSpPr txBox="1"/>
          <p:nvPr/>
        </p:nvSpPr>
        <p:spPr>
          <a:xfrm>
            <a:off x="123283" y="2448398"/>
            <a:ext cx="4171132" cy="3093154"/>
          </a:xfrm>
          <a:prstGeom prst="rect">
            <a:avLst/>
          </a:prstGeom>
          <a:noFill/>
        </p:spPr>
        <p:txBody>
          <a:bodyPr wrap="square">
            <a:spAutoFit/>
          </a:bodyPr>
          <a:lstStyle/>
          <a:p>
            <a:r>
              <a:rPr lang="en-GB" sz="1500" dirty="0">
                <a:latin typeface="+mj-lt"/>
              </a:rPr>
              <a:t>“A group is a collection of people who are brought together or who hold similar values."</a:t>
            </a:r>
          </a:p>
          <a:p>
            <a:r>
              <a:rPr lang="en-GB" sz="1500" dirty="0">
                <a:latin typeface="+mj-lt"/>
              </a:rPr>
              <a:t>(www.oxforddictionaries.com).</a:t>
            </a:r>
            <a:br>
              <a:rPr lang="en-GB" sz="1500" dirty="0">
                <a:latin typeface="+mj-lt"/>
              </a:rPr>
            </a:br>
            <a:endParaRPr lang="en-GB" sz="1500" dirty="0">
              <a:latin typeface="+mj-lt"/>
            </a:endParaRPr>
          </a:p>
          <a:p>
            <a:r>
              <a:rPr lang="en-GB" sz="1500" dirty="0">
                <a:latin typeface="+mj-lt"/>
              </a:rPr>
              <a:t>Group tasks are significantly easier to do than solo tasks.</a:t>
            </a:r>
            <a:br>
              <a:rPr lang="en-GB" sz="1500" dirty="0">
                <a:latin typeface="+mj-lt"/>
              </a:rPr>
            </a:br>
            <a:endParaRPr lang="en-GB" sz="1500" dirty="0">
              <a:latin typeface="+mj-lt"/>
            </a:endParaRPr>
          </a:p>
          <a:p>
            <a:r>
              <a:rPr lang="en-GB" sz="1500" dirty="0">
                <a:latin typeface="+mj-lt"/>
              </a:rPr>
              <a:t>In a group, tasks are distributed fairly and no one is under pressure.</a:t>
            </a:r>
          </a:p>
          <a:p>
            <a:r>
              <a:rPr lang="en-GB" sz="1500" dirty="0">
                <a:latin typeface="+mj-lt"/>
              </a:rPr>
              <a:t>Group work in an organisation is considerably more likely to be covered up than solo effort.</a:t>
            </a:r>
          </a:p>
          <a:p>
            <a:r>
              <a:rPr lang="en-GB" sz="1500" dirty="0">
                <a:latin typeface="+mj-lt"/>
              </a:rPr>
              <a:t>By supporting their core members, groups may continue to produce high-quality work. </a:t>
            </a:r>
          </a:p>
        </p:txBody>
      </p:sp>
      <p:sp>
        <p:nvSpPr>
          <p:cNvPr id="13" name="TextBox 12">
            <a:extLst>
              <a:ext uri="{FF2B5EF4-FFF2-40B4-BE49-F238E27FC236}">
                <a16:creationId xmlns:a16="http://schemas.microsoft.com/office/drawing/2014/main" id="{63FCCC3C-57A3-43B3-8297-44D74B4B9C07}"/>
              </a:ext>
            </a:extLst>
          </p:cNvPr>
          <p:cNvSpPr txBox="1"/>
          <p:nvPr/>
        </p:nvSpPr>
        <p:spPr>
          <a:xfrm>
            <a:off x="1577340" y="2989109"/>
            <a:ext cx="5089358" cy="300082"/>
          </a:xfrm>
          <a:prstGeom prst="rect">
            <a:avLst/>
          </a:prstGeom>
          <a:noFill/>
        </p:spPr>
        <p:txBody>
          <a:bodyPr wrap="square">
            <a:spAutoFit/>
          </a:bodyPr>
          <a:lstStyle/>
          <a:p>
            <a:r>
              <a:rPr lang="en-GB" sz="1350" dirty="0"/>
              <a:t>” </a:t>
            </a:r>
          </a:p>
        </p:txBody>
      </p:sp>
      <p:sp>
        <p:nvSpPr>
          <p:cNvPr id="14" name="TextBox 13">
            <a:extLst>
              <a:ext uri="{FF2B5EF4-FFF2-40B4-BE49-F238E27FC236}">
                <a16:creationId xmlns:a16="http://schemas.microsoft.com/office/drawing/2014/main" id="{2499D7E4-93B7-4E74-A7EC-EAFFAA426364}"/>
              </a:ext>
            </a:extLst>
          </p:cNvPr>
          <p:cNvSpPr txBox="1"/>
          <p:nvPr/>
        </p:nvSpPr>
        <p:spPr>
          <a:xfrm>
            <a:off x="4920919" y="1972714"/>
            <a:ext cx="2979855" cy="300082"/>
          </a:xfrm>
          <a:prstGeom prst="rect">
            <a:avLst/>
          </a:prstGeom>
          <a:noFill/>
        </p:spPr>
        <p:txBody>
          <a:bodyPr wrap="none" rtlCol="0">
            <a:spAutoFit/>
          </a:bodyPr>
          <a:lstStyle/>
          <a:p>
            <a:r>
              <a:rPr lang="en-GB" sz="1350" dirty="0"/>
              <a:t>“Tuckman and Jensen model of 1997” </a:t>
            </a:r>
          </a:p>
        </p:txBody>
      </p:sp>
    </p:spTree>
    <p:extLst>
      <p:ext uri="{BB962C8B-B14F-4D97-AF65-F5344CB8AC3E}">
        <p14:creationId xmlns:p14="http://schemas.microsoft.com/office/powerpoint/2010/main" val="3187425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cs typeface="Times New Roman" pitchFamily="18" charset="0"/>
              </a:rPr>
              <a:t>Conclusion</a:t>
            </a:r>
          </a:p>
        </p:txBody>
      </p:sp>
      <p:sp>
        <p:nvSpPr>
          <p:cNvPr id="3" name="Content Placeholder 2"/>
          <p:cNvSpPr>
            <a:spLocks noGrp="1"/>
          </p:cNvSpPr>
          <p:nvPr>
            <p:ph idx="1"/>
          </p:nvPr>
        </p:nvSpPr>
        <p:spPr>
          <a:xfrm>
            <a:off x="457200" y="2895600"/>
            <a:ext cx="8229600" cy="3429000"/>
          </a:xfrm>
        </p:spPr>
        <p:txBody>
          <a:bodyPr>
            <a:normAutofit/>
          </a:bodyPr>
          <a:lstStyle/>
          <a:p>
            <a:pPr algn="just">
              <a:lnSpc>
                <a:spcPct val="150000"/>
              </a:lnSpc>
            </a:pPr>
            <a:r>
              <a:rPr lang="en-GB" sz="1800" dirty="0">
                <a:latin typeface="Times New Roman" pitchFamily="18" charset="0"/>
                <a:cs typeface="Times New Roman" pitchFamily="18" charset="0"/>
              </a:rPr>
              <a:t>From the above presentation it can be concluded that, the organisational structure helps in creating positive impact among team members. The skills and tasks performed by leaders helps in producing positive output though which organisational goals could be achieved</a:t>
            </a:r>
            <a:endParaRPr lang="en-US" sz="1800"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itchFamily="18" charset="0"/>
                <a:cs typeface="Times New Roman" pitchFamily="18" charset="0"/>
              </a:rPr>
              <a:t>REFERENCES</a:t>
            </a:r>
            <a:endParaRPr lang="en-US" sz="3600" dirty="0"/>
          </a:p>
        </p:txBody>
      </p:sp>
      <p:sp>
        <p:nvSpPr>
          <p:cNvPr id="3" name="Content Placeholder 2"/>
          <p:cNvSpPr>
            <a:spLocks noGrp="1"/>
          </p:cNvSpPr>
          <p:nvPr>
            <p:ph idx="1"/>
          </p:nvPr>
        </p:nvSpPr>
        <p:spPr>
          <a:xfrm>
            <a:off x="457200" y="2438400"/>
            <a:ext cx="8305800" cy="3886200"/>
          </a:xfrm>
        </p:spPr>
        <p:txBody>
          <a:bodyPr>
            <a:normAutofit/>
          </a:bodyPr>
          <a:lstStyle/>
          <a:p>
            <a:pPr>
              <a:lnSpc>
                <a:spcPct val="150000"/>
              </a:lnSpc>
            </a:pPr>
            <a:r>
              <a:rPr lang="en-GB" sz="1800" dirty="0">
                <a:latin typeface="Times New Roman" pitchFamily="18" charset="0"/>
                <a:cs typeface="Times New Roman" pitchFamily="18" charset="0"/>
              </a:rPr>
              <a:t>Price, T.L., 2020. </a:t>
            </a:r>
            <a:r>
              <a:rPr lang="en-GB" sz="1800" i="1" dirty="0">
                <a:latin typeface="Times New Roman" pitchFamily="18" charset="0"/>
                <a:cs typeface="Times New Roman" pitchFamily="18" charset="0"/>
              </a:rPr>
              <a:t>Leadership and the Ethics of Influence</a:t>
            </a:r>
            <a:r>
              <a:rPr lang="en-GB" sz="1800" dirty="0">
                <a:latin typeface="Times New Roman" pitchFamily="18" charset="0"/>
                <a:cs typeface="Times New Roman" pitchFamily="18" charset="0"/>
              </a:rPr>
              <a:t>. </a:t>
            </a:r>
            <a:r>
              <a:rPr lang="en-GB" sz="1800" dirty="0" err="1">
                <a:latin typeface="Times New Roman" pitchFamily="18" charset="0"/>
                <a:cs typeface="Times New Roman" pitchFamily="18" charset="0"/>
              </a:rPr>
              <a:t>Routledge</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a:lnSpc>
                <a:spcPct val="150000"/>
              </a:lnSpc>
            </a:pPr>
            <a:r>
              <a:rPr lang="en-GB" sz="1800" dirty="0">
                <a:latin typeface="Times New Roman" pitchFamily="18" charset="0"/>
                <a:cs typeface="Times New Roman" pitchFamily="18" charset="0"/>
              </a:rPr>
              <a:t>Weiner, B., 2018. Attribution theory in organizational </a:t>
            </a:r>
            <a:r>
              <a:rPr lang="en-GB" sz="1800" dirty="0" err="1">
                <a:latin typeface="Times New Roman" pitchFamily="18" charset="0"/>
                <a:cs typeface="Times New Roman" pitchFamily="18" charset="0"/>
              </a:rPr>
              <a:t>behavior</a:t>
            </a:r>
            <a:r>
              <a:rPr lang="en-GB" sz="1800" dirty="0">
                <a:latin typeface="Times New Roman" pitchFamily="18" charset="0"/>
                <a:cs typeface="Times New Roman" pitchFamily="18" charset="0"/>
              </a:rPr>
              <a:t>: A relationship of mutual benefit. In </a:t>
            </a:r>
            <a:r>
              <a:rPr lang="en-GB" sz="1800" i="1" dirty="0">
                <a:latin typeface="Times New Roman" pitchFamily="18" charset="0"/>
                <a:cs typeface="Times New Roman" pitchFamily="18" charset="0"/>
              </a:rPr>
              <a:t>Attribution Theory</a:t>
            </a:r>
            <a:r>
              <a:rPr lang="en-GB" sz="1800" dirty="0">
                <a:latin typeface="Times New Roman" pitchFamily="18" charset="0"/>
                <a:cs typeface="Times New Roman" pitchFamily="18" charset="0"/>
              </a:rPr>
              <a:t> (pp. 3-6). </a:t>
            </a:r>
            <a:r>
              <a:rPr lang="en-GB" sz="1800" dirty="0" err="1">
                <a:latin typeface="Times New Roman" pitchFamily="18" charset="0"/>
                <a:cs typeface="Times New Roman" pitchFamily="18" charset="0"/>
              </a:rPr>
              <a:t>Routledge</a:t>
            </a:r>
            <a:r>
              <a:rPr lang="en-GB" sz="1800" dirty="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a:lnSpc>
                <a:spcPct val="150000"/>
              </a:lnSpc>
            </a:pPr>
            <a:r>
              <a:rPr lang="en-GB" sz="1800" dirty="0" err="1">
                <a:latin typeface="Times New Roman" pitchFamily="18" charset="0"/>
                <a:cs typeface="Times New Roman" pitchFamily="18" charset="0"/>
              </a:rPr>
              <a:t>Daiko</a:t>
            </a:r>
            <a:r>
              <a:rPr lang="en-GB" sz="1800" dirty="0">
                <a:latin typeface="Times New Roman" pitchFamily="18" charset="0"/>
                <a:cs typeface="Times New Roman" pitchFamily="18" charset="0"/>
              </a:rPr>
              <a:t>, T. and </a:t>
            </a:r>
            <a:r>
              <a:rPr lang="en-GB" sz="1800" dirty="0" err="1">
                <a:latin typeface="Times New Roman" pitchFamily="18" charset="0"/>
                <a:cs typeface="Times New Roman" pitchFamily="18" charset="0"/>
              </a:rPr>
              <a:t>Kajikawa</a:t>
            </a:r>
            <a:r>
              <a:rPr lang="en-GB" sz="1800" dirty="0">
                <a:latin typeface="Times New Roman" pitchFamily="18" charset="0"/>
                <a:cs typeface="Times New Roman" pitchFamily="18" charset="0"/>
              </a:rPr>
              <a:t>, Y., 2022, August. Team and Members’ Contribution to Inventions: Diversity from Individual and Team. In </a:t>
            </a:r>
            <a:r>
              <a:rPr lang="en-GB" sz="1800" i="1" dirty="0">
                <a:latin typeface="Times New Roman" pitchFamily="18" charset="0"/>
                <a:cs typeface="Times New Roman" pitchFamily="18" charset="0"/>
              </a:rPr>
              <a:t>2022 Portland International Conference on Management of Engineering and Technology (PICMET)</a:t>
            </a:r>
            <a:r>
              <a:rPr lang="en-GB" sz="1800" dirty="0">
                <a:latin typeface="Times New Roman" pitchFamily="18" charset="0"/>
                <a:cs typeface="Times New Roman" pitchFamily="18" charset="0"/>
              </a:rPr>
              <a:t> (pp. 1-7). IEEE.</a:t>
            </a:r>
            <a:endParaRPr lang="en-US" sz="1800" dirty="0">
              <a:latin typeface="Times New Roman" pitchFamily="18" charset="0"/>
              <a:cs typeface="Times New Roman" pitchFamily="18" charset="0"/>
            </a:endParaRP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2819400"/>
            <a:ext cx="8229600" cy="1188720"/>
          </a:xfrm>
        </p:spPr>
        <p:txBody>
          <a:bodyPr>
            <a:normAutofit/>
          </a:bodyPr>
          <a:lstStyle/>
          <a:p>
            <a:pPr algn="ctr"/>
            <a:r>
              <a:rPr lang="en-US" sz="7200" dirty="0">
                <a:latin typeface="Times New Roman" pitchFamily="18" charset="0"/>
                <a:cs typeface="Times New Roman" pitchFamily="18" charset="0"/>
              </a:rPr>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Flow">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1005</TotalTime>
  <Words>992</Words>
  <Application>Microsoft Office PowerPoint</Application>
  <PresentationFormat>On-screen Show (4:3)</PresentationFormat>
  <Paragraphs>56</Paragraphs>
  <Slides>15</Slides>
  <Notes>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Flow</vt:lpstr>
      <vt:lpstr>PowerPoint Presentation</vt:lpstr>
      <vt:lpstr>The Modern Workplace </vt:lpstr>
      <vt:lpstr>Table of contents</vt:lpstr>
      <vt:lpstr>INTRODUCTION</vt:lpstr>
      <vt:lpstr>Organisational profile</vt:lpstr>
      <vt:lpstr>Relationship between the organisation structure and its performance</vt:lpstr>
      <vt:lpstr>Tasks and skills that manager of Tesco uses.</vt:lpstr>
      <vt:lpstr>Continue</vt:lpstr>
      <vt:lpstr>Continue</vt:lpstr>
      <vt:lpstr>How leadership theories can be applied on Tesco.</vt:lpstr>
      <vt:lpstr>Factors which influences group and team behaviours</vt:lpstr>
      <vt:lpstr>5. Factors which influence group and team behaviors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Workplace</dc:title>
  <dc:creator>admin</dc:creator>
  <cp:lastModifiedBy>Desislava Nikolova</cp:lastModifiedBy>
  <cp:revision>11</cp:revision>
  <dcterms:created xsi:type="dcterms:W3CDTF">2022-10-29T22:25:12Z</dcterms:created>
  <dcterms:modified xsi:type="dcterms:W3CDTF">2022-11-18T13:31:14Z</dcterms:modified>
</cp:coreProperties>
</file>