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BE5DD6-8566-4550-A743-7DE796B52A6A}" v="207" dt="2023-02-10T18:15:02.2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9" d="100"/>
          <a:sy n="69" d="100"/>
        </p:scale>
        <p:origin x="57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F151C4-38CE-4B21-B970-C692A432215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3B1418E-C842-4B08-9391-F2CD1DDFA40A}">
      <dgm:prSet/>
      <dgm:spPr/>
      <dgm:t>
        <a:bodyPr/>
        <a:lstStyle/>
        <a:p>
          <a:r>
            <a:rPr lang="en-US"/>
            <a:t>Smart technological usage in Marriott International facilitates the consumers to book rooms, cancel or receive a refund.</a:t>
          </a:r>
        </a:p>
      </dgm:t>
    </dgm:pt>
    <dgm:pt modelId="{4AE2B940-9259-4754-9118-C35F9A4B853A}" type="parTrans" cxnId="{E4A3B5D5-9CFA-4660-B936-62F1B0685C22}">
      <dgm:prSet/>
      <dgm:spPr/>
      <dgm:t>
        <a:bodyPr/>
        <a:lstStyle/>
        <a:p>
          <a:endParaRPr lang="en-US"/>
        </a:p>
      </dgm:t>
    </dgm:pt>
    <dgm:pt modelId="{2E7582AB-6E0F-4808-8456-3C1073177EF3}" type="sibTrans" cxnId="{E4A3B5D5-9CFA-4660-B936-62F1B0685C22}">
      <dgm:prSet/>
      <dgm:spPr/>
      <dgm:t>
        <a:bodyPr/>
        <a:lstStyle/>
        <a:p>
          <a:endParaRPr lang="en-US"/>
        </a:p>
      </dgm:t>
    </dgm:pt>
    <dgm:pt modelId="{4E831DCD-BAD2-4213-91B1-A69512A4FF1A}">
      <dgm:prSet/>
      <dgm:spPr/>
      <dgm:t>
        <a:bodyPr/>
        <a:lstStyle/>
        <a:p>
          <a:r>
            <a:rPr lang="en-US"/>
            <a:t>Polite attendants with problem-solving skills facilitate the hotels to meet the expectations of the clients (Chamberlain, 2021).</a:t>
          </a:r>
        </a:p>
      </dgm:t>
    </dgm:pt>
    <dgm:pt modelId="{CD564C47-5EE7-4A2C-8B9B-3A9929106ECA}" type="parTrans" cxnId="{733E820C-0B4A-4BD7-92DB-05BA0FAC4F55}">
      <dgm:prSet/>
      <dgm:spPr/>
      <dgm:t>
        <a:bodyPr/>
        <a:lstStyle/>
        <a:p>
          <a:endParaRPr lang="en-US"/>
        </a:p>
      </dgm:t>
    </dgm:pt>
    <dgm:pt modelId="{6ED2D073-8901-4B6F-AEEB-71A175B3563E}" type="sibTrans" cxnId="{733E820C-0B4A-4BD7-92DB-05BA0FAC4F55}">
      <dgm:prSet/>
      <dgm:spPr/>
      <dgm:t>
        <a:bodyPr/>
        <a:lstStyle/>
        <a:p>
          <a:endParaRPr lang="en-US"/>
        </a:p>
      </dgm:t>
    </dgm:pt>
    <dgm:pt modelId="{8BA08EB9-64EA-4FD2-B00A-F645B78453A9}">
      <dgm:prSet/>
      <dgm:spPr/>
      <dgm:t>
        <a:bodyPr/>
        <a:lstStyle/>
        <a:p>
          <a:r>
            <a:rPr lang="en-US"/>
            <a:t>The hotels satisfy the customers by delivering the required services on time as the clients prefer it.</a:t>
          </a:r>
        </a:p>
      </dgm:t>
    </dgm:pt>
    <dgm:pt modelId="{BE9F4715-A7CC-43A6-89B4-0B345C561101}" type="parTrans" cxnId="{F1B19E2F-132D-47F7-9FA6-B3C70B1D59E0}">
      <dgm:prSet/>
      <dgm:spPr/>
      <dgm:t>
        <a:bodyPr/>
        <a:lstStyle/>
        <a:p>
          <a:endParaRPr lang="en-US"/>
        </a:p>
      </dgm:t>
    </dgm:pt>
    <dgm:pt modelId="{60DA0C5B-D472-489A-A9C5-15FFE885DEB8}" type="sibTrans" cxnId="{F1B19E2F-132D-47F7-9FA6-B3C70B1D59E0}">
      <dgm:prSet/>
      <dgm:spPr/>
      <dgm:t>
        <a:bodyPr/>
        <a:lstStyle/>
        <a:p>
          <a:endParaRPr lang="en-US"/>
        </a:p>
      </dgm:t>
    </dgm:pt>
    <dgm:pt modelId="{641B0F73-02CB-44CF-B956-AB4E06FC2189}" type="pres">
      <dgm:prSet presAssocID="{5AF151C4-38CE-4B21-B970-C692A432215B}" presName="root" presStyleCnt="0">
        <dgm:presLayoutVars>
          <dgm:dir/>
          <dgm:resizeHandles val="exact"/>
        </dgm:presLayoutVars>
      </dgm:prSet>
      <dgm:spPr/>
    </dgm:pt>
    <dgm:pt modelId="{FE9152D1-387C-4A1E-AA0C-508B7AF83984}" type="pres">
      <dgm:prSet presAssocID="{D3B1418E-C842-4B08-9391-F2CD1DDFA40A}" presName="compNode" presStyleCnt="0"/>
      <dgm:spPr/>
    </dgm:pt>
    <dgm:pt modelId="{DB807763-7DFF-42C5-9ED5-9AB1C578DF91}" type="pres">
      <dgm:prSet presAssocID="{D3B1418E-C842-4B08-9391-F2CD1DDFA40A}" presName="bgRect" presStyleLbl="bgShp" presStyleIdx="0" presStyleCnt="3"/>
      <dgm:spPr/>
    </dgm:pt>
    <dgm:pt modelId="{BB3EEDBC-95CD-4A02-965B-1628DC9D7956}" type="pres">
      <dgm:prSet presAssocID="{D3B1418E-C842-4B08-9391-F2CD1DDFA40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Yuan"/>
        </a:ext>
      </dgm:extLst>
    </dgm:pt>
    <dgm:pt modelId="{5764DE08-17D9-4ACA-8309-3C103DA6F3C8}" type="pres">
      <dgm:prSet presAssocID="{D3B1418E-C842-4B08-9391-F2CD1DDFA40A}" presName="spaceRect" presStyleCnt="0"/>
      <dgm:spPr/>
    </dgm:pt>
    <dgm:pt modelId="{6E186D42-3064-4DD5-B7B4-0BBB4B780B97}" type="pres">
      <dgm:prSet presAssocID="{D3B1418E-C842-4B08-9391-F2CD1DDFA40A}" presName="parTx" presStyleLbl="revTx" presStyleIdx="0" presStyleCnt="3">
        <dgm:presLayoutVars>
          <dgm:chMax val="0"/>
          <dgm:chPref val="0"/>
        </dgm:presLayoutVars>
      </dgm:prSet>
      <dgm:spPr/>
    </dgm:pt>
    <dgm:pt modelId="{68AEBF63-23CF-45B5-898B-62BB414774E7}" type="pres">
      <dgm:prSet presAssocID="{2E7582AB-6E0F-4808-8456-3C1073177EF3}" presName="sibTrans" presStyleCnt="0"/>
      <dgm:spPr/>
    </dgm:pt>
    <dgm:pt modelId="{5FF5BDB8-F0E6-4EF8-B72A-A5B5DCE3AF44}" type="pres">
      <dgm:prSet presAssocID="{4E831DCD-BAD2-4213-91B1-A69512A4FF1A}" presName="compNode" presStyleCnt="0"/>
      <dgm:spPr/>
    </dgm:pt>
    <dgm:pt modelId="{6AB3F346-89F6-4C08-BB4D-9BF55366D0B6}" type="pres">
      <dgm:prSet presAssocID="{4E831DCD-BAD2-4213-91B1-A69512A4FF1A}" presName="bgRect" presStyleLbl="bgShp" presStyleIdx="1" presStyleCnt="3"/>
      <dgm:spPr/>
    </dgm:pt>
    <dgm:pt modelId="{B83C051F-B584-4BEE-83CB-A329DC6E74F6}" type="pres">
      <dgm:prSet presAssocID="{4E831DCD-BAD2-4213-91B1-A69512A4FF1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687B579B-BC0C-4F02-B951-FD18E2810013}" type="pres">
      <dgm:prSet presAssocID="{4E831DCD-BAD2-4213-91B1-A69512A4FF1A}" presName="spaceRect" presStyleCnt="0"/>
      <dgm:spPr/>
    </dgm:pt>
    <dgm:pt modelId="{0670656D-150B-4C99-A0A7-C98169488C59}" type="pres">
      <dgm:prSet presAssocID="{4E831DCD-BAD2-4213-91B1-A69512A4FF1A}" presName="parTx" presStyleLbl="revTx" presStyleIdx="1" presStyleCnt="3">
        <dgm:presLayoutVars>
          <dgm:chMax val="0"/>
          <dgm:chPref val="0"/>
        </dgm:presLayoutVars>
      </dgm:prSet>
      <dgm:spPr/>
    </dgm:pt>
    <dgm:pt modelId="{16F2FA80-A5AA-4861-B55E-F1317738327D}" type="pres">
      <dgm:prSet presAssocID="{6ED2D073-8901-4B6F-AEEB-71A175B3563E}" presName="sibTrans" presStyleCnt="0"/>
      <dgm:spPr/>
    </dgm:pt>
    <dgm:pt modelId="{CAA91E80-FE88-479E-A63E-EC4531C54BBC}" type="pres">
      <dgm:prSet presAssocID="{8BA08EB9-64EA-4FD2-B00A-F645B78453A9}" presName="compNode" presStyleCnt="0"/>
      <dgm:spPr/>
    </dgm:pt>
    <dgm:pt modelId="{B32FE491-9586-4503-965B-10E775C956A8}" type="pres">
      <dgm:prSet presAssocID="{8BA08EB9-64EA-4FD2-B00A-F645B78453A9}" presName="bgRect" presStyleLbl="bgShp" presStyleIdx="2" presStyleCnt="3"/>
      <dgm:spPr/>
    </dgm:pt>
    <dgm:pt modelId="{9E1F44BC-A886-41CD-9A98-D438D3F67271}" type="pres">
      <dgm:prSet presAssocID="{8BA08EB9-64EA-4FD2-B00A-F645B78453A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ilding"/>
        </a:ext>
      </dgm:extLst>
    </dgm:pt>
    <dgm:pt modelId="{7263B8FF-6BB2-46D2-9223-6414AF55BBAA}" type="pres">
      <dgm:prSet presAssocID="{8BA08EB9-64EA-4FD2-B00A-F645B78453A9}" presName="spaceRect" presStyleCnt="0"/>
      <dgm:spPr/>
    </dgm:pt>
    <dgm:pt modelId="{D77B1A7B-F5F1-47C4-AA90-D9DAFAD273F6}" type="pres">
      <dgm:prSet presAssocID="{8BA08EB9-64EA-4FD2-B00A-F645B78453A9}" presName="parTx" presStyleLbl="revTx" presStyleIdx="2" presStyleCnt="3">
        <dgm:presLayoutVars>
          <dgm:chMax val="0"/>
          <dgm:chPref val="0"/>
        </dgm:presLayoutVars>
      </dgm:prSet>
      <dgm:spPr/>
    </dgm:pt>
  </dgm:ptLst>
  <dgm:cxnLst>
    <dgm:cxn modelId="{733E820C-0B4A-4BD7-92DB-05BA0FAC4F55}" srcId="{5AF151C4-38CE-4B21-B970-C692A432215B}" destId="{4E831DCD-BAD2-4213-91B1-A69512A4FF1A}" srcOrd="1" destOrd="0" parTransId="{CD564C47-5EE7-4A2C-8B9B-3A9929106ECA}" sibTransId="{6ED2D073-8901-4B6F-AEEB-71A175B3563E}"/>
    <dgm:cxn modelId="{F1B19E2F-132D-47F7-9FA6-B3C70B1D59E0}" srcId="{5AF151C4-38CE-4B21-B970-C692A432215B}" destId="{8BA08EB9-64EA-4FD2-B00A-F645B78453A9}" srcOrd="2" destOrd="0" parTransId="{BE9F4715-A7CC-43A6-89B4-0B345C561101}" sibTransId="{60DA0C5B-D472-489A-A9C5-15FFE885DEB8}"/>
    <dgm:cxn modelId="{779B3090-DAE3-455B-B590-3734EC1E6F30}" type="presOf" srcId="{8BA08EB9-64EA-4FD2-B00A-F645B78453A9}" destId="{D77B1A7B-F5F1-47C4-AA90-D9DAFAD273F6}" srcOrd="0" destOrd="0" presId="urn:microsoft.com/office/officeart/2018/2/layout/IconVerticalSolidList"/>
    <dgm:cxn modelId="{25E0CDA2-0CAF-42CD-8C6B-2D8B981409CB}" type="presOf" srcId="{D3B1418E-C842-4B08-9391-F2CD1DDFA40A}" destId="{6E186D42-3064-4DD5-B7B4-0BBB4B780B97}" srcOrd="0" destOrd="0" presId="urn:microsoft.com/office/officeart/2018/2/layout/IconVerticalSolidList"/>
    <dgm:cxn modelId="{1FA179C1-78C2-4BB2-971C-1EF22F95C007}" type="presOf" srcId="{5AF151C4-38CE-4B21-B970-C692A432215B}" destId="{641B0F73-02CB-44CF-B956-AB4E06FC2189}" srcOrd="0" destOrd="0" presId="urn:microsoft.com/office/officeart/2018/2/layout/IconVerticalSolidList"/>
    <dgm:cxn modelId="{E4A3B5D5-9CFA-4660-B936-62F1B0685C22}" srcId="{5AF151C4-38CE-4B21-B970-C692A432215B}" destId="{D3B1418E-C842-4B08-9391-F2CD1DDFA40A}" srcOrd="0" destOrd="0" parTransId="{4AE2B940-9259-4754-9118-C35F9A4B853A}" sibTransId="{2E7582AB-6E0F-4808-8456-3C1073177EF3}"/>
    <dgm:cxn modelId="{2D9A50F3-EC0A-4338-89A4-ED27C7CABB11}" type="presOf" srcId="{4E831DCD-BAD2-4213-91B1-A69512A4FF1A}" destId="{0670656D-150B-4C99-A0A7-C98169488C59}" srcOrd="0" destOrd="0" presId="urn:microsoft.com/office/officeart/2018/2/layout/IconVerticalSolidList"/>
    <dgm:cxn modelId="{4ADDAEEE-0F05-4D3F-8EC7-2FC7603B2BE5}" type="presParOf" srcId="{641B0F73-02CB-44CF-B956-AB4E06FC2189}" destId="{FE9152D1-387C-4A1E-AA0C-508B7AF83984}" srcOrd="0" destOrd="0" presId="urn:microsoft.com/office/officeart/2018/2/layout/IconVerticalSolidList"/>
    <dgm:cxn modelId="{5F242C44-6B9D-4A22-A4A3-138D0BD3C383}" type="presParOf" srcId="{FE9152D1-387C-4A1E-AA0C-508B7AF83984}" destId="{DB807763-7DFF-42C5-9ED5-9AB1C578DF91}" srcOrd="0" destOrd="0" presId="urn:microsoft.com/office/officeart/2018/2/layout/IconVerticalSolidList"/>
    <dgm:cxn modelId="{FF6A3F86-04B6-4D0D-89D1-366170897030}" type="presParOf" srcId="{FE9152D1-387C-4A1E-AA0C-508B7AF83984}" destId="{BB3EEDBC-95CD-4A02-965B-1628DC9D7956}" srcOrd="1" destOrd="0" presId="urn:microsoft.com/office/officeart/2018/2/layout/IconVerticalSolidList"/>
    <dgm:cxn modelId="{4B8ADCE9-F4F7-4472-9262-C17E1F41C35F}" type="presParOf" srcId="{FE9152D1-387C-4A1E-AA0C-508B7AF83984}" destId="{5764DE08-17D9-4ACA-8309-3C103DA6F3C8}" srcOrd="2" destOrd="0" presId="urn:microsoft.com/office/officeart/2018/2/layout/IconVerticalSolidList"/>
    <dgm:cxn modelId="{700976D0-87DC-4B87-8AA3-57EEF96CCB22}" type="presParOf" srcId="{FE9152D1-387C-4A1E-AA0C-508B7AF83984}" destId="{6E186D42-3064-4DD5-B7B4-0BBB4B780B97}" srcOrd="3" destOrd="0" presId="urn:microsoft.com/office/officeart/2018/2/layout/IconVerticalSolidList"/>
    <dgm:cxn modelId="{F3433DB1-4D9E-45D2-BCB4-BAE53B18E175}" type="presParOf" srcId="{641B0F73-02CB-44CF-B956-AB4E06FC2189}" destId="{68AEBF63-23CF-45B5-898B-62BB414774E7}" srcOrd="1" destOrd="0" presId="urn:microsoft.com/office/officeart/2018/2/layout/IconVerticalSolidList"/>
    <dgm:cxn modelId="{8E8150E9-E741-486A-9975-242984E9A970}" type="presParOf" srcId="{641B0F73-02CB-44CF-B956-AB4E06FC2189}" destId="{5FF5BDB8-F0E6-4EF8-B72A-A5B5DCE3AF44}" srcOrd="2" destOrd="0" presId="urn:microsoft.com/office/officeart/2018/2/layout/IconVerticalSolidList"/>
    <dgm:cxn modelId="{E898E666-6822-4C2C-8871-B2B7BEDB52F1}" type="presParOf" srcId="{5FF5BDB8-F0E6-4EF8-B72A-A5B5DCE3AF44}" destId="{6AB3F346-89F6-4C08-BB4D-9BF55366D0B6}" srcOrd="0" destOrd="0" presId="urn:microsoft.com/office/officeart/2018/2/layout/IconVerticalSolidList"/>
    <dgm:cxn modelId="{FC72B533-3006-4D21-AE50-3D6DCCAD8024}" type="presParOf" srcId="{5FF5BDB8-F0E6-4EF8-B72A-A5B5DCE3AF44}" destId="{B83C051F-B584-4BEE-83CB-A329DC6E74F6}" srcOrd="1" destOrd="0" presId="urn:microsoft.com/office/officeart/2018/2/layout/IconVerticalSolidList"/>
    <dgm:cxn modelId="{B2A6EDD4-87B6-44FC-9586-4B43D7CC4CB9}" type="presParOf" srcId="{5FF5BDB8-F0E6-4EF8-B72A-A5B5DCE3AF44}" destId="{687B579B-BC0C-4F02-B951-FD18E2810013}" srcOrd="2" destOrd="0" presId="urn:microsoft.com/office/officeart/2018/2/layout/IconVerticalSolidList"/>
    <dgm:cxn modelId="{5733FF59-60BF-472B-8B51-BB936EA3A2F9}" type="presParOf" srcId="{5FF5BDB8-F0E6-4EF8-B72A-A5B5DCE3AF44}" destId="{0670656D-150B-4C99-A0A7-C98169488C59}" srcOrd="3" destOrd="0" presId="urn:microsoft.com/office/officeart/2018/2/layout/IconVerticalSolidList"/>
    <dgm:cxn modelId="{10C895A3-F13A-4CE1-BA27-58422D3CC86F}" type="presParOf" srcId="{641B0F73-02CB-44CF-B956-AB4E06FC2189}" destId="{16F2FA80-A5AA-4861-B55E-F1317738327D}" srcOrd="3" destOrd="0" presId="urn:microsoft.com/office/officeart/2018/2/layout/IconVerticalSolidList"/>
    <dgm:cxn modelId="{6C8CD59A-C010-48AF-8460-A15865429119}" type="presParOf" srcId="{641B0F73-02CB-44CF-B956-AB4E06FC2189}" destId="{CAA91E80-FE88-479E-A63E-EC4531C54BBC}" srcOrd="4" destOrd="0" presId="urn:microsoft.com/office/officeart/2018/2/layout/IconVerticalSolidList"/>
    <dgm:cxn modelId="{0AEF8CF1-40F1-4010-83A9-723044131C04}" type="presParOf" srcId="{CAA91E80-FE88-479E-A63E-EC4531C54BBC}" destId="{B32FE491-9586-4503-965B-10E775C956A8}" srcOrd="0" destOrd="0" presId="urn:microsoft.com/office/officeart/2018/2/layout/IconVerticalSolidList"/>
    <dgm:cxn modelId="{76BEAD1F-F885-4F71-9E93-084D0C4EB449}" type="presParOf" srcId="{CAA91E80-FE88-479E-A63E-EC4531C54BBC}" destId="{9E1F44BC-A886-41CD-9A98-D438D3F67271}" srcOrd="1" destOrd="0" presId="urn:microsoft.com/office/officeart/2018/2/layout/IconVerticalSolidList"/>
    <dgm:cxn modelId="{F9F44B82-2261-4ECF-9125-9CF913FB5132}" type="presParOf" srcId="{CAA91E80-FE88-479E-A63E-EC4531C54BBC}" destId="{7263B8FF-6BB2-46D2-9223-6414AF55BBAA}" srcOrd="2" destOrd="0" presId="urn:microsoft.com/office/officeart/2018/2/layout/IconVerticalSolidList"/>
    <dgm:cxn modelId="{E49162E6-2994-4390-AB49-D5DBDAFB7329}" type="presParOf" srcId="{CAA91E80-FE88-479E-A63E-EC4531C54BBC}" destId="{D77B1A7B-F5F1-47C4-AA90-D9DAFAD273F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807763-7DFF-42C5-9ED5-9AB1C578DF91}">
      <dsp:nvSpPr>
        <dsp:cNvPr id="0" name=""/>
        <dsp:cNvSpPr/>
      </dsp:nvSpPr>
      <dsp:spPr>
        <a:xfrm>
          <a:off x="0" y="719"/>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3EEDBC-95CD-4A02-965B-1628DC9D7956}">
      <dsp:nvSpPr>
        <dsp:cNvPr id="0" name=""/>
        <dsp:cNvSpPr/>
      </dsp:nvSpPr>
      <dsp:spPr>
        <a:xfrm>
          <a:off x="509522" y="379703"/>
          <a:ext cx="926404" cy="926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186D42-3064-4DD5-B7B4-0BBB4B780B97}">
      <dsp:nvSpPr>
        <dsp:cNvPr id="0" name=""/>
        <dsp:cNvSpPr/>
      </dsp:nvSpPr>
      <dsp:spPr>
        <a:xfrm>
          <a:off x="1945450" y="719"/>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22350">
            <a:lnSpc>
              <a:spcPct val="90000"/>
            </a:lnSpc>
            <a:spcBef>
              <a:spcPct val="0"/>
            </a:spcBef>
            <a:spcAft>
              <a:spcPct val="35000"/>
            </a:spcAft>
            <a:buNone/>
          </a:pPr>
          <a:r>
            <a:rPr lang="en-US" sz="2300" kern="1200"/>
            <a:t>Smart technological usage in Marriott International facilitates the consumers to book rooms, cancel or receive a refund.</a:t>
          </a:r>
        </a:p>
      </dsp:txBody>
      <dsp:txXfrm>
        <a:off x="1945450" y="719"/>
        <a:ext cx="4643240" cy="1684372"/>
      </dsp:txXfrm>
    </dsp:sp>
    <dsp:sp modelId="{6AB3F346-89F6-4C08-BB4D-9BF55366D0B6}">
      <dsp:nvSpPr>
        <dsp:cNvPr id="0" name=""/>
        <dsp:cNvSpPr/>
      </dsp:nvSpPr>
      <dsp:spPr>
        <a:xfrm>
          <a:off x="0" y="2106185"/>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3C051F-B584-4BEE-83CB-A329DC6E74F6}">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70656D-150B-4C99-A0A7-C98169488C59}">
      <dsp:nvSpPr>
        <dsp:cNvPr id="0" name=""/>
        <dsp:cNvSpPr/>
      </dsp:nvSpPr>
      <dsp:spPr>
        <a:xfrm>
          <a:off x="1945450" y="2106185"/>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22350">
            <a:lnSpc>
              <a:spcPct val="90000"/>
            </a:lnSpc>
            <a:spcBef>
              <a:spcPct val="0"/>
            </a:spcBef>
            <a:spcAft>
              <a:spcPct val="35000"/>
            </a:spcAft>
            <a:buNone/>
          </a:pPr>
          <a:r>
            <a:rPr lang="en-US" sz="2300" kern="1200"/>
            <a:t>Polite attendants with problem-solving skills facilitate the hotels to meet the expectations of the clients (Chamberlain, 2021).</a:t>
          </a:r>
        </a:p>
      </dsp:txBody>
      <dsp:txXfrm>
        <a:off x="1945450" y="2106185"/>
        <a:ext cx="4643240" cy="1684372"/>
      </dsp:txXfrm>
    </dsp:sp>
    <dsp:sp modelId="{B32FE491-9586-4503-965B-10E775C956A8}">
      <dsp:nvSpPr>
        <dsp:cNvPr id="0" name=""/>
        <dsp:cNvSpPr/>
      </dsp:nvSpPr>
      <dsp:spPr>
        <a:xfrm>
          <a:off x="0" y="4211650"/>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1F44BC-A886-41CD-9A98-D438D3F67271}">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7B1A7B-F5F1-47C4-AA90-D9DAFAD273F6}">
      <dsp:nvSpPr>
        <dsp:cNvPr id="0" name=""/>
        <dsp:cNvSpPr/>
      </dsp:nvSpPr>
      <dsp:spPr>
        <a:xfrm>
          <a:off x="1945450" y="4211650"/>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22350">
            <a:lnSpc>
              <a:spcPct val="90000"/>
            </a:lnSpc>
            <a:spcBef>
              <a:spcPct val="0"/>
            </a:spcBef>
            <a:spcAft>
              <a:spcPct val="35000"/>
            </a:spcAft>
            <a:buNone/>
          </a:pPr>
          <a:r>
            <a:rPr lang="en-US" sz="2300" kern="1200"/>
            <a:t>The hotels satisfy the customers by delivering the required services on time as the clients prefer it.</a:t>
          </a:r>
        </a:p>
      </dsp:txBody>
      <dsp:txXfrm>
        <a:off x="1945450" y="4211650"/>
        <a:ext cx="4643240" cy="16843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B56814-89E6-43D4-9819-B8A2D32541A3}" type="datetimeFigureOut">
              <a:t>2/10/2023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5F74B8-5241-4617-9E5A-15C73DDDF25E}" type="slidenum">
              <a:t>‹#›</a:t>
            </a:fld>
            <a:endParaRPr lang="en-US"/>
          </a:p>
        </p:txBody>
      </p:sp>
    </p:spTree>
    <p:extLst>
      <p:ext uri="{BB962C8B-B14F-4D97-AF65-F5344CB8AC3E}">
        <p14:creationId xmlns:p14="http://schemas.microsoft.com/office/powerpoint/2010/main" val="190706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s://www.statista.com/statistics/247285/number-of-marriott-international-hotels-worldwide/" TargetMode="External"/><Relationship Id="rId3" Type="http://schemas.openxmlformats.org/officeDocument/2006/relationships/hyperlink" Target="https://get.hotefy.com/guest-expectations-in-a-hotel-how-to-meet-them/" TargetMode="External"/><Relationship Id="rId7" Type="http://schemas.openxmlformats.org/officeDocument/2006/relationships/hyperlink" Target="https://www.marriott.com/marriott/aboutmarriott.mi"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marriott.com/marriottassets/marriott/MNLAP/PDF/MNLAP_Manila_Marriott_Hotel_-_Guest_Services_Directory_(1).pdf" TargetMode="External"/><Relationship Id="rId5" Type="http://schemas.openxmlformats.org/officeDocument/2006/relationships/hyperlink" Target="https://hoteltechreport.com/news/guest-voice-marriott" TargetMode="External"/><Relationship Id="rId4" Type="http://schemas.openxmlformats.org/officeDocument/2006/relationships/hyperlink" Target="https://www.cloudbeds.com/articles/guest-expectations/" TargetMode="External"/><Relationship Id="rId9" Type="http://schemas.openxmlformats.org/officeDocument/2006/relationships/hyperlink" Target="https://www.statista.com/statistics/266279/revenue-of-the-marriott-international-inc-hotel-chai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will briefly outline the important facts about Marriott International by mentioning its main consumers across the globe. It will also include discussing its nature and scope in guest services by explaining the role of guest services in the hotel industry. Furthermore, this study will include the importance of hospitality and the way the hotel industry meets guest expectations.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2F5F74B8-5241-4617-9E5A-15C73DDDF25E}" type="slidenum">
              <a:t>2</a:t>
            </a:fld>
            <a:endParaRPr lang="en-US"/>
          </a:p>
        </p:txBody>
      </p:sp>
    </p:spTree>
    <p:extLst>
      <p:ext uri="{BB962C8B-B14F-4D97-AF65-F5344CB8AC3E}">
        <p14:creationId xmlns:p14="http://schemas.microsoft.com/office/powerpoint/2010/main" val="10136979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Marriott International is one of the leading brands in the hospitality industry in the world that serves guests with luxurious hospitality services. It possesses more than 8,000 properties in 139 countries of the world and runs its business with 132,948 talented employees worldwide (Marriott International, 2023). The hotel brand earned a profit margin of 11.80% in the financial year 2022 by attracting guests with more than 51,000 luxurious rooms worldwide. In addition to this, Marriott International made approximately £11.27 billion at the end of the financial year 2021 (Statista, 2022).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2F5F74B8-5241-4617-9E5A-15C73DDDF25E}" type="slidenum">
              <a:t>3</a:t>
            </a:fld>
            <a:endParaRPr lang="en-US"/>
          </a:p>
        </p:txBody>
      </p:sp>
    </p:spTree>
    <p:extLst>
      <p:ext uri="{BB962C8B-B14F-4D97-AF65-F5344CB8AC3E}">
        <p14:creationId xmlns:p14="http://schemas.microsoft.com/office/powerpoint/2010/main" val="1134492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Marriott International considers tourists, travel guides and travel consultants their major consumers who visit travel destinations across the world. In addition to this, the hotel brand receives room bookings from corporate business owners, employees and managers in terms of official conferences. Students from various places in the world come and enjoy the guest service of Marriott Internation during their academic tours. The hotel brand expected that it will serve more than 30.5 million foreign tourists by 2028. International players, sportsmen, film stars and directors are the major customers of the 7,989 hotels of Marriott International (Statista, 2022).</a:t>
            </a:r>
          </a:p>
          <a:p>
            <a:endParaRPr lang="en-US" dirty="0">
              <a:cs typeface="Calibri"/>
            </a:endParaRPr>
          </a:p>
        </p:txBody>
      </p:sp>
      <p:sp>
        <p:nvSpPr>
          <p:cNvPr id="4" name="Slide Number Placeholder 3"/>
          <p:cNvSpPr>
            <a:spLocks noGrp="1"/>
          </p:cNvSpPr>
          <p:nvPr>
            <p:ph type="sldNum" sz="quarter" idx="5"/>
          </p:nvPr>
        </p:nvSpPr>
        <p:spPr/>
        <p:txBody>
          <a:bodyPr/>
          <a:lstStyle/>
          <a:p>
            <a:fld id="{2F5F74B8-5241-4617-9E5A-15C73DDDF25E}" type="slidenum">
              <a:t>4</a:t>
            </a:fld>
            <a:endParaRPr lang="en-US"/>
          </a:p>
        </p:txBody>
      </p:sp>
    </p:spTree>
    <p:extLst>
      <p:ext uri="{BB962C8B-B14F-4D97-AF65-F5344CB8AC3E}">
        <p14:creationId xmlns:p14="http://schemas.microsoft.com/office/powerpoint/2010/main" val="520210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hotels of Marriott International give air ticket booking, laundry service, babysitting, in-room dining, internet, telephone and restaurant services for the tourists as per their requirements (Marriott Hotel Manila, 2023). Marriott International gives high-security guest services by offering safety deposit boxes to its individual guests. The hotel attendants deliver polite and guest-friendly </a:t>
            </a:r>
            <a:r>
              <a:rPr lang="en-US" dirty="0" err="1"/>
              <a:t>behaviour</a:t>
            </a:r>
            <a:r>
              <a:rPr lang="en-US" dirty="0"/>
              <a:t> in order to make the clients feel good at the hotel (Hotel Tech Report, 2022). The attendants maintain well-mannered verbal and non-verbal communication with the tourists, students, sportsmen, </a:t>
            </a:r>
            <a:r>
              <a:rPr lang="en-US" dirty="0" err="1"/>
              <a:t>filmstars</a:t>
            </a:r>
            <a:r>
              <a:rPr lang="en-US" dirty="0"/>
              <a:t> and corporate men in order to sustain the brand image of the hotel brand. The guest services of Marriott International focus on attentiveness, time management and problem-solving skills of the employees in order to meet the guests’ expectations. Good feedback from the guests may enhance the brand image of the hotel along with profitability growth (Hotel Tech Report, 2022). The </a:t>
            </a:r>
            <a:r>
              <a:rPr lang="en-US" dirty="0" err="1"/>
              <a:t>organisation</a:t>
            </a:r>
            <a:r>
              <a:rPr lang="en-US" dirty="0"/>
              <a:t> may face a rush in client bookings during the peak seasons because of the good reviews on its official website. As a result of this, the hotel brand can defeat other hotel brands and win the competition in the global hospitality industry.</a:t>
            </a:r>
          </a:p>
          <a:p>
            <a:r>
              <a:rPr lang="en-US" dirty="0"/>
              <a:t>The hotels of Marriott International give air ticket booking, laundry service, babysitting, in-room dining, internet, telephone and restaurant services for the tourists as per their requirements. It also offers parking spaces, smoking spaces, gaming zones and swimming pools to clients of different ages (Marriott Hotel Manila, 2023). It assists the client with doctor facilities, tour desks, fitness </a:t>
            </a:r>
            <a:r>
              <a:rPr lang="en-US" dirty="0" err="1"/>
              <a:t>centres</a:t>
            </a:r>
            <a:r>
              <a:rPr lang="en-US" dirty="0"/>
              <a:t>, beauty salons and ATM facilities.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F5F74B8-5241-4617-9E5A-15C73DDDF25E}" type="slidenum">
              <a:t>5</a:t>
            </a:fld>
            <a:endParaRPr lang="en-US"/>
          </a:p>
        </p:txBody>
      </p:sp>
    </p:spTree>
    <p:extLst>
      <p:ext uri="{BB962C8B-B14F-4D97-AF65-F5344CB8AC3E}">
        <p14:creationId xmlns:p14="http://schemas.microsoft.com/office/powerpoint/2010/main" val="3637110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Builds strong relationships with guests:</a:t>
            </a:r>
            <a:r>
              <a:rPr lang="en-US" dirty="0"/>
              <a:t> Excellent and polite guest service strengthens the bond with the clients which make the guests loyal to Marriott International. The clients give positive feedback along with admiring reviews to express the service quality they received from the hotels.</a:t>
            </a:r>
          </a:p>
          <a:p>
            <a:r>
              <a:rPr lang="en-US" b="1" dirty="0"/>
              <a:t>Enhance the global brand image:</a:t>
            </a:r>
            <a:r>
              <a:rPr lang="en-US" dirty="0"/>
              <a:t> Proper execution of client service further assists a hotel brand to achieve its long-term goals by reaching the global client base (</a:t>
            </a:r>
            <a:r>
              <a:rPr lang="en-US" dirty="0" err="1"/>
              <a:t>Cloudbeds</a:t>
            </a:r>
            <a:r>
              <a:rPr lang="en-US" dirty="0"/>
              <a:t>, 2023). The positive feedback from the guests helps the hotels to gain positive publicity in the domestic and international markets.</a:t>
            </a:r>
            <a:endParaRPr lang="en-US" dirty="0">
              <a:cs typeface="Calibri"/>
            </a:endParaRPr>
          </a:p>
          <a:p>
            <a:r>
              <a:rPr lang="en-US" b="1" dirty="0"/>
              <a:t>Enhance profitability:</a:t>
            </a:r>
            <a:r>
              <a:rPr lang="en-US" dirty="0"/>
              <a:t> The profitability of the hotels is highly dependent upon publicity and the guest services they provide. Positive customer reviews enhance the profit margin of the hotels by ensuring maximum sales income. Customer service quality also determines the great success of the hotel brands by enhancing the client booking rates.</a:t>
            </a:r>
            <a:endParaRPr lang="en-US" dirty="0">
              <a:cs typeface="Calibri"/>
            </a:endParaRPr>
          </a:p>
          <a:p>
            <a:r>
              <a:rPr lang="en-US" b="1" dirty="0"/>
              <a:t>Competitive advantage:</a:t>
            </a:r>
            <a:r>
              <a:rPr lang="en-US" dirty="0"/>
              <a:t> Excellent guest service ensures a hotel brand with positive publicity and enhanced profitability in the operational areas. The hotel brand archives a scope or advantage to beat the competitor brands working in the same industry (</a:t>
            </a:r>
            <a:r>
              <a:rPr lang="en-US" dirty="0" err="1"/>
              <a:t>Cloudbeds</a:t>
            </a:r>
            <a:r>
              <a:rPr lang="en-US" dirty="0"/>
              <a:t>, 2023). The brand publicity along with its loyal customer base enhances the client booking rates yearly by giving it additional competitive advantages.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F5F74B8-5241-4617-9E5A-15C73DDDF25E}" type="slidenum">
              <a:t>6</a:t>
            </a:fld>
            <a:endParaRPr lang="en-US"/>
          </a:p>
        </p:txBody>
      </p:sp>
    </p:spTree>
    <p:extLst>
      <p:ext uri="{BB962C8B-B14F-4D97-AF65-F5344CB8AC3E}">
        <p14:creationId xmlns:p14="http://schemas.microsoft.com/office/powerpoint/2010/main" val="2552520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Helps in understanding people:</a:t>
            </a:r>
            <a:r>
              <a:rPr lang="en-US" dirty="0"/>
              <a:t> Hospitality gives the advantage to learn about various perspectives of clients by politely interacting with them. The knowledge further clarifies the way global trends are changing daily with advanced technologies. It facilitates Marriott International to gather research-based market knowledge about the hotel industry.</a:t>
            </a:r>
          </a:p>
          <a:p>
            <a:r>
              <a:rPr lang="en-US" b="1" dirty="0"/>
              <a:t>Supports in building strong networks:</a:t>
            </a:r>
            <a:r>
              <a:rPr lang="en-US" dirty="0"/>
              <a:t> Hospitality enhances the networks and connections with different parts of the world by serving international guests (Koc, 2019). It builds strong relations with the clients and attracts new customers with the connection of the existing loyal customers. As a result of this, the industry gains supportive channels throughout the world with the help of guest services.</a:t>
            </a:r>
            <a:endParaRPr lang="en-US" dirty="0">
              <a:cs typeface="Calibri"/>
            </a:endParaRPr>
          </a:p>
          <a:p>
            <a:r>
              <a:rPr lang="en-US" b="1" dirty="0"/>
              <a:t>Supports business growth:</a:t>
            </a:r>
            <a:r>
              <a:rPr lang="en-US" dirty="0"/>
              <a:t> The hospitality services to the guests expand the business of the hotel owners of Marriott International with positive feedback from the guests (Koc, 2019). Furthermore, incorporating service techniques also enhances the business by meeting the expectations of the clients.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F5F74B8-5241-4617-9E5A-15C73DDDF25E}" type="slidenum">
              <a:t>7</a:t>
            </a:fld>
            <a:endParaRPr lang="en-US"/>
          </a:p>
        </p:txBody>
      </p:sp>
    </p:spTree>
    <p:extLst>
      <p:ext uri="{BB962C8B-B14F-4D97-AF65-F5344CB8AC3E}">
        <p14:creationId xmlns:p14="http://schemas.microsoft.com/office/powerpoint/2010/main" val="4582368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Usage of technology:</a:t>
            </a:r>
            <a:r>
              <a:rPr lang="en-US" dirty="0"/>
              <a:t> The hotels meet the expectations of the clients by enhancing the usage of smart technology in hotel websites and applications. Smart technological usage facilitates the consumers to book the rooms, cancel or receive a refund (Chamberlain, 2021). This in turn satisfies the new and existing customers of the hotels across the world. </a:t>
            </a:r>
            <a:endParaRPr lang="en-US"/>
          </a:p>
          <a:p>
            <a:r>
              <a:rPr lang="en-US" b="1" dirty="0"/>
              <a:t>Polite </a:t>
            </a:r>
            <a:r>
              <a:rPr lang="en-US" b="1" dirty="0" err="1"/>
              <a:t>behaviour</a:t>
            </a:r>
            <a:r>
              <a:rPr lang="en-US" b="1" dirty="0"/>
              <a:t>:</a:t>
            </a:r>
            <a:r>
              <a:rPr lang="en-US" dirty="0"/>
              <a:t> The tourists expect polite </a:t>
            </a:r>
            <a:r>
              <a:rPr lang="en-US" dirty="0" err="1"/>
              <a:t>behaviour</a:t>
            </a:r>
            <a:r>
              <a:rPr lang="en-US" dirty="0"/>
              <a:t> from the hotel attendants which makes them feel comfortable and safe at the hotel premises. The hotels instruct the employees in the training </a:t>
            </a:r>
            <a:r>
              <a:rPr lang="en-US" dirty="0" err="1"/>
              <a:t>programmes</a:t>
            </a:r>
            <a:r>
              <a:rPr lang="en-US" dirty="0"/>
              <a:t> to be polite with the clients and resolve their issues in a precise way. Therefore, polite attendants with problem-solving skills facilitate the hotels to meet the expectations of the clients.</a:t>
            </a:r>
            <a:endParaRPr lang="en-US" dirty="0">
              <a:cs typeface="Calibri"/>
            </a:endParaRPr>
          </a:p>
          <a:p>
            <a:r>
              <a:rPr lang="en-US" b="1" dirty="0"/>
              <a:t>Time-management:</a:t>
            </a:r>
            <a:r>
              <a:rPr lang="en-US" dirty="0"/>
              <a:t> The hotels satisfy the customers by delivering the required services on time as the clients prefer (Chamberlain, 2021). The restaurant attendants at the hotels deliver the food to rooms within a short amount of time to meet the expectations of the clients.</a:t>
            </a:r>
          </a:p>
        </p:txBody>
      </p:sp>
      <p:sp>
        <p:nvSpPr>
          <p:cNvPr id="4" name="Slide Number Placeholder 3"/>
          <p:cNvSpPr>
            <a:spLocks noGrp="1"/>
          </p:cNvSpPr>
          <p:nvPr>
            <p:ph type="sldNum" sz="quarter" idx="5"/>
          </p:nvPr>
        </p:nvSpPr>
        <p:spPr/>
        <p:txBody>
          <a:bodyPr/>
          <a:lstStyle/>
          <a:p>
            <a:fld id="{2F5F74B8-5241-4617-9E5A-15C73DDDF25E}" type="slidenum">
              <a:t>8</a:t>
            </a:fld>
            <a:endParaRPr lang="en-US"/>
          </a:p>
        </p:txBody>
      </p:sp>
    </p:spTree>
    <p:extLst>
      <p:ext uri="{BB962C8B-B14F-4D97-AF65-F5344CB8AC3E}">
        <p14:creationId xmlns:p14="http://schemas.microsoft.com/office/powerpoint/2010/main" val="15635413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presentation has briefly outlined the services, areas of operation, properties, employees and hotels regulated by Marriott International. Additionally, it has described the consumers of the hotel brand along with the nature, scope and facilities offered by it. The study has also included explaining the role of guest services in the hotel industry by explaining the importance of hospitality and its role in meeting customers’ expectations.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2F5F74B8-5241-4617-9E5A-15C73DDDF25E}" type="slidenum">
              <a:t>9</a:t>
            </a:fld>
            <a:endParaRPr lang="en-US"/>
          </a:p>
        </p:txBody>
      </p:sp>
    </p:spTree>
    <p:extLst>
      <p:ext uri="{BB962C8B-B14F-4D97-AF65-F5344CB8AC3E}">
        <p14:creationId xmlns:p14="http://schemas.microsoft.com/office/powerpoint/2010/main" val="34382804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Chamberlain, M., (2021). </a:t>
            </a:r>
            <a:r>
              <a:rPr lang="en-US" i="1" dirty="0"/>
              <a:t>12 Top Guest Expectations in a Hotel: And How to Meet Them.</a:t>
            </a:r>
            <a:r>
              <a:rPr lang="en-US" dirty="0"/>
              <a:t> Available at: </a:t>
            </a:r>
            <a:r>
              <a:rPr lang="en-US" dirty="0">
                <a:hlinkClick r:id="rId3"/>
              </a:rPr>
              <a:t>https://get.hotefy.com/guest-expectations-in-a-hotel-how-to-meet-them/</a:t>
            </a:r>
            <a:r>
              <a:rPr lang="en-US" dirty="0"/>
              <a:t> [Accessed: 27th January, 2023]</a:t>
            </a:r>
          </a:p>
          <a:p>
            <a:r>
              <a:rPr lang="en-US" dirty="0" err="1"/>
              <a:t>Cloudbeds</a:t>
            </a:r>
            <a:r>
              <a:rPr lang="en-US" dirty="0"/>
              <a:t>, (2023). </a:t>
            </a:r>
            <a:r>
              <a:rPr lang="en-US" i="1" dirty="0"/>
              <a:t>How to meet- and exceed - guest expectations. </a:t>
            </a:r>
            <a:r>
              <a:rPr lang="en-US" dirty="0"/>
              <a:t>Available at: </a:t>
            </a:r>
            <a:r>
              <a:rPr lang="en-US" dirty="0">
                <a:hlinkClick r:id="rId4"/>
              </a:rPr>
              <a:t>https://www.cloudbeds.com/articles/guest-expectations/</a:t>
            </a:r>
            <a:r>
              <a:rPr lang="en-US" dirty="0"/>
              <a:t> [Accessed: 28th January, 2023]</a:t>
            </a:r>
          </a:p>
          <a:p>
            <a:r>
              <a:rPr lang="en-US" dirty="0"/>
              <a:t>Hotel Tech Report, (2022). </a:t>
            </a:r>
            <a:r>
              <a:rPr lang="en-US" i="1" dirty="0"/>
              <a:t>Guest Voice at Marriott: How Does the Program Work?</a:t>
            </a:r>
            <a:r>
              <a:rPr lang="en-US" dirty="0"/>
              <a:t>. Available at: </a:t>
            </a:r>
            <a:r>
              <a:rPr lang="en-US" dirty="0">
                <a:hlinkClick r:id="rId5"/>
              </a:rPr>
              <a:t>https://hoteltechreport.com/news/guest-voice-marriott</a:t>
            </a:r>
            <a:r>
              <a:rPr lang="en-US" dirty="0"/>
              <a:t> [Accessed: 27th January, 2023]</a:t>
            </a:r>
          </a:p>
          <a:p>
            <a:r>
              <a:rPr lang="en-US" dirty="0"/>
              <a:t>Koc, E., (2019). Service failures and recovery in hospitality and tourism: A review of literature and recommendations for future research. </a:t>
            </a:r>
            <a:r>
              <a:rPr lang="en-US" i="1" dirty="0"/>
              <a:t>Journal of Hospitality Marketing &amp; Management</a:t>
            </a:r>
            <a:r>
              <a:rPr lang="en-US" dirty="0"/>
              <a:t>, </a:t>
            </a:r>
            <a:r>
              <a:rPr lang="en-US" i="1" dirty="0"/>
              <a:t>28</a:t>
            </a:r>
            <a:r>
              <a:rPr lang="en-US" dirty="0"/>
              <a:t>(5), pp.513-537.</a:t>
            </a:r>
          </a:p>
          <a:p>
            <a:r>
              <a:rPr lang="en-US" dirty="0"/>
              <a:t>Marriott Hotel Manila, (2023). </a:t>
            </a:r>
            <a:r>
              <a:rPr lang="en-US" i="1" dirty="0"/>
              <a:t>At your service.</a:t>
            </a:r>
            <a:r>
              <a:rPr lang="en-US" dirty="0"/>
              <a:t> Available at: </a:t>
            </a:r>
            <a:r>
              <a:rPr lang="en-US" dirty="0">
                <a:hlinkClick r:id="rId6"/>
              </a:rPr>
              <a:t>https://www.marriott.com/marriottassets/marriott/MNLAP/PDF/MNLAP_Manila_Marriott_Hotel_-_Guest_Services_Directory_(1).pdf</a:t>
            </a:r>
            <a:r>
              <a:rPr lang="en-US" dirty="0"/>
              <a:t> [Accessed: 24th January, 2023]</a:t>
            </a:r>
          </a:p>
          <a:p>
            <a:r>
              <a:rPr lang="en-US" dirty="0"/>
              <a:t>Marriott International, (2023). </a:t>
            </a:r>
            <a:r>
              <a:rPr lang="en-US" i="1" dirty="0"/>
              <a:t>We Are Marriott International.</a:t>
            </a:r>
            <a:r>
              <a:rPr lang="en-US" dirty="0"/>
              <a:t> Available at: </a:t>
            </a:r>
            <a:r>
              <a:rPr lang="en-US" dirty="0">
                <a:hlinkClick r:id="rId7"/>
              </a:rPr>
              <a:t>https://www.marriott.com/marriott/aboutmarriott.mi</a:t>
            </a:r>
            <a:r>
              <a:rPr lang="en-US" dirty="0"/>
              <a:t> [Accessed: 29th January, 2023]</a:t>
            </a:r>
          </a:p>
          <a:p>
            <a:r>
              <a:rPr lang="en-US" dirty="0"/>
              <a:t>Statista, (2022). </a:t>
            </a:r>
            <a:r>
              <a:rPr lang="en-US" i="1" dirty="0"/>
              <a:t>Number of Marriott International hotels worldwide 2009-2021.</a:t>
            </a:r>
            <a:r>
              <a:rPr lang="en-US" dirty="0"/>
              <a:t> Available at: </a:t>
            </a:r>
            <a:r>
              <a:rPr lang="en-US" dirty="0">
                <a:hlinkClick r:id="rId8"/>
              </a:rPr>
              <a:t>https://www.statista.com/statistics/247285/number-of-marriott-international-hotels-worldwide/</a:t>
            </a:r>
            <a:r>
              <a:rPr lang="en-US" dirty="0"/>
              <a:t> [Accessed: 30th January, 2023]</a:t>
            </a:r>
          </a:p>
          <a:p>
            <a:r>
              <a:rPr lang="en-US" dirty="0"/>
              <a:t>Statista, (2022). </a:t>
            </a:r>
            <a:r>
              <a:rPr lang="en-US" i="1" dirty="0"/>
              <a:t>Revenue of Marriott International worldwide 1999-2021.</a:t>
            </a:r>
            <a:r>
              <a:rPr lang="en-US" dirty="0"/>
              <a:t> Available at: </a:t>
            </a:r>
            <a:r>
              <a:rPr lang="en-US" dirty="0">
                <a:hlinkClick r:id="rId9"/>
              </a:rPr>
              <a:t>https://www.statista.com/statistics/266279/revenue-of-the-marriott-international-inc-hotel-chain/</a:t>
            </a:r>
            <a:r>
              <a:rPr lang="en-US" dirty="0"/>
              <a:t> [Accessed: 24th January, 2023]</a:t>
            </a:r>
          </a:p>
          <a:p>
            <a:endParaRPr lang="en-US" dirty="0">
              <a:cs typeface="Calibri"/>
            </a:endParaRPr>
          </a:p>
        </p:txBody>
      </p:sp>
      <p:sp>
        <p:nvSpPr>
          <p:cNvPr id="4" name="Slide Number Placeholder 3"/>
          <p:cNvSpPr>
            <a:spLocks noGrp="1"/>
          </p:cNvSpPr>
          <p:nvPr>
            <p:ph type="sldNum" sz="quarter" idx="5"/>
          </p:nvPr>
        </p:nvSpPr>
        <p:spPr/>
        <p:txBody>
          <a:bodyPr/>
          <a:lstStyle/>
          <a:p>
            <a:fld id="{2F5F74B8-5241-4617-9E5A-15C73DDDF25E}" type="slidenum">
              <a:t>10</a:t>
            </a:fld>
            <a:endParaRPr lang="en-US"/>
          </a:p>
        </p:txBody>
      </p:sp>
    </p:spTree>
    <p:extLst>
      <p:ext uri="{BB962C8B-B14F-4D97-AF65-F5344CB8AC3E}">
        <p14:creationId xmlns:p14="http://schemas.microsoft.com/office/powerpoint/2010/main" val="42071753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2/10/2023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statista.com/statistics/247285/number-of-marriott-international-hotels-worldwide/" TargetMode="External"/><Relationship Id="rId3" Type="http://schemas.openxmlformats.org/officeDocument/2006/relationships/hyperlink" Target="https://get.hotefy.com/guest-expectations-in-a-hotel-how-to-meet-them/" TargetMode="External"/><Relationship Id="rId7" Type="http://schemas.openxmlformats.org/officeDocument/2006/relationships/hyperlink" Target="https://www.marriott.com/marriott/aboutmarriott.mi"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marriott.com/marriottassets/marriott/MNLAP/PDF/MNLAP_Manila_Marriott_Hotel_-_Guest_Services_Directory_(1).pdf" TargetMode="External"/><Relationship Id="rId5" Type="http://schemas.openxmlformats.org/officeDocument/2006/relationships/hyperlink" Target="https://hoteltechreport.com/news/guest-voice-marriott" TargetMode="External"/><Relationship Id="rId4" Type="http://schemas.openxmlformats.org/officeDocument/2006/relationships/hyperlink" Target="https://www.cloudbeds.com/articles/guest-expectations/" TargetMode="External"/><Relationship Id="rId9" Type="http://schemas.openxmlformats.org/officeDocument/2006/relationships/hyperlink" Target="https://www.statista.com/statistics/266279/revenue-of-the-marriott-international-inc-hotel-cha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9955876-C913-C5F2-819A-8BD3654A2B63}"/>
              </a:ext>
            </a:extLst>
          </p:cNvPr>
          <p:cNvPicPr>
            <a:picLocks noChangeAspect="1"/>
          </p:cNvPicPr>
          <p:nvPr/>
        </p:nvPicPr>
        <p:blipFill rotWithShape="1">
          <a:blip r:embed="rId2">
            <a:alphaModFix amt="50000"/>
          </a:blip>
          <a:srcRect r="-2" b="24998"/>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sz="5100">
                <a:solidFill>
                  <a:srgbClr val="FFFFFF"/>
                </a:solidFill>
                <a:ea typeface="+mj-lt"/>
                <a:cs typeface="+mj-lt"/>
              </a:rPr>
              <a:t>The role and importance of quality service, hospitality and guest services within the hotel industry</a:t>
            </a:r>
            <a:endParaRPr lang="en-US" sz="5100">
              <a:solidFill>
                <a:srgbClr val="FFFFFF"/>
              </a:solidFill>
              <a:cs typeface="Calibri Light"/>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fontScale="55000" lnSpcReduction="20000"/>
          </a:bodyPr>
          <a:lstStyle/>
          <a:p>
            <a:r>
              <a:rPr lang="en-US" sz="1700" dirty="0">
                <a:solidFill>
                  <a:srgbClr val="FFFFFF"/>
                </a:solidFill>
                <a:ea typeface="+mn-lt"/>
                <a:cs typeface="+mn-lt"/>
              </a:rPr>
              <a:t>Student Name: Alexandra Paunescu</a:t>
            </a:r>
            <a:endParaRPr lang="en-US" sz="1700" dirty="0">
              <a:solidFill>
                <a:srgbClr val="FFFFFF"/>
              </a:solidFill>
            </a:endParaRPr>
          </a:p>
          <a:p>
            <a:r>
              <a:rPr lang="en-US" sz="1700" dirty="0">
                <a:solidFill>
                  <a:srgbClr val="FFFFFF"/>
                </a:solidFill>
                <a:ea typeface="+mn-lt"/>
                <a:cs typeface="+mn-lt"/>
              </a:rPr>
              <a:t>Student ID Number: 2125393</a:t>
            </a:r>
            <a:endParaRPr lang="en-US" sz="1700" dirty="0">
              <a:solidFill>
                <a:srgbClr val="FFFFFF"/>
              </a:solidFill>
            </a:endParaRPr>
          </a:p>
          <a:p>
            <a:r>
              <a:rPr lang="en-US" sz="1700" dirty="0">
                <a:solidFill>
                  <a:srgbClr val="FFFFFF"/>
                </a:solidFill>
                <a:ea typeface="+mn-lt"/>
                <a:cs typeface="+mn-lt"/>
              </a:rPr>
              <a:t>Module </a:t>
            </a:r>
            <a:r>
              <a:rPr lang="en-US" sz="1700" dirty="0" err="1">
                <a:solidFill>
                  <a:srgbClr val="FFFFFF"/>
                </a:solidFill>
                <a:ea typeface="+mn-lt"/>
                <a:cs typeface="+mn-lt"/>
              </a:rPr>
              <a:t>Ttitle:Hospitality</a:t>
            </a:r>
            <a:r>
              <a:rPr lang="en-US" sz="1700" dirty="0">
                <a:solidFill>
                  <a:srgbClr val="FFFFFF"/>
                </a:solidFill>
                <a:ea typeface="+mn-lt"/>
                <a:cs typeface="+mn-lt"/>
              </a:rPr>
              <a:t> and Guest Services Management </a:t>
            </a:r>
          </a:p>
          <a:p>
            <a:r>
              <a:rPr lang="en-US" sz="1700" dirty="0">
                <a:solidFill>
                  <a:srgbClr val="FFFFFF"/>
                </a:solidFill>
                <a:ea typeface="+mn-lt"/>
                <a:cs typeface="+mn-lt"/>
              </a:rPr>
              <a:t>Module tutor :Muhammad </a:t>
            </a:r>
            <a:r>
              <a:rPr lang="en-US" sz="1700" dirty="0" err="1">
                <a:solidFill>
                  <a:srgbClr val="FFFFFF"/>
                </a:solidFill>
                <a:ea typeface="+mn-lt"/>
                <a:cs typeface="+mn-lt"/>
              </a:rPr>
              <a:t>Cassamo</a:t>
            </a:r>
            <a:r>
              <a:rPr lang="en-US" sz="1700" dirty="0">
                <a:solidFill>
                  <a:srgbClr val="FFFFFF"/>
                </a:solidFill>
                <a:ea typeface="+mn-lt"/>
                <a:cs typeface="+mn-lt"/>
              </a:rPr>
              <a:t> </a:t>
            </a:r>
          </a:p>
          <a:p>
            <a:r>
              <a:rPr lang="en-US" sz="1700" dirty="0">
                <a:solidFill>
                  <a:srgbClr val="FFFFFF"/>
                </a:solidFill>
                <a:ea typeface="+mn-lt"/>
                <a:cs typeface="+mn-lt"/>
              </a:rPr>
              <a:t>Submission Deadline:10</a:t>
            </a:r>
            <a:r>
              <a:rPr lang="en-US" sz="1700" baseline="30000" dirty="0">
                <a:solidFill>
                  <a:srgbClr val="FFFFFF"/>
                </a:solidFill>
                <a:ea typeface="+mn-lt"/>
                <a:cs typeface="+mn-lt"/>
              </a:rPr>
              <a:t>th</a:t>
            </a:r>
            <a:r>
              <a:rPr lang="en-US" sz="1700" dirty="0">
                <a:solidFill>
                  <a:srgbClr val="FFFFFF"/>
                </a:solidFill>
                <a:ea typeface="+mn-lt"/>
                <a:cs typeface="+mn-lt"/>
              </a:rPr>
              <a:t> February 2023</a:t>
            </a:r>
            <a:endParaRPr lang="en-US" sz="1700" dirty="0">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500"/>
                                  </p:stCondLst>
                                  <p:iterate>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7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1500"/>
                                  </p:stCondLst>
                                  <p:iterate>
                                    <p:tmPct val="10000"/>
                                  </p:iterate>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7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E4F29">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80F579-65AE-6C94-19E1-3FCC0E3056ED}"/>
              </a:ext>
            </a:extLst>
          </p:cNvPr>
          <p:cNvSpPr>
            <a:spLocks noGrp="1"/>
          </p:cNvSpPr>
          <p:nvPr>
            <p:ph type="title"/>
          </p:nvPr>
        </p:nvSpPr>
        <p:spPr>
          <a:xfrm>
            <a:off x="524256" y="4767072"/>
            <a:ext cx="6594189" cy="1625210"/>
          </a:xfrm>
        </p:spPr>
        <p:txBody>
          <a:bodyPr>
            <a:normAutofit/>
          </a:bodyPr>
          <a:lstStyle/>
          <a:p>
            <a:pPr algn="r"/>
            <a:r>
              <a:rPr lang="en-US" b="1">
                <a:solidFill>
                  <a:srgbClr val="FFFFFF"/>
                </a:solidFill>
                <a:ea typeface="+mj-lt"/>
                <a:cs typeface="+mj-lt"/>
              </a:rPr>
              <a:t>Introduction </a:t>
            </a:r>
            <a:endParaRPr lang="en-US">
              <a:solidFill>
                <a:srgbClr val="FFFFFF"/>
              </a:solidFill>
            </a:endParaRPr>
          </a:p>
        </p:txBody>
      </p:sp>
      <p:pic>
        <p:nvPicPr>
          <p:cNvPr id="4" name="Picture 4">
            <a:extLst>
              <a:ext uri="{FF2B5EF4-FFF2-40B4-BE49-F238E27FC236}">
                <a16:creationId xmlns:a16="http://schemas.microsoft.com/office/drawing/2014/main" id="{DB515AC0-06FC-E342-ED48-75DD80A68724}"/>
              </a:ext>
            </a:extLst>
          </p:cNvPr>
          <p:cNvPicPr>
            <a:picLocks noChangeAspect="1"/>
          </p:cNvPicPr>
          <p:nvPr/>
        </p:nvPicPr>
        <p:blipFill rotWithShape="1">
          <a:blip r:embed="rId3"/>
          <a:srcRect t="13344" r="-1" b="-1"/>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2F278D4-2B14-FC13-F46A-000B04A05C7E}"/>
              </a:ext>
            </a:extLst>
          </p:cNvPr>
          <p:cNvSpPr>
            <a:spLocks noGrp="1"/>
          </p:cNvSpPr>
          <p:nvPr>
            <p:ph idx="1"/>
          </p:nvPr>
        </p:nvSpPr>
        <p:spPr>
          <a:xfrm>
            <a:off x="8029319" y="917725"/>
            <a:ext cx="3424739" cy="4852362"/>
          </a:xfrm>
        </p:spPr>
        <p:txBody>
          <a:bodyPr vert="horz" lIns="91440" tIns="45720" rIns="91440" bIns="45720" rtlCol="0" anchor="ctr">
            <a:normAutofit/>
          </a:bodyPr>
          <a:lstStyle/>
          <a:p>
            <a:r>
              <a:rPr lang="en-US" sz="2000">
                <a:solidFill>
                  <a:srgbClr val="FFFFFF"/>
                </a:solidFill>
                <a:ea typeface="+mn-lt"/>
                <a:cs typeface="+mn-lt"/>
              </a:rPr>
              <a:t>This presentation will briefly outline the important facts about Marriott International by mentioning its main consumers across the globe. </a:t>
            </a:r>
            <a:endParaRPr lang="en-US" sz="2000">
              <a:solidFill>
                <a:srgbClr val="FFFFFF"/>
              </a:solidFill>
              <a:cs typeface="Calibri" panose="020F0502020204030204"/>
            </a:endParaRPr>
          </a:p>
          <a:p>
            <a:r>
              <a:rPr lang="en-US" sz="2000">
                <a:solidFill>
                  <a:srgbClr val="FFFFFF"/>
                </a:solidFill>
                <a:ea typeface="+mn-lt"/>
                <a:cs typeface="+mn-lt"/>
              </a:rPr>
              <a:t>It will also include discussing its nature and scope in guest services by explaining the role of guest services in the hotel industry.</a:t>
            </a:r>
            <a:endParaRPr lang="en-US" sz="2000">
              <a:solidFill>
                <a:srgbClr val="FFFFFF"/>
              </a:solidFill>
            </a:endParaRPr>
          </a:p>
          <a:p>
            <a:r>
              <a:rPr lang="en-US" sz="2000">
                <a:solidFill>
                  <a:srgbClr val="FFFFFF"/>
                </a:solidFill>
                <a:ea typeface="+mn-lt"/>
                <a:cs typeface="+mn-lt"/>
              </a:rPr>
              <a:t>This study will include the importance of hospitality and the way the hotel industry meets guest expectations.</a:t>
            </a:r>
            <a:endParaRPr lang="en-US" sz="2000">
              <a:solidFill>
                <a:srgbClr val="FFFFFF"/>
              </a:solidFill>
            </a:endParaRPr>
          </a:p>
        </p:txBody>
      </p:sp>
      <p:sp>
        <p:nvSpPr>
          <p:cNvPr id="5" name="TextBox 4">
            <a:extLst>
              <a:ext uri="{FF2B5EF4-FFF2-40B4-BE49-F238E27FC236}">
                <a16:creationId xmlns:a16="http://schemas.microsoft.com/office/drawing/2014/main" id="{9C42CF30-D762-BDE6-8D5D-C0E403A0A557}"/>
              </a:ext>
            </a:extLst>
          </p:cNvPr>
          <p:cNvSpPr txBox="1"/>
          <p:nvPr/>
        </p:nvSpPr>
        <p:spPr>
          <a:xfrm>
            <a:off x="4005532" y="394802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ighlight>
                  <a:srgbClr val="C0C0C0"/>
                </a:highlight>
              </a:rPr>
              <a:t>(Koc, 2019)</a:t>
            </a:r>
            <a:endParaRPr lang="en-US" dirty="0">
              <a:highlight>
                <a:srgbClr val="C0C0C0"/>
              </a:highlight>
              <a:cs typeface="Calibri"/>
            </a:endParaRPr>
          </a:p>
        </p:txBody>
      </p:sp>
    </p:spTree>
    <p:extLst>
      <p:ext uri="{BB962C8B-B14F-4D97-AF65-F5344CB8AC3E}">
        <p14:creationId xmlns:p14="http://schemas.microsoft.com/office/powerpoint/2010/main" val="4281187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a:extLst>
              <a:ext uri="{FF2B5EF4-FFF2-40B4-BE49-F238E27FC236}">
                <a16:creationId xmlns:a16="http://schemas.microsoft.com/office/drawing/2014/main" id="{1F229B61-0AC3-CE9B-D9EC-98A97F113E3A}"/>
              </a:ext>
            </a:extLst>
          </p:cNvPr>
          <p:cNvPicPr>
            <a:picLocks noChangeAspect="1"/>
          </p:cNvPicPr>
          <p:nvPr/>
        </p:nvPicPr>
        <p:blipFill rotWithShape="1">
          <a:blip r:embed="rId3"/>
          <a:srcRect r="3182" b="-1"/>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A57EBD4-EB17-6EDA-E73D-FED1E9A4DA07}"/>
              </a:ext>
            </a:extLst>
          </p:cNvPr>
          <p:cNvSpPr>
            <a:spLocks noGrp="1"/>
          </p:cNvSpPr>
          <p:nvPr>
            <p:ph type="title"/>
          </p:nvPr>
        </p:nvSpPr>
        <p:spPr>
          <a:xfrm>
            <a:off x="8046720" y="1045597"/>
            <a:ext cx="3633746" cy="1588422"/>
          </a:xfrm>
        </p:spPr>
        <p:txBody>
          <a:bodyPr anchor="b">
            <a:normAutofit/>
          </a:bodyPr>
          <a:lstStyle/>
          <a:p>
            <a:r>
              <a:rPr lang="en-US" sz="3600">
                <a:ea typeface="+mj-lt"/>
                <a:cs typeface="+mj-lt"/>
              </a:rPr>
              <a:t>Overview of the hotel </a:t>
            </a:r>
            <a:endParaRPr lang="en-US" sz="3600">
              <a:cs typeface="Calibri Light"/>
            </a:endParaRPr>
          </a:p>
        </p:txBody>
      </p:sp>
      <p:sp>
        <p:nvSpPr>
          <p:cNvPr id="3" name="Content Placeholder 2">
            <a:extLst>
              <a:ext uri="{FF2B5EF4-FFF2-40B4-BE49-F238E27FC236}">
                <a16:creationId xmlns:a16="http://schemas.microsoft.com/office/drawing/2014/main" id="{A404A953-4F70-979E-2F5A-996AA0861B07}"/>
              </a:ext>
            </a:extLst>
          </p:cNvPr>
          <p:cNvSpPr>
            <a:spLocks noGrp="1"/>
          </p:cNvSpPr>
          <p:nvPr>
            <p:ph idx="1"/>
          </p:nvPr>
        </p:nvSpPr>
        <p:spPr>
          <a:xfrm>
            <a:off x="8046719" y="2722729"/>
            <a:ext cx="3633747" cy="2700062"/>
          </a:xfrm>
        </p:spPr>
        <p:txBody>
          <a:bodyPr vert="horz" lIns="91440" tIns="45720" rIns="91440" bIns="45720" rtlCol="0">
            <a:normAutofit/>
          </a:bodyPr>
          <a:lstStyle/>
          <a:p>
            <a:r>
              <a:rPr lang="en-US" sz="1700">
                <a:ea typeface="+mn-lt"/>
                <a:cs typeface="+mn-lt"/>
              </a:rPr>
              <a:t>Marriott International possesses more than 8,000 properties in 139 countries of the world and runs its business with 132,948 talented employees worldwide (Marriott International, 2023).</a:t>
            </a:r>
            <a:endParaRPr lang="en-US" sz="1700">
              <a:cs typeface="Calibri" panose="020F0502020204030204"/>
            </a:endParaRPr>
          </a:p>
          <a:p>
            <a:r>
              <a:rPr lang="en-US" sz="1700">
                <a:ea typeface="+mn-lt"/>
                <a:cs typeface="+mn-lt"/>
              </a:rPr>
              <a:t>Marriott International made approximately £11.27 billion at the end of the financial year 2021 (Statista, 2022).</a:t>
            </a:r>
            <a:endParaRPr lang="en-US" sz="1700"/>
          </a:p>
        </p:txBody>
      </p:sp>
      <p:sp>
        <p:nvSpPr>
          <p:cNvPr id="5" name="TextBox 4">
            <a:extLst>
              <a:ext uri="{FF2B5EF4-FFF2-40B4-BE49-F238E27FC236}">
                <a16:creationId xmlns:a16="http://schemas.microsoft.com/office/drawing/2014/main" id="{1E1BAA33-DAD1-EFAE-2626-AC7C014DF3DB}"/>
              </a:ext>
            </a:extLst>
          </p:cNvPr>
          <p:cNvSpPr txBox="1"/>
          <p:nvPr/>
        </p:nvSpPr>
        <p:spPr>
          <a:xfrm>
            <a:off x="3861758" y="632028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ighlight>
                  <a:srgbClr val="C0C0C0"/>
                </a:highlight>
              </a:rPr>
              <a:t>(Koc, 2019)</a:t>
            </a:r>
            <a:endParaRPr lang="en-US" dirty="0">
              <a:highlight>
                <a:srgbClr val="C0C0C0"/>
              </a:highlight>
              <a:cs typeface="Calibri"/>
            </a:endParaRPr>
          </a:p>
        </p:txBody>
      </p:sp>
    </p:spTree>
    <p:extLst>
      <p:ext uri="{BB962C8B-B14F-4D97-AF65-F5344CB8AC3E}">
        <p14:creationId xmlns:p14="http://schemas.microsoft.com/office/powerpoint/2010/main" val="4089224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a:extLst>
              <a:ext uri="{FF2B5EF4-FFF2-40B4-BE49-F238E27FC236}">
                <a16:creationId xmlns:a16="http://schemas.microsoft.com/office/drawing/2014/main" id="{36FC1237-2706-1724-D3B9-F223FDE49EB4}"/>
              </a:ext>
            </a:extLst>
          </p:cNvPr>
          <p:cNvPicPr>
            <a:picLocks noChangeAspect="1"/>
          </p:cNvPicPr>
          <p:nvPr/>
        </p:nvPicPr>
        <p:blipFill rotWithShape="1">
          <a:blip r:embed="rId3"/>
          <a:srcRect l="18243" r="-2" b="-2"/>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8"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9" name="Freeform: Shape 12">
            <a:extLst>
              <a:ext uri="{FF2B5EF4-FFF2-40B4-BE49-F238E27FC236}">
                <a16:creationId xmlns:a16="http://schemas.microsoft.com/office/drawing/2014/main" id="{CA35125A-A1A4-40EB-B5EE-4371BC4DD4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47004" cy="6858000"/>
          </a:xfrm>
          <a:custGeom>
            <a:avLst/>
            <a:gdLst>
              <a:gd name="connsiteX0" fmla="*/ 39602 w 7347004"/>
              <a:gd name="connsiteY0" fmla="*/ 0 h 6858000"/>
              <a:gd name="connsiteX1" fmla="*/ 5675927 w 7347004"/>
              <a:gd name="connsiteY1" fmla="*/ 0 h 6858000"/>
              <a:gd name="connsiteX2" fmla="*/ 5698706 w 7347004"/>
              <a:gd name="connsiteY2" fmla="*/ 14997 h 6858000"/>
              <a:gd name="connsiteX3" fmla="*/ 7347004 w 7347004"/>
              <a:gd name="connsiteY3" fmla="*/ 3621656 h 6858000"/>
              <a:gd name="connsiteX4" fmla="*/ 5417159 w 7347004"/>
              <a:gd name="connsiteY4" fmla="*/ 6374814 h 6858000"/>
              <a:gd name="connsiteX5" fmla="*/ 4885213 w 7347004"/>
              <a:gd name="connsiteY5" fmla="*/ 6780599 h 6858000"/>
              <a:gd name="connsiteX6" fmla="*/ 4770148 w 7347004"/>
              <a:gd name="connsiteY6" fmla="*/ 6858000 h 6858000"/>
              <a:gd name="connsiteX7" fmla="*/ 850790 w 7347004"/>
              <a:gd name="connsiteY7" fmla="*/ 6858000 h 6858000"/>
              <a:gd name="connsiteX8" fmla="*/ 39602 w 7347004"/>
              <a:gd name="connsiteY8" fmla="*/ 6858000 h 6858000"/>
              <a:gd name="connsiteX9" fmla="*/ 0 w 7347004"/>
              <a:gd name="connsiteY9" fmla="*/ 6858000 h 6858000"/>
              <a:gd name="connsiteX10" fmla="*/ 0 w 7347004"/>
              <a:gd name="connsiteY10" fmla="*/ 1 h 6858000"/>
              <a:gd name="connsiteX11" fmla="*/ 39602 w 7347004"/>
              <a:gd name="connsiteY11"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47004" h="6858000">
                <a:moveTo>
                  <a:pt x="39602" y="0"/>
                </a:moveTo>
                <a:lnTo>
                  <a:pt x="5675927" y="0"/>
                </a:lnTo>
                <a:lnTo>
                  <a:pt x="5698706" y="14997"/>
                </a:lnTo>
                <a:cubicBezTo>
                  <a:pt x="6756281" y="754641"/>
                  <a:pt x="7347004" y="2093192"/>
                  <a:pt x="7347004" y="3621656"/>
                </a:cubicBezTo>
                <a:cubicBezTo>
                  <a:pt x="7347004" y="4969131"/>
                  <a:pt x="6390781" y="5602839"/>
                  <a:pt x="5417159" y="6374814"/>
                </a:cubicBezTo>
                <a:cubicBezTo>
                  <a:pt x="5239858" y="6515397"/>
                  <a:pt x="5064178" y="6653108"/>
                  <a:pt x="4885213" y="6780599"/>
                </a:cubicBezTo>
                <a:lnTo>
                  <a:pt x="4770148" y="6858000"/>
                </a:lnTo>
                <a:lnTo>
                  <a:pt x="850790" y="6858000"/>
                </a:lnTo>
                <a:lnTo>
                  <a:pt x="39602" y="6858000"/>
                </a:lnTo>
                <a:lnTo>
                  <a:pt x="0" y="6858000"/>
                </a:lnTo>
                <a:lnTo>
                  <a:pt x="0" y="1"/>
                </a:lnTo>
                <a:lnTo>
                  <a:pt x="39602" y="1"/>
                </a:ln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Meiryo"/>
            </a:endParaRPr>
          </a:p>
        </p:txBody>
      </p:sp>
      <p:sp>
        <p:nvSpPr>
          <p:cNvPr id="20"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23967626-5E35-DDF6-2DB0-81F2F2685F79}"/>
              </a:ext>
            </a:extLst>
          </p:cNvPr>
          <p:cNvSpPr>
            <a:spLocks noGrp="1"/>
          </p:cNvSpPr>
          <p:nvPr>
            <p:ph type="title"/>
          </p:nvPr>
        </p:nvSpPr>
        <p:spPr>
          <a:xfrm>
            <a:off x="1179576" y="442913"/>
            <a:ext cx="4780129" cy="1639888"/>
          </a:xfrm>
        </p:spPr>
        <p:txBody>
          <a:bodyPr anchor="b">
            <a:normAutofit/>
          </a:bodyPr>
          <a:lstStyle/>
          <a:p>
            <a:r>
              <a:rPr lang="en-US" sz="3600">
                <a:ea typeface="+mj-lt"/>
                <a:cs typeface="+mj-lt"/>
              </a:rPr>
              <a:t>Main consumers of the hotel </a:t>
            </a:r>
            <a:endParaRPr lang="en-US" sz="3600"/>
          </a:p>
        </p:txBody>
      </p:sp>
      <p:sp>
        <p:nvSpPr>
          <p:cNvPr id="3" name="Content Placeholder 2">
            <a:extLst>
              <a:ext uri="{FF2B5EF4-FFF2-40B4-BE49-F238E27FC236}">
                <a16:creationId xmlns:a16="http://schemas.microsoft.com/office/drawing/2014/main" id="{919C5EBF-1F45-049B-6201-94F83C99651C}"/>
              </a:ext>
            </a:extLst>
          </p:cNvPr>
          <p:cNvSpPr>
            <a:spLocks noGrp="1"/>
          </p:cNvSpPr>
          <p:nvPr>
            <p:ph idx="1"/>
          </p:nvPr>
        </p:nvSpPr>
        <p:spPr>
          <a:xfrm>
            <a:off x="1179577" y="2312988"/>
            <a:ext cx="5084746" cy="3651250"/>
          </a:xfrm>
        </p:spPr>
        <p:txBody>
          <a:bodyPr vert="horz" lIns="91440" tIns="45720" rIns="91440" bIns="45720" rtlCol="0">
            <a:normAutofit/>
          </a:bodyPr>
          <a:lstStyle/>
          <a:p>
            <a:r>
              <a:rPr lang="en-US" sz="2000">
                <a:ea typeface="+mn-lt"/>
                <a:cs typeface="+mn-lt"/>
              </a:rPr>
              <a:t>Travellers, tour guides and travel consultants are major consumers of Marriott International.</a:t>
            </a:r>
            <a:endParaRPr lang="en-US" sz="2000">
              <a:cs typeface="Calibri" panose="020F0502020204030204"/>
            </a:endParaRPr>
          </a:p>
          <a:p>
            <a:r>
              <a:rPr lang="en-US" sz="2000">
                <a:ea typeface="+mn-lt"/>
                <a:cs typeface="+mn-lt"/>
              </a:rPr>
              <a:t>Official conferences, award distribution and business meetings are also handled by this hotel brand all across the globe.</a:t>
            </a:r>
            <a:endParaRPr lang="en-US" sz="2000"/>
          </a:p>
          <a:p>
            <a:r>
              <a:rPr lang="en-US" sz="2000">
                <a:ea typeface="+mn-lt"/>
                <a:cs typeface="+mn-lt"/>
              </a:rPr>
              <a:t>Students, sportsmen and filmstars are also the customers of the 7,989 hotels of Marriott International (Statista, 2022).</a:t>
            </a:r>
            <a:endParaRPr lang="en-US" sz="2000"/>
          </a:p>
        </p:txBody>
      </p:sp>
      <p:sp>
        <p:nvSpPr>
          <p:cNvPr id="5" name="TextBox 4">
            <a:extLst>
              <a:ext uri="{FF2B5EF4-FFF2-40B4-BE49-F238E27FC236}">
                <a16:creationId xmlns:a16="http://schemas.microsoft.com/office/drawing/2014/main" id="{1797089F-0222-8A2D-7284-F2072D95BCFF}"/>
              </a:ext>
            </a:extLst>
          </p:cNvPr>
          <p:cNvSpPr txBox="1"/>
          <p:nvPr/>
        </p:nvSpPr>
        <p:spPr>
          <a:xfrm>
            <a:off x="7873042" y="610462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ighlight>
                  <a:srgbClr val="C0C0C0"/>
                </a:highlight>
              </a:rPr>
              <a:t>(Koc, 2019)</a:t>
            </a:r>
            <a:endParaRPr lang="en-US" dirty="0">
              <a:highlight>
                <a:srgbClr val="C0C0C0"/>
              </a:highlight>
              <a:cs typeface="Calibri"/>
            </a:endParaRPr>
          </a:p>
        </p:txBody>
      </p:sp>
    </p:spTree>
    <p:extLst>
      <p:ext uri="{BB962C8B-B14F-4D97-AF65-F5344CB8AC3E}">
        <p14:creationId xmlns:p14="http://schemas.microsoft.com/office/powerpoint/2010/main" val="904021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0148161-01AC-8119-2009-DF1F7EEF395D}"/>
              </a:ext>
            </a:extLst>
          </p:cNvPr>
          <p:cNvSpPr>
            <a:spLocks noGrp="1"/>
          </p:cNvSpPr>
          <p:nvPr>
            <p:ph type="title"/>
          </p:nvPr>
        </p:nvSpPr>
        <p:spPr>
          <a:xfrm>
            <a:off x="1179576" y="442913"/>
            <a:ext cx="5146161" cy="1639888"/>
          </a:xfrm>
        </p:spPr>
        <p:txBody>
          <a:bodyPr anchor="b">
            <a:normAutofit/>
          </a:bodyPr>
          <a:lstStyle/>
          <a:p>
            <a:r>
              <a:rPr lang="en-US" sz="3600"/>
              <a:t>Nature, scope and role of guest services along with facilities of the hotel </a:t>
            </a:r>
          </a:p>
        </p:txBody>
      </p:sp>
      <p:sp>
        <p:nvSpPr>
          <p:cNvPr id="3" name="Content Placeholder 2">
            <a:extLst>
              <a:ext uri="{FF2B5EF4-FFF2-40B4-BE49-F238E27FC236}">
                <a16:creationId xmlns:a16="http://schemas.microsoft.com/office/drawing/2014/main" id="{58547B17-0316-44EA-D640-2B05482846B6}"/>
              </a:ext>
            </a:extLst>
          </p:cNvPr>
          <p:cNvSpPr>
            <a:spLocks noGrp="1"/>
          </p:cNvSpPr>
          <p:nvPr>
            <p:ph idx="1"/>
          </p:nvPr>
        </p:nvSpPr>
        <p:spPr>
          <a:xfrm>
            <a:off x="1179577" y="2312988"/>
            <a:ext cx="4916424" cy="3651250"/>
          </a:xfrm>
        </p:spPr>
        <p:txBody>
          <a:bodyPr vert="horz" lIns="91440" tIns="45720" rIns="91440" bIns="45720" rtlCol="0">
            <a:normAutofit/>
          </a:bodyPr>
          <a:lstStyle/>
          <a:p>
            <a:r>
              <a:rPr lang="en-US" sz="2000">
                <a:ea typeface="+mn-lt"/>
                <a:cs typeface="+mn-lt"/>
              </a:rPr>
              <a:t>The hotel attendants deliver polite and guest-friendly behaviour in order to make the clients feel good at the hotel (Hotel Tech Report, 2022).</a:t>
            </a:r>
            <a:endParaRPr lang="en-US" sz="2000">
              <a:cs typeface="Calibri" panose="020F0502020204030204"/>
            </a:endParaRPr>
          </a:p>
          <a:p>
            <a:r>
              <a:rPr lang="en-US" sz="2000">
                <a:ea typeface="+mn-lt"/>
                <a:cs typeface="+mn-lt"/>
              </a:rPr>
              <a:t>The attendants maintain well-mannered verbal and non-verbal communication with the clients in order to sustain the brand image of the hotel brand.</a:t>
            </a:r>
            <a:endParaRPr lang="en-US" sz="2000"/>
          </a:p>
          <a:p>
            <a:r>
              <a:rPr lang="en-US" sz="2000">
                <a:ea typeface="+mn-lt"/>
                <a:cs typeface="+mn-lt"/>
              </a:rPr>
              <a:t>Good feedback from the guests may enhance the brand image of the hotel along with profitability growth (Hotel Tech Report, 2022).</a:t>
            </a:r>
            <a:endParaRPr lang="en-US" sz="2000"/>
          </a:p>
        </p:txBody>
      </p:sp>
      <p:sp>
        <p:nvSpPr>
          <p:cNvPr id="11" name="Freeform: Shape 10">
            <a:extLst>
              <a:ext uri="{FF2B5EF4-FFF2-40B4-BE49-F238E27FC236}">
                <a16:creationId xmlns:a16="http://schemas.microsoft.com/office/drawing/2014/main" id="{7D0B7289-120F-44DC-9769-2E096993B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58468AF-8ABA-4771-9770-C8C79C0E61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a:extLst>
              <a:ext uri="{FF2B5EF4-FFF2-40B4-BE49-F238E27FC236}">
                <a16:creationId xmlns:a16="http://schemas.microsoft.com/office/drawing/2014/main" id="{ABA84261-CC08-13B1-923A-64D1E2E4B13E}"/>
              </a:ext>
            </a:extLst>
          </p:cNvPr>
          <p:cNvPicPr>
            <a:picLocks noChangeAspect="1"/>
          </p:cNvPicPr>
          <p:nvPr/>
        </p:nvPicPr>
        <p:blipFill rotWithShape="1">
          <a:blip r:embed="rId3"/>
          <a:srcRect l="20099" r="29230" b="-1"/>
          <a:stretch/>
        </p:blipFill>
        <p:spPr>
          <a:xfrm>
            <a:off x="6986049" y="10"/>
            <a:ext cx="5205951" cy="6857990"/>
          </a:xfrm>
          <a:custGeom>
            <a:avLst/>
            <a:gdLst/>
            <a:ahLst/>
            <a:cxnLst/>
            <a:rect l="l" t="t" r="r" b="b"/>
            <a:pathLst>
              <a:path w="5205951" h="6858000">
                <a:moveTo>
                  <a:pt x="1623023" y="0"/>
                </a:moveTo>
                <a:lnTo>
                  <a:pt x="2716256" y="0"/>
                </a:lnTo>
                <a:lnTo>
                  <a:pt x="3496422" y="0"/>
                </a:lnTo>
                <a:lnTo>
                  <a:pt x="5205951" y="0"/>
                </a:lnTo>
                <a:lnTo>
                  <a:pt x="5205951"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15" name="Freeform: Shape 14">
            <a:extLst>
              <a:ext uri="{FF2B5EF4-FFF2-40B4-BE49-F238E27FC236}">
                <a16:creationId xmlns:a16="http://schemas.microsoft.com/office/drawing/2014/main" id="{430FFA19-9577-4BA8-B103-A75613F3F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2680522" cy="6858000"/>
          </a:xfrm>
          <a:custGeom>
            <a:avLst/>
            <a:gdLst>
              <a:gd name="connsiteX0" fmla="*/ 1057499 w 2680522"/>
              <a:gd name="connsiteY0" fmla="*/ 0 h 6858000"/>
              <a:gd name="connsiteX1" fmla="*/ 879731 w 2680522"/>
              <a:gd name="connsiteY1" fmla="*/ 0 h 6858000"/>
              <a:gd name="connsiteX2" fmla="*/ 901855 w 2680522"/>
              <a:gd name="connsiteY2" fmla="*/ 14997 h 6858000"/>
              <a:gd name="connsiteX3" fmla="*/ 2502754 w 2680522"/>
              <a:gd name="connsiteY3" fmla="*/ 3621656 h 6858000"/>
              <a:gd name="connsiteX4" fmla="*/ 628404 w 2680522"/>
              <a:gd name="connsiteY4" fmla="*/ 6374814 h 6858000"/>
              <a:gd name="connsiteX5" fmla="*/ 111756 w 2680522"/>
              <a:gd name="connsiteY5" fmla="*/ 6780599 h 6858000"/>
              <a:gd name="connsiteX6" fmla="*/ 0 w 2680522"/>
              <a:gd name="connsiteY6" fmla="*/ 6858000 h 6858000"/>
              <a:gd name="connsiteX7" fmla="*/ 177768 w 2680522"/>
              <a:gd name="connsiteY7" fmla="*/ 6858000 h 6858000"/>
              <a:gd name="connsiteX8" fmla="*/ 289524 w 2680522"/>
              <a:gd name="connsiteY8" fmla="*/ 6780599 h 6858000"/>
              <a:gd name="connsiteX9" fmla="*/ 806172 w 2680522"/>
              <a:gd name="connsiteY9" fmla="*/ 6374814 h 6858000"/>
              <a:gd name="connsiteX10" fmla="*/ 2680522 w 2680522"/>
              <a:gd name="connsiteY10" fmla="*/ 3621656 h 6858000"/>
              <a:gd name="connsiteX11" fmla="*/ 1079623 w 2680522"/>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80522" h="6858000">
                <a:moveTo>
                  <a:pt x="1057499" y="0"/>
                </a:moveTo>
                <a:lnTo>
                  <a:pt x="879731" y="0"/>
                </a:lnTo>
                <a:lnTo>
                  <a:pt x="901855" y="14997"/>
                </a:lnTo>
                <a:cubicBezTo>
                  <a:pt x="1929018" y="754641"/>
                  <a:pt x="2502754" y="2093192"/>
                  <a:pt x="2502754" y="3621656"/>
                </a:cubicBezTo>
                <a:cubicBezTo>
                  <a:pt x="2502754" y="4969131"/>
                  <a:pt x="1574029" y="5602839"/>
                  <a:pt x="628404" y="6374814"/>
                </a:cubicBezTo>
                <a:cubicBezTo>
                  <a:pt x="456201" y="6515397"/>
                  <a:pt x="285574" y="6653108"/>
                  <a:pt x="111756" y="6780599"/>
                </a:cubicBezTo>
                <a:lnTo>
                  <a:pt x="0" y="6858000"/>
                </a:lnTo>
                <a:lnTo>
                  <a:pt x="177768" y="6858000"/>
                </a:lnTo>
                <a:lnTo>
                  <a:pt x="289524" y="6780599"/>
                </a:lnTo>
                <a:cubicBezTo>
                  <a:pt x="463342" y="6653108"/>
                  <a:pt x="633969" y="6515397"/>
                  <a:pt x="806172" y="6374814"/>
                </a:cubicBezTo>
                <a:cubicBezTo>
                  <a:pt x="1751797" y="5602839"/>
                  <a:pt x="2680522" y="4969131"/>
                  <a:pt x="2680522" y="3621656"/>
                </a:cubicBezTo>
                <a:cubicBezTo>
                  <a:pt x="2680522" y="2093192"/>
                  <a:pt x="2106786" y="754641"/>
                  <a:pt x="1079623"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TextBox 4">
            <a:extLst>
              <a:ext uri="{FF2B5EF4-FFF2-40B4-BE49-F238E27FC236}">
                <a16:creationId xmlns:a16="http://schemas.microsoft.com/office/drawing/2014/main" id="{58F29C09-72C1-69B8-B1BC-87B9ED47172C}"/>
              </a:ext>
            </a:extLst>
          </p:cNvPr>
          <p:cNvSpPr txBox="1"/>
          <p:nvPr/>
        </p:nvSpPr>
        <p:spPr>
          <a:xfrm>
            <a:off x="9310777" y="72749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ighlight>
                  <a:srgbClr val="C0C0C0"/>
                </a:highlight>
              </a:rPr>
              <a:t>(Koc, 2019)</a:t>
            </a:r>
            <a:endParaRPr lang="en-US" dirty="0">
              <a:highlight>
                <a:srgbClr val="C0C0C0"/>
              </a:highlight>
              <a:cs typeface="Calibri"/>
            </a:endParaRPr>
          </a:p>
        </p:txBody>
      </p:sp>
    </p:spTree>
    <p:extLst>
      <p:ext uri="{BB962C8B-B14F-4D97-AF65-F5344CB8AC3E}">
        <p14:creationId xmlns:p14="http://schemas.microsoft.com/office/powerpoint/2010/main" val="1922907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B34B5-4311-2775-4544-E68D81382DC2}"/>
              </a:ext>
            </a:extLst>
          </p:cNvPr>
          <p:cNvSpPr>
            <a:spLocks noGrp="1"/>
          </p:cNvSpPr>
          <p:nvPr>
            <p:ph type="title"/>
          </p:nvPr>
        </p:nvSpPr>
        <p:spPr>
          <a:xfrm>
            <a:off x="481013" y="3752849"/>
            <a:ext cx="3290887" cy="2452687"/>
          </a:xfrm>
        </p:spPr>
        <p:txBody>
          <a:bodyPr anchor="ctr">
            <a:normAutofit/>
          </a:bodyPr>
          <a:lstStyle/>
          <a:p>
            <a:r>
              <a:rPr lang="en-US" sz="3600">
                <a:ea typeface="+mj-lt"/>
                <a:cs typeface="+mj-lt"/>
              </a:rPr>
              <a:t>Role and function of guest services</a:t>
            </a:r>
            <a:endParaRPr lang="en-US" sz="3600"/>
          </a:p>
        </p:txBody>
      </p:sp>
      <p:pic>
        <p:nvPicPr>
          <p:cNvPr id="4" name="Picture 4">
            <a:extLst>
              <a:ext uri="{FF2B5EF4-FFF2-40B4-BE49-F238E27FC236}">
                <a16:creationId xmlns:a16="http://schemas.microsoft.com/office/drawing/2014/main" id="{C46A6C16-7A74-793D-A2F7-F21378442066}"/>
              </a:ext>
            </a:extLst>
          </p:cNvPr>
          <p:cNvPicPr>
            <a:picLocks noChangeAspect="1"/>
          </p:cNvPicPr>
          <p:nvPr/>
        </p:nvPicPr>
        <p:blipFill rotWithShape="1">
          <a:blip r:embed="rId3"/>
          <a:srcRect t="14091" b="15944"/>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F2E8ED2C-C783-6368-8FA3-4653D2C4CE71}"/>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800">
                <a:ea typeface="+mn-lt"/>
                <a:cs typeface="+mn-lt"/>
              </a:rPr>
              <a:t>The guest service makes strong bonds with the clients that enhance its loyal customer base. </a:t>
            </a:r>
            <a:endParaRPr lang="en-US" sz="1800">
              <a:cs typeface="Calibri" panose="020F0502020204030204"/>
            </a:endParaRPr>
          </a:p>
          <a:p>
            <a:r>
              <a:rPr lang="en-US" sz="1800">
                <a:ea typeface="+mn-lt"/>
                <a:cs typeface="+mn-lt"/>
              </a:rPr>
              <a:t>The global image is also enhanced by the hotel industry by offering excellent customer service (Cloudbeds, 2023). </a:t>
            </a:r>
            <a:endParaRPr lang="en-US" sz="1800"/>
          </a:p>
          <a:p>
            <a:r>
              <a:rPr lang="en-US" sz="1800">
                <a:ea typeface="+mn-lt"/>
                <a:cs typeface="+mn-lt"/>
              </a:rPr>
              <a:t>Customer service enhances the profit margin, revenue income and popularity of Marriott International.</a:t>
            </a:r>
            <a:endParaRPr lang="en-US" sz="1800"/>
          </a:p>
          <a:p>
            <a:r>
              <a:rPr lang="en-US" sz="1800">
                <a:ea typeface="+mn-lt"/>
                <a:cs typeface="+mn-lt"/>
              </a:rPr>
              <a:t>Excellent customer service offers additional assistance to Marriott International by adding a competitive advantage.</a:t>
            </a:r>
            <a:endParaRPr lang="en-US" sz="1800"/>
          </a:p>
        </p:txBody>
      </p:sp>
      <p:sp>
        <p:nvSpPr>
          <p:cNvPr id="5" name="TextBox 4">
            <a:extLst>
              <a:ext uri="{FF2B5EF4-FFF2-40B4-BE49-F238E27FC236}">
                <a16:creationId xmlns:a16="http://schemas.microsoft.com/office/drawing/2014/main" id="{96A2E4ED-C470-1C1D-266B-FB994E3C01B3}"/>
              </a:ext>
            </a:extLst>
          </p:cNvPr>
          <p:cNvSpPr txBox="1"/>
          <p:nvPr/>
        </p:nvSpPr>
        <p:spPr>
          <a:xfrm>
            <a:off x="2409645" y="124507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ighlight>
                  <a:srgbClr val="C0C0C0"/>
                </a:highlight>
              </a:rPr>
              <a:t>(Koc, 2019)</a:t>
            </a:r>
            <a:endParaRPr lang="en-US" dirty="0">
              <a:highlight>
                <a:srgbClr val="C0C0C0"/>
              </a:highlight>
              <a:cs typeface="Calibri"/>
            </a:endParaRPr>
          </a:p>
        </p:txBody>
      </p:sp>
    </p:spTree>
    <p:extLst>
      <p:ext uri="{BB962C8B-B14F-4D97-AF65-F5344CB8AC3E}">
        <p14:creationId xmlns:p14="http://schemas.microsoft.com/office/powerpoint/2010/main" val="1565088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16E97-1874-211A-C4AF-08C5E5E59B3A}"/>
              </a:ext>
            </a:extLst>
          </p:cNvPr>
          <p:cNvSpPr>
            <a:spLocks noGrp="1"/>
          </p:cNvSpPr>
          <p:nvPr>
            <p:ph type="title"/>
          </p:nvPr>
        </p:nvSpPr>
        <p:spPr>
          <a:xfrm>
            <a:off x="481013" y="3752849"/>
            <a:ext cx="3290887" cy="2452687"/>
          </a:xfrm>
        </p:spPr>
        <p:txBody>
          <a:bodyPr anchor="ctr">
            <a:normAutofit/>
          </a:bodyPr>
          <a:lstStyle/>
          <a:p>
            <a:r>
              <a:rPr lang="en-US" sz="3600"/>
              <a:t>Importance of hospitality </a:t>
            </a:r>
          </a:p>
          <a:p>
            <a:endParaRPr lang="en-US" sz="3600">
              <a:cs typeface="Calibri Light"/>
            </a:endParaRPr>
          </a:p>
        </p:txBody>
      </p:sp>
      <p:pic>
        <p:nvPicPr>
          <p:cNvPr id="4" name="Picture 4">
            <a:extLst>
              <a:ext uri="{FF2B5EF4-FFF2-40B4-BE49-F238E27FC236}">
                <a16:creationId xmlns:a16="http://schemas.microsoft.com/office/drawing/2014/main" id="{F7AC2786-B734-2157-EE82-82E3FBB752E7}"/>
              </a:ext>
            </a:extLst>
          </p:cNvPr>
          <p:cNvPicPr>
            <a:picLocks noChangeAspect="1"/>
          </p:cNvPicPr>
          <p:nvPr/>
        </p:nvPicPr>
        <p:blipFill rotWithShape="1">
          <a:blip r:embed="rId3"/>
          <a:srcRect t="2557" b="1573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1AF3778-CDAE-9902-6FCA-CDC80E986583}"/>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800">
                <a:ea typeface="+mn-lt"/>
                <a:cs typeface="+mn-lt"/>
              </a:rPr>
              <a:t>It facilitates Marriott International to gather research-based market knowledge about the hotel industry.</a:t>
            </a:r>
            <a:endParaRPr lang="en-US" sz="1800">
              <a:cs typeface="Calibri" panose="020F0502020204030204"/>
            </a:endParaRPr>
          </a:p>
          <a:p>
            <a:r>
              <a:rPr lang="en-US" sz="1800">
                <a:ea typeface="+mn-lt"/>
                <a:cs typeface="+mn-lt"/>
              </a:rPr>
              <a:t>Hospitality enhances the networks and connections with different parts of the world by serving international guests (Koc, 2019). </a:t>
            </a:r>
            <a:endParaRPr lang="en-US" sz="1800"/>
          </a:p>
          <a:p>
            <a:r>
              <a:rPr lang="en-US" sz="1800">
                <a:ea typeface="+mn-lt"/>
                <a:cs typeface="+mn-lt"/>
              </a:rPr>
              <a:t>Incorporating service techniques also enhances the business by meeting the expectations of the clients. </a:t>
            </a:r>
            <a:endParaRPr lang="en-US" sz="1800"/>
          </a:p>
          <a:p>
            <a:endParaRPr lang="en-US" sz="1800">
              <a:cs typeface="Calibri"/>
            </a:endParaRPr>
          </a:p>
        </p:txBody>
      </p:sp>
      <p:sp>
        <p:nvSpPr>
          <p:cNvPr id="5" name="TextBox 4">
            <a:extLst>
              <a:ext uri="{FF2B5EF4-FFF2-40B4-BE49-F238E27FC236}">
                <a16:creationId xmlns:a16="http://schemas.microsoft.com/office/drawing/2014/main" id="{1F93B5F4-2F20-6D8A-8712-40A1C10BC40D}"/>
              </a:ext>
            </a:extLst>
          </p:cNvPr>
          <p:cNvSpPr txBox="1"/>
          <p:nvPr/>
        </p:nvSpPr>
        <p:spPr>
          <a:xfrm>
            <a:off x="5040702" y="77062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ighlight>
                  <a:srgbClr val="C0C0C0"/>
                </a:highlight>
              </a:rPr>
              <a:t>(Koc, 2019)</a:t>
            </a:r>
            <a:endParaRPr lang="en-US" dirty="0">
              <a:highlight>
                <a:srgbClr val="C0C0C0"/>
              </a:highlight>
              <a:cs typeface="Calibri"/>
            </a:endParaRPr>
          </a:p>
        </p:txBody>
      </p:sp>
    </p:spTree>
    <p:extLst>
      <p:ext uri="{BB962C8B-B14F-4D97-AF65-F5344CB8AC3E}">
        <p14:creationId xmlns:p14="http://schemas.microsoft.com/office/powerpoint/2010/main" val="3515606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518345"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F6F9D-8FF9-E8E1-CEA1-3B1EAE3E3A11}"/>
              </a:ext>
            </a:extLst>
          </p:cNvPr>
          <p:cNvSpPr>
            <a:spLocks noGrp="1"/>
          </p:cNvSpPr>
          <p:nvPr>
            <p:ph type="title"/>
          </p:nvPr>
        </p:nvSpPr>
        <p:spPr>
          <a:xfrm>
            <a:off x="7774377" y="637125"/>
            <a:ext cx="3802276" cy="5256371"/>
          </a:xfrm>
        </p:spPr>
        <p:txBody>
          <a:bodyPr>
            <a:normAutofit/>
          </a:bodyPr>
          <a:lstStyle/>
          <a:p>
            <a:r>
              <a:rPr lang="en-US" sz="4800"/>
              <a:t>Process of meeting guest expectations for hotels </a:t>
            </a:r>
          </a:p>
          <a:p>
            <a:endParaRPr lang="en-US" sz="4800">
              <a:cs typeface="Calibri Light"/>
            </a:endParaRPr>
          </a:p>
        </p:txBody>
      </p:sp>
      <p:graphicFrame>
        <p:nvGraphicFramePr>
          <p:cNvPr id="14" name="Content Placeholder 2">
            <a:extLst>
              <a:ext uri="{FF2B5EF4-FFF2-40B4-BE49-F238E27FC236}">
                <a16:creationId xmlns:a16="http://schemas.microsoft.com/office/drawing/2014/main" id="{626B45E2-A910-04E6-C882-206CF36ED77E}"/>
              </a:ext>
            </a:extLst>
          </p:cNvPr>
          <p:cNvGraphicFramePr>
            <a:graphicFrameLocks noGrp="1"/>
          </p:cNvGraphicFramePr>
          <p:nvPr>
            <p:ph idx="1"/>
            <p:extLst>
              <p:ext uri="{D42A27DB-BD31-4B8C-83A1-F6EECF244321}">
                <p14:modId xmlns:p14="http://schemas.microsoft.com/office/powerpoint/2010/main" val="3423467894"/>
              </p:ext>
            </p:extLst>
          </p:nvPr>
        </p:nvGraphicFramePr>
        <p:xfrm>
          <a:off x="438912" y="303591"/>
          <a:ext cx="6588691"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0748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3D9E1291-6C93-A232-0CB1-7A95085A7682}"/>
              </a:ext>
            </a:extLst>
          </p:cNvPr>
          <p:cNvPicPr>
            <a:picLocks noChangeAspect="1"/>
          </p:cNvPicPr>
          <p:nvPr/>
        </p:nvPicPr>
        <p:blipFill rotWithShape="1">
          <a:blip r:embed="rId3"/>
          <a:srcRect l="4889" r="1" b="1"/>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FE46D08E-9401-42C7-6369-55FEBD712A7C}"/>
              </a:ext>
            </a:extLst>
          </p:cNvPr>
          <p:cNvSpPr>
            <a:spLocks noGrp="1"/>
          </p:cNvSpPr>
          <p:nvPr>
            <p:ph type="title"/>
          </p:nvPr>
        </p:nvSpPr>
        <p:spPr>
          <a:xfrm>
            <a:off x="709448" y="1913950"/>
            <a:ext cx="4204137" cy="1342754"/>
          </a:xfrm>
        </p:spPr>
        <p:txBody>
          <a:bodyPr>
            <a:normAutofit/>
          </a:bodyPr>
          <a:lstStyle/>
          <a:p>
            <a:pPr algn="ctr"/>
            <a:r>
              <a:rPr lang="en-US" sz="3600">
                <a:ea typeface="+mj-lt"/>
                <a:cs typeface="+mj-lt"/>
              </a:rPr>
              <a:t>Conclusion</a:t>
            </a:r>
            <a:endParaRPr lang="en-US" sz="3600"/>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CE568F2-DD09-29B3-6B60-D854FC8A7AFA}"/>
              </a:ext>
            </a:extLst>
          </p:cNvPr>
          <p:cNvSpPr>
            <a:spLocks noGrp="1"/>
          </p:cNvSpPr>
          <p:nvPr>
            <p:ph idx="1"/>
          </p:nvPr>
        </p:nvSpPr>
        <p:spPr>
          <a:xfrm>
            <a:off x="525516" y="3417573"/>
            <a:ext cx="4593021" cy="2619839"/>
          </a:xfrm>
        </p:spPr>
        <p:txBody>
          <a:bodyPr vert="horz" lIns="91440" tIns="45720" rIns="91440" bIns="45720" rtlCol="0" anchor="ctr">
            <a:normAutofit/>
          </a:bodyPr>
          <a:lstStyle/>
          <a:p>
            <a:r>
              <a:rPr lang="en-US" sz="1800">
                <a:ea typeface="+mn-lt"/>
                <a:cs typeface="+mn-lt"/>
              </a:rPr>
              <a:t>The presentation has briefly outlined the services, areas of operation, properties, employees and hotels regulated by Marriott International.</a:t>
            </a:r>
            <a:endParaRPr lang="en-US" sz="1800">
              <a:cs typeface="Calibri" panose="020F0502020204030204"/>
            </a:endParaRPr>
          </a:p>
          <a:p>
            <a:r>
              <a:rPr lang="en-US" sz="1800">
                <a:ea typeface="+mn-lt"/>
                <a:cs typeface="+mn-lt"/>
              </a:rPr>
              <a:t>The study has also included explaining the role of guest services in the hotel industry along with the nature, scope and facilities.</a:t>
            </a:r>
            <a:endParaRPr lang="en-US" sz="1800"/>
          </a:p>
          <a:p>
            <a:endParaRPr lang="en-US" sz="1800">
              <a:cs typeface="Calibri"/>
            </a:endParaRPr>
          </a:p>
        </p:txBody>
      </p:sp>
      <p:sp>
        <p:nvSpPr>
          <p:cNvPr id="5" name="TextBox 4">
            <a:extLst>
              <a:ext uri="{FF2B5EF4-FFF2-40B4-BE49-F238E27FC236}">
                <a16:creationId xmlns:a16="http://schemas.microsoft.com/office/drawing/2014/main" id="{F752518F-9FD3-4BE5-D299-11047ED91EA9}"/>
              </a:ext>
            </a:extLst>
          </p:cNvPr>
          <p:cNvSpPr txBox="1"/>
          <p:nvPr/>
        </p:nvSpPr>
        <p:spPr>
          <a:xfrm>
            <a:off x="7197306" y="136009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ighlight>
                  <a:srgbClr val="C0C0C0"/>
                </a:highlight>
              </a:rPr>
              <a:t>(Koc, 2019)</a:t>
            </a:r>
            <a:endParaRPr lang="en-US" dirty="0">
              <a:highlight>
                <a:srgbClr val="C0C0C0"/>
              </a:highlight>
              <a:cs typeface="Calibri"/>
            </a:endParaRPr>
          </a:p>
        </p:txBody>
      </p:sp>
    </p:spTree>
    <p:extLst>
      <p:ext uri="{BB962C8B-B14F-4D97-AF65-F5344CB8AC3E}">
        <p14:creationId xmlns:p14="http://schemas.microsoft.com/office/powerpoint/2010/main" val="7715861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B5D778-1155-CC19-5905-7BA074E3BAC8}"/>
              </a:ext>
            </a:extLst>
          </p:cNvPr>
          <p:cNvSpPr>
            <a:spLocks noGrp="1"/>
          </p:cNvSpPr>
          <p:nvPr>
            <p:ph type="title"/>
          </p:nvPr>
        </p:nvSpPr>
        <p:spPr>
          <a:xfrm>
            <a:off x="838200" y="631825"/>
            <a:ext cx="10515600" cy="1325563"/>
          </a:xfrm>
        </p:spPr>
        <p:txBody>
          <a:bodyPr>
            <a:normAutofit/>
          </a:bodyPr>
          <a:lstStyle/>
          <a:p>
            <a:pPr algn="ctr"/>
            <a:r>
              <a:rPr lang="en-US" b="1" dirty="0">
                <a:ea typeface="+mj-lt"/>
                <a:cs typeface="+mj-lt"/>
              </a:rPr>
              <a:t>References </a:t>
            </a:r>
            <a:endParaRPr lang="en-US"/>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279659-69B9-D216-1297-613586FB8462}"/>
              </a:ext>
            </a:extLst>
          </p:cNvPr>
          <p:cNvSpPr>
            <a:spLocks noGrp="1"/>
          </p:cNvSpPr>
          <p:nvPr>
            <p:ph idx="1"/>
          </p:nvPr>
        </p:nvSpPr>
        <p:spPr>
          <a:xfrm>
            <a:off x="838200" y="2269173"/>
            <a:ext cx="10515600" cy="3659988"/>
          </a:xfrm>
        </p:spPr>
        <p:txBody>
          <a:bodyPr vert="horz" lIns="91440" tIns="45720" rIns="91440" bIns="45720" rtlCol="0">
            <a:normAutofit/>
          </a:bodyPr>
          <a:lstStyle/>
          <a:p>
            <a:r>
              <a:rPr lang="en-US" sz="1100">
                <a:ea typeface="+mn-lt"/>
                <a:cs typeface="+mn-lt"/>
              </a:rPr>
              <a:t>Chamberlain, M., (2021). </a:t>
            </a:r>
            <a:r>
              <a:rPr lang="en-US" sz="1100" i="1">
                <a:ea typeface="+mn-lt"/>
                <a:cs typeface="+mn-lt"/>
              </a:rPr>
              <a:t>12 Top Guest Expectations in a Hotel: And How to Meet Them.</a:t>
            </a:r>
            <a:r>
              <a:rPr lang="en-US" sz="1100">
                <a:ea typeface="+mn-lt"/>
                <a:cs typeface="+mn-lt"/>
              </a:rPr>
              <a:t> Available at: </a:t>
            </a:r>
            <a:r>
              <a:rPr lang="en-US" sz="1100">
                <a:ea typeface="+mn-lt"/>
                <a:cs typeface="+mn-lt"/>
                <a:hlinkClick r:id="rId3"/>
              </a:rPr>
              <a:t>https://get.hotefy.com/guest-expectations-in-a-hotel-how-to-meet-them/</a:t>
            </a:r>
            <a:r>
              <a:rPr lang="en-US" sz="1100">
                <a:ea typeface="+mn-lt"/>
                <a:cs typeface="+mn-lt"/>
              </a:rPr>
              <a:t> [Accessed: 27th January, 2023]</a:t>
            </a:r>
            <a:endParaRPr lang="en-US" sz="1100">
              <a:cs typeface="Calibri" panose="020F0502020204030204"/>
            </a:endParaRPr>
          </a:p>
          <a:p>
            <a:r>
              <a:rPr lang="en-US" sz="1100">
                <a:ea typeface="+mn-lt"/>
                <a:cs typeface="+mn-lt"/>
              </a:rPr>
              <a:t>Cloudbeds, (2023). </a:t>
            </a:r>
            <a:r>
              <a:rPr lang="en-US" sz="1100" i="1">
                <a:ea typeface="+mn-lt"/>
                <a:cs typeface="+mn-lt"/>
              </a:rPr>
              <a:t>How to meet- and exceed - guest expectations. </a:t>
            </a:r>
            <a:r>
              <a:rPr lang="en-US" sz="1100">
                <a:ea typeface="+mn-lt"/>
                <a:cs typeface="+mn-lt"/>
              </a:rPr>
              <a:t>Available at: </a:t>
            </a:r>
            <a:r>
              <a:rPr lang="en-US" sz="1100">
                <a:ea typeface="+mn-lt"/>
                <a:cs typeface="+mn-lt"/>
                <a:hlinkClick r:id="rId4"/>
              </a:rPr>
              <a:t>https://www.cloudbeds.com/articles/guest-expectations/</a:t>
            </a:r>
            <a:r>
              <a:rPr lang="en-US" sz="1100">
                <a:ea typeface="+mn-lt"/>
                <a:cs typeface="+mn-lt"/>
              </a:rPr>
              <a:t> [Accessed: 28th January, 2023]</a:t>
            </a:r>
            <a:endParaRPr lang="en-US" sz="1100"/>
          </a:p>
          <a:p>
            <a:r>
              <a:rPr lang="en-US" sz="1100">
                <a:ea typeface="+mn-lt"/>
                <a:cs typeface="+mn-lt"/>
              </a:rPr>
              <a:t>Hotel Tech Report, (2022). </a:t>
            </a:r>
            <a:r>
              <a:rPr lang="en-US" sz="1100" i="1">
                <a:ea typeface="+mn-lt"/>
                <a:cs typeface="+mn-lt"/>
              </a:rPr>
              <a:t>Guest Voice at Marriott: How Does the Program Work?</a:t>
            </a:r>
            <a:r>
              <a:rPr lang="en-US" sz="1100">
                <a:ea typeface="+mn-lt"/>
                <a:cs typeface="+mn-lt"/>
              </a:rPr>
              <a:t>. Available at: </a:t>
            </a:r>
            <a:r>
              <a:rPr lang="en-US" sz="1100">
                <a:ea typeface="+mn-lt"/>
                <a:cs typeface="+mn-lt"/>
                <a:hlinkClick r:id="rId5"/>
              </a:rPr>
              <a:t>https://hoteltechreport.com/news/guest-voice-marriott</a:t>
            </a:r>
            <a:r>
              <a:rPr lang="en-US" sz="1100">
                <a:ea typeface="+mn-lt"/>
                <a:cs typeface="+mn-lt"/>
              </a:rPr>
              <a:t> [Accessed: 27th January, 2023]</a:t>
            </a:r>
            <a:endParaRPr lang="en-US" sz="1100"/>
          </a:p>
          <a:p>
            <a:r>
              <a:rPr lang="en-US" sz="1100">
                <a:ea typeface="+mn-lt"/>
                <a:cs typeface="+mn-lt"/>
              </a:rPr>
              <a:t>Koc, E., (2019). Service failures and recovery in hospitality and tourism: A review of literature and recommendations for future research. </a:t>
            </a:r>
            <a:r>
              <a:rPr lang="en-US" sz="1100" i="1">
                <a:ea typeface="+mn-lt"/>
                <a:cs typeface="+mn-lt"/>
              </a:rPr>
              <a:t>Journal of Hospitality Marketing &amp; Management</a:t>
            </a:r>
            <a:r>
              <a:rPr lang="en-US" sz="1100">
                <a:ea typeface="+mn-lt"/>
                <a:cs typeface="+mn-lt"/>
              </a:rPr>
              <a:t>, </a:t>
            </a:r>
            <a:r>
              <a:rPr lang="en-US" sz="1100" i="1">
                <a:ea typeface="+mn-lt"/>
                <a:cs typeface="+mn-lt"/>
              </a:rPr>
              <a:t>28</a:t>
            </a:r>
            <a:r>
              <a:rPr lang="en-US" sz="1100">
                <a:ea typeface="+mn-lt"/>
                <a:cs typeface="+mn-lt"/>
              </a:rPr>
              <a:t>(5), pp.513-537.</a:t>
            </a:r>
            <a:endParaRPr lang="en-US" sz="1100"/>
          </a:p>
          <a:p>
            <a:r>
              <a:rPr lang="en-US" sz="1100">
                <a:ea typeface="+mn-lt"/>
                <a:cs typeface="+mn-lt"/>
              </a:rPr>
              <a:t>Marriott Hotel Manila, (2023). </a:t>
            </a:r>
            <a:r>
              <a:rPr lang="en-US" sz="1100" i="1">
                <a:ea typeface="+mn-lt"/>
                <a:cs typeface="+mn-lt"/>
              </a:rPr>
              <a:t>At your service.</a:t>
            </a:r>
            <a:r>
              <a:rPr lang="en-US" sz="1100">
                <a:ea typeface="+mn-lt"/>
                <a:cs typeface="+mn-lt"/>
              </a:rPr>
              <a:t> Available at: </a:t>
            </a:r>
            <a:r>
              <a:rPr lang="en-US" sz="1100">
                <a:ea typeface="+mn-lt"/>
                <a:cs typeface="+mn-lt"/>
                <a:hlinkClick r:id="rId6"/>
              </a:rPr>
              <a:t>https://www.marriott.com/marriottassets/marriott/MNLAP/PDF/MNLAP_Manila_Marriott_Hotel_-_Guest_Services_Directory_(1).pdf</a:t>
            </a:r>
            <a:r>
              <a:rPr lang="en-US" sz="1100">
                <a:ea typeface="+mn-lt"/>
                <a:cs typeface="+mn-lt"/>
              </a:rPr>
              <a:t> [Accessed: 24th January, 2023]</a:t>
            </a:r>
            <a:endParaRPr lang="en-US" sz="1100"/>
          </a:p>
          <a:p>
            <a:r>
              <a:rPr lang="en-US" sz="1100">
                <a:ea typeface="+mn-lt"/>
                <a:cs typeface="+mn-lt"/>
              </a:rPr>
              <a:t>Marriott International, (2023). </a:t>
            </a:r>
            <a:r>
              <a:rPr lang="en-US" sz="1100" i="1">
                <a:ea typeface="+mn-lt"/>
                <a:cs typeface="+mn-lt"/>
              </a:rPr>
              <a:t>We Are Marriott International.</a:t>
            </a:r>
            <a:r>
              <a:rPr lang="en-US" sz="1100">
                <a:ea typeface="+mn-lt"/>
                <a:cs typeface="+mn-lt"/>
              </a:rPr>
              <a:t> Available at: </a:t>
            </a:r>
            <a:r>
              <a:rPr lang="en-US" sz="1100">
                <a:ea typeface="+mn-lt"/>
                <a:cs typeface="+mn-lt"/>
                <a:hlinkClick r:id="rId7"/>
              </a:rPr>
              <a:t>https://www.marriott.com/marriott/aboutmarriott.mi</a:t>
            </a:r>
            <a:r>
              <a:rPr lang="en-US" sz="1100">
                <a:ea typeface="+mn-lt"/>
                <a:cs typeface="+mn-lt"/>
              </a:rPr>
              <a:t> [Accessed: 29th January, 2023]</a:t>
            </a:r>
            <a:endParaRPr lang="en-US" sz="1100"/>
          </a:p>
          <a:p>
            <a:r>
              <a:rPr lang="en-US" sz="1100">
                <a:ea typeface="+mn-lt"/>
                <a:cs typeface="+mn-lt"/>
              </a:rPr>
              <a:t>Statista, (2022). </a:t>
            </a:r>
            <a:r>
              <a:rPr lang="en-US" sz="1100" i="1">
                <a:ea typeface="+mn-lt"/>
                <a:cs typeface="+mn-lt"/>
              </a:rPr>
              <a:t>Number of Marriott International hotels worldwide 2009-2021.</a:t>
            </a:r>
            <a:r>
              <a:rPr lang="en-US" sz="1100">
                <a:ea typeface="+mn-lt"/>
                <a:cs typeface="+mn-lt"/>
              </a:rPr>
              <a:t> Available at: </a:t>
            </a:r>
            <a:r>
              <a:rPr lang="en-US" sz="1100">
                <a:ea typeface="+mn-lt"/>
                <a:cs typeface="+mn-lt"/>
                <a:hlinkClick r:id="rId8"/>
              </a:rPr>
              <a:t>https://www.statista.com/statistics/247285/number-of-marriott-international-hotels-worldwide/</a:t>
            </a:r>
            <a:r>
              <a:rPr lang="en-US" sz="1100">
                <a:ea typeface="+mn-lt"/>
                <a:cs typeface="+mn-lt"/>
              </a:rPr>
              <a:t> [Accessed: 30th January, 2023]</a:t>
            </a:r>
            <a:endParaRPr lang="en-US" sz="1100"/>
          </a:p>
          <a:p>
            <a:r>
              <a:rPr lang="en-US" sz="1100">
                <a:ea typeface="+mn-lt"/>
                <a:cs typeface="+mn-lt"/>
              </a:rPr>
              <a:t>Statista, (2022). </a:t>
            </a:r>
            <a:r>
              <a:rPr lang="en-US" sz="1100" i="1">
                <a:ea typeface="+mn-lt"/>
                <a:cs typeface="+mn-lt"/>
              </a:rPr>
              <a:t>Revenue of Marriott International worldwide 1999-2021.</a:t>
            </a:r>
            <a:r>
              <a:rPr lang="en-US" sz="1100">
                <a:ea typeface="+mn-lt"/>
                <a:cs typeface="+mn-lt"/>
              </a:rPr>
              <a:t> Available at: </a:t>
            </a:r>
            <a:r>
              <a:rPr lang="en-US" sz="1100">
                <a:ea typeface="+mn-lt"/>
                <a:cs typeface="+mn-lt"/>
                <a:hlinkClick r:id="rId9"/>
              </a:rPr>
              <a:t>https://www.statista.com/statistics/266279/revenue-of-the-marriott-international-inc-hotel-chain/</a:t>
            </a:r>
            <a:r>
              <a:rPr lang="en-US" sz="1100">
                <a:ea typeface="+mn-lt"/>
                <a:cs typeface="+mn-lt"/>
              </a:rPr>
              <a:t> [Accessed: 24th January, 2023]</a:t>
            </a:r>
            <a:endParaRPr lang="en-US" sz="1100"/>
          </a:p>
          <a:p>
            <a:endParaRPr lang="en-US" sz="1100">
              <a:cs typeface="Calibri"/>
            </a:endParaRPr>
          </a:p>
        </p:txBody>
      </p:sp>
    </p:spTree>
    <p:extLst>
      <p:ext uri="{BB962C8B-B14F-4D97-AF65-F5344CB8AC3E}">
        <p14:creationId xmlns:p14="http://schemas.microsoft.com/office/powerpoint/2010/main" val="390115715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TotalTime>
  <Words>2429</Words>
  <Application>Microsoft Office PowerPoint</Application>
  <PresentationFormat>Widescreen</PresentationFormat>
  <Paragraphs>86</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Meiryo</vt:lpstr>
      <vt:lpstr>Arial</vt:lpstr>
      <vt:lpstr>Calibri</vt:lpstr>
      <vt:lpstr>Calibri Light</vt:lpstr>
      <vt:lpstr>office theme</vt:lpstr>
      <vt:lpstr>The role and importance of quality service, hospitality and guest services within the hotel industry</vt:lpstr>
      <vt:lpstr>Introduction </vt:lpstr>
      <vt:lpstr>Overview of the hotel </vt:lpstr>
      <vt:lpstr>Main consumers of the hotel </vt:lpstr>
      <vt:lpstr>Nature, scope and role of guest services along with facilities of the hotel </vt:lpstr>
      <vt:lpstr>Role and function of guest services</vt:lpstr>
      <vt:lpstr>Importance of hospitality  </vt:lpstr>
      <vt:lpstr>Process of meeting guest expectations for hotels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Paunescu Alexandra</dc:creator>
  <cp:lastModifiedBy>Paunescu Alexandra</cp:lastModifiedBy>
  <cp:revision>58</cp:revision>
  <dcterms:created xsi:type="dcterms:W3CDTF">2023-02-01T17:42:30Z</dcterms:created>
  <dcterms:modified xsi:type="dcterms:W3CDTF">2023-02-10T18:16:02Z</dcterms:modified>
</cp:coreProperties>
</file>