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45"/>
  </p:notesMasterIdLst>
  <p:sldIdLst>
    <p:sldId id="256" r:id="rId3"/>
    <p:sldId id="261" r:id="rId4"/>
    <p:sldId id="294" r:id="rId5"/>
    <p:sldId id="297" r:id="rId6"/>
    <p:sldId id="262" r:id="rId7"/>
    <p:sldId id="288" r:id="rId8"/>
    <p:sldId id="289" r:id="rId9"/>
    <p:sldId id="290" r:id="rId10"/>
    <p:sldId id="291" r:id="rId11"/>
    <p:sldId id="284" r:id="rId12"/>
    <p:sldId id="285" r:id="rId13"/>
    <p:sldId id="286" r:id="rId14"/>
    <p:sldId id="287" r:id="rId15"/>
    <p:sldId id="299" r:id="rId16"/>
    <p:sldId id="300" r:id="rId17"/>
    <p:sldId id="301" r:id="rId18"/>
    <p:sldId id="304" r:id="rId19"/>
    <p:sldId id="264" r:id="rId20"/>
    <p:sldId id="265" r:id="rId21"/>
    <p:sldId id="263" r:id="rId22"/>
    <p:sldId id="266" r:id="rId23"/>
    <p:sldId id="267" r:id="rId24"/>
    <p:sldId id="268" r:id="rId25"/>
    <p:sldId id="269" r:id="rId26"/>
    <p:sldId id="270" r:id="rId27"/>
    <p:sldId id="305" r:id="rId28"/>
    <p:sldId id="306" r:id="rId29"/>
    <p:sldId id="307" r:id="rId30"/>
    <p:sldId id="272" r:id="rId31"/>
    <p:sldId id="273" r:id="rId32"/>
    <p:sldId id="274" r:id="rId33"/>
    <p:sldId id="275" r:id="rId34"/>
    <p:sldId id="276" r:id="rId35"/>
    <p:sldId id="277" r:id="rId36"/>
    <p:sldId id="278" r:id="rId37"/>
    <p:sldId id="280" r:id="rId38"/>
    <p:sldId id="279" r:id="rId39"/>
    <p:sldId id="281" r:id="rId40"/>
    <p:sldId id="292" r:id="rId41"/>
    <p:sldId id="308" r:id="rId42"/>
    <p:sldId id="309" r:id="rId43"/>
    <p:sldId id="293" r:id="rId4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94830"/>
  </p:normalViewPr>
  <p:slideViewPr>
    <p:cSldViewPr snapToGrid="0" snapToObjects="1">
      <p:cViewPr varScale="1">
        <p:scale>
          <a:sx n="106" d="100"/>
          <a:sy n="106" d="100"/>
        </p:scale>
        <p:origin x="172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F517F9-1972-4AE3-881D-BE6D3E790A43}" type="doc">
      <dgm:prSet loTypeId="urn:microsoft.com/office/officeart/2008/layout/RadialCluster" loCatId="cycle" qsTypeId="urn:microsoft.com/office/officeart/2005/8/quickstyle/simple1" qsCatId="simple" csTypeId="urn:microsoft.com/office/officeart/2005/8/colors/colorful4" csCatId="colorful" phldr="1"/>
      <dgm:spPr/>
      <dgm:t>
        <a:bodyPr/>
        <a:lstStyle/>
        <a:p>
          <a:endParaRPr lang="en-US"/>
        </a:p>
      </dgm:t>
    </dgm:pt>
    <dgm:pt modelId="{3769B087-77E4-4956-AC2E-20EAC5961650}">
      <dgm:prSet phldrT="[Text]"/>
      <dgm:spPr/>
      <dgm:t>
        <a:bodyPr/>
        <a:lstStyle/>
        <a:p>
          <a:r>
            <a:rPr lang="en-US" dirty="0"/>
            <a:t>Sustainable Development</a:t>
          </a:r>
        </a:p>
      </dgm:t>
    </dgm:pt>
    <dgm:pt modelId="{27D4DE36-CE3F-4B6D-AA78-C97D8B9D3CD2}" type="parTrans" cxnId="{93AE75D7-BDEF-4F21-912C-DCB334CEE215}">
      <dgm:prSet/>
      <dgm:spPr/>
      <dgm:t>
        <a:bodyPr/>
        <a:lstStyle/>
        <a:p>
          <a:endParaRPr lang="en-US"/>
        </a:p>
      </dgm:t>
    </dgm:pt>
    <dgm:pt modelId="{94FC9216-604C-4B13-A4F9-D86ECDF5AB76}" type="sibTrans" cxnId="{93AE75D7-BDEF-4F21-912C-DCB334CEE215}">
      <dgm:prSet/>
      <dgm:spPr/>
      <dgm:t>
        <a:bodyPr/>
        <a:lstStyle/>
        <a:p>
          <a:endParaRPr lang="en-US"/>
        </a:p>
      </dgm:t>
    </dgm:pt>
    <dgm:pt modelId="{6F911242-BC4D-4CD0-85F9-7100745D6993}">
      <dgm:prSet phldrT="[Text]"/>
      <dgm:spPr/>
      <dgm:t>
        <a:bodyPr/>
        <a:lstStyle/>
        <a:p>
          <a:r>
            <a:rPr lang="en-US" dirty="0"/>
            <a:t>Economic Security</a:t>
          </a:r>
        </a:p>
      </dgm:t>
    </dgm:pt>
    <dgm:pt modelId="{AE8942CF-C011-4D63-BAD7-9B8B623305F0}" type="parTrans" cxnId="{D1C9EA3F-425D-445D-9EB7-4A5E74ABB264}">
      <dgm:prSet/>
      <dgm:spPr/>
      <dgm:t>
        <a:bodyPr/>
        <a:lstStyle/>
        <a:p>
          <a:endParaRPr lang="en-US"/>
        </a:p>
      </dgm:t>
    </dgm:pt>
    <dgm:pt modelId="{B2A4AFBA-8F48-4956-9D3B-91638B0613FC}" type="sibTrans" cxnId="{D1C9EA3F-425D-445D-9EB7-4A5E74ABB264}">
      <dgm:prSet/>
      <dgm:spPr/>
      <dgm:t>
        <a:bodyPr/>
        <a:lstStyle/>
        <a:p>
          <a:endParaRPr lang="en-US"/>
        </a:p>
      </dgm:t>
    </dgm:pt>
    <dgm:pt modelId="{500391B5-19CE-49B6-AB7B-92359DDA60CB}">
      <dgm:prSet phldrT="[Text]"/>
      <dgm:spPr/>
      <dgm:t>
        <a:bodyPr/>
        <a:lstStyle/>
        <a:p>
          <a:r>
            <a:rPr lang="en-US" dirty="0"/>
            <a:t>Social Justice</a:t>
          </a:r>
        </a:p>
      </dgm:t>
    </dgm:pt>
    <dgm:pt modelId="{5A493216-528B-40B6-86B8-650D0CBEBEDD}" type="parTrans" cxnId="{BD95C8E4-CADA-4CCF-A40D-848A95F05241}">
      <dgm:prSet/>
      <dgm:spPr/>
      <dgm:t>
        <a:bodyPr/>
        <a:lstStyle/>
        <a:p>
          <a:endParaRPr lang="en-US"/>
        </a:p>
      </dgm:t>
    </dgm:pt>
    <dgm:pt modelId="{1D9A23C6-C127-43C2-A045-449AC6229912}" type="sibTrans" cxnId="{BD95C8E4-CADA-4CCF-A40D-848A95F05241}">
      <dgm:prSet/>
      <dgm:spPr/>
      <dgm:t>
        <a:bodyPr/>
        <a:lstStyle/>
        <a:p>
          <a:endParaRPr lang="en-US"/>
        </a:p>
      </dgm:t>
    </dgm:pt>
    <dgm:pt modelId="{7EFBD026-0E17-4DDC-B65D-40F7B8DEF189}">
      <dgm:prSet phldrT="[Text]"/>
      <dgm:spPr/>
      <dgm:t>
        <a:bodyPr/>
        <a:lstStyle/>
        <a:p>
          <a:r>
            <a:rPr lang="en-US" dirty="0"/>
            <a:t>Environmental Quality</a:t>
          </a:r>
        </a:p>
      </dgm:t>
    </dgm:pt>
    <dgm:pt modelId="{838F879D-0797-4486-83D2-8DE17448175F}" type="parTrans" cxnId="{61BCFA22-F234-4A1D-B494-FF14A1464083}">
      <dgm:prSet/>
      <dgm:spPr/>
      <dgm:t>
        <a:bodyPr/>
        <a:lstStyle/>
        <a:p>
          <a:endParaRPr lang="en-US"/>
        </a:p>
      </dgm:t>
    </dgm:pt>
    <dgm:pt modelId="{D3971C68-B3FC-4955-B1EF-04FB80EAFFBA}" type="sibTrans" cxnId="{61BCFA22-F234-4A1D-B494-FF14A1464083}">
      <dgm:prSet/>
      <dgm:spPr/>
      <dgm:t>
        <a:bodyPr/>
        <a:lstStyle/>
        <a:p>
          <a:endParaRPr lang="en-US"/>
        </a:p>
      </dgm:t>
    </dgm:pt>
    <dgm:pt modelId="{5CFB7567-0177-49BD-A789-0BAF1D061219}" type="pres">
      <dgm:prSet presAssocID="{15F517F9-1972-4AE3-881D-BE6D3E790A43}" presName="Name0" presStyleCnt="0">
        <dgm:presLayoutVars>
          <dgm:chMax val="1"/>
          <dgm:chPref val="1"/>
          <dgm:dir/>
          <dgm:animOne val="branch"/>
          <dgm:animLvl val="lvl"/>
        </dgm:presLayoutVars>
      </dgm:prSet>
      <dgm:spPr/>
    </dgm:pt>
    <dgm:pt modelId="{327E23D5-8A3B-4981-9CCB-D1DD037AA839}" type="pres">
      <dgm:prSet presAssocID="{3769B087-77E4-4956-AC2E-20EAC5961650}" presName="singleCycle" presStyleCnt="0"/>
      <dgm:spPr/>
    </dgm:pt>
    <dgm:pt modelId="{BE11AC9A-7B4F-49AB-910F-3CB59E1D1458}" type="pres">
      <dgm:prSet presAssocID="{3769B087-77E4-4956-AC2E-20EAC5961650}" presName="singleCenter" presStyleLbl="node1" presStyleIdx="0" presStyleCnt="4">
        <dgm:presLayoutVars>
          <dgm:chMax val="7"/>
          <dgm:chPref val="7"/>
        </dgm:presLayoutVars>
      </dgm:prSet>
      <dgm:spPr/>
    </dgm:pt>
    <dgm:pt modelId="{EBB01D2C-0A3F-4FF0-829B-74908B4041CA}" type="pres">
      <dgm:prSet presAssocID="{AE8942CF-C011-4D63-BAD7-9B8B623305F0}" presName="Name56" presStyleLbl="parChTrans1D2" presStyleIdx="0" presStyleCnt="3"/>
      <dgm:spPr/>
    </dgm:pt>
    <dgm:pt modelId="{D4CD4C77-B50C-4C25-BE57-13752C7A1A7C}" type="pres">
      <dgm:prSet presAssocID="{6F911242-BC4D-4CD0-85F9-7100745D6993}" presName="text0" presStyleLbl="node1" presStyleIdx="1" presStyleCnt="4" custScaleX="156274" custScaleY="156223" custRadScaleRad="85936" custRadScaleInc="0">
        <dgm:presLayoutVars>
          <dgm:bulletEnabled val="1"/>
        </dgm:presLayoutVars>
      </dgm:prSet>
      <dgm:spPr/>
    </dgm:pt>
    <dgm:pt modelId="{4FEF7289-E31C-430B-AE07-89010578E425}" type="pres">
      <dgm:prSet presAssocID="{5A493216-528B-40B6-86B8-650D0CBEBEDD}" presName="Name56" presStyleLbl="parChTrans1D2" presStyleIdx="1" presStyleCnt="3"/>
      <dgm:spPr/>
    </dgm:pt>
    <dgm:pt modelId="{336C2021-D59E-47DD-8E0F-84DAE17AAEA1}" type="pres">
      <dgm:prSet presAssocID="{500391B5-19CE-49B6-AB7B-92359DDA60CB}" presName="text0" presStyleLbl="node1" presStyleIdx="2" presStyleCnt="4" custScaleX="158008" custScaleY="141001" custRadScaleRad="99342" custRadScaleInc="-11055">
        <dgm:presLayoutVars>
          <dgm:bulletEnabled val="1"/>
        </dgm:presLayoutVars>
      </dgm:prSet>
      <dgm:spPr/>
    </dgm:pt>
    <dgm:pt modelId="{3CDDB666-6690-46FF-AC2E-74E0C3132F61}" type="pres">
      <dgm:prSet presAssocID="{838F879D-0797-4486-83D2-8DE17448175F}" presName="Name56" presStyleLbl="parChTrans1D2" presStyleIdx="2" presStyleCnt="3"/>
      <dgm:spPr/>
    </dgm:pt>
    <dgm:pt modelId="{90E36D66-C9D9-4C6E-8105-9F1E9810D9CB}" type="pres">
      <dgm:prSet presAssocID="{7EFBD026-0E17-4DDC-B65D-40F7B8DEF189}" presName="text0" presStyleLbl="node1" presStyleIdx="3" presStyleCnt="4" custScaleX="169735" custScaleY="135722" custRadScaleRad="101478" custRadScaleInc="10517">
        <dgm:presLayoutVars>
          <dgm:bulletEnabled val="1"/>
        </dgm:presLayoutVars>
      </dgm:prSet>
      <dgm:spPr/>
    </dgm:pt>
  </dgm:ptLst>
  <dgm:cxnLst>
    <dgm:cxn modelId="{61BCFA22-F234-4A1D-B494-FF14A1464083}" srcId="{3769B087-77E4-4956-AC2E-20EAC5961650}" destId="{7EFBD026-0E17-4DDC-B65D-40F7B8DEF189}" srcOrd="2" destOrd="0" parTransId="{838F879D-0797-4486-83D2-8DE17448175F}" sibTransId="{D3971C68-B3FC-4955-B1EF-04FB80EAFFBA}"/>
    <dgm:cxn modelId="{D1C9EA3F-425D-445D-9EB7-4A5E74ABB264}" srcId="{3769B087-77E4-4956-AC2E-20EAC5961650}" destId="{6F911242-BC4D-4CD0-85F9-7100745D6993}" srcOrd="0" destOrd="0" parTransId="{AE8942CF-C011-4D63-BAD7-9B8B623305F0}" sibTransId="{B2A4AFBA-8F48-4956-9D3B-91638B0613FC}"/>
    <dgm:cxn modelId="{2D761C61-AC5B-4232-93D6-4FD19DFF3746}" type="presOf" srcId="{3769B087-77E4-4956-AC2E-20EAC5961650}" destId="{BE11AC9A-7B4F-49AB-910F-3CB59E1D1458}" srcOrd="0" destOrd="0" presId="urn:microsoft.com/office/officeart/2008/layout/RadialCluster"/>
    <dgm:cxn modelId="{9AD59C52-5AE7-477D-8816-A1D0846EB875}" type="presOf" srcId="{5A493216-528B-40B6-86B8-650D0CBEBEDD}" destId="{4FEF7289-E31C-430B-AE07-89010578E425}" srcOrd="0" destOrd="0" presId="urn:microsoft.com/office/officeart/2008/layout/RadialCluster"/>
    <dgm:cxn modelId="{E15CEB53-CCEE-4592-9E57-389A6760AAA6}" type="presOf" srcId="{500391B5-19CE-49B6-AB7B-92359DDA60CB}" destId="{336C2021-D59E-47DD-8E0F-84DAE17AAEA1}" srcOrd="0" destOrd="0" presId="urn:microsoft.com/office/officeart/2008/layout/RadialCluster"/>
    <dgm:cxn modelId="{F1E7D374-6773-40D9-BB14-70BD173339A2}" type="presOf" srcId="{AE8942CF-C011-4D63-BAD7-9B8B623305F0}" destId="{EBB01D2C-0A3F-4FF0-829B-74908B4041CA}" srcOrd="0" destOrd="0" presId="urn:microsoft.com/office/officeart/2008/layout/RadialCluster"/>
    <dgm:cxn modelId="{92A0C4C8-76BE-4489-A3C9-4EE71010A7B3}" type="presOf" srcId="{6F911242-BC4D-4CD0-85F9-7100745D6993}" destId="{D4CD4C77-B50C-4C25-BE57-13752C7A1A7C}" srcOrd="0" destOrd="0" presId="urn:microsoft.com/office/officeart/2008/layout/RadialCluster"/>
    <dgm:cxn modelId="{93AE75D7-BDEF-4F21-912C-DCB334CEE215}" srcId="{15F517F9-1972-4AE3-881D-BE6D3E790A43}" destId="{3769B087-77E4-4956-AC2E-20EAC5961650}" srcOrd="0" destOrd="0" parTransId="{27D4DE36-CE3F-4B6D-AA78-C97D8B9D3CD2}" sibTransId="{94FC9216-604C-4B13-A4F9-D86ECDF5AB76}"/>
    <dgm:cxn modelId="{491898DD-264E-48E7-A1AB-F97AA4795053}" type="presOf" srcId="{15F517F9-1972-4AE3-881D-BE6D3E790A43}" destId="{5CFB7567-0177-49BD-A789-0BAF1D061219}" srcOrd="0" destOrd="0" presId="urn:microsoft.com/office/officeart/2008/layout/RadialCluster"/>
    <dgm:cxn modelId="{BD95C8E4-CADA-4CCF-A40D-848A95F05241}" srcId="{3769B087-77E4-4956-AC2E-20EAC5961650}" destId="{500391B5-19CE-49B6-AB7B-92359DDA60CB}" srcOrd="1" destOrd="0" parTransId="{5A493216-528B-40B6-86B8-650D0CBEBEDD}" sibTransId="{1D9A23C6-C127-43C2-A045-449AC6229912}"/>
    <dgm:cxn modelId="{C8DDDAF7-5FBD-4A18-8F54-5C59FF8F906F}" type="presOf" srcId="{838F879D-0797-4486-83D2-8DE17448175F}" destId="{3CDDB666-6690-46FF-AC2E-74E0C3132F61}" srcOrd="0" destOrd="0" presId="urn:microsoft.com/office/officeart/2008/layout/RadialCluster"/>
    <dgm:cxn modelId="{027388FC-CBD3-4818-B983-328DD92E26EC}" type="presOf" srcId="{7EFBD026-0E17-4DDC-B65D-40F7B8DEF189}" destId="{90E36D66-C9D9-4C6E-8105-9F1E9810D9CB}" srcOrd="0" destOrd="0" presId="urn:microsoft.com/office/officeart/2008/layout/RadialCluster"/>
    <dgm:cxn modelId="{31270F2C-66B5-4A25-9BC8-BFAC721F600A}" type="presParOf" srcId="{5CFB7567-0177-49BD-A789-0BAF1D061219}" destId="{327E23D5-8A3B-4981-9CCB-D1DD037AA839}" srcOrd="0" destOrd="0" presId="urn:microsoft.com/office/officeart/2008/layout/RadialCluster"/>
    <dgm:cxn modelId="{43D344B8-55A4-4BDF-8156-EDDB1E923BA8}" type="presParOf" srcId="{327E23D5-8A3B-4981-9CCB-D1DD037AA839}" destId="{BE11AC9A-7B4F-49AB-910F-3CB59E1D1458}" srcOrd="0" destOrd="0" presId="urn:microsoft.com/office/officeart/2008/layout/RadialCluster"/>
    <dgm:cxn modelId="{EC6792F7-71FF-4849-B26E-3E52D1D32E27}" type="presParOf" srcId="{327E23D5-8A3B-4981-9CCB-D1DD037AA839}" destId="{EBB01D2C-0A3F-4FF0-829B-74908B4041CA}" srcOrd="1" destOrd="0" presId="urn:microsoft.com/office/officeart/2008/layout/RadialCluster"/>
    <dgm:cxn modelId="{757313E8-1F1C-4166-B8DD-DDB05BC25A2C}" type="presParOf" srcId="{327E23D5-8A3B-4981-9CCB-D1DD037AA839}" destId="{D4CD4C77-B50C-4C25-BE57-13752C7A1A7C}" srcOrd="2" destOrd="0" presId="urn:microsoft.com/office/officeart/2008/layout/RadialCluster"/>
    <dgm:cxn modelId="{F88DC7D2-05CC-4646-97B3-7436B56F080D}" type="presParOf" srcId="{327E23D5-8A3B-4981-9CCB-D1DD037AA839}" destId="{4FEF7289-E31C-430B-AE07-89010578E425}" srcOrd="3" destOrd="0" presId="urn:microsoft.com/office/officeart/2008/layout/RadialCluster"/>
    <dgm:cxn modelId="{5F089884-8A3D-4733-8279-1A79ADA32792}" type="presParOf" srcId="{327E23D5-8A3B-4981-9CCB-D1DD037AA839}" destId="{336C2021-D59E-47DD-8E0F-84DAE17AAEA1}" srcOrd="4" destOrd="0" presId="urn:microsoft.com/office/officeart/2008/layout/RadialCluster"/>
    <dgm:cxn modelId="{C9C9C287-C6B0-4E4D-9838-0484807B746C}" type="presParOf" srcId="{327E23D5-8A3B-4981-9CCB-D1DD037AA839}" destId="{3CDDB666-6690-46FF-AC2E-74E0C3132F61}" srcOrd="5" destOrd="0" presId="urn:microsoft.com/office/officeart/2008/layout/RadialCluster"/>
    <dgm:cxn modelId="{D082F910-F49D-4400-932F-37F6A78E6F7B}" type="presParOf" srcId="{327E23D5-8A3B-4981-9CCB-D1DD037AA839}" destId="{90E36D66-C9D9-4C6E-8105-9F1E9810D9CB}" srcOrd="6" destOrd="0" presId="urn:microsoft.com/office/officeart/2008/layout/RadialCluster"/>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11AC9A-7B4F-49AB-910F-3CB59E1D1458}">
      <dsp:nvSpPr>
        <dsp:cNvPr id="0" name=""/>
        <dsp:cNvSpPr/>
      </dsp:nvSpPr>
      <dsp:spPr>
        <a:xfrm>
          <a:off x="2625057" y="2196314"/>
          <a:ext cx="1393354" cy="139335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711200">
            <a:lnSpc>
              <a:spcPct val="90000"/>
            </a:lnSpc>
            <a:spcBef>
              <a:spcPct val="0"/>
            </a:spcBef>
            <a:spcAft>
              <a:spcPct val="35000"/>
            </a:spcAft>
            <a:buNone/>
          </a:pPr>
          <a:r>
            <a:rPr lang="en-US" sz="1600" kern="1200" dirty="0"/>
            <a:t>Sustainable Development</a:t>
          </a:r>
        </a:p>
      </dsp:txBody>
      <dsp:txXfrm>
        <a:off x="2693075" y="2264332"/>
        <a:ext cx="1257318" cy="1257318"/>
      </dsp:txXfrm>
    </dsp:sp>
    <dsp:sp modelId="{EBB01D2C-0A3F-4FF0-829B-74908B4041CA}">
      <dsp:nvSpPr>
        <dsp:cNvPr id="0" name=""/>
        <dsp:cNvSpPr/>
      </dsp:nvSpPr>
      <dsp:spPr>
        <a:xfrm rot="16200000">
          <a:off x="3114805" y="1989384"/>
          <a:ext cx="413859" cy="0"/>
        </a:xfrm>
        <a:custGeom>
          <a:avLst/>
          <a:gdLst/>
          <a:ahLst/>
          <a:cxnLst/>
          <a:rect l="0" t="0" r="0" b="0"/>
          <a:pathLst>
            <a:path>
              <a:moveTo>
                <a:pt x="0" y="0"/>
              </a:moveTo>
              <a:lnTo>
                <a:pt x="413859"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CD4C77-B50C-4C25-BE57-13752C7A1A7C}">
      <dsp:nvSpPr>
        <dsp:cNvPr id="0" name=""/>
        <dsp:cNvSpPr/>
      </dsp:nvSpPr>
      <dsp:spPr>
        <a:xfrm>
          <a:off x="2592289" y="324038"/>
          <a:ext cx="1458892" cy="1458416"/>
        </a:xfrm>
        <a:prstGeom prst="roundRect">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20" tIns="58420" rIns="58420" bIns="58420" numCol="1" spcCol="1270" anchor="ctr" anchorCtr="0">
          <a:noAutofit/>
        </a:bodyPr>
        <a:lstStyle/>
        <a:p>
          <a:pPr marL="0" lvl="0" indent="0" algn="ctr" defTabSz="1022350">
            <a:lnSpc>
              <a:spcPct val="90000"/>
            </a:lnSpc>
            <a:spcBef>
              <a:spcPct val="0"/>
            </a:spcBef>
            <a:spcAft>
              <a:spcPct val="35000"/>
            </a:spcAft>
            <a:buNone/>
          </a:pPr>
          <a:r>
            <a:rPr lang="en-US" sz="2300" kern="1200" dirty="0"/>
            <a:t>Economic Security</a:t>
          </a:r>
        </a:p>
      </dsp:txBody>
      <dsp:txXfrm>
        <a:off x="2663483" y="395232"/>
        <a:ext cx="1316504" cy="1316028"/>
      </dsp:txXfrm>
    </dsp:sp>
    <dsp:sp modelId="{4FEF7289-E31C-430B-AE07-89010578E425}">
      <dsp:nvSpPr>
        <dsp:cNvPr id="0" name=""/>
        <dsp:cNvSpPr/>
      </dsp:nvSpPr>
      <dsp:spPr>
        <a:xfrm rot="1402020">
          <a:off x="3995268" y="3305918"/>
          <a:ext cx="564387" cy="0"/>
        </a:xfrm>
        <a:custGeom>
          <a:avLst/>
          <a:gdLst/>
          <a:ahLst/>
          <a:cxnLst/>
          <a:rect l="0" t="0" r="0" b="0"/>
          <a:pathLst>
            <a:path>
              <a:moveTo>
                <a:pt x="0" y="0"/>
              </a:moveTo>
              <a:lnTo>
                <a:pt x="564387"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36C2021-D59E-47DD-8E0F-84DAE17AAEA1}">
      <dsp:nvSpPr>
        <dsp:cNvPr id="0" name=""/>
        <dsp:cNvSpPr/>
      </dsp:nvSpPr>
      <dsp:spPr>
        <a:xfrm>
          <a:off x="4536511" y="3078344"/>
          <a:ext cx="1475080" cy="1316311"/>
        </a:xfrm>
        <a:prstGeom prst="roundRect">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360" tIns="86360" rIns="86360" bIns="86360" numCol="1" spcCol="1270" anchor="ctr" anchorCtr="0">
          <a:noAutofit/>
        </a:bodyPr>
        <a:lstStyle/>
        <a:p>
          <a:pPr marL="0" lvl="0" indent="0" algn="ctr" defTabSz="1511300">
            <a:lnSpc>
              <a:spcPct val="90000"/>
            </a:lnSpc>
            <a:spcBef>
              <a:spcPct val="0"/>
            </a:spcBef>
            <a:spcAft>
              <a:spcPct val="35000"/>
            </a:spcAft>
            <a:buNone/>
          </a:pPr>
          <a:r>
            <a:rPr lang="en-US" sz="3400" kern="1200" dirty="0"/>
            <a:t>Social Justice</a:t>
          </a:r>
        </a:p>
      </dsp:txBody>
      <dsp:txXfrm>
        <a:off x="4600768" y="3142601"/>
        <a:ext cx="1346566" cy="1187797"/>
      </dsp:txXfrm>
    </dsp:sp>
    <dsp:sp modelId="{3CDDB666-6690-46FF-AC2E-74E0C3132F61}">
      <dsp:nvSpPr>
        <dsp:cNvPr id="0" name=""/>
        <dsp:cNvSpPr/>
      </dsp:nvSpPr>
      <dsp:spPr>
        <a:xfrm rot="9378612">
          <a:off x="2101580" y="3308452"/>
          <a:ext cx="546503" cy="0"/>
        </a:xfrm>
        <a:custGeom>
          <a:avLst/>
          <a:gdLst/>
          <a:ahLst/>
          <a:cxnLst/>
          <a:rect l="0" t="0" r="0" b="0"/>
          <a:pathLst>
            <a:path>
              <a:moveTo>
                <a:pt x="0" y="0"/>
              </a:moveTo>
              <a:lnTo>
                <a:pt x="546503" y="0"/>
              </a:lnTo>
            </a:path>
          </a:pathLst>
        </a:custGeom>
        <a:noFill/>
        <a:ln w="12700" cap="flat" cmpd="sng" algn="ctr">
          <a:solidFill>
            <a:schemeClr val="accent5">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0E36D66-C9D9-4C6E-8105-9F1E9810D9CB}">
      <dsp:nvSpPr>
        <dsp:cNvPr id="0" name=""/>
        <dsp:cNvSpPr/>
      </dsp:nvSpPr>
      <dsp:spPr>
        <a:xfrm>
          <a:off x="540048" y="3132343"/>
          <a:ext cx="1584557" cy="1267029"/>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a:t>Environmental Quality</a:t>
          </a:r>
        </a:p>
      </dsp:txBody>
      <dsp:txXfrm>
        <a:off x="601899" y="3194194"/>
        <a:ext cx="1460855" cy="1143327"/>
      </dsp:txXfrm>
    </dsp:sp>
  </dsp:spTree>
</dsp:drawing>
</file>

<file path=ppt/diagrams/layout1.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11/28/2024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28/11/2024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393447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28/11/2024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63040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28/11/2024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35699803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2.png"/><Relationship Id="rId5" Type="http://schemas.openxmlformats.org/officeDocument/2006/relationships/slideLayout" Target="../slideLayouts/slideLayout6.xml"/><Relationship Id="rId10" Type="http://schemas.openxmlformats.org/officeDocument/2006/relationships/theme" Target="../theme/theme2.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11/28/2024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1"/>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 id="2147483790"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fif"/><Relationship Id="rId7" Type="http://schemas.openxmlformats.org/officeDocument/2006/relationships/image" Target="../media/image8.png"/><Relationship Id="rId2" Type="http://schemas.openxmlformats.org/officeDocument/2006/relationships/image" Target="../media/image3.jfif"/><Relationship Id="rId1" Type="http://schemas.openxmlformats.org/officeDocument/2006/relationships/slideLayout" Target="../slideLayouts/slideLayout4.xml"/><Relationship Id="rId6" Type="http://schemas.openxmlformats.org/officeDocument/2006/relationships/image" Target="../media/image7.jfif"/><Relationship Id="rId5" Type="http://schemas.openxmlformats.org/officeDocument/2006/relationships/image" Target="../media/image6.jfif"/><Relationship Id="rId4" Type="http://schemas.openxmlformats.org/officeDocument/2006/relationships/image" Target="../media/image5.jfi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hyperlink" Target="http://www.un-documents.net/our-common-future.pdf" TargetMode="Externa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hyperlink" Target="https://unfccc.int/process-and-meetings/what-is-the-united-nations-framework-convention-on-climate-change" TargetMode="Externa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what%20are%20environmental%20inequalities.docx" TargetMode="Externa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hyperlink" Target="https://www.proquest.com/docview/67267569?accountid=130472&amp;parentSessionId=qPpvuuECvSxZp%2B4I1U%2Ff9A2pU%2BtuuYZ1DJC0Qm%2FcDmA%3D&amp;pq-origsite=primo&amp;sourcetype=Scholarly%20Journals" TargetMode="External"/><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hyperlink" Target="https://www.rhs.org.uk/vegetables/hydroponics" TargetMode="External"/><Relationship Id="rId2" Type="http://schemas.openxmlformats.org/officeDocument/2006/relationships/hyperlink" Target="https://royalsociety.org/news-resources/projects/gm-plants/what-is-gm-and-how-is-it-done/" TargetMode="External"/><Relationship Id="rId1" Type="http://schemas.openxmlformats.org/officeDocument/2006/relationships/slideLayout" Target="../slideLayouts/slideLayout3.xml"/><Relationship Id="rId4" Type="http://schemas.openxmlformats.org/officeDocument/2006/relationships/hyperlink" Target="https://www.gov.uk/guidance/the-thames-barrier"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commonslibrary.parliament.uk/research-briefings/cbp-7480/" TargetMode="External"/><Relationship Id="rId2" Type="http://schemas.openxmlformats.org/officeDocument/2006/relationships/hyperlink" Target="https://www.un.org/en/climatechange/what-is-renewable-energy" TargetMode="External"/><Relationship Id="rId1" Type="http://schemas.openxmlformats.org/officeDocument/2006/relationships/slideLayout" Target="../slideLayouts/slideLayout10.xml"/><Relationship Id="rId4" Type="http://schemas.openxmlformats.org/officeDocument/2006/relationships/hyperlink" Target="https://link.springer.com/article/10.1007/s42398-022-00248-3"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hyperlink" Target="https://uu.diva-portal.org/smash/record.jsf?pid=diva2%3A717792&amp;dswid=-3497" TargetMode="External"/><Relationship Id="rId2" Type="http://schemas.openxmlformats.org/officeDocument/2006/relationships/hyperlink" Target="https://www-oxfordreference-com.ezproxy.uwtsd.ac.uk/display/10.1093/acref/9780199657681.001.0001/acref-9780199657681-e-1604?rskey=xgCZSh&amp;result=1" TargetMode="Externa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hyperlink" Target="https://www.bing.com/images/search?q=tipi+valley+carmarthenshire&amp;form=HDRSC4&amp;first=1" TargetMode="Externa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hyperlink" Target="https://www.sciencedirect.com/science/article/abs/pii/B9780080454054007357" TargetMode="Externa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54xM8VlgP7s" TargetMode="Externa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8" Type="http://schemas.openxmlformats.org/officeDocument/2006/relationships/hyperlink" Target="https://www.proquest.com/docview/67267569?accountid=130472&amp;parentSessionId=qPpvuuECvSxZp%2B4I1U%2Ff9A2pU%2BtuuYZ1DJC0Qm%2FcDmA%3D&amp;pq-origsite=primo&amp;sourcetype=Scholarly%20Journals" TargetMode="External"/><Relationship Id="rId3" Type="http://schemas.openxmlformats.org/officeDocument/2006/relationships/hyperlink" Target="https://theanarchistlibrary.org/library/murray-bookchin-what-is-social-ecology" TargetMode="External"/><Relationship Id="rId7" Type="http://schemas.openxmlformats.org/officeDocument/2006/relationships/hyperlink" Target="https://www-oxfordreference-com.ezproxy.uwtsd.ac.uk/display/10.1093/acref/9780199657681.001.0001/acref-9780199657681-e-1604?rskey=xgCZSh&amp;result=1" TargetMode="External"/><Relationship Id="rId2" Type="http://schemas.openxmlformats.org/officeDocument/2006/relationships/hyperlink" Target="https://onlinelibrary.wiley.com/doi/full/10.1002/sd.3101?msockid=114015e0d01561b1154400f2d1ee60d8" TargetMode="External"/><Relationship Id="rId1" Type="http://schemas.openxmlformats.org/officeDocument/2006/relationships/slideLayout" Target="../slideLayouts/slideLayout9.xml"/><Relationship Id="rId6" Type="http://schemas.openxmlformats.org/officeDocument/2006/relationships/hyperlink" Target="https://link.springer.com/article/10.1007/s43615-023-00272-3#citeas" TargetMode="External"/><Relationship Id="rId5" Type="http://schemas.openxmlformats.org/officeDocument/2006/relationships/hyperlink" Target="http://www.un-documents.net/our-common-future.pdf" TargetMode="External"/><Relationship Id="rId4" Type="http://schemas.openxmlformats.org/officeDocument/2006/relationships/hyperlink" Target="https://www.sciencedirect.com/science/article/abs/pii/B9780080454054007357"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archive.org/details/vanishingfaceofg0000love" TargetMode="External"/><Relationship Id="rId3" Type="http://schemas.openxmlformats.org/officeDocument/2006/relationships/hyperlink" Target="https://research-ebsco-com.ezproxy.uwtsd.ac.uk/c/onvpsy/viewer/pdf/sd2ihgx52b?route=details" TargetMode="External"/><Relationship Id="rId7" Type="http://schemas.openxmlformats.org/officeDocument/2006/relationships/hyperlink" Target="https://commonslibrary.parliament.uk/research-briefings/cbp-7480/" TargetMode="External"/><Relationship Id="rId2" Type="http://schemas.openxmlformats.org/officeDocument/2006/relationships/hyperlink" Target="https://www.google.co.uk/books/edition/Feminism_or_Death/VkAyEAAAQBAJ?hl=en&amp;gbpv=0" TargetMode="External"/><Relationship Id="rId1" Type="http://schemas.openxmlformats.org/officeDocument/2006/relationships/slideLayout" Target="../slideLayouts/slideLayout9.xml"/><Relationship Id="rId6" Type="http://schemas.openxmlformats.org/officeDocument/2006/relationships/hyperlink" Target="https://www.theguardian.com/business/2002/feb/06/manufacturing.globalrecession" TargetMode="External"/><Relationship Id="rId5" Type="http://schemas.openxmlformats.org/officeDocument/2006/relationships/hyperlink" Target="https://www.youtube.com/watch?v=54xM8VlgP7s" TargetMode="External"/><Relationship Id="rId4" Type="http://schemas.openxmlformats.org/officeDocument/2006/relationships/hyperlink" Target="https://www.gov.uk/guidance/the-thames-barrier" TargetMode="External"/></Relationships>
</file>

<file path=ppt/slides/_rels/slide41.xml.rels><?xml version="1.0" encoding="UTF-8" standalone="yes"?>
<Relationships xmlns="http://schemas.openxmlformats.org/package/2006/relationships"><Relationship Id="rId3" Type="http://schemas.openxmlformats.org/officeDocument/2006/relationships/hyperlink" Target="https://www.google.co.uk/books/edition/Ecology_Community_and_Lifestyle/egGtPctMg8UC?hl=en&amp;gbpv=0" TargetMode="External"/><Relationship Id="rId2" Type="http://schemas.openxmlformats.org/officeDocument/2006/relationships/hyperlink" Target="https://uu.diva-portal.org/smash/record.jsf?pid=diva2%3A717792&amp;dswid=-3497" TargetMode="External"/><Relationship Id="rId1" Type="http://schemas.openxmlformats.org/officeDocument/2006/relationships/slideLayout" Target="../slideLayouts/slideLayout9.xml"/><Relationship Id="rId5" Type="http://schemas.openxmlformats.org/officeDocument/2006/relationships/hyperlink" Target="https://www.cambridge.org/core/journals/legal-studies/article/abs/environmental-justice-in-the-uk-uncertainty-ambiguity-and-the-law/FDBF785966CDCBDB4D934217CBF878C2" TargetMode="External"/><Relationship Id="rId4" Type="http://schemas.openxmlformats.org/officeDocument/2006/relationships/hyperlink" Target="https://link.springer.com/article/10.1007/s42398-022-00248-3#citeas"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unfccc.int/cop29/about-cop29" TargetMode="External"/><Relationship Id="rId3" Type="http://schemas.openxmlformats.org/officeDocument/2006/relationships/hyperlink" Target="https://royalsociety.org/news-resources/projects/gm-plants/what-is-gm-and-how-is-it-done/" TargetMode="External"/><Relationship Id="rId7" Type="http://schemas.openxmlformats.org/officeDocument/2006/relationships/hyperlink" Target="https://unfccc.int/process-and-meetings/what-is-the-united-nations-framework-convention-on-climate-change" TargetMode="External"/><Relationship Id="rId2" Type="http://schemas.openxmlformats.org/officeDocument/2006/relationships/hyperlink" Target="https://www.rhs.org.uk/vegetables/hydroponics" TargetMode="External"/><Relationship Id="rId1" Type="http://schemas.openxmlformats.org/officeDocument/2006/relationships/slideLayout" Target="../slideLayouts/slideLayout10.xml"/><Relationship Id="rId6" Type="http://schemas.openxmlformats.org/officeDocument/2006/relationships/hyperlink" Target="https://www.un.org/en/climatechange/what-is-renewable-energy" TargetMode="External"/><Relationship Id="rId5" Type="http://schemas.openxmlformats.org/officeDocument/2006/relationships/hyperlink" Target="https://pureportal.strath.ac.uk/en/publications/environmental-and-social-justice" TargetMode="External"/><Relationship Id="rId4" Type="http://schemas.openxmlformats.org/officeDocument/2006/relationships/hyperlink" Target="https://businessdocbox.com/Green_Solutions/69901977-Environment-and-social-justice-sdrn-briefing-two-sdrn-briefing-two-introduction.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344F177-AD8F-ADF6-F149-4693F7B740C6}"/>
              </a:ext>
            </a:extLst>
          </p:cNvPr>
          <p:cNvSpPr/>
          <p:nvPr/>
        </p:nvSpPr>
        <p:spPr>
          <a:xfrm>
            <a:off x="190123" y="412920"/>
            <a:ext cx="8596816" cy="4007067"/>
          </a:xfrm>
          <a:prstGeom prst="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1CDE8F3F-E9A8-5295-F880-F4E4BB5D3967}"/>
              </a:ext>
            </a:extLst>
          </p:cNvPr>
          <p:cNvSpPr txBox="1"/>
          <p:nvPr/>
        </p:nvSpPr>
        <p:spPr>
          <a:xfrm>
            <a:off x="461727" y="4499566"/>
            <a:ext cx="7831247" cy="584775"/>
          </a:xfrm>
          <a:prstGeom prst="rect">
            <a:avLst/>
          </a:prstGeom>
          <a:noFill/>
        </p:spPr>
        <p:txBody>
          <a:bodyPr wrap="square" rtlCol="0">
            <a:spAutoFit/>
          </a:bodyPr>
          <a:lstStyle/>
          <a:p>
            <a:r>
              <a:rPr lang="en-GB" sz="3200" b="1" dirty="0"/>
              <a:t>ECAY6006 The Politics of Activism</a:t>
            </a:r>
          </a:p>
        </p:txBody>
      </p:sp>
      <p:sp>
        <p:nvSpPr>
          <p:cNvPr id="6" name="TextBox 5">
            <a:extLst>
              <a:ext uri="{FF2B5EF4-FFF2-40B4-BE49-F238E27FC236}">
                <a16:creationId xmlns:a16="http://schemas.microsoft.com/office/drawing/2014/main" id="{61D7638A-42FA-9870-FBDE-18476B8786D1}"/>
              </a:ext>
            </a:extLst>
          </p:cNvPr>
          <p:cNvSpPr txBox="1"/>
          <p:nvPr/>
        </p:nvSpPr>
        <p:spPr>
          <a:xfrm>
            <a:off x="461727" y="5055646"/>
            <a:ext cx="7831247" cy="830997"/>
          </a:xfrm>
          <a:prstGeom prst="rect">
            <a:avLst/>
          </a:prstGeom>
          <a:noFill/>
        </p:spPr>
        <p:txBody>
          <a:bodyPr wrap="square" rtlCol="0">
            <a:spAutoFit/>
          </a:bodyPr>
          <a:lstStyle/>
          <a:p>
            <a:r>
              <a:rPr lang="en-GB" sz="2800" b="1" dirty="0"/>
              <a:t>Theme 3: Ideology and Activism</a:t>
            </a:r>
          </a:p>
          <a:p>
            <a:pPr algn="r"/>
            <a:r>
              <a:rPr lang="en-GB" sz="2000" b="1"/>
              <a:t>Part 2: </a:t>
            </a:r>
            <a:r>
              <a:rPr lang="en-GB" sz="2000" b="1" dirty="0"/>
              <a:t>Ideological Challenges to the ‘Mainstream’ – Green Politics</a:t>
            </a:r>
          </a:p>
        </p:txBody>
      </p:sp>
      <p:pic>
        <p:nvPicPr>
          <p:cNvPr id="8" name="Picture 7" descr="An environmental activist holding a sign">
            <a:extLst>
              <a:ext uri="{FF2B5EF4-FFF2-40B4-BE49-F238E27FC236}">
                <a16:creationId xmlns:a16="http://schemas.microsoft.com/office/drawing/2014/main" id="{4E307DEC-921D-7470-75C8-543E2052E63C}"/>
              </a:ext>
            </a:extLst>
          </p:cNvPr>
          <p:cNvPicPr>
            <a:picLocks noChangeAspect="1"/>
          </p:cNvPicPr>
          <p:nvPr/>
        </p:nvPicPr>
        <p:blipFill>
          <a:blip r:embed="rId2"/>
          <a:stretch>
            <a:fillRect/>
          </a:stretch>
        </p:blipFill>
        <p:spPr>
          <a:xfrm>
            <a:off x="300593" y="588475"/>
            <a:ext cx="2328450" cy="1344815"/>
          </a:xfrm>
          <a:prstGeom prst="rect">
            <a:avLst/>
          </a:prstGeom>
        </p:spPr>
      </p:pic>
      <p:pic>
        <p:nvPicPr>
          <p:cNvPr id="10" name="Picture 9" descr="A hand with a barbed wire around it&#10;&#10;Description automatically generated">
            <a:extLst>
              <a:ext uri="{FF2B5EF4-FFF2-40B4-BE49-F238E27FC236}">
                <a16:creationId xmlns:a16="http://schemas.microsoft.com/office/drawing/2014/main" id="{26EBE18E-CF17-1A93-4697-DF026A33E287}"/>
              </a:ext>
            </a:extLst>
          </p:cNvPr>
          <p:cNvPicPr>
            <a:picLocks noChangeAspect="1"/>
          </p:cNvPicPr>
          <p:nvPr/>
        </p:nvPicPr>
        <p:blipFill>
          <a:blip r:embed="rId3"/>
          <a:stretch>
            <a:fillRect/>
          </a:stretch>
        </p:blipFill>
        <p:spPr>
          <a:xfrm>
            <a:off x="357061" y="2948911"/>
            <a:ext cx="1212215" cy="1314450"/>
          </a:xfrm>
          <a:prstGeom prst="rect">
            <a:avLst/>
          </a:prstGeom>
        </p:spPr>
      </p:pic>
      <p:pic>
        <p:nvPicPr>
          <p:cNvPr id="12" name="Picture 11" descr="The Public Order Act 2023">
            <a:extLst>
              <a:ext uri="{FF2B5EF4-FFF2-40B4-BE49-F238E27FC236}">
                <a16:creationId xmlns:a16="http://schemas.microsoft.com/office/drawing/2014/main" id="{A63DC4EE-D308-402F-FB4F-8C86B8B9E7E7}"/>
              </a:ext>
            </a:extLst>
          </p:cNvPr>
          <p:cNvPicPr>
            <a:picLocks noChangeAspect="1"/>
          </p:cNvPicPr>
          <p:nvPr/>
        </p:nvPicPr>
        <p:blipFill>
          <a:blip r:embed="rId4"/>
          <a:stretch>
            <a:fillRect/>
          </a:stretch>
        </p:blipFill>
        <p:spPr>
          <a:xfrm>
            <a:off x="6328845" y="307620"/>
            <a:ext cx="2296091" cy="2130394"/>
          </a:xfrm>
          <a:prstGeom prst="rect">
            <a:avLst/>
          </a:prstGeom>
        </p:spPr>
      </p:pic>
      <p:pic>
        <p:nvPicPr>
          <p:cNvPr id="16" name="Picture 15" descr="A group of people holding signs&#10;&#10;Description automatically generated">
            <a:extLst>
              <a:ext uri="{FF2B5EF4-FFF2-40B4-BE49-F238E27FC236}">
                <a16:creationId xmlns:a16="http://schemas.microsoft.com/office/drawing/2014/main" id="{33DF5932-4684-81FD-97BF-A25541983A1A}"/>
              </a:ext>
            </a:extLst>
          </p:cNvPr>
          <p:cNvPicPr>
            <a:picLocks noChangeAspect="1"/>
          </p:cNvPicPr>
          <p:nvPr/>
        </p:nvPicPr>
        <p:blipFill>
          <a:blip r:embed="rId5"/>
          <a:stretch>
            <a:fillRect/>
          </a:stretch>
        </p:blipFill>
        <p:spPr>
          <a:xfrm>
            <a:off x="3130593" y="389298"/>
            <a:ext cx="2699366" cy="1459117"/>
          </a:xfrm>
          <a:prstGeom prst="rect">
            <a:avLst/>
          </a:prstGeom>
        </p:spPr>
      </p:pic>
      <p:pic>
        <p:nvPicPr>
          <p:cNvPr id="18" name="Picture 17" descr="A child holding a sign protesting against climate change">
            <a:extLst>
              <a:ext uri="{FF2B5EF4-FFF2-40B4-BE49-F238E27FC236}">
                <a16:creationId xmlns:a16="http://schemas.microsoft.com/office/drawing/2014/main" id="{6EDFAB81-8A1C-51F5-7E4B-82D84F882E32}"/>
              </a:ext>
            </a:extLst>
          </p:cNvPr>
          <p:cNvPicPr>
            <a:picLocks noChangeAspect="1"/>
          </p:cNvPicPr>
          <p:nvPr/>
        </p:nvPicPr>
        <p:blipFill>
          <a:blip r:embed="rId6"/>
          <a:stretch>
            <a:fillRect/>
          </a:stretch>
        </p:blipFill>
        <p:spPr>
          <a:xfrm>
            <a:off x="5156562" y="2922972"/>
            <a:ext cx="1820643" cy="1314450"/>
          </a:xfrm>
          <a:prstGeom prst="rect">
            <a:avLst/>
          </a:prstGeom>
        </p:spPr>
      </p:pic>
      <p:sp>
        <p:nvSpPr>
          <p:cNvPr id="19" name="TextBox 18">
            <a:extLst>
              <a:ext uri="{FF2B5EF4-FFF2-40B4-BE49-F238E27FC236}">
                <a16:creationId xmlns:a16="http://schemas.microsoft.com/office/drawing/2014/main" id="{0BC009F6-A25D-CB78-E3C5-0B3B49B083D9}"/>
              </a:ext>
            </a:extLst>
          </p:cNvPr>
          <p:cNvSpPr txBox="1"/>
          <p:nvPr/>
        </p:nvSpPr>
        <p:spPr>
          <a:xfrm>
            <a:off x="300593" y="2051269"/>
            <a:ext cx="1618742" cy="822357"/>
          </a:xfrm>
          <a:prstGeom prst="rect">
            <a:avLst/>
          </a:prstGeom>
          <a:solidFill>
            <a:schemeClr val="accent1"/>
          </a:solidFill>
        </p:spPr>
        <p:txBody>
          <a:bodyPr wrap="square" rtlCol="0">
            <a:spAutoFit/>
          </a:bodyPr>
          <a:lstStyle/>
          <a:p>
            <a:endParaRPr lang="en-GB" dirty="0"/>
          </a:p>
        </p:txBody>
      </p:sp>
      <p:sp>
        <p:nvSpPr>
          <p:cNvPr id="20" name="Rectangle 19">
            <a:extLst>
              <a:ext uri="{FF2B5EF4-FFF2-40B4-BE49-F238E27FC236}">
                <a16:creationId xmlns:a16="http://schemas.microsoft.com/office/drawing/2014/main" id="{16588CC1-ABF5-24E0-3170-6B34C489611E}"/>
              </a:ext>
            </a:extLst>
          </p:cNvPr>
          <p:cNvSpPr/>
          <p:nvPr/>
        </p:nvSpPr>
        <p:spPr>
          <a:xfrm>
            <a:off x="7161291" y="2643613"/>
            <a:ext cx="1348966" cy="15938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A6D2FAE-4213-0C70-ED40-E1F7DE3C0B15}"/>
              </a:ext>
            </a:extLst>
          </p:cNvPr>
          <p:cNvSpPr/>
          <p:nvPr/>
        </p:nvSpPr>
        <p:spPr>
          <a:xfrm>
            <a:off x="5920966" y="412920"/>
            <a:ext cx="316872" cy="140112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FAB768E7-9392-F13B-A41E-694F2E19754E}"/>
              </a:ext>
            </a:extLst>
          </p:cNvPr>
          <p:cNvSpPr/>
          <p:nvPr/>
        </p:nvSpPr>
        <p:spPr>
          <a:xfrm>
            <a:off x="1785451" y="3606136"/>
            <a:ext cx="2005079" cy="6076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a:extLst>
              <a:ext uri="{FF2B5EF4-FFF2-40B4-BE49-F238E27FC236}">
                <a16:creationId xmlns:a16="http://schemas.microsoft.com/office/drawing/2014/main" id="{5B23FE9A-3AE8-65FE-83B1-5D4ADFABA258}"/>
              </a:ext>
            </a:extLst>
          </p:cNvPr>
          <p:cNvPicPr>
            <a:picLocks noChangeAspect="1"/>
          </p:cNvPicPr>
          <p:nvPr/>
        </p:nvPicPr>
        <p:blipFill>
          <a:blip r:embed="rId7"/>
          <a:stretch>
            <a:fillRect/>
          </a:stretch>
        </p:blipFill>
        <p:spPr>
          <a:xfrm>
            <a:off x="2075980" y="2075247"/>
            <a:ext cx="2802659" cy="1504950"/>
          </a:xfrm>
          <a:prstGeom prst="rect">
            <a:avLst/>
          </a:prstGeom>
        </p:spPr>
      </p:pic>
      <p:sp>
        <p:nvSpPr>
          <p:cNvPr id="24" name="Rectangle 23">
            <a:extLst>
              <a:ext uri="{FF2B5EF4-FFF2-40B4-BE49-F238E27FC236}">
                <a16:creationId xmlns:a16="http://schemas.microsoft.com/office/drawing/2014/main" id="{F375E7FB-B517-B079-9F16-AD13E31EA99D}"/>
              </a:ext>
            </a:extLst>
          </p:cNvPr>
          <p:cNvSpPr/>
          <p:nvPr/>
        </p:nvSpPr>
        <p:spPr>
          <a:xfrm>
            <a:off x="3585172" y="1933290"/>
            <a:ext cx="2699366" cy="61326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a:extLst>
              <a:ext uri="{FF2B5EF4-FFF2-40B4-BE49-F238E27FC236}">
                <a16:creationId xmlns:a16="http://schemas.microsoft.com/office/drawing/2014/main" id="{9B4052E2-AFAB-CF04-A063-CB318592B943}"/>
              </a:ext>
            </a:extLst>
          </p:cNvPr>
          <p:cNvSpPr/>
          <p:nvPr/>
        </p:nvSpPr>
        <p:spPr>
          <a:xfrm>
            <a:off x="3956088" y="3105339"/>
            <a:ext cx="1079196" cy="110845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25363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63530-70E9-A959-6F57-923BB433BF35}"/>
              </a:ext>
            </a:extLst>
          </p:cNvPr>
          <p:cNvSpPr>
            <a:spLocks noGrp="1"/>
          </p:cNvSpPr>
          <p:nvPr>
            <p:ph type="title"/>
          </p:nvPr>
        </p:nvSpPr>
        <p:spPr>
          <a:xfrm>
            <a:off x="628650" y="2124530"/>
            <a:ext cx="7886700" cy="1325563"/>
          </a:xfrm>
        </p:spPr>
        <p:txBody>
          <a:bodyPr>
            <a:normAutofit/>
          </a:bodyPr>
          <a:lstStyle/>
          <a:p>
            <a:pPr algn="ctr"/>
            <a:r>
              <a:rPr lang="en-GB" sz="5400" b="1" dirty="0"/>
              <a:t>‘Green’ Politics</a:t>
            </a:r>
          </a:p>
        </p:txBody>
      </p:sp>
    </p:spTree>
    <p:extLst>
      <p:ext uri="{BB962C8B-B14F-4D97-AF65-F5344CB8AC3E}">
        <p14:creationId xmlns:p14="http://schemas.microsoft.com/office/powerpoint/2010/main" val="3770738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7636" y="336883"/>
            <a:ext cx="6048672" cy="769441"/>
          </a:xfrm>
          <a:prstGeom prst="rect">
            <a:avLst/>
          </a:prstGeom>
          <a:noFill/>
        </p:spPr>
        <p:txBody>
          <a:bodyPr wrap="square" rtlCol="0">
            <a:spAutoFit/>
          </a:bodyPr>
          <a:lstStyle/>
          <a:p>
            <a:pPr algn="ctr"/>
            <a:r>
              <a:rPr lang="en-GB" sz="4400" b="1" dirty="0"/>
              <a:t>‘Green’ Politics</a:t>
            </a:r>
          </a:p>
        </p:txBody>
      </p:sp>
      <p:sp>
        <p:nvSpPr>
          <p:cNvPr id="3" name="TextBox 2"/>
          <p:cNvSpPr txBox="1"/>
          <p:nvPr/>
        </p:nvSpPr>
        <p:spPr>
          <a:xfrm>
            <a:off x="520763" y="1759067"/>
            <a:ext cx="7830870" cy="2887970"/>
          </a:xfrm>
          <a:prstGeom prst="rect">
            <a:avLst/>
          </a:prstGeom>
          <a:noFill/>
        </p:spPr>
        <p:txBody>
          <a:bodyPr wrap="square" rtlCol="0">
            <a:spAutoFit/>
          </a:bodyPr>
          <a:lstStyle/>
          <a:p>
            <a:pPr marL="214313" indent="-214313">
              <a:spcBef>
                <a:spcPts val="1350"/>
              </a:spcBef>
              <a:spcAft>
                <a:spcPts val="1350"/>
              </a:spcAft>
              <a:buFont typeface="Arial" panose="020B0604020202020204" pitchFamily="34" charset="0"/>
              <a:buChar char="•"/>
            </a:pPr>
            <a:r>
              <a:rPr lang="en-GB" sz="2700" dirty="0"/>
              <a:t>Green or environmental ideologies are covered in more detail in Modules elsewhere</a:t>
            </a:r>
          </a:p>
          <a:p>
            <a:pPr marL="214313" indent="-214313">
              <a:spcBef>
                <a:spcPts val="1350"/>
              </a:spcBef>
              <a:spcAft>
                <a:spcPts val="1350"/>
              </a:spcAft>
              <a:buFont typeface="Arial" panose="020B0604020202020204" pitchFamily="34" charset="0"/>
              <a:buChar char="•"/>
            </a:pPr>
            <a:r>
              <a:rPr lang="en-GB" sz="2700" dirty="0"/>
              <a:t>However, ‘green’ politics have an important influence on activism in the 21</a:t>
            </a:r>
            <a:r>
              <a:rPr lang="en-GB" sz="2700" baseline="30000" dirty="0"/>
              <a:t>st</a:t>
            </a:r>
            <a:r>
              <a:rPr lang="en-GB" sz="2700" dirty="0"/>
              <a:t> century</a:t>
            </a:r>
          </a:p>
          <a:p>
            <a:pPr marL="214313" indent="-214313">
              <a:spcBef>
                <a:spcPts val="1350"/>
              </a:spcBef>
              <a:spcAft>
                <a:spcPts val="1350"/>
              </a:spcAft>
              <a:buFont typeface="Arial" panose="020B0604020202020204" pitchFamily="34" charset="0"/>
              <a:buChar char="•"/>
            </a:pPr>
            <a:r>
              <a:rPr lang="en-GB" sz="2700" dirty="0"/>
              <a:t>Therefore, it is important to look at this issue here</a:t>
            </a:r>
          </a:p>
        </p:txBody>
      </p:sp>
    </p:spTree>
    <p:extLst>
      <p:ext uri="{BB962C8B-B14F-4D97-AF65-F5344CB8AC3E}">
        <p14:creationId xmlns:p14="http://schemas.microsoft.com/office/powerpoint/2010/main" val="4275735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395365" y="210130"/>
            <a:ext cx="6172200" cy="691586"/>
          </a:xfrm>
        </p:spPr>
        <p:txBody>
          <a:bodyPr>
            <a:normAutofit fontScale="90000"/>
          </a:bodyPr>
          <a:lstStyle/>
          <a:p>
            <a:pPr algn="ctr"/>
            <a:r>
              <a:rPr lang="en-GB" altLang="en-US" b="1" dirty="0"/>
              <a:t>Sustainable Development</a:t>
            </a:r>
          </a:p>
        </p:txBody>
      </p:sp>
      <p:sp>
        <p:nvSpPr>
          <p:cNvPr id="3" name="TextBox 2"/>
          <p:cNvSpPr txBox="1"/>
          <p:nvPr/>
        </p:nvSpPr>
        <p:spPr>
          <a:xfrm>
            <a:off x="251520" y="999279"/>
            <a:ext cx="8640960" cy="1190069"/>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100" dirty="0"/>
              <a:t>Sustainable development means different things to different people</a:t>
            </a:r>
          </a:p>
          <a:p>
            <a:pPr marL="342900" indent="-342900">
              <a:spcBef>
                <a:spcPts val="450"/>
              </a:spcBef>
              <a:spcAft>
                <a:spcPts val="450"/>
              </a:spcAft>
              <a:buFont typeface="Arial" panose="020B0604020202020204" pitchFamily="34" charset="0"/>
              <a:buChar char="•"/>
            </a:pPr>
            <a:r>
              <a:rPr lang="en-GB" sz="2100" dirty="0"/>
              <a:t>However, there is a model that is accepted by </a:t>
            </a:r>
            <a:r>
              <a:rPr lang="en-GB" sz="2100" b="1" dirty="0"/>
              <a:t>most</a:t>
            </a:r>
            <a:r>
              <a:rPr lang="en-GB" sz="2100" dirty="0"/>
              <a:t> governments and organisations</a:t>
            </a:r>
          </a:p>
        </p:txBody>
      </p:sp>
      <p:sp>
        <p:nvSpPr>
          <p:cNvPr id="6" name="Isosceles Triangle 5"/>
          <p:cNvSpPr/>
          <p:nvPr/>
        </p:nvSpPr>
        <p:spPr>
          <a:xfrm>
            <a:off x="3563818" y="2794432"/>
            <a:ext cx="1620180" cy="1458162"/>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dirty="0"/>
          </a:p>
        </p:txBody>
      </p:sp>
      <p:sp>
        <p:nvSpPr>
          <p:cNvPr id="7" name="TextBox 6"/>
          <p:cNvSpPr txBox="1"/>
          <p:nvPr/>
        </p:nvSpPr>
        <p:spPr>
          <a:xfrm>
            <a:off x="3077764" y="2369968"/>
            <a:ext cx="2646294" cy="369332"/>
          </a:xfrm>
          <a:prstGeom prst="rect">
            <a:avLst/>
          </a:prstGeom>
          <a:noFill/>
        </p:spPr>
        <p:txBody>
          <a:bodyPr wrap="square" rtlCol="0">
            <a:spAutoFit/>
          </a:bodyPr>
          <a:lstStyle/>
          <a:p>
            <a:pPr algn="ctr"/>
            <a:r>
              <a:rPr lang="en-GB" sz="1800" b="1" dirty="0"/>
              <a:t>Economic Growth</a:t>
            </a:r>
          </a:p>
        </p:txBody>
      </p:sp>
      <p:sp>
        <p:nvSpPr>
          <p:cNvPr id="10" name="TextBox 9"/>
          <p:cNvSpPr txBox="1"/>
          <p:nvPr/>
        </p:nvSpPr>
        <p:spPr>
          <a:xfrm>
            <a:off x="1511590" y="3774124"/>
            <a:ext cx="1944216" cy="646331"/>
          </a:xfrm>
          <a:prstGeom prst="rect">
            <a:avLst/>
          </a:prstGeom>
          <a:noFill/>
        </p:spPr>
        <p:txBody>
          <a:bodyPr wrap="square" rtlCol="0">
            <a:spAutoFit/>
          </a:bodyPr>
          <a:lstStyle/>
          <a:p>
            <a:pPr algn="ctr"/>
            <a:r>
              <a:rPr lang="en-GB" sz="1800" b="1" dirty="0"/>
              <a:t>Environmental Protection</a:t>
            </a:r>
          </a:p>
        </p:txBody>
      </p:sp>
      <p:sp>
        <p:nvSpPr>
          <p:cNvPr id="11" name="TextBox 10"/>
          <p:cNvSpPr txBox="1"/>
          <p:nvPr/>
        </p:nvSpPr>
        <p:spPr>
          <a:xfrm>
            <a:off x="5429751" y="3897677"/>
            <a:ext cx="1674186" cy="369332"/>
          </a:xfrm>
          <a:prstGeom prst="rect">
            <a:avLst/>
          </a:prstGeom>
          <a:noFill/>
        </p:spPr>
        <p:txBody>
          <a:bodyPr wrap="square" rtlCol="0">
            <a:spAutoFit/>
          </a:bodyPr>
          <a:lstStyle/>
          <a:p>
            <a:pPr algn="ctr"/>
            <a:r>
              <a:rPr lang="en-GB" sz="1800" b="1" dirty="0"/>
              <a:t>Social Justice</a:t>
            </a:r>
          </a:p>
        </p:txBody>
      </p:sp>
      <p:sp>
        <p:nvSpPr>
          <p:cNvPr id="2" name="TextBox 1">
            <a:extLst>
              <a:ext uri="{FF2B5EF4-FFF2-40B4-BE49-F238E27FC236}">
                <a16:creationId xmlns:a16="http://schemas.microsoft.com/office/drawing/2014/main" id="{FFD09165-0014-C41E-E59C-55D3E6E13819}"/>
              </a:ext>
            </a:extLst>
          </p:cNvPr>
          <p:cNvSpPr txBox="1"/>
          <p:nvPr/>
        </p:nvSpPr>
        <p:spPr>
          <a:xfrm>
            <a:off x="2135376" y="4828147"/>
            <a:ext cx="4692177" cy="738664"/>
          </a:xfrm>
          <a:prstGeom prst="rect">
            <a:avLst/>
          </a:prstGeom>
          <a:noFill/>
        </p:spPr>
        <p:txBody>
          <a:bodyPr wrap="square" rtlCol="0">
            <a:spAutoFit/>
          </a:bodyPr>
          <a:lstStyle/>
          <a:p>
            <a:pPr algn="ctr"/>
            <a:r>
              <a:rPr lang="en-GB" sz="2100" i="1" dirty="0"/>
              <a:t>But where does the idea of these three ‘pillars’ come from?</a:t>
            </a:r>
          </a:p>
        </p:txBody>
      </p:sp>
    </p:spTree>
    <p:extLst>
      <p:ext uri="{BB962C8B-B14F-4D97-AF65-F5344CB8AC3E}">
        <p14:creationId xmlns:p14="http://schemas.microsoft.com/office/powerpoint/2010/main" val="2248921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p:bldP spid="10" grpId="0"/>
      <p:bldP spid="11" grpId="0"/>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6731" y="1187521"/>
            <a:ext cx="7960765" cy="1531089"/>
          </a:xfrm>
        </p:spPr>
        <p:txBody>
          <a:bodyPr>
            <a:noAutofit/>
          </a:bodyPr>
          <a:lstStyle/>
          <a:p>
            <a:pPr>
              <a:lnSpc>
                <a:spcPct val="120000"/>
              </a:lnSpc>
              <a:spcBef>
                <a:spcPts val="600"/>
              </a:spcBef>
              <a:spcAft>
                <a:spcPts val="600"/>
              </a:spcAft>
            </a:pPr>
            <a:r>
              <a:rPr lang="en-US" sz="2400" dirty="0"/>
              <a:t>The ‘tripartite’ model (economy, society, economy) was firmly established by the United Nations (UN) report </a:t>
            </a:r>
            <a:r>
              <a:rPr lang="en-US" sz="2400" i="1" dirty="0"/>
              <a:t>Our Common Future</a:t>
            </a:r>
            <a:r>
              <a:rPr lang="en-US" sz="2400" dirty="0"/>
              <a:t> which states that  sustainable development;</a:t>
            </a:r>
          </a:p>
          <a:p>
            <a:pPr>
              <a:lnSpc>
                <a:spcPct val="120000"/>
              </a:lnSpc>
              <a:spcBef>
                <a:spcPts val="600"/>
              </a:spcBef>
              <a:spcAft>
                <a:spcPts val="600"/>
              </a:spcAft>
            </a:pPr>
            <a:r>
              <a:rPr lang="en-US" sz="2400" dirty="0"/>
              <a:t>“meets the needs of the present without compromising the ability of future generations to meet their own needs” (</a:t>
            </a:r>
            <a:r>
              <a:rPr lang="en-GB" sz="2000" dirty="0"/>
              <a:t>Brundtland, 1987, Ch 1.3)</a:t>
            </a:r>
          </a:p>
          <a:p>
            <a:pPr>
              <a:lnSpc>
                <a:spcPct val="120000"/>
              </a:lnSpc>
              <a:spcBef>
                <a:spcPts val="600"/>
              </a:spcBef>
              <a:spcAft>
                <a:spcPts val="600"/>
              </a:spcAft>
            </a:pPr>
            <a:r>
              <a:rPr lang="en-GB" sz="2400" dirty="0"/>
              <a:t>The original report can be found here: </a:t>
            </a:r>
            <a:r>
              <a:rPr lang="en-GB" sz="2400" dirty="0">
                <a:hlinkClick r:id="rId2"/>
              </a:rPr>
              <a:t>Our Common Future: Report of the World Commission on Environment and Development</a:t>
            </a:r>
            <a:endParaRPr lang="en-GB" sz="2400" dirty="0"/>
          </a:p>
          <a:p>
            <a:pPr>
              <a:lnSpc>
                <a:spcPct val="120000"/>
              </a:lnSpc>
              <a:spcBef>
                <a:spcPts val="600"/>
              </a:spcBef>
              <a:spcAft>
                <a:spcPts val="600"/>
              </a:spcAft>
            </a:pPr>
            <a:endParaRPr lang="en-US" sz="2400" dirty="0"/>
          </a:p>
          <a:p>
            <a:pPr marL="0" indent="0">
              <a:lnSpc>
                <a:spcPct val="120000"/>
              </a:lnSpc>
              <a:spcBef>
                <a:spcPts val="600"/>
              </a:spcBef>
              <a:spcAft>
                <a:spcPts val="600"/>
              </a:spcAft>
              <a:buNone/>
            </a:pPr>
            <a:endParaRPr lang="en-US" sz="2400" dirty="0"/>
          </a:p>
        </p:txBody>
      </p:sp>
      <p:sp>
        <p:nvSpPr>
          <p:cNvPr id="4" name="TextBox 3"/>
          <p:cNvSpPr txBox="1"/>
          <p:nvPr/>
        </p:nvSpPr>
        <p:spPr>
          <a:xfrm>
            <a:off x="215741" y="202026"/>
            <a:ext cx="8502746" cy="769441"/>
          </a:xfrm>
          <a:prstGeom prst="rect">
            <a:avLst/>
          </a:prstGeom>
          <a:noFill/>
        </p:spPr>
        <p:txBody>
          <a:bodyPr wrap="square" rtlCol="0">
            <a:spAutoFit/>
          </a:bodyPr>
          <a:lstStyle/>
          <a:p>
            <a:pPr algn="ctr"/>
            <a:r>
              <a:rPr lang="en-GB" sz="4400" b="1" dirty="0"/>
              <a:t>Defining Sustainable Development</a:t>
            </a:r>
          </a:p>
        </p:txBody>
      </p:sp>
    </p:spTree>
    <p:extLst>
      <p:ext uri="{BB962C8B-B14F-4D97-AF65-F5344CB8AC3E}">
        <p14:creationId xmlns:p14="http://schemas.microsoft.com/office/powerpoint/2010/main" val="1860037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67544" y="1273090"/>
            <a:ext cx="8368638" cy="4431983"/>
          </a:xfrm>
          <a:prstGeom prst="rect">
            <a:avLst/>
          </a:prstGeom>
          <a:noFill/>
        </p:spPr>
        <p:txBody>
          <a:bodyPr wrap="square" rtlCol="0">
            <a:spAutoFit/>
          </a:bodyPr>
          <a:lstStyle/>
          <a:p>
            <a:pPr marL="214313" indent="-214313">
              <a:spcBef>
                <a:spcPts val="600"/>
              </a:spcBef>
              <a:spcAft>
                <a:spcPts val="600"/>
              </a:spcAft>
              <a:buFont typeface="Arial" panose="020B0604020202020204" pitchFamily="34" charset="0"/>
              <a:buChar char="•"/>
            </a:pPr>
            <a:r>
              <a:rPr lang="en-GB" sz="2800" dirty="0"/>
              <a:t>The report established two key principles;</a:t>
            </a:r>
          </a:p>
          <a:p>
            <a:pPr marL="214313" indent="-214313">
              <a:spcBef>
                <a:spcPts val="600"/>
              </a:spcBef>
              <a:spcAft>
                <a:spcPts val="600"/>
              </a:spcAft>
              <a:buFont typeface="Arial" panose="020B0604020202020204" pitchFamily="34" charset="0"/>
              <a:buChar char="•"/>
            </a:pPr>
            <a:r>
              <a:rPr lang="en-GB" sz="2800" dirty="0"/>
              <a:t>Firstly, the concept of 'needs', in particular the </a:t>
            </a:r>
            <a:r>
              <a:rPr lang="en-GB" sz="2800" b="1" dirty="0"/>
              <a:t>essential needs </a:t>
            </a:r>
            <a:r>
              <a:rPr lang="en-GB" sz="2800" dirty="0"/>
              <a:t>of the world's poor, to which </a:t>
            </a:r>
            <a:r>
              <a:rPr lang="en-GB" sz="2800" b="1" dirty="0"/>
              <a:t>overriding priority </a:t>
            </a:r>
            <a:r>
              <a:rPr lang="en-GB" sz="2800" dirty="0"/>
              <a:t>should be given; </a:t>
            </a:r>
          </a:p>
          <a:p>
            <a:pPr marL="214313" indent="-214313">
              <a:spcBef>
                <a:spcPts val="600"/>
              </a:spcBef>
              <a:spcAft>
                <a:spcPts val="600"/>
              </a:spcAft>
              <a:buFont typeface="Arial" panose="020B0604020202020204" pitchFamily="34" charset="0"/>
              <a:buChar char="•"/>
            </a:pPr>
            <a:r>
              <a:rPr lang="en-GB" sz="2800" dirty="0"/>
              <a:t>Secondly, the idea of </a:t>
            </a:r>
            <a:r>
              <a:rPr lang="en-GB" sz="2800" b="1" dirty="0"/>
              <a:t>limitations</a:t>
            </a:r>
            <a:r>
              <a:rPr lang="en-GB" sz="2800" dirty="0"/>
              <a:t> imposed by the </a:t>
            </a:r>
            <a:r>
              <a:rPr lang="en-GB" sz="2800" b="1" dirty="0"/>
              <a:t>state</a:t>
            </a:r>
            <a:r>
              <a:rPr lang="en-GB" sz="2800" dirty="0"/>
              <a:t> on </a:t>
            </a:r>
            <a:r>
              <a:rPr lang="en-GB" sz="2800" b="1" dirty="0"/>
              <a:t>technology and social organization </a:t>
            </a:r>
            <a:r>
              <a:rPr lang="en-GB" sz="2800" dirty="0"/>
              <a:t>in order to support the environment's ability to meet present and future needs </a:t>
            </a:r>
          </a:p>
          <a:p>
            <a:pPr algn="r">
              <a:spcBef>
                <a:spcPts val="600"/>
              </a:spcBef>
              <a:spcAft>
                <a:spcPts val="600"/>
              </a:spcAft>
            </a:pPr>
            <a:r>
              <a:rPr lang="en-GB" sz="2800" dirty="0"/>
              <a:t>(</a:t>
            </a:r>
            <a:r>
              <a:rPr lang="en-GB" sz="2000" dirty="0"/>
              <a:t>Brundtland, 1987)</a:t>
            </a:r>
            <a:endParaRPr lang="en-GB" sz="2800" dirty="0"/>
          </a:p>
        </p:txBody>
      </p:sp>
      <p:sp>
        <p:nvSpPr>
          <p:cNvPr id="3" name="TextBox 2">
            <a:extLst>
              <a:ext uri="{FF2B5EF4-FFF2-40B4-BE49-F238E27FC236}">
                <a16:creationId xmlns:a16="http://schemas.microsoft.com/office/drawing/2014/main" id="{3EBE7ABA-A0AE-8387-F18B-D47ED58F7B2D}"/>
              </a:ext>
            </a:extLst>
          </p:cNvPr>
          <p:cNvSpPr txBox="1"/>
          <p:nvPr/>
        </p:nvSpPr>
        <p:spPr>
          <a:xfrm>
            <a:off x="215741" y="202026"/>
            <a:ext cx="8502746" cy="769441"/>
          </a:xfrm>
          <a:prstGeom prst="rect">
            <a:avLst/>
          </a:prstGeom>
          <a:noFill/>
        </p:spPr>
        <p:txBody>
          <a:bodyPr wrap="square" rtlCol="0">
            <a:spAutoFit/>
          </a:bodyPr>
          <a:lstStyle/>
          <a:p>
            <a:pPr algn="ctr"/>
            <a:r>
              <a:rPr lang="en-GB" sz="4400" b="1" dirty="0"/>
              <a:t>Defining Sustainable Development</a:t>
            </a:r>
          </a:p>
        </p:txBody>
      </p:sp>
    </p:spTree>
    <p:extLst>
      <p:ext uri="{BB962C8B-B14F-4D97-AF65-F5344CB8AC3E}">
        <p14:creationId xmlns:p14="http://schemas.microsoft.com/office/powerpoint/2010/main" val="2436687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0627" y="1273821"/>
            <a:ext cx="8502746" cy="4154984"/>
          </a:xfrm>
          <a:prstGeom prst="rect">
            <a:avLst/>
          </a:prstGeom>
          <a:noFill/>
        </p:spPr>
        <p:txBody>
          <a:bodyPr wrap="square" rtlCol="0">
            <a:spAutoFit/>
          </a:bodyPr>
          <a:lstStyle/>
          <a:p>
            <a:pPr marL="257175" indent="-257175">
              <a:spcBef>
                <a:spcPts val="600"/>
              </a:spcBef>
              <a:spcAft>
                <a:spcPts val="600"/>
              </a:spcAft>
              <a:buFont typeface="Arial" panose="020B0604020202020204" pitchFamily="34" charset="0"/>
              <a:buChar char="•"/>
            </a:pPr>
            <a:r>
              <a:rPr lang="en-GB" sz="2600" dirty="0"/>
              <a:t>The report goes on to state that;</a:t>
            </a:r>
          </a:p>
          <a:p>
            <a:pPr marL="257175" indent="-257175">
              <a:spcBef>
                <a:spcPts val="600"/>
              </a:spcBef>
              <a:spcAft>
                <a:spcPts val="600"/>
              </a:spcAft>
              <a:buFont typeface="Arial" panose="020B0604020202020204" pitchFamily="34" charset="0"/>
              <a:buChar char="•"/>
            </a:pPr>
            <a:r>
              <a:rPr lang="en-GB" sz="2600" dirty="0"/>
              <a:t>The goals of </a:t>
            </a:r>
            <a:r>
              <a:rPr lang="en-GB" sz="2600" b="1" dirty="0"/>
              <a:t>economi</a:t>
            </a:r>
            <a:r>
              <a:rPr lang="en-GB" sz="2600" dirty="0"/>
              <a:t>c and social </a:t>
            </a:r>
            <a:r>
              <a:rPr lang="en-GB" sz="2600" b="1" dirty="0"/>
              <a:t>development</a:t>
            </a:r>
            <a:r>
              <a:rPr lang="en-GB" sz="2600" dirty="0"/>
              <a:t> must be defined in terms of sustainability in all countries: developed or developing; market-oriented or centrally planned</a:t>
            </a:r>
          </a:p>
          <a:p>
            <a:pPr marL="257175" indent="-257175">
              <a:spcBef>
                <a:spcPts val="600"/>
              </a:spcBef>
              <a:spcAft>
                <a:spcPts val="600"/>
              </a:spcAft>
              <a:buFont typeface="Arial" panose="020B0604020202020204" pitchFamily="34" charset="0"/>
              <a:buChar char="•"/>
            </a:pPr>
            <a:r>
              <a:rPr lang="en-GB" sz="2600" dirty="0"/>
              <a:t>Interpretations taken by governments will vary but must share certain general features and must flow from a consensus on the basic concept of sustainable development and on a broad strategic framework for achieving it </a:t>
            </a:r>
          </a:p>
          <a:p>
            <a:pPr algn="r">
              <a:spcBef>
                <a:spcPts val="600"/>
              </a:spcBef>
              <a:spcAft>
                <a:spcPts val="600"/>
              </a:spcAft>
            </a:pPr>
            <a:r>
              <a:rPr lang="en-GB" sz="2000" dirty="0"/>
              <a:t>(Brundtland, 1987)</a:t>
            </a:r>
          </a:p>
        </p:txBody>
      </p:sp>
      <p:sp>
        <p:nvSpPr>
          <p:cNvPr id="2" name="TextBox 1">
            <a:extLst>
              <a:ext uri="{FF2B5EF4-FFF2-40B4-BE49-F238E27FC236}">
                <a16:creationId xmlns:a16="http://schemas.microsoft.com/office/drawing/2014/main" id="{B79BD632-F21E-D04A-8306-E02966D7AF30}"/>
              </a:ext>
            </a:extLst>
          </p:cNvPr>
          <p:cNvSpPr txBox="1"/>
          <p:nvPr/>
        </p:nvSpPr>
        <p:spPr>
          <a:xfrm>
            <a:off x="215741" y="202026"/>
            <a:ext cx="8502746" cy="769441"/>
          </a:xfrm>
          <a:prstGeom prst="rect">
            <a:avLst/>
          </a:prstGeom>
          <a:noFill/>
        </p:spPr>
        <p:txBody>
          <a:bodyPr wrap="square" rtlCol="0">
            <a:spAutoFit/>
          </a:bodyPr>
          <a:lstStyle/>
          <a:p>
            <a:pPr algn="ctr"/>
            <a:r>
              <a:rPr lang="en-GB" sz="4400" b="1" dirty="0"/>
              <a:t>Defining Sustainable Development</a:t>
            </a:r>
          </a:p>
        </p:txBody>
      </p:sp>
    </p:spTree>
    <p:extLst>
      <p:ext uri="{BB962C8B-B14F-4D97-AF65-F5344CB8AC3E}">
        <p14:creationId xmlns:p14="http://schemas.microsoft.com/office/powerpoint/2010/main" val="99247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9764" y="971467"/>
            <a:ext cx="8328723" cy="2631733"/>
          </a:xfrm>
        </p:spPr>
        <p:txBody>
          <a:bodyPr>
            <a:noAutofit/>
          </a:bodyPr>
          <a:lstStyle/>
          <a:p>
            <a:pPr>
              <a:lnSpc>
                <a:spcPct val="100000"/>
              </a:lnSpc>
              <a:spcBef>
                <a:spcPts val="600"/>
              </a:spcBef>
              <a:spcAft>
                <a:spcPts val="600"/>
              </a:spcAft>
            </a:pPr>
            <a:r>
              <a:rPr lang="en-US" sz="2200" dirty="0"/>
              <a:t>The report;</a:t>
            </a:r>
          </a:p>
          <a:p>
            <a:pPr>
              <a:lnSpc>
                <a:spcPct val="100000"/>
              </a:lnSpc>
              <a:spcBef>
                <a:spcPts val="600"/>
              </a:spcBef>
              <a:spcAft>
                <a:spcPts val="600"/>
              </a:spcAft>
            </a:pPr>
            <a:r>
              <a:rPr lang="en-US" sz="2200" dirty="0"/>
              <a:t>Places a duty on the </a:t>
            </a:r>
            <a:r>
              <a:rPr lang="en-US" sz="2200" b="1" dirty="0"/>
              <a:t>state</a:t>
            </a:r>
            <a:r>
              <a:rPr lang="en-US" sz="2200" dirty="0"/>
              <a:t> to hold environmental resources in trust for the benefit of the public</a:t>
            </a:r>
          </a:p>
          <a:p>
            <a:pPr>
              <a:lnSpc>
                <a:spcPct val="100000"/>
              </a:lnSpc>
              <a:spcBef>
                <a:spcPts val="600"/>
              </a:spcBef>
              <a:spcAft>
                <a:spcPts val="600"/>
              </a:spcAft>
            </a:pPr>
            <a:r>
              <a:rPr lang="en-US" sz="2200" dirty="0"/>
              <a:t>Where there are threats of serious or reversible damage, lack of scientific certainty should not be used as a reason [for] not acting to prevent environmental degradation </a:t>
            </a:r>
          </a:p>
          <a:p>
            <a:pPr>
              <a:lnSpc>
                <a:spcPct val="100000"/>
              </a:lnSpc>
              <a:spcBef>
                <a:spcPts val="600"/>
              </a:spcBef>
              <a:spcAft>
                <a:spcPts val="600"/>
              </a:spcAft>
            </a:pPr>
            <a:r>
              <a:rPr lang="en-US" sz="2200" dirty="0"/>
              <a:t>All people currently alive should have an </a:t>
            </a:r>
            <a:r>
              <a:rPr lang="en-US" sz="2200" b="1" dirty="0"/>
              <a:t>equal right</a:t>
            </a:r>
            <a:r>
              <a:rPr lang="en-US" sz="2200" dirty="0"/>
              <a:t> to benefit from the use of resources…within and between countries</a:t>
            </a:r>
          </a:p>
          <a:p>
            <a:pPr>
              <a:lnSpc>
                <a:spcPct val="100000"/>
              </a:lnSpc>
              <a:spcBef>
                <a:spcPts val="600"/>
              </a:spcBef>
              <a:spcAft>
                <a:spcPts val="600"/>
              </a:spcAft>
            </a:pPr>
            <a:r>
              <a:rPr lang="en-US" sz="2200" dirty="0"/>
              <a:t>Decisions should be made at the lowest appropriate level</a:t>
            </a:r>
          </a:p>
          <a:p>
            <a:pPr>
              <a:lnSpc>
                <a:spcPct val="100000"/>
              </a:lnSpc>
              <a:spcBef>
                <a:spcPts val="600"/>
              </a:spcBef>
              <a:spcAft>
                <a:spcPts val="600"/>
              </a:spcAft>
            </a:pPr>
            <a:r>
              <a:rPr lang="en-US" sz="2200" dirty="0"/>
              <a:t>Costs of environmental damage should </a:t>
            </a:r>
            <a:r>
              <a:rPr lang="en-US" sz="2200" b="1" dirty="0"/>
              <a:t>be borne by those who cause it</a:t>
            </a:r>
            <a:r>
              <a:rPr lang="en-US" sz="2200" dirty="0"/>
              <a:t>…</a:t>
            </a:r>
          </a:p>
          <a:p>
            <a:pPr marL="0" indent="0" algn="r">
              <a:lnSpc>
                <a:spcPct val="100000"/>
              </a:lnSpc>
              <a:spcBef>
                <a:spcPts val="600"/>
              </a:spcBef>
              <a:spcAft>
                <a:spcPts val="600"/>
              </a:spcAft>
              <a:buNone/>
            </a:pPr>
            <a:r>
              <a:rPr lang="en-GB" sz="2000" dirty="0"/>
              <a:t>(Brundtland, 1987)</a:t>
            </a:r>
          </a:p>
          <a:p>
            <a:pPr marL="0" indent="0" algn="r">
              <a:lnSpc>
                <a:spcPct val="100000"/>
              </a:lnSpc>
              <a:spcBef>
                <a:spcPts val="600"/>
              </a:spcBef>
              <a:spcAft>
                <a:spcPts val="600"/>
              </a:spcAft>
              <a:buNone/>
            </a:pPr>
            <a:endParaRPr lang="en-US" sz="2000" dirty="0"/>
          </a:p>
          <a:p>
            <a:pPr>
              <a:lnSpc>
                <a:spcPct val="100000"/>
              </a:lnSpc>
              <a:spcBef>
                <a:spcPts val="600"/>
              </a:spcBef>
              <a:spcAft>
                <a:spcPts val="600"/>
              </a:spcAft>
            </a:pPr>
            <a:endParaRPr lang="en-US" sz="2200" dirty="0"/>
          </a:p>
          <a:p>
            <a:pPr>
              <a:lnSpc>
                <a:spcPct val="100000"/>
              </a:lnSpc>
              <a:spcBef>
                <a:spcPts val="600"/>
              </a:spcBef>
              <a:spcAft>
                <a:spcPts val="600"/>
              </a:spcAft>
            </a:pPr>
            <a:endParaRPr lang="en-US" sz="2200" dirty="0"/>
          </a:p>
        </p:txBody>
      </p:sp>
      <p:sp>
        <p:nvSpPr>
          <p:cNvPr id="2" name="TextBox 1">
            <a:extLst>
              <a:ext uri="{FF2B5EF4-FFF2-40B4-BE49-F238E27FC236}">
                <a16:creationId xmlns:a16="http://schemas.microsoft.com/office/drawing/2014/main" id="{6FE28C49-7CC3-B99A-24C8-1E99D25D3B9E}"/>
              </a:ext>
            </a:extLst>
          </p:cNvPr>
          <p:cNvSpPr txBox="1"/>
          <p:nvPr/>
        </p:nvSpPr>
        <p:spPr>
          <a:xfrm>
            <a:off x="215741" y="202026"/>
            <a:ext cx="8502746" cy="769441"/>
          </a:xfrm>
          <a:prstGeom prst="rect">
            <a:avLst/>
          </a:prstGeom>
          <a:noFill/>
        </p:spPr>
        <p:txBody>
          <a:bodyPr wrap="square" rtlCol="0">
            <a:spAutoFit/>
          </a:bodyPr>
          <a:lstStyle/>
          <a:p>
            <a:pPr algn="ctr"/>
            <a:r>
              <a:rPr lang="en-GB" sz="4400" b="1" dirty="0"/>
              <a:t>Defining Sustainable Development</a:t>
            </a:r>
          </a:p>
        </p:txBody>
      </p:sp>
    </p:spTree>
    <p:extLst>
      <p:ext uri="{BB962C8B-B14F-4D97-AF65-F5344CB8AC3E}">
        <p14:creationId xmlns:p14="http://schemas.microsoft.com/office/powerpoint/2010/main" val="2938901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cstate="email">
            <a:extLst>
              <a:ext uri="{28A0092B-C50C-407E-A947-70E740481C1C}">
                <a14:useLocalDpi xmlns:a14="http://schemas.microsoft.com/office/drawing/2010/main" val="0"/>
              </a:ext>
            </a:extLst>
          </a:blip>
          <a:stretch>
            <a:fillRect/>
          </a:stretch>
        </p:blipFill>
        <p:spPr>
          <a:xfrm>
            <a:off x="2073021" y="1025733"/>
            <a:ext cx="4644516" cy="4644516"/>
          </a:xfrm>
        </p:spPr>
      </p:pic>
      <p:sp>
        <p:nvSpPr>
          <p:cNvPr id="3" name="TextBox 2">
            <a:extLst>
              <a:ext uri="{FF2B5EF4-FFF2-40B4-BE49-F238E27FC236}">
                <a16:creationId xmlns:a16="http://schemas.microsoft.com/office/drawing/2014/main" id="{EF397E0F-2C48-C0A0-E473-F654D3967A34}"/>
              </a:ext>
            </a:extLst>
          </p:cNvPr>
          <p:cNvSpPr txBox="1"/>
          <p:nvPr/>
        </p:nvSpPr>
        <p:spPr>
          <a:xfrm>
            <a:off x="215741" y="202026"/>
            <a:ext cx="8502746" cy="769441"/>
          </a:xfrm>
          <a:prstGeom prst="rect">
            <a:avLst/>
          </a:prstGeom>
          <a:noFill/>
        </p:spPr>
        <p:txBody>
          <a:bodyPr wrap="square" rtlCol="0">
            <a:spAutoFit/>
          </a:bodyPr>
          <a:lstStyle/>
          <a:p>
            <a:pPr algn="ctr"/>
            <a:r>
              <a:rPr lang="en-GB" sz="4400" b="1" dirty="0"/>
              <a:t>Variations of the Tripartite Model</a:t>
            </a:r>
          </a:p>
        </p:txBody>
      </p:sp>
    </p:spTree>
    <p:extLst>
      <p:ext uri="{BB962C8B-B14F-4D97-AF65-F5344CB8AC3E}">
        <p14:creationId xmlns:p14="http://schemas.microsoft.com/office/powerpoint/2010/main" val="21514429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1223628" y="890718"/>
          <a:ext cx="6588732" cy="4644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51B53BB3-15BF-DBDC-96A3-98209297A2B7}"/>
              </a:ext>
            </a:extLst>
          </p:cNvPr>
          <p:cNvSpPr txBox="1"/>
          <p:nvPr/>
        </p:nvSpPr>
        <p:spPr>
          <a:xfrm>
            <a:off x="215741" y="202026"/>
            <a:ext cx="8502746" cy="769441"/>
          </a:xfrm>
          <a:prstGeom prst="rect">
            <a:avLst/>
          </a:prstGeom>
          <a:noFill/>
        </p:spPr>
        <p:txBody>
          <a:bodyPr wrap="square" rtlCol="0">
            <a:spAutoFit/>
          </a:bodyPr>
          <a:lstStyle/>
          <a:p>
            <a:pPr algn="ctr"/>
            <a:r>
              <a:rPr lang="en-GB" sz="4400" b="1" dirty="0"/>
              <a:t>Variations of the Tripartite Model</a:t>
            </a:r>
          </a:p>
        </p:txBody>
      </p:sp>
    </p:spTree>
    <p:extLst>
      <p:ext uri="{BB962C8B-B14F-4D97-AF65-F5344CB8AC3E}">
        <p14:creationId xmlns:p14="http://schemas.microsoft.com/office/powerpoint/2010/main" val="36623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25707" y="1026795"/>
            <a:ext cx="4860539" cy="4630000"/>
          </a:xfrm>
          <a:prstGeom prst="rect">
            <a:avLst/>
          </a:prstGeom>
        </p:spPr>
      </p:pic>
      <p:sp>
        <p:nvSpPr>
          <p:cNvPr id="4" name="TextBox 3">
            <a:extLst>
              <a:ext uri="{FF2B5EF4-FFF2-40B4-BE49-F238E27FC236}">
                <a16:creationId xmlns:a16="http://schemas.microsoft.com/office/drawing/2014/main" id="{4172B7B3-1C8C-B085-BB98-6857489F453D}"/>
              </a:ext>
            </a:extLst>
          </p:cNvPr>
          <p:cNvSpPr txBox="1"/>
          <p:nvPr/>
        </p:nvSpPr>
        <p:spPr>
          <a:xfrm>
            <a:off x="320627" y="202026"/>
            <a:ext cx="8502746" cy="769441"/>
          </a:xfrm>
          <a:prstGeom prst="rect">
            <a:avLst/>
          </a:prstGeom>
          <a:noFill/>
        </p:spPr>
        <p:txBody>
          <a:bodyPr wrap="square" rtlCol="0">
            <a:spAutoFit/>
          </a:bodyPr>
          <a:lstStyle/>
          <a:p>
            <a:pPr algn="ctr"/>
            <a:r>
              <a:rPr lang="en-GB" sz="4400" b="1" dirty="0"/>
              <a:t>Variations of the Tripartite Model</a:t>
            </a:r>
          </a:p>
        </p:txBody>
      </p:sp>
    </p:spTree>
    <p:extLst>
      <p:ext uri="{BB962C8B-B14F-4D97-AF65-F5344CB8AC3E}">
        <p14:creationId xmlns:p14="http://schemas.microsoft.com/office/powerpoint/2010/main" val="3690265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47664" y="1106742"/>
            <a:ext cx="5886654" cy="553998"/>
          </a:xfrm>
          <a:prstGeom prst="rect">
            <a:avLst/>
          </a:prstGeom>
          <a:noFill/>
        </p:spPr>
        <p:txBody>
          <a:bodyPr wrap="square" rtlCol="0">
            <a:spAutoFit/>
          </a:bodyPr>
          <a:lstStyle/>
          <a:p>
            <a:pPr algn="ctr"/>
            <a:r>
              <a:rPr lang="en-GB" sz="3000" b="1" dirty="0"/>
              <a:t>The Triple Bottom Line</a:t>
            </a:r>
          </a:p>
        </p:txBody>
      </p:sp>
      <p:sp>
        <p:nvSpPr>
          <p:cNvPr id="3" name="TextBox 2"/>
          <p:cNvSpPr txBox="1"/>
          <p:nvPr/>
        </p:nvSpPr>
        <p:spPr>
          <a:xfrm>
            <a:off x="298763" y="1808820"/>
            <a:ext cx="8664167" cy="3365024"/>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800" dirty="0"/>
              <a:t>These three aspects; environment/planet, society/people and economy/profit have been labelled the Triple Bottom line by economists and business analysts such as John </a:t>
            </a:r>
            <a:r>
              <a:rPr lang="en-GB" sz="2800" dirty="0" err="1"/>
              <a:t>Elkington</a:t>
            </a:r>
            <a:r>
              <a:rPr lang="en-GB" sz="2800" dirty="0"/>
              <a:t> as far back as 1998</a:t>
            </a:r>
          </a:p>
          <a:p>
            <a:pPr marL="342900" indent="-342900">
              <a:spcBef>
                <a:spcPts val="450"/>
              </a:spcBef>
              <a:spcAft>
                <a:spcPts val="450"/>
              </a:spcAft>
              <a:buFont typeface="Arial" panose="020B0604020202020204" pitchFamily="34" charset="0"/>
              <a:buChar char="•"/>
            </a:pPr>
            <a:r>
              <a:rPr lang="en-GB" sz="2800" dirty="0"/>
              <a:t>They have argued that all three aspects need to be balanced in order for sustainable growth to be possible</a:t>
            </a:r>
          </a:p>
          <a:p>
            <a:pPr algn="r">
              <a:spcBef>
                <a:spcPts val="450"/>
              </a:spcBef>
              <a:spcAft>
                <a:spcPts val="450"/>
              </a:spcAft>
            </a:pPr>
            <a:r>
              <a:rPr lang="en-GB" sz="2000" dirty="0"/>
              <a:t>Elkington (1998)</a:t>
            </a:r>
          </a:p>
        </p:txBody>
      </p:sp>
      <p:sp>
        <p:nvSpPr>
          <p:cNvPr id="5" name="TextBox 4">
            <a:extLst>
              <a:ext uri="{FF2B5EF4-FFF2-40B4-BE49-F238E27FC236}">
                <a16:creationId xmlns:a16="http://schemas.microsoft.com/office/drawing/2014/main" id="{B6B79236-6776-6179-AF5E-F2D01B19EAB6}"/>
              </a:ext>
            </a:extLst>
          </p:cNvPr>
          <p:cNvSpPr txBox="1"/>
          <p:nvPr/>
        </p:nvSpPr>
        <p:spPr>
          <a:xfrm>
            <a:off x="215741" y="202026"/>
            <a:ext cx="8502746" cy="769441"/>
          </a:xfrm>
          <a:prstGeom prst="rect">
            <a:avLst/>
          </a:prstGeom>
          <a:noFill/>
        </p:spPr>
        <p:txBody>
          <a:bodyPr wrap="square" rtlCol="0">
            <a:spAutoFit/>
          </a:bodyPr>
          <a:lstStyle/>
          <a:p>
            <a:pPr algn="ctr"/>
            <a:r>
              <a:rPr lang="en-GB" sz="4400" b="1" dirty="0"/>
              <a:t>Variations of the Tripartite Model</a:t>
            </a:r>
          </a:p>
        </p:txBody>
      </p:sp>
    </p:spTree>
    <p:extLst>
      <p:ext uri="{BB962C8B-B14F-4D97-AF65-F5344CB8AC3E}">
        <p14:creationId xmlns:p14="http://schemas.microsoft.com/office/powerpoint/2010/main" val="70509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2752" y="1188750"/>
            <a:ext cx="8328723" cy="2631733"/>
          </a:xfrm>
        </p:spPr>
        <p:txBody>
          <a:bodyPr>
            <a:noAutofit/>
          </a:bodyPr>
          <a:lstStyle/>
          <a:p>
            <a:pPr>
              <a:lnSpc>
                <a:spcPct val="100000"/>
              </a:lnSpc>
              <a:spcBef>
                <a:spcPts val="600"/>
              </a:spcBef>
              <a:spcAft>
                <a:spcPts val="600"/>
              </a:spcAft>
            </a:pPr>
            <a:r>
              <a:rPr lang="en-US" sz="2200" dirty="0"/>
              <a:t>The UN has continued to lead the policy debate on this issue</a:t>
            </a:r>
          </a:p>
          <a:p>
            <a:pPr>
              <a:lnSpc>
                <a:spcPct val="100000"/>
              </a:lnSpc>
              <a:spcBef>
                <a:spcPts val="600"/>
              </a:spcBef>
              <a:spcAft>
                <a:spcPts val="600"/>
              </a:spcAft>
            </a:pPr>
            <a:r>
              <a:rPr lang="en-US" sz="2200" dirty="0"/>
              <a:t>In 1992, member countries signed up to the </a:t>
            </a:r>
            <a:r>
              <a:rPr lang="en-GB" sz="2200" dirty="0">
                <a:hlinkClick r:id="rId2"/>
              </a:rPr>
              <a:t>United Nations Framework Convention on Climate Change</a:t>
            </a:r>
            <a:r>
              <a:rPr lang="en-GB" sz="2200" dirty="0"/>
              <a:t> (UNFCCC)</a:t>
            </a:r>
            <a:endParaRPr lang="en-US" sz="2200" dirty="0"/>
          </a:p>
          <a:p>
            <a:pPr>
              <a:lnSpc>
                <a:spcPct val="100000"/>
              </a:lnSpc>
              <a:spcBef>
                <a:spcPts val="600"/>
              </a:spcBef>
              <a:spcAft>
                <a:spcPts val="600"/>
              </a:spcAft>
            </a:pPr>
            <a:r>
              <a:rPr lang="en-GB" sz="2200" dirty="0"/>
              <a:t>‘The UNFCCC entered into force on 21 March 1994. Today, it has near-</a:t>
            </a:r>
            <a:r>
              <a:rPr lang="en-GB" sz="2200" b="1" dirty="0"/>
              <a:t>universal</a:t>
            </a:r>
            <a:r>
              <a:rPr lang="en-GB" sz="2200" dirty="0"/>
              <a:t> membership. </a:t>
            </a:r>
          </a:p>
          <a:p>
            <a:pPr>
              <a:lnSpc>
                <a:spcPct val="100000"/>
              </a:lnSpc>
              <a:spcBef>
                <a:spcPts val="600"/>
              </a:spcBef>
              <a:spcAft>
                <a:spcPts val="600"/>
              </a:spcAft>
            </a:pPr>
            <a:r>
              <a:rPr lang="en-GB" sz="2200" dirty="0"/>
              <a:t>The 198 countries that have ratified the Convention are called </a:t>
            </a:r>
            <a:r>
              <a:rPr lang="en-GB" sz="2200" b="1" dirty="0"/>
              <a:t>Parties to the Convention</a:t>
            </a:r>
            <a:r>
              <a:rPr lang="en-GB" sz="2200" dirty="0"/>
              <a:t>. </a:t>
            </a:r>
          </a:p>
          <a:p>
            <a:pPr>
              <a:lnSpc>
                <a:spcPct val="100000"/>
              </a:lnSpc>
              <a:spcBef>
                <a:spcPts val="600"/>
              </a:spcBef>
              <a:spcAft>
                <a:spcPts val="600"/>
              </a:spcAft>
            </a:pPr>
            <a:r>
              <a:rPr lang="en-GB" sz="2200" dirty="0"/>
              <a:t>Preventing “dangerous” human interference with the climate system is the ultimate aim of the UNFCCC.</a:t>
            </a:r>
          </a:p>
          <a:p>
            <a:pPr marL="0" indent="0" algn="r">
              <a:lnSpc>
                <a:spcPct val="100000"/>
              </a:lnSpc>
              <a:spcBef>
                <a:spcPts val="600"/>
              </a:spcBef>
              <a:spcAft>
                <a:spcPts val="600"/>
              </a:spcAft>
              <a:buNone/>
            </a:pPr>
            <a:r>
              <a:rPr lang="en-GB" sz="2200" dirty="0"/>
              <a:t>(UNFCCC, No Date a)</a:t>
            </a:r>
            <a:endParaRPr lang="en-US" sz="2200" dirty="0"/>
          </a:p>
          <a:p>
            <a:pPr marL="0" indent="0" algn="r">
              <a:lnSpc>
                <a:spcPct val="100000"/>
              </a:lnSpc>
              <a:spcBef>
                <a:spcPts val="600"/>
              </a:spcBef>
              <a:spcAft>
                <a:spcPts val="600"/>
              </a:spcAft>
              <a:buNone/>
            </a:pPr>
            <a:endParaRPr lang="en-US" sz="2000" dirty="0"/>
          </a:p>
          <a:p>
            <a:pPr>
              <a:lnSpc>
                <a:spcPct val="100000"/>
              </a:lnSpc>
              <a:spcBef>
                <a:spcPts val="600"/>
              </a:spcBef>
              <a:spcAft>
                <a:spcPts val="600"/>
              </a:spcAft>
            </a:pPr>
            <a:endParaRPr lang="en-US" sz="2200" dirty="0"/>
          </a:p>
          <a:p>
            <a:pPr>
              <a:lnSpc>
                <a:spcPct val="100000"/>
              </a:lnSpc>
              <a:spcBef>
                <a:spcPts val="600"/>
              </a:spcBef>
              <a:spcAft>
                <a:spcPts val="600"/>
              </a:spcAft>
            </a:pPr>
            <a:endParaRPr lang="en-US" sz="2200" dirty="0"/>
          </a:p>
        </p:txBody>
      </p:sp>
      <p:sp>
        <p:nvSpPr>
          <p:cNvPr id="2" name="TextBox 1">
            <a:extLst>
              <a:ext uri="{FF2B5EF4-FFF2-40B4-BE49-F238E27FC236}">
                <a16:creationId xmlns:a16="http://schemas.microsoft.com/office/drawing/2014/main" id="{6FE28C49-7CC3-B99A-24C8-1E99D25D3B9E}"/>
              </a:ext>
            </a:extLst>
          </p:cNvPr>
          <p:cNvSpPr txBox="1"/>
          <p:nvPr/>
        </p:nvSpPr>
        <p:spPr>
          <a:xfrm>
            <a:off x="215741" y="202026"/>
            <a:ext cx="8502746" cy="769441"/>
          </a:xfrm>
          <a:prstGeom prst="rect">
            <a:avLst/>
          </a:prstGeom>
          <a:noFill/>
        </p:spPr>
        <p:txBody>
          <a:bodyPr wrap="square" rtlCol="0">
            <a:spAutoFit/>
          </a:bodyPr>
          <a:lstStyle/>
          <a:p>
            <a:pPr algn="ctr"/>
            <a:r>
              <a:rPr lang="en-GB" sz="4400" b="1" dirty="0"/>
              <a:t>Sustainable Development Policy</a:t>
            </a:r>
          </a:p>
        </p:txBody>
      </p:sp>
    </p:spTree>
    <p:extLst>
      <p:ext uri="{BB962C8B-B14F-4D97-AF65-F5344CB8AC3E}">
        <p14:creationId xmlns:p14="http://schemas.microsoft.com/office/powerpoint/2010/main" val="2173010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2752" y="1188750"/>
            <a:ext cx="8328723" cy="2631733"/>
          </a:xfrm>
        </p:spPr>
        <p:txBody>
          <a:bodyPr>
            <a:noAutofit/>
          </a:bodyPr>
          <a:lstStyle/>
          <a:p>
            <a:pPr>
              <a:lnSpc>
                <a:spcPct val="100000"/>
              </a:lnSpc>
              <a:spcBef>
                <a:spcPts val="600"/>
              </a:spcBef>
              <a:spcAft>
                <a:spcPts val="600"/>
              </a:spcAft>
            </a:pPr>
            <a:r>
              <a:rPr lang="en-GB" sz="2200" dirty="0"/>
              <a:t>This has led to the </a:t>
            </a:r>
            <a:r>
              <a:rPr lang="en-GB" sz="2200" b="1" dirty="0"/>
              <a:t>annual Conference of the Parties </a:t>
            </a:r>
            <a:r>
              <a:rPr lang="en-GB" sz="2200" dirty="0"/>
              <a:t>to the United Nations Framework Convention on Climate Change. This is known as </a:t>
            </a:r>
            <a:r>
              <a:rPr lang="en-GB" sz="2200" b="1" dirty="0"/>
              <a:t>COP</a:t>
            </a:r>
            <a:r>
              <a:rPr lang="en-GB" sz="2200" dirty="0"/>
              <a:t>.</a:t>
            </a:r>
          </a:p>
          <a:p>
            <a:pPr>
              <a:lnSpc>
                <a:spcPct val="100000"/>
              </a:lnSpc>
              <a:spcBef>
                <a:spcPts val="600"/>
              </a:spcBef>
              <a:spcAft>
                <a:spcPts val="600"/>
              </a:spcAft>
            </a:pPr>
            <a:r>
              <a:rPr lang="en-GB" sz="2200" dirty="0"/>
              <a:t>The UNFCCC states that these conferences are:</a:t>
            </a:r>
          </a:p>
          <a:p>
            <a:pPr>
              <a:lnSpc>
                <a:spcPct val="100000"/>
              </a:lnSpc>
              <a:spcBef>
                <a:spcPts val="600"/>
              </a:spcBef>
              <a:spcAft>
                <a:spcPts val="600"/>
              </a:spcAft>
            </a:pPr>
            <a:r>
              <a:rPr lang="en-GB" sz="2200" dirty="0"/>
              <a:t>‘where the world comes together to agree on the actions to address the climate crisis, such as;</a:t>
            </a:r>
          </a:p>
          <a:p>
            <a:pPr>
              <a:lnSpc>
                <a:spcPct val="100000"/>
              </a:lnSpc>
              <a:spcBef>
                <a:spcPts val="600"/>
              </a:spcBef>
              <a:spcAft>
                <a:spcPts val="600"/>
              </a:spcAft>
            </a:pPr>
            <a:r>
              <a:rPr lang="en-GB" sz="2200" dirty="0"/>
              <a:t>limiting the global temperature rise to 1.5 degrees Celsius, </a:t>
            </a:r>
          </a:p>
          <a:p>
            <a:pPr>
              <a:lnSpc>
                <a:spcPct val="100000"/>
              </a:lnSpc>
              <a:spcBef>
                <a:spcPts val="600"/>
              </a:spcBef>
              <a:spcAft>
                <a:spcPts val="600"/>
              </a:spcAft>
            </a:pPr>
            <a:r>
              <a:rPr lang="en-GB" sz="2200" dirty="0"/>
              <a:t>helping vulnerable communities adapt to the effects of climate change, and; </a:t>
            </a:r>
          </a:p>
          <a:p>
            <a:pPr>
              <a:lnSpc>
                <a:spcPct val="100000"/>
              </a:lnSpc>
              <a:spcBef>
                <a:spcPts val="600"/>
              </a:spcBef>
              <a:spcAft>
                <a:spcPts val="600"/>
              </a:spcAft>
            </a:pPr>
            <a:r>
              <a:rPr lang="en-GB" sz="2200" dirty="0"/>
              <a:t>achieving net-zero emissions by 2050’.</a:t>
            </a:r>
            <a:endParaRPr lang="en-US" sz="2200" dirty="0"/>
          </a:p>
          <a:p>
            <a:pPr marL="0" indent="0" algn="r">
              <a:lnSpc>
                <a:spcPct val="100000"/>
              </a:lnSpc>
              <a:spcBef>
                <a:spcPts val="600"/>
              </a:spcBef>
              <a:spcAft>
                <a:spcPts val="600"/>
              </a:spcAft>
              <a:buNone/>
            </a:pPr>
            <a:r>
              <a:rPr lang="en-US" sz="2000" dirty="0"/>
              <a:t>(UNFCC, No Date b)</a:t>
            </a:r>
          </a:p>
        </p:txBody>
      </p:sp>
      <p:sp>
        <p:nvSpPr>
          <p:cNvPr id="2" name="TextBox 1">
            <a:extLst>
              <a:ext uri="{FF2B5EF4-FFF2-40B4-BE49-F238E27FC236}">
                <a16:creationId xmlns:a16="http://schemas.microsoft.com/office/drawing/2014/main" id="{6FE28C49-7CC3-B99A-24C8-1E99D25D3B9E}"/>
              </a:ext>
            </a:extLst>
          </p:cNvPr>
          <p:cNvSpPr txBox="1"/>
          <p:nvPr/>
        </p:nvSpPr>
        <p:spPr>
          <a:xfrm>
            <a:off x="215741" y="202026"/>
            <a:ext cx="8502746" cy="769441"/>
          </a:xfrm>
          <a:prstGeom prst="rect">
            <a:avLst/>
          </a:prstGeom>
          <a:noFill/>
        </p:spPr>
        <p:txBody>
          <a:bodyPr wrap="square" rtlCol="0">
            <a:spAutoFit/>
          </a:bodyPr>
          <a:lstStyle/>
          <a:p>
            <a:pPr algn="ctr"/>
            <a:r>
              <a:rPr lang="en-GB" sz="4400" b="1" dirty="0"/>
              <a:t>Sustainable Development Policy</a:t>
            </a:r>
          </a:p>
        </p:txBody>
      </p:sp>
    </p:spTree>
    <p:extLst>
      <p:ext uri="{BB962C8B-B14F-4D97-AF65-F5344CB8AC3E}">
        <p14:creationId xmlns:p14="http://schemas.microsoft.com/office/powerpoint/2010/main" val="238926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2752" y="1188750"/>
            <a:ext cx="8328723" cy="1427701"/>
          </a:xfrm>
        </p:spPr>
        <p:txBody>
          <a:bodyPr>
            <a:noAutofit/>
          </a:bodyPr>
          <a:lstStyle/>
          <a:p>
            <a:pPr marL="0" indent="0" algn="ctr">
              <a:lnSpc>
                <a:spcPct val="100000"/>
              </a:lnSpc>
              <a:spcBef>
                <a:spcPts val="600"/>
              </a:spcBef>
              <a:spcAft>
                <a:spcPts val="600"/>
              </a:spcAft>
              <a:buNone/>
            </a:pPr>
            <a:r>
              <a:rPr lang="en-GB" i="1" dirty="0"/>
              <a:t>Are you aware of the COP conferences?</a:t>
            </a:r>
            <a:endParaRPr lang="en-US" i="1" dirty="0"/>
          </a:p>
          <a:p>
            <a:pPr>
              <a:lnSpc>
                <a:spcPct val="100000"/>
              </a:lnSpc>
              <a:spcBef>
                <a:spcPts val="600"/>
              </a:spcBef>
              <a:spcAft>
                <a:spcPts val="600"/>
              </a:spcAft>
            </a:pPr>
            <a:r>
              <a:rPr lang="en-US" sz="2000" dirty="0"/>
              <a:t>The latest conference was COP 29, held in </a:t>
            </a:r>
            <a:r>
              <a:rPr lang="en-GB" sz="2000" dirty="0"/>
              <a:t>Baku, Azerbaijan from 11 to 22 November 2024</a:t>
            </a:r>
          </a:p>
        </p:txBody>
      </p:sp>
      <p:sp>
        <p:nvSpPr>
          <p:cNvPr id="2" name="TextBox 1">
            <a:extLst>
              <a:ext uri="{FF2B5EF4-FFF2-40B4-BE49-F238E27FC236}">
                <a16:creationId xmlns:a16="http://schemas.microsoft.com/office/drawing/2014/main" id="{6FE28C49-7CC3-B99A-24C8-1E99D25D3B9E}"/>
              </a:ext>
            </a:extLst>
          </p:cNvPr>
          <p:cNvSpPr txBox="1"/>
          <p:nvPr/>
        </p:nvSpPr>
        <p:spPr>
          <a:xfrm>
            <a:off x="215741" y="202026"/>
            <a:ext cx="8502746" cy="769441"/>
          </a:xfrm>
          <a:prstGeom prst="rect">
            <a:avLst/>
          </a:prstGeom>
          <a:noFill/>
        </p:spPr>
        <p:txBody>
          <a:bodyPr wrap="square" rtlCol="0">
            <a:spAutoFit/>
          </a:bodyPr>
          <a:lstStyle/>
          <a:p>
            <a:pPr algn="ctr"/>
            <a:r>
              <a:rPr lang="en-GB" sz="4400" b="1" dirty="0"/>
              <a:t>Sustainable Development Policy</a:t>
            </a:r>
          </a:p>
        </p:txBody>
      </p:sp>
      <p:sp>
        <p:nvSpPr>
          <p:cNvPr id="4" name="TextBox 3">
            <a:extLst>
              <a:ext uri="{FF2B5EF4-FFF2-40B4-BE49-F238E27FC236}">
                <a16:creationId xmlns:a16="http://schemas.microsoft.com/office/drawing/2014/main" id="{9EFCBAAF-35B0-17B1-A233-34DEEB0AA867}"/>
              </a:ext>
            </a:extLst>
          </p:cNvPr>
          <p:cNvSpPr txBox="1"/>
          <p:nvPr/>
        </p:nvSpPr>
        <p:spPr>
          <a:xfrm>
            <a:off x="633743" y="2815628"/>
            <a:ext cx="7722606" cy="2431435"/>
          </a:xfrm>
          <a:prstGeom prst="rect">
            <a:avLst/>
          </a:prstGeom>
          <a:noFill/>
        </p:spPr>
        <p:txBody>
          <a:bodyPr wrap="square" rtlCol="0">
            <a:spAutoFit/>
          </a:bodyPr>
          <a:lstStyle/>
          <a:p>
            <a:pPr algn="ctr">
              <a:spcBef>
                <a:spcPts val="600"/>
              </a:spcBef>
              <a:spcAft>
                <a:spcPts val="600"/>
              </a:spcAft>
            </a:pPr>
            <a:r>
              <a:rPr lang="en-GB" sz="2400" i="1" dirty="0"/>
              <a:t>Guided Study Activity</a:t>
            </a:r>
          </a:p>
          <a:p>
            <a:pPr algn="ctr">
              <a:spcBef>
                <a:spcPts val="600"/>
              </a:spcBef>
              <a:spcAft>
                <a:spcPts val="600"/>
              </a:spcAft>
            </a:pPr>
            <a:r>
              <a:rPr lang="en-GB" sz="2400" i="1" dirty="0"/>
              <a:t>Take a moment to research the media coverage of COP29.</a:t>
            </a:r>
          </a:p>
          <a:p>
            <a:pPr algn="ctr">
              <a:spcBef>
                <a:spcPts val="600"/>
              </a:spcBef>
              <a:spcAft>
                <a:spcPts val="600"/>
              </a:spcAft>
            </a:pPr>
            <a:r>
              <a:rPr lang="en-GB" sz="1600" i="1" dirty="0"/>
              <a:t>If using your own device then please ensure that you are logged into Eduroam.</a:t>
            </a:r>
          </a:p>
          <a:p>
            <a:pPr algn="ctr">
              <a:spcBef>
                <a:spcPts val="600"/>
              </a:spcBef>
              <a:spcAft>
                <a:spcPts val="600"/>
              </a:spcAft>
            </a:pPr>
            <a:r>
              <a:rPr lang="en-GB" sz="2400" i="1" dirty="0"/>
              <a:t>Feedback to the group.</a:t>
            </a:r>
          </a:p>
          <a:p>
            <a:pPr algn="ctr">
              <a:spcBef>
                <a:spcPts val="600"/>
              </a:spcBef>
              <a:spcAft>
                <a:spcPts val="600"/>
              </a:spcAft>
            </a:pPr>
            <a:r>
              <a:rPr lang="en-GB" sz="2400" i="1" dirty="0"/>
              <a:t>Was the coverage positive of negative</a:t>
            </a:r>
          </a:p>
        </p:txBody>
      </p:sp>
    </p:spTree>
    <p:extLst>
      <p:ext uri="{BB962C8B-B14F-4D97-AF65-F5344CB8AC3E}">
        <p14:creationId xmlns:p14="http://schemas.microsoft.com/office/powerpoint/2010/main" val="140069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27C0B-EFA4-D810-A68E-515E2D2ED76A}"/>
              </a:ext>
            </a:extLst>
          </p:cNvPr>
          <p:cNvSpPr>
            <a:spLocks noGrp="1"/>
          </p:cNvSpPr>
          <p:nvPr>
            <p:ph type="title"/>
          </p:nvPr>
        </p:nvSpPr>
        <p:spPr>
          <a:xfrm>
            <a:off x="628650" y="2021910"/>
            <a:ext cx="7886700" cy="1325563"/>
          </a:xfrm>
        </p:spPr>
        <p:txBody>
          <a:bodyPr/>
          <a:lstStyle/>
          <a:p>
            <a:pPr algn="ctr"/>
            <a:r>
              <a:rPr lang="en-GB" b="1" dirty="0"/>
              <a:t>Challenges to the UN Model</a:t>
            </a:r>
          </a:p>
        </p:txBody>
      </p:sp>
    </p:spTree>
    <p:extLst>
      <p:ext uri="{BB962C8B-B14F-4D97-AF65-F5344CB8AC3E}">
        <p14:creationId xmlns:p14="http://schemas.microsoft.com/office/powerpoint/2010/main" val="11121236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75380" y="288004"/>
            <a:ext cx="8229600" cy="715580"/>
          </a:xfrm>
        </p:spPr>
        <p:txBody>
          <a:bodyPr>
            <a:normAutofit/>
          </a:bodyPr>
          <a:lstStyle/>
          <a:p>
            <a:pPr algn="ctr">
              <a:defRPr/>
            </a:pPr>
            <a:r>
              <a:rPr lang="en-GB" b="1" dirty="0"/>
              <a:t>Environmental Inequality</a:t>
            </a:r>
          </a:p>
        </p:txBody>
      </p:sp>
      <p:sp>
        <p:nvSpPr>
          <p:cNvPr id="7" name="TextBox 6"/>
          <p:cNvSpPr txBox="1"/>
          <p:nvPr/>
        </p:nvSpPr>
        <p:spPr>
          <a:xfrm>
            <a:off x="199176" y="5213542"/>
            <a:ext cx="8120494" cy="415498"/>
          </a:xfrm>
          <a:prstGeom prst="rect">
            <a:avLst/>
          </a:prstGeom>
          <a:noFill/>
        </p:spPr>
        <p:txBody>
          <a:bodyPr wrap="square" rtlCol="0">
            <a:spAutoFit/>
          </a:bodyPr>
          <a:lstStyle/>
          <a:p>
            <a:pPr algn="ctr"/>
            <a:r>
              <a:rPr lang="en-GB" sz="2100" i="1" dirty="0"/>
              <a:t>Discuss what you consider environmental inequalities to include?</a:t>
            </a:r>
          </a:p>
        </p:txBody>
      </p:sp>
      <p:pic>
        <p:nvPicPr>
          <p:cNvPr id="8" name="Picture 7">
            <a:hlinkClick r:id="rId2" action="ppaction://hlinkfile"/>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43642" y="5140622"/>
            <a:ext cx="561338" cy="561338"/>
          </a:xfrm>
          <a:prstGeom prst="rect">
            <a:avLst/>
          </a:prstGeom>
        </p:spPr>
      </p:pic>
      <p:sp>
        <p:nvSpPr>
          <p:cNvPr id="6" name="TextBox 5">
            <a:extLst>
              <a:ext uri="{FF2B5EF4-FFF2-40B4-BE49-F238E27FC236}">
                <a16:creationId xmlns:a16="http://schemas.microsoft.com/office/drawing/2014/main" id="{A9190ACD-7CC2-E55C-D945-9C2725D30453}"/>
              </a:ext>
            </a:extLst>
          </p:cNvPr>
          <p:cNvSpPr txBox="1"/>
          <p:nvPr/>
        </p:nvSpPr>
        <p:spPr>
          <a:xfrm>
            <a:off x="199176" y="1101948"/>
            <a:ext cx="8582686" cy="344709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t>Much of the criticism is based on the belief that the COP conferences are not acting quickly enough to address </a:t>
            </a:r>
            <a:r>
              <a:rPr lang="en-GB" sz="2400" b="1" dirty="0"/>
              <a:t>environmental inequality</a:t>
            </a:r>
          </a:p>
          <a:p>
            <a:pPr marL="285750" indent="-285750">
              <a:spcBef>
                <a:spcPts val="600"/>
              </a:spcBef>
              <a:spcAft>
                <a:spcPts val="600"/>
              </a:spcAft>
              <a:buFont typeface="Arial" panose="020B0604020202020204" pitchFamily="34" charset="0"/>
              <a:buChar char="•"/>
            </a:pPr>
            <a:r>
              <a:rPr lang="en-GB" sz="2400" dirty="0"/>
              <a:t>Which has been defined as;</a:t>
            </a:r>
          </a:p>
          <a:p>
            <a:pPr marL="285750" indent="-285750">
              <a:spcBef>
                <a:spcPts val="600"/>
              </a:spcBef>
              <a:spcAft>
                <a:spcPts val="600"/>
              </a:spcAft>
              <a:buFont typeface="Arial" panose="020B0604020202020204" pitchFamily="34" charset="0"/>
              <a:buChar char="•"/>
            </a:pPr>
            <a:r>
              <a:rPr lang="en-GB" sz="2400" dirty="0"/>
              <a:t>‘the unequal social distribution of environmental risks and hazards and access to environmental goods and services, and, is closely related to the concept of environmental justice’. </a:t>
            </a:r>
          </a:p>
          <a:p>
            <a:pPr algn="r">
              <a:spcBef>
                <a:spcPts val="600"/>
              </a:spcBef>
              <a:spcAft>
                <a:spcPts val="600"/>
              </a:spcAft>
            </a:pPr>
            <a:r>
              <a:rPr lang="en-GB" sz="2000" dirty="0"/>
              <a:t>(Sustainable Development Research Network, 2004)</a:t>
            </a:r>
          </a:p>
        </p:txBody>
      </p:sp>
    </p:spTree>
    <p:extLst>
      <p:ext uri="{BB962C8B-B14F-4D97-AF65-F5344CB8AC3E}">
        <p14:creationId xmlns:p14="http://schemas.microsoft.com/office/powerpoint/2010/main" val="361814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846" y="754092"/>
            <a:ext cx="6480720" cy="857250"/>
          </a:xfrm>
        </p:spPr>
        <p:txBody>
          <a:bodyPr>
            <a:normAutofit/>
          </a:bodyPr>
          <a:lstStyle/>
          <a:p>
            <a:r>
              <a:rPr lang="en-GB" sz="2400" b="1" dirty="0"/>
              <a:t>Measures of environmental inequalities include:</a:t>
            </a:r>
          </a:p>
        </p:txBody>
      </p:sp>
      <p:sp>
        <p:nvSpPr>
          <p:cNvPr id="3" name="Content Placeholder 2"/>
          <p:cNvSpPr>
            <a:spLocks noGrp="1"/>
          </p:cNvSpPr>
          <p:nvPr>
            <p:ph idx="1"/>
          </p:nvPr>
        </p:nvSpPr>
        <p:spPr>
          <a:xfrm>
            <a:off x="2249742" y="1510057"/>
            <a:ext cx="5138328" cy="3394472"/>
          </a:xfrm>
        </p:spPr>
        <p:txBody>
          <a:bodyPr>
            <a:noAutofit/>
          </a:bodyPr>
          <a:lstStyle/>
          <a:p>
            <a:r>
              <a:rPr lang="en-GB" sz="1800" dirty="0"/>
              <a:t>Air pollution</a:t>
            </a:r>
          </a:p>
          <a:p>
            <a:r>
              <a:rPr lang="en-GB" sz="1800" dirty="0"/>
              <a:t>Industrial pollution</a:t>
            </a:r>
          </a:p>
          <a:p>
            <a:r>
              <a:rPr lang="en-GB" sz="1800" dirty="0"/>
              <a:t>Flooding</a:t>
            </a:r>
          </a:p>
          <a:p>
            <a:r>
              <a:rPr lang="en-GB" sz="1800" dirty="0"/>
              <a:t>Access to food and water</a:t>
            </a:r>
          </a:p>
          <a:p>
            <a:r>
              <a:rPr lang="en-GB" sz="1800" dirty="0"/>
              <a:t>Transport and public transport access</a:t>
            </a:r>
          </a:p>
          <a:p>
            <a:r>
              <a:rPr lang="en-GB" sz="1800" dirty="0"/>
              <a:t>Access to natural green spaces and biodiversity</a:t>
            </a:r>
          </a:p>
          <a:p>
            <a:r>
              <a:rPr lang="en-GB" sz="1800" dirty="0"/>
              <a:t>Access to employment</a:t>
            </a:r>
          </a:p>
          <a:p>
            <a:r>
              <a:rPr lang="en-GB" sz="1800" dirty="0"/>
              <a:t>Noise</a:t>
            </a:r>
          </a:p>
          <a:p>
            <a:r>
              <a:rPr lang="en-GB" sz="1800" dirty="0"/>
              <a:t>Housing</a:t>
            </a:r>
          </a:p>
          <a:p>
            <a:r>
              <a:rPr lang="en-GB" sz="1800" dirty="0"/>
              <a:t>Safety</a:t>
            </a:r>
          </a:p>
          <a:p>
            <a:r>
              <a:rPr lang="en-GB" sz="1800" dirty="0"/>
              <a:t>Racial equality issues</a:t>
            </a:r>
          </a:p>
          <a:p>
            <a:pPr marL="0" indent="0" algn="r">
              <a:buNone/>
            </a:pPr>
            <a:r>
              <a:rPr lang="en-GB" sz="1400" dirty="0"/>
              <a:t>(Based on Pedersen, O., 2018)</a:t>
            </a:r>
          </a:p>
        </p:txBody>
      </p:sp>
      <p:sp>
        <p:nvSpPr>
          <p:cNvPr id="5" name="Title 4">
            <a:extLst>
              <a:ext uri="{FF2B5EF4-FFF2-40B4-BE49-F238E27FC236}">
                <a16:creationId xmlns:a16="http://schemas.microsoft.com/office/drawing/2014/main" id="{46F366B3-FC9A-398B-01CB-8E40EEE3D6CD}"/>
              </a:ext>
            </a:extLst>
          </p:cNvPr>
          <p:cNvSpPr txBox="1">
            <a:spLocks/>
          </p:cNvSpPr>
          <p:nvPr/>
        </p:nvSpPr>
        <p:spPr>
          <a:xfrm>
            <a:off x="275380" y="141670"/>
            <a:ext cx="8229600" cy="7155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b="1"/>
              <a:t>Environmental Inequality</a:t>
            </a:r>
            <a:endParaRPr lang="en-GB" b="1" dirty="0"/>
          </a:p>
        </p:txBody>
      </p:sp>
    </p:spTree>
    <p:extLst>
      <p:ext uri="{BB962C8B-B14F-4D97-AF65-F5344CB8AC3E}">
        <p14:creationId xmlns:p14="http://schemas.microsoft.com/office/powerpoint/2010/main" val="1013720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28650" y="177080"/>
            <a:ext cx="7886700" cy="1325563"/>
          </a:xfrm>
        </p:spPr>
        <p:txBody>
          <a:bodyPr/>
          <a:lstStyle/>
          <a:p>
            <a:pPr algn="ctr"/>
            <a:r>
              <a:rPr lang="en-US" altLang="en-US" b="1" dirty="0"/>
              <a:t>Who says this is important?</a:t>
            </a:r>
          </a:p>
        </p:txBody>
      </p:sp>
      <p:sp>
        <p:nvSpPr>
          <p:cNvPr id="3" name="TextBox 2"/>
          <p:cNvSpPr txBox="1"/>
          <p:nvPr/>
        </p:nvSpPr>
        <p:spPr>
          <a:xfrm>
            <a:off x="252432" y="1371899"/>
            <a:ext cx="8619964" cy="2092881"/>
          </a:xfrm>
          <a:prstGeom prst="rect">
            <a:avLst/>
          </a:prstGeom>
          <a:noFill/>
        </p:spPr>
        <p:txBody>
          <a:bodyPr wrap="square" rtlCol="0">
            <a:spAutoFit/>
          </a:bodyPr>
          <a:lstStyle/>
          <a:p>
            <a:pPr>
              <a:spcBef>
                <a:spcPts val="600"/>
              </a:spcBef>
              <a:spcAft>
                <a:spcPts val="600"/>
              </a:spcAft>
            </a:pPr>
            <a:r>
              <a:rPr lang="en-GB" sz="2400" dirty="0"/>
              <a:t>“Effects of climate change on health will affect most populations in the next decades and put lives and wellbeing of billions of people at increased risk”</a:t>
            </a:r>
          </a:p>
          <a:p>
            <a:pPr>
              <a:spcBef>
                <a:spcPts val="600"/>
              </a:spcBef>
              <a:spcAft>
                <a:spcPts val="600"/>
              </a:spcAft>
            </a:pPr>
            <a:r>
              <a:rPr lang="en-GB" sz="2400" dirty="0"/>
              <a:t>“Climate change effects on health will exacerbate inequities between rich and poor”</a:t>
            </a:r>
          </a:p>
        </p:txBody>
      </p:sp>
      <p:sp>
        <p:nvSpPr>
          <p:cNvPr id="4" name="TextBox 3"/>
          <p:cNvSpPr txBox="1"/>
          <p:nvPr/>
        </p:nvSpPr>
        <p:spPr>
          <a:xfrm>
            <a:off x="1122630" y="3729339"/>
            <a:ext cx="5069550" cy="415498"/>
          </a:xfrm>
          <a:prstGeom prst="rect">
            <a:avLst/>
          </a:prstGeom>
          <a:noFill/>
        </p:spPr>
        <p:txBody>
          <a:bodyPr wrap="square" rtlCol="0">
            <a:spAutoFit/>
          </a:bodyPr>
          <a:lstStyle/>
          <a:p>
            <a:r>
              <a:rPr lang="en-GB" sz="2100" i="1" dirty="0"/>
              <a:t>Who do you think made these statements?</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92181" y="3696660"/>
            <a:ext cx="425095" cy="425095"/>
          </a:xfrm>
          <a:prstGeom prst="rect">
            <a:avLst/>
          </a:prstGeom>
        </p:spPr>
      </p:pic>
      <p:sp>
        <p:nvSpPr>
          <p:cNvPr id="6" name="TextBox 5"/>
          <p:cNvSpPr txBox="1"/>
          <p:nvPr/>
        </p:nvSpPr>
        <p:spPr>
          <a:xfrm>
            <a:off x="529628" y="4648070"/>
            <a:ext cx="8499630" cy="646331"/>
          </a:xfrm>
          <a:prstGeom prst="rect">
            <a:avLst/>
          </a:prstGeom>
          <a:noFill/>
        </p:spPr>
        <p:txBody>
          <a:bodyPr wrap="square" rtlCol="0">
            <a:spAutoFit/>
          </a:bodyPr>
          <a:lstStyle/>
          <a:p>
            <a:r>
              <a:rPr lang="en-GB" sz="1800" dirty="0"/>
              <a:t>Costello, </a:t>
            </a:r>
            <a:r>
              <a:rPr lang="en-GB" sz="1800" dirty="0" err="1"/>
              <a:t>Prof.</a:t>
            </a:r>
            <a:r>
              <a:rPr lang="en-GB" sz="1800" dirty="0"/>
              <a:t> A. </a:t>
            </a:r>
            <a:r>
              <a:rPr lang="en-GB" sz="1800" i="1" dirty="0"/>
              <a:t>et al </a:t>
            </a:r>
            <a:r>
              <a:rPr lang="en-GB" sz="1800" dirty="0"/>
              <a:t>(2009) ‘</a:t>
            </a:r>
            <a:r>
              <a:rPr lang="en-GB" sz="1800" dirty="0">
                <a:hlinkClick r:id="rId3"/>
              </a:rPr>
              <a:t>Managing the health effects of climate change</a:t>
            </a:r>
            <a:r>
              <a:rPr lang="en-GB" sz="1800" dirty="0"/>
              <a:t>’ </a:t>
            </a:r>
            <a:r>
              <a:rPr lang="en-GB" sz="1800" i="1" dirty="0"/>
              <a:t>The Lancet </a:t>
            </a:r>
            <a:r>
              <a:rPr lang="en-GB" sz="1800" dirty="0"/>
              <a:t>Volume 373 (No. 9676, May 2009) p. 1693</a:t>
            </a:r>
          </a:p>
        </p:txBody>
      </p:sp>
    </p:spTree>
    <p:extLst>
      <p:ext uri="{BB962C8B-B14F-4D97-AF65-F5344CB8AC3E}">
        <p14:creationId xmlns:p14="http://schemas.microsoft.com/office/powerpoint/2010/main" val="1566952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182" y="347790"/>
            <a:ext cx="8229600" cy="637580"/>
          </a:xfrm>
        </p:spPr>
        <p:txBody>
          <a:bodyPr>
            <a:normAutofit/>
          </a:bodyPr>
          <a:lstStyle/>
          <a:p>
            <a:pPr algn="ctr"/>
            <a:r>
              <a:rPr lang="en-GB" sz="3200" b="1" dirty="0"/>
              <a:t>Four key areas of environmental inequality</a:t>
            </a:r>
          </a:p>
        </p:txBody>
      </p:sp>
      <p:sp>
        <p:nvSpPr>
          <p:cNvPr id="3" name="TextBox 2"/>
          <p:cNvSpPr txBox="1"/>
          <p:nvPr/>
        </p:nvSpPr>
        <p:spPr>
          <a:xfrm>
            <a:off x="161143" y="1085359"/>
            <a:ext cx="8694966" cy="4539704"/>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400" dirty="0"/>
              <a:t>Immediate locality or ‘front door’ issues such as litter, neighbourhood noise and the accessibility to and condition of open and green spaces.</a:t>
            </a:r>
          </a:p>
          <a:p>
            <a:pPr marL="214313" indent="-214313">
              <a:spcBef>
                <a:spcPts val="450"/>
              </a:spcBef>
              <a:spcAft>
                <a:spcPts val="450"/>
              </a:spcAft>
              <a:buFont typeface="Arial" panose="020B0604020202020204" pitchFamily="34" charset="0"/>
              <a:buChar char="•"/>
            </a:pPr>
            <a:r>
              <a:rPr lang="en-GB" sz="2400" dirty="0"/>
              <a:t>Wider service issues such as access to environmental services, local transport facilities, healthy food and fuel poverty.</a:t>
            </a:r>
          </a:p>
          <a:p>
            <a:pPr marL="214313" indent="-214313">
              <a:spcBef>
                <a:spcPts val="450"/>
              </a:spcBef>
              <a:spcAft>
                <a:spcPts val="450"/>
              </a:spcAft>
              <a:buFont typeface="Arial" panose="020B0604020202020204" pitchFamily="34" charset="0"/>
              <a:buChar char="•"/>
            </a:pPr>
            <a:r>
              <a:rPr lang="en-GB" sz="2400" dirty="0"/>
              <a:t>Planning, infrastructure and development issues such as air and water quality, environmental noise, road traffic accidents and flood risk.</a:t>
            </a:r>
          </a:p>
          <a:p>
            <a:pPr marL="214313" indent="-214313">
              <a:spcBef>
                <a:spcPts val="450"/>
              </a:spcBef>
              <a:spcAft>
                <a:spcPts val="450"/>
              </a:spcAft>
              <a:buFont typeface="Arial" panose="020B0604020202020204" pitchFamily="34" charset="0"/>
              <a:buChar char="•"/>
            </a:pPr>
            <a:r>
              <a:rPr lang="en-GB" sz="2400" dirty="0"/>
              <a:t>Multiple environmental deprivation, considering the ways in which environmental problems accumulate and have combined effects on an area and people’s health.</a:t>
            </a:r>
          </a:p>
        </p:txBody>
      </p:sp>
    </p:spTree>
    <p:extLst>
      <p:ext uri="{BB962C8B-B14F-4D97-AF65-F5344CB8AC3E}">
        <p14:creationId xmlns:p14="http://schemas.microsoft.com/office/powerpoint/2010/main" val="705959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4"/>
          <p:cNvSpPr>
            <a:spLocks noGrp="1" noChangeArrowheads="1"/>
          </p:cNvSpPr>
          <p:nvPr>
            <p:ph type="title"/>
          </p:nvPr>
        </p:nvSpPr>
        <p:spPr>
          <a:xfrm>
            <a:off x="126749" y="144748"/>
            <a:ext cx="8723816" cy="989909"/>
          </a:xfrm>
        </p:spPr>
        <p:txBody>
          <a:bodyPr>
            <a:normAutofit/>
          </a:bodyPr>
          <a:lstStyle/>
          <a:p>
            <a:pPr algn="ctr">
              <a:defRPr/>
            </a:pPr>
            <a:r>
              <a:rPr lang="en-GB" sz="3600" b="1" dirty="0"/>
              <a:t>‘Weak’ or ‘Strong’  Sustainable Development </a:t>
            </a:r>
          </a:p>
        </p:txBody>
      </p:sp>
      <p:sp>
        <p:nvSpPr>
          <p:cNvPr id="16387" name="Text Placeholder 4"/>
          <p:cNvSpPr>
            <a:spLocks noGrp="1"/>
          </p:cNvSpPr>
          <p:nvPr>
            <p:ph type="body" idx="1"/>
          </p:nvPr>
        </p:nvSpPr>
        <p:spPr>
          <a:xfrm>
            <a:off x="959504" y="2062319"/>
            <a:ext cx="2291954" cy="479822"/>
          </a:xfrm>
        </p:spPr>
        <p:txBody>
          <a:bodyPr>
            <a:normAutofit/>
          </a:bodyPr>
          <a:lstStyle/>
          <a:p>
            <a:pPr algn="ctr"/>
            <a:r>
              <a:rPr lang="en-GB" altLang="en-US" sz="2100" dirty="0"/>
              <a:t>Weak focuses on;</a:t>
            </a:r>
          </a:p>
        </p:txBody>
      </p:sp>
      <p:sp>
        <p:nvSpPr>
          <p:cNvPr id="64515" name="Rectangle 5"/>
          <p:cNvSpPr>
            <a:spLocks noGrp="1" noChangeArrowheads="1"/>
          </p:cNvSpPr>
          <p:nvPr>
            <p:ph sz="half" idx="2"/>
          </p:nvPr>
        </p:nvSpPr>
        <p:spPr>
          <a:xfrm>
            <a:off x="1331641" y="2672917"/>
            <a:ext cx="3157016" cy="2126456"/>
          </a:xfrm>
        </p:spPr>
        <p:txBody>
          <a:bodyPr>
            <a:noAutofit/>
          </a:bodyPr>
          <a:lstStyle/>
          <a:p>
            <a:pPr>
              <a:defRPr/>
            </a:pPr>
            <a:r>
              <a:rPr lang="en-GB" sz="1650" dirty="0"/>
              <a:t>Prevention of catastrophe for human society</a:t>
            </a:r>
          </a:p>
          <a:p>
            <a:pPr>
              <a:defRPr/>
            </a:pPr>
            <a:r>
              <a:rPr lang="en-GB" sz="1650" dirty="0"/>
              <a:t>Acceptance of science and modern technology</a:t>
            </a:r>
          </a:p>
          <a:p>
            <a:pPr>
              <a:defRPr/>
            </a:pPr>
            <a:r>
              <a:rPr lang="en-GB" sz="1650" dirty="0"/>
              <a:t>Anthropocentric-Human centred </a:t>
            </a:r>
          </a:p>
          <a:p>
            <a:pPr>
              <a:defRPr/>
            </a:pPr>
            <a:r>
              <a:rPr lang="en-GB" sz="1650" dirty="0"/>
              <a:t>Intergenerational distribution treated separately</a:t>
            </a:r>
          </a:p>
          <a:p>
            <a:pPr>
              <a:defRPr/>
            </a:pPr>
            <a:r>
              <a:rPr lang="en-GB" sz="1650" dirty="0"/>
              <a:t>Lower environmental risk aversion</a:t>
            </a:r>
          </a:p>
        </p:txBody>
      </p:sp>
      <p:sp>
        <p:nvSpPr>
          <p:cNvPr id="16389" name="Text Placeholder 5"/>
          <p:cNvSpPr>
            <a:spLocks noGrp="1"/>
          </p:cNvSpPr>
          <p:nvPr>
            <p:ph type="body" sz="quarter" idx="3"/>
          </p:nvPr>
        </p:nvSpPr>
        <p:spPr>
          <a:xfrm>
            <a:off x="4431671" y="2024844"/>
            <a:ext cx="2291953" cy="479822"/>
          </a:xfrm>
        </p:spPr>
        <p:txBody>
          <a:bodyPr>
            <a:normAutofit/>
          </a:bodyPr>
          <a:lstStyle/>
          <a:p>
            <a:pPr algn="ctr"/>
            <a:r>
              <a:rPr lang="en-GB" altLang="en-US" sz="2100" dirty="0"/>
              <a:t>Strong focuses on;</a:t>
            </a:r>
          </a:p>
        </p:txBody>
      </p:sp>
      <p:sp>
        <p:nvSpPr>
          <p:cNvPr id="64516" name="Rectangle 6"/>
          <p:cNvSpPr>
            <a:spLocks noGrp="1" noChangeArrowheads="1"/>
          </p:cNvSpPr>
          <p:nvPr>
            <p:ph sz="quarter" idx="4"/>
          </p:nvPr>
        </p:nvSpPr>
        <p:spPr>
          <a:xfrm>
            <a:off x="4680013" y="2618911"/>
            <a:ext cx="3077579" cy="2126456"/>
          </a:xfrm>
        </p:spPr>
        <p:txBody>
          <a:bodyPr>
            <a:noAutofit/>
          </a:bodyPr>
          <a:lstStyle/>
          <a:p>
            <a:pPr>
              <a:defRPr/>
            </a:pPr>
            <a:r>
              <a:rPr lang="en-GB" sz="1650" dirty="0"/>
              <a:t>Promotion of society in harmony with supporting ecosystems</a:t>
            </a:r>
          </a:p>
          <a:p>
            <a:pPr>
              <a:defRPr/>
            </a:pPr>
            <a:r>
              <a:rPr lang="en-GB" sz="1650" dirty="0"/>
              <a:t>Questions science &amp; seeks alternative technology</a:t>
            </a:r>
          </a:p>
          <a:p>
            <a:pPr>
              <a:defRPr/>
            </a:pPr>
            <a:r>
              <a:rPr lang="en-GB" sz="1650" dirty="0" err="1"/>
              <a:t>Ecocentric</a:t>
            </a:r>
            <a:r>
              <a:rPr lang="en-GB" sz="1650" dirty="0"/>
              <a:t>- Values nature over humanity</a:t>
            </a:r>
          </a:p>
          <a:p>
            <a:pPr>
              <a:defRPr/>
            </a:pPr>
            <a:r>
              <a:rPr lang="en-GB" sz="1650" dirty="0"/>
              <a:t>Intergenerational distribution central to sustainable development</a:t>
            </a:r>
          </a:p>
          <a:p>
            <a:pPr>
              <a:defRPr/>
            </a:pPr>
            <a:r>
              <a:rPr lang="en-GB" sz="1650" dirty="0"/>
              <a:t>High environmental risk aversion</a:t>
            </a:r>
          </a:p>
        </p:txBody>
      </p:sp>
      <p:sp>
        <p:nvSpPr>
          <p:cNvPr id="3" name="TextBox 2">
            <a:extLst>
              <a:ext uri="{FF2B5EF4-FFF2-40B4-BE49-F238E27FC236}">
                <a16:creationId xmlns:a16="http://schemas.microsoft.com/office/drawing/2014/main" id="{F00FDF7D-71FD-BCFC-C385-F38B321BB289}"/>
              </a:ext>
            </a:extLst>
          </p:cNvPr>
          <p:cNvSpPr txBox="1"/>
          <p:nvPr/>
        </p:nvSpPr>
        <p:spPr>
          <a:xfrm>
            <a:off x="325925" y="1134657"/>
            <a:ext cx="8211493"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Critics of the UN model argue that the approach is too ‘weak’, rather than being a ‘strong’ response</a:t>
            </a:r>
          </a:p>
        </p:txBody>
      </p:sp>
    </p:spTree>
    <p:extLst>
      <p:ext uri="{BB962C8B-B14F-4D97-AF65-F5344CB8AC3E}">
        <p14:creationId xmlns:p14="http://schemas.microsoft.com/office/powerpoint/2010/main" val="2030291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451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451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451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451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4515">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38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4516">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64516">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4516">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64516">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645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64515" grpId="0" build="p"/>
      <p:bldP spid="16389" grpId="0" build="p"/>
      <p:bldP spid="6451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304165" y="1273407"/>
            <a:ext cx="6172200" cy="486054"/>
          </a:xfrm>
        </p:spPr>
        <p:txBody>
          <a:bodyPr>
            <a:noAutofit/>
          </a:bodyPr>
          <a:lstStyle/>
          <a:p>
            <a:pPr marL="0" indent="0" algn="ctr">
              <a:buNone/>
            </a:pPr>
            <a:r>
              <a:rPr lang="en-GB" sz="3600" dirty="0"/>
              <a:t>Technocentric versus Ecocentric</a:t>
            </a:r>
          </a:p>
        </p:txBody>
      </p:sp>
      <p:sp>
        <p:nvSpPr>
          <p:cNvPr id="3" name="TextBox 2"/>
          <p:cNvSpPr txBox="1"/>
          <p:nvPr/>
        </p:nvSpPr>
        <p:spPr>
          <a:xfrm>
            <a:off x="278051" y="2056966"/>
            <a:ext cx="8224428" cy="3570208"/>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800" dirty="0"/>
              <a:t>These terms were defined by Timothy </a:t>
            </a:r>
            <a:r>
              <a:rPr lang="en-GB" sz="2800" dirty="0" err="1"/>
              <a:t>O’Riordan</a:t>
            </a:r>
            <a:r>
              <a:rPr lang="en-GB" sz="2800" dirty="0"/>
              <a:t> in his 1989 chapter ‘The Challenge for Environmentalism’</a:t>
            </a:r>
          </a:p>
          <a:p>
            <a:pPr marL="342900" indent="-342900">
              <a:spcBef>
                <a:spcPts val="900"/>
              </a:spcBef>
              <a:spcAft>
                <a:spcPts val="900"/>
              </a:spcAft>
              <a:buFont typeface="Arial" panose="020B0604020202020204" pitchFamily="34" charset="0"/>
              <a:buChar char="•"/>
            </a:pPr>
            <a:r>
              <a:rPr lang="en-GB" sz="2800" dirty="0"/>
              <a:t>They are seen by </a:t>
            </a:r>
            <a:r>
              <a:rPr lang="en-GB" sz="2800" dirty="0" err="1"/>
              <a:t>O’Riordan</a:t>
            </a:r>
            <a:r>
              <a:rPr lang="en-GB" sz="2800" dirty="0"/>
              <a:t> and others as being in opposition to each other</a:t>
            </a:r>
          </a:p>
          <a:p>
            <a:pPr marL="342900" indent="-342900">
              <a:spcBef>
                <a:spcPts val="900"/>
              </a:spcBef>
              <a:spcAft>
                <a:spcPts val="900"/>
              </a:spcAft>
              <a:buFont typeface="Arial" panose="020B0604020202020204" pitchFamily="34" charset="0"/>
              <a:buChar char="•"/>
            </a:pPr>
            <a:r>
              <a:rPr lang="en-GB" sz="2800" dirty="0"/>
              <a:t>One focuses on technology and human needs and the other on ecology and the planet’s needs</a:t>
            </a:r>
          </a:p>
        </p:txBody>
      </p:sp>
      <p:sp>
        <p:nvSpPr>
          <p:cNvPr id="4" name="Rectangle 4">
            <a:extLst>
              <a:ext uri="{FF2B5EF4-FFF2-40B4-BE49-F238E27FC236}">
                <a16:creationId xmlns:a16="http://schemas.microsoft.com/office/drawing/2014/main" id="{FF28818E-4A9C-68BB-C92A-6038EAE72DDB}"/>
              </a:ext>
            </a:extLst>
          </p:cNvPr>
          <p:cNvSpPr txBox="1">
            <a:spLocks noChangeArrowheads="1"/>
          </p:cNvSpPr>
          <p:nvPr/>
        </p:nvSpPr>
        <p:spPr>
          <a:xfrm>
            <a:off x="126749" y="144748"/>
            <a:ext cx="8723816" cy="9899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600" b="1"/>
              <a:t>‘Weak’ or ‘Strong’  Sustainable Development </a:t>
            </a:r>
            <a:endParaRPr lang="en-GB" sz="3600" b="1" dirty="0"/>
          </a:p>
        </p:txBody>
      </p:sp>
    </p:spTree>
    <p:extLst>
      <p:ext uri="{BB962C8B-B14F-4D97-AF65-F5344CB8AC3E}">
        <p14:creationId xmlns:p14="http://schemas.microsoft.com/office/powerpoint/2010/main" val="40787653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84772" y="238323"/>
            <a:ext cx="8229600" cy="583574"/>
          </a:xfrm>
        </p:spPr>
        <p:txBody>
          <a:bodyPr>
            <a:normAutofit fontScale="90000"/>
          </a:bodyPr>
          <a:lstStyle/>
          <a:p>
            <a:pPr algn="ctr"/>
            <a:br>
              <a:rPr lang="en-GB" b="1" dirty="0"/>
            </a:br>
            <a:r>
              <a:rPr lang="en-GB" b="1" dirty="0"/>
              <a:t>Technocentric Viewpoints</a:t>
            </a:r>
            <a:br>
              <a:rPr lang="en-GB" b="1" dirty="0"/>
            </a:br>
            <a:endParaRPr lang="en-GB" b="1" dirty="0"/>
          </a:p>
        </p:txBody>
      </p:sp>
      <p:sp>
        <p:nvSpPr>
          <p:cNvPr id="2" name="TextBox 1"/>
          <p:cNvSpPr txBox="1"/>
          <p:nvPr/>
        </p:nvSpPr>
        <p:spPr>
          <a:xfrm>
            <a:off x="278523" y="903378"/>
            <a:ext cx="4158462" cy="415498"/>
          </a:xfrm>
          <a:prstGeom prst="rect">
            <a:avLst/>
          </a:prstGeom>
          <a:noFill/>
        </p:spPr>
        <p:txBody>
          <a:bodyPr wrap="square" rtlCol="0">
            <a:spAutoFit/>
          </a:bodyPr>
          <a:lstStyle/>
          <a:p>
            <a:r>
              <a:rPr lang="en-GB" sz="2100" b="1" dirty="0"/>
              <a:t>Interventionists</a:t>
            </a:r>
          </a:p>
        </p:txBody>
      </p:sp>
      <p:sp>
        <p:nvSpPr>
          <p:cNvPr id="4" name="TextBox 3"/>
          <p:cNvSpPr txBox="1"/>
          <p:nvPr/>
        </p:nvSpPr>
        <p:spPr>
          <a:xfrm>
            <a:off x="384772" y="1400357"/>
            <a:ext cx="8586954" cy="4108817"/>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400" dirty="0"/>
              <a:t>Have complete faith in human ingenuity, science, and the market to solve all problems and ‘improve’ the quality of the environment</a:t>
            </a:r>
          </a:p>
          <a:p>
            <a:pPr marL="342900" indent="-342900">
              <a:spcBef>
                <a:spcPts val="900"/>
              </a:spcBef>
              <a:spcAft>
                <a:spcPts val="900"/>
              </a:spcAft>
              <a:buFont typeface="Arial" panose="020B0604020202020204" pitchFamily="34" charset="0"/>
              <a:buChar char="•"/>
            </a:pPr>
            <a:r>
              <a:rPr lang="en-GB" sz="2400" dirty="0"/>
              <a:t>It is argued that this is the view of those who control industry and commerce</a:t>
            </a:r>
          </a:p>
          <a:p>
            <a:pPr marL="342900" indent="-342900">
              <a:spcBef>
                <a:spcPts val="900"/>
              </a:spcBef>
              <a:spcAft>
                <a:spcPts val="900"/>
              </a:spcAft>
              <a:buFont typeface="Arial" panose="020B0604020202020204" pitchFamily="34" charset="0"/>
              <a:buChar char="•"/>
            </a:pPr>
            <a:r>
              <a:rPr lang="en-GB" sz="2400" dirty="0"/>
              <a:t>Sees the natural world as a means to the end of human well-being (also known as androcentric/anthropocentric)</a:t>
            </a:r>
          </a:p>
          <a:p>
            <a:pPr marL="342900" indent="-342900">
              <a:spcBef>
                <a:spcPts val="900"/>
              </a:spcBef>
              <a:spcAft>
                <a:spcPts val="900"/>
              </a:spcAft>
              <a:buFont typeface="Arial" panose="020B0604020202020204" pitchFamily="34" charset="0"/>
              <a:buChar char="•"/>
            </a:pPr>
            <a:r>
              <a:rPr lang="en-GB" sz="2400" dirty="0"/>
              <a:t>Examples would be </a:t>
            </a:r>
            <a:r>
              <a:rPr lang="en-GB" sz="2400" dirty="0">
                <a:hlinkClick r:id="rId2"/>
              </a:rPr>
              <a:t>GM crops</a:t>
            </a:r>
            <a:r>
              <a:rPr lang="en-GB" sz="2400" dirty="0"/>
              <a:t> (i.e. change nature for the good of humankind), </a:t>
            </a:r>
            <a:r>
              <a:rPr lang="en-GB" sz="2400" dirty="0">
                <a:hlinkClick r:id="rId3"/>
              </a:rPr>
              <a:t>hydroponics</a:t>
            </a:r>
            <a:r>
              <a:rPr lang="en-GB" sz="2400" dirty="0"/>
              <a:t> or </a:t>
            </a:r>
            <a:r>
              <a:rPr lang="en-GB" sz="2400" dirty="0">
                <a:hlinkClick r:id="rId4"/>
              </a:rPr>
              <a:t>flood barriers</a:t>
            </a:r>
            <a:endParaRPr lang="en-GB" sz="2400" dirty="0"/>
          </a:p>
        </p:txBody>
      </p:sp>
    </p:spTree>
    <p:extLst>
      <p:ext uri="{BB962C8B-B14F-4D97-AF65-F5344CB8AC3E}">
        <p14:creationId xmlns:p14="http://schemas.microsoft.com/office/powerpoint/2010/main" val="960521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1520" y="1122993"/>
            <a:ext cx="4158462" cy="415498"/>
          </a:xfrm>
          <a:prstGeom prst="rect">
            <a:avLst/>
          </a:prstGeom>
          <a:noFill/>
        </p:spPr>
        <p:txBody>
          <a:bodyPr wrap="square" rtlCol="0">
            <a:spAutoFit/>
          </a:bodyPr>
          <a:lstStyle/>
          <a:p>
            <a:r>
              <a:rPr lang="en-GB" sz="2100" b="1" dirty="0"/>
              <a:t>Accomodationists</a:t>
            </a:r>
          </a:p>
        </p:txBody>
      </p:sp>
      <p:sp>
        <p:nvSpPr>
          <p:cNvPr id="4" name="TextBox 3"/>
          <p:cNvSpPr txBox="1"/>
          <p:nvPr/>
        </p:nvSpPr>
        <p:spPr>
          <a:xfrm>
            <a:off x="384772" y="1652078"/>
            <a:ext cx="8532948" cy="3739485"/>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400" dirty="0"/>
              <a:t>Largely follow this view but are more moderate and express a note of caution</a:t>
            </a:r>
          </a:p>
          <a:p>
            <a:pPr marL="342900" indent="-342900">
              <a:spcBef>
                <a:spcPts val="900"/>
              </a:spcBef>
              <a:spcAft>
                <a:spcPts val="900"/>
              </a:spcAft>
              <a:buFont typeface="Arial" panose="020B0604020202020204" pitchFamily="34" charset="0"/>
              <a:buChar char="•"/>
            </a:pPr>
            <a:r>
              <a:rPr lang="en-GB" sz="2400" dirty="0"/>
              <a:t>They believe some accommodations are needed to mitigate the impact of humans on the environment</a:t>
            </a:r>
          </a:p>
          <a:p>
            <a:pPr marL="342900" indent="-342900">
              <a:spcBef>
                <a:spcPts val="900"/>
              </a:spcBef>
              <a:spcAft>
                <a:spcPts val="900"/>
              </a:spcAft>
              <a:buFont typeface="Arial" panose="020B0604020202020204" pitchFamily="34" charset="0"/>
              <a:buChar char="•"/>
            </a:pPr>
            <a:r>
              <a:rPr lang="en-GB" sz="2400" dirty="0"/>
              <a:t>Believe that technology and institutions can adapt to deal with resource scarcity or environmental problems</a:t>
            </a:r>
          </a:p>
          <a:p>
            <a:pPr marL="342900" indent="-342900">
              <a:spcBef>
                <a:spcPts val="900"/>
              </a:spcBef>
              <a:spcAft>
                <a:spcPts val="900"/>
              </a:spcAft>
              <a:buFont typeface="Arial" panose="020B0604020202020204" pitchFamily="34" charset="0"/>
              <a:buChar char="•"/>
            </a:pPr>
            <a:r>
              <a:rPr lang="en-GB" sz="2400" dirty="0"/>
              <a:t>Solutions include </a:t>
            </a:r>
            <a:r>
              <a:rPr lang="en-GB" sz="2400" dirty="0">
                <a:hlinkClick r:id="rId2"/>
              </a:rPr>
              <a:t>renewable energy</a:t>
            </a:r>
            <a:r>
              <a:rPr lang="en-GB" sz="2400" dirty="0"/>
              <a:t>, </a:t>
            </a:r>
            <a:r>
              <a:rPr lang="en-GB" sz="2400" dirty="0">
                <a:hlinkClick r:id="rId3"/>
              </a:rPr>
              <a:t>electric vehicles </a:t>
            </a:r>
            <a:r>
              <a:rPr lang="en-GB" sz="2400" dirty="0"/>
              <a:t>(EVs) or </a:t>
            </a:r>
            <a:r>
              <a:rPr lang="en-GB" sz="2400" dirty="0">
                <a:hlinkClick r:id="rId4"/>
              </a:rPr>
              <a:t>bioplastics</a:t>
            </a:r>
            <a:endParaRPr lang="en-GB" sz="2400" dirty="0"/>
          </a:p>
        </p:txBody>
      </p:sp>
      <p:sp>
        <p:nvSpPr>
          <p:cNvPr id="6" name="Rectangle 2">
            <a:extLst>
              <a:ext uri="{FF2B5EF4-FFF2-40B4-BE49-F238E27FC236}">
                <a16:creationId xmlns:a16="http://schemas.microsoft.com/office/drawing/2014/main" id="{5D49AD70-C673-9860-2BFF-2FFAB708C5C7}"/>
              </a:ext>
            </a:extLst>
          </p:cNvPr>
          <p:cNvSpPr txBox="1">
            <a:spLocks noChangeArrowheads="1"/>
          </p:cNvSpPr>
          <p:nvPr/>
        </p:nvSpPr>
        <p:spPr>
          <a:xfrm>
            <a:off x="384772" y="238323"/>
            <a:ext cx="8229600" cy="583574"/>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t>Technocentric Viewpoints</a:t>
            </a:r>
            <a:br>
              <a:rPr lang="en-GB" sz="4000" b="1" dirty="0"/>
            </a:br>
            <a:endParaRPr lang="en-GB" sz="4000" b="1" dirty="0"/>
          </a:p>
        </p:txBody>
      </p:sp>
    </p:spTree>
    <p:extLst>
      <p:ext uri="{BB962C8B-B14F-4D97-AF65-F5344CB8AC3E}">
        <p14:creationId xmlns:p14="http://schemas.microsoft.com/office/powerpoint/2010/main" val="66821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384772" y="238323"/>
            <a:ext cx="8229600" cy="583574"/>
          </a:xfrm>
        </p:spPr>
        <p:txBody>
          <a:bodyPr>
            <a:normAutofit fontScale="90000"/>
          </a:bodyPr>
          <a:lstStyle/>
          <a:p>
            <a:pPr algn="ctr"/>
            <a:br>
              <a:rPr lang="en-GB" b="1" dirty="0"/>
            </a:br>
            <a:r>
              <a:rPr lang="en-GB" b="1" dirty="0"/>
              <a:t>Criticisms of Technocentrism</a:t>
            </a:r>
            <a:br>
              <a:rPr lang="en-GB" b="1" dirty="0"/>
            </a:br>
            <a:endParaRPr lang="en-GB" b="1" dirty="0"/>
          </a:p>
        </p:txBody>
      </p:sp>
      <p:sp>
        <p:nvSpPr>
          <p:cNvPr id="4" name="TextBox 3"/>
          <p:cNvSpPr txBox="1"/>
          <p:nvPr/>
        </p:nvSpPr>
        <p:spPr>
          <a:xfrm>
            <a:off x="206095" y="1074509"/>
            <a:ext cx="8586954" cy="4708981"/>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200" dirty="0"/>
              <a:t>Academic critics of this approach, such as </a:t>
            </a:r>
            <a:r>
              <a:rPr lang="en-GB" sz="2200" dirty="0" err="1"/>
              <a:t>Biely</a:t>
            </a:r>
            <a:r>
              <a:rPr lang="en-GB" sz="2200" dirty="0"/>
              <a:t> &amp; </a:t>
            </a:r>
            <a:r>
              <a:rPr lang="en-GB" sz="2200" dirty="0" err="1"/>
              <a:t>Chakori</a:t>
            </a:r>
            <a:r>
              <a:rPr lang="en-GB" sz="2200" dirty="0"/>
              <a:t> (2024, no page)  argue that it still accepts the ‘current </a:t>
            </a:r>
            <a:r>
              <a:rPr lang="en-GB" sz="2200" b="1" dirty="0"/>
              <a:t>growth driven</a:t>
            </a:r>
            <a:r>
              <a:rPr lang="en-GB" sz="2200" dirty="0"/>
              <a:t> economic system’ (i.e. capitalism)</a:t>
            </a:r>
          </a:p>
          <a:p>
            <a:pPr marL="342900" indent="-342900">
              <a:spcBef>
                <a:spcPts val="600"/>
              </a:spcBef>
              <a:spcAft>
                <a:spcPts val="600"/>
              </a:spcAft>
              <a:buFont typeface="Arial" panose="020B0604020202020204" pitchFamily="34" charset="0"/>
              <a:buChar char="•"/>
            </a:pPr>
            <a:r>
              <a:rPr lang="en-GB" sz="2200" dirty="0"/>
              <a:t>They go on to state that ‘</a:t>
            </a:r>
            <a:r>
              <a:rPr lang="en-GB" sz="2200" b="1" dirty="0"/>
              <a:t>infinite</a:t>
            </a:r>
            <a:r>
              <a:rPr lang="en-GB" sz="2200" dirty="0"/>
              <a:t> economic expansion on a </a:t>
            </a:r>
            <a:r>
              <a:rPr lang="en-GB" sz="2200" b="1" dirty="0"/>
              <a:t>finite</a:t>
            </a:r>
            <a:r>
              <a:rPr lang="en-GB" sz="2200" dirty="0"/>
              <a:t> planet is, probably, impossible’ (Ibid.)</a:t>
            </a:r>
          </a:p>
          <a:p>
            <a:pPr marL="342900" indent="-342900">
              <a:spcBef>
                <a:spcPts val="600"/>
              </a:spcBef>
              <a:spcAft>
                <a:spcPts val="600"/>
              </a:spcAft>
              <a:buFont typeface="Arial" panose="020B0604020202020204" pitchFamily="34" charset="0"/>
              <a:buChar char="•"/>
            </a:pPr>
            <a:r>
              <a:rPr lang="en-GB" sz="2200" dirty="0"/>
              <a:t>Others go further, arguing ‘Capitalism can be described as a </a:t>
            </a:r>
            <a:r>
              <a:rPr lang="en-GB" sz="2200" b="1" dirty="0"/>
              <a:t>linear </a:t>
            </a:r>
            <a:r>
              <a:rPr lang="en-GB" sz="2200" dirty="0"/>
              <a:t>system that continuously generates waste in terms of social injustice, poverty, alienation, exploitation, and conflicts over resources </a:t>
            </a:r>
          </a:p>
          <a:p>
            <a:pPr marL="342900" indent="-342900">
              <a:spcBef>
                <a:spcPts val="600"/>
              </a:spcBef>
              <a:spcAft>
                <a:spcPts val="600"/>
              </a:spcAft>
              <a:buFont typeface="Arial" panose="020B0604020202020204" pitchFamily="34" charset="0"/>
              <a:buChar char="•"/>
            </a:pPr>
            <a:r>
              <a:rPr lang="en-GB" sz="2200" dirty="0"/>
              <a:t>as well as waste in terms of environmental pollution, biodiversity reduction, and disruption of biogeochemical flows and cycles’ </a:t>
            </a:r>
            <a:r>
              <a:rPr lang="en-GB" dirty="0"/>
              <a:t>(Calisto Friant </a:t>
            </a:r>
            <a:r>
              <a:rPr lang="en-GB" i="1" dirty="0"/>
              <a:t>et al</a:t>
            </a:r>
            <a:r>
              <a:rPr lang="en-GB" dirty="0"/>
              <a:t>, 2023, no page)</a:t>
            </a:r>
          </a:p>
          <a:p>
            <a:pPr marL="342900" indent="-342900">
              <a:spcBef>
                <a:spcPts val="600"/>
              </a:spcBef>
              <a:spcAft>
                <a:spcPts val="600"/>
              </a:spcAft>
              <a:buFont typeface="Arial" panose="020B0604020202020204" pitchFamily="34" charset="0"/>
              <a:buChar char="•"/>
            </a:pPr>
            <a:endParaRPr lang="en-GB" sz="2200" dirty="0"/>
          </a:p>
        </p:txBody>
      </p:sp>
    </p:spTree>
    <p:extLst>
      <p:ext uri="{BB962C8B-B14F-4D97-AF65-F5344CB8AC3E}">
        <p14:creationId xmlns:p14="http://schemas.microsoft.com/office/powerpoint/2010/main" val="61693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33098" y="1097691"/>
            <a:ext cx="8532948" cy="4570482"/>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400" dirty="0"/>
              <a:t>Accommodationists  are accused of wishing for the ‘status quo’</a:t>
            </a:r>
          </a:p>
          <a:p>
            <a:pPr marL="342900" indent="-342900">
              <a:spcBef>
                <a:spcPts val="900"/>
              </a:spcBef>
              <a:spcAft>
                <a:spcPts val="900"/>
              </a:spcAft>
              <a:buFont typeface="Arial" panose="020B0604020202020204" pitchFamily="34" charset="0"/>
              <a:buChar char="•"/>
            </a:pPr>
            <a:r>
              <a:rPr lang="en-GB" sz="2400" dirty="0"/>
              <a:t>i.e. when asked they want an </a:t>
            </a:r>
            <a:r>
              <a:rPr lang="en-GB" sz="2400" b="1" dirty="0"/>
              <a:t>undisturbed environment</a:t>
            </a:r>
          </a:p>
          <a:p>
            <a:pPr marL="342900" indent="-342900">
              <a:spcBef>
                <a:spcPts val="900"/>
              </a:spcBef>
              <a:spcAft>
                <a:spcPts val="900"/>
              </a:spcAft>
              <a:buFont typeface="Arial" panose="020B0604020202020204" pitchFamily="34" charset="0"/>
              <a:buChar char="•"/>
            </a:pPr>
            <a:r>
              <a:rPr lang="en-GB" sz="2400" dirty="0"/>
              <a:t>But also want a </a:t>
            </a:r>
            <a:r>
              <a:rPr lang="en-GB" sz="2400" b="1" dirty="0"/>
              <a:t>house, car, luxury goods and overseas holidays</a:t>
            </a:r>
          </a:p>
          <a:p>
            <a:pPr marL="342900" indent="-342900">
              <a:spcBef>
                <a:spcPts val="900"/>
              </a:spcBef>
              <a:spcAft>
                <a:spcPts val="900"/>
              </a:spcAft>
              <a:buFont typeface="Arial" panose="020B0604020202020204" pitchFamily="34" charset="0"/>
              <a:buChar char="•"/>
            </a:pPr>
            <a:r>
              <a:rPr lang="en-GB" sz="2400" i="1" dirty="0"/>
              <a:t>An example of </a:t>
            </a:r>
            <a:r>
              <a:rPr lang="en-GB" sz="2400" i="1" dirty="0">
                <a:hlinkClick r:id="rId2"/>
              </a:rPr>
              <a:t>cognitive dissonance</a:t>
            </a:r>
            <a:r>
              <a:rPr lang="en-GB" sz="2400" dirty="0"/>
              <a:t>? </a:t>
            </a:r>
            <a:r>
              <a:rPr lang="en-GB" sz="2400" i="1" dirty="0"/>
              <a:t>What do you understand this phrase to mean?</a:t>
            </a:r>
          </a:p>
          <a:p>
            <a:pPr marL="342900" indent="-342900">
              <a:spcBef>
                <a:spcPts val="900"/>
              </a:spcBef>
              <a:spcAft>
                <a:spcPts val="900"/>
              </a:spcAft>
              <a:buFont typeface="Arial" panose="020B0604020202020204" pitchFamily="34" charset="0"/>
              <a:buChar char="•"/>
            </a:pPr>
            <a:r>
              <a:rPr lang="en-GB" sz="2400" dirty="0"/>
              <a:t>The concept is central to discussion regarding sustainability, see for example </a:t>
            </a:r>
            <a:r>
              <a:rPr lang="en-GB" sz="2400" dirty="0">
                <a:hlinkClick r:id="rId3"/>
              </a:rPr>
              <a:t>Designing Persuasive Systems For Sustainability – A Cognitive Dissonance Model</a:t>
            </a:r>
            <a:r>
              <a:rPr lang="en-GB" sz="2400" dirty="0"/>
              <a:t> (</a:t>
            </a:r>
            <a:r>
              <a:rPr lang="pt-BR" dirty="0"/>
              <a:t>Mustaquim, M., Nyström, T. ,2014) </a:t>
            </a:r>
            <a:endParaRPr lang="en-GB" dirty="0"/>
          </a:p>
          <a:p>
            <a:pPr marL="342900" indent="-342900">
              <a:spcBef>
                <a:spcPts val="900"/>
              </a:spcBef>
              <a:spcAft>
                <a:spcPts val="900"/>
              </a:spcAft>
              <a:buFont typeface="Arial" panose="020B0604020202020204" pitchFamily="34" charset="0"/>
              <a:buChar char="•"/>
            </a:pPr>
            <a:endParaRPr lang="en-GB" sz="2400" dirty="0"/>
          </a:p>
        </p:txBody>
      </p:sp>
      <p:sp>
        <p:nvSpPr>
          <p:cNvPr id="2" name="Rectangle 2">
            <a:extLst>
              <a:ext uri="{FF2B5EF4-FFF2-40B4-BE49-F238E27FC236}">
                <a16:creationId xmlns:a16="http://schemas.microsoft.com/office/drawing/2014/main" id="{DB668E5A-5C5A-F048-51A4-81AE97402136}"/>
              </a:ext>
            </a:extLst>
          </p:cNvPr>
          <p:cNvSpPr txBox="1">
            <a:spLocks noChangeArrowheads="1"/>
          </p:cNvSpPr>
          <p:nvPr/>
        </p:nvSpPr>
        <p:spPr>
          <a:xfrm>
            <a:off x="384772" y="238323"/>
            <a:ext cx="8229600" cy="583574"/>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t>Criticisms of Technocentrism</a:t>
            </a:r>
          </a:p>
        </p:txBody>
      </p:sp>
    </p:spTree>
    <p:extLst>
      <p:ext uri="{BB962C8B-B14F-4D97-AF65-F5344CB8AC3E}">
        <p14:creationId xmlns:p14="http://schemas.microsoft.com/office/powerpoint/2010/main" val="165880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27C0B-EFA4-D810-A68E-515E2D2ED76A}"/>
              </a:ext>
            </a:extLst>
          </p:cNvPr>
          <p:cNvSpPr>
            <a:spLocks noGrp="1"/>
          </p:cNvSpPr>
          <p:nvPr>
            <p:ph type="title"/>
          </p:nvPr>
        </p:nvSpPr>
        <p:spPr>
          <a:xfrm>
            <a:off x="628650" y="2021910"/>
            <a:ext cx="7886700" cy="1325563"/>
          </a:xfrm>
        </p:spPr>
        <p:txBody>
          <a:bodyPr/>
          <a:lstStyle/>
          <a:p>
            <a:pPr algn="ctr"/>
            <a:r>
              <a:rPr lang="en-GB" b="1" dirty="0"/>
              <a:t>Alternatives to the UN Model</a:t>
            </a:r>
          </a:p>
        </p:txBody>
      </p:sp>
    </p:spTree>
    <p:extLst>
      <p:ext uri="{BB962C8B-B14F-4D97-AF65-F5344CB8AC3E}">
        <p14:creationId xmlns:p14="http://schemas.microsoft.com/office/powerpoint/2010/main" val="37083608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205243" y="212202"/>
            <a:ext cx="6172200" cy="801786"/>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Ecocentric Viewpoints</a:t>
            </a:r>
            <a:br>
              <a:rPr lang="en-GB" b="1" dirty="0"/>
            </a:br>
            <a:endParaRPr lang="en-GB" b="1" dirty="0"/>
          </a:p>
        </p:txBody>
      </p:sp>
      <p:sp>
        <p:nvSpPr>
          <p:cNvPr id="3" name="TextBox 2"/>
          <p:cNvSpPr txBox="1"/>
          <p:nvPr/>
        </p:nvSpPr>
        <p:spPr>
          <a:xfrm>
            <a:off x="413538" y="1050610"/>
            <a:ext cx="4158462" cy="415498"/>
          </a:xfrm>
          <a:prstGeom prst="rect">
            <a:avLst/>
          </a:prstGeom>
          <a:noFill/>
        </p:spPr>
        <p:txBody>
          <a:bodyPr wrap="square" rtlCol="0">
            <a:spAutoFit/>
          </a:bodyPr>
          <a:lstStyle/>
          <a:p>
            <a:r>
              <a:rPr lang="en-GB" sz="2100" b="1" dirty="0"/>
              <a:t>‘Environmentalism’</a:t>
            </a:r>
          </a:p>
        </p:txBody>
      </p:sp>
      <p:sp>
        <p:nvSpPr>
          <p:cNvPr id="4" name="TextBox 3"/>
          <p:cNvSpPr txBox="1"/>
          <p:nvPr/>
        </p:nvSpPr>
        <p:spPr>
          <a:xfrm>
            <a:off x="305526" y="1684873"/>
            <a:ext cx="8208912" cy="3924151"/>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100" dirty="0"/>
              <a:t>‘Environmentalist </a:t>
            </a:r>
            <a:r>
              <a:rPr lang="en-GB" sz="2100" b="1" i="1" dirty="0"/>
              <a:t>noun</a:t>
            </a:r>
            <a:r>
              <a:rPr lang="en-GB" sz="2100" dirty="0"/>
              <a:t> – a person who is concerned with or seeks to protect the environment, especially from pollution’ [OED]</a:t>
            </a:r>
          </a:p>
          <a:p>
            <a:pPr marL="342900" indent="-342900">
              <a:spcBef>
                <a:spcPts val="900"/>
              </a:spcBef>
              <a:spcAft>
                <a:spcPts val="900"/>
              </a:spcAft>
              <a:buFont typeface="Arial" panose="020B0604020202020204" pitchFamily="34" charset="0"/>
              <a:buChar char="•"/>
            </a:pPr>
            <a:r>
              <a:rPr lang="en-GB" sz="2100" dirty="0"/>
              <a:t>Often seen as concerned with conservationism and preservation (e.g. national parks)</a:t>
            </a:r>
          </a:p>
          <a:p>
            <a:pPr marL="342900" indent="-342900">
              <a:spcBef>
                <a:spcPts val="900"/>
              </a:spcBef>
              <a:spcAft>
                <a:spcPts val="900"/>
              </a:spcAft>
              <a:buFont typeface="Arial" panose="020B0604020202020204" pitchFamily="34" charset="0"/>
              <a:buChar char="•"/>
            </a:pPr>
            <a:r>
              <a:rPr lang="en-GB" sz="2100" dirty="0"/>
              <a:t>Can be seen as being technocratic (i.e. try to win arguments on the terms of governments and industry rather than being ‘radical’)</a:t>
            </a:r>
          </a:p>
          <a:p>
            <a:pPr marL="342900" indent="-342900">
              <a:spcBef>
                <a:spcPts val="900"/>
              </a:spcBef>
              <a:spcAft>
                <a:spcPts val="900"/>
              </a:spcAft>
              <a:buFont typeface="Arial" panose="020B0604020202020204" pitchFamily="34" charset="0"/>
              <a:buChar char="•"/>
            </a:pPr>
            <a:r>
              <a:rPr lang="en-GB" sz="2100" dirty="0"/>
              <a:t>An example might be the activities of the WWF (see Theme 1)</a:t>
            </a:r>
          </a:p>
          <a:p>
            <a:pPr marL="342900" indent="-342900">
              <a:spcBef>
                <a:spcPts val="900"/>
              </a:spcBef>
              <a:spcAft>
                <a:spcPts val="900"/>
              </a:spcAft>
              <a:buFont typeface="Arial" panose="020B0604020202020204" pitchFamily="34" charset="0"/>
              <a:buChar char="•"/>
            </a:pPr>
            <a:r>
              <a:rPr lang="en-GB" sz="2100" dirty="0"/>
              <a:t>For these reasons, environmentalism is often seen as a ‘weak’ form of response to sustainability</a:t>
            </a:r>
          </a:p>
        </p:txBody>
      </p:sp>
    </p:spTree>
    <p:extLst>
      <p:ext uri="{BB962C8B-B14F-4D97-AF65-F5344CB8AC3E}">
        <p14:creationId xmlns:p14="http://schemas.microsoft.com/office/powerpoint/2010/main" val="66313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7514" y="1140414"/>
            <a:ext cx="4158462" cy="415498"/>
          </a:xfrm>
          <a:prstGeom prst="rect">
            <a:avLst/>
          </a:prstGeom>
          <a:noFill/>
        </p:spPr>
        <p:txBody>
          <a:bodyPr wrap="square" rtlCol="0">
            <a:spAutoFit/>
          </a:bodyPr>
          <a:lstStyle/>
          <a:p>
            <a:r>
              <a:rPr lang="en-GB" sz="2100" b="1" dirty="0"/>
              <a:t>Deep Ecologists / Deep Greens</a:t>
            </a:r>
          </a:p>
        </p:txBody>
      </p:sp>
      <p:sp>
        <p:nvSpPr>
          <p:cNvPr id="4" name="TextBox 3"/>
          <p:cNvSpPr txBox="1"/>
          <p:nvPr/>
        </p:nvSpPr>
        <p:spPr>
          <a:xfrm>
            <a:off x="197513" y="1737588"/>
            <a:ext cx="8729203" cy="4154984"/>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100" dirty="0"/>
              <a:t>Phrase coined by Arne </a:t>
            </a:r>
            <a:r>
              <a:rPr lang="en-GB" sz="2100" dirty="0" err="1"/>
              <a:t>Naess</a:t>
            </a:r>
            <a:r>
              <a:rPr lang="en-GB" sz="2100" dirty="0"/>
              <a:t> in 1973 and expanded on in 1989</a:t>
            </a:r>
          </a:p>
          <a:p>
            <a:pPr marL="342900" indent="-342900">
              <a:spcBef>
                <a:spcPts val="900"/>
              </a:spcBef>
              <a:spcAft>
                <a:spcPts val="900"/>
              </a:spcAft>
              <a:buFont typeface="Arial" panose="020B0604020202020204" pitchFamily="34" charset="0"/>
              <a:buChar char="•"/>
            </a:pPr>
            <a:r>
              <a:rPr lang="en-GB" sz="2100" dirty="0"/>
              <a:t>Must focus on what is good for the planet rather than what is good for humankind</a:t>
            </a:r>
          </a:p>
          <a:p>
            <a:pPr marL="342900" indent="-342900">
              <a:spcBef>
                <a:spcPts val="900"/>
              </a:spcBef>
              <a:spcAft>
                <a:spcPts val="900"/>
              </a:spcAft>
              <a:buFont typeface="Arial" panose="020B0604020202020204" pitchFamily="34" charset="0"/>
              <a:buChar char="•"/>
            </a:pPr>
            <a:r>
              <a:rPr lang="en-GB" sz="2100" dirty="0"/>
              <a:t>Human society can only be understood from the viewpoint of ecology</a:t>
            </a:r>
          </a:p>
          <a:p>
            <a:pPr marL="342900" indent="-342900">
              <a:spcBef>
                <a:spcPts val="900"/>
              </a:spcBef>
              <a:spcAft>
                <a:spcPts val="900"/>
              </a:spcAft>
              <a:buFont typeface="Arial" panose="020B0604020202020204" pitchFamily="34" charset="0"/>
              <a:buChar char="•"/>
            </a:pPr>
            <a:r>
              <a:rPr lang="en-GB" sz="2100" dirty="0"/>
              <a:t>Sees the connections between every organism as being important</a:t>
            </a:r>
          </a:p>
          <a:p>
            <a:pPr marL="342900" indent="-342900">
              <a:spcBef>
                <a:spcPts val="900"/>
              </a:spcBef>
              <a:spcAft>
                <a:spcPts val="900"/>
              </a:spcAft>
              <a:buFont typeface="Arial" panose="020B0604020202020204" pitchFamily="34" charset="0"/>
              <a:buChar char="•"/>
            </a:pPr>
            <a:r>
              <a:rPr lang="en-GB" sz="2100" dirty="0"/>
              <a:t>Deep green ideology argues that humans must sacrifice much of modern living</a:t>
            </a:r>
          </a:p>
          <a:p>
            <a:pPr marL="342900" indent="-342900">
              <a:spcBef>
                <a:spcPts val="900"/>
              </a:spcBef>
              <a:spcAft>
                <a:spcPts val="900"/>
              </a:spcAft>
              <a:buFont typeface="Arial" panose="020B0604020202020204" pitchFamily="34" charset="0"/>
              <a:buChar char="•"/>
            </a:pPr>
            <a:r>
              <a:rPr lang="en-GB" sz="2100" dirty="0"/>
              <a:t>Promotes low impact housing and subsistence living (see </a:t>
            </a:r>
            <a:r>
              <a:rPr lang="en-GB" sz="2100" dirty="0">
                <a:hlinkClick r:id="rId2"/>
              </a:rPr>
              <a:t>Tipi Valley </a:t>
            </a:r>
            <a:r>
              <a:rPr lang="en-GB" sz="2100" dirty="0"/>
              <a:t>for example)</a:t>
            </a:r>
          </a:p>
        </p:txBody>
      </p:sp>
      <p:sp>
        <p:nvSpPr>
          <p:cNvPr id="5" name="Rectangle 2">
            <a:extLst>
              <a:ext uri="{FF2B5EF4-FFF2-40B4-BE49-F238E27FC236}">
                <a16:creationId xmlns:a16="http://schemas.microsoft.com/office/drawing/2014/main" id="{FE86EB00-68EA-5111-E315-AB4A5FAE38AA}"/>
              </a:ext>
            </a:extLst>
          </p:cNvPr>
          <p:cNvSpPr txBox="1">
            <a:spLocks noChangeArrowheads="1"/>
          </p:cNvSpPr>
          <p:nvPr/>
        </p:nvSpPr>
        <p:spPr>
          <a:xfrm>
            <a:off x="1205243" y="212202"/>
            <a:ext cx="6172200" cy="801786"/>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Ecocentric Viewpoints</a:t>
            </a:r>
            <a:br>
              <a:rPr lang="en-GB" b="1" dirty="0"/>
            </a:br>
            <a:endParaRPr lang="en-GB" b="1" dirty="0"/>
          </a:p>
        </p:txBody>
      </p:sp>
    </p:spTree>
    <p:extLst>
      <p:ext uri="{BB962C8B-B14F-4D97-AF65-F5344CB8AC3E}">
        <p14:creationId xmlns:p14="http://schemas.microsoft.com/office/powerpoint/2010/main" val="2822635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1520" y="1143109"/>
            <a:ext cx="4158462" cy="415498"/>
          </a:xfrm>
          <a:prstGeom prst="rect">
            <a:avLst/>
          </a:prstGeom>
          <a:noFill/>
        </p:spPr>
        <p:txBody>
          <a:bodyPr wrap="square" rtlCol="0">
            <a:spAutoFit/>
          </a:bodyPr>
          <a:lstStyle/>
          <a:p>
            <a:r>
              <a:rPr lang="en-GB" sz="2100" b="1" dirty="0" err="1"/>
              <a:t>Gaianists</a:t>
            </a:r>
            <a:endParaRPr lang="en-GB" sz="2100" b="1" dirty="0"/>
          </a:p>
        </p:txBody>
      </p:sp>
      <p:sp>
        <p:nvSpPr>
          <p:cNvPr id="5" name="TextBox 4"/>
          <p:cNvSpPr txBox="1"/>
          <p:nvPr/>
        </p:nvSpPr>
        <p:spPr>
          <a:xfrm>
            <a:off x="251520" y="1775409"/>
            <a:ext cx="8532948" cy="3600986"/>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400" dirty="0"/>
              <a:t>Based on the </a:t>
            </a:r>
            <a:r>
              <a:rPr lang="en-GB" sz="2400" dirty="0">
                <a:hlinkClick r:id="rId2"/>
              </a:rPr>
              <a:t>Gaia hypothesis </a:t>
            </a:r>
            <a:r>
              <a:rPr lang="en-GB" sz="2400" dirty="0"/>
              <a:t>of James Lovelock</a:t>
            </a:r>
          </a:p>
          <a:p>
            <a:pPr marL="342900" indent="-342900">
              <a:spcBef>
                <a:spcPts val="900"/>
              </a:spcBef>
              <a:spcAft>
                <a:spcPts val="900"/>
              </a:spcAft>
              <a:buFont typeface="Arial" panose="020B0604020202020204" pitchFamily="34" charset="0"/>
              <a:buChar char="•"/>
            </a:pPr>
            <a:r>
              <a:rPr lang="en-GB" sz="2400" dirty="0"/>
              <a:t>The planet is a huge inter-connected super-organism</a:t>
            </a:r>
          </a:p>
          <a:p>
            <a:pPr marL="342900" indent="-342900">
              <a:spcBef>
                <a:spcPts val="900"/>
              </a:spcBef>
              <a:spcAft>
                <a:spcPts val="900"/>
              </a:spcAft>
              <a:buFont typeface="Arial" panose="020B0604020202020204" pitchFamily="34" charset="0"/>
              <a:buChar char="•"/>
            </a:pPr>
            <a:r>
              <a:rPr lang="en-GB" sz="2400" dirty="0"/>
              <a:t>Creates a self-regulating system focused on maintaining life on earth</a:t>
            </a:r>
          </a:p>
          <a:p>
            <a:pPr marL="342900" indent="-342900">
              <a:spcBef>
                <a:spcPts val="900"/>
              </a:spcBef>
              <a:spcAft>
                <a:spcPts val="900"/>
              </a:spcAft>
              <a:buFont typeface="Arial" panose="020B0604020202020204" pitchFamily="34" charset="0"/>
              <a:buChar char="•"/>
            </a:pPr>
            <a:r>
              <a:rPr lang="en-GB" sz="2400" dirty="0"/>
              <a:t>Can see viruses such as Ebola as nature’s way of ‘fighting back’</a:t>
            </a:r>
          </a:p>
          <a:p>
            <a:pPr marL="342900" indent="-342900">
              <a:spcBef>
                <a:spcPts val="900"/>
              </a:spcBef>
              <a:spcAft>
                <a:spcPts val="900"/>
              </a:spcAft>
              <a:buFont typeface="Arial" panose="020B0604020202020204" pitchFamily="34" charset="0"/>
              <a:buChar char="•"/>
            </a:pPr>
            <a:r>
              <a:rPr lang="en-GB" sz="2400" dirty="0"/>
              <a:t>Can even be quasi-religious where the earth is seen as an object of worship</a:t>
            </a:r>
          </a:p>
        </p:txBody>
      </p:sp>
      <p:sp>
        <p:nvSpPr>
          <p:cNvPr id="6" name="Rectangle 2">
            <a:extLst>
              <a:ext uri="{FF2B5EF4-FFF2-40B4-BE49-F238E27FC236}">
                <a16:creationId xmlns:a16="http://schemas.microsoft.com/office/drawing/2014/main" id="{53F6880E-6600-A669-0DCA-A620F3C6EC95}"/>
              </a:ext>
            </a:extLst>
          </p:cNvPr>
          <p:cNvSpPr txBox="1">
            <a:spLocks noChangeArrowheads="1"/>
          </p:cNvSpPr>
          <p:nvPr/>
        </p:nvSpPr>
        <p:spPr>
          <a:xfrm>
            <a:off x="1205243" y="212202"/>
            <a:ext cx="6172200" cy="801786"/>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Ecocentric Viewpoints</a:t>
            </a:r>
            <a:br>
              <a:rPr lang="en-GB" b="1" dirty="0"/>
            </a:br>
            <a:endParaRPr lang="en-GB" b="1" dirty="0"/>
          </a:p>
        </p:txBody>
      </p:sp>
    </p:spTree>
    <p:extLst>
      <p:ext uri="{BB962C8B-B14F-4D97-AF65-F5344CB8AC3E}">
        <p14:creationId xmlns:p14="http://schemas.microsoft.com/office/powerpoint/2010/main" val="2442648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0" y="311791"/>
            <a:ext cx="9144000" cy="85725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altLang="en-US" sz="4000" b="1" dirty="0"/>
              <a:t>‘Political’ views of Sustainable Development</a:t>
            </a:r>
          </a:p>
        </p:txBody>
      </p:sp>
      <p:sp>
        <p:nvSpPr>
          <p:cNvPr id="3" name="TextBox 2"/>
          <p:cNvSpPr txBox="1"/>
          <p:nvPr/>
        </p:nvSpPr>
        <p:spPr>
          <a:xfrm>
            <a:off x="269072" y="1174277"/>
            <a:ext cx="8576163" cy="2169825"/>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400" dirty="0"/>
              <a:t>Where technocentrics see humanity as the only, or main, priority and ecocentrics see ecology as the only, or main, priority other theories seek to bring the two together ideologically (i.e. based on a set of shared values)</a:t>
            </a:r>
          </a:p>
          <a:p>
            <a:pPr marL="342900" indent="-342900">
              <a:spcBef>
                <a:spcPts val="900"/>
              </a:spcBef>
              <a:spcAft>
                <a:spcPts val="900"/>
              </a:spcAft>
              <a:buFont typeface="Arial" panose="020B0604020202020204" pitchFamily="34" charset="0"/>
              <a:buChar char="•"/>
            </a:pPr>
            <a:r>
              <a:rPr lang="en-GB" sz="2400" dirty="0"/>
              <a:t>Three examples of these are;</a:t>
            </a:r>
          </a:p>
        </p:txBody>
      </p:sp>
      <p:sp>
        <p:nvSpPr>
          <p:cNvPr id="4" name="TextBox 3"/>
          <p:cNvSpPr txBox="1"/>
          <p:nvPr/>
        </p:nvSpPr>
        <p:spPr>
          <a:xfrm>
            <a:off x="2413019" y="3651246"/>
            <a:ext cx="5238582" cy="1661993"/>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400" dirty="0"/>
              <a:t>Eco-feminist viewpoints</a:t>
            </a:r>
          </a:p>
          <a:p>
            <a:pPr marL="342900" indent="-342900">
              <a:spcBef>
                <a:spcPts val="900"/>
              </a:spcBef>
              <a:spcAft>
                <a:spcPts val="900"/>
              </a:spcAft>
              <a:buFont typeface="Arial" panose="020B0604020202020204" pitchFamily="34" charset="0"/>
              <a:buChar char="•"/>
            </a:pPr>
            <a:r>
              <a:rPr lang="en-GB" sz="2400" dirty="0"/>
              <a:t>Eco-socialist viewpoints</a:t>
            </a:r>
          </a:p>
          <a:p>
            <a:pPr marL="342900" indent="-342900">
              <a:spcBef>
                <a:spcPts val="900"/>
              </a:spcBef>
              <a:spcAft>
                <a:spcPts val="900"/>
              </a:spcAft>
              <a:buFont typeface="Arial" panose="020B0604020202020204" pitchFamily="34" charset="0"/>
              <a:buChar char="•"/>
            </a:pPr>
            <a:r>
              <a:rPr lang="en-GB" sz="2400" dirty="0"/>
              <a:t>Social Ecology</a:t>
            </a:r>
          </a:p>
        </p:txBody>
      </p:sp>
    </p:spTree>
    <p:extLst>
      <p:ext uri="{BB962C8B-B14F-4D97-AF65-F5344CB8AC3E}">
        <p14:creationId xmlns:p14="http://schemas.microsoft.com/office/powerpoint/2010/main" val="143921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323882" y="85453"/>
            <a:ext cx="6172200" cy="77462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Eco-feminist Viewpoints</a:t>
            </a:r>
            <a:br>
              <a:rPr lang="en-GB" b="1" dirty="0"/>
            </a:br>
            <a:endParaRPr lang="en-GB" b="1" dirty="0"/>
          </a:p>
        </p:txBody>
      </p:sp>
      <p:sp>
        <p:nvSpPr>
          <p:cNvPr id="4" name="TextBox 3"/>
          <p:cNvSpPr txBox="1"/>
          <p:nvPr/>
        </p:nvSpPr>
        <p:spPr>
          <a:xfrm>
            <a:off x="224517" y="1499429"/>
            <a:ext cx="8694966" cy="3370153"/>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400" dirty="0"/>
              <a:t>Phrase coined by Francoise </a:t>
            </a:r>
            <a:r>
              <a:rPr lang="en-GB" sz="2400" dirty="0" err="1"/>
              <a:t>D’eaubonne</a:t>
            </a:r>
            <a:r>
              <a:rPr lang="en-GB" sz="2400" dirty="0"/>
              <a:t> in her 1974 essay </a:t>
            </a:r>
            <a:r>
              <a:rPr lang="en-GB" sz="2400" i="1" dirty="0"/>
              <a:t>Le </a:t>
            </a:r>
            <a:r>
              <a:rPr lang="en-GB" sz="2400" i="1" dirty="0" err="1"/>
              <a:t>feminisme</a:t>
            </a:r>
            <a:r>
              <a:rPr lang="en-GB" sz="2400" i="1" dirty="0"/>
              <a:t> </a:t>
            </a:r>
            <a:r>
              <a:rPr lang="en-GB" sz="2400" i="1" dirty="0" err="1"/>
              <a:t>ou</a:t>
            </a:r>
            <a:r>
              <a:rPr lang="en-GB" sz="2400" i="1" dirty="0"/>
              <a:t> la mort (Feminism or Death)</a:t>
            </a:r>
            <a:r>
              <a:rPr lang="en-GB" sz="2400" dirty="0"/>
              <a:t> </a:t>
            </a:r>
          </a:p>
          <a:p>
            <a:pPr marL="342900" indent="-342900">
              <a:spcBef>
                <a:spcPts val="900"/>
              </a:spcBef>
              <a:spcAft>
                <a:spcPts val="900"/>
              </a:spcAft>
              <a:buFont typeface="Arial" panose="020B0604020202020204" pitchFamily="34" charset="0"/>
              <a:buChar char="•"/>
            </a:pPr>
            <a:r>
              <a:rPr lang="en-GB" sz="2400" dirty="0"/>
              <a:t>A merging of ecological and feminist ideologies</a:t>
            </a:r>
          </a:p>
          <a:p>
            <a:pPr marL="342900" indent="-342900">
              <a:spcBef>
                <a:spcPts val="900"/>
              </a:spcBef>
              <a:spcAft>
                <a:spcPts val="900"/>
              </a:spcAft>
              <a:buFont typeface="Arial" panose="020B0604020202020204" pitchFamily="34" charset="0"/>
              <a:buChar char="•"/>
            </a:pPr>
            <a:r>
              <a:rPr lang="en-GB" sz="2400" dirty="0"/>
              <a:t>Argues for a positive re-evaluation of the connection between women and nature that has been ‘forgotten’ in Western society</a:t>
            </a:r>
          </a:p>
          <a:p>
            <a:pPr marL="342900" indent="-342900">
              <a:spcBef>
                <a:spcPts val="900"/>
              </a:spcBef>
              <a:spcAft>
                <a:spcPts val="900"/>
              </a:spcAft>
              <a:buFont typeface="Arial" panose="020B0604020202020204" pitchFamily="34" charset="0"/>
              <a:buChar char="•"/>
            </a:pPr>
            <a:r>
              <a:rPr lang="en-GB" sz="2400" dirty="0"/>
              <a:t>Stresses that social gender roles give women more of an affinity with nature</a:t>
            </a:r>
          </a:p>
        </p:txBody>
      </p:sp>
    </p:spTree>
    <p:extLst>
      <p:ext uri="{BB962C8B-B14F-4D97-AF65-F5344CB8AC3E}">
        <p14:creationId xmlns:p14="http://schemas.microsoft.com/office/powerpoint/2010/main" val="2876085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823" y="1743923"/>
            <a:ext cx="8674341" cy="3370153"/>
          </a:xfrm>
          <a:prstGeom prst="rect">
            <a:avLst/>
          </a:prstGeom>
          <a:noFill/>
        </p:spPr>
        <p:txBody>
          <a:bodyPr wrap="square" rtlCol="0">
            <a:spAutoFit/>
          </a:bodyPr>
          <a:lstStyle/>
          <a:p>
            <a:pPr marL="342900" indent="-342900">
              <a:spcBef>
                <a:spcPts val="900"/>
              </a:spcBef>
              <a:spcAft>
                <a:spcPts val="900"/>
              </a:spcAft>
              <a:buFont typeface="Arial" panose="020B0604020202020204" pitchFamily="34" charset="0"/>
              <a:buChar char="•"/>
            </a:pPr>
            <a:r>
              <a:rPr lang="en-GB" sz="2400" dirty="0"/>
              <a:t>Can see both women and nature as being repressed by patriarchy</a:t>
            </a:r>
          </a:p>
          <a:p>
            <a:pPr marL="342900" indent="-342900">
              <a:spcBef>
                <a:spcPts val="900"/>
              </a:spcBef>
              <a:spcAft>
                <a:spcPts val="900"/>
              </a:spcAft>
              <a:buFont typeface="Arial" panose="020B0604020202020204" pitchFamily="34" charset="0"/>
              <a:buChar char="•"/>
            </a:pPr>
            <a:r>
              <a:rPr lang="en-GB" sz="2400" dirty="0"/>
              <a:t>Argues that women living in developing nations tend to be managers of natural resources (firewood, water etc.)</a:t>
            </a:r>
          </a:p>
          <a:p>
            <a:pPr marL="342900" indent="-342900">
              <a:spcBef>
                <a:spcPts val="900"/>
              </a:spcBef>
              <a:spcAft>
                <a:spcPts val="900"/>
              </a:spcAft>
              <a:buFont typeface="Arial" panose="020B0604020202020204" pitchFamily="34" charset="0"/>
              <a:buChar char="•"/>
            </a:pPr>
            <a:r>
              <a:rPr lang="en-GB" sz="2400" dirty="0"/>
              <a:t>Often criticised for being ‘essentialist’ (i.e. assuming all women are the same and that all women a nurturing and caring)</a:t>
            </a:r>
          </a:p>
          <a:p>
            <a:pPr marL="342900" indent="-342900">
              <a:spcBef>
                <a:spcPts val="900"/>
              </a:spcBef>
              <a:spcAft>
                <a:spcPts val="900"/>
              </a:spcAft>
              <a:buFont typeface="Arial" panose="020B0604020202020204" pitchFamily="34" charset="0"/>
              <a:buChar char="•"/>
            </a:pPr>
            <a:r>
              <a:rPr lang="en-GB" sz="2400" dirty="0"/>
              <a:t>Different strands emphasise the ecological, the social and the female spiritual dimensions</a:t>
            </a:r>
          </a:p>
        </p:txBody>
      </p:sp>
      <p:sp>
        <p:nvSpPr>
          <p:cNvPr id="5" name="Rectangle 2">
            <a:extLst>
              <a:ext uri="{FF2B5EF4-FFF2-40B4-BE49-F238E27FC236}">
                <a16:creationId xmlns:a16="http://schemas.microsoft.com/office/drawing/2014/main" id="{F7A7932C-AD0E-1DBC-3927-FF56489544E6}"/>
              </a:ext>
            </a:extLst>
          </p:cNvPr>
          <p:cNvSpPr txBox="1">
            <a:spLocks noChangeArrowheads="1"/>
          </p:cNvSpPr>
          <p:nvPr/>
        </p:nvSpPr>
        <p:spPr>
          <a:xfrm>
            <a:off x="1431894" y="248415"/>
            <a:ext cx="6172200" cy="774625"/>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Eco-feminist Viewpoints</a:t>
            </a:r>
            <a:br>
              <a:rPr lang="en-GB" b="1" dirty="0"/>
            </a:br>
            <a:endParaRPr lang="en-GB" b="1" dirty="0"/>
          </a:p>
        </p:txBody>
      </p:sp>
    </p:spTree>
    <p:extLst>
      <p:ext uri="{BB962C8B-B14F-4D97-AF65-F5344CB8AC3E}">
        <p14:creationId xmlns:p14="http://schemas.microsoft.com/office/powerpoint/2010/main" val="2719113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305402" y="166935"/>
            <a:ext cx="6172200" cy="583574"/>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Eco-socialist Viewpoints</a:t>
            </a:r>
            <a:br>
              <a:rPr lang="en-GB" sz="4000" b="1" dirty="0"/>
            </a:br>
            <a:endParaRPr lang="en-GB" sz="4000" b="1" dirty="0"/>
          </a:p>
        </p:txBody>
      </p:sp>
      <p:sp>
        <p:nvSpPr>
          <p:cNvPr id="4" name="TextBox 3"/>
          <p:cNvSpPr txBox="1"/>
          <p:nvPr/>
        </p:nvSpPr>
        <p:spPr>
          <a:xfrm>
            <a:off x="179033" y="1052736"/>
            <a:ext cx="8639041" cy="3929281"/>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Interested in the social inequalities that exist between humans and how this is reflected in the wider environment</a:t>
            </a:r>
          </a:p>
          <a:p>
            <a:pPr marL="342900" indent="-342900">
              <a:spcBef>
                <a:spcPts val="450"/>
              </a:spcBef>
              <a:spcAft>
                <a:spcPts val="450"/>
              </a:spcAft>
              <a:buFont typeface="Arial" panose="020B0604020202020204" pitchFamily="34" charset="0"/>
              <a:buChar char="•"/>
            </a:pPr>
            <a:r>
              <a:rPr lang="en-GB" sz="2400" dirty="0"/>
              <a:t>Capitalism alienates us from our work, from nature, and from ourselves</a:t>
            </a:r>
          </a:p>
          <a:p>
            <a:pPr marL="342900" indent="-342900">
              <a:spcBef>
                <a:spcPts val="450"/>
              </a:spcBef>
              <a:spcAft>
                <a:spcPts val="450"/>
              </a:spcAft>
              <a:buFont typeface="Arial" panose="020B0604020202020204" pitchFamily="34" charset="0"/>
              <a:buChar char="•"/>
            </a:pPr>
            <a:r>
              <a:rPr lang="en-GB" sz="2400" dirty="0"/>
              <a:t>Redistribution of wealth </a:t>
            </a:r>
            <a:r>
              <a:rPr lang="en-GB" sz="2400" u="sng" dirty="0"/>
              <a:t>and</a:t>
            </a:r>
            <a:r>
              <a:rPr lang="en-GB" sz="2400" dirty="0"/>
              <a:t> natural resources would improve both society and the environment</a:t>
            </a:r>
          </a:p>
          <a:p>
            <a:pPr marL="342900" indent="-342900">
              <a:spcBef>
                <a:spcPts val="450"/>
              </a:spcBef>
              <a:spcAft>
                <a:spcPts val="450"/>
              </a:spcAft>
              <a:buFont typeface="Arial" panose="020B0604020202020204" pitchFamily="34" charset="0"/>
              <a:buChar char="•"/>
            </a:pPr>
            <a:r>
              <a:rPr lang="en-GB" sz="2400" dirty="0"/>
              <a:t>Often criticised for being unrealistic in the same way that ‘environmentalists’ are</a:t>
            </a:r>
          </a:p>
          <a:p>
            <a:pPr marL="342900" indent="-342900">
              <a:spcBef>
                <a:spcPts val="450"/>
              </a:spcBef>
              <a:spcAft>
                <a:spcPts val="450"/>
              </a:spcAft>
              <a:buFont typeface="Arial" panose="020B0604020202020204" pitchFamily="34" charset="0"/>
              <a:buChar char="•"/>
            </a:pPr>
            <a:r>
              <a:rPr lang="en-GB" sz="2400" dirty="0"/>
              <a:t>Argues that environmental inequality can lead to mass migration  </a:t>
            </a:r>
          </a:p>
        </p:txBody>
      </p:sp>
      <p:pic>
        <p:nvPicPr>
          <p:cNvPr id="5" name="Picture 4">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201246" y="5127144"/>
            <a:ext cx="642893" cy="678120"/>
          </a:xfrm>
          <a:prstGeom prst="rect">
            <a:avLst/>
          </a:prstGeom>
        </p:spPr>
      </p:pic>
      <p:sp>
        <p:nvSpPr>
          <p:cNvPr id="7" name="TextBox 6">
            <a:extLst>
              <a:ext uri="{FF2B5EF4-FFF2-40B4-BE49-F238E27FC236}">
                <a16:creationId xmlns:a16="http://schemas.microsoft.com/office/drawing/2014/main" id="{06F409AA-6763-4AB2-D84A-388977606F7F}"/>
              </a:ext>
            </a:extLst>
          </p:cNvPr>
          <p:cNvSpPr txBox="1"/>
          <p:nvPr/>
        </p:nvSpPr>
        <p:spPr>
          <a:xfrm>
            <a:off x="3902613" y="5327704"/>
            <a:ext cx="2082297" cy="276999"/>
          </a:xfrm>
          <a:prstGeom prst="rect">
            <a:avLst/>
          </a:prstGeom>
          <a:noFill/>
        </p:spPr>
        <p:txBody>
          <a:bodyPr wrap="square" rtlCol="0">
            <a:spAutoFit/>
          </a:bodyPr>
          <a:lstStyle/>
          <a:p>
            <a:r>
              <a:rPr lang="en-GB" sz="1200" dirty="0"/>
              <a:t>Geographer Online, 2015</a:t>
            </a:r>
          </a:p>
        </p:txBody>
      </p:sp>
    </p:spTree>
    <p:extLst>
      <p:ext uri="{BB962C8B-B14F-4D97-AF65-F5344CB8AC3E}">
        <p14:creationId xmlns:p14="http://schemas.microsoft.com/office/powerpoint/2010/main" val="8003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25690" y="972178"/>
            <a:ext cx="4158462" cy="415498"/>
          </a:xfrm>
          <a:prstGeom prst="rect">
            <a:avLst/>
          </a:prstGeom>
          <a:noFill/>
        </p:spPr>
        <p:txBody>
          <a:bodyPr wrap="square" rtlCol="0">
            <a:spAutoFit/>
          </a:bodyPr>
          <a:lstStyle/>
          <a:p>
            <a:r>
              <a:rPr lang="en-GB" sz="2100" b="1" dirty="0"/>
              <a:t>Communalists</a:t>
            </a:r>
          </a:p>
        </p:txBody>
      </p:sp>
      <p:sp>
        <p:nvSpPr>
          <p:cNvPr id="4" name="TextBox 3"/>
          <p:cNvSpPr txBox="1"/>
          <p:nvPr/>
        </p:nvSpPr>
        <p:spPr>
          <a:xfrm>
            <a:off x="225690" y="1609345"/>
            <a:ext cx="8910990" cy="4426853"/>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Often seen as a more radical form of eco-socialism and developed from Social Ecology (see later)</a:t>
            </a:r>
          </a:p>
          <a:p>
            <a:pPr marL="342900" indent="-342900">
              <a:spcBef>
                <a:spcPts val="450"/>
              </a:spcBef>
              <a:spcAft>
                <a:spcPts val="450"/>
              </a:spcAft>
              <a:buFont typeface="Arial" panose="020B0604020202020204" pitchFamily="34" charset="0"/>
              <a:buChar char="•"/>
            </a:pPr>
            <a:r>
              <a:rPr lang="en-GB" sz="2400" dirty="0"/>
              <a:t>Focuses far more on local economies, self-sufficiency and sustainable lifestyles</a:t>
            </a:r>
          </a:p>
          <a:p>
            <a:pPr marL="342900" indent="-342900">
              <a:spcBef>
                <a:spcPts val="450"/>
              </a:spcBef>
              <a:spcAft>
                <a:spcPts val="450"/>
              </a:spcAft>
              <a:buFont typeface="Arial" panose="020B0604020202020204" pitchFamily="34" charset="0"/>
              <a:buChar char="•"/>
            </a:pPr>
            <a:r>
              <a:rPr lang="en-GB" sz="2400" dirty="0"/>
              <a:t>Local communities are best placed to decide what is best for the environment and therefore themselves</a:t>
            </a:r>
          </a:p>
          <a:p>
            <a:pPr marL="342900" indent="-342900">
              <a:spcBef>
                <a:spcPts val="450"/>
              </a:spcBef>
              <a:spcAft>
                <a:spcPts val="450"/>
              </a:spcAft>
              <a:buFont typeface="Arial" panose="020B0604020202020204" pitchFamily="34" charset="0"/>
              <a:buChar char="•"/>
            </a:pPr>
            <a:r>
              <a:rPr lang="en-GB" sz="2400" dirty="0"/>
              <a:t>More about producing less rather than redistributing what is produced</a:t>
            </a:r>
          </a:p>
          <a:p>
            <a:pPr marL="342900" indent="-342900">
              <a:spcBef>
                <a:spcPts val="450"/>
              </a:spcBef>
              <a:spcAft>
                <a:spcPts val="450"/>
              </a:spcAft>
              <a:buFont typeface="Arial" panose="020B0604020202020204" pitchFamily="34" charset="0"/>
              <a:buChar char="•"/>
            </a:pPr>
            <a:r>
              <a:rPr lang="en-GB" sz="2400" dirty="0"/>
              <a:t>Has common threads with Deep Green ideology</a:t>
            </a:r>
          </a:p>
          <a:p>
            <a:pPr marL="342900" indent="-342900">
              <a:spcBef>
                <a:spcPts val="450"/>
              </a:spcBef>
              <a:spcAft>
                <a:spcPts val="450"/>
              </a:spcAft>
              <a:buFont typeface="Arial" panose="020B0604020202020204" pitchFamily="34" charset="0"/>
              <a:buChar char="•"/>
            </a:pPr>
            <a:endParaRPr lang="en-GB" sz="2400" dirty="0"/>
          </a:p>
        </p:txBody>
      </p:sp>
      <p:sp>
        <p:nvSpPr>
          <p:cNvPr id="5" name="Rectangle 2">
            <a:extLst>
              <a:ext uri="{FF2B5EF4-FFF2-40B4-BE49-F238E27FC236}">
                <a16:creationId xmlns:a16="http://schemas.microsoft.com/office/drawing/2014/main" id="{EDC7DDAF-50D1-DA02-6347-9750869D7569}"/>
              </a:ext>
            </a:extLst>
          </p:cNvPr>
          <p:cNvSpPr txBox="1">
            <a:spLocks noChangeArrowheads="1"/>
          </p:cNvSpPr>
          <p:nvPr/>
        </p:nvSpPr>
        <p:spPr>
          <a:xfrm>
            <a:off x="1305402" y="166935"/>
            <a:ext cx="6172200" cy="583574"/>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Eco-socialist Viewpoints</a:t>
            </a:r>
            <a:br>
              <a:rPr lang="en-GB" sz="4000" b="1" dirty="0"/>
            </a:br>
            <a:endParaRPr lang="en-GB" sz="4000" b="1" dirty="0"/>
          </a:p>
        </p:txBody>
      </p:sp>
    </p:spTree>
    <p:extLst>
      <p:ext uri="{BB962C8B-B14F-4D97-AF65-F5344CB8AC3E}">
        <p14:creationId xmlns:p14="http://schemas.microsoft.com/office/powerpoint/2010/main" val="3392696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3040" y="906304"/>
            <a:ext cx="4158462" cy="415498"/>
          </a:xfrm>
          <a:prstGeom prst="rect">
            <a:avLst/>
          </a:prstGeom>
          <a:noFill/>
        </p:spPr>
        <p:txBody>
          <a:bodyPr wrap="square" rtlCol="0">
            <a:spAutoFit/>
          </a:bodyPr>
          <a:lstStyle/>
          <a:p>
            <a:r>
              <a:rPr lang="en-GB" sz="2100" b="1" dirty="0"/>
              <a:t>Social Ecology</a:t>
            </a:r>
          </a:p>
        </p:txBody>
      </p:sp>
      <p:sp>
        <p:nvSpPr>
          <p:cNvPr id="4" name="TextBox 3"/>
          <p:cNvSpPr txBox="1"/>
          <p:nvPr/>
        </p:nvSpPr>
        <p:spPr>
          <a:xfrm>
            <a:off x="332529" y="1477598"/>
            <a:ext cx="8478942" cy="4796185"/>
          </a:xfrm>
          <a:prstGeom prst="rect">
            <a:avLst/>
          </a:prstGeom>
          <a:noFill/>
        </p:spPr>
        <p:txBody>
          <a:bodyPr wrap="square" rtlCol="0">
            <a:spAutoFit/>
          </a:bodyPr>
          <a:lstStyle/>
          <a:p>
            <a:pPr marL="342900" indent="-342900">
              <a:spcBef>
                <a:spcPts val="450"/>
              </a:spcBef>
              <a:spcAft>
                <a:spcPts val="450"/>
              </a:spcAft>
              <a:buFont typeface="Arial" panose="020B0604020202020204" pitchFamily="34" charset="0"/>
              <a:buChar char="•"/>
            </a:pPr>
            <a:r>
              <a:rPr lang="en-GB" sz="2400" dirty="0"/>
              <a:t>Created by the </a:t>
            </a:r>
            <a:r>
              <a:rPr lang="en-GB" sz="2400" b="1" dirty="0"/>
              <a:t>anarchist</a:t>
            </a:r>
            <a:r>
              <a:rPr lang="en-GB" sz="2400" dirty="0"/>
              <a:t> and </a:t>
            </a:r>
            <a:r>
              <a:rPr lang="en-GB" sz="2400" b="1" dirty="0"/>
              <a:t>libertarian socialist </a:t>
            </a:r>
            <a:r>
              <a:rPr lang="en-GB" sz="2400" dirty="0"/>
              <a:t>Murray </a:t>
            </a:r>
            <a:r>
              <a:rPr lang="en-GB" sz="2400" dirty="0" err="1"/>
              <a:t>Bookchin</a:t>
            </a:r>
            <a:endParaRPr lang="en-GB" sz="2400" dirty="0"/>
          </a:p>
          <a:p>
            <a:pPr marL="342900" indent="-342900">
              <a:spcBef>
                <a:spcPts val="450"/>
              </a:spcBef>
              <a:spcAft>
                <a:spcPts val="450"/>
              </a:spcAft>
              <a:buFont typeface="Arial" panose="020B0604020202020204" pitchFamily="34" charset="0"/>
              <a:buChar char="•"/>
            </a:pPr>
            <a:r>
              <a:rPr lang="en-GB" sz="2400" dirty="0"/>
              <a:t>Sees environmental abuse as a direct result of the domination of groups of humans by other humans</a:t>
            </a:r>
          </a:p>
          <a:p>
            <a:pPr marL="342900" indent="-342900">
              <a:spcBef>
                <a:spcPts val="450"/>
              </a:spcBef>
              <a:spcAft>
                <a:spcPts val="450"/>
              </a:spcAft>
              <a:buFont typeface="Arial" panose="020B0604020202020204" pitchFamily="34" charset="0"/>
              <a:buChar char="•"/>
            </a:pPr>
            <a:r>
              <a:rPr lang="en-GB" sz="2400" dirty="0"/>
              <a:t>With the exception of natural disasters most major ecological disasters in the 20</a:t>
            </a:r>
            <a:r>
              <a:rPr lang="en-GB" sz="2400" baseline="30000" dirty="0"/>
              <a:t>th</a:t>
            </a:r>
            <a:r>
              <a:rPr lang="en-GB" sz="2400" dirty="0"/>
              <a:t> and 21</a:t>
            </a:r>
            <a:r>
              <a:rPr lang="en-GB" sz="2400" baseline="30000" dirty="0"/>
              <a:t>st</a:t>
            </a:r>
            <a:r>
              <a:rPr lang="en-GB" sz="2400" dirty="0"/>
              <a:t> centuries have been caused by ethnic, cultural, commercial or international conflict.</a:t>
            </a:r>
          </a:p>
          <a:p>
            <a:pPr marL="342900" indent="-342900">
              <a:spcBef>
                <a:spcPts val="450"/>
              </a:spcBef>
              <a:spcAft>
                <a:spcPts val="450"/>
              </a:spcAft>
              <a:buFont typeface="Arial" panose="020B0604020202020204" pitchFamily="34" charset="0"/>
              <a:buChar char="•"/>
            </a:pPr>
            <a:r>
              <a:rPr lang="en-GB" sz="2400" dirty="0"/>
              <a:t>Argues that if humans can live in harmony with each other they will also live in harmony with nature</a:t>
            </a:r>
          </a:p>
          <a:p>
            <a:pPr marL="342900" indent="-342900">
              <a:spcBef>
                <a:spcPts val="450"/>
              </a:spcBef>
              <a:spcAft>
                <a:spcPts val="450"/>
              </a:spcAft>
              <a:buFont typeface="Arial" panose="020B0604020202020204" pitchFamily="34" charset="0"/>
              <a:buChar char="•"/>
            </a:pPr>
            <a:endParaRPr lang="en-GB" sz="2400" dirty="0"/>
          </a:p>
          <a:p>
            <a:pPr marL="342900" indent="-342900">
              <a:spcBef>
                <a:spcPts val="450"/>
              </a:spcBef>
              <a:spcAft>
                <a:spcPts val="450"/>
              </a:spcAft>
              <a:buFont typeface="Arial" panose="020B0604020202020204" pitchFamily="34" charset="0"/>
              <a:buChar char="•"/>
            </a:pPr>
            <a:endParaRPr lang="en-GB" sz="2400" dirty="0"/>
          </a:p>
        </p:txBody>
      </p:sp>
      <p:sp>
        <p:nvSpPr>
          <p:cNvPr id="5" name="Rectangle 2">
            <a:extLst>
              <a:ext uri="{FF2B5EF4-FFF2-40B4-BE49-F238E27FC236}">
                <a16:creationId xmlns:a16="http://schemas.microsoft.com/office/drawing/2014/main" id="{ABFAFCC6-7536-BD8D-1360-1BE4D959C8D3}"/>
              </a:ext>
            </a:extLst>
          </p:cNvPr>
          <p:cNvSpPr txBox="1">
            <a:spLocks noChangeArrowheads="1"/>
          </p:cNvSpPr>
          <p:nvPr/>
        </p:nvSpPr>
        <p:spPr>
          <a:xfrm>
            <a:off x="1305402" y="166935"/>
            <a:ext cx="6172200" cy="583574"/>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a:t>Eco-socialist Viewpoints</a:t>
            </a:r>
            <a:br>
              <a:rPr lang="en-GB" sz="4000" b="1" dirty="0"/>
            </a:br>
            <a:endParaRPr lang="en-GB" sz="4000" b="1" dirty="0"/>
          </a:p>
        </p:txBody>
      </p:sp>
    </p:spTree>
    <p:extLst>
      <p:ext uri="{BB962C8B-B14F-4D97-AF65-F5344CB8AC3E}">
        <p14:creationId xmlns:p14="http://schemas.microsoft.com/office/powerpoint/2010/main" val="3668714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1439652" y="1063228"/>
            <a:ext cx="6172200" cy="475562"/>
          </a:xfrm>
        </p:spPr>
        <p:txBody>
          <a:bodyPr>
            <a:normAutofit fontScale="90000"/>
          </a:bodyPr>
          <a:lstStyle/>
          <a:p>
            <a:r>
              <a:rPr lang="en-GB" altLang="en-US" b="1" dirty="0"/>
              <a:t>Social Ecology </a:t>
            </a:r>
          </a:p>
        </p:txBody>
      </p:sp>
      <p:sp>
        <p:nvSpPr>
          <p:cNvPr id="4" name="Oval 3"/>
          <p:cNvSpPr/>
          <p:nvPr/>
        </p:nvSpPr>
        <p:spPr>
          <a:xfrm>
            <a:off x="3167844" y="1646802"/>
            <a:ext cx="2808312" cy="2646294"/>
          </a:xfrm>
          <a:prstGeom prst="ellipse">
            <a:avLst/>
          </a:prstGeom>
          <a:solidFill>
            <a:srgbClr val="00B0F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9" name="Oval 8"/>
          <p:cNvSpPr/>
          <p:nvPr/>
        </p:nvSpPr>
        <p:spPr>
          <a:xfrm>
            <a:off x="2249742" y="2942946"/>
            <a:ext cx="2808312" cy="2646294"/>
          </a:xfrm>
          <a:prstGeom prst="ellipse">
            <a:avLst/>
          </a:prstGeom>
          <a:solidFill>
            <a:srgbClr val="00B05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10" name="Oval 9"/>
          <p:cNvSpPr/>
          <p:nvPr/>
        </p:nvSpPr>
        <p:spPr>
          <a:xfrm>
            <a:off x="3923928" y="2942946"/>
            <a:ext cx="2808312" cy="2646294"/>
          </a:xfrm>
          <a:prstGeom prst="ellipse">
            <a:avLst/>
          </a:prstGeom>
          <a:solidFill>
            <a:srgbClr val="FFFF00">
              <a:alpha val="50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
        <p:nvSpPr>
          <p:cNvPr id="5" name="TextBox 4"/>
          <p:cNvSpPr txBox="1"/>
          <p:nvPr/>
        </p:nvSpPr>
        <p:spPr>
          <a:xfrm>
            <a:off x="3761910" y="1916833"/>
            <a:ext cx="1566174" cy="369332"/>
          </a:xfrm>
          <a:prstGeom prst="rect">
            <a:avLst/>
          </a:prstGeom>
          <a:noFill/>
        </p:spPr>
        <p:txBody>
          <a:bodyPr wrap="square" rtlCol="0">
            <a:spAutoFit/>
          </a:bodyPr>
          <a:lstStyle/>
          <a:p>
            <a:pPr algn="ctr"/>
            <a:r>
              <a:rPr lang="en-GB" sz="1800" b="1" dirty="0"/>
              <a:t>Social</a:t>
            </a:r>
          </a:p>
        </p:txBody>
      </p:sp>
      <p:sp>
        <p:nvSpPr>
          <p:cNvPr id="12" name="TextBox 11"/>
          <p:cNvSpPr txBox="1"/>
          <p:nvPr/>
        </p:nvSpPr>
        <p:spPr>
          <a:xfrm>
            <a:off x="2411760" y="4702932"/>
            <a:ext cx="1566174" cy="369332"/>
          </a:xfrm>
          <a:prstGeom prst="rect">
            <a:avLst/>
          </a:prstGeom>
          <a:noFill/>
        </p:spPr>
        <p:txBody>
          <a:bodyPr wrap="square" rtlCol="0">
            <a:spAutoFit/>
          </a:bodyPr>
          <a:lstStyle/>
          <a:p>
            <a:pPr algn="ctr"/>
            <a:r>
              <a:rPr lang="en-GB" sz="1800" b="1" dirty="0"/>
              <a:t>Environmental</a:t>
            </a:r>
          </a:p>
        </p:txBody>
      </p:sp>
      <p:sp>
        <p:nvSpPr>
          <p:cNvPr id="14" name="TextBox 13"/>
          <p:cNvSpPr txBox="1"/>
          <p:nvPr/>
        </p:nvSpPr>
        <p:spPr>
          <a:xfrm>
            <a:off x="5274078" y="4648926"/>
            <a:ext cx="1566174" cy="369332"/>
          </a:xfrm>
          <a:prstGeom prst="rect">
            <a:avLst/>
          </a:prstGeom>
          <a:noFill/>
        </p:spPr>
        <p:txBody>
          <a:bodyPr wrap="square" rtlCol="0">
            <a:spAutoFit/>
          </a:bodyPr>
          <a:lstStyle/>
          <a:p>
            <a:pPr algn="ctr"/>
            <a:r>
              <a:rPr lang="en-GB" sz="1800" b="1" dirty="0"/>
              <a:t>Economic</a:t>
            </a:r>
          </a:p>
        </p:txBody>
      </p:sp>
      <p:sp>
        <p:nvSpPr>
          <p:cNvPr id="6" name="TextBox 5"/>
          <p:cNvSpPr txBox="1"/>
          <p:nvPr/>
        </p:nvSpPr>
        <p:spPr>
          <a:xfrm>
            <a:off x="3896925" y="4498884"/>
            <a:ext cx="1296144" cy="323165"/>
          </a:xfrm>
          <a:prstGeom prst="rect">
            <a:avLst/>
          </a:prstGeom>
          <a:noFill/>
        </p:spPr>
        <p:txBody>
          <a:bodyPr wrap="square" rtlCol="0">
            <a:spAutoFit/>
          </a:bodyPr>
          <a:lstStyle/>
          <a:p>
            <a:pPr algn="ctr"/>
            <a:r>
              <a:rPr lang="en-GB" sz="1500" b="1" dirty="0"/>
              <a:t>Viable</a:t>
            </a:r>
          </a:p>
        </p:txBody>
      </p:sp>
      <p:sp>
        <p:nvSpPr>
          <p:cNvPr id="16" name="TextBox 15"/>
          <p:cNvSpPr txBox="1"/>
          <p:nvPr/>
        </p:nvSpPr>
        <p:spPr>
          <a:xfrm>
            <a:off x="4761021" y="3212976"/>
            <a:ext cx="1296144" cy="323165"/>
          </a:xfrm>
          <a:prstGeom prst="rect">
            <a:avLst/>
          </a:prstGeom>
          <a:noFill/>
        </p:spPr>
        <p:txBody>
          <a:bodyPr wrap="square" rtlCol="0">
            <a:spAutoFit/>
          </a:bodyPr>
          <a:lstStyle/>
          <a:p>
            <a:pPr algn="ctr"/>
            <a:r>
              <a:rPr lang="en-GB" sz="1500" b="1" dirty="0"/>
              <a:t>Equitable</a:t>
            </a:r>
          </a:p>
        </p:txBody>
      </p:sp>
      <p:sp>
        <p:nvSpPr>
          <p:cNvPr id="17" name="TextBox 16"/>
          <p:cNvSpPr txBox="1"/>
          <p:nvPr/>
        </p:nvSpPr>
        <p:spPr>
          <a:xfrm>
            <a:off x="3059832" y="3236929"/>
            <a:ext cx="1296144" cy="323165"/>
          </a:xfrm>
          <a:prstGeom prst="rect">
            <a:avLst/>
          </a:prstGeom>
          <a:noFill/>
        </p:spPr>
        <p:txBody>
          <a:bodyPr wrap="square" rtlCol="0">
            <a:spAutoFit/>
          </a:bodyPr>
          <a:lstStyle/>
          <a:p>
            <a:pPr algn="ctr"/>
            <a:r>
              <a:rPr lang="en-GB" sz="1500" b="1" dirty="0"/>
              <a:t>Bearable</a:t>
            </a:r>
          </a:p>
        </p:txBody>
      </p:sp>
      <p:sp>
        <p:nvSpPr>
          <p:cNvPr id="11" name="TextBox 10"/>
          <p:cNvSpPr txBox="1"/>
          <p:nvPr/>
        </p:nvSpPr>
        <p:spPr>
          <a:xfrm>
            <a:off x="3113838" y="3699031"/>
            <a:ext cx="2781309" cy="369332"/>
          </a:xfrm>
          <a:prstGeom prst="rect">
            <a:avLst/>
          </a:prstGeom>
          <a:noFill/>
        </p:spPr>
        <p:txBody>
          <a:bodyPr wrap="square" rtlCol="0">
            <a:spAutoFit/>
          </a:bodyPr>
          <a:lstStyle/>
          <a:p>
            <a:pPr algn="ctr"/>
            <a:r>
              <a:rPr lang="en-GB" sz="1800" b="1" dirty="0"/>
              <a:t>SUSTAINABLE</a:t>
            </a:r>
          </a:p>
        </p:txBody>
      </p:sp>
    </p:spTree>
    <p:extLst>
      <p:ext uri="{BB962C8B-B14F-4D97-AF65-F5344CB8AC3E}">
        <p14:creationId xmlns:p14="http://schemas.microsoft.com/office/powerpoint/2010/main" val="2402130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6"/>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9" grpId="0" animBg="1"/>
      <p:bldP spid="10" grpId="0" animBg="1"/>
      <p:bldP spid="5" grpId="0"/>
      <p:bldP spid="12" grpId="0"/>
      <p:bldP spid="14" grpId="0"/>
      <p:bldP spid="6" grpId="0"/>
      <p:bldP spid="16" grpId="0"/>
      <p:bldP spid="17" grpId="0"/>
      <p:bldP spid="11"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3555" y="169904"/>
            <a:ext cx="6172200" cy="594066"/>
          </a:xfrm>
        </p:spPr>
        <p:txBody>
          <a:bodyPr>
            <a:normAutofit fontScale="90000"/>
          </a:bodyPr>
          <a:lstStyle/>
          <a:p>
            <a:pPr algn="ctr"/>
            <a:r>
              <a:rPr lang="en-GB" b="1" dirty="0"/>
              <a:t>References</a:t>
            </a:r>
          </a:p>
        </p:txBody>
      </p:sp>
      <p:sp>
        <p:nvSpPr>
          <p:cNvPr id="4" name="TextBox 3"/>
          <p:cNvSpPr txBox="1"/>
          <p:nvPr/>
        </p:nvSpPr>
        <p:spPr>
          <a:xfrm>
            <a:off x="378627" y="933152"/>
            <a:ext cx="8548090" cy="5109091"/>
          </a:xfrm>
          <a:prstGeom prst="rect">
            <a:avLst/>
          </a:prstGeom>
          <a:noFill/>
        </p:spPr>
        <p:txBody>
          <a:bodyPr wrap="square" rtlCol="0">
            <a:spAutoFit/>
          </a:bodyPr>
          <a:lstStyle/>
          <a:p>
            <a:pPr>
              <a:spcBef>
                <a:spcPts val="600"/>
              </a:spcBef>
              <a:spcAft>
                <a:spcPts val="600"/>
              </a:spcAft>
            </a:pPr>
            <a:r>
              <a:rPr lang="en-GB" sz="1400" dirty="0" err="1"/>
              <a:t>Biely</a:t>
            </a:r>
            <a:r>
              <a:rPr lang="en-GB" sz="1400" dirty="0"/>
              <a:t>, K &amp; </a:t>
            </a:r>
            <a:r>
              <a:rPr lang="en-GB" sz="1400" dirty="0" err="1"/>
              <a:t>Chakori</a:t>
            </a:r>
            <a:r>
              <a:rPr lang="en-GB" sz="1400" dirty="0"/>
              <a:t>, S. (2024) ‘Sustainability transition theories: Perpetuating or breaking with the status quo’ in </a:t>
            </a:r>
            <a:r>
              <a:rPr lang="en-GB" sz="1400" i="1" dirty="0"/>
              <a:t>Sustainable Development</a:t>
            </a:r>
            <a:r>
              <a:rPr lang="en-GB" sz="1400" dirty="0"/>
              <a:t> Wiley Online Available at: </a:t>
            </a:r>
            <a:r>
              <a:rPr lang="en-GB" sz="1400" dirty="0">
                <a:hlinkClick r:id="rId2"/>
              </a:rPr>
              <a:t>Sustainability transition theories: Perpetuating or breaking with the status quo - </a:t>
            </a:r>
            <a:r>
              <a:rPr lang="en-GB" sz="1400" dirty="0" err="1">
                <a:hlinkClick r:id="rId2"/>
              </a:rPr>
              <a:t>Biely</a:t>
            </a:r>
            <a:r>
              <a:rPr lang="en-GB" sz="1400" dirty="0">
                <a:hlinkClick r:id="rId2"/>
              </a:rPr>
              <a:t> - Sustainable Development - Wiley Online Library</a:t>
            </a:r>
            <a:r>
              <a:rPr lang="en-GB" sz="1400" dirty="0"/>
              <a:t> [Accessed 27/11/2024]</a:t>
            </a:r>
          </a:p>
          <a:p>
            <a:r>
              <a:rPr lang="en-GB" altLang="en-US" sz="1400" dirty="0"/>
              <a:t>Bookchin, M. (1993) </a:t>
            </a:r>
            <a:r>
              <a:rPr lang="en-GB" altLang="en-US" sz="1400" i="1" dirty="0"/>
              <a:t>What is Social Ecology? </a:t>
            </a:r>
            <a:r>
              <a:rPr lang="en-GB" altLang="en-US" sz="1400" dirty="0"/>
              <a:t>The Anarchist Library Available at: </a:t>
            </a:r>
            <a:r>
              <a:rPr lang="en-GB" sz="1400" dirty="0">
                <a:hlinkClick r:id="rId3"/>
              </a:rPr>
              <a:t>What is Social Ecology? | The Anarchist Library</a:t>
            </a:r>
            <a:r>
              <a:rPr lang="en-GB" sz="1400" dirty="0"/>
              <a:t> </a:t>
            </a:r>
            <a:r>
              <a:rPr lang="en-GB" altLang="en-US" sz="1400" dirty="0"/>
              <a:t>[Accessed 12/11/2024]</a:t>
            </a:r>
          </a:p>
          <a:p>
            <a:pPr>
              <a:spcBef>
                <a:spcPts val="600"/>
              </a:spcBef>
              <a:spcAft>
                <a:spcPts val="600"/>
              </a:spcAft>
            </a:pPr>
            <a:r>
              <a:rPr lang="en-GB" sz="1400" dirty="0"/>
              <a:t>Boston, P.J. (2008) ‘Gaia Hypothesis’, in </a:t>
            </a:r>
            <a:r>
              <a:rPr lang="en-GB" sz="1400" dirty="0" err="1"/>
              <a:t>Jørgensen</a:t>
            </a:r>
            <a:r>
              <a:rPr lang="en-GB" sz="1400" dirty="0"/>
              <a:t> &amp; </a:t>
            </a:r>
            <a:r>
              <a:rPr lang="en-GB" sz="1400" dirty="0" err="1"/>
              <a:t>Fath</a:t>
            </a:r>
            <a:r>
              <a:rPr lang="en-GB" sz="1400" dirty="0"/>
              <a:t> (eds), </a:t>
            </a:r>
            <a:r>
              <a:rPr lang="en-GB" sz="1400" i="1" dirty="0"/>
              <a:t>Encyclopedia of Ecology</a:t>
            </a:r>
            <a:r>
              <a:rPr lang="en-GB" sz="1400" dirty="0"/>
              <a:t>, Academic Press pp.1727-1731 Available at: </a:t>
            </a:r>
            <a:r>
              <a:rPr lang="en-GB" sz="1400" dirty="0">
                <a:hlinkClick r:id="rId4"/>
              </a:rPr>
              <a:t>Gaia Hypothesis – ScienceDirect</a:t>
            </a:r>
            <a:r>
              <a:rPr lang="en-GB" sz="1400" dirty="0"/>
              <a:t> [Accessed 27/11/2024]</a:t>
            </a:r>
          </a:p>
          <a:p>
            <a:pPr>
              <a:spcBef>
                <a:spcPts val="600"/>
              </a:spcBef>
              <a:spcAft>
                <a:spcPts val="600"/>
              </a:spcAft>
            </a:pPr>
            <a:r>
              <a:rPr lang="en-GB" sz="1400" dirty="0"/>
              <a:t>Brundtland (1987) </a:t>
            </a:r>
            <a:r>
              <a:rPr lang="en-GB" sz="1400" i="1" dirty="0"/>
              <a:t>Report of the World Commission on Environmental Development: Our Common Future</a:t>
            </a:r>
            <a:r>
              <a:rPr lang="en-GB" sz="1400" dirty="0"/>
              <a:t> New York: United Nations Available at: </a:t>
            </a:r>
            <a:r>
              <a:rPr lang="en-GB" sz="1400" dirty="0">
                <a:hlinkClick r:id="rId5"/>
              </a:rPr>
              <a:t>Our Common Future: Report of the World Commission on Environment and Development</a:t>
            </a:r>
            <a:r>
              <a:rPr lang="en-GB" sz="1400" dirty="0"/>
              <a:t> [Accessed 27/11/2024]</a:t>
            </a:r>
          </a:p>
          <a:p>
            <a:pPr>
              <a:spcBef>
                <a:spcPts val="600"/>
              </a:spcBef>
              <a:spcAft>
                <a:spcPts val="600"/>
              </a:spcAft>
            </a:pPr>
            <a:r>
              <a:rPr lang="en-GB" sz="1400" dirty="0"/>
              <a:t>Calisto Friant, M., Vermeulen, W.J.V. &amp; </a:t>
            </a:r>
            <a:r>
              <a:rPr lang="en-GB" sz="1400" dirty="0" err="1"/>
              <a:t>Salomone</a:t>
            </a:r>
            <a:r>
              <a:rPr lang="en-GB" sz="1400" dirty="0"/>
              <a:t>, R. (2023) ‘Transition to a Sustainable Circular Society: More than Just Resource Efficiency’. </a:t>
            </a:r>
            <a:r>
              <a:rPr lang="en-GB" sz="1400" i="1" dirty="0"/>
              <a:t>Circular Economy and Sustainability</a:t>
            </a:r>
            <a:r>
              <a:rPr lang="en-GB" sz="1400" dirty="0"/>
              <a:t>. Vol. 4, pp.23–42 Springer Nature Available at: </a:t>
            </a:r>
            <a:r>
              <a:rPr lang="en-GB" sz="1400" dirty="0">
                <a:hlinkClick r:id="rId6"/>
              </a:rPr>
              <a:t>Transition to a Sustainable Circular Society: More than Just Resource Efficiency | Circular Economy and Sustainability</a:t>
            </a:r>
            <a:r>
              <a:rPr lang="en-GB" sz="1400" dirty="0"/>
              <a:t> [Accessed 26/11/2024]</a:t>
            </a:r>
          </a:p>
          <a:p>
            <a:pPr>
              <a:spcBef>
                <a:spcPts val="600"/>
              </a:spcBef>
              <a:spcAft>
                <a:spcPts val="600"/>
              </a:spcAft>
            </a:pPr>
            <a:r>
              <a:rPr lang="en-GB" sz="1400" dirty="0"/>
              <a:t>Colman, A.M. (2015)’Cognitive Dissonance’ in </a:t>
            </a:r>
            <a:r>
              <a:rPr lang="en-GB" sz="1400" i="1" dirty="0"/>
              <a:t>A Dictionary of Psychology</a:t>
            </a:r>
            <a:r>
              <a:rPr lang="en-GB" sz="1400" dirty="0"/>
              <a:t>. Fourth edition. Oxford University Press Available at: </a:t>
            </a:r>
            <a:r>
              <a:rPr lang="en-GB" sz="1400" dirty="0">
                <a:hlinkClick r:id="rId7"/>
              </a:rPr>
              <a:t>Cognitive dissonance - Oxford Reference</a:t>
            </a:r>
            <a:r>
              <a:rPr lang="en-GB" sz="1400" dirty="0"/>
              <a:t> [Accessed 27/11/2024]</a:t>
            </a:r>
          </a:p>
          <a:p>
            <a:pPr>
              <a:spcBef>
                <a:spcPts val="600"/>
              </a:spcBef>
              <a:spcAft>
                <a:spcPts val="600"/>
              </a:spcAft>
            </a:pPr>
            <a:r>
              <a:rPr lang="en-GB" sz="1400" dirty="0"/>
              <a:t>Costello, Prof. A. </a:t>
            </a:r>
            <a:r>
              <a:rPr lang="en-GB" sz="1400" i="1" dirty="0"/>
              <a:t> et al </a:t>
            </a:r>
            <a:r>
              <a:rPr lang="en-GB" sz="1400" dirty="0"/>
              <a:t>(2009) ‘Managing the health effects of climate change’ </a:t>
            </a:r>
            <a:r>
              <a:rPr lang="en-GB" sz="1400" i="1" dirty="0"/>
              <a:t>The Lancet </a:t>
            </a:r>
            <a:r>
              <a:rPr lang="en-GB" sz="1400" dirty="0"/>
              <a:t>Volume 373 (No. 9676, May 2009) p. 1693 Available at: </a:t>
            </a:r>
            <a:r>
              <a:rPr lang="en-GB" sz="1400" dirty="0">
                <a:hlinkClick r:id="rId8"/>
              </a:rPr>
              <a:t>Managing the health effects of climate change – ProQuest</a:t>
            </a:r>
            <a:r>
              <a:rPr lang="en-GB" sz="1400" dirty="0"/>
              <a:t> [Accessed 23/11/2024]</a:t>
            </a:r>
          </a:p>
          <a:p>
            <a:pPr>
              <a:spcBef>
                <a:spcPts val="600"/>
              </a:spcBef>
              <a:spcAft>
                <a:spcPts val="600"/>
              </a:spcAft>
            </a:pPr>
            <a:endParaRPr lang="en-GB" sz="1400" dirty="0"/>
          </a:p>
        </p:txBody>
      </p:sp>
    </p:spTree>
    <p:extLst>
      <p:ext uri="{BB962C8B-B14F-4D97-AF65-F5344CB8AC3E}">
        <p14:creationId xmlns:p14="http://schemas.microsoft.com/office/powerpoint/2010/main" val="24325901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3555" y="169904"/>
            <a:ext cx="6172200" cy="594066"/>
          </a:xfrm>
        </p:spPr>
        <p:txBody>
          <a:bodyPr>
            <a:normAutofit fontScale="90000"/>
          </a:bodyPr>
          <a:lstStyle/>
          <a:p>
            <a:pPr algn="ctr"/>
            <a:r>
              <a:rPr lang="en-GB" b="1" dirty="0"/>
              <a:t>References</a:t>
            </a:r>
          </a:p>
        </p:txBody>
      </p:sp>
      <p:sp>
        <p:nvSpPr>
          <p:cNvPr id="4" name="TextBox 3"/>
          <p:cNvSpPr txBox="1"/>
          <p:nvPr/>
        </p:nvSpPr>
        <p:spPr>
          <a:xfrm>
            <a:off x="467544" y="933152"/>
            <a:ext cx="8386745" cy="4832092"/>
          </a:xfrm>
          <a:prstGeom prst="rect">
            <a:avLst/>
          </a:prstGeom>
          <a:noFill/>
        </p:spPr>
        <p:txBody>
          <a:bodyPr wrap="square" rtlCol="0">
            <a:spAutoFit/>
          </a:bodyPr>
          <a:lstStyle/>
          <a:p>
            <a:pPr>
              <a:spcBef>
                <a:spcPts val="600"/>
              </a:spcBef>
              <a:spcAft>
                <a:spcPts val="600"/>
              </a:spcAft>
            </a:pPr>
            <a:r>
              <a:rPr lang="en-GB" sz="1400" dirty="0"/>
              <a:t>Cudworth E. (2003) </a:t>
            </a:r>
            <a:r>
              <a:rPr lang="en-GB" sz="1400" i="1" dirty="0"/>
              <a:t>Environment and Society</a:t>
            </a:r>
            <a:r>
              <a:rPr lang="en-GB" sz="1400" dirty="0"/>
              <a:t> London: Routledge.</a:t>
            </a:r>
          </a:p>
          <a:p>
            <a:pPr>
              <a:spcBef>
                <a:spcPts val="600"/>
              </a:spcBef>
              <a:spcAft>
                <a:spcPts val="600"/>
              </a:spcAft>
            </a:pPr>
            <a:r>
              <a:rPr lang="en-GB" altLang="en-US" sz="1400" dirty="0" err="1"/>
              <a:t>D’Eaubonne</a:t>
            </a:r>
            <a:r>
              <a:rPr lang="en-GB" altLang="en-US" sz="1400" dirty="0"/>
              <a:t>, F. (1974 [2020]) Feminism or Death London: Verso Available at: </a:t>
            </a:r>
            <a:r>
              <a:rPr lang="en-GB" sz="1400" dirty="0">
                <a:hlinkClick r:id="rId2"/>
              </a:rPr>
              <a:t>Feminism Or Death - Google Books</a:t>
            </a:r>
            <a:r>
              <a:rPr lang="en-GB" sz="1400" dirty="0"/>
              <a:t> </a:t>
            </a:r>
            <a:r>
              <a:rPr lang="en-GB" altLang="en-US" sz="1400" dirty="0"/>
              <a:t>[Accessed 12/11/2024]</a:t>
            </a:r>
          </a:p>
          <a:p>
            <a:pPr>
              <a:spcBef>
                <a:spcPts val="600"/>
              </a:spcBef>
              <a:spcAft>
                <a:spcPts val="600"/>
              </a:spcAft>
            </a:pPr>
            <a:r>
              <a:rPr lang="en-GB" sz="1400" dirty="0"/>
              <a:t>Elkington, J. (1998) ‘Partnerships from cannibals with forks: The triple bottom line of 21st-century business’, Environmental quality management, 8(1), pp. 37–51. Available at: </a:t>
            </a:r>
            <a:r>
              <a:rPr lang="en-GB" sz="1400" dirty="0">
                <a:hlinkClick r:id="rId3"/>
              </a:rPr>
              <a:t>Partnerships from Cannibals with Forks: The Triple Bottom Line of 21st-Century Business. – EBSCO</a:t>
            </a:r>
            <a:r>
              <a:rPr lang="en-GB" sz="1400" dirty="0"/>
              <a:t> [Accessed 27/11/2024]</a:t>
            </a:r>
          </a:p>
          <a:p>
            <a:pPr>
              <a:spcBef>
                <a:spcPts val="600"/>
              </a:spcBef>
              <a:spcAft>
                <a:spcPts val="600"/>
              </a:spcAft>
            </a:pPr>
            <a:r>
              <a:rPr lang="en-GB" sz="1400" dirty="0"/>
              <a:t>Environment Agency (2024) </a:t>
            </a:r>
            <a:r>
              <a:rPr lang="en-GB" sz="1400" i="1" dirty="0"/>
              <a:t>Guidance: The Thames Barrier</a:t>
            </a:r>
            <a:r>
              <a:rPr lang="en-GB" sz="1400" dirty="0"/>
              <a:t> UK Government Available at: </a:t>
            </a:r>
            <a:r>
              <a:rPr lang="en-GB" sz="1400" dirty="0">
                <a:hlinkClick r:id="rId4"/>
              </a:rPr>
              <a:t>The Thames Barrier - GOV.UK</a:t>
            </a:r>
            <a:r>
              <a:rPr lang="en-GB" sz="1400" dirty="0"/>
              <a:t> [Accessed 27/11/2024]</a:t>
            </a:r>
          </a:p>
          <a:p>
            <a:pPr>
              <a:spcBef>
                <a:spcPts val="600"/>
              </a:spcBef>
              <a:spcAft>
                <a:spcPts val="600"/>
              </a:spcAft>
            </a:pPr>
            <a:r>
              <a:rPr lang="en-GB" sz="1400" dirty="0"/>
              <a:t>Geographer Online (2015) </a:t>
            </a:r>
            <a:r>
              <a:rPr lang="en-GB" sz="1400" i="1" dirty="0"/>
              <a:t>Migration - Why do people migrate?</a:t>
            </a:r>
            <a:r>
              <a:rPr lang="en-GB" sz="1400" dirty="0"/>
              <a:t> Available at: </a:t>
            </a:r>
            <a:r>
              <a:rPr lang="en-GB" sz="1400" dirty="0">
                <a:hlinkClick r:id="rId5"/>
              </a:rPr>
              <a:t>Migration - Why do people migrate?</a:t>
            </a:r>
            <a:r>
              <a:rPr lang="en-GB" sz="1400" dirty="0"/>
              <a:t> [Accessed 27/11/2024]</a:t>
            </a:r>
            <a:endParaRPr lang="en-GB" sz="1400" i="1" dirty="0"/>
          </a:p>
          <a:p>
            <a:pPr>
              <a:spcBef>
                <a:spcPts val="600"/>
              </a:spcBef>
              <a:spcAft>
                <a:spcPts val="600"/>
              </a:spcAft>
            </a:pPr>
            <a:r>
              <a:rPr lang="en-GB" sz="1400" dirty="0"/>
              <a:t>Gibbs, G (2002) </a:t>
            </a:r>
            <a:r>
              <a:rPr lang="en-GB" sz="1400" i="1" dirty="0"/>
              <a:t>Dyson, champion of British industry, switches production to far east </a:t>
            </a:r>
            <a:r>
              <a:rPr lang="en-GB" sz="1400" dirty="0"/>
              <a:t>The Guardian Available at </a:t>
            </a:r>
            <a:r>
              <a:rPr lang="en-GB" sz="1400" dirty="0">
                <a:hlinkClick r:id="rId6"/>
              </a:rPr>
              <a:t>https://www.theguardian.com/business/2002/feb/06/manufacturing.globalrecession</a:t>
            </a:r>
            <a:r>
              <a:rPr lang="en-GB" sz="1400" dirty="0"/>
              <a:t> [Accessed 23/09/2022]</a:t>
            </a:r>
          </a:p>
          <a:p>
            <a:pPr>
              <a:spcBef>
                <a:spcPts val="600"/>
              </a:spcBef>
              <a:spcAft>
                <a:spcPts val="600"/>
              </a:spcAft>
            </a:pPr>
            <a:r>
              <a:rPr lang="en-GB" sz="1400" dirty="0"/>
              <a:t>House of Commons Library (2024) </a:t>
            </a:r>
            <a:r>
              <a:rPr lang="en-GB" sz="1400" i="1" dirty="0"/>
              <a:t>Research Briefing: Electric vehicles and infrastructure </a:t>
            </a:r>
            <a:r>
              <a:rPr lang="en-GB" sz="1400" dirty="0"/>
              <a:t>UK Parliament Available at: </a:t>
            </a:r>
            <a:r>
              <a:rPr lang="en-GB" sz="1400" dirty="0">
                <a:hlinkClick r:id="rId7"/>
              </a:rPr>
              <a:t>Electric vehicles and infrastructure - House of Commons Library</a:t>
            </a:r>
            <a:r>
              <a:rPr lang="en-GB" sz="1400" dirty="0"/>
              <a:t> [Accessed 27/11/2024]</a:t>
            </a:r>
            <a:endParaRPr lang="en-GB" sz="1400" i="1" dirty="0"/>
          </a:p>
          <a:p>
            <a:pPr>
              <a:spcBef>
                <a:spcPts val="600"/>
              </a:spcBef>
              <a:spcAft>
                <a:spcPts val="600"/>
              </a:spcAft>
            </a:pPr>
            <a:r>
              <a:rPr lang="en-GB" sz="1400" dirty="0"/>
              <a:t>Lovelock, James (2009). </a:t>
            </a:r>
            <a:r>
              <a:rPr lang="en-GB" sz="1400" i="1" dirty="0"/>
              <a:t>The Vanishing Face of Gaia: A Final Warning</a:t>
            </a:r>
            <a:r>
              <a:rPr lang="en-GB" sz="1400" dirty="0"/>
              <a:t>. Allen Lane. Available at: </a:t>
            </a:r>
            <a:r>
              <a:rPr lang="en-GB" sz="1400" dirty="0">
                <a:hlinkClick r:id="rId8"/>
              </a:rPr>
              <a:t>The vanishing face of Gaia : a final warning : Lovelock, James, 1919- : Free Download, Borrow, and Streaming : Internet Archive</a:t>
            </a:r>
            <a:r>
              <a:rPr lang="en-GB" sz="1400" dirty="0"/>
              <a:t> [Accessed 27/11/2024</a:t>
            </a:r>
          </a:p>
        </p:txBody>
      </p:sp>
    </p:spTree>
    <p:extLst>
      <p:ext uri="{BB962C8B-B14F-4D97-AF65-F5344CB8AC3E}">
        <p14:creationId xmlns:p14="http://schemas.microsoft.com/office/powerpoint/2010/main" val="23747833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3555" y="169904"/>
            <a:ext cx="6172200" cy="594066"/>
          </a:xfrm>
        </p:spPr>
        <p:txBody>
          <a:bodyPr>
            <a:normAutofit fontScale="90000"/>
          </a:bodyPr>
          <a:lstStyle/>
          <a:p>
            <a:pPr algn="ctr"/>
            <a:r>
              <a:rPr lang="en-GB" b="1" dirty="0"/>
              <a:t>References</a:t>
            </a:r>
          </a:p>
        </p:txBody>
      </p:sp>
      <p:sp>
        <p:nvSpPr>
          <p:cNvPr id="4" name="TextBox 3"/>
          <p:cNvSpPr txBox="1"/>
          <p:nvPr/>
        </p:nvSpPr>
        <p:spPr>
          <a:xfrm>
            <a:off x="467544" y="933152"/>
            <a:ext cx="8386745" cy="5109091"/>
          </a:xfrm>
          <a:prstGeom prst="rect">
            <a:avLst/>
          </a:prstGeom>
          <a:noFill/>
        </p:spPr>
        <p:txBody>
          <a:bodyPr wrap="square" rtlCol="0">
            <a:spAutoFit/>
          </a:bodyPr>
          <a:lstStyle/>
          <a:p>
            <a:pPr>
              <a:spcBef>
                <a:spcPts val="600"/>
              </a:spcBef>
              <a:spcAft>
                <a:spcPts val="600"/>
              </a:spcAft>
            </a:pPr>
            <a:r>
              <a:rPr lang="en-GB" sz="1400" dirty="0" err="1"/>
              <a:t>Mustaquim</a:t>
            </a:r>
            <a:r>
              <a:rPr lang="en-GB" sz="1400" dirty="0"/>
              <a:t>, M., Nyström, T. (2014) ‘Designing Persuasive Systems For Sustainability – A Cognitive Dissonance Model’. In: </a:t>
            </a:r>
            <a:r>
              <a:rPr lang="en-GB" sz="1400" i="1" dirty="0"/>
              <a:t>Proceedings of the 22nd European Conference on Information Systems </a:t>
            </a:r>
            <a:r>
              <a:rPr lang="en-GB" sz="1400" dirty="0"/>
              <a:t>(ECIS) 2014 AIS Electronic Library Available at: </a:t>
            </a:r>
            <a:r>
              <a:rPr lang="en-GB" sz="1400" dirty="0">
                <a:hlinkClick r:id="rId2"/>
              </a:rPr>
              <a:t>Designing Persuasive Systems For Sustainability – A Cognitive Dissonance Model</a:t>
            </a:r>
            <a:r>
              <a:rPr lang="en-GB" sz="1400" dirty="0"/>
              <a:t> [Accessed 27/11/2024]</a:t>
            </a:r>
          </a:p>
          <a:p>
            <a:r>
              <a:rPr lang="en-GB" sz="1400" dirty="0" err="1"/>
              <a:t>Næss</a:t>
            </a:r>
            <a:r>
              <a:rPr lang="en-GB" sz="1400" dirty="0"/>
              <a:t>, A.  &amp; Rothenberg, D. (1989) Ecology, Community and Lifestyle: Outline of an </a:t>
            </a:r>
            <a:r>
              <a:rPr lang="en-GB" sz="1400" dirty="0" err="1"/>
              <a:t>Ecosophy</a:t>
            </a:r>
            <a:r>
              <a:rPr lang="en-GB" sz="1400" dirty="0"/>
              <a:t> Translated by D. Rothenberg. Cambridge: Cambridge University Press Available at: </a:t>
            </a:r>
            <a:r>
              <a:rPr lang="en-GB" sz="1400" dirty="0">
                <a:hlinkClick r:id="rId3"/>
              </a:rPr>
              <a:t>Ecology, Community and Lifestyle - Google Books</a:t>
            </a:r>
            <a:r>
              <a:rPr lang="en-GB" sz="1400" dirty="0"/>
              <a:t> [Accessed 12/11/2024]</a:t>
            </a:r>
          </a:p>
          <a:p>
            <a:pPr>
              <a:spcBef>
                <a:spcPts val="600"/>
              </a:spcBef>
              <a:spcAft>
                <a:spcPts val="600"/>
              </a:spcAft>
            </a:pPr>
            <a:r>
              <a:rPr lang="en-GB" sz="1400" dirty="0"/>
              <a:t>Nigam, S., Das, A.K., </a:t>
            </a:r>
            <a:r>
              <a:rPr lang="en-GB" sz="1400" dirty="0" err="1"/>
              <a:t>Matkawala</a:t>
            </a:r>
            <a:r>
              <a:rPr lang="en-GB" sz="1400" dirty="0"/>
              <a:t>, F. </a:t>
            </a:r>
            <a:r>
              <a:rPr lang="en-GB" sz="1400" i="1" dirty="0"/>
              <a:t>et al</a:t>
            </a:r>
            <a:r>
              <a:rPr lang="en-GB" sz="1400" dirty="0"/>
              <a:t>. (2022) ‘An insight overview of bioplastics produced from cellulose extracted from plant material, its applications and degradation’. </a:t>
            </a:r>
            <a:r>
              <a:rPr lang="en-GB" sz="1400" i="1" dirty="0"/>
              <a:t>Environmental Sustainability </a:t>
            </a:r>
            <a:r>
              <a:rPr lang="en-GB" sz="1400" dirty="0"/>
              <a:t>Vol 5, pp. 423–441 Springer Nature Available at: </a:t>
            </a:r>
            <a:r>
              <a:rPr lang="en-GB" sz="1400" dirty="0">
                <a:hlinkClick r:id="rId4"/>
              </a:rPr>
              <a:t>An insight overview of bioplastics produced from cellulose extracted from plant material, its applications and degradation | Environmental Sustainability</a:t>
            </a:r>
            <a:r>
              <a:rPr lang="en-GB" sz="1400" dirty="0"/>
              <a:t> [Accessed 27/11/2024]</a:t>
            </a:r>
          </a:p>
          <a:p>
            <a:pPr>
              <a:spcBef>
                <a:spcPts val="600"/>
              </a:spcBef>
              <a:spcAft>
                <a:spcPts val="600"/>
              </a:spcAft>
            </a:pPr>
            <a:r>
              <a:rPr lang="en-GB" sz="1400" dirty="0" err="1"/>
              <a:t>O’Riordan</a:t>
            </a:r>
            <a:r>
              <a:rPr lang="en-GB" sz="1400" dirty="0"/>
              <a:t>, T (1989) ‘The Challenge for Environmentalism’ In Peet, R. &amp; Thrift, N. (ed) </a:t>
            </a:r>
            <a:r>
              <a:rPr lang="en-GB" sz="1400" i="1" dirty="0"/>
              <a:t>New Models in Geography</a:t>
            </a:r>
            <a:r>
              <a:rPr lang="en-GB" sz="1400" dirty="0"/>
              <a:t> London: Unwin Hyman</a:t>
            </a:r>
          </a:p>
          <a:p>
            <a:pPr>
              <a:spcBef>
                <a:spcPts val="600"/>
              </a:spcBef>
              <a:spcAft>
                <a:spcPts val="600"/>
              </a:spcAft>
            </a:pPr>
            <a:r>
              <a:rPr lang="en-GB" sz="1400" dirty="0"/>
              <a:t>Pedersen, O. (2018) </a:t>
            </a:r>
            <a:r>
              <a:rPr lang="en-GB" sz="1400" i="1" dirty="0"/>
              <a:t>Environmental justice in the UK: uncertainty, ambiguity and the law </a:t>
            </a:r>
            <a:r>
              <a:rPr lang="en-GB" sz="1400" dirty="0"/>
              <a:t>Available at </a:t>
            </a:r>
            <a:r>
              <a:rPr lang="en-GB" sz="1400" dirty="0">
                <a:hlinkClick r:id="rId5"/>
              </a:rPr>
              <a:t>Environmental justice in the UK: uncertainty, ambiguity and the law | Legal Studies | Cambridge Core</a:t>
            </a:r>
            <a:r>
              <a:rPr lang="en-GB" sz="1400" dirty="0"/>
              <a:t> [Accessed 23/11/2024]</a:t>
            </a:r>
          </a:p>
          <a:p>
            <a:pPr>
              <a:spcBef>
                <a:spcPts val="600"/>
              </a:spcBef>
              <a:spcAft>
                <a:spcPts val="600"/>
              </a:spcAft>
            </a:pPr>
            <a:r>
              <a:rPr lang="en-GB" sz="1400" dirty="0"/>
              <a:t>Phillips, M. &amp; </a:t>
            </a:r>
            <a:r>
              <a:rPr lang="en-GB" sz="1400" dirty="0" err="1"/>
              <a:t>Mighall</a:t>
            </a:r>
            <a:r>
              <a:rPr lang="en-GB" sz="1400" dirty="0"/>
              <a:t>, T (2013) </a:t>
            </a:r>
            <a:r>
              <a:rPr lang="en-GB" sz="1400" i="1" dirty="0"/>
              <a:t>Society and Exploitation Through Nature</a:t>
            </a:r>
            <a:r>
              <a:rPr lang="en-GB" sz="1400" dirty="0"/>
              <a:t> Abingdon: Routledge</a:t>
            </a:r>
          </a:p>
          <a:p>
            <a:pPr>
              <a:spcBef>
                <a:spcPts val="600"/>
              </a:spcBef>
              <a:spcAft>
                <a:spcPts val="600"/>
              </a:spcAft>
            </a:pPr>
            <a:endParaRPr lang="en-GB" sz="1400" dirty="0"/>
          </a:p>
          <a:p>
            <a:pPr>
              <a:spcBef>
                <a:spcPts val="600"/>
              </a:spcBef>
              <a:spcAft>
                <a:spcPts val="600"/>
              </a:spcAft>
            </a:pPr>
            <a:endParaRPr lang="en-GB" sz="1400" dirty="0"/>
          </a:p>
        </p:txBody>
      </p:sp>
    </p:spTree>
    <p:extLst>
      <p:ext uri="{BB962C8B-B14F-4D97-AF65-F5344CB8AC3E}">
        <p14:creationId xmlns:p14="http://schemas.microsoft.com/office/powerpoint/2010/main" val="17684865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44032" y="763970"/>
            <a:ext cx="8492150" cy="4993675"/>
          </a:xfrm>
          <a:prstGeom prst="rect">
            <a:avLst/>
          </a:prstGeom>
          <a:noFill/>
        </p:spPr>
        <p:txBody>
          <a:bodyPr wrap="square" rtlCol="0">
            <a:spAutoFit/>
          </a:bodyPr>
          <a:lstStyle/>
          <a:p>
            <a:pPr>
              <a:spcBef>
                <a:spcPts val="600"/>
              </a:spcBef>
              <a:spcAft>
                <a:spcPts val="600"/>
              </a:spcAft>
            </a:pPr>
            <a:r>
              <a:rPr lang="en-GB" sz="1350" dirty="0"/>
              <a:t>Royal Horticultural Society (2024) </a:t>
            </a:r>
            <a:r>
              <a:rPr lang="en-GB" sz="1350" i="1" dirty="0"/>
              <a:t>Hydroponics </a:t>
            </a:r>
            <a:r>
              <a:rPr lang="en-GB" sz="1350" dirty="0"/>
              <a:t>Available at: </a:t>
            </a:r>
            <a:r>
              <a:rPr lang="en-GB" sz="1400" dirty="0">
                <a:hlinkClick r:id="rId2"/>
              </a:rPr>
              <a:t>Hydroponics / RHS Gardening</a:t>
            </a:r>
            <a:r>
              <a:rPr lang="en-GB" sz="1400" dirty="0"/>
              <a:t> [Accessed 27/11/2024]</a:t>
            </a:r>
            <a:endParaRPr lang="en-GB" sz="1350" dirty="0"/>
          </a:p>
          <a:p>
            <a:pPr>
              <a:spcBef>
                <a:spcPts val="600"/>
              </a:spcBef>
              <a:spcAft>
                <a:spcPts val="600"/>
              </a:spcAft>
            </a:pPr>
            <a:r>
              <a:rPr lang="en-GB" sz="1350" dirty="0"/>
              <a:t>Royal Society (2016) </a:t>
            </a:r>
            <a:r>
              <a:rPr lang="en-GB" sz="1350" i="1" dirty="0"/>
              <a:t>What is genetic modification (GM) of crops and how is it done?  </a:t>
            </a:r>
            <a:r>
              <a:rPr lang="en-GB" sz="1350" dirty="0"/>
              <a:t>Available at: </a:t>
            </a:r>
            <a:r>
              <a:rPr lang="en-GB" sz="1400" dirty="0">
                <a:hlinkClick r:id="rId3"/>
              </a:rPr>
              <a:t>What are GM crops and how is it done? | Royal Society</a:t>
            </a:r>
            <a:endParaRPr lang="en-GB" sz="1350" dirty="0"/>
          </a:p>
          <a:p>
            <a:pPr>
              <a:spcBef>
                <a:spcPts val="600"/>
              </a:spcBef>
              <a:spcAft>
                <a:spcPts val="600"/>
              </a:spcAft>
            </a:pPr>
            <a:r>
              <a:rPr lang="en-GB" sz="1350" dirty="0"/>
              <a:t>Social Development Research Network (2004) </a:t>
            </a:r>
            <a:r>
              <a:rPr lang="en-GB" sz="1350" i="1" dirty="0"/>
              <a:t>SDRN Briefing Two: Environment and Social Justice </a:t>
            </a:r>
            <a:r>
              <a:rPr lang="en-GB" sz="1350" dirty="0"/>
              <a:t>Available at </a:t>
            </a:r>
            <a:r>
              <a:rPr lang="en-GB" sz="1350" dirty="0">
                <a:hlinkClick r:id="rId4"/>
              </a:rPr>
              <a:t>https://businessdocbox.com/Green_Solutions/69901977-Environment-and-social-justice-sdrn-briefing-two-sdrn-briefing-two-introduction.html</a:t>
            </a:r>
            <a:r>
              <a:rPr lang="en-GB" sz="1350" dirty="0"/>
              <a:t>  [Accessed 23/09/2022]</a:t>
            </a:r>
          </a:p>
          <a:p>
            <a:pPr>
              <a:spcBef>
                <a:spcPts val="600"/>
              </a:spcBef>
              <a:spcAft>
                <a:spcPts val="600"/>
              </a:spcAft>
            </a:pPr>
            <a:r>
              <a:rPr lang="en-GB" sz="1350" dirty="0" err="1"/>
              <a:t>Spretnak</a:t>
            </a:r>
            <a:r>
              <a:rPr lang="en-GB" sz="1350" dirty="0"/>
              <a:t>, C. (1990) ‘Ecofeminism: Our Roots and Flowering’ In Diamond, I &amp; Orenstein, G. (ed)</a:t>
            </a:r>
            <a:r>
              <a:rPr lang="en-GB" sz="1350" i="1" dirty="0"/>
              <a:t> Reweaving the World: The Emergence of Ecofeminism</a:t>
            </a:r>
            <a:r>
              <a:rPr lang="en-GB" sz="1350" dirty="0"/>
              <a:t> San Francisco: Sierra Club Books</a:t>
            </a:r>
          </a:p>
          <a:p>
            <a:pPr>
              <a:spcBef>
                <a:spcPts val="600"/>
              </a:spcBef>
              <a:spcAft>
                <a:spcPts val="600"/>
              </a:spcAft>
            </a:pPr>
            <a:r>
              <a:rPr lang="en-GB" sz="1350" dirty="0"/>
              <a:t>Sustainable Development Research Network (2004) </a:t>
            </a:r>
            <a:r>
              <a:rPr lang="en-GB" sz="1350" i="1" dirty="0"/>
              <a:t>Environmental and social justice : rapid research and evidence review, sustainable development research network UK</a:t>
            </a:r>
            <a:r>
              <a:rPr lang="en-GB" sz="1350" dirty="0"/>
              <a:t> Available at: </a:t>
            </a:r>
            <a:r>
              <a:rPr lang="en-GB" sz="1400" dirty="0">
                <a:hlinkClick r:id="rId5"/>
              </a:rPr>
              <a:t>Environmental and social justice - University of Strathclyde</a:t>
            </a:r>
            <a:r>
              <a:rPr lang="en-GB" sz="1400" dirty="0"/>
              <a:t> [Accessed 27/11/2024]</a:t>
            </a:r>
          </a:p>
          <a:p>
            <a:pPr>
              <a:spcBef>
                <a:spcPts val="600"/>
              </a:spcBef>
              <a:spcAft>
                <a:spcPts val="600"/>
              </a:spcAft>
            </a:pPr>
            <a:r>
              <a:rPr lang="en-GB" sz="1400" dirty="0"/>
              <a:t>United Nations (No date) </a:t>
            </a:r>
            <a:r>
              <a:rPr lang="en-GB" sz="1400" i="1" dirty="0"/>
              <a:t>What is sustainable energy? </a:t>
            </a:r>
            <a:r>
              <a:rPr lang="en-GB" sz="1400" dirty="0"/>
              <a:t>Available at: </a:t>
            </a:r>
            <a:r>
              <a:rPr lang="en-GB" sz="1400" dirty="0">
                <a:hlinkClick r:id="rId6"/>
              </a:rPr>
              <a:t>What is renewable energy? | United Nations</a:t>
            </a:r>
            <a:r>
              <a:rPr lang="en-GB" sz="1400" dirty="0"/>
              <a:t> [Accessed 27/11/2024]</a:t>
            </a:r>
            <a:endParaRPr lang="en-GB" sz="1350" dirty="0"/>
          </a:p>
          <a:p>
            <a:pPr>
              <a:spcBef>
                <a:spcPts val="600"/>
              </a:spcBef>
              <a:spcAft>
                <a:spcPts val="600"/>
              </a:spcAft>
            </a:pPr>
            <a:r>
              <a:rPr lang="en-GB" sz="1350" dirty="0"/>
              <a:t>United Nations Framework Convention on Climate Change (No Date a) </a:t>
            </a:r>
            <a:r>
              <a:rPr lang="en-GB" sz="1350" i="1" dirty="0"/>
              <a:t>What is the United Nations Framework Convention on Climate Change?</a:t>
            </a:r>
            <a:r>
              <a:rPr lang="en-GB" sz="1350" dirty="0"/>
              <a:t> Available at: </a:t>
            </a:r>
            <a:r>
              <a:rPr lang="en-GB" sz="1400" dirty="0">
                <a:hlinkClick r:id="rId7"/>
              </a:rPr>
              <a:t>What is the United Nations Framework Convention on Climate Change? | UNFCCC</a:t>
            </a:r>
            <a:r>
              <a:rPr lang="en-GB" sz="1400" dirty="0"/>
              <a:t> [Accessed 27/11/2024]</a:t>
            </a:r>
            <a:endParaRPr lang="en-GB" sz="1350" i="1" dirty="0"/>
          </a:p>
          <a:p>
            <a:pPr>
              <a:spcBef>
                <a:spcPts val="600"/>
              </a:spcBef>
              <a:spcAft>
                <a:spcPts val="600"/>
              </a:spcAft>
            </a:pPr>
            <a:r>
              <a:rPr lang="en-GB" sz="1350" dirty="0"/>
              <a:t>United Nations Framework Convention on Climate Change (No Date b) </a:t>
            </a:r>
            <a:r>
              <a:rPr lang="en-GB" sz="1350" i="1" dirty="0"/>
              <a:t>About COP 29</a:t>
            </a:r>
            <a:r>
              <a:rPr lang="en-GB" sz="1350" dirty="0"/>
              <a:t> Available at: </a:t>
            </a:r>
            <a:r>
              <a:rPr lang="en-GB" sz="1400" dirty="0">
                <a:hlinkClick r:id="rId8"/>
              </a:rPr>
              <a:t>About COP 29 | UNFCCC</a:t>
            </a:r>
            <a:r>
              <a:rPr lang="en-GB" sz="1400" dirty="0"/>
              <a:t> [Accessed 27/11/2024]</a:t>
            </a:r>
            <a:endParaRPr lang="en-GB" sz="1350" i="1" dirty="0"/>
          </a:p>
        </p:txBody>
      </p:sp>
      <p:sp>
        <p:nvSpPr>
          <p:cNvPr id="2" name="Title 1">
            <a:extLst>
              <a:ext uri="{FF2B5EF4-FFF2-40B4-BE49-F238E27FC236}">
                <a16:creationId xmlns:a16="http://schemas.microsoft.com/office/drawing/2014/main" id="{9DA3248D-D82B-C74B-2E6D-6DD2931C0126}"/>
              </a:ext>
            </a:extLst>
          </p:cNvPr>
          <p:cNvSpPr txBox="1">
            <a:spLocks/>
          </p:cNvSpPr>
          <p:nvPr/>
        </p:nvSpPr>
        <p:spPr>
          <a:xfrm>
            <a:off x="1243555" y="169904"/>
            <a:ext cx="6172200" cy="594066"/>
          </a:xfrm>
          <a:prstGeom prst="rect">
            <a:avLst/>
          </a:prstGeom>
        </p:spPr>
        <p:txBody>
          <a:bodyP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a:t>References</a:t>
            </a:r>
            <a:endParaRPr lang="en-GB" b="1" dirty="0"/>
          </a:p>
        </p:txBody>
      </p:sp>
    </p:spTree>
    <p:extLst>
      <p:ext uri="{BB962C8B-B14F-4D97-AF65-F5344CB8AC3E}">
        <p14:creationId xmlns:p14="http://schemas.microsoft.com/office/powerpoint/2010/main" val="158934299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1520</TotalTime>
  <Words>3452</Words>
  <Application>Microsoft Office PowerPoint</Application>
  <PresentationFormat>On-screen Show (4:3)</PresentationFormat>
  <Paragraphs>247</Paragraphs>
  <Slides>42</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42</vt:i4>
      </vt:variant>
    </vt:vector>
  </HeadingPairs>
  <TitlesOfParts>
    <vt:vector size="47" baseType="lpstr">
      <vt:lpstr>Arial</vt:lpstr>
      <vt:lpstr>Calibri</vt:lpstr>
      <vt:lpstr>Calibri Light</vt:lpstr>
      <vt:lpstr>Holding PAge</vt:lpstr>
      <vt:lpstr>Accessible 2</vt:lpstr>
      <vt:lpstr>PowerPoint Presentation</vt:lpstr>
      <vt:lpstr>PowerPoint Presentation</vt:lpstr>
      <vt:lpstr>‘Green’ Politics</vt:lpstr>
      <vt:lpstr>PowerPoint Presentation</vt:lpstr>
      <vt:lpstr>Sustainable Development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Challenges to the UN Model</vt:lpstr>
      <vt:lpstr>Environmental Inequality</vt:lpstr>
      <vt:lpstr>Measures of environmental inequalities include:</vt:lpstr>
      <vt:lpstr>Who says this is important?</vt:lpstr>
      <vt:lpstr>Four key areas of environmental inequality</vt:lpstr>
      <vt:lpstr>‘Weak’ or ‘Strong’  Sustainable Development </vt:lpstr>
      <vt:lpstr>PowerPoint Presentation</vt:lpstr>
      <vt:lpstr> Technocentric Viewpoints </vt:lpstr>
      <vt:lpstr>PowerPoint Presentation</vt:lpstr>
      <vt:lpstr> Criticisms of Technocentrism </vt:lpstr>
      <vt:lpstr>PowerPoint Presentation</vt:lpstr>
      <vt:lpstr>Alternatives to the UN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Social Ecology </vt:lpstr>
      <vt:lpstr>References</vt:lpstr>
      <vt:lpstr>References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44</cp:revision>
  <dcterms:created xsi:type="dcterms:W3CDTF">2024-09-09T09:14:57Z</dcterms:created>
  <dcterms:modified xsi:type="dcterms:W3CDTF">2024-11-28T11:26:50Z</dcterms:modified>
</cp:coreProperties>
</file>