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172" r:id="rId1"/>
  </p:sldMasterIdLst>
  <p:sldIdLst>
    <p:sldId id="257" r:id="rId2"/>
    <p:sldId id="256" r:id="rId3"/>
    <p:sldId id="258" r:id="rId4"/>
    <p:sldId id="281"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4" r:id="rId23"/>
    <p:sldId id="278" r:id="rId24"/>
    <p:sldId id="280" r:id="rId25"/>
    <p:sldId id="282" r:id="rId26"/>
    <p:sldId id="279" r:id="rId27"/>
    <p:sldId id="283" r:id="rId28"/>
    <p:sldId id="284" r:id="rId29"/>
    <p:sldId id="288" r:id="rId30"/>
    <p:sldId id="285" r:id="rId31"/>
    <p:sldId id="286" r:id="rId32"/>
    <p:sldId id="287" r:id="rId33"/>
    <p:sldId id="28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03" autoAdjust="0"/>
    <p:restoredTop sz="94660"/>
  </p:normalViewPr>
  <p:slideViewPr>
    <p:cSldViewPr snapToGrid="0">
      <p:cViewPr varScale="1">
        <p:scale>
          <a:sx n="39" d="100"/>
          <a:sy n="39" d="100"/>
        </p:scale>
        <p:origin x="-1074"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oyanova" userId="defab524a536a90b" providerId="LiveId" clId="{46295CE7-5DFE-43E4-8295-E428E2563669}"/>
    <pc:docChg chg="modSld">
      <pc:chgData name="Diana Stoyanova" userId="defab524a536a90b" providerId="LiveId" clId="{46295CE7-5DFE-43E4-8295-E428E2563669}" dt="2020-11-26T13:35:55.064" v="21" actId="20577"/>
      <pc:docMkLst>
        <pc:docMk/>
      </pc:docMkLst>
      <pc:sldChg chg="modSp mod">
        <pc:chgData name="Diana Stoyanova" userId="defab524a536a90b" providerId="LiveId" clId="{46295CE7-5DFE-43E4-8295-E428E2563669}" dt="2020-11-26T13:35:19.279" v="0" actId="20577"/>
        <pc:sldMkLst>
          <pc:docMk/>
          <pc:sldMk cId="3067101651" sldId="274"/>
        </pc:sldMkLst>
        <pc:spChg chg="mod">
          <ac:chgData name="Diana Stoyanova" userId="defab524a536a90b" providerId="LiveId" clId="{46295CE7-5DFE-43E4-8295-E428E2563669}" dt="2020-11-26T13:35:19.279" v="0" actId="20577"/>
          <ac:spMkLst>
            <pc:docMk/>
            <pc:sldMk cId="3067101651" sldId="274"/>
            <ac:spMk id="7" creationId="{8A004CEC-A6A2-4D19-8817-7145A461E09A}"/>
          </ac:spMkLst>
        </pc:spChg>
      </pc:sldChg>
      <pc:sldChg chg="modSp mod">
        <pc:chgData name="Diana Stoyanova" userId="defab524a536a90b" providerId="LiveId" clId="{46295CE7-5DFE-43E4-8295-E428E2563669}" dt="2020-11-26T13:35:55.064" v="21" actId="20577"/>
        <pc:sldMkLst>
          <pc:docMk/>
          <pc:sldMk cId="1266399420" sldId="278"/>
        </pc:sldMkLst>
        <pc:spChg chg="mod">
          <ac:chgData name="Diana Stoyanova" userId="defab524a536a90b" providerId="LiveId" clId="{46295CE7-5DFE-43E4-8295-E428E2563669}" dt="2020-11-26T13:35:55.064" v="21" actId="20577"/>
          <ac:spMkLst>
            <pc:docMk/>
            <pc:sldMk cId="1266399420" sldId="278"/>
            <ac:spMk id="3" creationId="{1965DAE2-145D-440F-A75F-B2AB32DAF1C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010089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158021287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888965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141617947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190206593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pPr/>
              <a:t>12/1/2020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1181949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pPr/>
              <a:t>12/1/2020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003678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60159419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128400931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47314723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8A7A6979-0714-4377-B894-6BE4C2D6E202}"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18545669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6023253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xmlns="" val="5409882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96904523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42098334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38965221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pPr/>
              <a:t>12/1/2020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xmlns="" val="4128325575"/>
      </p:ext>
    </p:extLst>
  </p:cSld>
  <p:clrMap bg1="lt1" tx1="dk1" bg2="lt2" tx2="dk2" accent1="accent1" accent2="accent2" accent3="accent3" accent4="accent4" accent5="accent5" accent6="accent6" hlink="hlink" folHlink="folHlink"/>
  <p:sldLayoutIdLst>
    <p:sldLayoutId id="2147484173" r:id="rId1"/>
    <p:sldLayoutId id="2147484174" r:id="rId2"/>
    <p:sldLayoutId id="2147484175" r:id="rId3"/>
    <p:sldLayoutId id="2147484176" r:id="rId4"/>
    <p:sldLayoutId id="2147484177" r:id="rId5"/>
    <p:sldLayoutId id="2147484178" r:id="rId6"/>
    <p:sldLayoutId id="2147484179" r:id="rId7"/>
    <p:sldLayoutId id="2147484180" r:id="rId8"/>
    <p:sldLayoutId id="2147484181" r:id="rId9"/>
    <p:sldLayoutId id="2147484182" r:id="rId10"/>
    <p:sldLayoutId id="2147484183" r:id="rId11"/>
    <p:sldLayoutId id="2147484184" r:id="rId12"/>
    <p:sldLayoutId id="2147484185" r:id="rId13"/>
    <p:sldLayoutId id="2147484186" r:id="rId14"/>
    <p:sldLayoutId id="2147484187" r:id="rId15"/>
    <p:sldLayoutId id="2147484188"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xmlns="" id="{818F2374-3748-4C79-88A1-6C18A6417D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a:extLst>
              <a:ext uri="{FF2B5EF4-FFF2-40B4-BE49-F238E27FC236}">
                <a16:creationId xmlns:a16="http://schemas.microsoft.com/office/drawing/2014/main" xmlns="" id="{920E5001-0309-4FB1-8691-EF57C3C3CD2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66" name="Freeform 11">
              <a:extLst>
                <a:ext uri="{FF2B5EF4-FFF2-40B4-BE49-F238E27FC236}">
                  <a16:creationId xmlns:a16="http://schemas.microsoft.com/office/drawing/2014/main" xmlns="" id="{BDF95FB9-C251-4D29-BBE2-714AD29C4F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7" name="Freeform 12">
              <a:extLst>
                <a:ext uri="{FF2B5EF4-FFF2-40B4-BE49-F238E27FC236}">
                  <a16:creationId xmlns:a16="http://schemas.microsoft.com/office/drawing/2014/main" xmlns="" id="{95D1A94D-2841-4A75-9906-6A1C98C998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8" name="Freeform 13">
              <a:extLst>
                <a:ext uri="{FF2B5EF4-FFF2-40B4-BE49-F238E27FC236}">
                  <a16:creationId xmlns:a16="http://schemas.microsoft.com/office/drawing/2014/main" xmlns="" id="{BFA6B578-B0A9-49F5-B6D8-6734E0FC40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9" name="Freeform 14">
              <a:extLst>
                <a:ext uri="{FF2B5EF4-FFF2-40B4-BE49-F238E27FC236}">
                  <a16:creationId xmlns:a16="http://schemas.microsoft.com/office/drawing/2014/main" xmlns="" id="{42DBF6C1-9F9B-4D17-8E11-5D32E6F3A0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0" name="Freeform 15">
              <a:extLst>
                <a:ext uri="{FF2B5EF4-FFF2-40B4-BE49-F238E27FC236}">
                  <a16:creationId xmlns:a16="http://schemas.microsoft.com/office/drawing/2014/main" xmlns="" id="{20E36A36-EA76-4391-BBCA-32A4C6E38D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1" name="Freeform 16">
              <a:extLst>
                <a:ext uri="{FF2B5EF4-FFF2-40B4-BE49-F238E27FC236}">
                  <a16:creationId xmlns:a16="http://schemas.microsoft.com/office/drawing/2014/main" xmlns="" id="{62A93E4D-AC37-4E0F-9489-07877083FA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2" name="Freeform 17">
              <a:extLst>
                <a:ext uri="{FF2B5EF4-FFF2-40B4-BE49-F238E27FC236}">
                  <a16:creationId xmlns:a16="http://schemas.microsoft.com/office/drawing/2014/main" xmlns="" id="{F4A959CB-A689-4DAF-BDBC-E1AE998361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3" name="Freeform 18">
              <a:extLst>
                <a:ext uri="{FF2B5EF4-FFF2-40B4-BE49-F238E27FC236}">
                  <a16:creationId xmlns:a16="http://schemas.microsoft.com/office/drawing/2014/main" xmlns="" id="{EF043801-E597-420D-BE4D-A87BE0E82B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4" name="Freeform 19">
              <a:extLst>
                <a:ext uri="{FF2B5EF4-FFF2-40B4-BE49-F238E27FC236}">
                  <a16:creationId xmlns:a16="http://schemas.microsoft.com/office/drawing/2014/main" xmlns="" id="{37BC1C18-9801-45F3-852F-71215489B6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5" name="Freeform 20">
              <a:extLst>
                <a:ext uri="{FF2B5EF4-FFF2-40B4-BE49-F238E27FC236}">
                  <a16:creationId xmlns:a16="http://schemas.microsoft.com/office/drawing/2014/main" xmlns="" id="{3C3C206E-1BCA-4964-AA53-93B0A4F236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6" name="Freeform 21">
              <a:extLst>
                <a:ext uri="{FF2B5EF4-FFF2-40B4-BE49-F238E27FC236}">
                  <a16:creationId xmlns:a16="http://schemas.microsoft.com/office/drawing/2014/main" xmlns="" id="{95CF0A33-36A2-4952-8CBB-8D167E5303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7" name="Freeform 22">
              <a:extLst>
                <a:ext uri="{FF2B5EF4-FFF2-40B4-BE49-F238E27FC236}">
                  <a16:creationId xmlns:a16="http://schemas.microsoft.com/office/drawing/2014/main" xmlns="" id="{DE9E531A-DFEE-4557-B69B-FECEA8403E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6749136" y="4182817"/>
            <a:ext cx="5415640" cy="2598681"/>
          </a:xfrm>
        </p:spPr>
        <p:txBody>
          <a:bodyPr vert="horz" lIns="91440" tIns="45720" rIns="91440" bIns="45720" rtlCol="0" anchor="b">
            <a:normAutofit fontScale="90000"/>
          </a:bodyPr>
          <a:lstStyle/>
          <a:p>
            <a:pPr>
              <a:lnSpc>
                <a:spcPct val="90000"/>
              </a:lnSpc>
              <a:spcAft>
                <a:spcPts val="600"/>
              </a:spcAft>
              <a:defRPr/>
            </a:pPr>
            <a:r>
              <a:rPr lang="en-US" sz="1800" dirty="0"/>
              <a:t/>
            </a:r>
            <a:br>
              <a:rPr lang="en-US" sz="1800" dirty="0"/>
            </a:br>
            <a:r>
              <a:rPr lang="en-US" sz="2700" dirty="0">
                <a:solidFill>
                  <a:schemeClr val="tx1"/>
                </a:solidFill>
                <a:latin typeface="Arial" panose="020B0604020202020204" pitchFamily="34" charset="0"/>
                <a:cs typeface="Arial" panose="020B0604020202020204" pitchFamily="34" charset="0"/>
              </a:rPr>
              <a:t>Group A presenters :</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Ina Stancheva          2010542</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Gita </a:t>
            </a:r>
            <a:r>
              <a:rPr lang="en-US" sz="2700" dirty="0" err="1">
                <a:solidFill>
                  <a:schemeClr val="tx1"/>
                </a:solidFill>
                <a:latin typeface="Arial" panose="020B0604020202020204" pitchFamily="34" charset="0"/>
                <a:cs typeface="Arial" panose="020B0604020202020204" pitchFamily="34" charset="0"/>
              </a:rPr>
              <a:t>Mollova</a:t>
            </a:r>
            <a:r>
              <a:rPr lang="en-US" sz="2700" dirty="0">
                <a:solidFill>
                  <a:schemeClr val="tx1"/>
                </a:solidFill>
                <a:latin typeface="Arial" panose="020B0604020202020204" pitchFamily="34" charset="0"/>
                <a:cs typeface="Arial" panose="020B0604020202020204" pitchFamily="34" charset="0"/>
              </a:rPr>
              <a:t>             2009477</a:t>
            </a:r>
            <a:r>
              <a:rPr lang="en-US" sz="2700">
                <a:solidFill>
                  <a:schemeClr val="tx1"/>
                </a:solidFill>
                <a:latin typeface="Arial" panose="020B0604020202020204" pitchFamily="34" charset="0"/>
                <a:cs typeface="Arial" panose="020B0604020202020204" pitchFamily="34" charset="0"/>
              </a:rPr>
              <a:t/>
            </a:r>
            <a:br>
              <a:rPr lang="en-US" sz="2700">
                <a:solidFill>
                  <a:schemeClr val="tx1"/>
                </a:solidFill>
                <a:latin typeface="Arial" panose="020B0604020202020204" pitchFamily="34" charset="0"/>
                <a:cs typeface="Arial" panose="020B0604020202020204" pitchFamily="34" charset="0"/>
              </a:rPr>
            </a:br>
            <a:r>
              <a:rPr lang="en-US" sz="2700">
                <a:solidFill>
                  <a:schemeClr val="tx1"/>
                </a:solidFill>
                <a:latin typeface="Arial" panose="020B0604020202020204" pitchFamily="34" charset="0"/>
                <a:cs typeface="Arial" panose="020B0604020202020204" pitchFamily="34" charset="0"/>
              </a:rPr>
              <a:t>Str</a:t>
            </a:r>
            <a:r>
              <a:rPr lang="en-GB" sz="2700">
                <a:solidFill>
                  <a:schemeClr val="tx1"/>
                </a:solidFill>
                <a:latin typeface="Arial" panose="020B0604020202020204" pitchFamily="34" charset="0"/>
                <a:cs typeface="Arial" panose="020B0604020202020204" pitchFamily="34" charset="0"/>
              </a:rPr>
              <a:t>at</a:t>
            </a:r>
            <a:r>
              <a:rPr lang="en-US" sz="2700">
                <a:solidFill>
                  <a:schemeClr val="tx1"/>
                </a:solidFill>
                <a:latin typeface="Arial" panose="020B0604020202020204" pitchFamily="34" charset="0"/>
                <a:cs typeface="Arial" panose="020B0604020202020204" pitchFamily="34" charset="0"/>
              </a:rPr>
              <a:t>simir </a:t>
            </a:r>
            <a:r>
              <a:rPr lang="en-US" sz="2700" dirty="0" err="1">
                <a:solidFill>
                  <a:schemeClr val="tx1"/>
                </a:solidFill>
                <a:latin typeface="Arial" panose="020B0604020202020204" pitchFamily="34" charset="0"/>
                <a:cs typeface="Arial" panose="020B0604020202020204" pitchFamily="34" charset="0"/>
              </a:rPr>
              <a:t>Milushev</a:t>
            </a:r>
            <a:r>
              <a:rPr lang="en-US" sz="2700" dirty="0">
                <a:solidFill>
                  <a:schemeClr val="tx1"/>
                </a:solidFill>
                <a:latin typeface="Arial" panose="020B0604020202020204" pitchFamily="34" charset="0"/>
                <a:cs typeface="Arial" panose="020B0604020202020204" pitchFamily="34" charset="0"/>
              </a:rPr>
              <a:t>   2009416</a:t>
            </a:r>
            <a:br>
              <a:rPr lang="en-US" sz="2700" dirty="0">
                <a:solidFill>
                  <a:schemeClr val="tx1"/>
                </a:solidFill>
                <a:latin typeface="Arial" panose="020B0604020202020204" pitchFamily="34" charset="0"/>
                <a:cs typeface="Arial" panose="020B0604020202020204" pitchFamily="34" charset="0"/>
              </a:rPr>
            </a:br>
            <a:r>
              <a:rPr lang="en-US" sz="2700" dirty="0">
                <a:solidFill>
                  <a:schemeClr val="tx1"/>
                </a:solidFill>
                <a:latin typeface="Arial" panose="020B0604020202020204" pitchFamily="34" charset="0"/>
                <a:cs typeface="Arial" panose="020B0604020202020204" pitchFamily="34" charset="0"/>
              </a:rPr>
              <a:t>Diana Stoyanova     2007366</a:t>
            </a:r>
            <a:br>
              <a:rPr lang="en-US" sz="2700" dirty="0">
                <a:solidFill>
                  <a:schemeClr val="tx1"/>
                </a:solidFill>
                <a:latin typeface="Arial" panose="020B0604020202020204" pitchFamily="34" charset="0"/>
                <a:cs typeface="Arial" panose="020B0604020202020204" pitchFamily="34" charset="0"/>
              </a:rPr>
            </a:br>
            <a:r>
              <a:rPr lang="en-US" sz="2700" dirty="0" err="1">
                <a:solidFill>
                  <a:schemeClr val="tx1"/>
                </a:solidFill>
                <a:latin typeface="Arial" panose="020B0604020202020204" pitchFamily="34" charset="0"/>
                <a:cs typeface="Arial" panose="020B0604020202020204" pitchFamily="34" charset="0"/>
              </a:rPr>
              <a:t>Kalina</a:t>
            </a:r>
            <a:r>
              <a:rPr lang="en-US" sz="2700" dirty="0">
                <a:solidFill>
                  <a:schemeClr val="tx1"/>
                </a:solidFill>
                <a:latin typeface="Arial" panose="020B0604020202020204" pitchFamily="34" charset="0"/>
                <a:cs typeface="Arial" panose="020B0604020202020204" pitchFamily="34" charset="0"/>
              </a:rPr>
              <a:t> </a:t>
            </a:r>
            <a:r>
              <a:rPr lang="en-US" sz="2700" dirty="0" err="1">
                <a:solidFill>
                  <a:schemeClr val="tx1"/>
                </a:solidFill>
                <a:latin typeface="Arial" panose="020B0604020202020204" pitchFamily="34" charset="0"/>
                <a:cs typeface="Arial" panose="020B0604020202020204" pitchFamily="34" charset="0"/>
              </a:rPr>
              <a:t>Boneva</a:t>
            </a:r>
            <a:r>
              <a:rPr lang="en-US" sz="2700" dirty="0">
                <a:solidFill>
                  <a:schemeClr val="tx1"/>
                </a:solidFill>
                <a:latin typeface="Arial" panose="020B0604020202020204" pitchFamily="34" charset="0"/>
                <a:cs typeface="Arial" panose="020B0604020202020204" pitchFamily="34" charset="0"/>
              </a:rPr>
              <a:t>          2007655</a:t>
            </a:r>
            <a:r>
              <a:rPr lang="en-US" sz="1400" dirty="0">
                <a:solidFill>
                  <a:schemeClr val="tx1"/>
                </a:solidFill>
              </a:rPr>
              <a:t/>
            </a:r>
            <a:br>
              <a:rPr lang="en-US" sz="1400" dirty="0">
                <a:solidFill>
                  <a:schemeClr val="tx1"/>
                </a:solidFill>
              </a:rPr>
            </a:br>
            <a:r>
              <a:rPr lang="en-US" sz="1400" dirty="0">
                <a:solidFill>
                  <a:schemeClr val="tx1"/>
                </a:solidFill>
              </a:rPr>
              <a:t/>
            </a:r>
            <a:br>
              <a:rPr lang="en-US" sz="1400" dirty="0">
                <a:solidFill>
                  <a:schemeClr val="tx1"/>
                </a:solidFill>
              </a:rPr>
            </a:br>
            <a:endParaRPr lang="en-US" sz="1400" dirty="0">
              <a:solidFill>
                <a:schemeClr val="tx1"/>
              </a:solidFill>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556205" y="4215659"/>
            <a:ext cx="3678093" cy="807085"/>
          </a:xfrm>
        </p:spPr>
        <p:txBody>
          <a:bodyPr vert="horz" lIns="91440" tIns="45720" rIns="91440" bIns="45720" rtlCol="0" anchor="t">
            <a:normAutofit fontScale="55000" lnSpcReduction="20000"/>
          </a:bodyPr>
          <a:lstStyle/>
          <a:p>
            <a:pPr>
              <a:lnSpc>
                <a:spcPct val="90000"/>
              </a:lnSpc>
            </a:pPr>
            <a:r>
              <a:rPr lang="en-US" sz="4400" b="1" dirty="0">
                <a:solidFill>
                  <a:schemeClr val="tx1"/>
                </a:solidFill>
              </a:rPr>
              <a:t>Coordinator: </a:t>
            </a:r>
          </a:p>
          <a:p>
            <a:pPr>
              <a:lnSpc>
                <a:spcPct val="90000"/>
              </a:lnSpc>
            </a:pPr>
            <a:r>
              <a:rPr lang="en-US" sz="4400" b="1" dirty="0">
                <a:solidFill>
                  <a:schemeClr val="tx1"/>
                </a:solidFill>
              </a:rPr>
              <a:t>UJU UGOCHUKWU</a:t>
            </a:r>
          </a:p>
          <a:p>
            <a:pPr>
              <a:lnSpc>
                <a:spcPct val="90000"/>
              </a:lnSpc>
            </a:pPr>
            <a:endParaRPr lang="en-US" sz="1000" dirty="0"/>
          </a:p>
        </p:txBody>
      </p:sp>
      <p:grpSp>
        <p:nvGrpSpPr>
          <p:cNvPr id="79" name="Group 78">
            <a:extLst>
              <a:ext uri="{FF2B5EF4-FFF2-40B4-BE49-F238E27FC236}">
                <a16:creationId xmlns:a16="http://schemas.microsoft.com/office/drawing/2014/main" xmlns="" id="{A4EBA3BA-A453-48A2-98AB-DF33F9FF69B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80" name="Freeform 27">
              <a:extLst>
                <a:ext uri="{FF2B5EF4-FFF2-40B4-BE49-F238E27FC236}">
                  <a16:creationId xmlns:a16="http://schemas.microsoft.com/office/drawing/2014/main" xmlns="" id="{931D9F45-F120-4EB4-8DF3-85CC5DAA5B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1" name="Freeform 28">
              <a:extLst>
                <a:ext uri="{FF2B5EF4-FFF2-40B4-BE49-F238E27FC236}">
                  <a16:creationId xmlns:a16="http://schemas.microsoft.com/office/drawing/2014/main" xmlns="" id="{74DCE197-0775-4E72-BE5F-024C4CD270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2" name="Freeform 29">
              <a:extLst>
                <a:ext uri="{FF2B5EF4-FFF2-40B4-BE49-F238E27FC236}">
                  <a16:creationId xmlns:a16="http://schemas.microsoft.com/office/drawing/2014/main" xmlns="" id="{F10B1797-D51C-445E-A976-0EED5B0E4D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3" name="Freeform 30">
              <a:extLst>
                <a:ext uri="{FF2B5EF4-FFF2-40B4-BE49-F238E27FC236}">
                  <a16:creationId xmlns:a16="http://schemas.microsoft.com/office/drawing/2014/main" xmlns="" id="{C6BECD9F-EFAC-446D-BDED-4203FB6AE2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4" name="Freeform 31">
              <a:extLst>
                <a:ext uri="{FF2B5EF4-FFF2-40B4-BE49-F238E27FC236}">
                  <a16:creationId xmlns:a16="http://schemas.microsoft.com/office/drawing/2014/main" xmlns="" id="{49697FAD-D6FB-47D9-ACB3-52E12ABA79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5" name="Freeform 32">
              <a:extLst>
                <a:ext uri="{FF2B5EF4-FFF2-40B4-BE49-F238E27FC236}">
                  <a16:creationId xmlns:a16="http://schemas.microsoft.com/office/drawing/2014/main" xmlns="" id="{F832FED6-5104-42C3-8ED2-D4D98947D5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6" name="Freeform 33">
              <a:extLst>
                <a:ext uri="{FF2B5EF4-FFF2-40B4-BE49-F238E27FC236}">
                  <a16:creationId xmlns:a16="http://schemas.microsoft.com/office/drawing/2014/main" xmlns="" id="{A8E7BBC4-CDB9-4075-B3E9-F4D2906557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7" name="Freeform 34">
              <a:extLst>
                <a:ext uri="{FF2B5EF4-FFF2-40B4-BE49-F238E27FC236}">
                  <a16:creationId xmlns:a16="http://schemas.microsoft.com/office/drawing/2014/main" xmlns="" id="{C04CF24C-4C37-4227-8176-45E814CF7F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8" name="Freeform 35">
              <a:extLst>
                <a:ext uri="{FF2B5EF4-FFF2-40B4-BE49-F238E27FC236}">
                  <a16:creationId xmlns:a16="http://schemas.microsoft.com/office/drawing/2014/main" xmlns="" id="{428A7905-4F2E-414E-823A-95D47DA82C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9" name="Freeform 36">
              <a:extLst>
                <a:ext uri="{FF2B5EF4-FFF2-40B4-BE49-F238E27FC236}">
                  <a16:creationId xmlns:a16="http://schemas.microsoft.com/office/drawing/2014/main" xmlns="" id="{BCEA7074-F816-4D2F-8787-0F09A99BF2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0" name="Freeform 37">
              <a:extLst>
                <a:ext uri="{FF2B5EF4-FFF2-40B4-BE49-F238E27FC236}">
                  <a16:creationId xmlns:a16="http://schemas.microsoft.com/office/drawing/2014/main" xmlns="" id="{FC896ECA-F8DD-4599-8597-68FE05089C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1" name="Freeform 38">
              <a:extLst>
                <a:ext uri="{FF2B5EF4-FFF2-40B4-BE49-F238E27FC236}">
                  <a16:creationId xmlns:a16="http://schemas.microsoft.com/office/drawing/2014/main" xmlns="" id="{FFF3F729-4DBB-4646-B708-D731E63B64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3" name="Rectangle 92">
            <a:extLst>
              <a:ext uri="{FF2B5EF4-FFF2-40B4-BE49-F238E27FC236}">
                <a16:creationId xmlns:a16="http://schemas.microsoft.com/office/drawing/2014/main" xmlns="" id="{696D3F72-8C35-4823-B4C2-EA22DEB787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Text&#10;&#10;Description automatically generated">
            <a:extLst>
              <a:ext uri="{FF2B5EF4-FFF2-40B4-BE49-F238E27FC236}">
                <a16:creationId xmlns:a16="http://schemas.microsoft.com/office/drawing/2014/main" xmlns="" id="{DBE46C6F-7A88-452B-B0F1-B69AA3C93EB9}"/>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82880" y="31826"/>
            <a:ext cx="4478540" cy="1594921"/>
          </a:xfrm>
          <a:prstGeom prst="rect">
            <a:avLst/>
          </a:prstGeom>
        </p:spPr>
      </p:pic>
      <p:sp>
        <p:nvSpPr>
          <p:cNvPr id="95" name="Freeform 33">
            <a:extLst>
              <a:ext uri="{FF2B5EF4-FFF2-40B4-BE49-F238E27FC236}">
                <a16:creationId xmlns:a16="http://schemas.microsoft.com/office/drawing/2014/main" xmlns="" id="{BA7E4741-64AE-4E47-91DE-32CFD0FFE3A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0" y="4588986"/>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19" name="TextBox 18">
            <a:extLst>
              <a:ext uri="{FF2B5EF4-FFF2-40B4-BE49-F238E27FC236}">
                <a16:creationId xmlns:a16="http://schemas.microsoft.com/office/drawing/2014/main" xmlns="" id="{288075C1-C218-42D9-B762-BE77AB1327A9}"/>
              </a:ext>
            </a:extLst>
          </p:cNvPr>
          <p:cNvSpPr txBox="1"/>
          <p:nvPr/>
        </p:nvSpPr>
        <p:spPr>
          <a:xfrm>
            <a:off x="2556205" y="2137986"/>
            <a:ext cx="5568287" cy="1277273"/>
          </a:xfrm>
          <a:prstGeom prst="rect">
            <a:avLst/>
          </a:prstGeom>
          <a:noFill/>
        </p:spPr>
        <p:txBody>
          <a:bodyPr wrap="square">
            <a:spAutoFit/>
          </a:bodyPr>
          <a:lstStyle/>
          <a:p>
            <a:pPr>
              <a:spcAft>
                <a:spcPts val="600"/>
              </a:spcAft>
            </a:pPr>
            <a:r>
              <a:rPr lang="en-US" sz="2400" b="1" dirty="0">
                <a:latin typeface="Arial" panose="020B0604020202020204" pitchFamily="34" charset="0"/>
                <a:cs typeface="Arial" panose="020B0604020202020204" pitchFamily="34" charset="0"/>
              </a:rPr>
              <a:t>An UWTSD Project</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Introducing the Modern workplace </a:t>
            </a:r>
          </a:p>
          <a:p>
            <a:pPr>
              <a:spcAft>
                <a:spcPts val="600"/>
              </a:spcAft>
            </a:pPr>
            <a:r>
              <a:rPr lang="en-US" sz="2400" b="1" dirty="0">
                <a:latin typeface="Arial" panose="020B0604020202020204" pitchFamily="34" charset="0"/>
                <a:cs typeface="Arial" panose="020B0604020202020204" pitchFamily="34" charset="0"/>
              </a:rPr>
              <a:t>LCBB 4003 </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912137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589212" y="5234609"/>
            <a:ext cx="8915399" cy="854369"/>
          </a:xfrm>
        </p:spPr>
        <p:txBody>
          <a:bodyPr>
            <a:noAutofit/>
          </a:bodyPr>
          <a:lstStyle/>
          <a:p>
            <a:pPr>
              <a:lnSpc>
                <a:spcPct val="90000"/>
              </a:lnSpc>
            </a:pPr>
            <a:r>
              <a:rPr lang="en-US" sz="3200" dirty="0">
                <a:solidFill>
                  <a:schemeClr val="tx1"/>
                </a:solidFill>
                <a:latin typeface="Arial" panose="020B0604020202020204" pitchFamily="34" charset="0"/>
                <a:cs typeface="Arial" panose="020B0604020202020204" pitchFamily="34" charset="0"/>
              </a:rPr>
              <a:t>Charles Lazarus -Toys “R” Us</a:t>
            </a:r>
            <a:br>
              <a:rPr lang="en-US" sz="3200" dirty="0">
                <a:solidFill>
                  <a:schemeClr val="tx1"/>
                </a:solidFill>
                <a:latin typeface="Arial" panose="020B0604020202020204" pitchFamily="34" charset="0"/>
                <a:cs typeface="Arial" panose="020B0604020202020204" pitchFamily="34" charset="0"/>
              </a:rPr>
            </a:br>
            <a:r>
              <a:rPr lang="en-US" sz="3200" dirty="0">
                <a:solidFill>
                  <a:schemeClr val="tx1"/>
                </a:solidFill>
                <a:latin typeface="Arial" panose="020B0604020202020204" pitchFamily="34" charset="0"/>
                <a:cs typeface="Arial" panose="020B0604020202020204" pitchFamily="34" charset="0"/>
              </a:rPr>
              <a:t/>
            </a:r>
            <a:br>
              <a:rPr lang="en-US" sz="3200" dirty="0">
                <a:solidFill>
                  <a:schemeClr val="tx1"/>
                </a:solidFill>
                <a:latin typeface="Arial" panose="020B0604020202020204" pitchFamily="34" charset="0"/>
                <a:cs typeface="Arial" panose="020B0604020202020204" pitchFamily="34" charset="0"/>
              </a:rPr>
            </a:br>
            <a:r>
              <a:rPr lang="en-US" sz="3600" dirty="0">
                <a:solidFill>
                  <a:schemeClr val="tx1"/>
                </a:solidFill>
                <a:latin typeface="Arial" panose="020B0604020202020204" pitchFamily="34" charset="0"/>
                <a:cs typeface="Arial" panose="020B0604020202020204" pitchFamily="34" charset="0"/>
              </a:rPr>
              <a:t>                  From success to failure..</a:t>
            </a:r>
            <a:endParaRPr lang="en-GB" sz="3600" dirty="0">
              <a:solidFill>
                <a:schemeClr val="tx1"/>
              </a:solidFill>
              <a:latin typeface="Arial" panose="020B0604020202020204" pitchFamily="34" charset="0"/>
              <a:cs typeface="Arial" panose="020B0604020202020204" pitchFamily="34" charset="0"/>
            </a:endParaRPr>
          </a:p>
        </p:txBody>
      </p:sp>
      <p:pic>
        <p:nvPicPr>
          <p:cNvPr id="4" name="Picture 3" descr="A close up of a sign&#10;&#10;Description automatically generated">
            <a:extLst>
              <a:ext uri="{FF2B5EF4-FFF2-40B4-BE49-F238E27FC236}">
                <a16:creationId xmlns:a16="http://schemas.microsoft.com/office/drawing/2014/main" xmlns="" id="{DE1FC8C8-E686-45F5-BC8A-F5E635C6B192}"/>
              </a:ext>
            </a:extLst>
          </p:cNvPr>
          <p:cNvPicPr>
            <a:picLocks noChangeAspect="1"/>
          </p:cNvPicPr>
          <p:nvPr/>
        </p:nvPicPr>
        <p:blipFill>
          <a:blip r:embed="rId2"/>
          <a:stretch>
            <a:fillRect/>
          </a:stretch>
        </p:blipFill>
        <p:spPr>
          <a:xfrm>
            <a:off x="2589212" y="634963"/>
            <a:ext cx="6853281" cy="3854971"/>
          </a:xfrm>
          <a:prstGeom prst="rect">
            <a:avLst/>
          </a:prstGeom>
        </p:spPr>
      </p:pic>
    </p:spTree>
    <p:extLst>
      <p:ext uri="{BB962C8B-B14F-4D97-AF65-F5344CB8AC3E}">
        <p14:creationId xmlns:p14="http://schemas.microsoft.com/office/powerpoint/2010/main" xmlns="" val="3896914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97A5CE44-9D07-4AD7-B94C-7C93513677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1A703601-C9B7-448F-B403-01CBCB088B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xmlns="" id="{7923CDCA-D161-4CE7-BA92-92AE20B96D6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087364" y="228600"/>
            <a:ext cx="2851523" cy="6638625"/>
            <a:chOff x="2487613" y="285750"/>
            <a:chExt cx="2428875" cy="5654676"/>
          </a:xfrm>
        </p:grpSpPr>
        <p:sp>
          <p:nvSpPr>
            <p:cNvPr id="23" name="Freeform 11">
              <a:extLst>
                <a:ext uri="{FF2B5EF4-FFF2-40B4-BE49-F238E27FC236}">
                  <a16:creationId xmlns:a16="http://schemas.microsoft.com/office/drawing/2014/main" xmlns="" id="{AFFB0997-74F4-42F6-80A7-7C1B6BD37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4" name="Freeform 12">
              <a:extLst>
                <a:ext uri="{FF2B5EF4-FFF2-40B4-BE49-F238E27FC236}">
                  <a16:creationId xmlns:a16="http://schemas.microsoft.com/office/drawing/2014/main" xmlns="" id="{A14E1792-3BAD-41B1-A563-2180A26E67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5" name="Freeform 13">
              <a:extLst>
                <a:ext uri="{FF2B5EF4-FFF2-40B4-BE49-F238E27FC236}">
                  <a16:creationId xmlns:a16="http://schemas.microsoft.com/office/drawing/2014/main" xmlns="" id="{C30D05BD-CE6E-4143-946E-A2C5EC7CFB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6" name="Freeform 14">
              <a:extLst>
                <a:ext uri="{FF2B5EF4-FFF2-40B4-BE49-F238E27FC236}">
                  <a16:creationId xmlns:a16="http://schemas.microsoft.com/office/drawing/2014/main" xmlns="" id="{4317EBD8-70E0-492B-B401-C72697C7D7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7" name="Freeform 15">
              <a:extLst>
                <a:ext uri="{FF2B5EF4-FFF2-40B4-BE49-F238E27FC236}">
                  <a16:creationId xmlns:a16="http://schemas.microsoft.com/office/drawing/2014/main" xmlns="" id="{60545381-EDB5-47D8-9497-D5802F5A408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8" name="Freeform 16">
              <a:extLst>
                <a:ext uri="{FF2B5EF4-FFF2-40B4-BE49-F238E27FC236}">
                  <a16:creationId xmlns:a16="http://schemas.microsoft.com/office/drawing/2014/main" xmlns="" id="{E67012E4-2FDC-4F96-A145-1E426784C48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 name="Freeform 17">
              <a:extLst>
                <a:ext uri="{FF2B5EF4-FFF2-40B4-BE49-F238E27FC236}">
                  <a16:creationId xmlns:a16="http://schemas.microsoft.com/office/drawing/2014/main" xmlns="" id="{C088EA8D-BA27-4043-967F-595BE451C8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0" name="Freeform 18">
              <a:extLst>
                <a:ext uri="{FF2B5EF4-FFF2-40B4-BE49-F238E27FC236}">
                  <a16:creationId xmlns:a16="http://schemas.microsoft.com/office/drawing/2014/main" xmlns="" id="{7D7B306D-2572-4DF7-BC2E-6752033177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1" name="Freeform 19">
              <a:extLst>
                <a:ext uri="{FF2B5EF4-FFF2-40B4-BE49-F238E27FC236}">
                  <a16:creationId xmlns:a16="http://schemas.microsoft.com/office/drawing/2014/main" xmlns="" id="{EBFED6A3-D5D7-4F26-B6EB-091492A991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2" name="Freeform 20">
              <a:extLst>
                <a:ext uri="{FF2B5EF4-FFF2-40B4-BE49-F238E27FC236}">
                  <a16:creationId xmlns:a16="http://schemas.microsoft.com/office/drawing/2014/main" xmlns="" id="{57CA315F-B9C5-4899-A337-C1389083C6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3" name="Freeform 21">
              <a:extLst>
                <a:ext uri="{FF2B5EF4-FFF2-40B4-BE49-F238E27FC236}">
                  <a16:creationId xmlns:a16="http://schemas.microsoft.com/office/drawing/2014/main" xmlns="" id="{F3C62C3A-023D-428B-AEEA-68C9B037B0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4" name="Freeform 22">
              <a:extLst>
                <a:ext uri="{FF2B5EF4-FFF2-40B4-BE49-F238E27FC236}">
                  <a16:creationId xmlns:a16="http://schemas.microsoft.com/office/drawing/2014/main" xmlns="" id="{6132B97B-0D55-426A-8D75-9E7F8FCE70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6" name="Group 35">
            <a:extLst>
              <a:ext uri="{FF2B5EF4-FFF2-40B4-BE49-F238E27FC236}">
                <a16:creationId xmlns:a16="http://schemas.microsoft.com/office/drawing/2014/main" xmlns="" id="{B28C8CE4-C5A6-4B6C-B428-1D2852C394F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114579" y="-786"/>
            <a:ext cx="2356675" cy="6854040"/>
            <a:chOff x="6627813" y="194833"/>
            <a:chExt cx="1952625" cy="5678918"/>
          </a:xfrm>
        </p:grpSpPr>
        <p:sp>
          <p:nvSpPr>
            <p:cNvPr id="37" name="Freeform 27">
              <a:extLst>
                <a:ext uri="{FF2B5EF4-FFF2-40B4-BE49-F238E27FC236}">
                  <a16:creationId xmlns:a16="http://schemas.microsoft.com/office/drawing/2014/main" xmlns="" id="{6C6C0EAF-AF4D-4E28-B480-93C9A324D9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8" name="Freeform 28">
              <a:extLst>
                <a:ext uri="{FF2B5EF4-FFF2-40B4-BE49-F238E27FC236}">
                  <a16:creationId xmlns:a16="http://schemas.microsoft.com/office/drawing/2014/main" xmlns="" id="{C254D393-7673-4399-AE7D-933ED61B16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9" name="Freeform 29">
              <a:extLst>
                <a:ext uri="{FF2B5EF4-FFF2-40B4-BE49-F238E27FC236}">
                  <a16:creationId xmlns:a16="http://schemas.microsoft.com/office/drawing/2014/main" xmlns="" id="{76A48428-8958-41F8-BCFD-F9EB16A177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0" name="Freeform 30">
              <a:extLst>
                <a:ext uri="{FF2B5EF4-FFF2-40B4-BE49-F238E27FC236}">
                  <a16:creationId xmlns:a16="http://schemas.microsoft.com/office/drawing/2014/main" xmlns="" id="{F895B04F-691C-404F-A9F1-47B315756F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1" name="Freeform 31">
              <a:extLst>
                <a:ext uri="{FF2B5EF4-FFF2-40B4-BE49-F238E27FC236}">
                  <a16:creationId xmlns:a16="http://schemas.microsoft.com/office/drawing/2014/main" xmlns="" id="{38BAB3B8-E8BB-4327-9E73-FFAD5597B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2" name="Freeform 32">
              <a:extLst>
                <a:ext uri="{FF2B5EF4-FFF2-40B4-BE49-F238E27FC236}">
                  <a16:creationId xmlns:a16="http://schemas.microsoft.com/office/drawing/2014/main" xmlns="" id="{88ED23AE-358F-4EEC-8D62-917EBED710C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3" name="Freeform 33">
              <a:extLst>
                <a:ext uri="{FF2B5EF4-FFF2-40B4-BE49-F238E27FC236}">
                  <a16:creationId xmlns:a16="http://schemas.microsoft.com/office/drawing/2014/main" xmlns="" id="{776F07C9-FA92-406A-B934-95BE8CAEDA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4" name="Freeform 34">
              <a:extLst>
                <a:ext uri="{FF2B5EF4-FFF2-40B4-BE49-F238E27FC236}">
                  <a16:creationId xmlns:a16="http://schemas.microsoft.com/office/drawing/2014/main" xmlns="" id="{BDA1CEAF-E0AD-4A46-8E40-9251837CBF5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5" name="Freeform 35">
              <a:extLst>
                <a:ext uri="{FF2B5EF4-FFF2-40B4-BE49-F238E27FC236}">
                  <a16:creationId xmlns:a16="http://schemas.microsoft.com/office/drawing/2014/main" xmlns="" id="{53D21C6F-F2ED-4F73-8B4D-9E2FECBB97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6" name="Freeform 36">
              <a:extLst>
                <a:ext uri="{FF2B5EF4-FFF2-40B4-BE49-F238E27FC236}">
                  <a16:creationId xmlns:a16="http://schemas.microsoft.com/office/drawing/2014/main" xmlns="" id="{2FED37FF-C037-4A76-A8D6-33525D19B4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7" name="Freeform 37">
              <a:extLst>
                <a:ext uri="{FF2B5EF4-FFF2-40B4-BE49-F238E27FC236}">
                  <a16:creationId xmlns:a16="http://schemas.microsoft.com/office/drawing/2014/main" xmlns="" id="{8DE0DC4B-718F-4E78-A0AB-8442F28A8C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8" name="Freeform 38">
              <a:extLst>
                <a:ext uri="{FF2B5EF4-FFF2-40B4-BE49-F238E27FC236}">
                  <a16:creationId xmlns:a16="http://schemas.microsoft.com/office/drawing/2014/main" xmlns="" id="{8F80CA79-E2F4-4B1D-97DE-04F9215B03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7866495" y="2209835"/>
            <a:ext cx="4074970" cy="3425801"/>
          </a:xfrm>
        </p:spPr>
        <p:txBody>
          <a:bodyPr>
            <a:normAutofit/>
          </a:bodyPr>
          <a:lstStyle/>
          <a:p>
            <a:pPr indent="-228600">
              <a:lnSpc>
                <a:spcPct val="90000"/>
              </a:lnSpc>
              <a:spcAft>
                <a:spcPts val="600"/>
              </a:spcAft>
            </a:pPr>
            <a:r>
              <a:rPr lang="en-GB" sz="2400" dirty="0">
                <a:solidFill>
                  <a:schemeClr val="tx1"/>
                </a:solidFill>
                <a:latin typeface="Arial" panose="020B0604020202020204" pitchFamily="34" charset="0"/>
                <a:cs typeface="Arial" panose="020B0604020202020204" pitchFamily="34" charset="0"/>
              </a:rPr>
              <a:t>Next slides will presents - beginning , leadership theories, characteristics, personality, business strategies, strengths and weaknesses of the Toys “R” US company.</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First watch, then enjoy!</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Thank you!</a:t>
            </a:r>
          </a:p>
        </p:txBody>
      </p:sp>
      <p:pic>
        <p:nvPicPr>
          <p:cNvPr id="4" name="Picture 3" descr="A close up of a sign&#10;&#10;Description automatically generated">
            <a:extLst>
              <a:ext uri="{FF2B5EF4-FFF2-40B4-BE49-F238E27FC236}">
                <a16:creationId xmlns:a16="http://schemas.microsoft.com/office/drawing/2014/main" xmlns="" id="{A402C4BA-4754-44AB-AC23-CB63D8405DC5}"/>
              </a:ext>
            </a:extLst>
          </p:cNvPr>
          <p:cNvPicPr>
            <a:picLocks noChangeAspect="1"/>
          </p:cNvPicPr>
          <p:nvPr/>
        </p:nvPicPr>
        <p:blipFill rotWithShape="1">
          <a:blip r:embed="rId2"/>
          <a:srcRect l="14880" r="30339" b="-2"/>
          <a:stretch/>
        </p:blipFill>
        <p:spPr>
          <a:xfrm>
            <a:off x="929675" y="1250067"/>
            <a:ext cx="4213521" cy="4326599"/>
          </a:xfrm>
          <a:prstGeom prst="rect">
            <a:avLst/>
          </a:prstGeom>
        </p:spPr>
      </p:pic>
      <p:sp>
        <p:nvSpPr>
          <p:cNvPr id="50" name="Rectangle 49">
            <a:extLst>
              <a:ext uri="{FF2B5EF4-FFF2-40B4-BE49-F238E27FC236}">
                <a16:creationId xmlns:a16="http://schemas.microsoft.com/office/drawing/2014/main" xmlns="" id="{E15F4FDF-1B24-4F56-AF01-4D0645A830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2" name="Freeform 33">
            <a:extLst>
              <a:ext uri="{FF2B5EF4-FFF2-40B4-BE49-F238E27FC236}">
                <a16:creationId xmlns:a16="http://schemas.microsoft.com/office/drawing/2014/main" xmlns="" id="{4FD76CDA-1C6B-40B2-9A61-FD38CE1B4D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9" name="TextBox 48">
            <a:extLst>
              <a:ext uri="{FF2B5EF4-FFF2-40B4-BE49-F238E27FC236}">
                <a16:creationId xmlns:a16="http://schemas.microsoft.com/office/drawing/2014/main" xmlns="" id="{893237EC-CF7B-4CA0-A4C4-6CCFAEBDC5EA}"/>
              </a:ext>
            </a:extLst>
          </p:cNvPr>
          <p:cNvSpPr txBox="1"/>
          <p:nvPr/>
        </p:nvSpPr>
        <p:spPr>
          <a:xfrm>
            <a:off x="8027357" y="1579916"/>
            <a:ext cx="6109252" cy="46166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Content  and purpose </a:t>
            </a:r>
            <a:endParaRPr lang="en-GB" sz="2400" dirty="0"/>
          </a:p>
        </p:txBody>
      </p:sp>
    </p:spTree>
    <p:extLst>
      <p:ext uri="{BB962C8B-B14F-4D97-AF65-F5344CB8AC3E}">
        <p14:creationId xmlns:p14="http://schemas.microsoft.com/office/powerpoint/2010/main" xmlns="" val="407168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BC473-7473-447C-89F0-3668BEA158DC}"/>
              </a:ext>
            </a:extLst>
          </p:cNvPr>
          <p:cNvSpPr>
            <a:spLocks noGrp="1"/>
          </p:cNvSpPr>
          <p:nvPr>
            <p:ph type="title"/>
          </p:nvPr>
        </p:nvSpPr>
        <p:spPr>
          <a:xfrm>
            <a:off x="5141375" y="604214"/>
            <a:ext cx="3699018" cy="936171"/>
          </a:xfrm>
        </p:spPr>
        <p:txBody>
          <a:bodyPr/>
          <a:lstStyle/>
          <a:p>
            <a:r>
              <a:rPr lang="en-GB" dirty="0">
                <a:solidFill>
                  <a:schemeClr val="tx1"/>
                </a:solidFill>
              </a:rPr>
              <a:t>Introduction</a:t>
            </a:r>
          </a:p>
        </p:txBody>
      </p:sp>
      <p:sp>
        <p:nvSpPr>
          <p:cNvPr id="3" name="Content Placeholder 2">
            <a:extLst>
              <a:ext uri="{FF2B5EF4-FFF2-40B4-BE49-F238E27FC236}">
                <a16:creationId xmlns:a16="http://schemas.microsoft.com/office/drawing/2014/main" xmlns="" id="{3930E767-456C-4DA4-804B-0F2A4586F77B}"/>
              </a:ext>
            </a:extLst>
          </p:cNvPr>
          <p:cNvSpPr>
            <a:spLocks noGrp="1"/>
          </p:cNvSpPr>
          <p:nvPr>
            <p:ph idx="1"/>
          </p:nvPr>
        </p:nvSpPr>
        <p:spPr>
          <a:xfrm>
            <a:off x="683675" y="1905000"/>
            <a:ext cx="8915400" cy="936171"/>
          </a:xfrm>
        </p:spPr>
        <p:txBody>
          <a:bodyPr/>
          <a:lstStyle/>
          <a:p>
            <a:r>
              <a:rPr lang="en-GB" b="1" dirty="0">
                <a:solidFill>
                  <a:schemeClr val="tx1"/>
                </a:solidFill>
              </a:rPr>
              <a:t>Beginning </a:t>
            </a:r>
          </a:p>
        </p:txBody>
      </p:sp>
      <p:pic>
        <p:nvPicPr>
          <p:cNvPr id="7" name="Picture 6" descr="A person sitting at a table&#10;&#10;Description automatically generated">
            <a:extLst>
              <a:ext uri="{FF2B5EF4-FFF2-40B4-BE49-F238E27FC236}">
                <a16:creationId xmlns:a16="http://schemas.microsoft.com/office/drawing/2014/main" xmlns="" id="{4B3D4880-E0E1-4C5E-87E0-AA53D47DA65F}"/>
              </a:ext>
            </a:extLst>
          </p:cNvPr>
          <p:cNvPicPr>
            <a:picLocks noChangeAspect="1"/>
          </p:cNvPicPr>
          <p:nvPr/>
        </p:nvPicPr>
        <p:blipFill>
          <a:blip r:embed="rId2"/>
          <a:stretch>
            <a:fillRect/>
          </a:stretch>
        </p:blipFill>
        <p:spPr>
          <a:xfrm>
            <a:off x="792721" y="2537644"/>
            <a:ext cx="2949896" cy="1981347"/>
          </a:xfrm>
          <a:prstGeom prst="rect">
            <a:avLst/>
          </a:prstGeom>
        </p:spPr>
      </p:pic>
      <p:sp>
        <p:nvSpPr>
          <p:cNvPr id="11" name="TextBox 10">
            <a:extLst>
              <a:ext uri="{FF2B5EF4-FFF2-40B4-BE49-F238E27FC236}">
                <a16:creationId xmlns:a16="http://schemas.microsoft.com/office/drawing/2014/main" xmlns="" id="{CDCFDB9E-309C-4C79-B873-CA734B1B1615}"/>
              </a:ext>
            </a:extLst>
          </p:cNvPr>
          <p:cNvSpPr txBox="1"/>
          <p:nvPr/>
        </p:nvSpPr>
        <p:spPr>
          <a:xfrm>
            <a:off x="4012999" y="2228671"/>
            <a:ext cx="6096000" cy="1938992"/>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 Listening to the customer is probably the best thing in the world. Almost all that we have here and now, and how we expanded the business came from the customer saying 'I need.' or 'I want.“ </a:t>
            </a:r>
            <a:r>
              <a:rPr lang="en-GB" sz="2400" b="1" i="1" dirty="0"/>
              <a:t>Charles Lazarus</a:t>
            </a:r>
            <a:endParaRPr lang="en-GB" sz="2400" b="1" dirty="0"/>
          </a:p>
        </p:txBody>
      </p:sp>
      <p:sp>
        <p:nvSpPr>
          <p:cNvPr id="13" name="TextBox 12">
            <a:extLst>
              <a:ext uri="{FF2B5EF4-FFF2-40B4-BE49-F238E27FC236}">
                <a16:creationId xmlns:a16="http://schemas.microsoft.com/office/drawing/2014/main" xmlns="" id="{DFD5B248-5E1E-4849-AB58-62753D69DB4F}"/>
              </a:ext>
            </a:extLst>
          </p:cNvPr>
          <p:cNvSpPr txBox="1"/>
          <p:nvPr/>
        </p:nvSpPr>
        <p:spPr>
          <a:xfrm>
            <a:off x="2415012" y="5428726"/>
            <a:ext cx="6528503" cy="1200329"/>
          </a:xfrm>
          <a:prstGeom prst="rect">
            <a:avLst/>
          </a:prstGeom>
          <a:noFill/>
        </p:spPr>
        <p:txBody>
          <a:bodyPr wrap="square">
            <a:spAutoFit/>
          </a:bodyPr>
          <a:lstStyle/>
          <a:p>
            <a:pPr marL="342900" indent="-342900">
              <a:buFont typeface="Wingdings" panose="05000000000000000000" pitchFamily="2" charset="2"/>
              <a:buChar char="ü"/>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Arial" panose="020B0604020202020204" pitchFamily="34" charset="0"/>
                <a:ea typeface="Calibri" panose="020F0502020204030204" pitchFamily="34" charset="0"/>
                <a:cs typeface="Arial" panose="020B0604020202020204" pitchFamily="34" charset="0"/>
              </a:rPr>
              <a:t>Founded  by Charles Lazarus 1948 ,late in modern interaction in June 1957.</a:t>
            </a:r>
            <a:br>
              <a:rPr lang="en-GB" sz="24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136364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873475" y="1748245"/>
            <a:ext cx="6445050" cy="1680755"/>
          </a:xfrm>
        </p:spPr>
        <p:txBody>
          <a:bodyPr>
            <a:normAutofit/>
          </a:bodyPr>
          <a:lstStyle/>
          <a:p>
            <a:pPr marL="342900" indent="-342900">
              <a:buFont typeface="Wingdings" panose="05000000000000000000" pitchFamily="2" charset="2"/>
              <a:buChar char="ü"/>
            </a:pPr>
            <a:r>
              <a:rPr lang="en-GB" sz="2400" dirty="0">
                <a:latin typeface="Arial" panose="020B0604020202020204" pitchFamily="34" charset="0"/>
                <a:ea typeface="Calibri" panose="020F0502020204030204" pitchFamily="34" charset="0"/>
                <a:cs typeface="Arial" panose="020B0604020202020204" pitchFamily="34" charset="0"/>
              </a:rPr>
              <a:t>Unique logo, including reversed letter  “R” .</a:t>
            </a:r>
            <a:br>
              <a:rPr lang="en-GB" sz="2400" dirty="0">
                <a:latin typeface="Arial" panose="020B0604020202020204" pitchFamily="34" charset="0"/>
                <a:ea typeface="Calibri" panose="020F0502020204030204" pitchFamily="34" charset="0"/>
                <a:cs typeface="Arial" panose="020B0604020202020204" pitchFamily="34" charset="0"/>
              </a:rPr>
            </a:br>
            <a:r>
              <a:rPr lang="en-GB" sz="2400" dirty="0">
                <a:effectLst/>
                <a:latin typeface="Arial" panose="020B0604020202020204" pitchFamily="34" charset="0"/>
                <a:ea typeface="Calibri" panose="020F0502020204030204" pitchFamily="34" charset="0"/>
                <a:cs typeface="Arial" panose="020B0604020202020204" pitchFamily="34" charset="0"/>
              </a:rPr>
              <a:t/>
            </a:r>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766259" y="2723505"/>
            <a:ext cx="8915399" cy="1126283"/>
          </a:xfrm>
        </p:spPr>
        <p:txBody>
          <a:bodyPr>
            <a:normAutofit/>
          </a:bodyPr>
          <a:lstStyle/>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More then 18,000 article for the clients.</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pic>
        <p:nvPicPr>
          <p:cNvPr id="5" name="Picture 4" descr="A screen shot of a computer&#10;&#10;Description automatically generated">
            <a:extLst>
              <a:ext uri="{FF2B5EF4-FFF2-40B4-BE49-F238E27FC236}">
                <a16:creationId xmlns:a16="http://schemas.microsoft.com/office/drawing/2014/main" xmlns="" id="{8FCC324C-A65D-4476-B776-9C25A81A636D}"/>
              </a:ext>
            </a:extLst>
          </p:cNvPr>
          <p:cNvPicPr>
            <a:picLocks noChangeAspect="1"/>
          </p:cNvPicPr>
          <p:nvPr/>
        </p:nvPicPr>
        <p:blipFill>
          <a:blip r:embed="rId2"/>
          <a:stretch>
            <a:fillRect/>
          </a:stretch>
        </p:blipFill>
        <p:spPr>
          <a:xfrm>
            <a:off x="0" y="7868"/>
            <a:ext cx="2495550" cy="1838325"/>
          </a:xfrm>
          <a:prstGeom prst="rect">
            <a:avLst/>
          </a:prstGeom>
        </p:spPr>
      </p:pic>
      <p:pic>
        <p:nvPicPr>
          <p:cNvPr id="6" name="Picture 5" descr="A close up of a sign&#10;&#10;Description automatically generated">
            <a:extLst>
              <a:ext uri="{FF2B5EF4-FFF2-40B4-BE49-F238E27FC236}">
                <a16:creationId xmlns:a16="http://schemas.microsoft.com/office/drawing/2014/main" xmlns="" id="{42D8F800-C12F-4FF9-8438-486B4D1BCA9D}"/>
              </a:ext>
            </a:extLst>
          </p:cNvPr>
          <p:cNvPicPr>
            <a:picLocks noChangeAspect="1"/>
          </p:cNvPicPr>
          <p:nvPr/>
        </p:nvPicPr>
        <p:blipFill>
          <a:blip r:embed="rId3"/>
          <a:stretch>
            <a:fillRect/>
          </a:stretch>
        </p:blipFill>
        <p:spPr>
          <a:xfrm>
            <a:off x="0" y="9464"/>
            <a:ext cx="3012730" cy="1836715"/>
          </a:xfrm>
          <a:prstGeom prst="rect">
            <a:avLst/>
          </a:prstGeom>
        </p:spPr>
      </p:pic>
      <p:pic>
        <p:nvPicPr>
          <p:cNvPr id="8" name="Picture 7" descr="A close up of a sign&#10;&#10;Description automatically generated">
            <a:extLst>
              <a:ext uri="{FF2B5EF4-FFF2-40B4-BE49-F238E27FC236}">
                <a16:creationId xmlns:a16="http://schemas.microsoft.com/office/drawing/2014/main" xmlns="" id="{63AB5828-A2F8-4E0D-9909-8D912B1BDBCD}"/>
              </a:ext>
            </a:extLst>
          </p:cNvPr>
          <p:cNvPicPr>
            <a:picLocks noChangeAspect="1"/>
          </p:cNvPicPr>
          <p:nvPr/>
        </p:nvPicPr>
        <p:blipFill>
          <a:blip r:embed="rId4"/>
          <a:stretch>
            <a:fillRect/>
          </a:stretch>
        </p:blipFill>
        <p:spPr>
          <a:xfrm rot="768702">
            <a:off x="9204689" y="2072955"/>
            <a:ext cx="2401556" cy="3172778"/>
          </a:xfrm>
          <a:prstGeom prst="rect">
            <a:avLst/>
          </a:prstGeom>
        </p:spPr>
      </p:pic>
      <p:sp>
        <p:nvSpPr>
          <p:cNvPr id="10" name="TextBox 9">
            <a:extLst>
              <a:ext uri="{FF2B5EF4-FFF2-40B4-BE49-F238E27FC236}">
                <a16:creationId xmlns:a16="http://schemas.microsoft.com/office/drawing/2014/main" xmlns="" id="{54FE50CD-903F-4AEA-926B-F7B709DA9786}"/>
              </a:ext>
            </a:extLst>
          </p:cNvPr>
          <p:cNvSpPr txBox="1"/>
          <p:nvPr/>
        </p:nvSpPr>
        <p:spPr>
          <a:xfrm>
            <a:off x="2515257" y="3643510"/>
            <a:ext cx="6096000" cy="1384995"/>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Leader in the toy industry for several years </a:t>
            </a:r>
            <a:r>
              <a:rPr lang="en-GB" sz="2400" dirty="0">
                <a:latin typeface="Calibri" panose="020F0502020204030204" pitchFamily="34" charset="0"/>
                <a:cs typeface="Times New Roman" panose="02020603050405020304" pitchFamily="18" charset="0"/>
              </a:rPr>
              <a:t>.</a:t>
            </a:r>
            <a:br>
              <a:rPr lang="en-GB" sz="2400" dirty="0">
                <a:latin typeface="Calibri" panose="020F0502020204030204" pitchFamily="34" charset="0"/>
                <a:cs typeface="Times New Roman" panose="02020603050405020304" pitchFamily="18" charset="0"/>
              </a:rPr>
            </a:b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t/>
            </a:r>
            <a:br>
              <a:rPr lang="en-GB" dirty="0"/>
            </a:br>
            <a:endParaRPr lang="en-GB" dirty="0"/>
          </a:p>
        </p:txBody>
      </p:sp>
      <p:sp>
        <p:nvSpPr>
          <p:cNvPr id="12" name="TextBox 11">
            <a:extLst>
              <a:ext uri="{FF2B5EF4-FFF2-40B4-BE49-F238E27FC236}">
                <a16:creationId xmlns:a16="http://schemas.microsoft.com/office/drawing/2014/main" xmlns="" id="{FEA7A4E9-2977-4CD4-AFBB-8E49BAFA331D}"/>
              </a:ext>
            </a:extLst>
          </p:cNvPr>
          <p:cNvSpPr txBox="1"/>
          <p:nvPr/>
        </p:nvSpPr>
        <p:spPr>
          <a:xfrm>
            <a:off x="3265296" y="4566840"/>
            <a:ext cx="6096000" cy="461665"/>
          </a:xfrm>
          <a:prstGeom prst="rect">
            <a:avLst/>
          </a:prstGeom>
          <a:noFill/>
        </p:spPr>
        <p:txBody>
          <a:bodyPr wrap="square">
            <a:spAutoFit/>
          </a:bodyPr>
          <a:lstStyle/>
          <a:p>
            <a:pPr marL="285750" indent="-285750">
              <a:buFont typeface="Wingdings" panose="05000000000000000000" pitchFamily="2" charset="2"/>
              <a:buChar char="ü"/>
            </a:pPr>
            <a:r>
              <a:rPr lang="en-GB" sz="2400" dirty="0">
                <a:latin typeface="Arial" panose="020B0604020202020204" pitchFamily="34" charset="0"/>
                <a:ea typeface="Calibri" panose="020F0502020204030204" pitchFamily="34" charset="0"/>
                <a:cs typeface="Arial" panose="020B0604020202020204" pitchFamily="34" charset="0"/>
              </a:rPr>
              <a:t>More then 70 years history.</a:t>
            </a:r>
            <a:r>
              <a:rPr lang="en-GB" dirty="0">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xmlns="" id="{BD4158B9-C46B-4808-813A-0DE01A86365E}"/>
              </a:ext>
            </a:extLst>
          </p:cNvPr>
          <p:cNvSpPr txBox="1"/>
          <p:nvPr/>
        </p:nvSpPr>
        <p:spPr>
          <a:xfrm>
            <a:off x="3498574" y="509523"/>
            <a:ext cx="6096000" cy="584775"/>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Beginning </a:t>
            </a:r>
            <a:endParaRPr lang="en-GB" sz="3200" dirty="0"/>
          </a:p>
        </p:txBody>
      </p:sp>
    </p:spTree>
    <p:extLst>
      <p:ext uri="{BB962C8B-B14F-4D97-AF65-F5344CB8AC3E}">
        <p14:creationId xmlns:p14="http://schemas.microsoft.com/office/powerpoint/2010/main" xmlns="" val="1937741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3587233" y="613524"/>
            <a:ext cx="5307385" cy="1602021"/>
          </a:xfrm>
        </p:spPr>
        <p:txBody>
          <a:bodyPr>
            <a:normAutofit/>
          </a:bodyPr>
          <a:lstStyle/>
          <a:p>
            <a:r>
              <a:rPr lang="en-GB" sz="2400" b="1" dirty="0"/>
              <a:t>Charlies Lazarus leader of Toy`s “R” Us.</a:t>
            </a:r>
            <a:br>
              <a:rPr lang="en-GB" sz="2400" b="1" dirty="0"/>
            </a:br>
            <a:r>
              <a:rPr lang="en-GB" sz="2400" b="1" dirty="0"/>
              <a:t> </a:t>
            </a:r>
            <a:r>
              <a:rPr lang="en-GB" sz="2400" dirty="0"/>
              <a:t/>
            </a:r>
            <a:br>
              <a:rPr lang="en-GB" sz="2400" dirty="0"/>
            </a:br>
            <a:endParaRPr lang="en-GB" sz="24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022612" y="4764126"/>
            <a:ext cx="8915399" cy="1642624"/>
          </a:xfrm>
        </p:spPr>
        <p:txBody>
          <a:bodyPr>
            <a:noAutofit/>
          </a:bodyPr>
          <a:lstStyle/>
          <a:p>
            <a:pPr marL="342900" indent="-342900">
              <a:buFont typeface="Wingdings" panose="05000000000000000000" pitchFamily="2" charset="2"/>
              <a:buChar char="ü"/>
            </a:pPr>
            <a:r>
              <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company posses’ several segments of products like toys, clothing, baby products and video games. </a:t>
            </a:r>
          </a:p>
          <a:p>
            <a:pPr marL="342900" indent="-342900">
              <a:buFont typeface="Wingdings" panose="05000000000000000000" pitchFamily="2" charset="2"/>
              <a:buChar char="ü"/>
            </a:pPr>
            <a:r>
              <a:rPr lang="en-GB" sz="2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HR managers have adopted different leadership style in order to make business successful. </a:t>
            </a:r>
            <a:endParaRPr lang="en-GB" sz="2400" dirty="0">
              <a:solidFill>
                <a:schemeClr val="tx1"/>
              </a:solidFill>
            </a:endParaRPr>
          </a:p>
        </p:txBody>
      </p:sp>
      <p:pic>
        <p:nvPicPr>
          <p:cNvPr id="6" name="Picture 5" descr="A close up of a sign&#10;&#10;Description automatically generated">
            <a:extLst>
              <a:ext uri="{FF2B5EF4-FFF2-40B4-BE49-F238E27FC236}">
                <a16:creationId xmlns:a16="http://schemas.microsoft.com/office/drawing/2014/main" xmlns="" id="{BFF6F4D5-B5FE-4114-97F7-C9BC532D43E9}"/>
              </a:ext>
            </a:extLst>
          </p:cNvPr>
          <p:cNvPicPr>
            <a:picLocks noChangeAspect="1"/>
          </p:cNvPicPr>
          <p:nvPr/>
        </p:nvPicPr>
        <p:blipFill>
          <a:blip r:embed="rId2"/>
          <a:stretch>
            <a:fillRect/>
          </a:stretch>
        </p:blipFill>
        <p:spPr>
          <a:xfrm>
            <a:off x="0" y="0"/>
            <a:ext cx="2926080" cy="1645920"/>
          </a:xfrm>
          <a:prstGeom prst="rect">
            <a:avLst/>
          </a:prstGeom>
        </p:spPr>
      </p:pic>
      <p:sp>
        <p:nvSpPr>
          <p:cNvPr id="8" name="TextBox 7">
            <a:extLst>
              <a:ext uri="{FF2B5EF4-FFF2-40B4-BE49-F238E27FC236}">
                <a16:creationId xmlns:a16="http://schemas.microsoft.com/office/drawing/2014/main" xmlns="" id="{0E270641-52EE-43F0-8B5D-E0EFA298B54A}"/>
              </a:ext>
            </a:extLst>
          </p:cNvPr>
          <p:cNvSpPr txBox="1"/>
          <p:nvPr/>
        </p:nvSpPr>
        <p:spPr>
          <a:xfrm>
            <a:off x="1303261" y="2215545"/>
            <a:ext cx="6096000" cy="1938992"/>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L</a:t>
            </a:r>
            <a:r>
              <a:rPr lang="en-GB" sz="2400" dirty="0">
                <a:effectLst/>
                <a:latin typeface="Calibri" panose="020F0502020204030204" pitchFamily="34" charset="0"/>
                <a:ea typeface="Calibri" panose="020F0502020204030204" pitchFamily="34" charset="0"/>
                <a:cs typeface="Times New Roman" panose="02020603050405020304" pitchFamily="18" charset="0"/>
              </a:rPr>
              <a:t>eadership style always focuses on traits and behaviours of the leader. </a:t>
            </a:r>
          </a:p>
          <a:p>
            <a:pPr marL="342900" indent="-342900">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Toy’s ‘R’ Us, HR professionals perform significant role in the company they support globalized </a:t>
            </a:r>
            <a:r>
              <a:rPr lang="en-GB" sz="2400" dirty="0">
                <a:latin typeface="Calibri" panose="020F0502020204030204" pitchFamily="34" charset="0"/>
                <a:ea typeface="Calibri" panose="020F0502020204030204" pitchFamily="34" charset="0"/>
                <a:cs typeface="Times New Roman" panose="02020603050405020304" pitchFamily="18" charset="0"/>
              </a:rPr>
              <a:t>the business.</a:t>
            </a:r>
            <a:endParaRPr lang="en-GB" sz="2400" dirty="0"/>
          </a:p>
        </p:txBody>
      </p:sp>
      <p:pic>
        <p:nvPicPr>
          <p:cNvPr id="10" name="Picture 9" descr="A picture containing table, shop&#10;&#10;Description automatically generated">
            <a:extLst>
              <a:ext uri="{FF2B5EF4-FFF2-40B4-BE49-F238E27FC236}">
                <a16:creationId xmlns:a16="http://schemas.microsoft.com/office/drawing/2014/main" xmlns="" id="{929A67EC-FB84-4644-AF86-1C4BE3644234}"/>
              </a:ext>
            </a:extLst>
          </p:cNvPr>
          <p:cNvPicPr>
            <a:picLocks noChangeAspect="1"/>
          </p:cNvPicPr>
          <p:nvPr/>
        </p:nvPicPr>
        <p:blipFill>
          <a:blip r:embed="rId3"/>
          <a:stretch>
            <a:fillRect/>
          </a:stretch>
        </p:blipFill>
        <p:spPr>
          <a:xfrm>
            <a:off x="8894618" y="2903629"/>
            <a:ext cx="2911393" cy="1809363"/>
          </a:xfrm>
          <a:prstGeom prst="rect">
            <a:avLst/>
          </a:prstGeom>
        </p:spPr>
      </p:pic>
    </p:spTree>
    <p:extLst>
      <p:ext uri="{BB962C8B-B14F-4D97-AF65-F5344CB8AC3E}">
        <p14:creationId xmlns:p14="http://schemas.microsoft.com/office/powerpoint/2010/main" xmlns="" val="1867413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839279" y="569843"/>
            <a:ext cx="8915399" cy="1468312"/>
          </a:xfrm>
        </p:spPr>
        <p:txBody>
          <a:bodyPr>
            <a:normAutofit fontScale="90000"/>
          </a:bodyPr>
          <a:lstStyle/>
          <a:p>
            <a:pPr marL="342900" indent="-342900">
              <a:buFont typeface="Wingdings" panose="05000000000000000000" pitchFamily="2" charset="2"/>
              <a:buChar char="ü"/>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dirty="0">
                <a:solidFill>
                  <a:schemeClr val="tx1"/>
                </a:solidFill>
                <a:effectLst/>
                <a:latin typeface="Arial" panose="020B0604020202020204" pitchFamily="34" charset="0"/>
                <a:ea typeface="Calibri" panose="020F0502020204030204" pitchFamily="34" charset="0"/>
                <a:cs typeface="Arial" panose="020B0604020202020204" pitchFamily="34" charset="0"/>
              </a:rPr>
              <a:t>Leadership styles and leadership theories keep big difference from each other.</a:t>
            </a:r>
            <a:br>
              <a:rPr lang="en-GB" sz="27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r>
              <a:rPr lang="en-GB" sz="2700" dirty="0">
                <a:effectLst/>
                <a:latin typeface="Arial" panose="020B0604020202020204" pitchFamily="34" charset="0"/>
                <a:ea typeface="Calibri" panose="020F0502020204030204" pitchFamily="34" charset="0"/>
                <a:cs typeface="Arial" panose="020B0604020202020204" pitchFamily="34" charset="0"/>
              </a:rPr>
              <a:t/>
            </a:r>
            <a:br>
              <a:rPr lang="en-GB" sz="2700" dirty="0">
                <a:effectLst/>
                <a:latin typeface="Arial" panose="020B0604020202020204" pitchFamily="34" charset="0"/>
                <a:ea typeface="Calibri" panose="020F0502020204030204" pitchFamily="34" charset="0"/>
                <a:cs typeface="Arial" panose="020B0604020202020204" pitchFamily="34" charset="0"/>
              </a:rPr>
            </a:br>
            <a:endParaRPr lang="en-GB" sz="2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828800" y="2372783"/>
            <a:ext cx="8915399" cy="1126283"/>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V</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arious type of leadership theories that adapts by leaders in the company. </a:t>
            </a:r>
            <a:endParaRPr lang="en-GB" sz="2400" dirty="0">
              <a:solidFill>
                <a:schemeClr val="tx1"/>
              </a:solidFill>
              <a:latin typeface="Arial" panose="020B0604020202020204" pitchFamily="34" charset="0"/>
              <a:cs typeface="Arial" panose="020B0604020202020204" pitchFamily="34" charset="0"/>
            </a:endParaRPr>
          </a:p>
        </p:txBody>
      </p:sp>
      <p:pic>
        <p:nvPicPr>
          <p:cNvPr id="6" name="Picture 5" descr="A close up of a sign&#10;&#10;Description automatically generated">
            <a:extLst>
              <a:ext uri="{FF2B5EF4-FFF2-40B4-BE49-F238E27FC236}">
                <a16:creationId xmlns:a16="http://schemas.microsoft.com/office/drawing/2014/main" xmlns="" id="{B548ACA2-4CDE-451A-8C57-80A8F48A8E83}"/>
              </a:ext>
            </a:extLst>
          </p:cNvPr>
          <p:cNvPicPr>
            <a:picLocks noChangeAspect="1"/>
          </p:cNvPicPr>
          <p:nvPr/>
        </p:nvPicPr>
        <p:blipFill>
          <a:blip r:embed="rId2"/>
          <a:stretch>
            <a:fillRect/>
          </a:stretch>
        </p:blipFill>
        <p:spPr>
          <a:xfrm>
            <a:off x="0" y="1"/>
            <a:ext cx="2214585" cy="1245704"/>
          </a:xfrm>
          <a:prstGeom prst="rect">
            <a:avLst/>
          </a:prstGeom>
        </p:spPr>
      </p:pic>
      <p:sp>
        <p:nvSpPr>
          <p:cNvPr id="7" name="TextBox 6">
            <a:extLst>
              <a:ext uri="{FF2B5EF4-FFF2-40B4-BE49-F238E27FC236}">
                <a16:creationId xmlns:a16="http://schemas.microsoft.com/office/drawing/2014/main" xmlns="" id="{1D4D4DF0-F142-4126-811C-222490AA7CA2}"/>
              </a:ext>
            </a:extLst>
          </p:cNvPr>
          <p:cNvSpPr txBox="1"/>
          <p:nvPr/>
        </p:nvSpPr>
        <p:spPr>
          <a:xfrm>
            <a:off x="-655662" y="3855138"/>
            <a:ext cx="8159655" cy="461665"/>
          </a:xfrm>
          <a:prstGeom prst="rect">
            <a:avLst/>
          </a:prstGeom>
          <a:noFill/>
        </p:spPr>
        <p:txBody>
          <a:bodyPr wrap="square">
            <a:spAutoFit/>
          </a:bodyPr>
          <a:lstStyle/>
          <a:p>
            <a:pPr marL="3543300" lvl="7"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Situational leadership theory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xmlns="" id="{A8E46AC6-4FAD-42E3-8C5C-DDE6454B776E}"/>
              </a:ext>
            </a:extLst>
          </p:cNvPr>
          <p:cNvSpPr txBox="1"/>
          <p:nvPr/>
        </p:nvSpPr>
        <p:spPr>
          <a:xfrm>
            <a:off x="1665027" y="5054153"/>
            <a:ext cx="6457950" cy="830997"/>
          </a:xfrm>
          <a:prstGeom prst="rect">
            <a:avLst/>
          </a:prstGeom>
          <a:noFill/>
        </p:spPr>
        <p:txBody>
          <a:bodyPr wrap="square">
            <a:spAutoFit/>
          </a:bodyPr>
          <a:lstStyle/>
          <a:p>
            <a:pPr marL="342900" indent="-342900">
              <a:buFont typeface="Wingdings" panose="05000000000000000000" pitchFamily="2" charset="2"/>
              <a:buChar char="ü"/>
            </a:pPr>
            <a:r>
              <a:rPr lang="en-GB" sz="2400" dirty="0">
                <a:effectLst/>
                <a:latin typeface="Arial" panose="020B0604020202020204" pitchFamily="34" charset="0"/>
                <a:ea typeface="Calibri" panose="020F0502020204030204" pitchFamily="34" charset="0"/>
                <a:cs typeface="Arial" panose="020B0604020202020204" pitchFamily="34" charset="0"/>
              </a:rPr>
              <a:t>Four type leadership </a:t>
            </a:r>
            <a:r>
              <a:rPr lang="en-GB" sz="2400" dirty="0">
                <a:latin typeface="Arial" panose="020B0604020202020204" pitchFamily="34" charset="0"/>
                <a:ea typeface="Calibri" panose="020F0502020204030204" pitchFamily="34" charset="0"/>
                <a:cs typeface="Arial" panose="020B0604020202020204" pitchFamily="34" charset="0"/>
              </a:rPr>
              <a:t>styles- coaching, directing, supporting and delegating</a:t>
            </a: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dirty="0"/>
          </a:p>
        </p:txBody>
      </p:sp>
      <p:pic>
        <p:nvPicPr>
          <p:cNvPr id="12" name="Picture 11" descr="Diagram&#10;&#10;Description automatically generated">
            <a:extLst>
              <a:ext uri="{FF2B5EF4-FFF2-40B4-BE49-F238E27FC236}">
                <a16:creationId xmlns:a16="http://schemas.microsoft.com/office/drawing/2014/main" xmlns="" id="{4D77544F-A325-4587-B479-08321ECB2827}"/>
              </a:ext>
            </a:extLst>
          </p:cNvPr>
          <p:cNvPicPr>
            <a:picLocks noChangeAspect="1"/>
          </p:cNvPicPr>
          <p:nvPr/>
        </p:nvPicPr>
        <p:blipFill>
          <a:blip r:embed="rId3"/>
          <a:stretch>
            <a:fillRect/>
          </a:stretch>
        </p:blipFill>
        <p:spPr>
          <a:xfrm>
            <a:off x="7503993" y="4085970"/>
            <a:ext cx="4362451" cy="2730519"/>
          </a:xfrm>
          <a:prstGeom prst="rect">
            <a:avLst/>
          </a:prstGeom>
        </p:spPr>
      </p:pic>
    </p:spTree>
    <p:extLst>
      <p:ext uri="{BB962C8B-B14F-4D97-AF65-F5344CB8AC3E}">
        <p14:creationId xmlns:p14="http://schemas.microsoft.com/office/powerpoint/2010/main" xmlns="" val="463873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834873" y="575706"/>
            <a:ext cx="8915399" cy="1569492"/>
          </a:xfrm>
        </p:spPr>
        <p:txBody>
          <a:bodyPr>
            <a:noAutofit/>
          </a:bodyPr>
          <a:lstStyle/>
          <a:p>
            <a:pPr marL="342900"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Coaching leadership</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style supports HR managers to train it’s staff and improves their working efficiency in the business market (</a:t>
            </a:r>
            <a:r>
              <a:rPr lang="en-GB" sz="2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Fiaz</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24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Su</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and Saqib, 2017). </a:t>
            </a:r>
            <a:b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495550" y="2753103"/>
            <a:ext cx="8915399" cy="641445"/>
          </a:xfrm>
        </p:spPr>
        <p:txBody>
          <a:bodyPr>
            <a:normAutofit/>
          </a:bodyPr>
          <a:lstStyle/>
          <a:p>
            <a:pPr marL="457200" indent="-457200">
              <a:buFont typeface="Wingdings" panose="05000000000000000000" pitchFamily="2" charset="2"/>
              <a:buChar char="ü"/>
            </a:pPr>
            <a:r>
              <a:rPr lang="en-GB" sz="32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3200" dirty="0">
                <a:solidFill>
                  <a:schemeClr val="tx1"/>
                </a:solidFill>
                <a:effectLst/>
                <a:latin typeface="Arial" panose="020B0604020202020204" pitchFamily="34" charset="0"/>
                <a:ea typeface="Calibri" panose="020F0502020204030204" pitchFamily="34" charset="0"/>
                <a:cs typeface="Arial" panose="020B0604020202020204" pitchFamily="34" charset="0"/>
              </a:rPr>
              <a:t>elegating leadership</a:t>
            </a:r>
            <a:endParaRPr lang="en-GB" sz="3200" dirty="0">
              <a:solidFill>
                <a:schemeClr val="tx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xmlns="" id="{BBEB46A1-F3CA-4346-85CD-6D146C5CDB5D}"/>
              </a:ext>
            </a:extLst>
          </p:cNvPr>
          <p:cNvPicPr>
            <a:picLocks noChangeAspect="1"/>
          </p:cNvPicPr>
          <p:nvPr/>
        </p:nvPicPr>
        <p:blipFill>
          <a:blip r:embed="rId2"/>
          <a:srcRect/>
          <a:stretch/>
        </p:blipFill>
        <p:spPr>
          <a:xfrm>
            <a:off x="0" y="0"/>
            <a:ext cx="1961322" cy="1280200"/>
          </a:xfrm>
          <a:prstGeom prst="rect">
            <a:avLst/>
          </a:prstGeom>
        </p:spPr>
      </p:pic>
      <p:sp>
        <p:nvSpPr>
          <p:cNvPr id="6" name="TextBox 5">
            <a:extLst>
              <a:ext uri="{FF2B5EF4-FFF2-40B4-BE49-F238E27FC236}">
                <a16:creationId xmlns:a16="http://schemas.microsoft.com/office/drawing/2014/main" xmlns="" id="{FD77AE94-73BC-4494-85D0-E4D947B7D421}"/>
              </a:ext>
            </a:extLst>
          </p:cNvPr>
          <p:cNvSpPr txBox="1"/>
          <p:nvPr/>
        </p:nvSpPr>
        <p:spPr>
          <a:xfrm>
            <a:off x="2302609" y="4232321"/>
            <a:ext cx="6093724" cy="584775"/>
          </a:xfrm>
          <a:prstGeom prst="rect">
            <a:avLst/>
          </a:prstGeom>
          <a:noFill/>
        </p:spPr>
        <p:txBody>
          <a:bodyPr wrap="square">
            <a:spAutoFit/>
          </a:bodyPr>
          <a:lstStyle/>
          <a:p>
            <a:pPr marL="457200" indent="-457200">
              <a:buFont typeface="Wingdings" panose="05000000000000000000" pitchFamily="2" charset="2"/>
              <a:buChar char="ü"/>
            </a:pPr>
            <a:r>
              <a:rPr lang="en-GB" sz="3200" dirty="0">
                <a:latin typeface="Arial" panose="020B0604020202020204" pitchFamily="34" charset="0"/>
                <a:ea typeface="Calibri" panose="020F0502020204030204" pitchFamily="34" charset="0"/>
                <a:cs typeface="Arial" panose="020B0604020202020204" pitchFamily="34" charset="0"/>
              </a:rPr>
              <a:t>S</a:t>
            </a:r>
            <a:r>
              <a:rPr lang="en-GB" sz="3200" dirty="0">
                <a:effectLst/>
                <a:latin typeface="Arial" panose="020B0604020202020204" pitchFamily="34" charset="0"/>
                <a:ea typeface="Calibri" panose="020F0502020204030204" pitchFamily="34" charset="0"/>
                <a:cs typeface="Arial" panose="020B0604020202020204" pitchFamily="34" charset="0"/>
              </a:rPr>
              <a:t>upportive leadership style</a:t>
            </a:r>
            <a:endParaRPr lang="en-GB" sz="3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xmlns="" id="{F686BCC9-2107-438E-937F-16392CCF348B}"/>
              </a:ext>
            </a:extLst>
          </p:cNvPr>
          <p:cNvSpPr txBox="1"/>
          <p:nvPr/>
        </p:nvSpPr>
        <p:spPr>
          <a:xfrm>
            <a:off x="2399079" y="5705998"/>
            <a:ext cx="5900783" cy="461665"/>
          </a:xfrm>
          <a:prstGeom prst="rect">
            <a:avLst/>
          </a:prstGeom>
          <a:noFill/>
        </p:spPr>
        <p:txBody>
          <a:bodyPr wrap="square">
            <a:spAutoFit/>
          </a:bodyPr>
          <a:lstStyle/>
          <a:p>
            <a:pPr marL="342900" indent="-342900">
              <a:buFont typeface="Wingdings" panose="05000000000000000000" pitchFamily="2" charset="2"/>
              <a:buChar char="ü"/>
            </a:pPr>
            <a:r>
              <a:rPr lang="en-GB" sz="2400" b="1" dirty="0">
                <a:effectLst/>
                <a:latin typeface="Arial" panose="020B0604020202020204" pitchFamily="34" charset="0"/>
                <a:ea typeface="Calibri" panose="020F0502020204030204" pitchFamily="34" charset="0"/>
                <a:cs typeface="Arial" panose="020B0604020202020204" pitchFamily="34" charset="0"/>
              </a:rPr>
              <a:t>Democratic leadership</a:t>
            </a:r>
            <a:r>
              <a:rPr lang="en-GB" sz="2400" dirty="0">
                <a:effectLst/>
                <a:latin typeface="Arial" panose="020B0604020202020204" pitchFamily="34" charset="0"/>
                <a:ea typeface="Calibri" panose="020F050202020403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pic>
        <p:nvPicPr>
          <p:cNvPr id="7" name="Picture 6" descr="A group of people posing for the camera&#10;&#10;Description automatically generated">
            <a:extLst>
              <a:ext uri="{FF2B5EF4-FFF2-40B4-BE49-F238E27FC236}">
                <a16:creationId xmlns:a16="http://schemas.microsoft.com/office/drawing/2014/main" xmlns="" id="{F0A00ACA-BD44-411A-ACD0-07FF376AE166}"/>
              </a:ext>
            </a:extLst>
          </p:cNvPr>
          <p:cNvPicPr>
            <a:picLocks noChangeAspect="1"/>
          </p:cNvPicPr>
          <p:nvPr/>
        </p:nvPicPr>
        <p:blipFill>
          <a:blip r:embed="rId3"/>
          <a:stretch>
            <a:fillRect/>
          </a:stretch>
        </p:blipFill>
        <p:spPr>
          <a:xfrm>
            <a:off x="8104439" y="4712802"/>
            <a:ext cx="4087562" cy="2139421"/>
          </a:xfrm>
          <a:prstGeom prst="rect">
            <a:avLst/>
          </a:prstGeom>
        </p:spPr>
      </p:pic>
    </p:spTree>
    <p:extLst>
      <p:ext uri="{BB962C8B-B14F-4D97-AF65-F5344CB8AC3E}">
        <p14:creationId xmlns:p14="http://schemas.microsoft.com/office/powerpoint/2010/main" xmlns="" val="4111511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589213" y="132522"/>
            <a:ext cx="6369257" cy="914400"/>
          </a:xfrm>
        </p:spPr>
        <p:txBody>
          <a:bodyPr>
            <a:normAutofit/>
          </a:bodyPr>
          <a:lstStyle/>
          <a:p>
            <a:r>
              <a:rPr lang="en-GB" sz="4400" b="1" dirty="0"/>
              <a:t>Characteristics</a:t>
            </a:r>
            <a:r>
              <a:rPr lang="en-GB" sz="3200" b="1" dirty="0"/>
              <a:t> of leader </a:t>
            </a:r>
            <a:endParaRPr lang="en-GB" sz="32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252871" y="1961323"/>
            <a:ext cx="5751442" cy="3942340"/>
          </a:xfrm>
        </p:spPr>
        <p:txBody>
          <a:bodyPr>
            <a:normAutofit/>
          </a:bodyPr>
          <a:lstStyle/>
          <a:p>
            <a:pPr marL="457200" indent="-457200">
              <a:buFont typeface="Wingdings" panose="05000000000000000000" pitchFamily="2" charset="2"/>
              <a:buChar char="ü"/>
            </a:pPr>
            <a:r>
              <a:rPr lang="en-GB" sz="2400" dirty="0">
                <a:solidFill>
                  <a:schemeClr val="tx1"/>
                </a:solidFill>
              </a:rPr>
              <a:t>Characteristics of leader of Toys R Us:</a:t>
            </a:r>
          </a:p>
          <a:p>
            <a:pPr marL="457200" indent="-457200">
              <a:buFont typeface="Wingdings" panose="05000000000000000000" pitchFamily="2" charset="2"/>
              <a:buChar char="ü"/>
            </a:pPr>
            <a:r>
              <a:rPr lang="en-GB" sz="2400" dirty="0">
                <a:solidFill>
                  <a:schemeClr val="tx1"/>
                </a:solidFill>
              </a:rPr>
              <a:t>Responsible for leading followers</a:t>
            </a:r>
          </a:p>
          <a:p>
            <a:pPr marL="457200" indent="-457200">
              <a:buFont typeface="Wingdings" panose="05000000000000000000" pitchFamily="2" charset="2"/>
              <a:buChar char="ü"/>
            </a:pPr>
            <a:r>
              <a:rPr lang="en-GB" sz="2400" dirty="0">
                <a:solidFill>
                  <a:schemeClr val="tx1"/>
                </a:solidFill>
              </a:rPr>
              <a:t>Ability to influence</a:t>
            </a:r>
          </a:p>
          <a:p>
            <a:pPr marL="457200" indent="-457200">
              <a:buFont typeface="Wingdings" panose="05000000000000000000" pitchFamily="2" charset="2"/>
              <a:buChar char="ü"/>
            </a:pPr>
            <a:r>
              <a:rPr lang="en-GB" sz="2400" dirty="0">
                <a:solidFill>
                  <a:schemeClr val="tx1"/>
                </a:solidFill>
              </a:rPr>
              <a:t>Communication</a:t>
            </a:r>
          </a:p>
          <a:p>
            <a:pPr marL="457200" indent="-457200">
              <a:buFont typeface="Wingdings" panose="05000000000000000000" pitchFamily="2" charset="2"/>
              <a:buChar char="ü"/>
            </a:pPr>
            <a:r>
              <a:rPr lang="en-GB" sz="2400" dirty="0">
                <a:solidFill>
                  <a:schemeClr val="tx1"/>
                </a:solidFill>
              </a:rPr>
              <a:t>Self awareness</a:t>
            </a:r>
          </a:p>
          <a:p>
            <a:endParaRPr lang="en-GB" dirty="0"/>
          </a:p>
        </p:txBody>
      </p:sp>
      <p:pic>
        <p:nvPicPr>
          <p:cNvPr id="6" name="Picture 5" descr="Text&#10;&#10;Description automatically generated">
            <a:extLst>
              <a:ext uri="{FF2B5EF4-FFF2-40B4-BE49-F238E27FC236}">
                <a16:creationId xmlns:a16="http://schemas.microsoft.com/office/drawing/2014/main" xmlns="" id="{185DB304-FD09-4794-B390-9851090FFE78}"/>
              </a:ext>
            </a:extLst>
          </p:cNvPr>
          <p:cNvPicPr>
            <a:picLocks noChangeAspect="1"/>
          </p:cNvPicPr>
          <p:nvPr/>
        </p:nvPicPr>
        <p:blipFill>
          <a:blip r:embed="rId2"/>
          <a:stretch>
            <a:fillRect/>
          </a:stretch>
        </p:blipFill>
        <p:spPr>
          <a:xfrm>
            <a:off x="7467600" y="3773710"/>
            <a:ext cx="3837708" cy="2391561"/>
          </a:xfrm>
          <a:prstGeom prst="rect">
            <a:avLst/>
          </a:prstGeom>
        </p:spPr>
      </p:pic>
    </p:spTree>
    <p:extLst>
      <p:ext uri="{BB962C8B-B14F-4D97-AF65-F5344CB8AC3E}">
        <p14:creationId xmlns:p14="http://schemas.microsoft.com/office/powerpoint/2010/main" xmlns="" val="981410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589212" y="489346"/>
            <a:ext cx="8915399" cy="914400"/>
          </a:xfrm>
        </p:spPr>
        <p:txBody>
          <a:bodyPr>
            <a:normAutofit/>
          </a:bodyPr>
          <a:lstStyle/>
          <a:p>
            <a:r>
              <a:rPr lang="en-GB" sz="4000" b="1" dirty="0"/>
              <a:t>Responsible for leading followers</a:t>
            </a:r>
            <a:endParaRPr lang="en-GB" sz="40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966360" y="2584356"/>
            <a:ext cx="6475275" cy="3167088"/>
          </a:xfrm>
        </p:spPr>
        <p:txBody>
          <a:bodyPr/>
          <a:lstStyle/>
          <a:p>
            <a:pPr marL="0" indent="0">
              <a:buNone/>
            </a:pPr>
            <a:r>
              <a:rPr lang="en-GB" sz="2400" dirty="0">
                <a:solidFill>
                  <a:schemeClr val="tx1"/>
                </a:solidFill>
                <a:latin typeface="Arial" panose="020B0604020202020204" pitchFamily="34" charset="0"/>
                <a:cs typeface="Arial" panose="020B0604020202020204" pitchFamily="34" charset="0"/>
              </a:rPr>
              <a:t>Helps employees in: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reducing errors</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improving performance </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overall productivity of the company</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feel valued</a:t>
            </a:r>
          </a:p>
          <a:p>
            <a:endParaRPr lang="en-GB" dirty="0"/>
          </a:p>
        </p:txBody>
      </p:sp>
      <p:pic>
        <p:nvPicPr>
          <p:cNvPr id="6" name="Picture 5">
            <a:extLst>
              <a:ext uri="{FF2B5EF4-FFF2-40B4-BE49-F238E27FC236}">
                <a16:creationId xmlns:a16="http://schemas.microsoft.com/office/drawing/2014/main" xmlns="" id="{7DC81FDD-16FE-4FD6-8DDC-9FE391FA4127}"/>
              </a:ext>
            </a:extLst>
          </p:cNvPr>
          <p:cNvPicPr>
            <a:picLocks noChangeAspect="1"/>
          </p:cNvPicPr>
          <p:nvPr/>
        </p:nvPicPr>
        <p:blipFill>
          <a:blip r:embed="rId2"/>
          <a:stretch>
            <a:fillRect/>
          </a:stretch>
        </p:blipFill>
        <p:spPr>
          <a:xfrm>
            <a:off x="7772400" y="2251004"/>
            <a:ext cx="4419600" cy="3214975"/>
          </a:xfrm>
          <a:prstGeom prst="rect">
            <a:avLst/>
          </a:prstGeom>
        </p:spPr>
      </p:pic>
    </p:spTree>
    <p:extLst>
      <p:ext uri="{BB962C8B-B14F-4D97-AF65-F5344CB8AC3E}">
        <p14:creationId xmlns:p14="http://schemas.microsoft.com/office/powerpoint/2010/main" xmlns="" val="2710105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814499" y="278294"/>
            <a:ext cx="5163309" cy="914400"/>
          </a:xfrm>
        </p:spPr>
        <p:txBody>
          <a:bodyPr>
            <a:normAutofit/>
          </a:bodyPr>
          <a:lstStyle/>
          <a:p>
            <a:r>
              <a:rPr lang="en-GB" sz="4000" b="1" dirty="0"/>
              <a:t>Ability to influence</a:t>
            </a:r>
            <a:endParaRPr lang="en-GB" sz="40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946481" y="1411447"/>
            <a:ext cx="6899344" cy="4035105"/>
          </a:xfrm>
        </p:spPr>
        <p:txBody>
          <a:bodyPr>
            <a:normAutofit/>
          </a:bodyPr>
          <a:lstStyle/>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Employees follow all rules and guidelines.</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Making employees understand that what is right and what is wrong for them and company.</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Employees working in an effective and timely manner.</a:t>
            </a:r>
          </a:p>
          <a:p>
            <a:pPr marL="285750" indent="-28575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Reduces chances of arguments and conflicts between employees and leaders.</a:t>
            </a:r>
          </a:p>
        </p:txBody>
      </p:sp>
      <p:pic>
        <p:nvPicPr>
          <p:cNvPr id="6" name="Picture 5">
            <a:extLst>
              <a:ext uri="{FF2B5EF4-FFF2-40B4-BE49-F238E27FC236}">
                <a16:creationId xmlns:a16="http://schemas.microsoft.com/office/drawing/2014/main" xmlns="" id="{5426E680-0E8C-4339-899C-3657942A1559}"/>
              </a:ext>
            </a:extLst>
          </p:cNvPr>
          <p:cNvPicPr>
            <a:picLocks noChangeAspect="1"/>
          </p:cNvPicPr>
          <p:nvPr/>
        </p:nvPicPr>
        <p:blipFill>
          <a:blip r:embed="rId2"/>
          <a:stretch>
            <a:fillRect/>
          </a:stretch>
        </p:blipFill>
        <p:spPr>
          <a:xfrm>
            <a:off x="1946481" y="4556941"/>
            <a:ext cx="8300982" cy="2216728"/>
          </a:xfrm>
          <a:prstGeom prst="rect">
            <a:avLst/>
          </a:prstGeom>
        </p:spPr>
      </p:pic>
    </p:spTree>
    <p:extLst>
      <p:ext uri="{BB962C8B-B14F-4D97-AF65-F5344CB8AC3E}">
        <p14:creationId xmlns:p14="http://schemas.microsoft.com/office/powerpoint/2010/main" xmlns="" val="2187341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13460" y="0"/>
            <a:ext cx="5613883" cy="752061"/>
          </a:xfrm>
        </p:spPr>
        <p:txBody>
          <a:bodyPr>
            <a:normAutofit/>
          </a:bodyPr>
          <a:lstStyle/>
          <a:p>
            <a:r>
              <a:rPr lang="en-GB" sz="4000" b="1" dirty="0">
                <a:latin typeface="Arial" panose="020B0604020202020204" pitchFamily="34" charset="0"/>
                <a:cs typeface="Arial" panose="020B0604020202020204" pitchFamily="34" charset="0"/>
              </a:rPr>
              <a:t>Communication</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867891" y="722149"/>
            <a:ext cx="6356004" cy="3836323"/>
          </a:xfrm>
        </p:spPr>
        <p:txBody>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Transmitting information to employees.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Use of accurate and clear information.</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Focus on active listening.</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Understand needs, meaning of information and views of employees.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Effective communication is proportional with influencing ability.</a:t>
            </a:r>
          </a:p>
          <a:p>
            <a:endParaRPr lang="en-GB" dirty="0"/>
          </a:p>
        </p:txBody>
      </p:sp>
      <p:cxnSp>
        <p:nvCxnSpPr>
          <p:cNvPr id="6" name="Connector: Elbow 5">
            <a:extLst>
              <a:ext uri="{FF2B5EF4-FFF2-40B4-BE49-F238E27FC236}">
                <a16:creationId xmlns:a16="http://schemas.microsoft.com/office/drawing/2014/main" xmlns="" id="{B57D6045-204F-4FC9-9BE6-29E5529B3ACE}"/>
              </a:ext>
            </a:extLst>
          </p:cNvPr>
          <p:cNvCxnSpPr/>
          <p:nvPr/>
        </p:nvCxnSpPr>
        <p:spPr>
          <a:xfrm rot="5400000">
            <a:off x="3518452" y="4552122"/>
            <a:ext cx="119270" cy="12700"/>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xmlns="" id="{DC9F06EE-E795-4BE6-88C4-1A5F8A8EB903}"/>
              </a:ext>
            </a:extLst>
          </p:cNvPr>
          <p:cNvPicPr>
            <a:picLocks noChangeAspect="1"/>
          </p:cNvPicPr>
          <p:nvPr/>
        </p:nvPicPr>
        <p:blipFill>
          <a:blip r:embed="rId2"/>
          <a:stretch>
            <a:fillRect/>
          </a:stretch>
        </p:blipFill>
        <p:spPr>
          <a:xfrm>
            <a:off x="2168950" y="4161183"/>
            <a:ext cx="7316786" cy="2696817"/>
          </a:xfrm>
          <a:prstGeom prst="rect">
            <a:avLst/>
          </a:prstGeom>
        </p:spPr>
      </p:pic>
    </p:spTree>
    <p:extLst>
      <p:ext uri="{BB962C8B-B14F-4D97-AF65-F5344CB8AC3E}">
        <p14:creationId xmlns:p14="http://schemas.microsoft.com/office/powerpoint/2010/main" xmlns="" val="3982722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7398C59F-5A18-487B-91D6-B955AACF2E5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xmlns="" id="{0557FAFE-C7C3-47EC-A4F5-9B21663192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xmlns="" id="{95BC28FB-3882-4674-9D79-EA58BEB7CE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xmlns="" id="{9C6EC892-83F9-402F-8552-0AD7C0556E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xmlns="" id="{18387766-037C-4EF0-8471-D19CBF2A43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xmlns="" id="{1E364F38-6F3A-476A-93E6-962EA817C4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xmlns="" id="{35C335A4-1E67-4293-8BE2-DFB085D4FB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xmlns="" id="{9A8A0F10-2C98-4297-9F92-5D95533927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xmlns="" id="{C3B112A3-006E-4008-A778-DB5F6A09D51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xmlns="" id="{E5E62767-5C25-4C49-9568-432433A3C5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xmlns="" id="{598EC006-77B1-42BA-B815-66CCB9B170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xmlns="" id="{A144ED09-DA06-491D-95A8-AB3DED4329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xmlns="" id="{1CB00BD2-11CD-4A38-8F38-02B0D1105E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xmlns="" id="{520234FB-542E-4550-9C2F-1B56FD41A1C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xmlns="" id="{41FCE1F3-DEB3-47CD-90FF-7DABB4AF45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xmlns="" id="{5708E488-C19B-452C-B197-6F1C34F6E7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xmlns="" id="{89D3FD25-890E-4981-A71D-EE796873D7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xmlns="" id="{51B5414C-556A-47CB-8EE2-974A85A7A4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xmlns="" id="{1C02B20C-2B27-4B75-8AEE-A5D2E2674B8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xmlns="" id="{54427714-F9AA-4F93-BD1D-400F1EA93F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xmlns="" id="{28A77D6A-9E81-497F-ABCC-2695BB5ADD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xmlns="" id="{2A1533BA-1478-4F7C-8E24-3F3E905050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xmlns="" id="{39686201-E633-40FD-A80A-1E28AD52E3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xmlns="" id="{76A215C2-F590-4938-810B-F8A79366CE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xmlns="" id="{85F418E7-330D-4002-8EC8-33C1A897FF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xmlns="" id="{8FFE669A-54C9-4436-9566-C5A90F16DB4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xmlns="" id="{DE91395A-2D18-4AF6-A0AC-AAA7189FED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xmlns="" id="{A57352BE-A213-4040-BE8E-D4A925AD9D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592925" y="624110"/>
            <a:ext cx="8911687" cy="1249468"/>
          </a:xfrm>
        </p:spPr>
        <p:txBody>
          <a:bodyPr vert="horz" lIns="91440" tIns="45720" rIns="91440" bIns="45720" rtlCol="0" anchor="t">
            <a:normAutofit/>
          </a:bodyPr>
          <a:lstStyle/>
          <a:p>
            <a:r>
              <a:rPr lang="en-US" sz="4000" dirty="0">
                <a:latin typeface="Arial" panose="020B0604020202020204" pitchFamily="34" charset="0"/>
                <a:cs typeface="Arial" panose="020B0604020202020204" pitchFamily="34" charset="0"/>
              </a:rPr>
              <a:t>Self awareness</a:t>
            </a: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357393" y="2470486"/>
            <a:ext cx="5835121" cy="3785860"/>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Self motivation</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Confidence</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Focuses on improving their skills</a:t>
            </a:r>
          </a:p>
          <a:p>
            <a:pPr>
              <a:buFont typeface="Wingdings 3" charset="2"/>
              <a:buChar char=""/>
            </a:pPr>
            <a:endParaRPr lang="en-US" dirty="0">
              <a:solidFill>
                <a:schemeClr val="tx1">
                  <a:lumMod val="75000"/>
                  <a:lumOff val="25000"/>
                </a:schemeClr>
              </a:solidFill>
            </a:endParaRPr>
          </a:p>
        </p:txBody>
      </p:sp>
      <p:pic>
        <p:nvPicPr>
          <p:cNvPr id="50" name="Picture 49">
            <a:extLst>
              <a:ext uri="{FF2B5EF4-FFF2-40B4-BE49-F238E27FC236}">
                <a16:creationId xmlns:a16="http://schemas.microsoft.com/office/drawing/2014/main" xmlns="" id="{6013F887-F7A0-4DE1-A62D-E581EDD4D2D9}"/>
              </a:ext>
            </a:extLst>
          </p:cNvPr>
          <p:cNvPicPr>
            <a:picLocks noChangeAspect="1"/>
          </p:cNvPicPr>
          <p:nvPr/>
        </p:nvPicPr>
        <p:blipFill>
          <a:blip r:embed="rId2"/>
          <a:stretch>
            <a:fillRect/>
          </a:stretch>
        </p:blipFill>
        <p:spPr>
          <a:xfrm>
            <a:off x="7576180" y="3145800"/>
            <a:ext cx="4211781" cy="3623685"/>
          </a:xfrm>
          <a:prstGeom prst="rect">
            <a:avLst/>
          </a:prstGeom>
        </p:spPr>
      </p:pic>
    </p:spTree>
    <p:extLst>
      <p:ext uri="{BB962C8B-B14F-4D97-AF65-F5344CB8AC3E}">
        <p14:creationId xmlns:p14="http://schemas.microsoft.com/office/powerpoint/2010/main" xmlns="" val="2626512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4" name="Group 26">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5" name="Rectangle 40">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6"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1627631" y="624109"/>
            <a:ext cx="2879387" cy="5614951"/>
          </a:xfrm>
        </p:spPr>
        <p:txBody>
          <a:bodyPr vert="horz" lIns="91440" tIns="45720" rIns="91440" bIns="45720" rtlCol="0" anchor="t">
            <a:normAutofit/>
          </a:bodyPr>
          <a:lstStyle/>
          <a:p>
            <a:r>
              <a:rPr lang="en-US" sz="4000" dirty="0">
                <a:latin typeface="Arial" panose="020B0604020202020204" pitchFamily="34" charset="0"/>
                <a:cs typeface="Arial" panose="020B0604020202020204" pitchFamily="34" charset="0"/>
              </a:rPr>
              <a:t>Personality traits</a:t>
            </a: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4674904" y="1072152"/>
            <a:ext cx="6804596" cy="3005781"/>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Traits theory  explain and linked them to the leader</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Psychoanalytic Perspective </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Humanistic perspective </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Social cognitive perspective </a:t>
            </a:r>
          </a:p>
        </p:txBody>
      </p:sp>
      <p:pic>
        <p:nvPicPr>
          <p:cNvPr id="8" name="Picture 7" descr="Text&#10;&#10;Description automatically generated">
            <a:extLst>
              <a:ext uri="{FF2B5EF4-FFF2-40B4-BE49-F238E27FC236}">
                <a16:creationId xmlns:a16="http://schemas.microsoft.com/office/drawing/2014/main" xmlns="" id="{ED8A0252-B785-4846-ABB6-C71B51F8F213}"/>
              </a:ext>
            </a:extLst>
          </p:cNvPr>
          <p:cNvPicPr>
            <a:picLocks noChangeAspect="1"/>
          </p:cNvPicPr>
          <p:nvPr/>
        </p:nvPicPr>
        <p:blipFill>
          <a:blip r:embed="rId2"/>
          <a:stretch>
            <a:fillRect/>
          </a:stretch>
        </p:blipFill>
        <p:spPr>
          <a:xfrm>
            <a:off x="6317673" y="4107630"/>
            <a:ext cx="3713018" cy="2131431"/>
          </a:xfrm>
          <a:prstGeom prst="rect">
            <a:avLst/>
          </a:prstGeom>
        </p:spPr>
      </p:pic>
    </p:spTree>
    <p:extLst>
      <p:ext uri="{BB962C8B-B14F-4D97-AF65-F5344CB8AC3E}">
        <p14:creationId xmlns:p14="http://schemas.microsoft.com/office/powerpoint/2010/main" xmlns="" val="2380700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310917" y="831574"/>
            <a:ext cx="5150057" cy="1126283"/>
          </a:xfrm>
        </p:spPr>
        <p:txBody>
          <a:bodyPr>
            <a:normAutofit/>
          </a:bodyPr>
          <a:lstStyle/>
          <a:p>
            <a:r>
              <a:rPr lang="en-GB" sz="4000" dirty="0"/>
              <a:t>Traits theory </a:t>
            </a: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589214" y="2372139"/>
            <a:ext cx="8767900" cy="3531523"/>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Description of personality.</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Difference between individuals.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Hans Eysenck - British psychologist developed a model of three personalities.</a:t>
            </a:r>
          </a:p>
        </p:txBody>
      </p:sp>
      <p:pic>
        <p:nvPicPr>
          <p:cNvPr id="6" name="Picture 5" descr="Chart, bubble chart&#10;&#10;Description automatically generated">
            <a:extLst>
              <a:ext uri="{FF2B5EF4-FFF2-40B4-BE49-F238E27FC236}">
                <a16:creationId xmlns:a16="http://schemas.microsoft.com/office/drawing/2014/main" xmlns="" id="{1B6C8D29-4007-48B4-8353-1BCA763A4C2C}"/>
              </a:ext>
            </a:extLst>
          </p:cNvPr>
          <p:cNvPicPr>
            <a:picLocks noChangeAspect="1"/>
          </p:cNvPicPr>
          <p:nvPr/>
        </p:nvPicPr>
        <p:blipFill>
          <a:blip r:embed="rId2"/>
          <a:stretch>
            <a:fillRect/>
          </a:stretch>
        </p:blipFill>
        <p:spPr>
          <a:xfrm>
            <a:off x="8506690" y="4391890"/>
            <a:ext cx="3698561" cy="2466109"/>
          </a:xfrm>
          <a:prstGeom prst="rect">
            <a:avLst/>
          </a:prstGeom>
        </p:spPr>
      </p:pic>
    </p:spTree>
    <p:extLst>
      <p:ext uri="{BB962C8B-B14F-4D97-AF65-F5344CB8AC3E}">
        <p14:creationId xmlns:p14="http://schemas.microsoft.com/office/powerpoint/2010/main" xmlns="" val="90194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695231" y="946546"/>
            <a:ext cx="8915399" cy="914400"/>
          </a:xfrm>
        </p:spPr>
        <p:txBody>
          <a:bodyPr>
            <a:normAutofit/>
          </a:bodyPr>
          <a:lstStyle/>
          <a:p>
            <a:r>
              <a:rPr lang="en-GB" sz="4000" b="1" dirty="0">
                <a:latin typeface="Arial" panose="020B0604020202020204" pitchFamily="34" charset="0"/>
                <a:cs typeface="Arial" panose="020B0604020202020204" pitchFamily="34" charset="0"/>
              </a:rPr>
              <a:t>Psychoanalytic Perspective </a:t>
            </a: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589213" y="1974575"/>
            <a:ext cx="8915399" cy="3929088"/>
          </a:xfrm>
        </p:spPr>
        <p:txBody>
          <a:bodyPr>
            <a:normAutofit/>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This type of personality has paid emphasis on early childhood experience with importance and unconscious mind. </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Alfred Adler have believed with core motive behind the personality involving striving for superiority and desire to overcome challenges closer towards self-realization.</a:t>
            </a:r>
          </a:p>
        </p:txBody>
      </p:sp>
      <p:pic>
        <p:nvPicPr>
          <p:cNvPr id="6" name="Picture 5" descr="A picture containing text&#10;&#10;Description automatically generated">
            <a:extLst>
              <a:ext uri="{FF2B5EF4-FFF2-40B4-BE49-F238E27FC236}">
                <a16:creationId xmlns:a16="http://schemas.microsoft.com/office/drawing/2014/main" xmlns="" id="{323BAC45-0161-4E62-B4C8-C802C4AA41AD}"/>
              </a:ext>
            </a:extLst>
          </p:cNvPr>
          <p:cNvPicPr>
            <a:picLocks noChangeAspect="1"/>
          </p:cNvPicPr>
          <p:nvPr/>
        </p:nvPicPr>
        <p:blipFill>
          <a:blip r:embed="rId2"/>
          <a:stretch>
            <a:fillRect/>
          </a:stretch>
        </p:blipFill>
        <p:spPr>
          <a:xfrm>
            <a:off x="8908473" y="4395355"/>
            <a:ext cx="3283527" cy="2462645"/>
          </a:xfrm>
          <a:prstGeom prst="rect">
            <a:avLst/>
          </a:prstGeom>
        </p:spPr>
      </p:pic>
    </p:spTree>
    <p:extLst>
      <p:ext uri="{BB962C8B-B14F-4D97-AF65-F5344CB8AC3E}">
        <p14:creationId xmlns:p14="http://schemas.microsoft.com/office/powerpoint/2010/main" xmlns="" val="3542867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89" name="Group 56">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58"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9"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0"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1"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2"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3"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4"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5"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6"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7"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8"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9"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90" name="Group 70">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72"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3"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4"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5"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6"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7"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8"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9"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0"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1"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2"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3"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1" name="Rectangle 84">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592925" y="624110"/>
            <a:ext cx="8911687" cy="1280890"/>
          </a:xfrm>
        </p:spPr>
        <p:txBody>
          <a:bodyPr vert="horz" lIns="91440" tIns="45720" rIns="91440" bIns="45720" rtlCol="0" anchor="t">
            <a:normAutofit/>
          </a:bodyPr>
          <a:lstStyle/>
          <a:p>
            <a:r>
              <a:rPr lang="en-US" sz="3600"/>
              <a:t>Humanistic perspective</a:t>
            </a: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589212" y="2125362"/>
            <a:ext cx="5835121" cy="3785860"/>
          </a:xfrm>
        </p:spPr>
        <p:txBody>
          <a:bodyPr vert="horz" lIns="91440" tIns="45720" rIns="91440" bIns="45720" rtlCol="0">
            <a:normAutofit/>
          </a:bodyPr>
          <a:lstStyle/>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Psychological growth</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Individual’s potentiality</a:t>
            </a:r>
          </a:p>
          <a:p>
            <a:pPr marL="342900" indent="-3429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Abraham Maslow  - hierarchy of needs</a:t>
            </a:r>
          </a:p>
          <a:p>
            <a:pPr>
              <a:buFont typeface="Wingdings 3" charset="2"/>
              <a:buChar char=""/>
            </a:pPr>
            <a:endParaRPr lang="en-US" dirty="0">
              <a:solidFill>
                <a:schemeClr val="tx1">
                  <a:lumMod val="75000"/>
                  <a:lumOff val="25000"/>
                </a:schemeClr>
              </a:solidFill>
            </a:endParaRPr>
          </a:p>
        </p:txBody>
      </p:sp>
      <p:pic>
        <p:nvPicPr>
          <p:cNvPr id="6" name="Picture 5" descr="Diagram&#10;&#10;Description automatically generated">
            <a:extLst>
              <a:ext uri="{FF2B5EF4-FFF2-40B4-BE49-F238E27FC236}">
                <a16:creationId xmlns:a16="http://schemas.microsoft.com/office/drawing/2014/main" xmlns="" id="{AD262688-97F5-4DBF-A825-7216A47B2A0B}"/>
              </a:ext>
            </a:extLst>
          </p:cNvPr>
          <p:cNvPicPr>
            <a:picLocks noChangeAspect="1"/>
          </p:cNvPicPr>
          <p:nvPr/>
        </p:nvPicPr>
        <p:blipFill>
          <a:blip r:embed="rId2"/>
          <a:stretch>
            <a:fillRect/>
          </a:stretch>
        </p:blipFill>
        <p:spPr>
          <a:xfrm>
            <a:off x="9074798" y="3998755"/>
            <a:ext cx="2873159" cy="2491660"/>
          </a:xfrm>
          <a:prstGeom prst="rect">
            <a:avLst/>
          </a:prstGeom>
        </p:spPr>
      </p:pic>
    </p:spTree>
    <p:extLst>
      <p:ext uri="{BB962C8B-B14F-4D97-AF65-F5344CB8AC3E}">
        <p14:creationId xmlns:p14="http://schemas.microsoft.com/office/powerpoint/2010/main" xmlns="" val="1219614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894014" y="588246"/>
            <a:ext cx="6925848" cy="732183"/>
          </a:xfrm>
        </p:spPr>
        <p:txBody>
          <a:bodyPr>
            <a:normAutofit/>
          </a:bodyPr>
          <a:lstStyle/>
          <a:p>
            <a:r>
              <a:rPr lang="en-GB" sz="4000" dirty="0">
                <a:latin typeface="Arial" panose="020B0604020202020204" pitchFamily="34" charset="0"/>
                <a:cs typeface="Arial" panose="020B0604020202020204" pitchFamily="34" charset="0"/>
              </a:rPr>
              <a:t>Social cognitive perspective </a:t>
            </a: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2589213" y="1948071"/>
            <a:ext cx="8915399" cy="3955592"/>
          </a:xfrm>
        </p:spPr>
        <p:txBody>
          <a:bodyPr/>
          <a:lstStyle/>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Alberts Bandura – Major theorist.</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Social learning and learning through observation.</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Role of conscious thoughts including up self-efficacy with own belief and abilities.</a:t>
            </a:r>
          </a:p>
          <a:p>
            <a:pPr marL="342900" indent="-342900">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Toy ‘R’Us - lacked up vision, ambitions and incentive to changes.</a:t>
            </a:r>
          </a:p>
          <a:p>
            <a:endParaRPr lang="en-GB" dirty="0"/>
          </a:p>
        </p:txBody>
      </p:sp>
      <p:pic>
        <p:nvPicPr>
          <p:cNvPr id="6" name="Picture 5" descr="A close up of a blackboard&#10;&#10;Description automatically generated">
            <a:extLst>
              <a:ext uri="{FF2B5EF4-FFF2-40B4-BE49-F238E27FC236}">
                <a16:creationId xmlns:a16="http://schemas.microsoft.com/office/drawing/2014/main" xmlns="" id="{54F42E67-ED7F-4B32-8932-06420B4A918F}"/>
              </a:ext>
            </a:extLst>
          </p:cNvPr>
          <p:cNvPicPr>
            <a:picLocks noChangeAspect="1"/>
          </p:cNvPicPr>
          <p:nvPr/>
        </p:nvPicPr>
        <p:blipFill>
          <a:blip r:embed="rId2"/>
          <a:stretch>
            <a:fillRect/>
          </a:stretch>
        </p:blipFill>
        <p:spPr>
          <a:xfrm>
            <a:off x="8647112" y="4669554"/>
            <a:ext cx="2857500" cy="1600200"/>
          </a:xfrm>
          <a:prstGeom prst="rect">
            <a:avLst/>
          </a:prstGeom>
        </p:spPr>
      </p:pic>
    </p:spTree>
    <p:extLst>
      <p:ext uri="{BB962C8B-B14F-4D97-AF65-F5344CB8AC3E}">
        <p14:creationId xmlns:p14="http://schemas.microsoft.com/office/powerpoint/2010/main" xmlns="" val="3562495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2" name="Group 51">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53"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4"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5"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6"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7"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8"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9"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0"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1"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2"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3"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4"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6" name="Group 65">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67"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8"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9"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0"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1"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2"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3"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4"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5"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6"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7"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8"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0" name="Rectangle 79">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2"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641884" y="308468"/>
            <a:ext cx="8911687" cy="764985"/>
          </a:xfrm>
        </p:spPr>
        <p:txBody>
          <a:bodyPr vert="horz" lIns="91440" tIns="45720" rIns="91440" bIns="45720" rtlCol="0" anchor="t">
            <a:normAutofit/>
          </a:bodyPr>
          <a:lstStyle/>
          <a:p>
            <a:r>
              <a:rPr lang="en-US" sz="3600" b="1"/>
              <a:t>The</a:t>
            </a:r>
            <a:r>
              <a:rPr lang="en-GB" sz="3600" b="1"/>
              <a:t> Leader’s</a:t>
            </a:r>
            <a:r>
              <a:rPr lang="en-US" sz="3600" b="1"/>
              <a:t> </a:t>
            </a:r>
            <a:r>
              <a:rPr lang="en-GB" sz="3600" b="1"/>
              <a:t>Big Ideas</a:t>
            </a:r>
            <a:endParaRPr lang="en-US" sz="3600" b="1"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783914" y="1289198"/>
            <a:ext cx="7166122" cy="5818184"/>
          </a:xfrm>
        </p:spPr>
        <p:txBody>
          <a:bodyPr vert="horz" lIns="91440" tIns="45720" rIns="91440" bIns="45720" rtlCol="0">
            <a:noAutofit/>
          </a:bodyPr>
          <a:lstStyle/>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Empowered the employees with large destination and journey.</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Compare up the vision and performance.</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Make up proper communication with team members.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Delegation and empowerment.</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Allow the staff to take proper reorganization, regarding self-worth.</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Work in a proper manner to train the employee to gain up new skills.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Share the different knowledge and experience with employees.</a:t>
            </a:r>
          </a:p>
          <a:p>
            <a:pPr marL="4572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Focus on improving employee performance.</a:t>
            </a:r>
          </a:p>
          <a:p>
            <a:pPr marL="457200" indent="-342900">
              <a:lnSpc>
                <a:spcPct val="90000"/>
              </a:lnSpc>
              <a:buFont typeface="Wingdings" panose="05000000000000000000" pitchFamily="2" charset="2"/>
              <a:buChar char="ü"/>
            </a:pPr>
            <a:endParaRPr lang="en-US" sz="2400" dirty="0">
              <a:solidFill>
                <a:schemeClr val="tx1"/>
              </a:solidFill>
            </a:endParaRPr>
          </a:p>
          <a:p>
            <a:pPr>
              <a:lnSpc>
                <a:spcPct val="90000"/>
              </a:lnSpc>
              <a:buFont typeface="Wingdings 3" charset="2"/>
              <a:buChar char=""/>
            </a:pPr>
            <a:endParaRPr lang="en-US" sz="2400" dirty="0">
              <a:solidFill>
                <a:schemeClr val="tx1">
                  <a:lumMod val="75000"/>
                  <a:lumOff val="25000"/>
                </a:schemeClr>
              </a:solidFill>
            </a:endParaRPr>
          </a:p>
        </p:txBody>
      </p:sp>
      <p:pic>
        <p:nvPicPr>
          <p:cNvPr id="6" name="Picture 5" descr="A picture containing wooden, table, wood, sitting&#10;&#10;Description automatically generated">
            <a:extLst>
              <a:ext uri="{FF2B5EF4-FFF2-40B4-BE49-F238E27FC236}">
                <a16:creationId xmlns:a16="http://schemas.microsoft.com/office/drawing/2014/main" xmlns="" id="{B36D1D59-C89F-47DD-90CC-2CB4E49AB23E}"/>
              </a:ext>
            </a:extLst>
          </p:cNvPr>
          <p:cNvPicPr>
            <a:picLocks noChangeAspect="1"/>
          </p:cNvPicPr>
          <p:nvPr/>
        </p:nvPicPr>
        <p:blipFill rotWithShape="1">
          <a:blip r:embed="rId2">
            <a:extLst>
              <a:ext uri="{28A0092B-C50C-407E-A947-70E740481C1C}">
                <a14:useLocalDpi xmlns:a14="http://schemas.microsoft.com/office/drawing/2010/main" xmlns="" val="0"/>
              </a:ext>
            </a:extLst>
          </a:blip>
          <a:srcRect l="7812" r="11058" b="2"/>
          <a:stretch/>
        </p:blipFill>
        <p:spPr>
          <a:xfrm>
            <a:off x="8815996" y="2575043"/>
            <a:ext cx="3376004" cy="2453460"/>
          </a:xfrm>
          <a:prstGeom prst="rect">
            <a:avLst/>
          </a:prstGeom>
        </p:spPr>
      </p:pic>
    </p:spTree>
    <p:extLst>
      <p:ext uri="{BB962C8B-B14F-4D97-AF65-F5344CB8AC3E}">
        <p14:creationId xmlns:p14="http://schemas.microsoft.com/office/powerpoint/2010/main" xmlns="" val="2174711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1899461" y="787750"/>
            <a:ext cx="4932921" cy="1280890"/>
          </a:xfrm>
        </p:spPr>
        <p:txBody>
          <a:bodyPr vert="horz" lIns="91440" tIns="45720" rIns="91440" bIns="45720" rtlCol="0" anchor="t">
            <a:normAutofit/>
          </a:bodyPr>
          <a:lstStyle/>
          <a:p>
            <a:r>
              <a:rPr lang="en-US" sz="3200" b="1" dirty="0"/>
              <a:t>Business strategies</a:t>
            </a:r>
            <a:endParaRPr lang="en-US" sz="32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546690" y="2157317"/>
            <a:ext cx="5638464" cy="3607100"/>
          </a:xfrm>
        </p:spPr>
        <p:txBody>
          <a:bodyPr vert="horz" lIns="91440" tIns="45720" rIns="91440" bIns="45720" rtlCol="0">
            <a:noAutofit/>
          </a:bodyPr>
          <a:lstStyle/>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Develop the proper commitments to growth perspective in business.</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Proper setting of the network, regarding staff.</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Major identification of weak areas that are needed to improve.</a:t>
            </a:r>
          </a:p>
          <a:p>
            <a:pPr marL="342900" indent="-342900">
              <a:lnSpc>
                <a:spcPct val="90000"/>
              </a:lnSpc>
              <a:buFont typeface="Wingdings" panose="05000000000000000000" pitchFamily="2" charset="2"/>
              <a:buChar char="ü"/>
            </a:pPr>
            <a:r>
              <a:rPr lang="en-US" sz="2400" dirty="0">
                <a:solidFill>
                  <a:srgbClr val="000000"/>
                </a:solidFill>
                <a:latin typeface="Arial" panose="020B0604020202020204" pitchFamily="34" charset="0"/>
                <a:cs typeface="Arial" panose="020B0604020202020204" pitchFamily="34" charset="0"/>
              </a:rPr>
              <a:t> Look to have constant innovation in terms of toys.</a:t>
            </a:r>
          </a:p>
          <a:p>
            <a:pPr marL="342900" indent="-342900">
              <a:lnSpc>
                <a:spcPct val="90000"/>
              </a:lnSpc>
              <a:buFont typeface="Wingdings" panose="05000000000000000000" pitchFamily="2" charset="2"/>
              <a:buChar char="ü"/>
            </a:pPr>
            <a:endParaRPr lang="en-US" sz="2400" dirty="0">
              <a:solidFill>
                <a:srgbClr val="000000"/>
              </a:solidFill>
              <a:latin typeface="Arial" panose="020B0604020202020204" pitchFamily="34" charset="0"/>
              <a:cs typeface="Arial" panose="020B0604020202020204" pitchFamily="34" charset="0"/>
            </a:endParaRPr>
          </a:p>
        </p:txBody>
      </p:sp>
      <p:pic>
        <p:nvPicPr>
          <p:cNvPr id="6" name="Picture 5" descr="Text, whiteboard&#10;&#10;Description automatically generated">
            <a:extLst>
              <a:ext uri="{FF2B5EF4-FFF2-40B4-BE49-F238E27FC236}">
                <a16:creationId xmlns:a16="http://schemas.microsoft.com/office/drawing/2014/main" xmlns="" id="{547C6E5F-B4EB-4824-9CD8-CC6399A37DF0}"/>
              </a:ext>
            </a:extLst>
          </p:cNvPr>
          <p:cNvPicPr>
            <a:picLocks noChangeAspect="1"/>
          </p:cNvPicPr>
          <p:nvPr/>
        </p:nvPicPr>
        <p:blipFill rotWithShape="1">
          <a:blip r:embed="rId2">
            <a:extLst>
              <a:ext uri="{28A0092B-C50C-407E-A947-70E740481C1C}">
                <a14:useLocalDpi xmlns:a14="http://schemas.microsoft.com/office/drawing/2010/main" xmlns="" val="0"/>
              </a:ext>
            </a:extLst>
          </a:blip>
          <a:srcRect l="12036" r="5751" b="1"/>
          <a:stretch/>
        </p:blipFill>
        <p:spPr>
          <a:xfrm>
            <a:off x="7269039" y="2168097"/>
            <a:ext cx="4922952" cy="3413151"/>
          </a:xfrm>
          <a:prstGeom prst="rect">
            <a:avLst/>
          </a:prstGeom>
        </p:spPr>
      </p:pic>
    </p:spTree>
    <p:extLst>
      <p:ext uri="{BB962C8B-B14F-4D97-AF65-F5344CB8AC3E}">
        <p14:creationId xmlns:p14="http://schemas.microsoft.com/office/powerpoint/2010/main" xmlns="" val="2959544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xmlns="" id="{1EDD21E1-BAF0-4314-AB31-82ECB8AC9E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1245798" y="313577"/>
            <a:ext cx="5122652" cy="765836"/>
          </a:xfrm>
        </p:spPr>
        <p:txBody>
          <a:bodyPr vert="horz" lIns="91440" tIns="45720" rIns="91440" bIns="45720" rtlCol="0" anchor="t">
            <a:normAutofit/>
          </a:bodyPr>
          <a:lstStyle/>
          <a:p>
            <a:r>
              <a:rPr lang="en-US" sz="3600" b="1" dirty="0"/>
              <a:t>Business strategies</a:t>
            </a:r>
            <a:endParaRPr lang="en-US" sz="3600" dirty="0"/>
          </a:p>
        </p:txBody>
      </p:sp>
      <p:sp>
        <p:nvSpPr>
          <p:cNvPr id="45" name="Rectangle 44">
            <a:extLst>
              <a:ext uri="{FF2B5EF4-FFF2-40B4-BE49-F238E27FC236}">
                <a16:creationId xmlns:a16="http://schemas.microsoft.com/office/drawing/2014/main" xmlns="" id="{FDC8619C-F25D-468E-95FA-2A2151D7DD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138686" y="1512930"/>
            <a:ext cx="6467300" cy="5189400"/>
          </a:xfrm>
        </p:spPr>
        <p:txBody>
          <a:bodyPr vert="horz" lIns="91440" tIns="45720" rIns="91440" bIns="45720" rtlCol="0">
            <a:noAutofit/>
          </a:bodyPr>
          <a:lstStyle/>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Disney Frozen, Barbie, My Little Pony, Monster High, </a:t>
            </a:r>
            <a:r>
              <a:rPr lang="en-US" sz="2400" dirty="0">
                <a:solidFill>
                  <a:schemeClr val="tx1"/>
                </a:solidFill>
                <a:effectLst/>
                <a:latin typeface="Arial" panose="020B0604020202020204" pitchFamily="34" charset="0"/>
                <a:cs typeface="Arial" panose="020B0604020202020204" pitchFamily="34" charset="0"/>
              </a:rPr>
              <a:t>Doc Mc Stuffing, Disney Princesses, Hot Wheels, LEGO, Transformers, My craft, and Teenage Mutant Ninja Turtles.</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Deal with tangible and intangible service.</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Competitive strategy: major focus on having a concrete or tile flooring better for bottom lines, along with rows lauding out next to each other.</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Know the better tactics to keep their customer interested.</a:t>
            </a:r>
          </a:p>
          <a:p>
            <a:pPr marL="342900" indent="-342900">
              <a:lnSpc>
                <a:spcPct val="9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 Efficiency in technology</a:t>
            </a:r>
            <a:r>
              <a:rPr lang="en-US" sz="2000" dirty="0">
                <a:solidFill>
                  <a:schemeClr val="tx1"/>
                </a:solidFill>
                <a:latin typeface="Arial" panose="020B0604020202020204" pitchFamily="34" charset="0"/>
                <a:cs typeface="Arial" panose="020B0604020202020204" pitchFamily="34" charset="0"/>
              </a:rPr>
              <a:t>. </a:t>
            </a:r>
          </a:p>
          <a:p>
            <a:pPr marL="342900" indent="-342900">
              <a:lnSpc>
                <a:spcPct val="90000"/>
              </a:lnSpc>
              <a:buFont typeface="Wingdings" panose="05000000000000000000" pitchFamily="2" charset="2"/>
              <a:buChar char="Ø"/>
            </a:pPr>
            <a:endParaRPr lang="en-US" sz="2000" dirty="0">
              <a:solidFill>
                <a:schemeClr val="tx1">
                  <a:lumMod val="75000"/>
                  <a:lumOff val="25000"/>
                </a:schemeClr>
              </a:solidFill>
            </a:endParaRPr>
          </a:p>
        </p:txBody>
      </p:sp>
      <p:pic>
        <p:nvPicPr>
          <p:cNvPr id="6" name="Picture 5" descr="Text, whiteboard&#10;&#10;Description automatically generated">
            <a:extLst>
              <a:ext uri="{FF2B5EF4-FFF2-40B4-BE49-F238E27FC236}">
                <a16:creationId xmlns:a16="http://schemas.microsoft.com/office/drawing/2014/main" xmlns="" id="{600E3966-DCA0-47A4-89C0-F2836BF84EC1}"/>
              </a:ext>
            </a:extLst>
          </p:cNvPr>
          <p:cNvPicPr>
            <a:picLocks noChangeAspect="1"/>
          </p:cNvPicPr>
          <p:nvPr/>
        </p:nvPicPr>
        <p:blipFill rotWithShape="1">
          <a:blip r:embed="rId2">
            <a:extLst>
              <a:ext uri="{28A0092B-C50C-407E-A947-70E740481C1C}">
                <a14:useLocalDpi xmlns:a14="http://schemas.microsoft.com/office/drawing/2010/main" xmlns="" val="0"/>
              </a:ext>
            </a:extLst>
          </a:blip>
          <a:srcRect l="11519" r="5234" b="1"/>
          <a:stretch/>
        </p:blipFill>
        <p:spPr>
          <a:xfrm>
            <a:off x="7733903" y="1556670"/>
            <a:ext cx="4446173" cy="3732743"/>
          </a:xfrm>
          <a:prstGeom prst="rect">
            <a:avLst/>
          </a:prstGeom>
        </p:spPr>
      </p:pic>
      <p:sp>
        <p:nvSpPr>
          <p:cNvPr id="47" name="Freeform 12">
            <a:extLst>
              <a:ext uri="{FF2B5EF4-FFF2-40B4-BE49-F238E27FC236}">
                <a16:creationId xmlns:a16="http://schemas.microsoft.com/office/drawing/2014/main" xmlns="" id="{7D9439D6-DEAD-4CEB-A61B-BE3D64D1B5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16318413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xmlns="" id="{E621A100-B97E-4BF6-8066-6AF924A3BF5F}"/>
              </a:ext>
            </a:extLst>
          </p:cNvPr>
          <p:cNvSpPr>
            <a:spLocks noGrp="1"/>
          </p:cNvSpPr>
          <p:nvPr>
            <p:ph type="ctrTitle"/>
          </p:nvPr>
        </p:nvSpPr>
        <p:spPr>
          <a:xfrm>
            <a:off x="2589213" y="244673"/>
            <a:ext cx="8915399" cy="91440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b="1" dirty="0">
                <a:latin typeface="Arial" panose="020B0604020202020204" pitchFamily="34" charset="0"/>
                <a:cs typeface="Arial" panose="020B0604020202020204" pitchFamily="34" charset="0"/>
              </a:rPr>
              <a:t>Main successful strategies</a:t>
            </a:r>
          </a:p>
        </p:txBody>
      </p:sp>
      <p:sp>
        <p:nvSpPr>
          <p:cNvPr id="7" name="TextBox 6">
            <a:extLst>
              <a:ext uri="{FF2B5EF4-FFF2-40B4-BE49-F238E27FC236}">
                <a16:creationId xmlns:a16="http://schemas.microsoft.com/office/drawing/2014/main" xmlns="" id="{8A004CEC-A6A2-4D19-8817-7145A461E09A}"/>
              </a:ext>
            </a:extLst>
          </p:cNvPr>
          <p:cNvSpPr txBox="1"/>
          <p:nvPr/>
        </p:nvSpPr>
        <p:spPr>
          <a:xfrm>
            <a:off x="1524000" y="1475746"/>
            <a:ext cx="6096000" cy="4154984"/>
          </a:xfrm>
          <a:prstGeom prst="rect">
            <a:avLst/>
          </a:prstGeom>
          <a:noFill/>
        </p:spPr>
        <p:txBody>
          <a:bodyPr wrap="square">
            <a:spAutoFit/>
          </a:bodyPr>
          <a:lstStyle/>
          <a:p>
            <a:pPr marL="457200" indent="-342900" algn="l">
              <a:buFont typeface="Wingdings" panose="05000000000000000000" pitchFamily="2" charset="2"/>
              <a:buChar char="ü"/>
            </a:pPr>
            <a:r>
              <a:rPr lang="en-US" sz="18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Operate in other countries in retail sectors.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Good level of brand image and reputation.</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25% of the market of the Toy industry worldwide.</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Develop a marketing strategy.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Focus on identifying unique selling propositions.</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Different levels of commitments. </a:t>
            </a:r>
          </a:p>
          <a:p>
            <a:pPr marL="457200" indent="-342900" algn="l">
              <a:buFont typeface="Wingdings" panose="05000000000000000000" pitchFamily="2" charset="2"/>
              <a:buChar char="ü"/>
            </a:pPr>
            <a:r>
              <a:rPr lang="en-US" sz="2400" dirty="0">
                <a:latin typeface="Arial" panose="020B0604020202020204" pitchFamily="34" charset="0"/>
                <a:cs typeface="Arial" panose="020B0604020202020204" pitchFamily="34" charset="0"/>
              </a:rPr>
              <a:t> Evaluate brand quality.</a:t>
            </a:r>
            <a:endParaRPr lang="en-GB" sz="2400" dirty="0"/>
          </a:p>
        </p:txBody>
      </p:sp>
      <p:pic>
        <p:nvPicPr>
          <p:cNvPr id="8" name="Picture 7" descr="A picture containing calendar&#10;&#10;Description automatically generated">
            <a:extLst>
              <a:ext uri="{FF2B5EF4-FFF2-40B4-BE49-F238E27FC236}">
                <a16:creationId xmlns:a16="http://schemas.microsoft.com/office/drawing/2014/main" xmlns="" id="{8CC5D5E6-74D9-4505-80B4-7B247BA8DB35}"/>
              </a:ext>
            </a:extLst>
          </p:cNvPr>
          <p:cNvPicPr>
            <a:picLocks noChangeAspect="1"/>
          </p:cNvPicPr>
          <p:nvPr/>
        </p:nvPicPr>
        <p:blipFill rotWithShape="1">
          <a:blip r:embed="rId2">
            <a:extLst>
              <a:ext uri="{28A0092B-C50C-407E-A947-70E740481C1C}">
                <a14:useLocalDpi xmlns:a14="http://schemas.microsoft.com/office/drawing/2010/main" xmlns="" val="0"/>
              </a:ext>
            </a:extLst>
          </a:blip>
          <a:srcRect r="2" b="31531"/>
          <a:stretch/>
        </p:blipFill>
        <p:spPr>
          <a:xfrm>
            <a:off x="7999543" y="3909391"/>
            <a:ext cx="4192457" cy="2928731"/>
          </a:xfrm>
          <a:prstGeom prst="rect">
            <a:avLst/>
          </a:prstGeom>
        </p:spPr>
      </p:pic>
    </p:spTree>
    <p:extLst>
      <p:ext uri="{BB962C8B-B14F-4D97-AF65-F5344CB8AC3E}">
        <p14:creationId xmlns:p14="http://schemas.microsoft.com/office/powerpoint/2010/main" xmlns="" val="3067101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2902226" y="69573"/>
            <a:ext cx="5892178" cy="914400"/>
          </a:xfrm>
        </p:spPr>
        <p:txBody>
          <a:bodyPr>
            <a:normAutofit/>
          </a:bodyPr>
          <a:lstStyle/>
          <a:p>
            <a:r>
              <a:rPr lang="en-GB" sz="3600" b="1" dirty="0">
                <a:latin typeface="Arial" panose="020B0604020202020204" pitchFamily="34" charset="0"/>
                <a:cs typeface="Arial" panose="020B0604020202020204" pitchFamily="34" charset="0"/>
              </a:rPr>
              <a:t>Failed strategies</a:t>
            </a:r>
            <a:endParaRPr lang="en-GB" sz="3600" dirty="0"/>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1749287" y="1315279"/>
            <a:ext cx="8198057" cy="4227442"/>
          </a:xfrm>
        </p:spPr>
        <p:txBody>
          <a:bodyPr/>
          <a:lstStyle/>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Bottom lines marketing strategies for success and failure.</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The company constantly accusing Wal-Mart, Amazon and Target of intense competition.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innovate the business </a:t>
            </a:r>
            <a:r>
              <a:rPr lang="en-GB" sz="2400">
                <a:solidFill>
                  <a:schemeClr val="tx1"/>
                </a:solidFill>
                <a:latin typeface="Arial" panose="020B0604020202020204" pitchFamily="34" charset="0"/>
                <a:cs typeface="Arial" panose="020B0604020202020204" pitchFamily="34" charset="0"/>
              </a:rPr>
              <a:t>model.</a:t>
            </a:r>
            <a:endParaRPr lang="en-GB" sz="24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incorporate the technology.</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Fail to adapt to changes. </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Long-term situation.</a:t>
            </a:r>
          </a:p>
          <a:p>
            <a:pPr>
              <a:buFont typeface="Wingdings" panose="05000000000000000000" pitchFamily="2" charset="2"/>
              <a:buChar char="ü"/>
            </a:pPr>
            <a:r>
              <a:rPr lang="en-GB" sz="2400" dirty="0">
                <a:solidFill>
                  <a:schemeClr val="tx1"/>
                </a:solidFill>
                <a:latin typeface="Arial" panose="020B0604020202020204" pitchFamily="34" charset="0"/>
                <a:cs typeface="Arial" panose="020B0604020202020204" pitchFamily="34" charset="0"/>
              </a:rPr>
              <a:t> Mismanagement of finances.</a:t>
            </a:r>
          </a:p>
          <a:p>
            <a:endParaRPr lang="en-GB" dirty="0"/>
          </a:p>
        </p:txBody>
      </p:sp>
      <p:pic>
        <p:nvPicPr>
          <p:cNvPr id="5" name="Picture 4">
            <a:extLst>
              <a:ext uri="{FF2B5EF4-FFF2-40B4-BE49-F238E27FC236}">
                <a16:creationId xmlns:a16="http://schemas.microsoft.com/office/drawing/2014/main" xmlns="" id="{35179077-6AE9-4589-A944-E3C60CAE327E}"/>
              </a:ext>
            </a:extLst>
          </p:cNvPr>
          <p:cNvPicPr>
            <a:picLocks noChangeAspect="1"/>
          </p:cNvPicPr>
          <p:nvPr/>
        </p:nvPicPr>
        <p:blipFill>
          <a:blip r:embed="rId2"/>
          <a:srcRect/>
          <a:stretch/>
        </p:blipFill>
        <p:spPr>
          <a:xfrm>
            <a:off x="0" y="0"/>
            <a:ext cx="1749287" cy="983973"/>
          </a:xfrm>
          <a:prstGeom prst="rect">
            <a:avLst/>
          </a:prstGeom>
        </p:spPr>
      </p:pic>
      <p:pic>
        <p:nvPicPr>
          <p:cNvPr id="6" name="Picture 5" descr="Chart, line chart&#10;&#10;Description automatically generated">
            <a:extLst>
              <a:ext uri="{FF2B5EF4-FFF2-40B4-BE49-F238E27FC236}">
                <a16:creationId xmlns:a16="http://schemas.microsoft.com/office/drawing/2014/main" xmlns="" id="{3AFA61C3-1C61-4CB5-82F3-A4A428AB15D6}"/>
              </a:ext>
            </a:extLst>
          </p:cNvPr>
          <p:cNvPicPr>
            <a:picLocks noChangeAspect="1"/>
          </p:cNvPicPr>
          <p:nvPr/>
        </p:nvPicPr>
        <p:blipFill rotWithShape="1">
          <a:blip r:embed="rId3">
            <a:extLst>
              <a:ext uri="{28A0092B-C50C-407E-A947-70E740481C1C}">
                <a14:useLocalDpi xmlns:a14="http://schemas.microsoft.com/office/drawing/2010/main" xmlns="" val="0"/>
              </a:ext>
            </a:extLst>
          </a:blip>
          <a:srcRect r="6609" b="1"/>
          <a:stretch/>
        </p:blipFill>
        <p:spPr>
          <a:xfrm>
            <a:off x="8261028" y="4240696"/>
            <a:ext cx="3930971" cy="2617304"/>
          </a:xfrm>
          <a:prstGeom prst="rect">
            <a:avLst/>
          </a:prstGeom>
        </p:spPr>
      </p:pic>
    </p:spTree>
    <p:extLst>
      <p:ext uri="{BB962C8B-B14F-4D97-AF65-F5344CB8AC3E}">
        <p14:creationId xmlns:p14="http://schemas.microsoft.com/office/powerpoint/2010/main" xmlns="" val="12663994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xmlns="" id="{3F4C104D-5F30-4811-9376-566B26E471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649224" y="645106"/>
            <a:ext cx="3650279" cy="1259894"/>
          </a:xfrm>
        </p:spPr>
        <p:txBody>
          <a:bodyPr vert="horz" lIns="91440" tIns="45720" rIns="91440" bIns="45720" rtlCol="0" anchor="t">
            <a:normAutofit/>
          </a:bodyPr>
          <a:lstStyle/>
          <a:p>
            <a:r>
              <a:rPr lang="en-US" sz="3600" b="1" dirty="0"/>
              <a:t>Consequences of bankruptcy</a:t>
            </a:r>
            <a:endParaRPr lang="en-US" sz="3600" dirty="0"/>
          </a:p>
        </p:txBody>
      </p:sp>
      <p:sp>
        <p:nvSpPr>
          <p:cNvPr id="45" name="Rectangle 44">
            <a:extLst>
              <a:ext uri="{FF2B5EF4-FFF2-40B4-BE49-F238E27FC236}">
                <a16:creationId xmlns:a16="http://schemas.microsoft.com/office/drawing/2014/main" xmlns="" id="{0815E34B-5D02-4E01-A936-E8E1C0AB6F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649225" y="2133600"/>
            <a:ext cx="4851768" cy="4143379"/>
          </a:xfrm>
        </p:spPr>
        <p:txBody>
          <a:bodyPr vert="horz" lIns="91440" tIns="45720" rIns="91440" bIns="45720" rtlCol="0">
            <a:normAutofit/>
          </a:bodyPr>
          <a:lstStyle/>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Lost advantage strategies.</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Lost competitive edge and uniqueness in terms of product differentiation.</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Mismanagement of in-store location.</a:t>
            </a:r>
          </a:p>
          <a:p>
            <a:pPr marL="571500" indent="-457200">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More than 30,000 retail workers lost their jobs.</a:t>
            </a:r>
          </a:p>
          <a:p>
            <a:pPr>
              <a:buFont typeface="Wingdings 3" charset="2"/>
              <a:buChar char=""/>
            </a:pP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6" name="Picture 5" descr="A picture containing circle&#10;&#10;Description automatically generated">
            <a:extLst>
              <a:ext uri="{FF2B5EF4-FFF2-40B4-BE49-F238E27FC236}">
                <a16:creationId xmlns:a16="http://schemas.microsoft.com/office/drawing/2014/main" xmlns="" id="{88C41E86-010D-43F1-BAF1-6C9E1ACC0443}"/>
              </a:ext>
            </a:extLst>
          </p:cNvPr>
          <p:cNvPicPr>
            <a:picLocks noChangeAspect="1"/>
          </p:cNvPicPr>
          <p:nvPr/>
        </p:nvPicPr>
        <p:blipFill rotWithShape="1">
          <a:blip r:embed="rId2">
            <a:extLst>
              <a:ext uri="{28A0092B-C50C-407E-A947-70E740481C1C}">
                <a14:useLocalDpi xmlns:a14="http://schemas.microsoft.com/office/drawing/2010/main" xmlns="" val="0"/>
              </a:ext>
            </a:extLst>
          </a:blip>
          <a:srcRect r="2511" b="-2"/>
          <a:stretch/>
        </p:blipFill>
        <p:spPr>
          <a:xfrm>
            <a:off x="5974868" y="1011474"/>
            <a:ext cx="5989738" cy="4761157"/>
          </a:xfrm>
          <a:prstGeom prst="rect">
            <a:avLst/>
          </a:prstGeom>
        </p:spPr>
      </p:pic>
      <p:sp>
        <p:nvSpPr>
          <p:cNvPr id="47" name="Freeform 11">
            <a:extLst>
              <a:ext uri="{FF2B5EF4-FFF2-40B4-BE49-F238E27FC236}">
                <a16:creationId xmlns:a16="http://schemas.microsoft.com/office/drawing/2014/main" xmlns="" id="{7DE3414B-B032-4710-A468-D3285E38C5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xmlns="" val="674607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365104-26B4-4397-9DC7-9A2955ED99E4}"/>
              </a:ext>
            </a:extLst>
          </p:cNvPr>
          <p:cNvSpPr>
            <a:spLocks noGrp="1"/>
          </p:cNvSpPr>
          <p:nvPr>
            <p:ph type="title"/>
          </p:nvPr>
        </p:nvSpPr>
        <p:spPr/>
        <p:txBody>
          <a:bodyPr/>
          <a:lstStyle/>
          <a:p>
            <a:r>
              <a:rPr lang="en-GB" sz="2400" b="1" dirty="0">
                <a:effectLst/>
                <a:latin typeface="Arial" panose="020B0604020202020204" pitchFamily="34" charset="0"/>
                <a:ea typeface="Calibri" panose="020F0502020204030204" pitchFamily="34" charset="0"/>
                <a:cs typeface="Arial" panose="020B0604020202020204" pitchFamily="34" charset="0"/>
              </a:rPr>
              <a:t>Reasons for downfall in UK and success in other countries </a:t>
            </a:r>
            <a:r>
              <a:rPr lang="en-GB" sz="1800" dirty="0">
                <a:effectLst/>
                <a:latin typeface="Calibri" panose="020F0502020204030204" pitchFamily="34" charset="0"/>
                <a:ea typeface="Calibri" panose="020F0502020204030204" pitchFamily="34" charset="0"/>
                <a:cs typeface="Times New Roman" panose="02020603050405020304" pitchFamily="18" charset="0"/>
              </a:rPr>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C3125CC1-82DF-48AF-A0A0-E676297D3C76}"/>
              </a:ext>
            </a:extLst>
          </p:cNvPr>
          <p:cNvSpPr>
            <a:spLocks noGrp="1"/>
          </p:cNvSpPr>
          <p:nvPr>
            <p:ph idx="1"/>
          </p:nvPr>
        </p:nvSpPr>
        <p:spPr>
          <a:xfrm>
            <a:off x="687388" y="1905000"/>
            <a:ext cx="8915400" cy="4328890"/>
          </a:xfrm>
        </p:spPr>
        <p:txBody>
          <a:bodyPr>
            <a:noAutofit/>
          </a:bodyPr>
          <a:lstStyle/>
          <a:p>
            <a:pPr>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In the year 2017 March, 2017 old business have announced itself as bankrupt .</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M</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ajor level of challenges over the years with rise in ecommerce’s, change up in toy states.</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igital handset have been the ecosystems with opportunity as well as challenges looking retailer in spotting in fashions. Hence the Toys R Us failed to get into there.</a:t>
            </a:r>
          </a:p>
          <a:p>
            <a:pPr>
              <a:buFont typeface="Wingdings" panose="05000000000000000000" pitchFamily="2" charset="2"/>
              <a:buChar char="ü"/>
            </a:pP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D</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iscounters - There is need to make efforts to capitalize the emerging online markets.</a:t>
            </a:r>
          </a:p>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 </a:t>
            </a:r>
            <a:r>
              <a:rPr lang="en-GB" sz="2400" dirty="0">
                <a:solidFill>
                  <a:schemeClr val="tx1"/>
                </a:solidFill>
                <a:latin typeface="Arial" panose="020B0604020202020204" pitchFamily="34" charset="0"/>
                <a:cs typeface="Arial" panose="020B0604020202020204" pitchFamily="34" charset="0"/>
              </a:rPr>
              <a:t>Charlies Lazarus  was expert leader.</a:t>
            </a:r>
          </a:p>
        </p:txBody>
      </p:sp>
      <p:pic>
        <p:nvPicPr>
          <p:cNvPr id="5" name="Picture 4" descr="A person standing on top of a ramp&#10;&#10;Description automatically generated">
            <a:extLst>
              <a:ext uri="{FF2B5EF4-FFF2-40B4-BE49-F238E27FC236}">
                <a16:creationId xmlns:a16="http://schemas.microsoft.com/office/drawing/2014/main" xmlns="" id="{0CF1091F-482C-40FD-8CDA-6BFE9957BC5E}"/>
              </a:ext>
            </a:extLst>
          </p:cNvPr>
          <p:cNvPicPr>
            <a:picLocks noChangeAspect="1"/>
          </p:cNvPicPr>
          <p:nvPr/>
        </p:nvPicPr>
        <p:blipFill>
          <a:blip r:embed="rId2"/>
          <a:stretch>
            <a:fillRect/>
          </a:stretch>
        </p:blipFill>
        <p:spPr>
          <a:xfrm>
            <a:off x="9602788" y="3978513"/>
            <a:ext cx="2466109" cy="1704109"/>
          </a:xfrm>
          <a:prstGeom prst="rect">
            <a:avLst/>
          </a:prstGeom>
        </p:spPr>
      </p:pic>
    </p:spTree>
    <p:extLst>
      <p:ext uri="{BB962C8B-B14F-4D97-AF65-F5344CB8AC3E}">
        <p14:creationId xmlns:p14="http://schemas.microsoft.com/office/powerpoint/2010/main" xmlns="" val="2139826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0C9A6A-838B-4A6D-BE60-6E3060FE1703}"/>
              </a:ext>
            </a:extLst>
          </p:cNvPr>
          <p:cNvSpPr>
            <a:spLocks noGrp="1"/>
          </p:cNvSpPr>
          <p:nvPr>
            <p:ph type="ctrTitle"/>
          </p:nvPr>
        </p:nvSpPr>
        <p:spPr>
          <a:xfrm>
            <a:off x="1794083" y="715618"/>
            <a:ext cx="8915399" cy="1510929"/>
          </a:xfrm>
        </p:spPr>
        <p:txBody>
          <a:bodyPr>
            <a:no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story of Toy R Us should have gone in different manner happening with prime opportunity for retailer in grasping the online retail from early stage and make proper utilization with early stage to continues to grow. </a:t>
            </a:r>
            <a:endParaRPr lang="en-GB" sz="24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1965DAE2-145D-440F-A75F-B2AB32DAF1C7}"/>
              </a:ext>
            </a:extLst>
          </p:cNvPr>
          <p:cNvSpPr>
            <a:spLocks noGrp="1"/>
          </p:cNvSpPr>
          <p:nvPr>
            <p:ph type="subTitle" idx="1"/>
          </p:nvPr>
        </p:nvSpPr>
        <p:spPr>
          <a:xfrm>
            <a:off x="379344" y="2598922"/>
            <a:ext cx="8915399" cy="914400"/>
          </a:xfrm>
        </p:spPr>
        <p:txBody>
          <a:bodyPr>
            <a:norm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They are losing the growing competition from the rival big box retailers and emerging online market.</a:t>
            </a:r>
            <a:endParaRPr lang="en-GB" sz="2400" dirty="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xmlns="" id="{C03F380A-2FEA-497D-8730-FFEBDC24C54F}"/>
              </a:ext>
            </a:extLst>
          </p:cNvPr>
          <p:cNvSpPr txBox="1"/>
          <p:nvPr/>
        </p:nvSpPr>
        <p:spPr>
          <a:xfrm>
            <a:off x="2133599" y="4024845"/>
            <a:ext cx="9104244" cy="830997"/>
          </a:xfrm>
          <a:prstGeom prst="rect">
            <a:avLst/>
          </a:prstGeom>
          <a:noFill/>
        </p:spPr>
        <p:txBody>
          <a:bodyPr wrap="square">
            <a:spAutoFit/>
          </a:bodyPr>
          <a:lstStyle/>
          <a:p>
            <a:pPr marL="342900" indent="-342900">
              <a:buFont typeface="Wingdings" panose="05000000000000000000" pitchFamily="2" charset="2"/>
              <a:buChar char="ü"/>
            </a:pPr>
            <a:r>
              <a:rPr lang="en-GB" sz="2400" dirty="0">
                <a:latin typeface="Arial" panose="020B0604020202020204" pitchFamily="34" charset="0"/>
                <a:cs typeface="Arial" panose="020B0604020202020204" pitchFamily="34" charset="0"/>
              </a:rPr>
              <a:t> The company did not make a profit, because of the large companies and commercial companies and technology.</a:t>
            </a:r>
          </a:p>
        </p:txBody>
      </p:sp>
      <p:pic>
        <p:nvPicPr>
          <p:cNvPr id="6" name="Picture 5" descr="A picture containing timeline&#10;&#10;Description automatically generated">
            <a:extLst>
              <a:ext uri="{FF2B5EF4-FFF2-40B4-BE49-F238E27FC236}">
                <a16:creationId xmlns:a16="http://schemas.microsoft.com/office/drawing/2014/main" xmlns="" id="{ADA955B8-0163-4DCD-8DA2-D345FB378319}"/>
              </a:ext>
            </a:extLst>
          </p:cNvPr>
          <p:cNvPicPr>
            <a:picLocks noChangeAspect="1"/>
          </p:cNvPicPr>
          <p:nvPr/>
        </p:nvPicPr>
        <p:blipFill>
          <a:blip r:embed="rId2"/>
          <a:stretch>
            <a:fillRect/>
          </a:stretch>
        </p:blipFill>
        <p:spPr>
          <a:xfrm>
            <a:off x="9836727" y="5458377"/>
            <a:ext cx="2355273" cy="1368009"/>
          </a:xfrm>
          <a:prstGeom prst="rect">
            <a:avLst/>
          </a:prstGeom>
        </p:spPr>
      </p:pic>
      <p:pic>
        <p:nvPicPr>
          <p:cNvPr id="7" name="Picture 6" descr="A close up of a sign&#10;&#10;Description automatically generated">
            <a:extLst>
              <a:ext uri="{FF2B5EF4-FFF2-40B4-BE49-F238E27FC236}">
                <a16:creationId xmlns:a16="http://schemas.microsoft.com/office/drawing/2014/main" xmlns="" id="{DA6B8EF7-8725-45EC-8192-3123C36FD2DB}"/>
              </a:ext>
            </a:extLst>
          </p:cNvPr>
          <p:cNvPicPr>
            <a:picLocks noChangeAspect="1"/>
          </p:cNvPicPr>
          <p:nvPr/>
        </p:nvPicPr>
        <p:blipFill>
          <a:blip r:embed="rId3"/>
          <a:stretch>
            <a:fillRect/>
          </a:stretch>
        </p:blipFill>
        <p:spPr>
          <a:xfrm>
            <a:off x="166255" y="-17342"/>
            <a:ext cx="1625600" cy="914400"/>
          </a:xfrm>
          <a:prstGeom prst="rect">
            <a:avLst/>
          </a:prstGeom>
        </p:spPr>
      </p:pic>
    </p:spTree>
    <p:extLst>
      <p:ext uri="{BB962C8B-B14F-4D97-AF65-F5344CB8AC3E}">
        <p14:creationId xmlns:p14="http://schemas.microsoft.com/office/powerpoint/2010/main" xmlns="" val="14841943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549CCF-C59D-4CEC-8EB4-1CC64CC8768A}"/>
              </a:ext>
            </a:extLst>
          </p:cNvPr>
          <p:cNvSpPr>
            <a:spLocks noGrp="1"/>
          </p:cNvSpPr>
          <p:nvPr>
            <p:ph type="title"/>
          </p:nvPr>
        </p:nvSpPr>
        <p:spPr>
          <a:xfrm>
            <a:off x="1640156" y="1150379"/>
            <a:ext cx="8911687" cy="1280890"/>
          </a:xfrm>
        </p:spPr>
        <p:txBody>
          <a:bodyPr>
            <a:normAutofit/>
          </a:bodyPr>
          <a:lstStyle/>
          <a:p>
            <a:pPr marL="342900" indent="-342900">
              <a:buFont typeface="Wingdings" panose="05000000000000000000" pitchFamily="2" charset="2"/>
              <a:buChar char="ü"/>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has been major restructuring which have cause up the negative impact</a:t>
            </a:r>
            <a:r>
              <a:rPr lang="en-GB" sz="2400" dirty="0">
                <a:solidFill>
                  <a:schemeClr val="tx1"/>
                </a:solidFill>
                <a:latin typeface="Arial" panose="020B0604020202020204" pitchFamily="34" charset="0"/>
                <a:ea typeface="Calibri" panose="020F0502020204030204" pitchFamily="34" charset="0"/>
                <a:cs typeface="Arial" panose="020B0604020202020204" pitchFamily="34" charset="0"/>
              </a:rPr>
              <a:t> of </a:t>
            </a: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 the business strategies. </a:t>
            </a:r>
            <a:endParaRPr lang="en-GB" sz="24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F64EAF45-66BF-4487-B864-00244F3B0D94}"/>
              </a:ext>
            </a:extLst>
          </p:cNvPr>
          <p:cNvSpPr>
            <a:spLocks noGrp="1"/>
          </p:cNvSpPr>
          <p:nvPr>
            <p:ph idx="1"/>
          </p:nvPr>
        </p:nvSpPr>
        <p:spPr>
          <a:xfrm>
            <a:off x="662225" y="2937164"/>
            <a:ext cx="7964940" cy="2770457"/>
          </a:xfrm>
        </p:spPr>
        <p:txBody>
          <a:bodyPr/>
          <a:lstStyle/>
          <a:p>
            <a:pPr>
              <a:buFont typeface="Wingdings" panose="05000000000000000000" pitchFamily="2" charset="2"/>
              <a:buChar char="ü"/>
            </a:pPr>
            <a:r>
              <a:rPr lang="en-GB" sz="1800" dirty="0">
                <a:solidFill>
                  <a:schemeClr val="tx1"/>
                </a:solidFill>
                <a:effectLst/>
                <a:latin typeface="Arial" panose="020B0604020202020204" pitchFamily="34" charset="0"/>
                <a:ea typeface="Times New Roman" panose="02020603050405020304" pitchFamily="18" charset="0"/>
              </a:rPr>
              <a:t> </a:t>
            </a:r>
            <a:r>
              <a:rPr lang="en-GB" sz="2400" dirty="0">
                <a:solidFill>
                  <a:schemeClr val="tx1"/>
                </a:solidFill>
                <a:effectLst/>
                <a:latin typeface="Arial" panose="020B0604020202020204" pitchFamily="34" charset="0"/>
                <a:ea typeface="Times New Roman" panose="02020603050405020304" pitchFamily="18" charset="0"/>
              </a:rPr>
              <a:t>There has been confusion around the bankruptcy.</a:t>
            </a: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rPr>
              <a:t>Something gets wrong.</a:t>
            </a:r>
            <a:endParaRPr lang="en-GB" sz="2400" dirty="0">
              <a:solidFill>
                <a:schemeClr val="tx1"/>
              </a:solidFill>
              <a:latin typeface="Arial" panose="020B0604020202020204" pitchFamily="34" charset="0"/>
              <a:ea typeface="Times New Roman" panose="02020603050405020304" pitchFamily="18" charset="0"/>
            </a:endParaRPr>
          </a:p>
          <a:p>
            <a:pPr>
              <a:buFont typeface="Wingdings" panose="05000000000000000000" pitchFamily="2" charset="2"/>
              <a:buChar char="ü"/>
            </a:pPr>
            <a:r>
              <a:rPr lang="en-GB" sz="2400" dirty="0">
                <a:solidFill>
                  <a:schemeClr val="tx1"/>
                </a:solidFill>
                <a:latin typeface="Arial" panose="020B0604020202020204" pitchFamily="34" charset="0"/>
              </a:rPr>
              <a:t>End of one Era in the toy industry</a:t>
            </a:r>
          </a:p>
          <a:p>
            <a:pPr>
              <a:buFont typeface="Wingdings" panose="05000000000000000000" pitchFamily="2" charset="2"/>
              <a:buChar char="ü"/>
            </a:pPr>
            <a:endParaRPr lang="en-GB" dirty="0">
              <a:solidFill>
                <a:schemeClr val="tx1"/>
              </a:solidFill>
            </a:endParaRPr>
          </a:p>
        </p:txBody>
      </p:sp>
      <p:pic>
        <p:nvPicPr>
          <p:cNvPr id="5" name="Picture 4" descr="Diagram&#10;&#10;Description automatically generated">
            <a:extLst>
              <a:ext uri="{FF2B5EF4-FFF2-40B4-BE49-F238E27FC236}">
                <a16:creationId xmlns:a16="http://schemas.microsoft.com/office/drawing/2014/main" xmlns="" id="{CAF1B08A-691D-4470-AFD7-96F835310087}"/>
              </a:ext>
            </a:extLst>
          </p:cNvPr>
          <p:cNvPicPr>
            <a:picLocks noChangeAspect="1"/>
          </p:cNvPicPr>
          <p:nvPr/>
        </p:nvPicPr>
        <p:blipFill>
          <a:blip r:embed="rId2"/>
          <a:stretch>
            <a:fillRect/>
          </a:stretch>
        </p:blipFill>
        <p:spPr>
          <a:xfrm>
            <a:off x="6811617" y="3467781"/>
            <a:ext cx="5380383" cy="2821957"/>
          </a:xfrm>
          <a:prstGeom prst="rect">
            <a:avLst/>
          </a:prstGeom>
        </p:spPr>
      </p:pic>
    </p:spTree>
    <p:extLst>
      <p:ext uri="{BB962C8B-B14F-4D97-AF65-F5344CB8AC3E}">
        <p14:creationId xmlns:p14="http://schemas.microsoft.com/office/powerpoint/2010/main" xmlns="" val="1352296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290246-FE09-4B6B-8621-ACF3A1CD2E63}"/>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xmlns="" id="{F372B119-8FA8-4A12-A757-A8E704DC9679}"/>
              </a:ext>
            </a:extLst>
          </p:cNvPr>
          <p:cNvSpPr>
            <a:spLocks noGrp="1"/>
          </p:cNvSpPr>
          <p:nvPr>
            <p:ph idx="1"/>
          </p:nvPr>
        </p:nvSpPr>
        <p:spPr/>
        <p:txBody>
          <a:bodyPr>
            <a:normAutofit fontScale="92500" lnSpcReduction="10000"/>
          </a:bodyPr>
          <a:lstStyle/>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From the information presented in conclusion, we can add that the successful management of a company requires knowledge and a set of skills and qualities to be applied in business. </a:t>
            </a:r>
            <a:endParaRPr lang="en-GB" sz="240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company leader has worked hard and with love for the players, and this has kept his business successfully for more than half a century. But still, something has led the shops to bankruptcy. Wrong strategies or poorly implemented tactics. </a:t>
            </a:r>
          </a:p>
          <a:p>
            <a:pPr>
              <a:buFont typeface="Wingdings" panose="05000000000000000000" pitchFamily="2" charset="2"/>
              <a:buChar char="ü"/>
            </a:pPr>
            <a:r>
              <a:rPr lang="en-GB" sz="2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Therefore, each item should be guided by his instincts, as mentioned at the beginning of the report. Intuition and love for business is the path to success, combined with a lot of knowledge in the business world.</a:t>
            </a:r>
          </a:p>
          <a:p>
            <a:endParaRPr lang="en-GB" dirty="0"/>
          </a:p>
        </p:txBody>
      </p:sp>
      <p:pic>
        <p:nvPicPr>
          <p:cNvPr id="5" name="Picture 4" descr="A close up of a sign&#10;&#10;Description automatically generated">
            <a:extLst>
              <a:ext uri="{FF2B5EF4-FFF2-40B4-BE49-F238E27FC236}">
                <a16:creationId xmlns:a16="http://schemas.microsoft.com/office/drawing/2014/main" xmlns="" id="{E27796E8-595E-45DC-B479-334513CE61C4}"/>
              </a:ext>
            </a:extLst>
          </p:cNvPr>
          <p:cNvPicPr>
            <a:picLocks noChangeAspect="1"/>
          </p:cNvPicPr>
          <p:nvPr/>
        </p:nvPicPr>
        <p:blipFill>
          <a:blip r:embed="rId2"/>
          <a:stretch>
            <a:fillRect/>
          </a:stretch>
        </p:blipFill>
        <p:spPr>
          <a:xfrm>
            <a:off x="9630448" y="0"/>
            <a:ext cx="2561552" cy="1440873"/>
          </a:xfrm>
          <a:prstGeom prst="rect">
            <a:avLst/>
          </a:prstGeom>
        </p:spPr>
      </p:pic>
    </p:spTree>
    <p:extLst>
      <p:ext uri="{BB962C8B-B14F-4D97-AF65-F5344CB8AC3E}">
        <p14:creationId xmlns:p14="http://schemas.microsoft.com/office/powerpoint/2010/main" xmlns="" val="2078149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171150-C36B-49D0-8F8B-A30DFF2E4284}"/>
              </a:ext>
            </a:extLst>
          </p:cNvPr>
          <p:cNvSpPr>
            <a:spLocks noGrp="1"/>
          </p:cNvSpPr>
          <p:nvPr>
            <p:ph type="title"/>
          </p:nvPr>
        </p:nvSpPr>
        <p:spPr>
          <a:xfrm>
            <a:off x="2592925" y="624110"/>
            <a:ext cx="8911687" cy="1509490"/>
          </a:xfrm>
        </p:spPr>
        <p:txBody>
          <a:bodyPr>
            <a:normAutofit/>
          </a:bodyPr>
          <a:lstStyle/>
          <a:p>
            <a:r>
              <a:rPr lang="en-GB" sz="3200" dirty="0">
                <a:latin typeface="Arial" panose="020B0604020202020204" pitchFamily="34" charset="0"/>
                <a:cs typeface="Arial" panose="020B0604020202020204" pitchFamily="34" charset="0"/>
              </a:rPr>
              <a:t>After the adventure with as in Toys “R” US story ,we know that you have any questions “?”</a:t>
            </a:r>
          </a:p>
        </p:txBody>
      </p:sp>
      <p:sp>
        <p:nvSpPr>
          <p:cNvPr id="3" name="Content Placeholder 2">
            <a:extLst>
              <a:ext uri="{FF2B5EF4-FFF2-40B4-BE49-F238E27FC236}">
                <a16:creationId xmlns:a16="http://schemas.microsoft.com/office/drawing/2014/main" xmlns="" id="{5294DD73-CE65-435B-80E6-53C8BD72EC19}"/>
              </a:ext>
            </a:extLst>
          </p:cNvPr>
          <p:cNvSpPr>
            <a:spLocks noGrp="1"/>
          </p:cNvSpPr>
          <p:nvPr>
            <p:ph idx="1"/>
          </p:nvPr>
        </p:nvSpPr>
        <p:spPr>
          <a:xfrm>
            <a:off x="4176373" y="2019898"/>
            <a:ext cx="3909390" cy="1325218"/>
          </a:xfrm>
        </p:spPr>
        <p:txBody>
          <a:bodyPr>
            <a:normAutofit/>
          </a:bodyPr>
          <a:lstStyle/>
          <a:p>
            <a:pPr marL="0" indent="0">
              <a:buNone/>
            </a:pPr>
            <a:r>
              <a:rPr lang="en-GB" sz="5400" dirty="0">
                <a:latin typeface="Aharoni" panose="02010803020104030203" pitchFamily="2" charset="-79"/>
                <a:cs typeface="Aharoni" panose="02010803020104030203" pitchFamily="2" charset="-79"/>
              </a:rPr>
              <a:t>Questions</a:t>
            </a:r>
            <a:r>
              <a:rPr lang="en-GB" sz="4400" dirty="0">
                <a:latin typeface="Aharoni" panose="02010803020104030203" pitchFamily="2" charset="-79"/>
                <a:cs typeface="Aharoni" panose="02010803020104030203" pitchFamily="2" charset="-79"/>
              </a:rPr>
              <a:t> </a:t>
            </a:r>
          </a:p>
        </p:txBody>
      </p:sp>
      <p:sp>
        <p:nvSpPr>
          <p:cNvPr id="4" name="Speech Bubble: Oval 3">
            <a:extLst>
              <a:ext uri="{FF2B5EF4-FFF2-40B4-BE49-F238E27FC236}">
                <a16:creationId xmlns:a16="http://schemas.microsoft.com/office/drawing/2014/main" xmlns="" id="{666EC758-3714-477A-A880-088D11A7A7B0}"/>
              </a:ext>
            </a:extLst>
          </p:cNvPr>
          <p:cNvSpPr/>
          <p:nvPr/>
        </p:nvSpPr>
        <p:spPr>
          <a:xfrm rot="19159120">
            <a:off x="343209" y="1426317"/>
            <a:ext cx="2199861" cy="1868556"/>
          </a:xfrm>
          <a:prstGeom prst="wedgeEllipseCallou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style>
          <a:lnRef idx="2">
            <a:schemeClr val="accent1">
              <a:shade val="50000"/>
            </a:schemeClr>
          </a:lnRef>
          <a:fillRef idx="1">
            <a:schemeClr val="accent1"/>
          </a:fillRef>
          <a:effectRef idx="0">
            <a:schemeClr val="accent1"/>
          </a:effectRef>
          <a:fontRef idx="minor">
            <a:schemeClr val="lt1"/>
          </a:fontRef>
        </p:style>
        <p:txBody>
          <a:bodyPr rtlCol="0" anchor="ctr">
            <a:scene3d>
              <a:camera prst="perspectiveHeroicExtremeLeftFacing"/>
              <a:lightRig rig="threePt" dir="t"/>
            </a:scene3d>
          </a:bodyPr>
          <a:lstStyle/>
          <a:p>
            <a:pPr algn="ctr"/>
            <a:r>
              <a:rPr lang="en-GB" sz="3200" dirty="0">
                <a:ln w="0"/>
                <a:solidFill>
                  <a:schemeClr val="tx1"/>
                </a:solidFill>
                <a:effectLst>
                  <a:outerShdw blurRad="38100" dist="19050" dir="2700000" algn="tl" rotWithShape="0">
                    <a:schemeClr val="dk1">
                      <a:alpha val="40000"/>
                    </a:schemeClr>
                  </a:outerShdw>
                </a:effectLst>
              </a:rPr>
              <a:t>WHY ? </a:t>
            </a:r>
          </a:p>
        </p:txBody>
      </p:sp>
      <p:sp>
        <p:nvSpPr>
          <p:cNvPr id="5" name="Speech Bubble: Oval 4">
            <a:extLst>
              <a:ext uri="{FF2B5EF4-FFF2-40B4-BE49-F238E27FC236}">
                <a16:creationId xmlns:a16="http://schemas.microsoft.com/office/drawing/2014/main" xmlns="" id="{4F0C7138-9C15-4292-9128-2308648B97E5}"/>
              </a:ext>
            </a:extLst>
          </p:cNvPr>
          <p:cNvSpPr/>
          <p:nvPr/>
        </p:nvSpPr>
        <p:spPr>
          <a:xfrm rot="978861">
            <a:off x="3310220" y="3453861"/>
            <a:ext cx="1837346" cy="1855636"/>
          </a:xfrm>
          <a:prstGeom prst="wedgeEllipseCallou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What ?</a:t>
            </a:r>
          </a:p>
        </p:txBody>
      </p:sp>
      <p:sp>
        <p:nvSpPr>
          <p:cNvPr id="6" name="Speech Bubble: Oval 5">
            <a:extLst>
              <a:ext uri="{FF2B5EF4-FFF2-40B4-BE49-F238E27FC236}">
                <a16:creationId xmlns:a16="http://schemas.microsoft.com/office/drawing/2014/main" xmlns="" id="{557F5778-4D36-4F9E-B6E3-6C652B183896}"/>
              </a:ext>
            </a:extLst>
          </p:cNvPr>
          <p:cNvSpPr/>
          <p:nvPr/>
        </p:nvSpPr>
        <p:spPr>
          <a:xfrm>
            <a:off x="10018642" y="1733012"/>
            <a:ext cx="2001079" cy="1898990"/>
          </a:xfrm>
          <a:prstGeom prst="wedgeEllipseCallout">
            <a:avLst/>
          </a:prstGeom>
          <a:ln>
            <a:noFill/>
          </a:ln>
          <a:effectLst>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HOW ?</a:t>
            </a:r>
          </a:p>
        </p:txBody>
      </p:sp>
      <p:sp>
        <p:nvSpPr>
          <p:cNvPr id="7" name="Speech Bubble: Oval 6">
            <a:extLst>
              <a:ext uri="{FF2B5EF4-FFF2-40B4-BE49-F238E27FC236}">
                <a16:creationId xmlns:a16="http://schemas.microsoft.com/office/drawing/2014/main" xmlns="" id="{C15F2730-83A7-4253-AB07-5AD718243FA2}"/>
              </a:ext>
            </a:extLst>
          </p:cNvPr>
          <p:cNvSpPr/>
          <p:nvPr/>
        </p:nvSpPr>
        <p:spPr>
          <a:xfrm rot="20109461">
            <a:off x="6802109" y="3550875"/>
            <a:ext cx="2006847" cy="1599995"/>
          </a:xfrm>
          <a:prstGeom prst="wedgeEllipseCallou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n w="0"/>
                <a:solidFill>
                  <a:schemeClr val="tx1"/>
                </a:solidFill>
                <a:effectLst>
                  <a:outerShdw blurRad="38100" dist="19050" dir="2700000" algn="tl" rotWithShape="0">
                    <a:schemeClr val="dk1">
                      <a:alpha val="40000"/>
                    </a:schemeClr>
                  </a:outerShdw>
                </a:effectLst>
              </a:rPr>
              <a:t>Which </a:t>
            </a:r>
            <a:r>
              <a:rPr lang="en-GB" dirty="0">
                <a:ln w="0"/>
                <a:solidFill>
                  <a:schemeClr val="tx1"/>
                </a:solidFill>
                <a:effectLst>
                  <a:outerShdw blurRad="38100" dist="19050" dir="2700000" algn="tl" rotWithShape="0">
                    <a:schemeClr val="dk1">
                      <a:alpha val="40000"/>
                    </a:schemeClr>
                  </a:outerShdw>
                </a:effectLst>
              </a:rPr>
              <a:t>?</a:t>
            </a:r>
          </a:p>
        </p:txBody>
      </p:sp>
      <p:sp>
        <p:nvSpPr>
          <p:cNvPr id="9" name="TextBox 8">
            <a:extLst>
              <a:ext uri="{FF2B5EF4-FFF2-40B4-BE49-F238E27FC236}">
                <a16:creationId xmlns:a16="http://schemas.microsoft.com/office/drawing/2014/main" xmlns="" id="{FECBB21E-9317-4936-BFC5-156D531A2F1B}"/>
              </a:ext>
            </a:extLst>
          </p:cNvPr>
          <p:cNvSpPr txBox="1"/>
          <p:nvPr/>
        </p:nvSpPr>
        <p:spPr>
          <a:xfrm>
            <a:off x="9052204" y="5698435"/>
            <a:ext cx="3576147" cy="523220"/>
          </a:xfrm>
          <a:prstGeom prst="rect">
            <a:avLst/>
          </a:prstGeom>
          <a:noFill/>
        </p:spPr>
        <p:txBody>
          <a:bodyPr wrap="square">
            <a:spAutoFit/>
          </a:bodyPr>
          <a:lstStyle/>
          <a:p>
            <a:r>
              <a:rPr lang="en-GB" sz="2800" dirty="0">
                <a:latin typeface="Arial Black" panose="020B0A04020102020204" pitchFamily="34" charset="0"/>
              </a:rPr>
              <a:t>THANK YOU</a:t>
            </a:r>
          </a:p>
        </p:txBody>
      </p:sp>
    </p:spTree>
    <p:extLst>
      <p:ext uri="{BB962C8B-B14F-4D97-AF65-F5344CB8AC3E}">
        <p14:creationId xmlns:p14="http://schemas.microsoft.com/office/powerpoint/2010/main" xmlns="" val="1834598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6C7E5F-0106-4BA2-BF16-1E83E30D13AB}"/>
              </a:ext>
            </a:extLst>
          </p:cNvPr>
          <p:cNvSpPr>
            <a:spLocks noGrp="1"/>
          </p:cNvSpPr>
          <p:nvPr>
            <p:ph type="title"/>
          </p:nvPr>
        </p:nvSpPr>
        <p:spPr>
          <a:xfrm>
            <a:off x="4518992" y="92766"/>
            <a:ext cx="2557669" cy="795759"/>
          </a:xfrm>
        </p:spPr>
        <p:txBody>
          <a:bodyPr>
            <a:normAutofit fontScale="90000"/>
          </a:bodyPr>
          <a:lstStyle/>
          <a:p>
            <a:pPr algn="just">
              <a:lnSpc>
                <a:spcPct val="150000"/>
              </a:lnSpc>
            </a:pPr>
            <a:r>
              <a:rPr lang="en-GB" dirty="0"/>
              <a:t>References </a:t>
            </a:r>
            <a:br>
              <a:rPr lang="en-GB" dirty="0"/>
            </a:br>
            <a:endParaRPr lang="en-GB" dirty="0"/>
          </a:p>
        </p:txBody>
      </p:sp>
      <p:sp>
        <p:nvSpPr>
          <p:cNvPr id="3" name="Content Placeholder 2">
            <a:extLst>
              <a:ext uri="{FF2B5EF4-FFF2-40B4-BE49-F238E27FC236}">
                <a16:creationId xmlns:a16="http://schemas.microsoft.com/office/drawing/2014/main" xmlns="" id="{E5D90B0F-F2AC-4705-8037-AE695F362B00}"/>
              </a:ext>
            </a:extLst>
          </p:cNvPr>
          <p:cNvSpPr>
            <a:spLocks noGrp="1"/>
          </p:cNvSpPr>
          <p:nvPr>
            <p:ph idx="1"/>
          </p:nvPr>
        </p:nvSpPr>
        <p:spPr>
          <a:xfrm>
            <a:off x="1731065" y="888525"/>
            <a:ext cx="3516796" cy="914536"/>
          </a:xfrm>
        </p:spPr>
        <p:txBody>
          <a:bodyPr>
            <a:normAutofit/>
          </a:bodyPr>
          <a:lstStyle/>
          <a:p>
            <a:pPr>
              <a:buFont typeface="Wingdings" panose="05000000000000000000" pitchFamily="2" charset="2"/>
              <a:buChar char="Ø"/>
            </a:pPr>
            <a:r>
              <a:rPr lang="en-GB" sz="1800" u="sng" dirty="0">
                <a:effectLst/>
                <a:latin typeface="Times New Roman" panose="02020603050405020304" pitchFamily="18" charset="0"/>
                <a:ea typeface="Times New Roman" panose="02020603050405020304" pitchFamily="18" charset="0"/>
              </a:rPr>
              <a:t>Books and Journals</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Ø"/>
            </a:pPr>
            <a:r>
              <a:rPr lang="en-GB" sz="1800" u="sng" dirty="0">
                <a:effectLst/>
                <a:latin typeface="Times New Roman" panose="02020603050405020304" pitchFamily="18" charset="0"/>
                <a:ea typeface="Times New Roman" panose="02020603050405020304" pitchFamily="18" charset="0"/>
              </a:rPr>
              <a:t>Online</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xmlns="" id="{460BA8BA-4F6F-4FE6-8BDF-A586A819B16D}"/>
              </a:ext>
            </a:extLst>
          </p:cNvPr>
          <p:cNvSpPr txBox="1"/>
          <p:nvPr/>
        </p:nvSpPr>
        <p:spPr>
          <a:xfrm>
            <a:off x="1585291" y="1684284"/>
            <a:ext cx="8644919" cy="416011"/>
          </a:xfrm>
          <a:prstGeom prst="rect">
            <a:avLst/>
          </a:prstGeom>
          <a:noFill/>
        </p:spPr>
        <p:txBody>
          <a:bodyPr wrap="square">
            <a:spAutoFit/>
          </a:bodyPr>
          <a:lstStyle/>
          <a:p>
            <a:pPr marL="342900" lvl="0" indent="-342900" algn="just" fontAlgn="base">
              <a:lnSpc>
                <a:spcPct val="150000"/>
              </a:lnSpc>
              <a:spcAft>
                <a:spcPts val="600"/>
              </a:spcAft>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5" name="TextBox 4">
            <a:extLst>
              <a:ext uri="{FF2B5EF4-FFF2-40B4-BE49-F238E27FC236}">
                <a16:creationId xmlns:a16="http://schemas.microsoft.com/office/drawing/2014/main" xmlns="" id="{983B6F2F-C9B5-4600-8EEF-E73C3802D983}"/>
              </a:ext>
            </a:extLst>
          </p:cNvPr>
          <p:cNvSpPr txBox="1"/>
          <p:nvPr/>
        </p:nvSpPr>
        <p:spPr>
          <a:xfrm>
            <a:off x="1731065" y="1684283"/>
            <a:ext cx="9441759" cy="4863383"/>
          </a:xfrm>
          <a:prstGeom prst="rect">
            <a:avLst/>
          </a:prstGeom>
          <a:noFill/>
        </p:spPr>
        <p:txBody>
          <a:bodyPr wrap="square">
            <a:spAutoFit/>
          </a:bodyPr>
          <a:lstStyle/>
          <a:p>
            <a:pPr marL="285750" indent="-285750" algn="just">
              <a:lnSpc>
                <a:spcPct val="150000"/>
              </a:lnSpc>
              <a:spcAft>
                <a:spcPts val="600"/>
              </a:spcAft>
              <a:buClr>
                <a:schemeClr val="accent1"/>
              </a:buClr>
              <a:buFont typeface="Wingdings" panose="05000000000000000000" pitchFamily="2" charset="2"/>
              <a:buChar char="Ø"/>
            </a:pPr>
            <a:r>
              <a:rPr lang="en-GB" sz="1600" dirty="0" err="1">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Adiguzel</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Z.,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2019</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Relationships among leader effectiveness, learning orientation, effective communication, team creativity and service innovation in the service sector. Business and Economics Research Journal. 10(1). pp.131-148.</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Al </a:t>
            </a:r>
            <a:r>
              <a:rPr lang="en-GB" sz="160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Khajeh</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E.H.,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Impact of leadership styles on organizational performance.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Journal of Human Resources Management Research</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600" i="1"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sz="16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pp.1-10.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latin typeface="Arial" panose="020B0604020202020204" pitchFamily="34" charset="0"/>
                <a:ea typeface="Times New Roman" panose="02020603050405020304" pitchFamily="18" charset="0"/>
                <a:cs typeface="Arial" panose="020B0604020202020204" pitchFamily="34" charset="0"/>
              </a:rPr>
              <a:t>Bolton, J., Farmer, J. and Pennington, H., </a:t>
            </a:r>
            <a:r>
              <a:rPr lang="en-GB" sz="1600" i="1" dirty="0">
                <a:effectLst/>
                <a:latin typeface="Arial" panose="020B0604020202020204" pitchFamily="34" charset="0"/>
                <a:ea typeface="Times New Roman" panose="02020603050405020304" pitchFamily="18" charset="0"/>
                <a:cs typeface="Arial" panose="020B0604020202020204" pitchFamily="34" charset="0"/>
              </a:rPr>
              <a:t>2019</a:t>
            </a:r>
            <a:r>
              <a:rPr lang="en-GB" sz="1600" dirty="0">
                <a:effectLst/>
                <a:latin typeface="Arial" panose="020B0604020202020204" pitchFamily="34" charset="0"/>
                <a:ea typeface="Times New Roman" panose="02020603050405020304" pitchFamily="18" charset="0"/>
                <a:cs typeface="Arial" panose="020B0604020202020204" pitchFamily="34" charset="0"/>
              </a:rPr>
              <a:t>. An Unwrapping of the Toys “R” Us Chapter 11 Bankruptcy.</a:t>
            </a:r>
          </a:p>
          <a:p>
            <a:pPr marL="285750" indent="-285750" algn="just">
              <a:lnSpc>
                <a:spcPct val="150000"/>
              </a:lnSpc>
              <a:spcAft>
                <a:spcPts val="600"/>
              </a:spcAft>
              <a:buClr>
                <a:schemeClr val="accent1"/>
              </a:buClr>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Caldwell, C. and Hayes, L.A.,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2016</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Self-efficacy and self-awareness: moral insights to increased leader effectiveness. Journal of Management Development.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Charles Lazarus: Toy Titan, October 10, </a:t>
            </a:r>
            <a:r>
              <a:rPr lang="en-GB" sz="1600" i="1"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2008</a:t>
            </a:r>
            <a:r>
              <a:rPr lang="en-GB" sz="1600" dirty="0">
                <a:solidFill>
                  <a:srgbClr val="000000"/>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just">
              <a:lnSpc>
                <a:spcPct val="150000"/>
              </a:lnSpc>
              <a:spcAft>
                <a:spcPts val="600"/>
              </a:spcAft>
              <a:buClr>
                <a:schemeClr val="accent1"/>
              </a:buClr>
              <a:buFont typeface="Wingdings" panose="05000000000000000000" pitchFamily="2" charset="2"/>
              <a:buChar char="Ø"/>
            </a:pPr>
            <a:r>
              <a:rPr lang="en-GB" sz="1600" dirty="0">
                <a:effectLst/>
                <a:latin typeface="Arial" panose="020B0604020202020204" pitchFamily="34" charset="0"/>
                <a:ea typeface="Times New Roman" panose="02020603050405020304" pitchFamily="18" charset="0"/>
                <a:cs typeface="Arial" panose="020B0604020202020204" pitchFamily="34" charset="0"/>
              </a:rPr>
              <a:t>Dupuis, R., </a:t>
            </a:r>
            <a:r>
              <a:rPr lang="en-GB" sz="1600" dirty="0" err="1">
                <a:effectLst/>
                <a:latin typeface="Arial" panose="020B0604020202020204" pitchFamily="34" charset="0"/>
                <a:ea typeface="Times New Roman" panose="02020603050405020304" pitchFamily="18" charset="0"/>
                <a:cs typeface="Arial" panose="020B0604020202020204" pitchFamily="34" charset="0"/>
              </a:rPr>
              <a:t>Keilwert</a:t>
            </a:r>
            <a:r>
              <a:rPr lang="en-GB" sz="1600" dirty="0">
                <a:effectLst/>
                <a:latin typeface="Arial" panose="020B0604020202020204" pitchFamily="34" charset="0"/>
                <a:ea typeface="Times New Roman" panose="02020603050405020304" pitchFamily="18" charset="0"/>
                <a:cs typeface="Arial" panose="020B0604020202020204" pitchFamily="34" charset="0"/>
              </a:rPr>
              <a:t>, S. and Edsall, S., IGT Canada Solutions ULC, </a:t>
            </a:r>
            <a:r>
              <a:rPr lang="en-GB" sz="1600" i="1" dirty="0">
                <a:effectLst/>
                <a:latin typeface="Arial" panose="020B0604020202020204" pitchFamily="34" charset="0"/>
                <a:ea typeface="Times New Roman" panose="02020603050405020304" pitchFamily="18" charset="0"/>
                <a:cs typeface="Arial" panose="020B0604020202020204" pitchFamily="34" charset="0"/>
              </a:rPr>
              <a:t>2017</a:t>
            </a:r>
            <a:r>
              <a:rPr lang="en-GB" sz="1600" dirty="0">
                <a:effectLst/>
                <a:latin typeface="Arial" panose="020B0604020202020204" pitchFamily="34" charset="0"/>
                <a:ea typeface="Times New Roman" panose="02020603050405020304" pitchFamily="18" charset="0"/>
                <a:cs typeface="Arial" panose="020B0604020202020204" pitchFamily="34" charset="0"/>
              </a:rPr>
              <a:t>. Multi-touch user interface for scaling reward value with random failure threshold for gaming system. U.S. Patent 9,779,585.</a:t>
            </a:r>
          </a:p>
        </p:txBody>
      </p:sp>
    </p:spTree>
    <p:extLst>
      <p:ext uri="{BB962C8B-B14F-4D97-AF65-F5344CB8AC3E}">
        <p14:creationId xmlns:p14="http://schemas.microsoft.com/office/powerpoint/2010/main" xmlns="" val="31744985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3070778A-EA0C-4C72-B3A1-094B8F273782}"/>
              </a:ext>
            </a:extLst>
          </p:cNvPr>
          <p:cNvSpPr>
            <a:spLocks noGrp="1"/>
          </p:cNvSpPr>
          <p:nvPr>
            <p:ph idx="1"/>
          </p:nvPr>
        </p:nvSpPr>
        <p:spPr>
          <a:xfrm>
            <a:off x="1550504" y="384313"/>
            <a:ext cx="9954108" cy="5883965"/>
          </a:xfrm>
        </p:spPr>
        <p:txBody>
          <a:bodyPr>
            <a:noAutofit/>
          </a:bodyPr>
          <a:lstStyle/>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Edelman, P. and van Knippenberg, D.,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Emotional intelligence, management of subordinate’s emotions, and leadership effectiveness. Leadership &amp; Organization Development Journal.</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Fiaz</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M., </a:t>
            </a: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Su</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Q. and Saqib, A.,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Leadership styles and employees' motivation: Perspective from an emerging economy.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Journal of Developing Areas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51(4). pp.143-156.</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Foti</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R.J and et.al.,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Dynamic viewpoints on implicit leadership and followership theories: approaches, findings, and future directions.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Leadership quarterly.</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28(2). pp.261-267.</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Insight/</a:t>
            </a: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Behaviors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for Managers, March 20,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2019</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MANEEPAN, M.P.,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2017</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THE ANATOMY OF BUYOUT FAILURE: THE CASE OF TOYS “R” US (Doctoral dissertation, THAMMASAT UNIVERSITY).</a:t>
            </a:r>
          </a:p>
          <a:p>
            <a:endParaRPr lang="en-GB" sz="1400" dirty="0"/>
          </a:p>
        </p:txBody>
      </p:sp>
    </p:spTree>
    <p:extLst>
      <p:ext uri="{BB962C8B-B14F-4D97-AF65-F5344CB8AC3E}">
        <p14:creationId xmlns:p14="http://schemas.microsoft.com/office/powerpoint/2010/main" xmlns="" val="15997650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519C778E-3041-4F61-A398-2A8AD62D98AB}"/>
              </a:ext>
            </a:extLst>
          </p:cNvPr>
          <p:cNvSpPr>
            <a:spLocks noGrp="1"/>
          </p:cNvSpPr>
          <p:nvPr>
            <p:ph idx="1"/>
          </p:nvPr>
        </p:nvSpPr>
        <p:spPr>
          <a:xfrm>
            <a:off x="1590261" y="980661"/>
            <a:ext cx="10508974" cy="5194852"/>
          </a:xfrm>
        </p:spPr>
        <p:txBody>
          <a:bodyPr>
            <a:normAutofit/>
          </a:bodyPr>
          <a:lstStyle/>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Nahum, R., Chen, L., Toy, R. and </a:t>
            </a:r>
            <a:r>
              <a:rPr lang="en-GB"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Nalluri</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 Advantest Corp,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2020</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Test system supporting multiple users using different applications. U.S. Patent 10,557,886.</a:t>
            </a:r>
          </a:p>
          <a:p>
            <a:pPr algn="just">
              <a:lnSpc>
                <a:spcPct val="150000"/>
              </a:lnSpc>
              <a:spcAft>
                <a:spcPts val="600"/>
              </a:spcAft>
              <a:buFont typeface="Wingdings" panose="05000000000000000000" pitchFamily="2" charset="2"/>
              <a:buChar char="Ø"/>
            </a:pP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Nair, S. and Blomquist, T., </a:t>
            </a:r>
            <a:r>
              <a:rPr lang="en-GB"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2019</a:t>
            </a:r>
            <a:r>
              <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Failure prevention and management in business incubation: practices towards a scalable business model. Technology Analysis &amp; Strategic Management, 31(3), pp.266-278.</a:t>
            </a:r>
          </a:p>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Nawaz, Z.A.K.D.A. and Khan_ PhD, I.,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2016</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Leadership theories and styles: A literature review.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Leadership</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16(1). pp.1-7.</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err="1">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Rayis</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F.,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2020</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Leader Self-Awareness: Inception, Progress and Future.</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600"/>
              </a:spcAft>
              <a:buFont typeface="Wingdings" panose="05000000000000000000" pitchFamily="2" charset="2"/>
              <a:buChar char="Ø"/>
            </a:pP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Smith, Harrison., March 22, </a:t>
            </a:r>
            <a:r>
              <a:rPr lang="en-GB" i="1"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2018</a:t>
            </a:r>
            <a:r>
              <a:rPr lang="en-GB" dirty="0">
                <a:solidFill>
                  <a:schemeClr val="tx1"/>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‘’Charles Lazarus, Who turned a Washington bike business into Toys ‘’R’’ Us, dies at 94’’.</a:t>
            </a:r>
            <a:endParaRPr lang="en-GB"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algn="just" fontAlgn="base">
              <a:lnSpc>
                <a:spcPct val="150000"/>
              </a:lnSpc>
              <a:buNone/>
            </a:pP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xmlns="" val="780851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2E4B1A05-EB9C-4B3B-8C7E-5C91D6D05549}"/>
              </a:ext>
            </a:extLst>
          </p:cNvPr>
          <p:cNvSpPr>
            <a:spLocks noGrp="1"/>
          </p:cNvSpPr>
          <p:nvPr>
            <p:ph idx="1"/>
          </p:nvPr>
        </p:nvSpPr>
        <p:spPr>
          <a:xfrm>
            <a:off x="1749288" y="924339"/>
            <a:ext cx="9912626" cy="5009322"/>
          </a:xfrm>
        </p:spPr>
        <p:txBody>
          <a:bodyPr/>
          <a:lstStyle/>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Thompson, G. and </a:t>
            </a:r>
            <a:r>
              <a:rPr lang="en-GB" dirty="0" err="1">
                <a:solidFill>
                  <a:schemeClr val="tx1"/>
                </a:solidFill>
                <a:latin typeface="Arial" panose="020B0604020202020204" pitchFamily="34" charset="0"/>
                <a:cs typeface="Arial" panose="020B0604020202020204" pitchFamily="34" charset="0"/>
              </a:rPr>
              <a:t>Glasø</a:t>
            </a:r>
            <a:r>
              <a:rPr lang="en-GB" dirty="0">
                <a:solidFill>
                  <a:schemeClr val="tx1"/>
                </a:solidFill>
                <a:latin typeface="Arial" panose="020B0604020202020204" pitchFamily="34" charset="0"/>
                <a:cs typeface="Arial" panose="020B0604020202020204" pitchFamily="34" charset="0"/>
              </a:rPr>
              <a:t>, L.,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 Situational leadership theory: a test from a leader-follower congruence approach. Leadership &amp; Organization Development Journal.</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Toys ‘’R’’ Us: Cast in The Walking Dead, February 2, </a:t>
            </a:r>
            <a:r>
              <a:rPr lang="en-GB" i="1" dirty="0">
                <a:solidFill>
                  <a:schemeClr val="tx1"/>
                </a:solidFill>
                <a:latin typeface="Arial" panose="020B0604020202020204" pitchFamily="34" charset="0"/>
                <a:cs typeface="Arial" panose="020B0604020202020204" pitchFamily="34" charset="0"/>
              </a:rPr>
              <a:t>2017</a:t>
            </a:r>
            <a:r>
              <a:rPr lang="en-GB" dirty="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What We Can Learn From The Downfall Of Toys ‘’R’’ Us., March 24,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Yasir, M. and Mohamad, N.A., </a:t>
            </a:r>
            <a:r>
              <a:rPr lang="en-GB" i="1" dirty="0">
                <a:solidFill>
                  <a:schemeClr val="tx1"/>
                </a:solidFill>
                <a:latin typeface="Arial" panose="020B0604020202020204" pitchFamily="34" charset="0"/>
                <a:cs typeface="Arial" panose="020B0604020202020204" pitchFamily="34" charset="0"/>
              </a:rPr>
              <a:t>2016</a:t>
            </a:r>
            <a:r>
              <a:rPr lang="en-GB" dirty="0">
                <a:solidFill>
                  <a:schemeClr val="tx1"/>
                </a:solidFill>
                <a:latin typeface="Arial" panose="020B0604020202020204" pitchFamily="34" charset="0"/>
                <a:cs typeface="Arial" panose="020B0604020202020204" pitchFamily="34" charset="0"/>
              </a:rPr>
              <a:t>. Ethics and morality: Comparing ethical leadership with servant, authentic and transformational leadership styles. International Review of Management and Marketing. 6(4S).</a:t>
            </a:r>
          </a:p>
          <a:p>
            <a:pPr>
              <a:lnSpc>
                <a:spcPct val="150000"/>
              </a:lnSpc>
              <a:buFont typeface="Wingdings" panose="05000000000000000000" pitchFamily="2" charset="2"/>
              <a:buChar char="Ø"/>
            </a:pPr>
            <a:r>
              <a:rPr lang="en-GB" dirty="0">
                <a:solidFill>
                  <a:schemeClr val="tx1"/>
                </a:solidFill>
                <a:latin typeface="Arial" panose="020B0604020202020204" pitchFamily="34" charset="0"/>
                <a:cs typeface="Arial" panose="020B0604020202020204" pitchFamily="34" charset="0"/>
              </a:rPr>
              <a:t>Zhang, S. and et.al., </a:t>
            </a:r>
            <a:r>
              <a:rPr lang="en-GB" i="1" dirty="0">
                <a:solidFill>
                  <a:schemeClr val="tx1"/>
                </a:solidFill>
                <a:latin typeface="Arial" panose="020B0604020202020204" pitchFamily="34" charset="0"/>
                <a:cs typeface="Arial" panose="020B0604020202020204" pitchFamily="34" charset="0"/>
              </a:rPr>
              <a:t>2018</a:t>
            </a:r>
            <a:r>
              <a:rPr lang="en-GB" dirty="0">
                <a:solidFill>
                  <a:schemeClr val="tx1"/>
                </a:solidFill>
                <a:latin typeface="Arial" panose="020B0604020202020204" pitchFamily="34" charset="0"/>
                <a:cs typeface="Arial" panose="020B0604020202020204" pitchFamily="34" charset="0"/>
              </a:rPr>
              <a:t>. Prefix: Switch failure prediction in data </a:t>
            </a:r>
            <a:r>
              <a:rPr lang="en-GB" dirty="0" err="1">
                <a:solidFill>
                  <a:schemeClr val="tx1"/>
                </a:solidFill>
                <a:latin typeface="Arial" panose="020B0604020202020204" pitchFamily="34" charset="0"/>
                <a:cs typeface="Arial" panose="020B0604020202020204" pitchFamily="34" charset="0"/>
              </a:rPr>
              <a:t>center</a:t>
            </a:r>
            <a:r>
              <a:rPr lang="en-GB" dirty="0">
                <a:solidFill>
                  <a:schemeClr val="tx1"/>
                </a:solidFill>
                <a:latin typeface="Arial" panose="020B0604020202020204" pitchFamily="34" charset="0"/>
                <a:cs typeface="Arial" panose="020B0604020202020204" pitchFamily="34" charset="0"/>
              </a:rPr>
              <a:t> networks. Proceedings of the ACM on Measurement and Analysis of Computing Systems, 2(1). pp.1-29.</a:t>
            </a:r>
          </a:p>
          <a:p>
            <a:endParaRPr lang="en-GB" dirty="0"/>
          </a:p>
        </p:txBody>
      </p:sp>
    </p:spTree>
    <p:extLst>
      <p:ext uri="{BB962C8B-B14F-4D97-AF65-F5344CB8AC3E}">
        <p14:creationId xmlns:p14="http://schemas.microsoft.com/office/powerpoint/2010/main" xmlns="" val="282456294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123</TotalTime>
  <Words>1462</Words>
  <Application>Microsoft Office PowerPoint</Application>
  <PresentationFormat>Custom</PresentationFormat>
  <Paragraphs>168</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Wisp</vt:lpstr>
      <vt:lpstr> Group A presenters : Ina Stancheva          2010542 Gita Mollova             2009477 Stratsimir Milushev   2009416 Diana Stoyanova     2007366 Kalina Boneva          2007655  </vt:lpstr>
      <vt:lpstr>Charles Lazarus -Toys “R” Us                    From success to failure..</vt:lpstr>
      <vt:lpstr>Next slides will presents - beginning , leadership theories, characteristics, personality, business strategies, strengths and weaknesses of the Toys “R” US company. First watch, then enjoy! Thank you!</vt:lpstr>
      <vt:lpstr>Introduction</vt:lpstr>
      <vt:lpstr>Unique logo, including reversed letter  “R” .   </vt:lpstr>
      <vt:lpstr>Charlies Lazarus leader of Toy`s “R” Us.   </vt:lpstr>
      <vt:lpstr> Leadership styles and leadership theories keep big difference from each other.  </vt:lpstr>
      <vt:lpstr>Coaching leadership style supports HR managers to train it’s staff and improves their working efficiency in the business market (Fiaz, Su and Saqib, 2017).  </vt:lpstr>
      <vt:lpstr>Characteristics of leader </vt:lpstr>
      <vt:lpstr>Responsible for leading followers</vt:lpstr>
      <vt:lpstr>Ability to influence</vt:lpstr>
      <vt:lpstr>Communication</vt:lpstr>
      <vt:lpstr>Self awareness</vt:lpstr>
      <vt:lpstr>Personality traits</vt:lpstr>
      <vt:lpstr>Traits theory </vt:lpstr>
      <vt:lpstr>Psychoanalytic Perspective </vt:lpstr>
      <vt:lpstr>Humanistic perspective</vt:lpstr>
      <vt:lpstr>Social cognitive perspective </vt:lpstr>
      <vt:lpstr>The Leader’s Big Ideas</vt:lpstr>
      <vt:lpstr>Business strategies</vt:lpstr>
      <vt:lpstr>Business strategies</vt:lpstr>
      <vt:lpstr>Main successful strategies</vt:lpstr>
      <vt:lpstr>Failed strategies</vt:lpstr>
      <vt:lpstr>Consequences of bankruptcy</vt:lpstr>
      <vt:lpstr>Reasons for downfall in UK and success in other countries  </vt:lpstr>
      <vt:lpstr> The story of Toy R Us should have gone in different manner happening with prime opportunity for retailer in grasping the online retail from early stage and make proper utilization with early stage to continues to grow. </vt:lpstr>
      <vt:lpstr>There has been major restructuring which have cause up the negative impact of  the business strategies. </vt:lpstr>
      <vt:lpstr>Conclusion</vt:lpstr>
      <vt:lpstr>After the adventure with as in Toys “R” US story ,we know that you have any questions “?”</vt:lpstr>
      <vt:lpstr>References  </vt:lpstr>
      <vt:lpstr>Slide 31</vt:lpstr>
      <vt:lpstr>Slide 32</vt:lpstr>
      <vt:lpstr>Slide 33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A presenters : Ina Stancheva          2010542 Gita Mollova             2009477 Strasimir Milushev   2009416 Diana Stoyanova     2007366 Kalina Boneva          2007655</dc:title>
  <dc:creator>Ina Stancheva (2010542)</dc:creator>
  <cp:lastModifiedBy>stratsimir milushev</cp:lastModifiedBy>
  <cp:revision>14</cp:revision>
  <dcterms:created xsi:type="dcterms:W3CDTF">2020-11-25T13:23:02Z</dcterms:created>
  <dcterms:modified xsi:type="dcterms:W3CDTF">2020-12-01T09:33:56Z</dcterms:modified>
</cp:coreProperties>
</file>