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3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3" r:id="rId2"/>
    <p:sldMasterId id="2147483675" r:id="rId3"/>
    <p:sldMasterId id="2147483687" r:id="rId4"/>
    <p:sldMasterId id="2147483699" r:id="rId5"/>
  </p:sldMasterIdLst>
  <p:notesMasterIdLst>
    <p:notesMasterId r:id="rId32"/>
  </p:notesMasterIdLst>
  <p:handoutMasterIdLst>
    <p:handoutMasterId r:id="rId33"/>
  </p:handoutMasterIdLst>
  <p:sldIdLst>
    <p:sldId id="793" r:id="rId6"/>
    <p:sldId id="794" r:id="rId7"/>
    <p:sldId id="450" r:id="rId8"/>
    <p:sldId id="795" r:id="rId9"/>
    <p:sldId id="799" r:id="rId10"/>
    <p:sldId id="797" r:id="rId11"/>
    <p:sldId id="796" r:id="rId12"/>
    <p:sldId id="798" r:id="rId13"/>
    <p:sldId id="800" r:id="rId14"/>
    <p:sldId id="293" r:id="rId15"/>
    <p:sldId id="320" r:id="rId16"/>
    <p:sldId id="295" r:id="rId17"/>
    <p:sldId id="296" r:id="rId18"/>
    <p:sldId id="297" r:id="rId19"/>
    <p:sldId id="324" r:id="rId20"/>
    <p:sldId id="325" r:id="rId21"/>
    <p:sldId id="326" r:id="rId22"/>
    <p:sldId id="298" r:id="rId23"/>
    <p:sldId id="299" r:id="rId24"/>
    <p:sldId id="802" r:id="rId25"/>
    <p:sldId id="381" r:id="rId26"/>
    <p:sldId id="277" r:id="rId27"/>
    <p:sldId id="444" r:id="rId28"/>
    <p:sldId id="448" r:id="rId29"/>
    <p:sldId id="262" r:id="rId30"/>
    <p:sldId id="803" r:id="rId3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24ABD0"/>
    <a:srgbClr val="1E56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C382D4-1B38-4689-A0B3-7FCC807436DB}" v="4" dt="2023-10-25T10:45:21.3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143" autoAdjust="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5/10/relationships/revisionInfo" Target="revisionInfo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2DC382D4-1B38-4689-A0B3-7FCC807436DB}"/>
    <pc:docChg chg="modSld">
      <pc:chgData name="Julie Crossman" userId="d902ac89-ff56-4e5d-982f-3384b0284abe" providerId="ADAL" clId="{2DC382D4-1B38-4689-A0B3-7FCC807436DB}" dt="2023-11-02T16:32:34.720" v="0" actId="729"/>
      <pc:docMkLst>
        <pc:docMk/>
      </pc:docMkLst>
      <pc:sldChg chg="mod modShow">
        <pc:chgData name="Julie Crossman" userId="d902ac89-ff56-4e5d-982f-3384b0284abe" providerId="ADAL" clId="{2DC382D4-1B38-4689-A0B3-7FCC807436DB}" dt="2023-11-02T16:32:34.720" v="0" actId="729"/>
        <pc:sldMkLst>
          <pc:docMk/>
          <pc:sldMk cId="1387325003" sldId="277"/>
        </pc:sldMkLst>
      </pc:sldChg>
      <pc:sldChg chg="mod modShow">
        <pc:chgData name="Julie Crossman" userId="d902ac89-ff56-4e5d-982f-3384b0284abe" providerId="ADAL" clId="{2DC382D4-1B38-4689-A0B3-7FCC807436DB}" dt="2023-11-02T16:32:34.720" v="0" actId="729"/>
        <pc:sldMkLst>
          <pc:docMk/>
          <pc:sldMk cId="4148325095" sldId="381"/>
        </pc:sldMkLst>
      </pc:sldChg>
      <pc:sldChg chg="mod modShow">
        <pc:chgData name="Julie Crossman" userId="d902ac89-ff56-4e5d-982f-3384b0284abe" providerId="ADAL" clId="{2DC382D4-1B38-4689-A0B3-7FCC807436DB}" dt="2023-11-02T16:32:34.720" v="0" actId="729"/>
        <pc:sldMkLst>
          <pc:docMk/>
          <pc:sldMk cId="499817428" sldId="444"/>
        </pc:sldMkLst>
      </pc:sldChg>
      <pc:sldChg chg="mod modShow">
        <pc:chgData name="Julie Crossman" userId="d902ac89-ff56-4e5d-982f-3384b0284abe" providerId="ADAL" clId="{2DC382D4-1B38-4689-A0B3-7FCC807436DB}" dt="2023-11-02T16:32:34.720" v="0" actId="729"/>
        <pc:sldMkLst>
          <pc:docMk/>
          <pc:sldMk cId="1393131345" sldId="448"/>
        </pc:sldMkLst>
      </pc:sldChg>
      <pc:sldChg chg="mod modShow">
        <pc:chgData name="Julie Crossman" userId="d902ac89-ff56-4e5d-982f-3384b0284abe" providerId="ADAL" clId="{2DC382D4-1B38-4689-A0B3-7FCC807436DB}" dt="2023-11-02T16:32:34.720" v="0" actId="729"/>
        <pc:sldMkLst>
          <pc:docMk/>
          <pc:sldMk cId="318015977" sldId="80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11/2/2023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16F08-735D-5447-8576-A86275103935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dirty="0"/>
              <a:t>Steve</a:t>
            </a:r>
          </a:p>
        </p:txBody>
      </p:sp>
    </p:spTree>
    <p:extLst>
      <p:ext uri="{BB962C8B-B14F-4D97-AF65-F5344CB8AC3E}">
        <p14:creationId xmlns:p14="http://schemas.microsoft.com/office/powerpoint/2010/main" val="26496079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24067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8359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06F844-80B3-428A-B7D7-393895CFAF6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99855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03591" y="4492757"/>
            <a:ext cx="5335270" cy="438912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95552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33298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83164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66208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73991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27675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92642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7345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65037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B94563BA-B27A-9D42-8D26-12DF7515FE60}" type="slidenum">
              <a:rPr lang="en-GB"/>
              <a:pPr eaLnBrk="1" hangingPunct="1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24618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5485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3802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0155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362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5682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7326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9954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508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0499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212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501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6408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5513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4958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4337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9491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2839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5047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0537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7540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2867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73902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7326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72676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59791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95415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80424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1685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20766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57228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922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6121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63200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34410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234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916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56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853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50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julie.crossman@uwtsd.ac.uk" TargetMode="External"/><Relationship Id="rId5" Type="http://schemas.openxmlformats.org/officeDocument/2006/relationships/hyperlink" Target="mailto:a.beaumont@ydds.ac.uk" TargetMode="External"/><Relationship Id="rId4" Type="http://schemas.openxmlformats.org/officeDocument/2006/relationships/hyperlink" Target="mailto:l.emanuel@uwtsd.ac.u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wtsd.myday.cloud/dashboard/student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cardiff.ac.uk/ilrb/resourcehub-2/managing/citing-and-referencing/harvard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76872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BMPF7061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Coaching and Mentoring</a:t>
            </a:r>
            <a:br>
              <a:rPr lang="en-GB" sz="2600" b="1" dirty="0">
                <a:latin typeface="Arial Black"/>
                <a:cs typeface="Arial"/>
              </a:rPr>
            </a:b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solidFill>
                  <a:srgbClr val="FF6600"/>
                </a:solidFill>
                <a:latin typeface="Arial Black"/>
                <a:cs typeface="Arial"/>
              </a:rPr>
              <a:t>Day 1</a:t>
            </a:r>
            <a:endParaRPr lang="en-GB" sz="2600" dirty="0">
              <a:solidFill>
                <a:srgbClr val="FF6600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83536" y="332716"/>
            <a:ext cx="8229600" cy="6180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  <a:cs typeface="Arial Hebrew Scholar"/>
              </a:rPr>
              <a:t>Our intention for this presentation: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welcome you to the university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introduce everyone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overview of first module</a:t>
            </a:r>
            <a:r>
              <a:rPr lang="en-US" sz="35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E0BC4C"/>
                </a:solidFill>
                <a:latin typeface="Arial Black"/>
              </a:rPr>
              <a:t>Hwb support</a:t>
            </a: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academic writing and plagiarism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00B0F0"/>
                </a:solidFill>
                <a:latin typeface="Arial Black"/>
                <a:cs typeface="Arial Hebrew Scholar"/>
              </a:rPr>
              <a:t>library services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start BMPF7001 module</a:t>
            </a:r>
            <a:endParaRPr lang="en-GB" sz="3500" dirty="0">
              <a:solidFill>
                <a:schemeClr val="accent6">
                  <a:lumMod val="75000"/>
                </a:schemeClr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5960" y="437050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Meet the team...</a:t>
            </a:r>
            <a:endParaRPr lang="en-US" dirty="0">
              <a:solidFill>
                <a:srgbClr val="E0BC4C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F18A634-E2D8-45C1-815B-E97B38DB16C6}"/>
              </a:ext>
            </a:extLst>
          </p:cNvPr>
          <p:cNvSpPr txBox="1">
            <a:spLocks/>
          </p:cNvSpPr>
          <p:nvPr/>
        </p:nvSpPr>
        <p:spPr>
          <a:xfrm>
            <a:off x="228600" y="1231404"/>
            <a:ext cx="8456960" cy="43951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Dr Louise Emanuel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–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Cyfarwyddwr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Academaidd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 Academic Director         	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               				                   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l.emanuel@uwtsd.ac.uk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21B9E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Ann Beaumont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–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Swyddog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Gweinyddol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Administrative Officer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		                        			                   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a.beaumont@ydds.ac.uk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79646">
                    <a:lumMod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Julie Crossman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–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Uwch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Darlithydd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/Senior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Lecturer                 			     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julie.crossman@uwtsd.ac.uk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21B9E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FF00">
                  <a:lumMod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FF00">
                  <a:lumMod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9815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Guidance and support...</a:t>
            </a:r>
            <a:endParaRPr lang="en-US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664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FC277C5-B9B6-4683-94E5-87133F633BDF}"/>
              </a:ext>
            </a:extLst>
          </p:cNvPr>
          <p:cNvSpPr txBox="1"/>
          <p:nvPr/>
        </p:nvSpPr>
        <p:spPr>
          <a:xfrm>
            <a:off x="457200" y="274638"/>
            <a:ext cx="836327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3600" b="1" kern="1200" dirty="0">
                <a:solidFill>
                  <a:schemeClr val="accent5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Activity - Expectations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5C481C4-48F3-43F8-AE5A-FB8C4175C6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66" y="1600201"/>
            <a:ext cx="3979068" cy="3989040"/>
          </a:xfrm>
          <a:prstGeom prst="rect">
            <a:avLst/>
          </a:prstGeom>
          <a:noFill/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D94BC2B7-53AC-4403-8ECB-A3C9632CEE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1266" y="1417638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1935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>
                <a:solidFill>
                  <a:srgbClr val="3C8C93"/>
                </a:solidFill>
                <a:latin typeface="Arial" charset="0"/>
              </a:rPr>
              <a:t>Module Requirements and Support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600200"/>
            <a:ext cx="3887688" cy="2644200"/>
          </a:xfrm>
          <a:prstGeom prst="rect">
            <a:avLst/>
          </a:prstGeom>
        </p:spPr>
      </p:pic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8248" y="1615440"/>
            <a:ext cx="8229600" cy="373270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30 Credit Module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Consists of: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Induction included within 6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 full day sessions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Module Material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Individual tutorials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Access to our Virtual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 Learning Environment (VLE)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Access to our library resources</a:t>
            </a:r>
          </a:p>
          <a:p>
            <a:pPr lvl="1" eaLnBrk="1" hangingPunct="1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charset="0"/>
              </a:rPr>
              <a:t>Support from your tutors and UWTSD</a:t>
            </a:r>
          </a:p>
        </p:txBody>
      </p:sp>
    </p:spTree>
    <p:extLst>
      <p:ext uri="{BB962C8B-B14F-4D97-AF65-F5344CB8AC3E}">
        <p14:creationId xmlns:p14="http://schemas.microsoft.com/office/powerpoint/2010/main" val="712366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046" y="-56375"/>
            <a:ext cx="9146046" cy="69084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9317C5-8010-4B5A-BADF-BC846E7B0E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365" y="262642"/>
            <a:ext cx="3184216" cy="4755339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2F2AA6B-7F76-4A28-AD6F-2E95114E4E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6407" y="264329"/>
            <a:ext cx="3381174" cy="4755340"/>
          </a:xfrm>
          <a:prstGeom prst="rect">
            <a:avLst/>
          </a:prstGeom>
          <a:effectLst>
            <a:reflection blurRad="6350" stA="50000" endA="300" endPos="5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29052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92A6E7-EC0D-47B5-B10C-93A583AEA4B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3999" cy="5805264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C413EC7-D074-412C-BBB8-8AC824F8C418}"/>
              </a:ext>
            </a:extLst>
          </p:cNvPr>
          <p:cNvSpPr/>
          <p:nvPr/>
        </p:nvSpPr>
        <p:spPr>
          <a:xfrm>
            <a:off x="4211960" y="1340768"/>
            <a:ext cx="2076450" cy="1304925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518473-44B8-42A4-A9A6-7A44E8C8F409}"/>
              </a:ext>
            </a:extLst>
          </p:cNvPr>
          <p:cNvSpPr txBox="1"/>
          <p:nvPr/>
        </p:nvSpPr>
        <p:spPr>
          <a:xfrm>
            <a:off x="3733800" y="4876800"/>
            <a:ext cx="4572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Students » Hub (</a:t>
            </a:r>
            <a:r>
              <a:rPr kumimoji="0" lang="en-GB" sz="1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myday.cloud</a:t>
            </a: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)</a:t>
            </a: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9345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465DE4-9DA2-48CE-8225-36C2D83C175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8653" r="1" b="16211"/>
          <a:stretch/>
        </p:blipFill>
        <p:spPr>
          <a:xfrm>
            <a:off x="457200" y="980728"/>
            <a:ext cx="4665769" cy="4608513"/>
          </a:xfr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5A6B1B9D-81AC-594C-E4F8-F0B3B7366E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Introducing…</a:t>
            </a:r>
          </a:p>
          <a:p>
            <a:r>
              <a:rPr lang="en-US" b="1" dirty="0"/>
              <a:t>Lisa Ellis</a:t>
            </a:r>
            <a:r>
              <a:rPr lang="en-US" dirty="0"/>
              <a:t>, Academic Liaison Librarian for the Institute of Management and Health (IMH), </a:t>
            </a:r>
            <a:r>
              <a:rPr lang="en-US" dirty="0" err="1"/>
              <a:t>Caramarthen</a:t>
            </a:r>
            <a:r>
              <a:rPr lang="en-US" dirty="0"/>
              <a:t> and Swansea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62B383A-32C4-52EA-1165-37C39F73F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Library Services and Support</a:t>
            </a:r>
          </a:p>
        </p:txBody>
      </p:sp>
    </p:spTree>
    <p:extLst>
      <p:ext uri="{BB962C8B-B14F-4D97-AF65-F5344CB8AC3E}">
        <p14:creationId xmlns:p14="http://schemas.microsoft.com/office/powerpoint/2010/main" val="4060608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800" b="1" dirty="0">
                <a:solidFill>
                  <a:schemeClr val="accent5">
                    <a:lumMod val="50000"/>
                  </a:schemeClr>
                </a:solidFill>
              </a:rPr>
              <a:t>Academic writing</a:t>
            </a:r>
            <a:endParaRPr lang="en-US" altLang="en-US" sz="4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58" y="2294079"/>
            <a:ext cx="6076950" cy="34194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2560639"/>
            <a:ext cx="1847850" cy="3047304"/>
          </a:xfrm>
          <a:prstGeom prst="rect">
            <a:avLst/>
          </a:prstGeom>
        </p:spPr>
      </p:pic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9948" y="1417638"/>
            <a:ext cx="8229600" cy="1723329"/>
          </a:xfrm>
        </p:spPr>
        <p:txBody>
          <a:bodyPr>
            <a:no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altLang="en-US" sz="2800" dirty="0">
                <a:latin typeface="+mj-lt"/>
              </a:rPr>
              <a:t>Critical thinking, reading and writing booklet:</a:t>
            </a:r>
          </a:p>
          <a:p>
            <a:pPr lvl="1">
              <a:lnSpc>
                <a:spcPct val="80000"/>
              </a:lnSpc>
            </a:pPr>
            <a:r>
              <a:rPr lang="en-GB" altLang="en-US" dirty="0">
                <a:latin typeface="+mj-lt"/>
              </a:rPr>
              <a:t>(Adapted from Stella Cottrell’s book)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dirty="0">
              <a:solidFill>
                <a:schemeClr val="accent5">
                  <a:lumMod val="50000"/>
                </a:schemeClr>
              </a:solidFill>
              <a:latin typeface="+mj-lt"/>
            </a:endParaRP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dirty="0">
              <a:solidFill>
                <a:schemeClr val="accent5">
                  <a:lumMod val="50000"/>
                </a:schemeClr>
              </a:solidFill>
              <a:latin typeface="+mj-lt"/>
            </a:endParaRPr>
          </a:p>
          <a:p>
            <a:pPr marL="457200" lvl="1" indent="0">
              <a:lnSpc>
                <a:spcPct val="80000"/>
              </a:lnSpc>
              <a:buNone/>
            </a:pP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  <a:latin typeface="+mj-lt"/>
              </a:rPr>
              <a:t>See Module </a:t>
            </a:r>
          </a:p>
          <a:p>
            <a:pPr marL="457200" lvl="1" indent="0">
              <a:lnSpc>
                <a:spcPct val="80000"/>
              </a:lnSpc>
              <a:buNone/>
            </a:pP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  <a:latin typeface="+mj-lt"/>
              </a:rPr>
              <a:t>Handbook 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dirty="0">
              <a:latin typeface="+mj-lt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>
                <a:latin typeface="+mj-lt"/>
              </a:rPr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>
                <a:latin typeface="+mj-lt"/>
              </a:rPr>
              <a:t> </a:t>
            </a:r>
            <a:endParaRPr lang="en-US" alt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94741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1484784"/>
            <a:ext cx="777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Llên-ladrad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</a:t>
            </a:r>
            <a:r>
              <a:rPr kumimoji="0" lang="en-GB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Chyfeirnodi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Plagiarism and Referencing</a:t>
            </a:r>
            <a:b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7117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766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7544" y="188640"/>
            <a:ext cx="806489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Diffiniad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o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Lên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ladrad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Plagiarism defined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“…uses words, ideas or work products, attributable to an identifiable person or source, without attributing the work to the source from which it was obtained, in a situation in which there was a legitimate expectation of original authorship, in order to obtain benefit, credit or gain".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Fishman, 2010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02179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548680"/>
            <a:ext cx="7776864" cy="4622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Sut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ddylid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cyfeirnodi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 how should I cite this?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Fishman, T. (2010) </a:t>
            </a:r>
            <a:r>
              <a:rPr kumimoji="0" lang="en-GB" sz="32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dyfynwyd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 cited in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Fearn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H. ‘Is it plagiarism? Well it is rather difficult to say.’ [</a:t>
            </a:r>
            <a:r>
              <a:rPr kumimoji="0" lang="en-GB" sz="32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lein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 Online], Available: http://www.timeshighereducation.co.uk/412292.article [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29 </a:t>
            </a:r>
            <a:r>
              <a:rPr kumimoji="0" lang="en-GB" sz="32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Ebrill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2013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 29 April 2013]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68380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2204864"/>
            <a:ext cx="1981200" cy="584775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Camymddygiad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Misconduct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3747914"/>
            <a:ext cx="1981200" cy="1028700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Camddefnydd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Misuse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4528964"/>
            <a:ext cx="2197291" cy="1028700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Camddealltwlriaeth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Misunderstanding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404664"/>
            <a:ext cx="2209800" cy="1339180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Twyll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bwriadol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–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dwyllo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Deliberate cheating – intent to deceive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528355"/>
            <a:ext cx="2176264" cy="1527245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gwenud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camgymeriad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Knows the rules and makes a mistake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92451"/>
            <a:ext cx="1981200" cy="1626535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Ddim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a’u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torri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Doesn’t know the rules and breaks them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188640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Sbectrwm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Llên-ladrad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spectrum of plagiarism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1678423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267744" y="1844824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220072" y="836712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709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Harvard Referencing Examples</a:t>
            </a:r>
          </a:p>
        </p:txBody>
      </p:sp>
      <p:sp>
        <p:nvSpPr>
          <p:cNvPr id="4" name="Down Ribbon 3"/>
          <p:cNvSpPr/>
          <p:nvPr/>
        </p:nvSpPr>
        <p:spPr>
          <a:xfrm>
            <a:off x="534380" y="2276872"/>
            <a:ext cx="8075240" cy="2736304"/>
          </a:xfrm>
          <a:prstGeom prst="ribbon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I don’t like referencing,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not et al</a:t>
            </a:r>
          </a:p>
        </p:txBody>
      </p:sp>
    </p:spTree>
    <p:extLst>
      <p:ext uri="{BB962C8B-B14F-4D97-AF65-F5344CB8AC3E}">
        <p14:creationId xmlns:p14="http://schemas.microsoft.com/office/powerpoint/2010/main" val="21212924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88161"/>
            <a:ext cx="8424936" cy="8926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>
                <a:hlinkClick r:id="rId3"/>
              </a:rPr>
              <a:t>http://sites.cardiff.ac.uk/ilrb/resourcehub-2/managing/citing-and-referencing/harvard/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Activities: </a:t>
            </a:r>
            <a:r>
              <a:rPr lang="en-GB" sz="1800" b="1" dirty="0"/>
              <a:t>Compile the references </a:t>
            </a:r>
            <a:r>
              <a:rPr lang="en-GB" sz="1800" dirty="0"/>
              <a:t>(Harvard)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b="1" dirty="0"/>
              <a:t>Reference format quiz </a:t>
            </a:r>
            <a:r>
              <a:rPr lang="en-GB" sz="1800" dirty="0"/>
              <a:t>(Harvard)</a:t>
            </a:r>
          </a:p>
          <a:p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21929"/>
            <a:ext cx="8242506" cy="10748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5616" y="2034257"/>
            <a:ext cx="7416823" cy="35960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9512" y="1772816"/>
            <a:ext cx="3672408" cy="3586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7118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Activity – Harvard Referencing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08579" y="1772816"/>
            <a:ext cx="7126842" cy="391397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1259632"/>
            <a:ext cx="80032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http://sites.cardiff.ac.uk/ilrb/resource/harvardcompile/</a:t>
            </a:r>
          </a:p>
        </p:txBody>
      </p:sp>
      <p:sp>
        <p:nvSpPr>
          <p:cNvPr id="8" name="Oval 7"/>
          <p:cNvSpPr/>
          <p:nvPr/>
        </p:nvSpPr>
        <p:spPr>
          <a:xfrm>
            <a:off x="1835696" y="3717032"/>
            <a:ext cx="864096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Curved Right Arrow 8"/>
          <p:cNvSpPr/>
          <p:nvPr/>
        </p:nvSpPr>
        <p:spPr>
          <a:xfrm rot="19680532">
            <a:off x="591151" y="1682898"/>
            <a:ext cx="1090464" cy="3077477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8002" y="400506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Click “View”</a:t>
            </a:r>
          </a:p>
        </p:txBody>
      </p:sp>
    </p:spTree>
    <p:extLst>
      <p:ext uri="{BB962C8B-B14F-4D97-AF65-F5344CB8AC3E}">
        <p14:creationId xmlns:p14="http://schemas.microsoft.com/office/powerpoint/2010/main" val="33208796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37991" y="548680"/>
            <a:ext cx="432048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HAI ENGHREIFFTIAU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all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Copïo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heb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ddangos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copi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e.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Talu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rhywun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arall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wneud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drosoch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Dim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danogs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eich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ffynonellau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gair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neu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weithred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ddigon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clir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Gweithio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gydag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eraill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dim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cydnabod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rhannu’r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gwaith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all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817576" y="466800"/>
            <a:ext cx="414691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all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Some examples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all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Copying without showing it is a copy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Paying someone to do it for you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Not showing your sources (words and work) transparently enough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31473077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332656"/>
            <a:ext cx="4248472" cy="5256584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Harvard Referencing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7 questions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>
                <a:latin typeface="+mj-lt"/>
              </a:rPr>
              <a:t>A reference is complete when we know: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Who wrote it or edited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When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What’s it called?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What kind of a source is it (book, article, website)?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Where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Who published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What page is the relevant material on?</a:t>
            </a:r>
            <a:endParaRPr lang="en-US" dirty="0"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332656"/>
            <a:ext cx="4392488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Cyfeirnodi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Harvard 7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Cwestiwn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Mae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cyfeirnod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gyflwan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pan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fyddwn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Pwy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ysgrifennodd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olygodd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gwaith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Pryd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cyhoeddwyd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ef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Beth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yw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ei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enw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Beth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yw’r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ffynhonnell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(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llyfr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erthygl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gwefan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)?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Ble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cyhoeddwyd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ef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Pwy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gyhoeddodd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ef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ba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dudalen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mae’r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deunydd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cyfeiriwyd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ato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00094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4400" dirty="0">
                <a:solidFill>
                  <a:srgbClr val="E0BC4C"/>
                </a:solidFill>
                <a:latin typeface="Arial Black"/>
              </a:rPr>
              <a:t>Coaching and Mentoring</a:t>
            </a:r>
          </a:p>
          <a:p>
            <a:pPr marL="0" indent="0" algn="ctr">
              <a:buNone/>
            </a:pPr>
            <a:r>
              <a:rPr lang="en-US" sz="4400" dirty="0">
                <a:solidFill>
                  <a:schemeClr val="bg1"/>
                </a:solidFill>
                <a:latin typeface="Arial Black"/>
              </a:rPr>
              <a:t>An introduction...</a:t>
            </a:r>
            <a:endParaRPr lang="en-US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159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60648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/>
                <a:ea typeface="ＭＳ Ｐゴシック"/>
                <a:cs typeface="+mn-cs"/>
              </a:rPr>
              <a:t>Activity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1196752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E54890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/>
                <a:ea typeface="ＭＳ Ｐゴシック"/>
                <a:cs typeface="+mn-cs"/>
              </a:rPr>
              <a:t>In your groups discuss, agree and record a definition of the following terms: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E54890"/>
              </a:buClr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/>
              <a:ea typeface="ＭＳ Ｐゴシック"/>
              <a:cs typeface="+mn-cs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5">
                  <a:lumMod val="50000"/>
                </a:schemeClr>
              </a:buClr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/>
                <a:ea typeface="ＭＳ Ｐゴシック"/>
                <a:cs typeface="+mn-cs"/>
              </a:rPr>
              <a:t>Coach</a:t>
            </a:r>
            <a:endParaRPr lang="en-GB" sz="3200" b="1" dirty="0">
              <a:solidFill>
                <a:prstClr val="black"/>
              </a:solidFill>
              <a:latin typeface="Verdana"/>
              <a:ea typeface="ＭＳ Ｐゴシック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5">
                  <a:lumMod val="50000"/>
                </a:schemeClr>
              </a:buClr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/>
                <a:ea typeface="ＭＳ Ｐゴシック"/>
                <a:cs typeface="+mn-cs"/>
              </a:rPr>
              <a:t>Mentor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5">
                  <a:lumMod val="50000"/>
                </a:schemeClr>
              </a:buClr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/>
              <a:ea typeface="ＭＳ Ｐゴシック"/>
              <a:cs typeface="+mn-cs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E54890"/>
              </a:buClr>
              <a:buSzTx/>
              <a:buFont typeface="Wingdings" pitchFamily="2" charset="2"/>
              <a:buChar char="ü"/>
              <a:tabLst/>
              <a:defRPr/>
            </a:pP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/>
              <a:ea typeface="ＭＳ Ｐゴシック"/>
              <a:cs typeface="+mn-cs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E54890"/>
              </a:buClr>
              <a:buSzTx/>
              <a:buFontTx/>
              <a:buNone/>
              <a:tabLst/>
              <a:defRPr/>
            </a:pPr>
            <a:endParaRPr kumimoji="0" lang="en-GB" sz="32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/>
              <a:ea typeface="ＭＳ Ｐゴシック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36" y="234888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3250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b="1" dirty="0" err="1">
                <a:solidFill>
                  <a:srgbClr val="3C8C93"/>
                </a:solidFill>
                <a:latin typeface="Arial" charset="0"/>
              </a:rPr>
              <a:t>Camau</a:t>
            </a:r>
            <a:r>
              <a:rPr lang="en-GB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b="1" dirty="0" err="1">
                <a:solidFill>
                  <a:srgbClr val="3C8C93"/>
                </a:solidFill>
                <a:latin typeface="Arial" charset="0"/>
              </a:rPr>
              <a:t>Nesaf</a:t>
            </a:r>
            <a:br>
              <a:rPr lang="en-GB" b="1" dirty="0">
                <a:solidFill>
                  <a:srgbClr val="3C8C93"/>
                </a:solidFill>
                <a:latin typeface="Arial" charset="0"/>
              </a:rPr>
            </a:br>
            <a:r>
              <a:rPr lang="en-GB" b="1" dirty="0">
                <a:solidFill>
                  <a:srgbClr val="3C8C93"/>
                </a:solidFill>
                <a:latin typeface="Arial" charset="0"/>
              </a:rPr>
              <a:t>Next Steps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31975"/>
            <a:ext cx="3034680" cy="3036888"/>
          </a:xfrm>
        </p:spPr>
        <p:txBody>
          <a:bodyPr>
            <a:normAutofit/>
          </a:bodyPr>
          <a:lstStyle/>
          <a:p>
            <a:pPr eaLnBrk="1" hangingPunct="1"/>
            <a:r>
              <a:rPr lang="en-GB" i="1" dirty="0">
                <a:latin typeface="Arial" charset="0"/>
                <a:cs typeface="Arial" charset="0"/>
              </a:rPr>
              <a:t>Extension activity</a:t>
            </a:r>
          </a:p>
          <a:p>
            <a:pPr eaLnBrk="1" hangingPunct="1">
              <a:buFontTx/>
              <a:buNone/>
            </a:pPr>
            <a:endParaRPr lang="en-GB" dirty="0"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9757" y="1831975"/>
            <a:ext cx="5097899" cy="3186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3250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827584" y="332656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Verdana"/>
                <a:ea typeface="ＭＳ Ｐゴシック"/>
                <a:cs typeface="+mn-cs"/>
              </a:rPr>
              <a:t>Distinctions between a coach and mentor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67544" y="1700808"/>
            <a:ext cx="77724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Verdana"/>
                <a:ea typeface="ＭＳ Ｐゴシック"/>
                <a:cs typeface="+mn-cs"/>
              </a:rPr>
              <a:t>Coach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/>
                <a:ea typeface="ＭＳ Ｐゴシック"/>
                <a:cs typeface="+mn-cs"/>
              </a:rPr>
              <a:t> – facilitates learning through effective questioning &amp; listening skills. The premise being that the </a:t>
            </a:r>
            <a:r>
              <a:rPr kumimoji="0" lang="en-GB" sz="28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/>
                <a:ea typeface="ＭＳ Ｐゴシック"/>
                <a:cs typeface="+mn-cs"/>
              </a:rPr>
              <a:t>coachee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/>
                <a:ea typeface="ＭＳ Ｐゴシック"/>
                <a:cs typeface="+mn-cs"/>
              </a:rPr>
              <a:t> (apprentice) has all the answers-they just need to be untapped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Verdana"/>
                <a:ea typeface="ＭＳ Ｐゴシック"/>
                <a:cs typeface="+mn-cs"/>
              </a:rPr>
              <a:t>Mentor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Verdana"/>
                <a:ea typeface="ＭＳ Ｐゴシック"/>
                <a:cs typeface="+mn-cs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/>
                <a:ea typeface="ＭＳ Ｐゴシック"/>
                <a:cs typeface="+mn-cs"/>
              </a:rPr>
              <a:t>– An advocate of the mentee who offers advice based on expertise &amp; experience</a:t>
            </a:r>
          </a:p>
        </p:txBody>
      </p:sp>
    </p:spTree>
    <p:extLst>
      <p:ext uri="{BB962C8B-B14F-4D97-AF65-F5344CB8AC3E}">
        <p14:creationId xmlns:p14="http://schemas.microsoft.com/office/powerpoint/2010/main" val="4998174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Differences between coaching and mentoring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69" y="1484784"/>
            <a:ext cx="8688462" cy="4195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1313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0112" y="1124744"/>
            <a:ext cx="3389670" cy="4517528"/>
          </a:xfrm>
          <a:prstGeom prst="rect">
            <a:avLst/>
          </a:prstGeom>
        </p:spPr>
      </p:pic>
      <p:sp>
        <p:nvSpPr>
          <p:cNvPr id="5122" name="Title 1"/>
          <p:cNvSpPr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GB" sz="4400" b="1" dirty="0" err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Cwestiynau</a:t>
            </a:r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4400" b="1" dirty="0" err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Grwp</a:t>
            </a:r>
            <a:endParaRPr lang="en-GB" sz="4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ea typeface="+mn-ea"/>
              <a:cs typeface="Arial" pitchFamily="34" charset="0"/>
            </a:endParaRPr>
          </a:p>
          <a:p>
            <a:pPr algn="ctr">
              <a:defRPr/>
            </a:pPr>
            <a:r>
              <a:rPr lang="en-GB" sz="4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Group Questions</a:t>
            </a:r>
          </a:p>
        </p:txBody>
      </p:sp>
      <p:sp>
        <p:nvSpPr>
          <p:cNvPr id="9219" name="Content Placeholder 2"/>
          <p:cNvSpPr>
            <a:spLocks/>
          </p:cNvSpPr>
          <p:nvPr/>
        </p:nvSpPr>
        <p:spPr bwMode="auto">
          <a:xfrm>
            <a:off x="457200" y="1600201"/>
            <a:ext cx="8229600" cy="26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n-GB" sz="3200" i="1" dirty="0">
                <a:ea typeface="PMingLiU" charset="0"/>
                <a:cs typeface="PMingLiU" charset="0"/>
              </a:rPr>
              <a:t>Have we:</a:t>
            </a:r>
          </a:p>
          <a:p>
            <a:pPr marL="457200" indent="-457200">
              <a:spcBef>
                <a:spcPct val="20000"/>
              </a:spcBef>
              <a:buFont typeface="Arial"/>
              <a:buChar char="•"/>
            </a:pPr>
            <a:r>
              <a:rPr lang="en-GB" sz="3200" i="1" dirty="0">
                <a:ea typeface="PMingLiU" charset="0"/>
                <a:cs typeface="PMingLiU" charset="0"/>
              </a:rPr>
              <a:t>answered your questions?</a:t>
            </a:r>
          </a:p>
          <a:p>
            <a:pPr marL="457200" indent="-457200">
              <a:spcBef>
                <a:spcPct val="20000"/>
              </a:spcBef>
              <a:buFont typeface="Arial"/>
              <a:buChar char="•"/>
            </a:pPr>
            <a:r>
              <a:rPr lang="en-GB" sz="3200" i="1" dirty="0">
                <a:ea typeface="PMingLiU" charset="0"/>
                <a:cs typeface="PMingLiU" charset="0"/>
              </a:rPr>
              <a:t>alleviated your concerns?</a:t>
            </a:r>
          </a:p>
        </p:txBody>
      </p:sp>
    </p:spTree>
    <p:extLst>
      <p:ext uri="{BB962C8B-B14F-4D97-AF65-F5344CB8AC3E}">
        <p14:creationId xmlns:p14="http://schemas.microsoft.com/office/powerpoint/2010/main" val="4571215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2A61EF-4C06-41BC-BA52-4DABA16B43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968613" y="2732302"/>
            <a:ext cx="3206774" cy="1652159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C797DC88-72C9-4AA0-B772-7989F36778B0}"/>
              </a:ext>
            </a:extLst>
          </p:cNvPr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chemeClr val="bg1"/>
                </a:solidFill>
                <a:latin typeface="Arial" charset="0"/>
              </a:rPr>
              <a:t>Gwerthusiad – Plws / Delta</a:t>
            </a:r>
            <a:br>
              <a:rPr lang="en-GB" b="1">
                <a:solidFill>
                  <a:schemeClr val="bg1"/>
                </a:solidFill>
                <a:latin typeface="Arial" charset="0"/>
              </a:rPr>
            </a:br>
            <a:r>
              <a:rPr lang="en-GB" b="1">
                <a:solidFill>
                  <a:schemeClr val="bg1"/>
                </a:solidFill>
                <a:latin typeface="Arial" charset="0"/>
              </a:rPr>
              <a:t>Evaluation – Plus / Delta</a:t>
            </a:r>
            <a:endParaRPr lang="en-GB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011142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0</TotalTime>
  <Words>827</Words>
  <Application>Microsoft Office PowerPoint</Application>
  <PresentationFormat>On-screen Show (4:3)</PresentationFormat>
  <Paragraphs>152</Paragraphs>
  <Slides>26</Slides>
  <Notes>21</Notes>
  <HiddenSlides>5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26</vt:i4>
      </vt:variant>
    </vt:vector>
  </HeadingPairs>
  <TitlesOfParts>
    <vt:vector size="39" baseType="lpstr">
      <vt:lpstr>Myriad Pro</vt:lpstr>
      <vt:lpstr>Arial</vt:lpstr>
      <vt:lpstr>Arial Black</vt:lpstr>
      <vt:lpstr>Calibri</vt:lpstr>
      <vt:lpstr>Courier New</vt:lpstr>
      <vt:lpstr>Times New Roman</vt:lpstr>
      <vt:lpstr>Verdana</vt:lpstr>
      <vt:lpstr>Wingdings</vt:lpstr>
      <vt:lpstr>201500625PowerPointPresentationTemplate</vt:lpstr>
      <vt:lpstr>Title Slide 1</vt:lpstr>
      <vt:lpstr>2_201500625PowerPointPresentationTemplate</vt:lpstr>
      <vt:lpstr>20140311PresentationUWTSDTemplate</vt:lpstr>
      <vt:lpstr>1_201500625PowerPointPresentationTemplate</vt:lpstr>
      <vt:lpstr>Module BMPF7061   Coaching and Mentoring  Day 1</vt:lpstr>
      <vt:lpstr>Our Vision</vt:lpstr>
      <vt:lpstr>Our Vision</vt:lpstr>
      <vt:lpstr>Our Vision</vt:lpstr>
      <vt:lpstr>PowerPoint Presentation</vt:lpstr>
      <vt:lpstr>Module Requirements and Support</vt:lpstr>
      <vt:lpstr>Our Vision</vt:lpstr>
      <vt:lpstr>PowerPoint Presentation</vt:lpstr>
      <vt:lpstr>Library Services and Support</vt:lpstr>
      <vt:lpstr>Academic writing</vt:lpstr>
      <vt:lpstr>PowerPoint Presentation</vt:lpstr>
      <vt:lpstr>PowerPoint Presentation</vt:lpstr>
      <vt:lpstr>PowerPoint Presentation</vt:lpstr>
      <vt:lpstr>PowerPoint Presentation</vt:lpstr>
      <vt:lpstr>Harvard Referencing Examples</vt:lpstr>
      <vt:lpstr>PowerPoint Presentation</vt:lpstr>
      <vt:lpstr>Activity – Harvard Referencing</vt:lpstr>
      <vt:lpstr>PowerPoint Presentation</vt:lpstr>
      <vt:lpstr>PowerPoint Presentation</vt:lpstr>
      <vt:lpstr>Our Vision</vt:lpstr>
      <vt:lpstr>PowerPoint Presentation</vt:lpstr>
      <vt:lpstr>Camau Nesaf Next Steps</vt:lpstr>
      <vt:lpstr>PowerPoint Presentation</vt:lpstr>
      <vt:lpstr>Differences between coaching and mentoring</vt:lpstr>
      <vt:lpstr>PowerPoint Presentation</vt:lpstr>
      <vt:lpstr>Our Vision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Crossman</cp:lastModifiedBy>
  <cp:revision>146</cp:revision>
  <cp:lastPrinted>2020-01-29T13:55:32Z</cp:lastPrinted>
  <dcterms:created xsi:type="dcterms:W3CDTF">2015-04-14T15:21:28Z</dcterms:created>
  <dcterms:modified xsi:type="dcterms:W3CDTF">2023-11-02T16:32:40Z</dcterms:modified>
</cp:coreProperties>
</file>