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  <p:sldMasterId id="2147483697" r:id="rId2"/>
  </p:sldMasterIdLst>
  <p:notesMasterIdLst>
    <p:notesMasterId r:id="rId25"/>
  </p:notesMasterIdLst>
  <p:handoutMasterIdLst>
    <p:handoutMasterId r:id="rId26"/>
  </p:handoutMasterIdLst>
  <p:sldIdLst>
    <p:sldId id="284" r:id="rId3"/>
    <p:sldId id="310" r:id="rId4"/>
    <p:sldId id="309" r:id="rId5"/>
    <p:sldId id="302" r:id="rId6"/>
    <p:sldId id="299" r:id="rId7"/>
    <p:sldId id="300" r:id="rId8"/>
    <p:sldId id="301" r:id="rId9"/>
    <p:sldId id="285" r:id="rId10"/>
    <p:sldId id="286" r:id="rId11"/>
    <p:sldId id="287" r:id="rId12"/>
    <p:sldId id="298" r:id="rId13"/>
    <p:sldId id="303" r:id="rId14"/>
    <p:sldId id="305" r:id="rId15"/>
    <p:sldId id="304" r:id="rId16"/>
    <p:sldId id="293" r:id="rId17"/>
    <p:sldId id="289" r:id="rId18"/>
    <p:sldId id="294" r:id="rId19"/>
    <p:sldId id="290" r:id="rId20"/>
    <p:sldId id="291" r:id="rId21"/>
    <p:sldId id="292" r:id="rId22"/>
    <p:sldId id="306" r:id="rId23"/>
    <p:sldId id="308" r:id="rId24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62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59695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80692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7035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34398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73752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8168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36304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97397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892395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11395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75791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44290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2020/2021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ACCA7003 Object </a:t>
            </a:r>
            <a:r>
              <a:rPr lang="en-US" dirty="0" smtClean="0"/>
              <a:t>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Topic </a:t>
            </a:r>
            <a:r>
              <a:rPr lang="en-US" b="1" dirty="0"/>
              <a:t>7</a:t>
            </a:r>
            <a:r>
              <a:rPr lang="en-US" b="1" dirty="0" smtClean="0"/>
              <a:t> - Linked List Based Structures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Dr Stephen Hole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/>
              <a:t>Graphical Representation of Linked </a:t>
            </a:r>
            <a:r>
              <a:rPr lang="en-GB" dirty="0" smtClean="0"/>
              <a:t>List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 bwMode="auto">
          <a:xfrm>
            <a:off x="656604" y="3222268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Carmarthen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1944359" y="3222268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12772" y="2669001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Head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6" name="Down Arrow 25"/>
          <p:cNvSpPr/>
          <p:nvPr/>
        </p:nvSpPr>
        <p:spPr bwMode="auto">
          <a:xfrm rot="16200000">
            <a:off x="2251942" y="321060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395536" y="5908430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data</a:t>
            </a:r>
          </a:p>
        </p:txBody>
      </p:sp>
      <p:sp>
        <p:nvSpPr>
          <p:cNvPr id="28" name="Rectangle 27"/>
          <p:cNvSpPr/>
          <p:nvPr/>
        </p:nvSpPr>
        <p:spPr bwMode="auto">
          <a:xfrm>
            <a:off x="1059279" y="5911673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next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95536" y="5358406"/>
            <a:ext cx="1110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Node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0" name="Rectangle 29"/>
          <p:cNvSpPr/>
          <p:nvPr/>
        </p:nvSpPr>
        <p:spPr bwMode="auto">
          <a:xfrm>
            <a:off x="4626450" y="3235050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Swansea</a:t>
            </a:r>
          </a:p>
        </p:txBody>
      </p:sp>
      <p:sp>
        <p:nvSpPr>
          <p:cNvPr id="31" name="Rectangle 30"/>
          <p:cNvSpPr/>
          <p:nvPr/>
        </p:nvSpPr>
        <p:spPr bwMode="auto">
          <a:xfrm>
            <a:off x="2627784" y="3249167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Llanelli</a:t>
            </a:r>
          </a:p>
        </p:txBody>
      </p:sp>
      <p:sp>
        <p:nvSpPr>
          <p:cNvPr id="32" name="Rectangle 31"/>
          <p:cNvSpPr/>
          <p:nvPr/>
        </p:nvSpPr>
        <p:spPr bwMode="auto">
          <a:xfrm>
            <a:off x="5922594" y="3235050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3922903" y="3249167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4" name="Rectangle 33"/>
          <p:cNvSpPr/>
          <p:nvPr/>
        </p:nvSpPr>
        <p:spPr bwMode="auto">
          <a:xfrm>
            <a:off x="6587522" y="3222268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Carmarthen</a:t>
            </a:r>
          </a:p>
        </p:txBody>
      </p:sp>
      <p:sp>
        <p:nvSpPr>
          <p:cNvPr id="35" name="Down Arrow 34"/>
          <p:cNvSpPr/>
          <p:nvPr/>
        </p:nvSpPr>
        <p:spPr bwMode="auto">
          <a:xfrm rot="16200000">
            <a:off x="4250608" y="3197140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6" name="Down Arrow 35"/>
          <p:cNvSpPr/>
          <p:nvPr/>
        </p:nvSpPr>
        <p:spPr bwMode="auto">
          <a:xfrm rot="16200000">
            <a:off x="6211680" y="317068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7" name="Rectangle 36"/>
          <p:cNvSpPr/>
          <p:nvPr/>
        </p:nvSpPr>
        <p:spPr bwMode="auto">
          <a:xfrm>
            <a:off x="7884597" y="3222268"/>
            <a:ext cx="66399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null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7655580" y="2636391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Tail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AF625C-EAA0-4480-BD7D-74BCE99C9A42}" type="slidenum">
              <a:rPr kumimoji="0" lang="en-US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992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r>
              <a:rPr lang="en-GB" dirty="0" smtClean="0"/>
              <a:t>Typical Linked List Structures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400" dirty="0" smtClean="0"/>
              <a:t>Typical Structures Include:</a:t>
            </a:r>
          </a:p>
          <a:p>
            <a:pPr lvl="1"/>
            <a:r>
              <a:rPr lang="en-GB" sz="2000" dirty="0" smtClean="0"/>
              <a:t>Lists;</a:t>
            </a:r>
          </a:p>
          <a:p>
            <a:pPr lvl="1"/>
            <a:r>
              <a:rPr lang="en-GB" sz="2000" dirty="0" smtClean="0"/>
              <a:t>Circular Lists;</a:t>
            </a:r>
          </a:p>
          <a:p>
            <a:pPr lvl="1"/>
            <a:r>
              <a:rPr lang="en-GB" sz="2000" dirty="0" smtClean="0"/>
              <a:t>Stacks;</a:t>
            </a:r>
          </a:p>
          <a:p>
            <a:pPr lvl="1"/>
            <a:r>
              <a:rPr lang="en-GB" sz="2000" smtClean="0"/>
              <a:t>Queues;</a:t>
            </a:r>
            <a:endParaRPr lang="en-GB" sz="2000" dirty="0" smtClean="0"/>
          </a:p>
          <a:p>
            <a:pPr lvl="1"/>
            <a:r>
              <a:rPr lang="en-GB" sz="2000" dirty="0" smtClean="0"/>
              <a:t>Double Linked Lists;</a:t>
            </a:r>
          </a:p>
          <a:p>
            <a:pPr lvl="1"/>
            <a:r>
              <a:rPr lang="en-GB" sz="2000" dirty="0" smtClean="0"/>
              <a:t>Trees;</a:t>
            </a:r>
          </a:p>
          <a:p>
            <a:pPr lvl="1"/>
            <a:r>
              <a:rPr lang="en-GB" sz="2000" dirty="0" smtClean="0"/>
              <a:t>Binary Trees.</a:t>
            </a:r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0237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1143000"/>
          </a:xfrm>
        </p:spPr>
        <p:txBody>
          <a:bodyPr/>
          <a:lstStyle/>
          <a:p>
            <a:pPr algn="ctr"/>
            <a:r>
              <a:rPr lang="en-GB" dirty="0" smtClean="0"/>
              <a:t>Stack Data Structure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49099"/>
            <a:ext cx="8343528" cy="1915343"/>
          </a:xfrm>
        </p:spPr>
        <p:txBody>
          <a:bodyPr/>
          <a:lstStyle/>
          <a:p>
            <a:r>
              <a:rPr lang="en-GB" sz="2000" dirty="0"/>
              <a:t>The stack is a linear data structure that is used to store the collection of objects. </a:t>
            </a:r>
            <a:endParaRPr lang="en-GB" sz="2000" dirty="0" smtClean="0"/>
          </a:p>
          <a:p>
            <a:r>
              <a:rPr lang="en-GB" sz="2000" dirty="0" smtClean="0"/>
              <a:t>It </a:t>
            </a:r>
            <a:r>
              <a:rPr lang="en-GB" sz="2000" dirty="0"/>
              <a:t>is based on Last-In-First-Out (LIFO</a:t>
            </a:r>
            <a:r>
              <a:rPr lang="en-GB" sz="2000" dirty="0" smtClean="0"/>
              <a:t>) concept.</a:t>
            </a:r>
          </a:p>
          <a:p>
            <a:r>
              <a:rPr lang="en-GB" sz="2000" dirty="0" smtClean="0"/>
              <a:t>The </a:t>
            </a:r>
            <a:r>
              <a:rPr lang="en-GB" sz="2000" dirty="0"/>
              <a:t>push operation inserts an element into the stack and pop operation removes an element from the top of the stack.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800" y="3573016"/>
            <a:ext cx="3254102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80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260647"/>
            <a:ext cx="7920880" cy="633958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20072" y="764704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 smtClean="0">
                <a:solidFill>
                  <a:schemeClr val="bg1"/>
                </a:solidFill>
              </a:rPr>
              <a:t>Array Based Stack with a Limit of 10 Elements</a:t>
            </a:r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438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88639"/>
            <a:ext cx="8424936" cy="6290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211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476672"/>
            <a:ext cx="8064896" cy="588456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19872" y="1628800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 smtClean="0">
                <a:solidFill>
                  <a:schemeClr val="bg1"/>
                </a:solidFill>
              </a:rPr>
              <a:t>Array Based Stack Implementing a Last In First Out Sequence</a:t>
            </a:r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987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Problem of Array Based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400" dirty="0"/>
              <a:t>The major problem with the stack implemented using an array is, it works only for a fixed number of data values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That </a:t>
            </a:r>
            <a:r>
              <a:rPr lang="en-GB" sz="2400" dirty="0"/>
              <a:t>means the amount of data must be specified at the beginning of the implementation itself. </a:t>
            </a:r>
            <a:endParaRPr lang="en-GB" sz="2400" dirty="0" smtClean="0"/>
          </a:p>
          <a:p>
            <a:r>
              <a:rPr lang="en-GB" sz="2400" dirty="0" smtClean="0"/>
              <a:t>Stack </a:t>
            </a:r>
            <a:r>
              <a:rPr lang="en-GB" sz="2400" dirty="0"/>
              <a:t>implemented using an array is not suitable, when we don't know the size of data which we are going to </a:t>
            </a:r>
            <a:r>
              <a:rPr lang="en-GB" sz="2400" dirty="0" smtClean="0"/>
              <a:t>use.</a:t>
            </a:r>
          </a:p>
          <a:p>
            <a:r>
              <a:rPr lang="en-GB" sz="2400" dirty="0" smtClean="0"/>
              <a:t>There is a more flexible method of implementing a Stack through the use of the linked list data structure.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72668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Linked List Stack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400" dirty="0"/>
              <a:t>The stack </a:t>
            </a:r>
            <a:r>
              <a:rPr lang="en-GB" sz="2400" dirty="0" smtClean="0"/>
              <a:t>implementation </a:t>
            </a:r>
            <a:r>
              <a:rPr lang="en-GB" sz="2400" dirty="0"/>
              <a:t>using </a:t>
            </a:r>
            <a:r>
              <a:rPr lang="en-GB" sz="2400" dirty="0" smtClean="0"/>
              <a:t> a linked </a:t>
            </a:r>
            <a:r>
              <a:rPr lang="en-GB" sz="2400" dirty="0"/>
              <a:t>list </a:t>
            </a:r>
            <a:r>
              <a:rPr lang="en-GB" sz="2400" dirty="0" smtClean="0"/>
              <a:t>structure can </a:t>
            </a:r>
            <a:r>
              <a:rPr lang="en-GB" sz="2400" dirty="0"/>
              <a:t>work for an unlimited number of values. </a:t>
            </a:r>
            <a:endParaRPr lang="en-GB" sz="2400" dirty="0" smtClean="0"/>
          </a:p>
          <a:p>
            <a:r>
              <a:rPr lang="en-GB" sz="2400" dirty="0" smtClean="0"/>
              <a:t>A linked </a:t>
            </a:r>
            <a:r>
              <a:rPr lang="en-GB" sz="2400" dirty="0"/>
              <a:t>list works for </a:t>
            </a:r>
            <a:r>
              <a:rPr lang="en-GB" sz="2400" dirty="0" smtClean="0"/>
              <a:t>a </a:t>
            </a:r>
            <a:r>
              <a:rPr lang="en-GB" sz="2400" dirty="0"/>
              <a:t>variable size of data. </a:t>
            </a:r>
            <a:endParaRPr lang="en-GB" sz="2400" dirty="0" smtClean="0"/>
          </a:p>
          <a:p>
            <a:r>
              <a:rPr lang="en-GB" sz="2400" dirty="0" smtClean="0"/>
              <a:t>Therefore, there is </a:t>
            </a:r>
            <a:r>
              <a:rPr lang="en-GB" sz="2400" dirty="0"/>
              <a:t>no need to fix the size </a:t>
            </a:r>
            <a:r>
              <a:rPr lang="en-GB" sz="2400" dirty="0" smtClean="0"/>
              <a:t>of the Stack at </a:t>
            </a:r>
            <a:r>
              <a:rPr lang="en-GB" sz="2400" dirty="0"/>
              <a:t>the </a:t>
            </a:r>
            <a:r>
              <a:rPr lang="en-GB" sz="2400" dirty="0" smtClean="0"/>
              <a:t>start </a:t>
            </a:r>
            <a:r>
              <a:rPr lang="en-GB" sz="2400" dirty="0"/>
              <a:t>of the implementation. </a:t>
            </a:r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Stack implemented using </a:t>
            </a:r>
            <a:r>
              <a:rPr lang="en-GB" sz="2400" dirty="0" smtClean="0"/>
              <a:t>a linked </a:t>
            </a:r>
            <a:r>
              <a:rPr lang="en-GB" sz="2400" dirty="0"/>
              <a:t>list </a:t>
            </a:r>
            <a:r>
              <a:rPr lang="en-GB" sz="2400" dirty="0" smtClean="0"/>
              <a:t>structure can organise </a:t>
            </a:r>
            <a:r>
              <a:rPr lang="en-GB" sz="2400" dirty="0"/>
              <a:t>as many data values as </a:t>
            </a:r>
            <a:r>
              <a:rPr lang="en-GB" sz="2400" dirty="0" smtClean="0"/>
              <a:t>required and subject to memory size.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34663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333399"/>
                </a:solidFill>
              </a:rPr>
              <a:t>Linked List Stack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400" dirty="0"/>
              <a:t>In linked list implementation of a stack, every new element is inserted as '</a:t>
            </a:r>
            <a:r>
              <a:rPr lang="en-GB" sz="2400" b="1" dirty="0"/>
              <a:t>top</a:t>
            </a:r>
            <a:r>
              <a:rPr lang="en-GB" sz="2400" dirty="0"/>
              <a:t>' element. </a:t>
            </a:r>
            <a:endParaRPr lang="en-GB" sz="2400" dirty="0" smtClean="0"/>
          </a:p>
          <a:p>
            <a:r>
              <a:rPr lang="en-GB" sz="2400" dirty="0" smtClean="0"/>
              <a:t>That </a:t>
            </a:r>
            <a:r>
              <a:rPr lang="en-GB" sz="2400" dirty="0"/>
              <a:t>means every newly inserted element is pointed by '</a:t>
            </a:r>
            <a:r>
              <a:rPr lang="en-GB" sz="2400" b="1" dirty="0"/>
              <a:t>top</a:t>
            </a:r>
            <a:r>
              <a:rPr lang="en-GB" sz="2400" dirty="0"/>
              <a:t>'. </a:t>
            </a:r>
            <a:endParaRPr lang="en-GB" sz="2400" dirty="0" smtClean="0"/>
          </a:p>
          <a:p>
            <a:r>
              <a:rPr lang="en-GB" sz="2400" dirty="0" smtClean="0"/>
              <a:t>Whenever </a:t>
            </a:r>
            <a:r>
              <a:rPr lang="en-GB" sz="2400" dirty="0"/>
              <a:t>we want to remove an element from the stack, simply remove the node which is pointed by '</a:t>
            </a:r>
            <a:r>
              <a:rPr lang="en-GB" sz="2400" b="1" dirty="0"/>
              <a:t>top</a:t>
            </a:r>
            <a:r>
              <a:rPr lang="en-GB" sz="2400" dirty="0"/>
              <a:t>' by moving '</a:t>
            </a:r>
            <a:r>
              <a:rPr lang="en-GB" sz="2400" b="1" dirty="0"/>
              <a:t>top</a:t>
            </a:r>
            <a:r>
              <a:rPr lang="en-GB" sz="2400" dirty="0"/>
              <a:t>' to its previous node in the list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The</a:t>
            </a:r>
            <a:r>
              <a:rPr lang="en-GB" sz="2400" dirty="0"/>
              <a:t> </a:t>
            </a:r>
            <a:r>
              <a:rPr lang="en-GB" sz="2400" b="1" dirty="0"/>
              <a:t>next</a:t>
            </a:r>
            <a:r>
              <a:rPr lang="en-GB" sz="2400" dirty="0"/>
              <a:t> field of the first element must be always </a:t>
            </a:r>
            <a:r>
              <a:rPr lang="en-GB" sz="2400" b="1" dirty="0"/>
              <a:t>NULL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84546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/>
              <a:t>Graphical Representation of Linked List Stack</a:t>
            </a:r>
          </a:p>
        </p:txBody>
      </p:sp>
      <p:sp>
        <p:nvSpPr>
          <p:cNvPr id="4" name="Rectangle 3"/>
          <p:cNvSpPr/>
          <p:nvPr/>
        </p:nvSpPr>
        <p:spPr bwMode="auto">
          <a:xfrm>
            <a:off x="3872154" y="2095622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4511837" y="2095622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3849411" y="3609287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6</a:t>
            </a: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0</a:t>
            </a:r>
          </a:p>
        </p:txBody>
      </p:sp>
      <p:sp>
        <p:nvSpPr>
          <p:cNvPr id="7" name="Rectangle 6"/>
          <p:cNvSpPr/>
          <p:nvPr/>
        </p:nvSpPr>
        <p:spPr bwMode="auto">
          <a:xfrm>
            <a:off x="4497483" y="3609287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3869704" y="4391354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8</a:t>
            </a: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0</a:t>
            </a:r>
          </a:p>
        </p:txBody>
      </p:sp>
      <p:sp>
        <p:nvSpPr>
          <p:cNvPr id="9" name="Rectangle 8"/>
          <p:cNvSpPr/>
          <p:nvPr/>
        </p:nvSpPr>
        <p:spPr bwMode="auto">
          <a:xfrm>
            <a:off x="4520226" y="4391355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3872154" y="5157192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100</a:t>
            </a:r>
          </a:p>
        </p:txBody>
      </p:sp>
      <p:sp>
        <p:nvSpPr>
          <p:cNvPr id="11" name="Rectangle 10"/>
          <p:cNvSpPr/>
          <p:nvPr/>
        </p:nvSpPr>
        <p:spPr bwMode="auto">
          <a:xfrm>
            <a:off x="4520226" y="5157191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3867590" y="5908430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120</a:t>
            </a:r>
          </a:p>
        </p:txBody>
      </p:sp>
      <p:sp>
        <p:nvSpPr>
          <p:cNvPr id="13" name="Rectangle 12"/>
          <p:cNvSpPr/>
          <p:nvPr/>
        </p:nvSpPr>
        <p:spPr bwMode="auto">
          <a:xfrm>
            <a:off x="4520226" y="5908430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null</a:t>
            </a:r>
          </a:p>
        </p:txBody>
      </p:sp>
      <p:sp>
        <p:nvSpPr>
          <p:cNvPr id="16" name="Down Arrow 15"/>
          <p:cNvSpPr/>
          <p:nvPr/>
        </p:nvSpPr>
        <p:spPr bwMode="auto">
          <a:xfrm>
            <a:off x="4716014" y="5373217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4515662" y="2858048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20" name="Rectangle 19"/>
          <p:cNvSpPr/>
          <p:nvPr/>
        </p:nvSpPr>
        <p:spPr bwMode="auto">
          <a:xfrm>
            <a:off x="3867590" y="2858047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4</a:t>
            </a: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0</a:t>
            </a:r>
          </a:p>
        </p:txBody>
      </p:sp>
      <p:sp>
        <p:nvSpPr>
          <p:cNvPr id="21" name="Right Arrow 20"/>
          <p:cNvSpPr/>
          <p:nvPr/>
        </p:nvSpPr>
        <p:spPr bwMode="auto">
          <a:xfrm>
            <a:off x="2121219" y="2180654"/>
            <a:ext cx="1728192" cy="261984"/>
          </a:xfrm>
          <a:prstGeom prst="rightArrow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477190" y="2066005"/>
            <a:ext cx="747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Top</a:t>
            </a:r>
            <a:endParaRPr lang="en-GB" dirty="0"/>
          </a:p>
        </p:txBody>
      </p:sp>
      <p:sp>
        <p:nvSpPr>
          <p:cNvPr id="23" name="Down Arrow 22"/>
          <p:cNvSpPr/>
          <p:nvPr/>
        </p:nvSpPr>
        <p:spPr bwMode="auto">
          <a:xfrm>
            <a:off x="4736027" y="4618567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24" name="Down Arrow 23"/>
          <p:cNvSpPr/>
          <p:nvPr/>
        </p:nvSpPr>
        <p:spPr bwMode="auto">
          <a:xfrm>
            <a:off x="4713284" y="385273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25" name="Down Arrow 24"/>
          <p:cNvSpPr/>
          <p:nvPr/>
        </p:nvSpPr>
        <p:spPr bwMode="auto">
          <a:xfrm>
            <a:off x="4731463" y="3086894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26" name="Down Arrow 25"/>
          <p:cNvSpPr/>
          <p:nvPr/>
        </p:nvSpPr>
        <p:spPr bwMode="auto">
          <a:xfrm>
            <a:off x="4711170" y="2326244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395536" y="5908430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800" dirty="0" smtClean="0"/>
              <a:t>data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28" name="Rectangle 27"/>
          <p:cNvSpPr/>
          <p:nvPr/>
        </p:nvSpPr>
        <p:spPr bwMode="auto">
          <a:xfrm>
            <a:off x="1059279" y="5911673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next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95536" y="5358406"/>
            <a:ext cx="747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060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Queue Data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1555303"/>
          </a:xfrm>
        </p:spPr>
        <p:txBody>
          <a:bodyPr/>
          <a:lstStyle/>
          <a:p>
            <a:r>
              <a:rPr lang="en-GB" sz="2000" dirty="0"/>
              <a:t>The </a:t>
            </a:r>
            <a:r>
              <a:rPr lang="en-GB" sz="2000" dirty="0" smtClean="0"/>
              <a:t>Queue </a:t>
            </a:r>
            <a:r>
              <a:rPr lang="en-GB" sz="2000" dirty="0"/>
              <a:t>represents a data structure designed to have elements inserted at the end of the queue, and elements removed from the beginning of the queue. </a:t>
            </a:r>
            <a:endParaRPr lang="en-GB" sz="2000" dirty="0" smtClean="0"/>
          </a:p>
          <a:p>
            <a:r>
              <a:rPr lang="en-GB" sz="2000" dirty="0" smtClean="0"/>
              <a:t>This </a:t>
            </a:r>
            <a:r>
              <a:rPr lang="en-GB" sz="2000" dirty="0"/>
              <a:t>is similar to how a queue in a supermarket works.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720" y="3573016"/>
            <a:ext cx="4706773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618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04800"/>
            <a:ext cx="8324478" cy="1143000"/>
          </a:xfrm>
        </p:spPr>
        <p:txBody>
          <a:bodyPr/>
          <a:lstStyle/>
          <a:p>
            <a:pPr algn="ctr"/>
            <a:r>
              <a:rPr lang="en-GB" dirty="0" smtClean="0"/>
              <a:t>Graphical Representation of a Circular Linked List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9672" y="2132856"/>
            <a:ext cx="5616624" cy="42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8212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400" dirty="0" smtClean="0"/>
              <a:t>Create a Node based Stack Structure that implements a Last In, First Out concept.</a:t>
            </a:r>
          </a:p>
          <a:p>
            <a:pPr lvl="1"/>
            <a:r>
              <a:rPr lang="en-GB" sz="2200" dirty="0" smtClean="0"/>
              <a:t>Add, Insert, Delete and Print Methods.</a:t>
            </a:r>
          </a:p>
          <a:p>
            <a:r>
              <a:rPr lang="en-GB" sz="2400" dirty="0" smtClean="0"/>
              <a:t>Create a Node based Queue Structure that implements a First In, First Out concept.</a:t>
            </a:r>
          </a:p>
          <a:p>
            <a:pPr lvl="1"/>
            <a:r>
              <a:rPr lang="en-GB" sz="2200" dirty="0"/>
              <a:t>Add, Insert, Delete and Print Methods.</a:t>
            </a:r>
          </a:p>
          <a:p>
            <a:r>
              <a:rPr lang="en-GB" sz="2400" dirty="0" smtClean="0"/>
              <a:t>Create a Node based Circular Linked List Structure.</a:t>
            </a:r>
          </a:p>
          <a:p>
            <a:pPr lvl="1"/>
            <a:r>
              <a:rPr lang="en-GB" sz="2000" dirty="0"/>
              <a:t>Add, Insert, Delete and Print Methods</a:t>
            </a:r>
            <a:r>
              <a:rPr lang="en-GB" sz="2000" dirty="0" smtClean="0"/>
              <a:t>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326127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Stack Creation and Operations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52882"/>
            <a:ext cx="8415536" cy="4114800"/>
          </a:xfrm>
        </p:spPr>
        <p:txBody>
          <a:bodyPr/>
          <a:lstStyle/>
          <a:p>
            <a:r>
              <a:rPr lang="en-GB" dirty="0" smtClean="0"/>
              <a:t>Define </a:t>
            </a:r>
          </a:p>
          <a:p>
            <a:pPr lvl="1"/>
            <a:r>
              <a:rPr lang="en-GB" dirty="0" smtClean="0"/>
              <a:t>Node structure;</a:t>
            </a:r>
          </a:p>
          <a:p>
            <a:pPr lvl="1"/>
            <a:r>
              <a:rPr lang="en-GB" dirty="0" smtClean="0"/>
              <a:t>Push Operation;</a:t>
            </a:r>
          </a:p>
          <a:p>
            <a:pPr lvl="1"/>
            <a:r>
              <a:rPr lang="en-GB" dirty="0" smtClean="0"/>
              <a:t>Pop Operation;</a:t>
            </a:r>
          </a:p>
          <a:p>
            <a:pPr lvl="1"/>
            <a:r>
              <a:rPr lang="en-GB" dirty="0" smtClean="0"/>
              <a:t>Displaying Stack data members.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0013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Stack Creation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400" dirty="0">
                <a:solidFill>
                  <a:srgbClr val="000000"/>
                </a:solidFill>
              </a:rPr>
              <a:t>We need to set the following things before implementing actual operations.</a:t>
            </a:r>
            <a:endParaRPr lang="en-GB" sz="2400" b="1" dirty="0">
              <a:solidFill>
                <a:srgbClr val="000000"/>
              </a:solidFill>
            </a:endParaRPr>
          </a:p>
          <a:p>
            <a:pPr lvl="0">
              <a:buClr>
                <a:srgbClr val="3333CC"/>
              </a:buClr>
            </a:pPr>
            <a:r>
              <a:rPr lang="en-GB" sz="2400" b="1" dirty="0">
                <a:solidFill>
                  <a:srgbClr val="000000"/>
                </a:solidFill>
              </a:rPr>
              <a:t>Step 1 </a:t>
            </a:r>
          </a:p>
          <a:p>
            <a:pPr lvl="1">
              <a:buClr>
                <a:srgbClr val="FF0000"/>
              </a:buClr>
            </a:pPr>
            <a:r>
              <a:rPr lang="en-GB" sz="2000" dirty="0">
                <a:solidFill>
                  <a:srgbClr val="000000"/>
                </a:solidFill>
              </a:rPr>
              <a:t>Define a '</a:t>
            </a:r>
            <a:r>
              <a:rPr lang="en-GB" sz="2000" b="1" dirty="0">
                <a:solidFill>
                  <a:srgbClr val="000000"/>
                </a:solidFill>
              </a:rPr>
              <a:t>Node</a:t>
            </a:r>
            <a:r>
              <a:rPr lang="en-GB" sz="2000" dirty="0">
                <a:solidFill>
                  <a:srgbClr val="000000"/>
                </a:solidFill>
              </a:rPr>
              <a:t>' structure with two members </a:t>
            </a:r>
            <a:r>
              <a:rPr lang="en-GB" sz="2000" b="1" dirty="0">
                <a:solidFill>
                  <a:srgbClr val="000000"/>
                </a:solidFill>
              </a:rPr>
              <a:t>data</a:t>
            </a:r>
            <a:r>
              <a:rPr lang="en-GB" sz="2000" dirty="0">
                <a:solidFill>
                  <a:srgbClr val="000000"/>
                </a:solidFill>
              </a:rPr>
              <a:t> and </a:t>
            </a:r>
            <a:r>
              <a:rPr lang="en-GB" sz="2000" b="1" dirty="0">
                <a:solidFill>
                  <a:srgbClr val="000000"/>
                </a:solidFill>
              </a:rPr>
              <a:t>next</a:t>
            </a:r>
            <a:r>
              <a:rPr lang="en-GB" sz="2000" dirty="0">
                <a:solidFill>
                  <a:srgbClr val="000000"/>
                </a:solidFill>
              </a:rPr>
              <a:t>.</a:t>
            </a:r>
          </a:p>
          <a:p>
            <a:pPr lvl="0">
              <a:buClr>
                <a:srgbClr val="3333CC"/>
              </a:buClr>
            </a:pPr>
            <a:r>
              <a:rPr lang="en-GB" sz="2400" b="1" dirty="0">
                <a:solidFill>
                  <a:srgbClr val="000000"/>
                </a:solidFill>
              </a:rPr>
              <a:t>Step 2 </a:t>
            </a:r>
          </a:p>
          <a:p>
            <a:pPr lvl="1">
              <a:buClr>
                <a:srgbClr val="FF0000"/>
              </a:buClr>
            </a:pPr>
            <a:r>
              <a:rPr lang="en-GB" sz="2000" dirty="0">
                <a:solidFill>
                  <a:srgbClr val="000000"/>
                </a:solidFill>
              </a:rPr>
              <a:t>Define a </a:t>
            </a:r>
            <a:r>
              <a:rPr lang="en-GB" sz="2000" b="1" dirty="0">
                <a:solidFill>
                  <a:srgbClr val="000000"/>
                </a:solidFill>
              </a:rPr>
              <a:t>Node</a:t>
            </a:r>
            <a:r>
              <a:rPr lang="en-GB" sz="2000" dirty="0">
                <a:solidFill>
                  <a:srgbClr val="000000"/>
                </a:solidFill>
              </a:rPr>
              <a:t> pointer </a:t>
            </a:r>
            <a:r>
              <a:rPr lang="en-GB" sz="2000" dirty="0" smtClean="0">
                <a:solidFill>
                  <a:srgbClr val="000000"/>
                </a:solidFill>
              </a:rPr>
              <a:t>'</a:t>
            </a:r>
            <a:r>
              <a:rPr lang="en-GB" sz="2000" b="1" dirty="0" err="1" smtClean="0">
                <a:solidFill>
                  <a:srgbClr val="000000"/>
                </a:solidFill>
              </a:rPr>
              <a:t>topStackNode</a:t>
            </a:r>
            <a:r>
              <a:rPr lang="en-GB" sz="2000" dirty="0" smtClean="0">
                <a:solidFill>
                  <a:srgbClr val="000000"/>
                </a:solidFill>
              </a:rPr>
              <a:t>' </a:t>
            </a:r>
            <a:r>
              <a:rPr lang="en-GB" sz="2000" dirty="0">
                <a:solidFill>
                  <a:srgbClr val="000000"/>
                </a:solidFill>
              </a:rPr>
              <a:t>and set it to </a:t>
            </a:r>
            <a:r>
              <a:rPr lang="en-GB" sz="2000" b="1" dirty="0">
                <a:solidFill>
                  <a:srgbClr val="000000"/>
                </a:solidFill>
              </a:rPr>
              <a:t>NULL</a:t>
            </a:r>
            <a:r>
              <a:rPr lang="en-GB" sz="2000" dirty="0">
                <a:solidFill>
                  <a:srgbClr val="000000"/>
                </a:solidFill>
              </a:rPr>
              <a:t>.</a:t>
            </a:r>
          </a:p>
          <a:p>
            <a:pPr lvl="0">
              <a:buClr>
                <a:srgbClr val="3333CC"/>
              </a:buClr>
            </a:pPr>
            <a:r>
              <a:rPr lang="en-GB" sz="2400" b="1" dirty="0">
                <a:solidFill>
                  <a:srgbClr val="000000"/>
                </a:solidFill>
              </a:rPr>
              <a:t>Step 3 </a:t>
            </a:r>
          </a:p>
          <a:p>
            <a:pPr lvl="1">
              <a:buClr>
                <a:srgbClr val="FF0000"/>
              </a:buClr>
            </a:pPr>
            <a:r>
              <a:rPr lang="en-GB" sz="2000" dirty="0">
                <a:solidFill>
                  <a:srgbClr val="000000"/>
                </a:solidFill>
              </a:rPr>
              <a:t>Implement the </a:t>
            </a:r>
            <a:r>
              <a:rPr lang="en-GB" sz="2000" b="1" dirty="0">
                <a:solidFill>
                  <a:srgbClr val="000000"/>
                </a:solidFill>
              </a:rPr>
              <a:t>main</a:t>
            </a:r>
            <a:r>
              <a:rPr lang="en-GB" sz="2000" dirty="0">
                <a:solidFill>
                  <a:srgbClr val="000000"/>
                </a:solidFill>
              </a:rPr>
              <a:t> method by </a:t>
            </a:r>
            <a:r>
              <a:rPr lang="en-GB" sz="2000" dirty="0" smtClean="0">
                <a:solidFill>
                  <a:srgbClr val="000000"/>
                </a:solidFill>
              </a:rPr>
              <a:t>making suitable Push, Pop and Display Stack calls.</a:t>
            </a: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0159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Linked List Stack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136904" cy="54719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Node.java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780928"/>
            <a:ext cx="5865168" cy="3397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6538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Stack Operations - Push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844824"/>
            <a:ext cx="8559552" cy="4392488"/>
          </a:xfrm>
        </p:spPr>
        <p:txBody>
          <a:bodyPr/>
          <a:lstStyle/>
          <a:p>
            <a:r>
              <a:rPr lang="en-GB" sz="2400" dirty="0"/>
              <a:t>U</a:t>
            </a:r>
            <a:r>
              <a:rPr lang="en-GB" sz="2400" dirty="0" smtClean="0"/>
              <a:t>se </a:t>
            </a:r>
            <a:r>
              <a:rPr lang="en-GB" sz="2400" dirty="0"/>
              <a:t>the following steps to insert a new node into the </a:t>
            </a:r>
            <a:r>
              <a:rPr lang="en-GB" sz="2400" dirty="0" smtClean="0"/>
              <a:t>stack:</a:t>
            </a:r>
            <a:endParaRPr lang="en-GB" sz="2400" dirty="0"/>
          </a:p>
          <a:p>
            <a:r>
              <a:rPr lang="en-GB" sz="2400" b="1" dirty="0"/>
              <a:t>Step </a:t>
            </a:r>
            <a:r>
              <a:rPr lang="en-GB" sz="2400" b="1" dirty="0" smtClean="0"/>
              <a:t>1</a:t>
            </a:r>
          </a:p>
          <a:p>
            <a:pPr lvl="1"/>
            <a:r>
              <a:rPr lang="en-GB" sz="2000" dirty="0" smtClean="0"/>
              <a:t>Create </a:t>
            </a:r>
            <a:r>
              <a:rPr lang="en-GB" sz="2000" dirty="0"/>
              <a:t>a </a:t>
            </a:r>
            <a:r>
              <a:rPr lang="en-GB" sz="2000" b="1" dirty="0" smtClean="0"/>
              <a:t>Node</a:t>
            </a:r>
            <a:r>
              <a:rPr lang="en-GB" sz="2000" dirty="0" smtClean="0"/>
              <a:t> variable and point it to the current </a:t>
            </a:r>
            <a:r>
              <a:rPr lang="en-GB" sz="2000" b="1" dirty="0" err="1" smtClean="0"/>
              <a:t>topStackNode</a:t>
            </a:r>
            <a:r>
              <a:rPr lang="en-GB" sz="2000" dirty="0" smtClean="0"/>
              <a:t>.</a:t>
            </a:r>
            <a:endParaRPr lang="en-GB" sz="2000" dirty="0"/>
          </a:p>
          <a:p>
            <a:r>
              <a:rPr lang="en-GB" sz="2400" b="1" dirty="0"/>
              <a:t>Step </a:t>
            </a:r>
            <a:r>
              <a:rPr lang="en-GB" sz="2400" b="1" dirty="0" smtClean="0"/>
              <a:t>2</a:t>
            </a:r>
          </a:p>
          <a:p>
            <a:pPr lvl="1"/>
            <a:r>
              <a:rPr lang="en-GB" sz="2000" dirty="0" smtClean="0"/>
              <a:t>Create a new </a:t>
            </a:r>
            <a:r>
              <a:rPr lang="en-GB" sz="2000" b="1" dirty="0" smtClean="0"/>
              <a:t>Node</a:t>
            </a:r>
            <a:r>
              <a:rPr lang="en-GB" sz="2000" dirty="0" smtClean="0"/>
              <a:t> with the assigned value and make it the </a:t>
            </a:r>
            <a:r>
              <a:rPr lang="en-GB" sz="2000" b="1" dirty="0" smtClean="0"/>
              <a:t>Top Stack Node</a:t>
            </a:r>
            <a:r>
              <a:rPr lang="en-GB" sz="2000" dirty="0" smtClean="0"/>
              <a:t>.</a:t>
            </a:r>
          </a:p>
          <a:p>
            <a:r>
              <a:rPr lang="en-GB" sz="2400" b="1" dirty="0" smtClean="0"/>
              <a:t>Step 3</a:t>
            </a:r>
          </a:p>
          <a:p>
            <a:pPr lvl="1"/>
            <a:r>
              <a:rPr lang="en-GB" sz="2000" dirty="0" smtClean="0"/>
              <a:t>Set new </a:t>
            </a:r>
            <a:r>
              <a:rPr lang="en-GB" sz="2000" b="1" dirty="0" err="1" smtClean="0"/>
              <a:t>Node.next</a:t>
            </a:r>
            <a:r>
              <a:rPr lang="en-GB" sz="2000" dirty="0" smtClean="0"/>
              <a:t> to previous Node (</a:t>
            </a:r>
            <a:r>
              <a:rPr lang="en-GB" sz="2000" b="1" dirty="0" err="1" smtClean="0"/>
              <a:t>formerNodeTop</a:t>
            </a:r>
            <a:r>
              <a:rPr lang="en-GB" sz="2000" dirty="0" smtClean="0"/>
              <a:t>).</a:t>
            </a:r>
          </a:p>
          <a:p>
            <a:pPr lvl="1"/>
            <a:r>
              <a:rPr lang="en-GB" sz="2000" dirty="0" smtClean="0"/>
              <a:t>This creates a linked list that forms the Stack structure.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790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Stack Operations - Pop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003" y="1988840"/>
            <a:ext cx="8703568" cy="4359697"/>
          </a:xfrm>
        </p:spPr>
        <p:txBody>
          <a:bodyPr/>
          <a:lstStyle/>
          <a:p>
            <a:r>
              <a:rPr lang="en-GB" sz="2400" dirty="0"/>
              <a:t>U</a:t>
            </a:r>
            <a:r>
              <a:rPr lang="en-GB" sz="2400" dirty="0" smtClean="0"/>
              <a:t>se </a:t>
            </a:r>
            <a:r>
              <a:rPr lang="en-GB" sz="2400" dirty="0"/>
              <a:t>the following steps to delete a node from the </a:t>
            </a:r>
            <a:r>
              <a:rPr lang="en-GB" sz="2400" dirty="0" smtClean="0"/>
              <a:t>Stack:</a:t>
            </a:r>
            <a:endParaRPr lang="en-GB" sz="2400" dirty="0"/>
          </a:p>
          <a:p>
            <a:r>
              <a:rPr lang="en-GB" sz="2400" b="1" dirty="0"/>
              <a:t>Step </a:t>
            </a:r>
            <a:r>
              <a:rPr lang="en-GB" sz="2400" b="1" dirty="0" smtClean="0"/>
              <a:t>1</a:t>
            </a:r>
          </a:p>
          <a:p>
            <a:pPr lvl="1"/>
            <a:r>
              <a:rPr lang="en-GB" sz="2000" dirty="0" smtClean="0"/>
              <a:t>Check </a:t>
            </a:r>
            <a:r>
              <a:rPr lang="en-GB" sz="2000" dirty="0"/>
              <a:t>whether </a:t>
            </a:r>
            <a:r>
              <a:rPr lang="en-GB" sz="2000" b="1" dirty="0"/>
              <a:t>stack</a:t>
            </a:r>
            <a:r>
              <a:rPr lang="en-GB" sz="2000" dirty="0"/>
              <a:t> is </a:t>
            </a:r>
            <a:r>
              <a:rPr lang="en-GB" sz="2000" b="1" dirty="0"/>
              <a:t>Empty</a:t>
            </a:r>
            <a:r>
              <a:rPr lang="en-GB" sz="2000" dirty="0"/>
              <a:t> </a:t>
            </a:r>
            <a:r>
              <a:rPr lang="en-GB" sz="2000" dirty="0" smtClean="0"/>
              <a:t>(</a:t>
            </a:r>
            <a:r>
              <a:rPr lang="en-GB" sz="2000" b="1" dirty="0" smtClean="0"/>
              <a:t>Top Stack Node </a:t>
            </a:r>
            <a:r>
              <a:rPr lang="en-GB" sz="2000" b="1" dirty="0"/>
              <a:t>== NULL</a:t>
            </a:r>
            <a:r>
              <a:rPr lang="en-GB" sz="2000" dirty="0"/>
              <a:t>).</a:t>
            </a:r>
          </a:p>
          <a:p>
            <a:r>
              <a:rPr lang="en-GB" sz="2400" b="1" dirty="0"/>
              <a:t>Step </a:t>
            </a:r>
            <a:r>
              <a:rPr lang="en-GB" sz="2400" b="1" dirty="0" smtClean="0"/>
              <a:t>2</a:t>
            </a:r>
          </a:p>
          <a:p>
            <a:pPr lvl="1"/>
            <a:r>
              <a:rPr lang="en-GB" sz="2000" dirty="0" smtClean="0"/>
              <a:t>If </a:t>
            </a:r>
            <a:r>
              <a:rPr lang="en-GB" sz="2000" dirty="0"/>
              <a:t>it is </a:t>
            </a:r>
            <a:r>
              <a:rPr lang="en-GB" sz="2000" b="1" dirty="0" smtClean="0"/>
              <a:t>Empty</a:t>
            </a:r>
            <a:r>
              <a:rPr lang="en-GB" sz="2000" dirty="0"/>
              <a:t>:</a:t>
            </a:r>
            <a:r>
              <a:rPr lang="en-GB" sz="2000" dirty="0" smtClean="0"/>
              <a:t> </a:t>
            </a:r>
          </a:p>
          <a:p>
            <a:pPr lvl="2"/>
            <a:r>
              <a:rPr lang="en-GB" sz="1600" dirty="0"/>
              <a:t>D</a:t>
            </a:r>
            <a:r>
              <a:rPr lang="en-GB" sz="1600" dirty="0" smtClean="0"/>
              <a:t>isplay</a:t>
            </a:r>
            <a:r>
              <a:rPr lang="en-GB" sz="1600" dirty="0"/>
              <a:t> </a:t>
            </a:r>
            <a:r>
              <a:rPr lang="en-GB" sz="1600" b="1" dirty="0"/>
              <a:t>"Stack is </a:t>
            </a:r>
            <a:r>
              <a:rPr lang="en-GB" sz="1600" b="1" dirty="0" smtClean="0"/>
              <a:t>and no values available to pop!!</a:t>
            </a:r>
            <a:r>
              <a:rPr lang="en-GB" sz="1600" dirty="0" smtClean="0"/>
              <a:t>”.</a:t>
            </a:r>
          </a:p>
          <a:p>
            <a:pPr lvl="2"/>
            <a:r>
              <a:rPr lang="en-GB" sz="1600" dirty="0"/>
              <a:t>R</a:t>
            </a:r>
            <a:r>
              <a:rPr lang="en-GB" sz="1600" dirty="0" smtClean="0"/>
              <a:t>eturn a value (-99) to indicate Stack is Empty.</a:t>
            </a:r>
            <a:endParaRPr lang="en-GB" sz="1600" dirty="0"/>
          </a:p>
          <a:p>
            <a:r>
              <a:rPr lang="en-GB" sz="2400" b="1" dirty="0"/>
              <a:t>Step </a:t>
            </a:r>
            <a:r>
              <a:rPr lang="en-GB" sz="2400" b="1" dirty="0" smtClean="0"/>
              <a:t>3</a:t>
            </a:r>
          </a:p>
          <a:p>
            <a:pPr lvl="1"/>
            <a:r>
              <a:rPr lang="en-GB" sz="2000" dirty="0" smtClean="0"/>
              <a:t>If </a:t>
            </a:r>
            <a:r>
              <a:rPr lang="en-GB" sz="2000" dirty="0"/>
              <a:t>it is </a:t>
            </a:r>
            <a:r>
              <a:rPr lang="en-GB" sz="2000" b="1" dirty="0"/>
              <a:t>Not </a:t>
            </a:r>
            <a:r>
              <a:rPr lang="en-GB" sz="2000" b="1" dirty="0" smtClean="0"/>
              <a:t>Empty</a:t>
            </a:r>
            <a:r>
              <a:rPr lang="en-GB" sz="2000" dirty="0" smtClean="0"/>
              <a:t>:</a:t>
            </a:r>
          </a:p>
          <a:p>
            <a:pPr lvl="2"/>
            <a:r>
              <a:rPr lang="en-GB" sz="1600" dirty="0" smtClean="0"/>
              <a:t>Retrieve data value from Top Stack Node.</a:t>
            </a:r>
          </a:p>
          <a:p>
            <a:pPr lvl="2"/>
            <a:r>
              <a:rPr lang="en-GB" sz="1600" dirty="0" smtClean="0"/>
              <a:t>Assign the Top Node Stack to the next Node in the Stack.</a:t>
            </a:r>
          </a:p>
          <a:p>
            <a:pPr lvl="2"/>
            <a:r>
              <a:rPr lang="en-GB" sz="1600" dirty="0" smtClean="0"/>
              <a:t>Return value.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11359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Displaying Stack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400" dirty="0"/>
              <a:t>U</a:t>
            </a:r>
            <a:r>
              <a:rPr lang="en-GB" sz="2400" dirty="0" smtClean="0"/>
              <a:t>se </a:t>
            </a:r>
            <a:r>
              <a:rPr lang="en-GB" sz="2400" dirty="0"/>
              <a:t>the following </a:t>
            </a:r>
            <a:r>
              <a:rPr lang="en-GB" sz="2400" dirty="0" smtClean="0"/>
              <a:t>loop </a:t>
            </a:r>
            <a:r>
              <a:rPr lang="en-GB" sz="2400" dirty="0"/>
              <a:t>to display the elements (nodes) of a S</a:t>
            </a:r>
            <a:r>
              <a:rPr lang="en-GB" sz="2400" dirty="0" smtClean="0"/>
              <a:t>tack</a:t>
            </a:r>
            <a:r>
              <a:rPr lang="en-GB" sz="2400" dirty="0"/>
              <a:t>.</a:t>
            </a:r>
          </a:p>
          <a:p>
            <a:r>
              <a:rPr lang="en-GB" sz="2400" dirty="0" smtClean="0"/>
              <a:t>While (Top of Stack != null) {</a:t>
            </a:r>
          </a:p>
          <a:p>
            <a:pPr lvl="2"/>
            <a:r>
              <a:rPr lang="en-GB" sz="1600" dirty="0"/>
              <a:t>Retrieve data value from Top Stack Node.</a:t>
            </a:r>
          </a:p>
          <a:p>
            <a:pPr lvl="2"/>
            <a:r>
              <a:rPr lang="en-GB" sz="1600" dirty="0"/>
              <a:t>Assign the Top Node Stack to the next Node in the Stack.</a:t>
            </a:r>
          </a:p>
          <a:p>
            <a:pPr lvl="2"/>
            <a:r>
              <a:rPr lang="en-GB" sz="1600" dirty="0"/>
              <a:t>Return value.</a:t>
            </a:r>
          </a:p>
          <a:p>
            <a:pPr lvl="1"/>
            <a:r>
              <a:rPr lang="en-GB" sz="2000" dirty="0" smtClean="0"/>
              <a:t>}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5390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Double Linked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2851447"/>
          </a:xfrm>
        </p:spPr>
        <p:txBody>
          <a:bodyPr/>
          <a:lstStyle/>
          <a:p>
            <a:r>
              <a:rPr lang="en-GB" sz="2400" dirty="0" smtClean="0"/>
              <a:t>A Double Linked List is a chained storage structure.</a:t>
            </a:r>
          </a:p>
          <a:p>
            <a:r>
              <a:rPr lang="en-GB" sz="2400" dirty="0" smtClean="0"/>
              <a:t>It is connected by Nodes in two directions:</a:t>
            </a:r>
          </a:p>
          <a:p>
            <a:pPr lvl="1"/>
            <a:r>
              <a:rPr lang="en-GB" sz="2000" dirty="0" smtClean="0"/>
              <a:t>Forward and Back.</a:t>
            </a:r>
          </a:p>
          <a:p>
            <a:r>
              <a:rPr lang="en-GB" sz="2400" dirty="0" smtClean="0"/>
              <a:t>Each Node consists of:</a:t>
            </a:r>
          </a:p>
          <a:p>
            <a:pPr lvl="1"/>
            <a:r>
              <a:rPr lang="en-GB" sz="2000" dirty="0" smtClean="0"/>
              <a:t>Data;</a:t>
            </a:r>
          </a:p>
          <a:p>
            <a:pPr lvl="1"/>
            <a:r>
              <a:rPr lang="en-GB" sz="2000" dirty="0" smtClean="0"/>
              <a:t>Pointer to next Node;</a:t>
            </a:r>
          </a:p>
          <a:p>
            <a:pPr lvl="1"/>
            <a:r>
              <a:rPr lang="en-GB" sz="2000" dirty="0" smtClean="0"/>
              <a:t>Pointer to previous Node;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5157192"/>
            <a:ext cx="6779364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289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400" dirty="0" smtClean="0"/>
              <a:t>Create a Node based Double Linked List.</a:t>
            </a:r>
          </a:p>
          <a:p>
            <a:pPr lvl="1"/>
            <a:r>
              <a:rPr lang="en-GB" sz="2200" dirty="0" smtClean="0"/>
              <a:t>Add, Insert, Delete and Print Methods.</a:t>
            </a:r>
          </a:p>
          <a:p>
            <a:r>
              <a:rPr lang="en-GB" sz="2400" dirty="0"/>
              <a:t>Create a Node based </a:t>
            </a:r>
            <a:r>
              <a:rPr lang="en-GB" sz="2400" dirty="0" smtClean="0"/>
              <a:t>Circular Double </a:t>
            </a:r>
            <a:r>
              <a:rPr lang="en-GB" sz="2400" dirty="0"/>
              <a:t>Linked List.</a:t>
            </a:r>
          </a:p>
          <a:p>
            <a:pPr lvl="1"/>
            <a:r>
              <a:rPr lang="en-GB" sz="2200" dirty="0"/>
              <a:t>Add, Insert, Delete and Print Methods.</a:t>
            </a:r>
          </a:p>
          <a:p>
            <a:endParaRPr lang="en-GB" sz="2600" dirty="0" smtClean="0"/>
          </a:p>
        </p:txBody>
      </p:sp>
    </p:spTree>
    <p:extLst>
      <p:ext uri="{BB962C8B-B14F-4D97-AF65-F5344CB8AC3E}">
        <p14:creationId xmlns:p14="http://schemas.microsoft.com/office/powerpoint/2010/main" val="405917924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1472216507</TotalTime>
  <Words>910</Words>
  <Application>Microsoft Office PowerPoint</Application>
  <PresentationFormat>On-screen Show (4:3)</PresentationFormat>
  <Paragraphs>132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MS PGothic</vt:lpstr>
      <vt:lpstr>MS PGothic</vt:lpstr>
      <vt:lpstr>Tahoma</vt:lpstr>
      <vt:lpstr>Wingdings</vt:lpstr>
      <vt:lpstr>Blends</vt:lpstr>
      <vt:lpstr>1_Blends</vt:lpstr>
      <vt:lpstr>Topic 7 - Linked List Based Structures</vt:lpstr>
      <vt:lpstr>Graphical Representation of Linked List</vt:lpstr>
      <vt:lpstr>Typical Linked List Structures </vt:lpstr>
      <vt:lpstr>Stack Data Structure Definition</vt:lpstr>
      <vt:lpstr>PowerPoint Presentation</vt:lpstr>
      <vt:lpstr>PowerPoint Presentation</vt:lpstr>
      <vt:lpstr>PowerPoint Presentation</vt:lpstr>
      <vt:lpstr>Problem of Array Based Stack</vt:lpstr>
      <vt:lpstr>Linked List Stack Structure</vt:lpstr>
      <vt:lpstr>Linked List Stack Structure</vt:lpstr>
      <vt:lpstr>Graphical Representation of Linked List Stack</vt:lpstr>
      <vt:lpstr>Queue Data Structure</vt:lpstr>
      <vt:lpstr>Graphical Representation of a Circular Linked List</vt:lpstr>
      <vt:lpstr>Task</vt:lpstr>
      <vt:lpstr>Stack Creation and Operations Plan</vt:lpstr>
      <vt:lpstr>Stack Creation</vt:lpstr>
      <vt:lpstr>Linked List Stack Implementation</vt:lpstr>
      <vt:lpstr>Stack Operations - Push</vt:lpstr>
      <vt:lpstr>Stack Operations - Pop</vt:lpstr>
      <vt:lpstr>Displaying Stack Data</vt:lpstr>
      <vt:lpstr>Double Linked List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172</cp:revision>
  <cp:lastPrinted>2018-10-31T08:24:02Z</cp:lastPrinted>
  <dcterms:created xsi:type="dcterms:W3CDTF">1996-12-09T10:09:10Z</dcterms:created>
  <dcterms:modified xsi:type="dcterms:W3CDTF">2021-03-01T08:45:50Z</dcterms:modified>
</cp:coreProperties>
</file>