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theme/theme5.xml" ContentType="application/vnd.openxmlformats-officedocument.theme+xml"/>
  <Override PartName="/ppt/slideLayouts/slideLayout3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94" r:id="rId2"/>
    <p:sldMasterId id="2147483697" r:id="rId3"/>
    <p:sldMasterId id="2147483710" r:id="rId4"/>
    <p:sldMasterId id="2147483712" r:id="rId5"/>
    <p:sldMasterId id="2147483673" r:id="rId6"/>
  </p:sldMasterIdLst>
  <p:notesMasterIdLst>
    <p:notesMasterId r:id="rId70"/>
  </p:notesMasterIdLst>
  <p:sldIdLst>
    <p:sldId id="581" r:id="rId7"/>
    <p:sldId id="584" r:id="rId8"/>
    <p:sldId id="464" r:id="rId9"/>
    <p:sldId id="585" r:id="rId10"/>
    <p:sldId id="586" r:id="rId11"/>
    <p:sldId id="536" r:id="rId12"/>
    <p:sldId id="587" r:id="rId13"/>
    <p:sldId id="592" r:id="rId14"/>
    <p:sldId id="588" r:id="rId15"/>
    <p:sldId id="589" r:id="rId16"/>
    <p:sldId id="590" r:id="rId17"/>
    <p:sldId id="591" r:id="rId18"/>
    <p:sldId id="594" r:id="rId19"/>
    <p:sldId id="595" r:id="rId20"/>
    <p:sldId id="611" r:id="rId21"/>
    <p:sldId id="607" r:id="rId22"/>
    <p:sldId id="598" r:id="rId23"/>
    <p:sldId id="596" r:id="rId24"/>
    <p:sldId id="597" r:id="rId25"/>
    <p:sldId id="605" r:id="rId26"/>
    <p:sldId id="599" r:id="rId27"/>
    <p:sldId id="537" r:id="rId28"/>
    <p:sldId id="600" r:id="rId29"/>
    <p:sldId id="601" r:id="rId30"/>
    <p:sldId id="602" r:id="rId31"/>
    <p:sldId id="574" r:id="rId32"/>
    <p:sldId id="603" r:id="rId33"/>
    <p:sldId id="612" r:id="rId34"/>
    <p:sldId id="552" r:id="rId35"/>
    <p:sldId id="561" r:id="rId36"/>
    <p:sldId id="553" r:id="rId37"/>
    <p:sldId id="440" r:id="rId38"/>
    <p:sldId id="555" r:id="rId39"/>
    <p:sldId id="556" r:id="rId40"/>
    <p:sldId id="608" r:id="rId41"/>
    <p:sldId id="609" r:id="rId42"/>
    <p:sldId id="557" r:id="rId43"/>
    <p:sldId id="558" r:id="rId44"/>
    <p:sldId id="559" r:id="rId45"/>
    <p:sldId id="562" r:id="rId46"/>
    <p:sldId id="460" r:id="rId47"/>
    <p:sldId id="564" r:id="rId48"/>
    <p:sldId id="576" r:id="rId49"/>
    <p:sldId id="566" r:id="rId50"/>
    <p:sldId id="577" r:id="rId51"/>
    <p:sldId id="578" r:id="rId52"/>
    <p:sldId id="545" r:id="rId53"/>
    <p:sldId id="567" r:id="rId54"/>
    <p:sldId id="546" r:id="rId55"/>
    <p:sldId id="568" r:id="rId56"/>
    <p:sldId id="579" r:id="rId57"/>
    <p:sldId id="563" r:id="rId58"/>
    <p:sldId id="569" r:id="rId59"/>
    <p:sldId id="565" r:id="rId60"/>
    <p:sldId id="571" r:id="rId61"/>
    <p:sldId id="500" r:id="rId62"/>
    <p:sldId id="572" r:id="rId63"/>
    <p:sldId id="441" r:id="rId64"/>
    <p:sldId id="461" r:id="rId65"/>
    <p:sldId id="506" r:id="rId66"/>
    <p:sldId id="495" r:id="rId67"/>
    <p:sldId id="540" r:id="rId68"/>
    <p:sldId id="438" r:id="rId6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E7EF"/>
    <a:srgbClr val="FEFFE7"/>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95" autoAdjust="0"/>
    <p:restoredTop sz="79144" autoAdjust="0"/>
  </p:normalViewPr>
  <p:slideViewPr>
    <p:cSldViewPr snapToGrid="0">
      <p:cViewPr varScale="1">
        <p:scale>
          <a:sx n="81" d="100"/>
          <a:sy n="81" d="100"/>
        </p:scale>
        <p:origin x="750"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modSld">
      <pc:chgData name="Jessica Newport" userId="dede3334-717e-4998-a1ad-2432f5a188d4" providerId="ADAL" clId="{71450B28-6A91-49C5-BC88-2D7784511A7D}" dt="2026-10-21T08:10:41.914" v="1" actId="1036"/>
      <pc:docMkLst>
        <pc:docMk/>
      </pc:docMkLst>
      <pc:sldChg chg="modSp mod">
        <pc:chgData name="Jessica Newport" userId="dede3334-717e-4998-a1ad-2432f5a188d4" providerId="ADAL" clId="{71450B28-6A91-49C5-BC88-2D7784511A7D}" dt="2026-10-21T08:10:41.914" v="1" actId="1036"/>
        <pc:sldMkLst>
          <pc:docMk/>
          <pc:sldMk cId="270486488" sldId="589"/>
        </pc:sldMkLst>
        <pc:picChg chg="mod">
          <ac:chgData name="Jessica Newport" userId="dede3334-717e-4998-a1ad-2432f5a188d4" providerId="ADAL" clId="{71450B28-6A91-49C5-BC88-2D7784511A7D}" dt="2026-10-21T08:10:41.914" v="1" actId="1036"/>
          <ac:picMkLst>
            <pc:docMk/>
            <pc:sldMk cId="270486488" sldId="589"/>
            <ac:picMk id="5" creationId="{657CF578-66CF-182A-2826-F295AB70410C}"/>
          </ac:picMkLst>
        </pc:pic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40.svg"/><Relationship Id="rId1"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2" Type="http://schemas.openxmlformats.org/officeDocument/2006/relationships/image" Target="../media/image40.svg"/><Relationship Id="rId1"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1NoLn">
    <dgm:fillClrLst>
      <a:schemeClr val="accent2"/>
      <a:schemeClr val="accent3"/>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2NoLn">
    <dgm:fillClrLst>
      <a:schemeClr val="accent3"/>
    </dgm:fillClrLst>
    <dgm:linClrLst meth="repeat">
      <a:schemeClr val="lt1">
        <a:alpha val="0"/>
      </a:schemeClr>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3NoLn">
    <dgm:fillClrLst>
      <a:schemeClr val="accent4"/>
    </dgm:fillClrLst>
    <dgm:linClrLst meth="repeat">
      <a:schemeClr val="lt1">
        <a:alpha val="0"/>
      </a:schemeClr>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node4NoLn">
    <dgm:fillClrLst>
      <a:schemeClr val="accent5"/>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ED7EA250-AB18-4508-B826-F09D8316FD10}" type="doc">
      <dgm:prSet loTypeId="urn:microsoft.com/office/officeart/2018/2/layout/IconLabelDescriptionList" loCatId="icon" qsTypeId="urn:microsoft.com/office/officeart/2005/8/quickstyle/simple1#1" qsCatId="simple" csTypeId="urn:microsoft.com/office/officeart/2005/8/colors/colorful2#1" csCatId="colorful" phldr="1"/>
      <dgm:spPr/>
      <dgm:t>
        <a:bodyPr/>
        <a:lstStyle/>
        <a:p>
          <a:endParaRPr lang="en-US"/>
        </a:p>
      </dgm:t>
    </dgm:pt>
    <dgm:pt modelId="{27B29239-7E06-4CF5-9269-0F451C83D0CF}">
      <dgm:prSet custT="1"/>
      <dgm:spPr/>
      <dgm:t>
        <a:bodyPr/>
        <a:lstStyle/>
        <a:p>
          <a:pPr>
            <a:lnSpc>
              <a:spcPct val="100000"/>
            </a:lnSpc>
            <a:defRPr b="1"/>
          </a:pPr>
          <a:r>
            <a:rPr lang="en-GB" sz="3200" b="1" i="0" dirty="0">
              <a:latin typeface="Aptos" panose="020B0004020202020204" pitchFamily="34" charset="0"/>
            </a:rPr>
            <a:t>Definition:</a:t>
          </a:r>
          <a:endParaRPr lang="en-US" sz="3200" dirty="0">
            <a:latin typeface="Aptos" panose="020B0004020202020204" pitchFamily="34" charset="0"/>
          </a:endParaRPr>
        </a:p>
      </dgm:t>
    </dgm:pt>
    <dgm:pt modelId="{A57A40CB-1A33-4D3B-BB74-BE0BDFC2E9F9}" type="parTrans" cxnId="{9795C5C4-DB73-462A-94D2-9B1113A06F18}">
      <dgm:prSet/>
      <dgm:spPr/>
      <dgm:t>
        <a:bodyPr/>
        <a:lstStyle/>
        <a:p>
          <a:endParaRPr lang="en-US"/>
        </a:p>
      </dgm:t>
    </dgm:pt>
    <dgm:pt modelId="{BADEF045-A298-458B-BED4-0FF74B05B39E}" type="sibTrans" cxnId="{9795C5C4-DB73-462A-94D2-9B1113A06F18}">
      <dgm:prSet/>
      <dgm:spPr/>
      <dgm:t>
        <a:bodyPr/>
        <a:lstStyle/>
        <a:p>
          <a:endParaRPr lang="en-US"/>
        </a:p>
      </dgm:t>
    </dgm:pt>
    <dgm:pt modelId="{99DDF426-663C-4354-90D1-3FB0EEA7CB62}">
      <dgm:prSet custT="1"/>
      <dgm:spPr/>
      <dgm:t>
        <a:bodyPr/>
        <a:lstStyle/>
        <a:p>
          <a:pPr>
            <a:lnSpc>
              <a:spcPct val="100000"/>
            </a:lnSpc>
          </a:pPr>
          <a:r>
            <a:rPr lang="en-GB" sz="2000" b="0" i="0" dirty="0">
              <a:latin typeface="Aptos" panose="020B0004020202020204" pitchFamily="34" charset="0"/>
            </a:rPr>
            <a:t>Using AI tools ethically and responsibly in academic work.</a:t>
          </a:r>
          <a:endParaRPr lang="en-US" sz="2000" dirty="0">
            <a:latin typeface="Aptos" panose="020B0004020202020204" pitchFamily="34" charset="0"/>
          </a:endParaRPr>
        </a:p>
      </dgm:t>
    </dgm:pt>
    <dgm:pt modelId="{62DAD6C8-E487-48BC-BAFA-815A46074094}" type="parTrans" cxnId="{54314DDF-3EDA-4508-B593-8F0C38FF2671}">
      <dgm:prSet/>
      <dgm:spPr/>
      <dgm:t>
        <a:bodyPr/>
        <a:lstStyle/>
        <a:p>
          <a:endParaRPr lang="en-US"/>
        </a:p>
      </dgm:t>
    </dgm:pt>
    <dgm:pt modelId="{D8E2210E-FA42-4A2B-9A5B-11B701337258}" type="sibTrans" cxnId="{54314DDF-3EDA-4508-B593-8F0C38FF2671}">
      <dgm:prSet/>
      <dgm:spPr/>
      <dgm:t>
        <a:bodyPr/>
        <a:lstStyle/>
        <a:p>
          <a:endParaRPr lang="en-US"/>
        </a:p>
      </dgm:t>
    </dgm:pt>
    <dgm:pt modelId="{BE4A3494-46AB-4448-A1BC-CC4D7A28014B}">
      <dgm:prSet custT="1"/>
      <dgm:spPr/>
      <dgm:t>
        <a:bodyPr/>
        <a:lstStyle/>
        <a:p>
          <a:pPr>
            <a:lnSpc>
              <a:spcPct val="100000"/>
            </a:lnSpc>
            <a:defRPr b="1"/>
          </a:pPr>
          <a:r>
            <a:rPr lang="en-GB" sz="3200" b="1" i="0">
              <a:latin typeface="Aptos" panose="020B0004020202020204" pitchFamily="34" charset="0"/>
            </a:rPr>
            <a:t>Guidelines:</a:t>
          </a:r>
          <a:endParaRPr lang="en-US" sz="3200">
            <a:latin typeface="Aptos" panose="020B0004020202020204" pitchFamily="34" charset="0"/>
          </a:endParaRPr>
        </a:p>
      </dgm:t>
    </dgm:pt>
    <dgm:pt modelId="{5BA21758-F72A-45AE-947F-EFC28E764BFC}" type="parTrans" cxnId="{ABF8E695-D91A-414D-A81A-478CD07E089C}">
      <dgm:prSet/>
      <dgm:spPr/>
      <dgm:t>
        <a:bodyPr/>
        <a:lstStyle/>
        <a:p>
          <a:endParaRPr lang="en-US"/>
        </a:p>
      </dgm:t>
    </dgm:pt>
    <dgm:pt modelId="{E0911AA4-809B-4B03-BC41-787B3D92313C}" type="sibTrans" cxnId="{ABF8E695-D91A-414D-A81A-478CD07E089C}">
      <dgm:prSet/>
      <dgm:spPr/>
      <dgm:t>
        <a:bodyPr/>
        <a:lstStyle/>
        <a:p>
          <a:endParaRPr lang="en-US"/>
        </a:p>
      </dgm:t>
    </dgm:pt>
    <dgm:pt modelId="{F2E4E0D6-A138-4918-B980-1BD54DC4AC64}">
      <dgm:prSet custT="1"/>
      <dgm:spPr/>
      <dgm:t>
        <a:bodyPr/>
        <a:lstStyle/>
        <a:p>
          <a:pPr>
            <a:lnSpc>
              <a:spcPct val="100000"/>
            </a:lnSpc>
          </a:pPr>
          <a:r>
            <a:rPr lang="en-GB" sz="1800" b="0" i="0" dirty="0">
              <a:latin typeface="Aptos" panose="020B0004020202020204" pitchFamily="34" charset="0"/>
            </a:rPr>
            <a:t>Use AI as a supplement, </a:t>
          </a:r>
          <a:r>
            <a:rPr lang="en-GB" sz="1800" b="1" i="0" dirty="0">
              <a:latin typeface="Aptos" panose="020B0004020202020204" pitchFamily="34" charset="0"/>
            </a:rPr>
            <a:t>not</a:t>
          </a:r>
          <a:r>
            <a:rPr lang="en-GB" sz="1800" b="0" i="0" dirty="0">
              <a:latin typeface="Aptos" panose="020B0004020202020204" pitchFamily="34" charset="0"/>
            </a:rPr>
            <a:t> a replacement for personal effort.</a:t>
          </a:r>
          <a:endParaRPr lang="en-US" sz="1800" dirty="0">
            <a:latin typeface="Aptos" panose="020B0004020202020204" pitchFamily="34" charset="0"/>
          </a:endParaRPr>
        </a:p>
      </dgm:t>
    </dgm:pt>
    <dgm:pt modelId="{0E3C9B91-A124-438E-98AA-E4097572EA83}" type="parTrans" cxnId="{DB03F801-144C-461C-AB1C-EBA287946856}">
      <dgm:prSet/>
      <dgm:spPr/>
      <dgm:t>
        <a:bodyPr/>
        <a:lstStyle/>
        <a:p>
          <a:endParaRPr lang="en-US"/>
        </a:p>
      </dgm:t>
    </dgm:pt>
    <dgm:pt modelId="{4D70D913-8A0B-4260-B4B5-98D456FC9754}" type="sibTrans" cxnId="{DB03F801-144C-461C-AB1C-EBA287946856}">
      <dgm:prSet/>
      <dgm:spPr/>
      <dgm:t>
        <a:bodyPr/>
        <a:lstStyle/>
        <a:p>
          <a:endParaRPr lang="en-US"/>
        </a:p>
      </dgm:t>
    </dgm:pt>
    <dgm:pt modelId="{47935B33-7F9E-495A-AFBB-3A589E76CF77}">
      <dgm:prSet custT="1"/>
      <dgm:spPr/>
      <dgm:t>
        <a:bodyPr/>
        <a:lstStyle/>
        <a:p>
          <a:pPr>
            <a:lnSpc>
              <a:spcPct val="100000"/>
            </a:lnSpc>
          </a:pPr>
          <a:r>
            <a:rPr lang="en-GB" sz="1800" b="0" i="0" dirty="0">
              <a:latin typeface="Aptos" panose="020B0004020202020204" pitchFamily="34" charset="0"/>
            </a:rPr>
            <a:t>Always credit AI contributions.</a:t>
          </a:r>
          <a:endParaRPr lang="en-US" sz="1800" dirty="0">
            <a:latin typeface="Aptos" panose="020B0004020202020204" pitchFamily="34" charset="0"/>
          </a:endParaRPr>
        </a:p>
      </dgm:t>
    </dgm:pt>
    <dgm:pt modelId="{406C03D9-C489-4C38-B082-95E8B64FC2F5}" type="parTrans" cxnId="{177CD789-29E5-4B86-B996-54E1649FE611}">
      <dgm:prSet/>
      <dgm:spPr/>
      <dgm:t>
        <a:bodyPr/>
        <a:lstStyle/>
        <a:p>
          <a:endParaRPr lang="en-US"/>
        </a:p>
      </dgm:t>
    </dgm:pt>
    <dgm:pt modelId="{CB69C340-4B3D-444D-B8BF-DAD8A900AE30}" type="sibTrans" cxnId="{177CD789-29E5-4B86-B996-54E1649FE611}">
      <dgm:prSet/>
      <dgm:spPr/>
      <dgm:t>
        <a:bodyPr/>
        <a:lstStyle/>
        <a:p>
          <a:endParaRPr lang="en-US"/>
        </a:p>
      </dgm:t>
    </dgm:pt>
    <dgm:pt modelId="{E9F82E11-17ED-4743-BBBF-A609AAB91E39}">
      <dgm:prSet custT="1"/>
      <dgm:spPr/>
      <dgm:t>
        <a:bodyPr/>
        <a:lstStyle/>
        <a:p>
          <a:pPr>
            <a:lnSpc>
              <a:spcPct val="100000"/>
            </a:lnSpc>
          </a:pPr>
          <a:r>
            <a:rPr lang="en-GB" sz="1800" b="0" i="0" dirty="0">
              <a:latin typeface="Aptos" panose="020B0004020202020204" pitchFamily="34" charset="0"/>
            </a:rPr>
            <a:t>Avoid using AI to complete entire assignments.</a:t>
          </a:r>
          <a:endParaRPr lang="en-US" sz="1800" dirty="0">
            <a:latin typeface="Aptos" panose="020B0004020202020204" pitchFamily="34" charset="0"/>
          </a:endParaRPr>
        </a:p>
      </dgm:t>
    </dgm:pt>
    <dgm:pt modelId="{A809547D-2A80-4BF8-8C63-E9B429D48F4F}" type="parTrans" cxnId="{79816F87-9DD5-4AA4-AD1B-400CB5A90540}">
      <dgm:prSet/>
      <dgm:spPr/>
      <dgm:t>
        <a:bodyPr/>
        <a:lstStyle/>
        <a:p>
          <a:endParaRPr lang="en-US"/>
        </a:p>
      </dgm:t>
    </dgm:pt>
    <dgm:pt modelId="{5DA22EFE-C414-46D5-B29C-6B73C11694C0}" type="sibTrans" cxnId="{79816F87-9DD5-4AA4-AD1B-400CB5A90540}">
      <dgm:prSet/>
      <dgm:spPr/>
      <dgm:t>
        <a:bodyPr/>
        <a:lstStyle/>
        <a:p>
          <a:endParaRPr lang="en-US"/>
        </a:p>
      </dgm:t>
    </dgm:pt>
    <dgm:pt modelId="{1947EFC5-048A-4C1C-AA70-937C8F485C32}" type="pres">
      <dgm:prSet presAssocID="{ED7EA250-AB18-4508-B826-F09D8316FD10}" presName="root" presStyleCnt="0">
        <dgm:presLayoutVars>
          <dgm:dir/>
          <dgm:resizeHandles val="exact"/>
        </dgm:presLayoutVars>
      </dgm:prSet>
      <dgm:spPr/>
    </dgm:pt>
    <dgm:pt modelId="{2088F267-BE53-451C-8513-7422452E2303}" type="pres">
      <dgm:prSet presAssocID="{27B29239-7E06-4CF5-9269-0F451C83D0CF}" presName="compNode" presStyleCnt="0"/>
      <dgm:spPr/>
    </dgm:pt>
    <dgm:pt modelId="{D08CB30A-27B3-4D54-B7BA-0AE9CD949354}" type="pres">
      <dgm:prSet presAssocID="{27B29239-7E06-4CF5-9269-0F451C83D0C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E75317EF-B574-4039-B889-DD5EE11C7A37}" type="pres">
      <dgm:prSet presAssocID="{27B29239-7E06-4CF5-9269-0F451C83D0CF}" presName="iconSpace" presStyleCnt="0"/>
      <dgm:spPr/>
    </dgm:pt>
    <dgm:pt modelId="{1B2BED2B-073A-4DBE-9E78-FA97FF2A174B}" type="pres">
      <dgm:prSet presAssocID="{27B29239-7E06-4CF5-9269-0F451C83D0CF}" presName="parTx" presStyleLbl="revTx" presStyleIdx="0" presStyleCnt="4">
        <dgm:presLayoutVars>
          <dgm:chMax val="0"/>
          <dgm:chPref val="0"/>
        </dgm:presLayoutVars>
      </dgm:prSet>
      <dgm:spPr/>
    </dgm:pt>
    <dgm:pt modelId="{E32C4E67-192E-49B5-9795-E9E96904BBBA}" type="pres">
      <dgm:prSet presAssocID="{27B29239-7E06-4CF5-9269-0F451C83D0CF}" presName="txSpace" presStyleCnt="0"/>
      <dgm:spPr/>
    </dgm:pt>
    <dgm:pt modelId="{92413CD7-FF17-4F7C-AC93-243A148E8CF4}" type="pres">
      <dgm:prSet presAssocID="{27B29239-7E06-4CF5-9269-0F451C83D0CF}" presName="desTx" presStyleLbl="revTx" presStyleIdx="1" presStyleCnt="4">
        <dgm:presLayoutVars/>
      </dgm:prSet>
      <dgm:spPr/>
    </dgm:pt>
    <dgm:pt modelId="{705A175E-DE95-44FF-AAB0-92137C4A9400}" type="pres">
      <dgm:prSet presAssocID="{BADEF045-A298-458B-BED4-0FF74B05B39E}" presName="sibTrans" presStyleCnt="0"/>
      <dgm:spPr/>
    </dgm:pt>
    <dgm:pt modelId="{8C2DDE80-EAA3-4FD5-ADA3-F1C090B1EC50}" type="pres">
      <dgm:prSet presAssocID="{BE4A3494-46AB-4448-A1BC-CC4D7A28014B}" presName="compNode" presStyleCnt="0"/>
      <dgm:spPr/>
    </dgm:pt>
    <dgm:pt modelId="{00967915-26F2-4BB0-A4A8-529C6C1740F7}" type="pres">
      <dgm:prSet presAssocID="{BE4A3494-46AB-4448-A1BC-CC4D7A28014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0A399F9A-B0AE-4D56-B201-54084D32B41F}" type="pres">
      <dgm:prSet presAssocID="{BE4A3494-46AB-4448-A1BC-CC4D7A28014B}" presName="iconSpace" presStyleCnt="0"/>
      <dgm:spPr/>
    </dgm:pt>
    <dgm:pt modelId="{D6F28D62-BBF6-4671-8649-E7F455A7DA77}" type="pres">
      <dgm:prSet presAssocID="{BE4A3494-46AB-4448-A1BC-CC4D7A28014B}" presName="parTx" presStyleLbl="revTx" presStyleIdx="2" presStyleCnt="4">
        <dgm:presLayoutVars>
          <dgm:chMax val="0"/>
          <dgm:chPref val="0"/>
        </dgm:presLayoutVars>
      </dgm:prSet>
      <dgm:spPr/>
    </dgm:pt>
    <dgm:pt modelId="{3B26C47F-59BA-419C-A263-12546177D1D3}" type="pres">
      <dgm:prSet presAssocID="{BE4A3494-46AB-4448-A1BC-CC4D7A28014B}" presName="txSpace" presStyleCnt="0"/>
      <dgm:spPr/>
    </dgm:pt>
    <dgm:pt modelId="{C95D82B2-6014-4D79-A16D-3F05995CA615}" type="pres">
      <dgm:prSet presAssocID="{BE4A3494-46AB-4448-A1BC-CC4D7A28014B}" presName="desTx" presStyleLbl="revTx" presStyleIdx="3" presStyleCnt="4">
        <dgm:presLayoutVars/>
      </dgm:prSet>
      <dgm:spPr/>
    </dgm:pt>
  </dgm:ptLst>
  <dgm:cxnLst>
    <dgm:cxn modelId="{DB03F801-144C-461C-AB1C-EBA287946856}" srcId="{BE4A3494-46AB-4448-A1BC-CC4D7A28014B}" destId="{F2E4E0D6-A138-4918-B980-1BD54DC4AC64}" srcOrd="0" destOrd="0" parTransId="{0E3C9B91-A124-438E-98AA-E4097572EA83}" sibTransId="{4D70D913-8A0B-4260-B4B5-98D456FC9754}"/>
    <dgm:cxn modelId="{F343FA20-F164-4E17-B815-FD6D2820858E}" type="presOf" srcId="{99DDF426-663C-4354-90D1-3FB0EEA7CB62}" destId="{92413CD7-FF17-4F7C-AC93-243A148E8CF4}" srcOrd="0" destOrd="0" presId="urn:microsoft.com/office/officeart/2018/2/layout/IconLabelDescriptionList"/>
    <dgm:cxn modelId="{32CF103B-0A1E-4960-92AA-B5C95E6E9710}" type="presOf" srcId="{E9F82E11-17ED-4743-BBBF-A609AAB91E39}" destId="{C95D82B2-6014-4D79-A16D-3F05995CA615}" srcOrd="0" destOrd="2" presId="urn:microsoft.com/office/officeart/2018/2/layout/IconLabelDescriptionList"/>
    <dgm:cxn modelId="{272F295F-307A-4501-B293-B191B5E7A163}" type="presOf" srcId="{ED7EA250-AB18-4508-B826-F09D8316FD10}" destId="{1947EFC5-048A-4C1C-AA70-937C8F485C32}" srcOrd="0" destOrd="0" presId="urn:microsoft.com/office/officeart/2018/2/layout/IconLabelDescriptionList"/>
    <dgm:cxn modelId="{F494BF65-C324-4A3D-BCF8-B1AE0868FD43}" type="presOf" srcId="{27B29239-7E06-4CF5-9269-0F451C83D0CF}" destId="{1B2BED2B-073A-4DBE-9E78-FA97FF2A174B}" srcOrd="0" destOrd="0" presId="urn:microsoft.com/office/officeart/2018/2/layout/IconLabelDescriptionList"/>
    <dgm:cxn modelId="{79816F87-9DD5-4AA4-AD1B-400CB5A90540}" srcId="{BE4A3494-46AB-4448-A1BC-CC4D7A28014B}" destId="{E9F82E11-17ED-4743-BBBF-A609AAB91E39}" srcOrd="2" destOrd="0" parTransId="{A809547D-2A80-4BF8-8C63-E9B429D48F4F}" sibTransId="{5DA22EFE-C414-46D5-B29C-6B73C11694C0}"/>
    <dgm:cxn modelId="{177CD789-29E5-4B86-B996-54E1649FE611}" srcId="{BE4A3494-46AB-4448-A1BC-CC4D7A28014B}" destId="{47935B33-7F9E-495A-AFBB-3A589E76CF77}" srcOrd="1" destOrd="0" parTransId="{406C03D9-C489-4C38-B082-95E8B64FC2F5}" sibTransId="{CB69C340-4B3D-444D-B8BF-DAD8A900AE30}"/>
    <dgm:cxn modelId="{ABF8E695-D91A-414D-A81A-478CD07E089C}" srcId="{ED7EA250-AB18-4508-B826-F09D8316FD10}" destId="{BE4A3494-46AB-4448-A1BC-CC4D7A28014B}" srcOrd="1" destOrd="0" parTransId="{5BA21758-F72A-45AE-947F-EFC28E764BFC}" sibTransId="{E0911AA4-809B-4B03-BC41-787B3D92313C}"/>
    <dgm:cxn modelId="{DB1EA09D-73CC-4F92-B927-B47CA7271B61}" type="presOf" srcId="{47935B33-7F9E-495A-AFBB-3A589E76CF77}" destId="{C95D82B2-6014-4D79-A16D-3F05995CA615}" srcOrd="0" destOrd="1" presId="urn:microsoft.com/office/officeart/2018/2/layout/IconLabelDescriptionList"/>
    <dgm:cxn modelId="{0D51D6AE-21A1-4B95-BDC9-63FCC1C25B95}" type="presOf" srcId="{F2E4E0D6-A138-4918-B980-1BD54DC4AC64}" destId="{C95D82B2-6014-4D79-A16D-3F05995CA615}" srcOrd="0" destOrd="0" presId="urn:microsoft.com/office/officeart/2018/2/layout/IconLabelDescriptionList"/>
    <dgm:cxn modelId="{9795C5C4-DB73-462A-94D2-9B1113A06F18}" srcId="{ED7EA250-AB18-4508-B826-F09D8316FD10}" destId="{27B29239-7E06-4CF5-9269-0F451C83D0CF}" srcOrd="0" destOrd="0" parTransId="{A57A40CB-1A33-4D3B-BB74-BE0BDFC2E9F9}" sibTransId="{BADEF045-A298-458B-BED4-0FF74B05B39E}"/>
    <dgm:cxn modelId="{2E1045C9-D92C-4B15-B5C1-840BBE91C4E9}" type="presOf" srcId="{BE4A3494-46AB-4448-A1BC-CC4D7A28014B}" destId="{D6F28D62-BBF6-4671-8649-E7F455A7DA77}" srcOrd="0" destOrd="0" presId="urn:microsoft.com/office/officeart/2018/2/layout/IconLabelDescriptionList"/>
    <dgm:cxn modelId="{54314DDF-3EDA-4508-B593-8F0C38FF2671}" srcId="{27B29239-7E06-4CF5-9269-0F451C83D0CF}" destId="{99DDF426-663C-4354-90D1-3FB0EEA7CB62}" srcOrd="0" destOrd="0" parTransId="{62DAD6C8-E487-48BC-BAFA-815A46074094}" sibTransId="{D8E2210E-FA42-4A2B-9A5B-11B701337258}"/>
    <dgm:cxn modelId="{5F18E620-3671-4E80-B76D-347B3A6A0EEF}" type="presParOf" srcId="{1947EFC5-048A-4C1C-AA70-937C8F485C32}" destId="{2088F267-BE53-451C-8513-7422452E2303}" srcOrd="0" destOrd="0" presId="urn:microsoft.com/office/officeart/2018/2/layout/IconLabelDescriptionList"/>
    <dgm:cxn modelId="{DAECE5DC-E36F-4473-B417-B28B93F087A5}" type="presParOf" srcId="{2088F267-BE53-451C-8513-7422452E2303}" destId="{D08CB30A-27B3-4D54-B7BA-0AE9CD949354}" srcOrd="0" destOrd="0" presId="urn:microsoft.com/office/officeart/2018/2/layout/IconLabelDescriptionList"/>
    <dgm:cxn modelId="{2D4BBC2F-CE9A-4144-92AB-DE794587CC1B}" type="presParOf" srcId="{2088F267-BE53-451C-8513-7422452E2303}" destId="{E75317EF-B574-4039-B889-DD5EE11C7A37}" srcOrd="1" destOrd="0" presId="urn:microsoft.com/office/officeart/2018/2/layout/IconLabelDescriptionList"/>
    <dgm:cxn modelId="{BB90EC98-A551-4C79-80D3-08C4F55AA54C}" type="presParOf" srcId="{2088F267-BE53-451C-8513-7422452E2303}" destId="{1B2BED2B-073A-4DBE-9E78-FA97FF2A174B}" srcOrd="2" destOrd="0" presId="urn:microsoft.com/office/officeart/2018/2/layout/IconLabelDescriptionList"/>
    <dgm:cxn modelId="{3EB723A3-29F6-476D-93EB-3ECC13AA1020}" type="presParOf" srcId="{2088F267-BE53-451C-8513-7422452E2303}" destId="{E32C4E67-192E-49B5-9795-E9E96904BBBA}" srcOrd="3" destOrd="0" presId="urn:microsoft.com/office/officeart/2018/2/layout/IconLabelDescriptionList"/>
    <dgm:cxn modelId="{A4B55F12-A066-4AEF-8221-00E893EBE73D}" type="presParOf" srcId="{2088F267-BE53-451C-8513-7422452E2303}" destId="{92413CD7-FF17-4F7C-AC93-243A148E8CF4}" srcOrd="4" destOrd="0" presId="urn:microsoft.com/office/officeart/2018/2/layout/IconLabelDescriptionList"/>
    <dgm:cxn modelId="{C09789E4-3437-4E5A-A58B-9309DFBD7E2B}" type="presParOf" srcId="{1947EFC5-048A-4C1C-AA70-937C8F485C32}" destId="{705A175E-DE95-44FF-AAB0-92137C4A9400}" srcOrd="1" destOrd="0" presId="urn:microsoft.com/office/officeart/2018/2/layout/IconLabelDescriptionList"/>
    <dgm:cxn modelId="{907C7533-8319-4731-A4A0-898B67A6623B}" type="presParOf" srcId="{1947EFC5-048A-4C1C-AA70-937C8F485C32}" destId="{8C2DDE80-EAA3-4FD5-ADA3-F1C090B1EC50}" srcOrd="2" destOrd="0" presId="urn:microsoft.com/office/officeart/2018/2/layout/IconLabelDescriptionList"/>
    <dgm:cxn modelId="{71B59B53-D9CD-4F8C-9D65-A0620FDD80BB}" type="presParOf" srcId="{8C2DDE80-EAA3-4FD5-ADA3-F1C090B1EC50}" destId="{00967915-26F2-4BB0-A4A8-529C6C1740F7}" srcOrd="0" destOrd="0" presId="urn:microsoft.com/office/officeart/2018/2/layout/IconLabelDescriptionList"/>
    <dgm:cxn modelId="{C0525950-8F2A-4861-8A1B-C5B7A07D9BB5}" type="presParOf" srcId="{8C2DDE80-EAA3-4FD5-ADA3-F1C090B1EC50}" destId="{0A399F9A-B0AE-4D56-B201-54084D32B41F}" srcOrd="1" destOrd="0" presId="urn:microsoft.com/office/officeart/2018/2/layout/IconLabelDescriptionList"/>
    <dgm:cxn modelId="{96FD1248-000C-4CD0-90F7-8F1D67D3AF32}" type="presParOf" srcId="{8C2DDE80-EAA3-4FD5-ADA3-F1C090B1EC50}" destId="{D6F28D62-BBF6-4671-8649-E7F455A7DA77}" srcOrd="2" destOrd="0" presId="urn:microsoft.com/office/officeart/2018/2/layout/IconLabelDescriptionList"/>
    <dgm:cxn modelId="{719D9F8E-24C6-4814-8011-341B24BD7B6F}" type="presParOf" srcId="{8C2DDE80-EAA3-4FD5-ADA3-F1C090B1EC50}" destId="{3B26C47F-59BA-419C-A263-12546177D1D3}" srcOrd="3" destOrd="0" presId="urn:microsoft.com/office/officeart/2018/2/layout/IconLabelDescriptionList"/>
    <dgm:cxn modelId="{19AB6D3C-9455-4DB7-9FC8-F3ADD79E4B71}" type="presParOf" srcId="{8C2DDE80-EAA3-4FD5-ADA3-F1C090B1EC50}" destId="{C95D82B2-6014-4D79-A16D-3F05995CA615}" srcOrd="4" destOrd="0" presId="urn:microsoft.com/office/officeart/2018/2/layout/IconLabelDescriptionList"/>
  </dgm:cxnLst>
  <dgm:bg>
    <a:solidFill>
      <a:schemeClr val="bg1">
        <a:lumMod val="95000"/>
      </a:schemeClr>
    </a:solidFill>
  </dgm:bg>
  <dgm:whole>
    <a:ln>
      <a:solidFill>
        <a:schemeClr val="tx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CB30A-27B3-4D54-B7BA-0AE9CD949354}">
      <dsp:nvSpPr>
        <dsp:cNvPr id="0" name=""/>
        <dsp:cNvSpPr/>
      </dsp:nvSpPr>
      <dsp:spPr>
        <a:xfrm>
          <a:off x="559800" y="85440"/>
          <a:ext cx="1512000" cy="1512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2BED2B-073A-4DBE-9E78-FA97FF2A174B}">
      <dsp:nvSpPr>
        <dsp:cNvPr id="0" name=""/>
        <dsp:cNvSpPr/>
      </dsp:nvSpPr>
      <dsp:spPr>
        <a:xfrm>
          <a:off x="559800" y="1770305"/>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100000"/>
            </a:lnSpc>
            <a:spcBef>
              <a:spcPct val="0"/>
            </a:spcBef>
            <a:spcAft>
              <a:spcPct val="35000"/>
            </a:spcAft>
            <a:buNone/>
            <a:defRPr b="1"/>
          </a:pPr>
          <a:r>
            <a:rPr lang="en-GB" sz="3200" b="1" i="0" kern="1200" dirty="0">
              <a:latin typeface="Aptos" panose="020B0004020202020204" pitchFamily="34" charset="0"/>
            </a:rPr>
            <a:t>Definition:</a:t>
          </a:r>
          <a:endParaRPr lang="en-US" sz="3200" kern="1200" dirty="0">
            <a:latin typeface="Aptos" panose="020B0004020202020204" pitchFamily="34" charset="0"/>
          </a:endParaRPr>
        </a:p>
      </dsp:txBody>
      <dsp:txXfrm>
        <a:off x="559800" y="1770305"/>
        <a:ext cx="4320000" cy="648000"/>
      </dsp:txXfrm>
    </dsp:sp>
    <dsp:sp modelId="{92413CD7-FF17-4F7C-AC93-243A148E8CF4}">
      <dsp:nvSpPr>
        <dsp:cNvPr id="0" name=""/>
        <dsp:cNvSpPr/>
      </dsp:nvSpPr>
      <dsp:spPr>
        <a:xfrm>
          <a:off x="559800" y="2498708"/>
          <a:ext cx="4320000" cy="1606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pPr>
          <a:r>
            <a:rPr lang="en-GB" sz="2000" b="0" i="0" kern="1200" dirty="0">
              <a:latin typeface="Aptos" panose="020B0004020202020204" pitchFamily="34" charset="0"/>
            </a:rPr>
            <a:t>Using AI tools ethically and responsibly in academic work.</a:t>
          </a:r>
          <a:endParaRPr lang="en-US" sz="2000" kern="1200" dirty="0">
            <a:latin typeface="Aptos" panose="020B0004020202020204" pitchFamily="34" charset="0"/>
          </a:endParaRPr>
        </a:p>
      </dsp:txBody>
      <dsp:txXfrm>
        <a:off x="559800" y="2498708"/>
        <a:ext cx="4320000" cy="1606851"/>
      </dsp:txXfrm>
    </dsp:sp>
    <dsp:sp modelId="{00967915-26F2-4BB0-A4A8-529C6C1740F7}">
      <dsp:nvSpPr>
        <dsp:cNvPr id="0" name=""/>
        <dsp:cNvSpPr/>
      </dsp:nvSpPr>
      <dsp:spPr>
        <a:xfrm>
          <a:off x="5635800" y="85440"/>
          <a:ext cx="1512000" cy="1512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F28D62-BBF6-4671-8649-E7F455A7DA77}">
      <dsp:nvSpPr>
        <dsp:cNvPr id="0" name=""/>
        <dsp:cNvSpPr/>
      </dsp:nvSpPr>
      <dsp:spPr>
        <a:xfrm>
          <a:off x="5635800" y="1770305"/>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100000"/>
            </a:lnSpc>
            <a:spcBef>
              <a:spcPct val="0"/>
            </a:spcBef>
            <a:spcAft>
              <a:spcPct val="35000"/>
            </a:spcAft>
            <a:buNone/>
            <a:defRPr b="1"/>
          </a:pPr>
          <a:r>
            <a:rPr lang="en-GB" sz="3200" b="1" i="0" kern="1200">
              <a:latin typeface="Aptos" panose="020B0004020202020204" pitchFamily="34" charset="0"/>
            </a:rPr>
            <a:t>Guidelines:</a:t>
          </a:r>
          <a:endParaRPr lang="en-US" sz="3200" kern="1200">
            <a:latin typeface="Aptos" panose="020B0004020202020204" pitchFamily="34" charset="0"/>
          </a:endParaRPr>
        </a:p>
      </dsp:txBody>
      <dsp:txXfrm>
        <a:off x="5635800" y="1770305"/>
        <a:ext cx="4320000" cy="648000"/>
      </dsp:txXfrm>
    </dsp:sp>
    <dsp:sp modelId="{C95D82B2-6014-4D79-A16D-3F05995CA615}">
      <dsp:nvSpPr>
        <dsp:cNvPr id="0" name=""/>
        <dsp:cNvSpPr/>
      </dsp:nvSpPr>
      <dsp:spPr>
        <a:xfrm>
          <a:off x="5635800" y="2498708"/>
          <a:ext cx="4320000" cy="1606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GB" sz="1800" b="0" i="0" kern="1200" dirty="0">
              <a:latin typeface="Aptos" panose="020B0004020202020204" pitchFamily="34" charset="0"/>
            </a:rPr>
            <a:t>Use AI as a supplement, </a:t>
          </a:r>
          <a:r>
            <a:rPr lang="en-GB" sz="1800" b="1" i="0" kern="1200" dirty="0">
              <a:latin typeface="Aptos" panose="020B0004020202020204" pitchFamily="34" charset="0"/>
            </a:rPr>
            <a:t>not</a:t>
          </a:r>
          <a:r>
            <a:rPr lang="en-GB" sz="1800" b="0" i="0" kern="1200" dirty="0">
              <a:latin typeface="Aptos" panose="020B0004020202020204" pitchFamily="34" charset="0"/>
            </a:rPr>
            <a:t> a replacement for personal effort.</a:t>
          </a:r>
          <a:endParaRPr lang="en-US" sz="1800" kern="1200" dirty="0">
            <a:latin typeface="Aptos" panose="020B0004020202020204" pitchFamily="34" charset="0"/>
          </a:endParaRPr>
        </a:p>
        <a:p>
          <a:pPr marL="0" lvl="0" indent="0" algn="l" defTabSz="800100">
            <a:lnSpc>
              <a:spcPct val="100000"/>
            </a:lnSpc>
            <a:spcBef>
              <a:spcPct val="0"/>
            </a:spcBef>
            <a:spcAft>
              <a:spcPct val="35000"/>
            </a:spcAft>
            <a:buNone/>
          </a:pPr>
          <a:r>
            <a:rPr lang="en-GB" sz="1800" b="0" i="0" kern="1200" dirty="0">
              <a:latin typeface="Aptos" panose="020B0004020202020204" pitchFamily="34" charset="0"/>
            </a:rPr>
            <a:t>Always credit AI contributions.</a:t>
          </a:r>
          <a:endParaRPr lang="en-US" sz="1800" kern="1200" dirty="0">
            <a:latin typeface="Aptos" panose="020B0004020202020204" pitchFamily="34" charset="0"/>
          </a:endParaRPr>
        </a:p>
        <a:p>
          <a:pPr marL="0" lvl="0" indent="0" algn="l" defTabSz="800100">
            <a:lnSpc>
              <a:spcPct val="100000"/>
            </a:lnSpc>
            <a:spcBef>
              <a:spcPct val="0"/>
            </a:spcBef>
            <a:spcAft>
              <a:spcPct val="35000"/>
            </a:spcAft>
            <a:buNone/>
          </a:pPr>
          <a:r>
            <a:rPr lang="en-GB" sz="1800" b="0" i="0" kern="1200" dirty="0">
              <a:latin typeface="Aptos" panose="020B0004020202020204" pitchFamily="34" charset="0"/>
            </a:rPr>
            <a:t>Avoid using AI to complete entire assignments.</a:t>
          </a:r>
          <a:endParaRPr lang="en-US" sz="1800" kern="1200" dirty="0">
            <a:latin typeface="Aptos" panose="020B0004020202020204" pitchFamily="34" charset="0"/>
          </a:endParaRPr>
        </a:p>
      </dsp:txBody>
      <dsp:txXfrm>
        <a:off x="5635800" y="2498708"/>
        <a:ext cx="4320000" cy="160685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21/10/2026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s://hwb.uwtsd.ac.uk/pages/aiacknowledgmentguidance"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6D6D2-22A5-B648-1DD7-4FFB84AA0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C28B71-4F93-8B83-7DA9-0923D023B8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3EACD-BB1D-7F00-8DB8-15A7C3EBC8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1F48EFF-EADF-F5D8-1641-D384F3A3EF4D}"/>
              </a:ext>
            </a:extLst>
          </p:cNvPr>
          <p:cNvSpPr>
            <a:spLocks noGrp="1"/>
          </p:cNvSpPr>
          <p:nvPr>
            <p:ph type="sldNum" sz="quarter" idx="5"/>
          </p:nvPr>
        </p:nvSpPr>
        <p:spPr/>
        <p:txBody>
          <a:bodyPr/>
          <a:lstStyle/>
          <a:p>
            <a:fld id="{8A1E105F-8527-4319-AD10-2196F5B20ABD}" type="slidenum">
              <a:rPr lang="en-GB" smtClean="0"/>
              <a:t>1</a:t>
            </a:fld>
            <a:endParaRPr lang="en-GB"/>
          </a:p>
        </p:txBody>
      </p:sp>
    </p:spTree>
    <p:extLst>
      <p:ext uri="{BB962C8B-B14F-4D97-AF65-F5344CB8AC3E}">
        <p14:creationId xmlns:p14="http://schemas.microsoft.com/office/powerpoint/2010/main" val="3201499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EAD0B-4134-A365-4CF8-F675F1A70F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9609B8-352F-3CDD-90BF-20E7A7309B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F138AB-E6B3-3568-BB64-50FBC4F8E99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4614E26-A53E-0FB6-1E47-2E9F65040467}"/>
              </a:ext>
            </a:extLst>
          </p:cNvPr>
          <p:cNvSpPr>
            <a:spLocks noGrp="1"/>
          </p:cNvSpPr>
          <p:nvPr>
            <p:ph type="sldNum" sz="quarter" idx="5"/>
          </p:nvPr>
        </p:nvSpPr>
        <p:spPr/>
        <p:txBody>
          <a:bodyPr/>
          <a:lstStyle/>
          <a:p>
            <a:fld id="{196F252E-9641-4246-9FEB-8220527B77E0}" type="slidenum">
              <a:rPr lang="en-GB" smtClean="0"/>
              <a:t>2</a:t>
            </a:fld>
            <a:endParaRPr lang="en-GB"/>
          </a:p>
        </p:txBody>
      </p:sp>
    </p:spTree>
    <p:extLst>
      <p:ext uri="{BB962C8B-B14F-4D97-AF65-F5344CB8AC3E}">
        <p14:creationId xmlns:p14="http://schemas.microsoft.com/office/powerpoint/2010/main" val="3521253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3</a:t>
            </a:fld>
            <a:endParaRPr lang="en-GB"/>
          </a:p>
        </p:txBody>
      </p:sp>
    </p:spTree>
    <p:extLst>
      <p:ext uri="{BB962C8B-B14F-4D97-AF65-F5344CB8AC3E}">
        <p14:creationId xmlns:p14="http://schemas.microsoft.com/office/powerpoint/2010/main" val="3619869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F6200-84D3-0523-EE23-5A18993153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4C9BCA-ECAD-37C5-1FC3-DDE7E8422C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7B8779-E351-3914-B816-7845E3C9649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8F45D1C-0D9F-5489-C4CF-68BA449500D5}"/>
              </a:ext>
            </a:extLst>
          </p:cNvPr>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2971348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8657E-AC4F-D747-F2B4-6B6DDA0722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9C2D5B-125E-B523-44FC-595C8C6AB6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36DEF-10AC-C50F-FEDC-C7E04C064E7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333120E-B881-6BFB-EB0E-DACADFD13B15}"/>
              </a:ext>
            </a:extLst>
          </p:cNvPr>
          <p:cNvSpPr>
            <a:spLocks noGrp="1"/>
          </p:cNvSpPr>
          <p:nvPr>
            <p:ph type="sldNum" sz="quarter" idx="5"/>
          </p:nvPr>
        </p:nvSpPr>
        <p:spPr/>
        <p:txBody>
          <a:bodyPr/>
          <a:lstStyle/>
          <a:p>
            <a:fld id="{196F252E-9641-4246-9FEB-8220527B77E0}" type="slidenum">
              <a:rPr lang="en-GB" smtClean="0"/>
              <a:t>5</a:t>
            </a:fld>
            <a:endParaRPr lang="en-GB"/>
          </a:p>
        </p:txBody>
      </p:sp>
    </p:spTree>
    <p:extLst>
      <p:ext uri="{BB962C8B-B14F-4D97-AF65-F5344CB8AC3E}">
        <p14:creationId xmlns:p14="http://schemas.microsoft.com/office/powerpoint/2010/main" val="409413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2AB45-1397-C2A3-1F3E-A411064B6A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DC8227-3844-227C-34A5-1233767294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76E65C-E02E-C944-075C-DCBAC9A1AC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A138A2-3095-37FD-0803-B519703CE3B2}"/>
              </a:ext>
            </a:extLst>
          </p:cNvPr>
          <p:cNvSpPr>
            <a:spLocks noGrp="1"/>
          </p:cNvSpPr>
          <p:nvPr>
            <p:ph type="sldNum" sz="quarter" idx="5"/>
          </p:nvPr>
        </p:nvSpPr>
        <p:spPr/>
        <p:txBody>
          <a:bodyPr/>
          <a:lstStyle/>
          <a:p>
            <a:fld id="{8A1E105F-8527-4319-AD10-2196F5B20ABD}" type="slidenum">
              <a:rPr lang="en-GB" smtClean="0"/>
              <a:t>6</a:t>
            </a:fld>
            <a:endParaRPr lang="en-GB"/>
          </a:p>
        </p:txBody>
      </p:sp>
    </p:spTree>
    <p:extLst>
      <p:ext uri="{BB962C8B-B14F-4D97-AF65-F5344CB8AC3E}">
        <p14:creationId xmlns:p14="http://schemas.microsoft.com/office/powerpoint/2010/main" val="2022509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AF010-C4A6-E0A7-4D7B-CDAF90E771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4FC616-9A49-6A16-5AE5-4FDADD0FFD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FDCF68-934E-10FF-4F29-7449E12C3C5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0AFB276-4C55-A0B4-661E-6CFF9C61FC6F}"/>
              </a:ext>
            </a:extLst>
          </p:cNvPr>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2609061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4EA6F-12C0-94AC-36ED-387F9435DD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419862-D0E4-1848-DFAD-5E86CA3C1F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5ED6E7-7439-1C21-494A-874C4BF9CCE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F307AE1-EF24-F17C-6D8C-776EC0F844E6}"/>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1666804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6FFC6-77A2-5F45-7117-2E9CE59F6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C2B51C-C780-EC06-F034-CD2C34DC0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099006-4AEA-352C-08DC-CAF8EF9021B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BF47FA9-BBBC-9410-C97E-0ED8AFCF2557}"/>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4218778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A223F-E9CE-1E9C-FA12-42A2A002E0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16ACC1-279A-FEAE-1494-28324C9BE5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B88C1E-2623-C772-0EF5-537179344E50}"/>
              </a:ext>
            </a:extLst>
          </p:cNvPr>
          <p:cNvSpPr>
            <a:spLocks noGrp="1"/>
          </p:cNvSpPr>
          <p:nvPr>
            <p:ph type="body" idx="1"/>
          </p:nvPr>
        </p:nvSpPr>
        <p:spPr/>
        <p:txBody>
          <a:bodyPr/>
          <a:lstStyle/>
          <a:p>
            <a:r>
              <a:rPr lang="en-GB" dirty="0"/>
              <a:t>Please ask students to report messages or emails they receive from essay mills to their lecturer who will notify the Academic Misconduct Coordinator.</a:t>
            </a:r>
          </a:p>
          <a:p>
            <a:r>
              <a:rPr lang="en-GB" sz="1200" kern="1200" dirty="0">
                <a:solidFill>
                  <a:schemeClr val="tx1"/>
                </a:solidFill>
                <a:effectLst/>
                <a:latin typeface="+mn-lt"/>
                <a:ea typeface="+mn-ea"/>
                <a:cs typeface="+mn-cs"/>
              </a:rPr>
              <a:t>Please assure them that we will not get in trouble for doing so. The most important thing is that they do not engage with or respond to these services.</a:t>
            </a:r>
          </a:p>
        </p:txBody>
      </p:sp>
      <p:sp>
        <p:nvSpPr>
          <p:cNvPr id="4" name="Slide Number Placeholder 3">
            <a:extLst>
              <a:ext uri="{FF2B5EF4-FFF2-40B4-BE49-F238E27FC236}">
                <a16:creationId xmlns:a16="http://schemas.microsoft.com/office/drawing/2014/main" id="{CD1166FC-8F4A-A7FF-1E8A-A71A0A5D3CF3}"/>
              </a:ext>
            </a:extLst>
          </p:cNvPr>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34562157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A843A-10C0-A8EE-4A30-CDCFE429E6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DB5DCE-9D35-FBBA-60F1-73E850047B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8F1418-F471-4AA2-8B39-F13E654098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A87421-45B6-1CCE-4E99-672D02FF83DE}"/>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397546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132D4-0A22-0E0E-15BA-47425FFCA3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5DF271-6D82-39AA-14A9-FEDD1EEA34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E336F0-89A4-1B29-73BE-9BC9A28F95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C0F68F1-E5CB-07EA-5743-AA5B138D9870}"/>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212065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128B0-189E-05E8-6450-A80895DB22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3CC3F9-AF7C-C1FD-DC09-38E65CA2D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03BA8F-F794-41F6-5884-F40CBA29656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5A56BBF-35C0-7528-1EA8-0A40E20B4276}"/>
              </a:ext>
            </a:extLst>
          </p:cNvPr>
          <p:cNvSpPr>
            <a:spLocks noGrp="1"/>
          </p:cNvSpPr>
          <p:nvPr>
            <p:ph type="sldNum" sz="quarter" idx="5"/>
          </p:nvPr>
        </p:nvSpPr>
        <p:spPr/>
        <p:txBody>
          <a:bodyPr/>
          <a:lstStyle/>
          <a:p>
            <a:fld id="{196F252E-9641-4246-9FEB-8220527B77E0}" type="slidenum">
              <a:rPr lang="en-GB" smtClean="0"/>
              <a:t>13</a:t>
            </a:fld>
            <a:endParaRPr lang="en-GB"/>
          </a:p>
        </p:txBody>
      </p:sp>
    </p:spTree>
    <p:extLst>
      <p:ext uri="{BB962C8B-B14F-4D97-AF65-F5344CB8AC3E}">
        <p14:creationId xmlns:p14="http://schemas.microsoft.com/office/powerpoint/2010/main" val="3668865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EAC18-DA81-F2FF-729F-2E787C5FE2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E7E6AC-4FD5-A0B1-228C-4180A97569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4262ED-42C9-5461-B75E-CA8555673884}"/>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Harvard Referencing Handbook </a:t>
            </a:r>
            <a:r>
              <a:rPr lang="en-GB" sz="1200" b="0" i="0" kern="1200" dirty="0">
                <a:solidFill>
                  <a:schemeClr val="tx1"/>
                </a:solidFill>
                <a:effectLst/>
                <a:latin typeface="+mn-lt"/>
                <a:ea typeface="+mn-ea"/>
                <a:cs typeface="+mn-cs"/>
              </a:rPr>
              <a:t>explains how to acknowledge the ideas, words, and work of others correctly. By following the guidance on citing and referencing sources, students can avoid plagiarism and demonstrate academic integrity. It also helps students understand when and how references should be included in their work.</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Understanding the difference between </a:t>
            </a:r>
            <a:r>
              <a:rPr lang="en-GB" sz="1200" b="1" i="0" kern="1200" dirty="0">
                <a:solidFill>
                  <a:schemeClr val="tx1"/>
                </a:solidFill>
                <a:effectLst/>
                <a:latin typeface="+mn-lt"/>
                <a:ea typeface="+mn-ea"/>
                <a:cs typeface="+mn-cs"/>
              </a:rPr>
              <a:t>paraphrasing and quoting </a:t>
            </a:r>
            <a:r>
              <a:rPr lang="en-GB" sz="1200" b="0" i="0" kern="1200" dirty="0">
                <a:solidFill>
                  <a:schemeClr val="tx1"/>
                </a:solidFill>
                <a:effectLst/>
                <a:latin typeface="+mn-lt"/>
                <a:ea typeface="+mn-ea"/>
                <a:cs typeface="+mn-cs"/>
              </a:rPr>
              <a:t>helps students use sources appropriately. Paraphrasing involves expressing an author's ideas in your own words while still providing a reference. Quoting involves using the author's exact words and placing them within quotation marks with a citation (and page numbers). Knowing when and how to use each approach reduces the risk of accidental plagiarism.</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Turnitin Similarity Report </a:t>
            </a:r>
            <a:r>
              <a:rPr lang="en-GB" sz="1200" b="0" i="0" kern="1200" dirty="0">
                <a:solidFill>
                  <a:schemeClr val="tx1"/>
                </a:solidFill>
                <a:effectLst/>
                <a:latin typeface="+mn-lt"/>
                <a:ea typeface="+mn-ea"/>
                <a:cs typeface="+mn-cs"/>
              </a:rPr>
              <a:t>helps students identify text that matches published sources or previously submitted work. Reviewing the report before final submission can highlight areas that may require additional referencing, better paraphrasing, or the use of quotation marks. This allows students to address potential issues before they become academic misconduct concerns.</a:t>
            </a:r>
          </a:p>
          <a:p>
            <a:pPr fontAlgn="t"/>
            <a:r>
              <a:rPr lang="en-GB" sz="1200" b="0" i="0" kern="1200" dirty="0">
                <a:solidFill>
                  <a:schemeClr val="tx1"/>
                </a:solidFill>
                <a:effectLst/>
                <a:latin typeface="+mn-lt"/>
                <a:ea typeface="+mn-ea"/>
                <a:cs typeface="+mn-cs"/>
              </a:rPr>
              <a:t>Please show your students how to access and read the similarity report.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Sharing your work with others, even with good intentions, can lead to academic misconduct if another student copies or submits part of it as their own. Students may be investigated not only for copying work but also for allowing their work to be copied. Keeping your work secure helps protect both your academic integrity and that of your fellow students.</a:t>
            </a:r>
          </a:p>
        </p:txBody>
      </p:sp>
      <p:sp>
        <p:nvSpPr>
          <p:cNvPr id="4" name="Slide Number Placeholder 3">
            <a:extLst>
              <a:ext uri="{FF2B5EF4-FFF2-40B4-BE49-F238E27FC236}">
                <a16:creationId xmlns:a16="http://schemas.microsoft.com/office/drawing/2014/main" id="{05339728-FA65-5A96-946D-3F27B485FBE6}"/>
              </a:ext>
            </a:extLst>
          </p:cNvPr>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4074791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D89ED-B578-B60F-3C6A-87317841ED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FDB033-4CD7-E5A3-CD2D-4923C1063D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927CAE-FD7C-543B-414B-DCD9C0695EB9}"/>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9D64701-A1F0-BE94-175A-4DF089EFE3C5}"/>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40917221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2925E-450D-14C7-4EB9-2155E9CDFE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C0F8C-EA60-902B-353A-454181265F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CA3E5C-AD5A-F2EE-AE6F-57639A8B995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1E3A206-EF07-0054-1BF5-EFD76C06ED2D}"/>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12655050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E5F61-C305-E503-9034-FCB574DB1A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B70548-A047-D2F8-4273-B1E9529476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F32B32-396B-E238-1842-77074862F9D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704BB25-483F-AABA-B0E5-262AF26F0F6A}"/>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2814510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3604B-3035-4E7E-71CA-701FE34420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8699E0-9F5F-6993-AC79-BB94F71783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C698D-2648-16F9-ADA8-ABD22AE6FF5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B1F0550-D8A5-59EE-EE65-9EC0B9BB2AF2}"/>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38695054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A92BE-CCA2-33F7-22D8-4DD991BE49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1AAD16-6B4F-4A7F-F40E-780F201258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4EE823-BF01-72F2-8F39-B6EE69BC1D7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CB0FCD3-BC04-5BC1-11B3-6A73090678FD}"/>
              </a:ext>
            </a:extLst>
          </p:cNvPr>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11381961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84319-11AD-9918-D165-A4FD1DA9B3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F271F0-ECAC-EAAD-087A-8FF12B009B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C46F7-84BB-856B-3D90-E99BD6D927B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AE4850A-8200-4A23-9C66-C99EE0712FBE}"/>
              </a:ext>
            </a:extLst>
          </p:cNvPr>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37161581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FF8E-E0BA-5E35-943F-4177388999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F4DFDD-1987-BBD6-5776-5876692CE8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BC74F7-099B-9D73-74DF-BDB20F72148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C6C2D22-2857-CDCB-44A5-83F67A7F1A85}"/>
              </a:ext>
            </a:extLst>
          </p:cNvPr>
          <p:cNvSpPr>
            <a:spLocks noGrp="1"/>
          </p:cNvSpPr>
          <p:nvPr>
            <p:ph type="sldNum" sz="quarter" idx="5"/>
          </p:nvPr>
        </p:nvSpPr>
        <p:spPr/>
        <p:txBody>
          <a:bodyPr/>
          <a:lstStyle/>
          <a:p>
            <a:fld id="{8A1E105F-8527-4319-AD10-2196F5B20ABD}" type="slidenum">
              <a:rPr lang="en-GB" smtClean="0"/>
              <a:t>22</a:t>
            </a:fld>
            <a:endParaRPr lang="en-GB"/>
          </a:p>
        </p:txBody>
      </p:sp>
    </p:spTree>
    <p:extLst>
      <p:ext uri="{BB962C8B-B14F-4D97-AF65-F5344CB8AC3E}">
        <p14:creationId xmlns:p14="http://schemas.microsoft.com/office/powerpoint/2010/main" val="39479771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9AEB5-C20F-A6A3-7E88-2942B6C048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5EBC11-56F0-45CF-94A8-390DC30423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130BA1-9F27-B3EB-8FEF-0F73E3F3C48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35AF54-2794-0263-ECEB-FE9C49E91422}"/>
              </a:ext>
            </a:extLst>
          </p:cNvPr>
          <p:cNvSpPr>
            <a:spLocks noGrp="1"/>
          </p:cNvSpPr>
          <p:nvPr>
            <p:ph type="sldNum" sz="quarter" idx="5"/>
          </p:nvPr>
        </p:nvSpPr>
        <p:spPr/>
        <p:txBody>
          <a:bodyPr/>
          <a:lstStyle/>
          <a:p>
            <a:fld id="{196F252E-9641-4246-9FEB-8220527B77E0}" type="slidenum">
              <a:rPr lang="en-GB" smtClean="0"/>
              <a:t>23</a:t>
            </a:fld>
            <a:endParaRPr lang="en-GB"/>
          </a:p>
        </p:txBody>
      </p:sp>
    </p:spTree>
    <p:extLst>
      <p:ext uri="{BB962C8B-B14F-4D97-AF65-F5344CB8AC3E}">
        <p14:creationId xmlns:p14="http://schemas.microsoft.com/office/powerpoint/2010/main" val="19471842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161185-CFA4-BC54-0347-88F538AD57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E88C7E-B033-232A-0FDF-C9D2C3A481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8AED0D-A242-AF35-55A3-8641E1A1E2E4}"/>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Being transparent about AI use means openly acknowledging when AI tools have contributed to your work. This helps maintain trust, ensures compliance with assessment requirements, and allows readers to understand how the work was produced. Students should always follow UWTSD guidance regarding the declaration of AI use.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AI-generated content is not always correct. AI tools can produce inaccurate information, fabricated references, or misleading interpretations. Students should critically review all AI-generated content and verify facts using reliable academic sources before incorporating it into their work.</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AI systems are trained on large datasets, which may contain historical or societal biases. As a result, AI outputs can sometimes reflect stereotypes or provide unbalanced perspectives. Students should evaluate AI-generated content carefully and consider whether it presents information fairly and objectively.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When using AI tools, students should avoid entering personal, sensitive, or confidential information. Information shared with AI platforms may be stored, processed, or used according to the provider's policies. Protecting privacy is an important ethical responsibility in both academic and professional contexts.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AI should be used in ways that support learning rather than replace it. Using AI to generate work that is then submitted as entirely your own may breach assessment regulations and constitute academic misconduct. Students should ensure their work reflects their own understanding and complies with UWTSD guidance on AI use.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Students remain responsible for any work they submit, regardless of whether AI was used to assist with its creation. Claims, arguments, references and conclusions included in an assignment should be checked carefully, as responsibility for errors or misconduct cannot be transferred to an AI tool.</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AI technologies require significant computing power, which consumes energy and contributes to carbon emissions. Using AI thoughtfully and only when it adds genuine value can help reduce unnecessary resource consumption and promote more sustainable use of digital technologies.</a:t>
            </a:r>
          </a:p>
        </p:txBody>
      </p:sp>
      <p:sp>
        <p:nvSpPr>
          <p:cNvPr id="4" name="Slide Number Placeholder 3">
            <a:extLst>
              <a:ext uri="{FF2B5EF4-FFF2-40B4-BE49-F238E27FC236}">
                <a16:creationId xmlns:a16="http://schemas.microsoft.com/office/drawing/2014/main" id="{EE8DAE4C-759F-337B-560A-E94C7F3C85EA}"/>
              </a:ext>
            </a:extLst>
          </p:cNvPr>
          <p:cNvSpPr>
            <a:spLocks noGrp="1"/>
          </p:cNvSpPr>
          <p:nvPr>
            <p:ph type="sldNum" sz="quarter" idx="5"/>
          </p:nvPr>
        </p:nvSpPr>
        <p:spPr/>
        <p:txBody>
          <a:bodyPr/>
          <a:lstStyle/>
          <a:p>
            <a:fld id="{196F252E-9641-4246-9FEB-8220527B77E0}" type="slidenum">
              <a:rPr lang="en-GB" smtClean="0"/>
              <a:t>24</a:t>
            </a:fld>
            <a:endParaRPr lang="en-GB"/>
          </a:p>
        </p:txBody>
      </p:sp>
    </p:spTree>
    <p:extLst>
      <p:ext uri="{BB962C8B-B14F-4D97-AF65-F5344CB8AC3E}">
        <p14:creationId xmlns:p14="http://schemas.microsoft.com/office/powerpoint/2010/main" val="3152397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66A4C-3825-3D64-EC61-FF08D07E75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BD0C0-5D0F-9F11-2285-6B7076F857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803102-EC70-CEA3-8B28-575DF48C54E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50103A6-15F7-F5C4-76A9-7E3C5EF9572D}"/>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8419789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7A5C0-D943-0C63-4610-74DCA1CBA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D04C4E-B03D-7D5B-D072-9E14D468AC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02BC36-7D43-4303-2AA2-6616E8BCE60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DEF3D84-4ABD-BD46-4709-467C65BEE795}"/>
              </a:ext>
            </a:extLst>
          </p:cNvPr>
          <p:cNvSpPr>
            <a:spLocks noGrp="1"/>
          </p:cNvSpPr>
          <p:nvPr>
            <p:ph type="sldNum" sz="quarter" idx="5"/>
          </p:nvPr>
        </p:nvSpPr>
        <p:spPr/>
        <p:txBody>
          <a:bodyPr/>
          <a:lstStyle/>
          <a:p>
            <a:fld id="{8A1E105F-8527-4319-AD10-2196F5B20ABD}" type="slidenum">
              <a:rPr lang="en-GB" smtClean="0"/>
              <a:t>26</a:t>
            </a:fld>
            <a:endParaRPr lang="en-GB"/>
          </a:p>
        </p:txBody>
      </p:sp>
    </p:spTree>
    <p:extLst>
      <p:ext uri="{BB962C8B-B14F-4D97-AF65-F5344CB8AC3E}">
        <p14:creationId xmlns:p14="http://schemas.microsoft.com/office/powerpoint/2010/main" val="19869391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A60DB-49F0-8B86-78CC-C0132C7EEB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720E90-9D9E-3D51-6DE9-C024F3A916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D443AF-DE2F-372D-E77F-1BBF48D652A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4AA832F-7E7B-36FC-D53F-39704A8EE1C7}"/>
              </a:ext>
            </a:extLst>
          </p:cNvPr>
          <p:cNvSpPr>
            <a:spLocks noGrp="1"/>
          </p:cNvSpPr>
          <p:nvPr>
            <p:ph type="sldNum" sz="quarter" idx="5"/>
          </p:nvPr>
        </p:nvSpPr>
        <p:spPr/>
        <p:txBody>
          <a:bodyPr/>
          <a:lstStyle/>
          <a:p>
            <a:fld id="{196F252E-9641-4246-9FEB-8220527B77E0}" type="slidenum">
              <a:rPr lang="en-GB" smtClean="0"/>
              <a:t>27</a:t>
            </a:fld>
            <a:endParaRPr lang="en-GB"/>
          </a:p>
        </p:txBody>
      </p:sp>
    </p:spTree>
    <p:extLst>
      <p:ext uri="{BB962C8B-B14F-4D97-AF65-F5344CB8AC3E}">
        <p14:creationId xmlns:p14="http://schemas.microsoft.com/office/powerpoint/2010/main" val="25606028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63F5D-D2BC-4869-A953-95E674D95B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0AA266-5C5C-0243-06AD-E72507DD34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32FA04-FD03-78D2-99AF-C94D76BD2D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3A9C24E-EC6E-DD64-C2B2-D6EA408D7753}"/>
              </a:ext>
            </a:extLst>
          </p:cNvPr>
          <p:cNvSpPr>
            <a:spLocks noGrp="1"/>
          </p:cNvSpPr>
          <p:nvPr>
            <p:ph type="sldNum" sz="quarter" idx="5"/>
          </p:nvPr>
        </p:nvSpPr>
        <p:spPr/>
        <p:txBody>
          <a:bodyPr/>
          <a:lstStyle/>
          <a:p>
            <a:fld id="{8A1E105F-8527-4319-AD10-2196F5B20ABD}" type="slidenum">
              <a:rPr lang="en-GB" smtClean="0"/>
              <a:t>29</a:t>
            </a:fld>
            <a:endParaRPr lang="en-GB"/>
          </a:p>
        </p:txBody>
      </p:sp>
    </p:spTree>
    <p:extLst>
      <p:ext uri="{BB962C8B-B14F-4D97-AF65-F5344CB8AC3E}">
        <p14:creationId xmlns:p14="http://schemas.microsoft.com/office/powerpoint/2010/main" val="36098282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do not need to declare the use of general allowable uses of AI.</a:t>
            </a:r>
          </a:p>
        </p:txBody>
      </p:sp>
      <p:sp>
        <p:nvSpPr>
          <p:cNvPr id="4" name="Slide Number Placeholder 3"/>
          <p:cNvSpPr>
            <a:spLocks noGrp="1"/>
          </p:cNvSpPr>
          <p:nvPr>
            <p:ph type="sldNum" sz="quarter" idx="5"/>
          </p:nvPr>
        </p:nvSpPr>
        <p:spPr/>
        <p:txBody>
          <a:bodyPr/>
          <a:lstStyle/>
          <a:p>
            <a:fld id="{8A1E105F-8527-4319-AD10-2196F5B20ABD}" type="slidenum">
              <a:rPr lang="en-GB" smtClean="0"/>
              <a:t>30</a:t>
            </a:fld>
            <a:endParaRPr lang="en-GB"/>
          </a:p>
        </p:txBody>
      </p:sp>
    </p:spTree>
    <p:extLst>
      <p:ext uri="{BB962C8B-B14F-4D97-AF65-F5344CB8AC3E}">
        <p14:creationId xmlns:p14="http://schemas.microsoft.com/office/powerpoint/2010/main" val="23221476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Demonstrate </a:t>
            </a:r>
            <a:r>
              <a:rPr lang="en-GB" b="1" dirty="0"/>
              <a:t>UWTSD Library’s Primo Research Assistant.</a:t>
            </a:r>
          </a:p>
        </p:txBody>
      </p:sp>
      <p:sp>
        <p:nvSpPr>
          <p:cNvPr id="4" name="Slide Number Placeholder 3"/>
          <p:cNvSpPr>
            <a:spLocks noGrp="1"/>
          </p:cNvSpPr>
          <p:nvPr>
            <p:ph type="sldNum" sz="quarter" idx="5"/>
          </p:nvPr>
        </p:nvSpPr>
        <p:spPr/>
        <p:txBody>
          <a:bodyPr/>
          <a:lstStyle/>
          <a:p>
            <a:fld id="{8A1E105F-8527-4319-AD10-2196F5B20ABD}" type="slidenum">
              <a:rPr lang="en-GB" smtClean="0"/>
              <a:t>31</a:t>
            </a:fld>
            <a:endParaRPr lang="en-GB"/>
          </a:p>
        </p:txBody>
      </p:sp>
    </p:spTree>
    <p:extLst>
      <p:ext uri="{BB962C8B-B14F-4D97-AF65-F5344CB8AC3E}">
        <p14:creationId xmlns:p14="http://schemas.microsoft.com/office/powerpoint/2010/main" val="1120433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32</a:t>
            </a:fld>
            <a:endParaRPr lang="en-GB"/>
          </a:p>
        </p:txBody>
      </p:sp>
    </p:spTree>
    <p:extLst>
      <p:ext uri="{BB962C8B-B14F-4D97-AF65-F5344CB8AC3E}">
        <p14:creationId xmlns:p14="http://schemas.microsoft.com/office/powerpoint/2010/main" val="7673663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FA347-AE2C-B603-8AC2-4C73722E52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DAED37-CF7E-D402-11F4-DD34B36788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B560F5-8B62-E0D4-3654-318E86BF3B66}"/>
              </a:ext>
            </a:extLst>
          </p:cNvPr>
          <p:cNvSpPr>
            <a:spLocks noGrp="1"/>
          </p:cNvSpPr>
          <p:nvPr>
            <p:ph type="body" idx="1"/>
          </p:nvPr>
        </p:nvSpPr>
        <p:spPr/>
        <p:txBody>
          <a:bodyPr/>
          <a:lstStyle/>
          <a:p>
            <a:r>
              <a:rPr lang="en-GB" dirty="0"/>
              <a:t>You cannot and must not simply prompt an AI tool to deliver you with the relevant research on a subject, and include this 'generated' material in your work. If you do not access the research of others yourself, you can never be certain that you have fully understood it, nor can you ensure that its representation is correct. Ensure that you check any references or citations produced by these AI tools; correct referencing is your responsibility (UWTSD, 2026).</a:t>
            </a:r>
            <a:endParaRPr lang="en-GB" b="0" dirty="0"/>
          </a:p>
        </p:txBody>
      </p:sp>
      <p:sp>
        <p:nvSpPr>
          <p:cNvPr id="4" name="Slide Number Placeholder 3">
            <a:extLst>
              <a:ext uri="{FF2B5EF4-FFF2-40B4-BE49-F238E27FC236}">
                <a16:creationId xmlns:a16="http://schemas.microsoft.com/office/drawing/2014/main" id="{387F2E01-C0B8-79B2-0720-A3808C253087}"/>
              </a:ext>
            </a:extLst>
          </p:cNvPr>
          <p:cNvSpPr>
            <a:spLocks noGrp="1"/>
          </p:cNvSpPr>
          <p:nvPr>
            <p:ph type="sldNum" sz="quarter" idx="5"/>
          </p:nvPr>
        </p:nvSpPr>
        <p:spPr/>
        <p:txBody>
          <a:bodyPr/>
          <a:lstStyle/>
          <a:p>
            <a:fld id="{8A1E105F-8527-4319-AD10-2196F5B20ABD}" type="slidenum">
              <a:rPr lang="en-GB" smtClean="0"/>
              <a:t>33</a:t>
            </a:fld>
            <a:endParaRPr lang="en-GB"/>
          </a:p>
        </p:txBody>
      </p:sp>
    </p:spTree>
    <p:extLst>
      <p:ext uri="{BB962C8B-B14F-4D97-AF65-F5344CB8AC3E}">
        <p14:creationId xmlns:p14="http://schemas.microsoft.com/office/powerpoint/2010/main" val="17521175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973C8-5F88-DAA4-B22F-3FAE8AEE6A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84D97E-E483-2813-6F2D-7F8DCA7D9B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6EF0B0-3267-EE12-62CE-CD6A2285D2A2}"/>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1D25A29C-6350-3DB5-240F-47C604F8CA50}"/>
              </a:ext>
            </a:extLst>
          </p:cNvPr>
          <p:cNvSpPr>
            <a:spLocks noGrp="1"/>
          </p:cNvSpPr>
          <p:nvPr>
            <p:ph type="sldNum" sz="quarter" idx="5"/>
          </p:nvPr>
        </p:nvSpPr>
        <p:spPr/>
        <p:txBody>
          <a:bodyPr/>
          <a:lstStyle/>
          <a:p>
            <a:fld id="{8A1E105F-8527-4319-AD10-2196F5B20ABD}" type="slidenum">
              <a:rPr lang="en-GB" smtClean="0"/>
              <a:t>34</a:t>
            </a:fld>
            <a:endParaRPr lang="en-GB"/>
          </a:p>
        </p:txBody>
      </p:sp>
    </p:spTree>
    <p:extLst>
      <p:ext uri="{BB962C8B-B14F-4D97-AF65-F5344CB8AC3E}">
        <p14:creationId xmlns:p14="http://schemas.microsoft.com/office/powerpoint/2010/main" val="27950617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37A07-0759-74A6-3769-D3DD791953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226F22-83E9-F0BE-54A9-652809920C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59A102-D1A4-5AA9-CDCF-6212AB37AEBC}"/>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This is an example of lecture notes taken in Obsidian. The next slide illustrates how these notes can be transformed into a visual network of connected ideas, helping to organise and explore the information more effectively.</a:t>
            </a:r>
          </a:p>
        </p:txBody>
      </p:sp>
      <p:sp>
        <p:nvSpPr>
          <p:cNvPr id="4" name="Slide Number Placeholder 3">
            <a:extLst>
              <a:ext uri="{FF2B5EF4-FFF2-40B4-BE49-F238E27FC236}">
                <a16:creationId xmlns:a16="http://schemas.microsoft.com/office/drawing/2014/main" id="{1BA066CB-9705-12E4-0932-AD36FFFF6C42}"/>
              </a:ext>
            </a:extLst>
          </p:cNvPr>
          <p:cNvSpPr>
            <a:spLocks noGrp="1"/>
          </p:cNvSpPr>
          <p:nvPr>
            <p:ph type="sldNum" sz="quarter" idx="5"/>
          </p:nvPr>
        </p:nvSpPr>
        <p:spPr/>
        <p:txBody>
          <a:bodyPr/>
          <a:lstStyle/>
          <a:p>
            <a:fld id="{8A1E105F-8527-4319-AD10-2196F5B20ABD}" type="slidenum">
              <a:rPr lang="en-GB" smtClean="0"/>
              <a:t>35</a:t>
            </a:fld>
            <a:endParaRPr lang="en-GB"/>
          </a:p>
        </p:txBody>
      </p:sp>
    </p:spTree>
    <p:extLst>
      <p:ext uri="{BB962C8B-B14F-4D97-AF65-F5344CB8AC3E}">
        <p14:creationId xmlns:p14="http://schemas.microsoft.com/office/powerpoint/2010/main" val="10363268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912BE-A74B-95C8-ECBF-2E57E1A669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69084F-B73F-5183-7249-0F710A896A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72A46B-B8C5-7DEF-EC65-041690B4120F}"/>
              </a:ext>
            </a:extLst>
          </p:cNvPr>
          <p:cNvSpPr>
            <a:spLocks noGrp="1"/>
          </p:cNvSpPr>
          <p:nvPr>
            <p:ph type="body" idx="1"/>
          </p:nvPr>
        </p:nvSpPr>
        <p:spPr/>
        <p:txBody>
          <a:bodyPr/>
          <a:lstStyle/>
          <a:p>
            <a:r>
              <a:rPr lang="en-GB" b="0" dirty="0"/>
              <a:t>This </a:t>
            </a:r>
            <a:r>
              <a:rPr lang="en-GB" sz="1200" b="0" i="0" kern="1200" dirty="0">
                <a:solidFill>
                  <a:schemeClr val="tx1"/>
                </a:solidFill>
                <a:effectLst/>
                <a:latin typeface="+mn-lt"/>
                <a:ea typeface="+mn-ea"/>
                <a:cs typeface="+mn-cs"/>
              </a:rPr>
              <a:t>slide illustrates how these notes can be transformed into a visual network of connected ideas, helping to organise and explore the information more effectively.</a:t>
            </a:r>
          </a:p>
          <a:p>
            <a:pPr fontAlgn="t"/>
            <a:r>
              <a:rPr lang="en-GB" sz="1200" b="0" i="0" kern="1200" dirty="0">
                <a:solidFill>
                  <a:schemeClr val="tx1"/>
                </a:solidFill>
                <a:effectLst/>
                <a:latin typeface="+mn-lt"/>
                <a:ea typeface="+mn-ea"/>
                <a:cs typeface="+mn-cs"/>
              </a:rPr>
              <a:t>Students interested in learning more about Obsidian can find a variety of introductory tutorials on YouTube, covering everything from basic note-taking to creating interconnected knowledge networks.</a:t>
            </a:r>
          </a:p>
        </p:txBody>
      </p:sp>
      <p:sp>
        <p:nvSpPr>
          <p:cNvPr id="4" name="Slide Number Placeholder 3">
            <a:extLst>
              <a:ext uri="{FF2B5EF4-FFF2-40B4-BE49-F238E27FC236}">
                <a16:creationId xmlns:a16="http://schemas.microsoft.com/office/drawing/2014/main" id="{B8BEEF56-35C9-31D9-BD5F-7023183E5722}"/>
              </a:ext>
            </a:extLst>
          </p:cNvPr>
          <p:cNvSpPr>
            <a:spLocks noGrp="1"/>
          </p:cNvSpPr>
          <p:nvPr>
            <p:ph type="sldNum" sz="quarter" idx="5"/>
          </p:nvPr>
        </p:nvSpPr>
        <p:spPr/>
        <p:txBody>
          <a:bodyPr/>
          <a:lstStyle/>
          <a:p>
            <a:fld id="{8A1E105F-8527-4319-AD10-2196F5B20ABD}" type="slidenum">
              <a:rPr lang="en-GB" smtClean="0"/>
              <a:t>36</a:t>
            </a:fld>
            <a:endParaRPr lang="en-GB"/>
          </a:p>
        </p:txBody>
      </p:sp>
    </p:spTree>
    <p:extLst>
      <p:ext uri="{BB962C8B-B14F-4D97-AF65-F5344CB8AC3E}">
        <p14:creationId xmlns:p14="http://schemas.microsoft.com/office/powerpoint/2010/main" val="21625981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10F27-618B-6413-FBE2-8AA598A22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6BEBD3-F416-F95E-38D4-1C315075BF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6E2D90-113E-AC9B-81A9-85659391ED2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For Level 4 students, it is important to develop a strong understanding of referencing principles, particularly Harvard referencing, before relying on citation formatting tools. While these tools can be helpful, they are not always accurate and can generate incorrect citations, formatting errors, or even references to sources that do not exist. If students do not understand the rules of referencing themselves, they may struggle to recognise when a tool has made a mistake. Building a solid foundation in referencing skills early in their studies enables students to evaluate AI-generated suggestions critically, use sources appropriately, and maintain academic integrity throughout their degree.</a:t>
            </a:r>
          </a:p>
          <a:p>
            <a:endParaRPr lang="en-GB" b="0" dirty="0"/>
          </a:p>
        </p:txBody>
      </p:sp>
      <p:sp>
        <p:nvSpPr>
          <p:cNvPr id="4" name="Slide Number Placeholder 3">
            <a:extLst>
              <a:ext uri="{FF2B5EF4-FFF2-40B4-BE49-F238E27FC236}">
                <a16:creationId xmlns:a16="http://schemas.microsoft.com/office/drawing/2014/main" id="{ADC8A1DE-7ACB-60A9-837C-64B998DE5741}"/>
              </a:ext>
            </a:extLst>
          </p:cNvPr>
          <p:cNvSpPr>
            <a:spLocks noGrp="1"/>
          </p:cNvSpPr>
          <p:nvPr>
            <p:ph type="sldNum" sz="quarter" idx="5"/>
          </p:nvPr>
        </p:nvSpPr>
        <p:spPr/>
        <p:txBody>
          <a:bodyPr/>
          <a:lstStyle/>
          <a:p>
            <a:fld id="{8A1E105F-8527-4319-AD10-2196F5B20ABD}" type="slidenum">
              <a:rPr lang="en-GB" smtClean="0"/>
              <a:t>37</a:t>
            </a:fld>
            <a:endParaRPr lang="en-GB"/>
          </a:p>
        </p:txBody>
      </p:sp>
    </p:spTree>
    <p:extLst>
      <p:ext uri="{BB962C8B-B14F-4D97-AF65-F5344CB8AC3E}">
        <p14:creationId xmlns:p14="http://schemas.microsoft.com/office/powerpoint/2010/main" val="13319026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2816F-5ED2-AA6A-34DC-5E81A9FC21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E20492-0AE6-3A2A-AB41-C5604F89DD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76F1A7-B042-49C6-A0DD-72CAE3E34FE4}"/>
              </a:ext>
            </a:extLst>
          </p:cNvPr>
          <p:cNvSpPr>
            <a:spLocks noGrp="1"/>
          </p:cNvSpPr>
          <p:nvPr>
            <p:ph type="body" idx="1"/>
          </p:nvPr>
        </p:nvSpPr>
        <p:spPr/>
        <p:txBody>
          <a:bodyPr/>
          <a:lstStyle/>
          <a:p>
            <a:r>
              <a:rPr lang="en-GB" b="0" dirty="0"/>
              <a:t>Demonstrate the use of </a:t>
            </a:r>
            <a:r>
              <a:rPr lang="en-GB" b="1" dirty="0"/>
              <a:t>Microsoft Editor </a:t>
            </a:r>
            <a:r>
              <a:rPr lang="en-GB" b="0" dirty="0"/>
              <a:t>and</a:t>
            </a:r>
            <a:r>
              <a:rPr lang="en-GB" b="1" dirty="0"/>
              <a:t> Grammarly.</a:t>
            </a:r>
          </a:p>
        </p:txBody>
      </p:sp>
      <p:sp>
        <p:nvSpPr>
          <p:cNvPr id="4" name="Slide Number Placeholder 3">
            <a:extLst>
              <a:ext uri="{FF2B5EF4-FFF2-40B4-BE49-F238E27FC236}">
                <a16:creationId xmlns:a16="http://schemas.microsoft.com/office/drawing/2014/main" id="{0C57CE48-606F-A0B3-1A24-6A7CEDB4132F}"/>
              </a:ext>
            </a:extLst>
          </p:cNvPr>
          <p:cNvSpPr>
            <a:spLocks noGrp="1"/>
          </p:cNvSpPr>
          <p:nvPr>
            <p:ph type="sldNum" sz="quarter" idx="5"/>
          </p:nvPr>
        </p:nvSpPr>
        <p:spPr/>
        <p:txBody>
          <a:bodyPr/>
          <a:lstStyle/>
          <a:p>
            <a:fld id="{8A1E105F-8527-4319-AD10-2196F5B20ABD}" type="slidenum">
              <a:rPr lang="en-GB" smtClean="0"/>
              <a:t>38</a:t>
            </a:fld>
            <a:endParaRPr lang="en-GB"/>
          </a:p>
        </p:txBody>
      </p:sp>
    </p:spTree>
    <p:extLst>
      <p:ext uri="{BB962C8B-B14F-4D97-AF65-F5344CB8AC3E}">
        <p14:creationId xmlns:p14="http://schemas.microsoft.com/office/powerpoint/2010/main" val="10167688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75CE3-8776-1483-353C-0CEF73E918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E35524-077E-8E4D-829C-D987569323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213CD3-2FAE-F1C4-C729-CE65AD98D4FB}"/>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A8AC46AD-28C3-C59E-B2D4-5F6B62955EB5}"/>
              </a:ext>
            </a:extLst>
          </p:cNvPr>
          <p:cNvSpPr>
            <a:spLocks noGrp="1"/>
          </p:cNvSpPr>
          <p:nvPr>
            <p:ph type="sldNum" sz="quarter" idx="5"/>
          </p:nvPr>
        </p:nvSpPr>
        <p:spPr/>
        <p:txBody>
          <a:bodyPr/>
          <a:lstStyle/>
          <a:p>
            <a:fld id="{8A1E105F-8527-4319-AD10-2196F5B20ABD}" type="slidenum">
              <a:rPr lang="en-GB" smtClean="0"/>
              <a:t>39</a:t>
            </a:fld>
            <a:endParaRPr lang="en-GB"/>
          </a:p>
        </p:txBody>
      </p:sp>
    </p:spTree>
    <p:extLst>
      <p:ext uri="{BB962C8B-B14F-4D97-AF65-F5344CB8AC3E}">
        <p14:creationId xmlns:p14="http://schemas.microsoft.com/office/powerpoint/2010/main" val="35707062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41</a:t>
            </a:fld>
            <a:endParaRPr lang="en-GB"/>
          </a:p>
        </p:txBody>
      </p:sp>
    </p:spTree>
    <p:extLst>
      <p:ext uri="{BB962C8B-B14F-4D97-AF65-F5344CB8AC3E}">
        <p14:creationId xmlns:p14="http://schemas.microsoft.com/office/powerpoint/2010/main" val="2511376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51B22-F278-1F2E-B5CA-A4D71F81C0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AD0AB2-5597-A7EF-E452-48F9603010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A58BEC-FDA9-5D9A-8D99-EF718B5C1B28}"/>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B911F5BE-81FE-EB70-E372-3B57656B1460}"/>
              </a:ext>
            </a:extLst>
          </p:cNvPr>
          <p:cNvSpPr>
            <a:spLocks noGrp="1"/>
          </p:cNvSpPr>
          <p:nvPr>
            <p:ph type="sldNum" sz="quarter" idx="5"/>
          </p:nvPr>
        </p:nvSpPr>
        <p:spPr/>
        <p:txBody>
          <a:bodyPr/>
          <a:lstStyle/>
          <a:p>
            <a:fld id="{8A1E105F-8527-4319-AD10-2196F5B20ABD}" type="slidenum">
              <a:rPr lang="en-GB" smtClean="0"/>
              <a:t>42</a:t>
            </a:fld>
            <a:endParaRPr lang="en-GB"/>
          </a:p>
        </p:txBody>
      </p:sp>
    </p:spTree>
    <p:extLst>
      <p:ext uri="{BB962C8B-B14F-4D97-AF65-F5344CB8AC3E}">
        <p14:creationId xmlns:p14="http://schemas.microsoft.com/office/powerpoint/2010/main" val="31098882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E32B4-34A9-4B87-3DB4-FC2FBF1A91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FEDE65-3F69-7762-EDD1-A1281012EC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643FD2-6C96-327D-BEA4-3F055ED3A2B7}"/>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B964BF43-D75B-F547-E0F0-3F6A3485EA57}"/>
              </a:ext>
            </a:extLst>
          </p:cNvPr>
          <p:cNvSpPr>
            <a:spLocks noGrp="1"/>
          </p:cNvSpPr>
          <p:nvPr>
            <p:ph type="sldNum" sz="quarter" idx="5"/>
          </p:nvPr>
        </p:nvSpPr>
        <p:spPr/>
        <p:txBody>
          <a:bodyPr/>
          <a:lstStyle/>
          <a:p>
            <a:fld id="{8A1E105F-8527-4319-AD10-2196F5B20ABD}" type="slidenum">
              <a:rPr lang="en-GB" smtClean="0"/>
              <a:t>43</a:t>
            </a:fld>
            <a:endParaRPr lang="en-GB"/>
          </a:p>
        </p:txBody>
      </p:sp>
    </p:spTree>
    <p:extLst>
      <p:ext uri="{BB962C8B-B14F-4D97-AF65-F5344CB8AC3E}">
        <p14:creationId xmlns:p14="http://schemas.microsoft.com/office/powerpoint/2010/main" val="28429418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08EE6-B448-1F33-8F38-6164FFBF94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10107E-34C4-7E9C-A86E-F063F0690B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E353A3-293C-76BF-9D41-5B086E533782}"/>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0DD5C632-3A23-8C3E-8E39-BEE8B0D0FC08}"/>
              </a:ext>
            </a:extLst>
          </p:cNvPr>
          <p:cNvSpPr>
            <a:spLocks noGrp="1"/>
          </p:cNvSpPr>
          <p:nvPr>
            <p:ph type="sldNum" sz="quarter" idx="5"/>
          </p:nvPr>
        </p:nvSpPr>
        <p:spPr/>
        <p:txBody>
          <a:bodyPr/>
          <a:lstStyle/>
          <a:p>
            <a:fld id="{8A1E105F-8527-4319-AD10-2196F5B20ABD}" type="slidenum">
              <a:rPr lang="en-GB" smtClean="0"/>
              <a:t>44</a:t>
            </a:fld>
            <a:endParaRPr lang="en-GB"/>
          </a:p>
        </p:txBody>
      </p:sp>
    </p:spTree>
    <p:extLst>
      <p:ext uri="{BB962C8B-B14F-4D97-AF65-F5344CB8AC3E}">
        <p14:creationId xmlns:p14="http://schemas.microsoft.com/office/powerpoint/2010/main" val="40003372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F8E7A-B425-B612-BAA0-925FF7FDF2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3EE298-F60C-A468-CCF0-6DC1B0913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295E84-8E18-6C19-F3A4-B879BA4F764C}"/>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B7D7495F-4D74-48DF-46FB-BEE6C35BF237}"/>
              </a:ext>
            </a:extLst>
          </p:cNvPr>
          <p:cNvSpPr>
            <a:spLocks noGrp="1"/>
          </p:cNvSpPr>
          <p:nvPr>
            <p:ph type="sldNum" sz="quarter" idx="5"/>
          </p:nvPr>
        </p:nvSpPr>
        <p:spPr/>
        <p:txBody>
          <a:bodyPr/>
          <a:lstStyle/>
          <a:p>
            <a:fld id="{8A1E105F-8527-4319-AD10-2196F5B20ABD}" type="slidenum">
              <a:rPr lang="en-GB" smtClean="0"/>
              <a:t>45</a:t>
            </a:fld>
            <a:endParaRPr lang="en-GB"/>
          </a:p>
        </p:txBody>
      </p:sp>
    </p:spTree>
    <p:extLst>
      <p:ext uri="{BB962C8B-B14F-4D97-AF65-F5344CB8AC3E}">
        <p14:creationId xmlns:p14="http://schemas.microsoft.com/office/powerpoint/2010/main" val="34142812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10511-1317-686F-5458-E423500865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85229F-7C05-F846-D70B-2596EAE7C8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0958D3-B29E-3BB8-C6A0-55332F631D61}"/>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D0365685-DA10-88E7-EF49-6FFD48E6F005}"/>
              </a:ext>
            </a:extLst>
          </p:cNvPr>
          <p:cNvSpPr>
            <a:spLocks noGrp="1"/>
          </p:cNvSpPr>
          <p:nvPr>
            <p:ph type="sldNum" sz="quarter" idx="5"/>
          </p:nvPr>
        </p:nvSpPr>
        <p:spPr/>
        <p:txBody>
          <a:bodyPr/>
          <a:lstStyle/>
          <a:p>
            <a:fld id="{8A1E105F-8527-4319-AD10-2196F5B20ABD}" type="slidenum">
              <a:rPr lang="en-GB" smtClean="0"/>
              <a:t>46</a:t>
            </a:fld>
            <a:endParaRPr lang="en-GB"/>
          </a:p>
        </p:txBody>
      </p:sp>
    </p:spTree>
    <p:extLst>
      <p:ext uri="{BB962C8B-B14F-4D97-AF65-F5344CB8AC3E}">
        <p14:creationId xmlns:p14="http://schemas.microsoft.com/office/powerpoint/2010/main" val="25174201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47</a:t>
            </a:fld>
            <a:endParaRPr lang="en-GB"/>
          </a:p>
        </p:txBody>
      </p:sp>
    </p:spTree>
    <p:extLst>
      <p:ext uri="{BB962C8B-B14F-4D97-AF65-F5344CB8AC3E}">
        <p14:creationId xmlns:p14="http://schemas.microsoft.com/office/powerpoint/2010/main" val="21837636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A3326-4F09-D296-709F-AEF624D6E5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9C5DDB-0C07-A921-D631-5906C9AF20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38CEF9-3A50-1AC8-29EB-219C0F06F6E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Please note that </a:t>
            </a:r>
            <a:r>
              <a:rPr lang="en-GB" sz="1200" b="1" dirty="0"/>
              <a:t>Basic Proofreading </a:t>
            </a:r>
            <a:r>
              <a:rPr lang="en-GB" sz="1200" dirty="0"/>
              <a:t>is an allowable use of AI for all assessments; use the Allowable Uses of AI – General Guidance for Students for specific details.</a:t>
            </a:r>
          </a:p>
          <a:p>
            <a:endParaRPr lang="en-GB" b="0" dirty="0"/>
          </a:p>
        </p:txBody>
      </p:sp>
      <p:sp>
        <p:nvSpPr>
          <p:cNvPr id="4" name="Slide Number Placeholder 3">
            <a:extLst>
              <a:ext uri="{FF2B5EF4-FFF2-40B4-BE49-F238E27FC236}">
                <a16:creationId xmlns:a16="http://schemas.microsoft.com/office/drawing/2014/main" id="{A8F90E09-BABA-405B-152D-F102908D64E1}"/>
              </a:ext>
            </a:extLst>
          </p:cNvPr>
          <p:cNvSpPr>
            <a:spLocks noGrp="1"/>
          </p:cNvSpPr>
          <p:nvPr>
            <p:ph type="sldNum" sz="quarter" idx="5"/>
          </p:nvPr>
        </p:nvSpPr>
        <p:spPr/>
        <p:txBody>
          <a:bodyPr/>
          <a:lstStyle/>
          <a:p>
            <a:fld id="{8A1E105F-8527-4319-AD10-2196F5B20ABD}" type="slidenum">
              <a:rPr lang="en-GB" smtClean="0"/>
              <a:t>48</a:t>
            </a:fld>
            <a:endParaRPr lang="en-GB"/>
          </a:p>
        </p:txBody>
      </p:sp>
    </p:spTree>
    <p:extLst>
      <p:ext uri="{BB962C8B-B14F-4D97-AF65-F5344CB8AC3E}">
        <p14:creationId xmlns:p14="http://schemas.microsoft.com/office/powerpoint/2010/main" val="29147204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49</a:t>
            </a:fld>
            <a:endParaRPr lang="en-GB"/>
          </a:p>
        </p:txBody>
      </p:sp>
    </p:spTree>
    <p:extLst>
      <p:ext uri="{BB962C8B-B14F-4D97-AF65-F5344CB8AC3E}">
        <p14:creationId xmlns:p14="http://schemas.microsoft.com/office/powerpoint/2010/main" val="323436924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571B4-08E1-7039-B83C-CEE38318C7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C2CF4E-8C56-5338-5C7A-2A4C4244A0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F55579-8479-FBFB-BB48-C0279131E091}"/>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6B4A18F9-9C6A-3337-482A-BE32300B5B89}"/>
              </a:ext>
            </a:extLst>
          </p:cNvPr>
          <p:cNvSpPr>
            <a:spLocks noGrp="1"/>
          </p:cNvSpPr>
          <p:nvPr>
            <p:ph type="sldNum" sz="quarter" idx="5"/>
          </p:nvPr>
        </p:nvSpPr>
        <p:spPr/>
        <p:txBody>
          <a:bodyPr/>
          <a:lstStyle/>
          <a:p>
            <a:fld id="{8A1E105F-8527-4319-AD10-2196F5B20ABD}" type="slidenum">
              <a:rPr lang="en-GB" smtClean="0"/>
              <a:t>50</a:t>
            </a:fld>
            <a:endParaRPr lang="en-GB"/>
          </a:p>
        </p:txBody>
      </p:sp>
    </p:spTree>
    <p:extLst>
      <p:ext uri="{BB962C8B-B14F-4D97-AF65-F5344CB8AC3E}">
        <p14:creationId xmlns:p14="http://schemas.microsoft.com/office/powerpoint/2010/main" val="344006430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FCB3C-E0CB-F6D6-4A8F-4C3794AD58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1BF189-401C-BDAF-713A-A2E64738C8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62B422-D7C9-207C-3A49-4A412914FE14}"/>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87B2862C-A52B-AD71-A2E0-0C7A052D9D26}"/>
              </a:ext>
            </a:extLst>
          </p:cNvPr>
          <p:cNvSpPr>
            <a:spLocks noGrp="1"/>
          </p:cNvSpPr>
          <p:nvPr>
            <p:ph type="sldNum" sz="quarter" idx="5"/>
          </p:nvPr>
        </p:nvSpPr>
        <p:spPr/>
        <p:txBody>
          <a:bodyPr/>
          <a:lstStyle/>
          <a:p>
            <a:fld id="{8A1E105F-8527-4319-AD10-2196F5B20ABD}" type="slidenum">
              <a:rPr lang="en-GB" smtClean="0"/>
              <a:t>51</a:t>
            </a:fld>
            <a:endParaRPr lang="en-GB"/>
          </a:p>
        </p:txBody>
      </p:sp>
    </p:spTree>
    <p:extLst>
      <p:ext uri="{BB962C8B-B14F-4D97-AF65-F5344CB8AC3E}">
        <p14:creationId xmlns:p14="http://schemas.microsoft.com/office/powerpoint/2010/main" val="182872906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84961-5DF4-EE15-F607-012E96271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D0AEFD-FC0B-254F-328B-FAAEA106A3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CB5A08-F75D-3CA8-2816-4CDD695D71C0}"/>
              </a:ext>
            </a:extLst>
          </p:cNvPr>
          <p:cNvSpPr>
            <a:spLocks noGrp="1"/>
          </p:cNvSpPr>
          <p:nvPr>
            <p:ph type="body" idx="1"/>
          </p:nvPr>
        </p:nvSpPr>
        <p:spPr/>
        <p:txBody>
          <a:bodyPr/>
          <a:lstStyle/>
          <a:p>
            <a:r>
              <a:rPr lang="en-GB" b="0" dirty="0"/>
              <a:t>For examples of completed AI Acknowledgement Statements, please visit the relevant guidance document: </a:t>
            </a:r>
            <a:r>
              <a:rPr lang="en-GB" dirty="0">
                <a:hlinkClick r:id="rId3"/>
              </a:rPr>
              <a:t>AI Acknowledgment Guidance » Hub</a:t>
            </a:r>
            <a:endParaRPr lang="en-GB" b="0" dirty="0"/>
          </a:p>
        </p:txBody>
      </p:sp>
      <p:sp>
        <p:nvSpPr>
          <p:cNvPr id="4" name="Slide Number Placeholder 3">
            <a:extLst>
              <a:ext uri="{FF2B5EF4-FFF2-40B4-BE49-F238E27FC236}">
                <a16:creationId xmlns:a16="http://schemas.microsoft.com/office/drawing/2014/main" id="{FB9C9C6D-3C19-78C7-3E38-204D38C4398A}"/>
              </a:ext>
            </a:extLst>
          </p:cNvPr>
          <p:cNvSpPr>
            <a:spLocks noGrp="1"/>
          </p:cNvSpPr>
          <p:nvPr>
            <p:ph type="sldNum" sz="quarter" idx="5"/>
          </p:nvPr>
        </p:nvSpPr>
        <p:spPr/>
        <p:txBody>
          <a:bodyPr/>
          <a:lstStyle/>
          <a:p>
            <a:fld id="{8A1E105F-8527-4319-AD10-2196F5B20ABD}" type="slidenum">
              <a:rPr lang="en-GB" smtClean="0"/>
              <a:t>53</a:t>
            </a:fld>
            <a:endParaRPr lang="en-GB"/>
          </a:p>
        </p:txBody>
      </p:sp>
    </p:spTree>
    <p:extLst>
      <p:ext uri="{BB962C8B-B14F-4D97-AF65-F5344CB8AC3E}">
        <p14:creationId xmlns:p14="http://schemas.microsoft.com/office/powerpoint/2010/main" val="21414080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C5A2E-B83E-0DE1-F939-0989F155A4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072A1E-582E-CE9B-5CB1-B41162FD3A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AB607A-1FDA-7AC8-D0E9-D595E895E469}"/>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5E5E14B1-0F27-3DF2-AA38-6B6567EC0400}"/>
              </a:ext>
            </a:extLst>
          </p:cNvPr>
          <p:cNvSpPr>
            <a:spLocks noGrp="1"/>
          </p:cNvSpPr>
          <p:nvPr>
            <p:ph type="sldNum" sz="quarter" idx="5"/>
          </p:nvPr>
        </p:nvSpPr>
        <p:spPr/>
        <p:txBody>
          <a:bodyPr/>
          <a:lstStyle/>
          <a:p>
            <a:fld id="{8A1E105F-8527-4319-AD10-2196F5B20ABD}" type="slidenum">
              <a:rPr lang="en-GB" smtClean="0"/>
              <a:t>54</a:t>
            </a:fld>
            <a:endParaRPr lang="en-GB"/>
          </a:p>
        </p:txBody>
      </p:sp>
    </p:spTree>
    <p:extLst>
      <p:ext uri="{BB962C8B-B14F-4D97-AF65-F5344CB8AC3E}">
        <p14:creationId xmlns:p14="http://schemas.microsoft.com/office/powerpoint/2010/main" val="339250661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2D2FF-F137-BDC4-62CA-22ED552F47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0D008-8D9D-D578-7D5F-0C8A6B77E2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D6CF8A-61E5-529D-AD86-3F28C55FEC40}"/>
              </a:ext>
            </a:extLst>
          </p:cNvPr>
          <p:cNvSpPr>
            <a:spLocks noGrp="1"/>
          </p:cNvSpPr>
          <p:nvPr>
            <p:ph type="body" idx="1"/>
          </p:nvPr>
        </p:nvSpPr>
        <p:spPr/>
        <p:txBody>
          <a:bodyPr/>
          <a:lstStyle/>
          <a:p>
            <a:r>
              <a:rPr lang="en-GB" b="0"/>
              <a:t>…or only used the General Allowable Uses of AI</a:t>
            </a:r>
          </a:p>
        </p:txBody>
      </p:sp>
      <p:sp>
        <p:nvSpPr>
          <p:cNvPr id="4" name="Slide Number Placeholder 3">
            <a:extLst>
              <a:ext uri="{FF2B5EF4-FFF2-40B4-BE49-F238E27FC236}">
                <a16:creationId xmlns:a16="http://schemas.microsoft.com/office/drawing/2014/main" id="{4F6D4B2F-C781-9A5A-2FEB-621CCD5D0370}"/>
              </a:ext>
            </a:extLst>
          </p:cNvPr>
          <p:cNvSpPr>
            <a:spLocks noGrp="1"/>
          </p:cNvSpPr>
          <p:nvPr>
            <p:ph type="sldNum" sz="quarter" idx="5"/>
          </p:nvPr>
        </p:nvSpPr>
        <p:spPr/>
        <p:txBody>
          <a:bodyPr/>
          <a:lstStyle/>
          <a:p>
            <a:fld id="{8A1E105F-8527-4319-AD10-2196F5B20ABD}" type="slidenum">
              <a:rPr lang="en-GB" smtClean="0"/>
              <a:t>55</a:t>
            </a:fld>
            <a:endParaRPr lang="en-GB"/>
          </a:p>
        </p:txBody>
      </p:sp>
    </p:spTree>
    <p:extLst>
      <p:ext uri="{BB962C8B-B14F-4D97-AF65-F5344CB8AC3E}">
        <p14:creationId xmlns:p14="http://schemas.microsoft.com/office/powerpoint/2010/main" val="422777959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59</a:t>
            </a:fld>
            <a:endParaRPr lang="en-GB"/>
          </a:p>
        </p:txBody>
      </p:sp>
    </p:spTree>
    <p:extLst>
      <p:ext uri="{BB962C8B-B14F-4D97-AF65-F5344CB8AC3E}">
        <p14:creationId xmlns:p14="http://schemas.microsoft.com/office/powerpoint/2010/main" val="60288574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60</a:t>
            </a:fld>
            <a:endParaRPr lang="en-GB"/>
          </a:p>
        </p:txBody>
      </p:sp>
    </p:spTree>
    <p:extLst>
      <p:ext uri="{BB962C8B-B14F-4D97-AF65-F5344CB8AC3E}">
        <p14:creationId xmlns:p14="http://schemas.microsoft.com/office/powerpoint/2010/main" val="89987351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61</a:t>
            </a:fld>
            <a:endParaRPr lang="en-GB"/>
          </a:p>
        </p:txBody>
      </p:sp>
    </p:spTree>
    <p:extLst>
      <p:ext uri="{BB962C8B-B14F-4D97-AF65-F5344CB8AC3E}">
        <p14:creationId xmlns:p14="http://schemas.microsoft.com/office/powerpoint/2010/main" val="222429881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292D2-D9BA-32EE-676F-B5BF8EB1B4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4AB04-1CDD-AEC8-B090-82AA47AF29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D32467-A1D9-D57C-B697-D0170400E28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48098EB-74B6-0DFC-1A9B-0637B9FAFD2A}"/>
              </a:ext>
            </a:extLst>
          </p:cNvPr>
          <p:cNvSpPr>
            <a:spLocks noGrp="1"/>
          </p:cNvSpPr>
          <p:nvPr>
            <p:ph type="sldNum" sz="quarter" idx="5"/>
          </p:nvPr>
        </p:nvSpPr>
        <p:spPr/>
        <p:txBody>
          <a:bodyPr/>
          <a:lstStyle/>
          <a:p>
            <a:fld id="{8A1E105F-8527-4319-AD10-2196F5B20ABD}" type="slidenum">
              <a:rPr lang="en-GB" smtClean="0"/>
              <a:t>62</a:t>
            </a:fld>
            <a:endParaRPr lang="en-GB"/>
          </a:p>
        </p:txBody>
      </p:sp>
    </p:spTree>
    <p:extLst>
      <p:ext uri="{BB962C8B-B14F-4D97-AF65-F5344CB8AC3E}">
        <p14:creationId xmlns:p14="http://schemas.microsoft.com/office/powerpoint/2010/main" val="4252359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78236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720372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05872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49177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375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55935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45657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795547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9992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851381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41403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55764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63865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5266549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69155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95294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55CD24-C473-2E4F-9AE6-964E15D7F65F}"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2733349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38204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66340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55CD24-C473-2E4F-9AE6-964E15D7F65F}" type="datetimeFigureOut">
              <a:rPr lang="en-US" smtClean="0"/>
              <a:t>10/21/2026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634535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5CD24-C473-2E4F-9AE6-964E15D7F65F}" type="datetimeFigureOut">
              <a:rPr lang="en-US" smtClean="0"/>
              <a:t>10/21/2026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3135021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602000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61075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4572481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5756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10/21/2026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1.pn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32.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6.xml"/><Relationship Id="rId1" Type="http://schemas.openxmlformats.org/officeDocument/2006/relationships/slideLayout" Target="../slideLayouts/slideLayout33.xml"/><Relationship Id="rId4"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97064299"/>
      </p:ext>
    </p:extLst>
  </p:cSld>
  <p:clrMap bg1="lt1" tx1="dk1" bg2="lt2" tx2="dk2" accent1="accent1" accent2="accent2" accent3="accent3" accent4="accent4" accent5="accent5" accent6="accent6" hlink="hlink" folHlink="folHlink"/>
  <p:sldLayoutIdLst>
    <p:sldLayoutId id="2147483695" r:id="rId1"/>
    <p:sldLayoutId id="2147483696"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7" name="Picture 6" descr="A blue background with white text&#10;&#10;Description automatically generated with medium confidence">
            <a:extLst>
              <a:ext uri="{FF2B5EF4-FFF2-40B4-BE49-F238E27FC236}">
                <a16:creationId xmlns:a16="http://schemas.microsoft.com/office/drawing/2014/main" id="{4ACB88A6-59EB-1774-32D2-43E1AD254BD6}"/>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281637783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7" name="Picture 6" descr="A picture containing text, screenshot, businesscard, design&#10;&#10;Description automatically generated">
            <a:extLst>
              <a:ext uri="{FF2B5EF4-FFF2-40B4-BE49-F238E27FC236}">
                <a16:creationId xmlns:a16="http://schemas.microsoft.com/office/drawing/2014/main" id="{F7D78D0F-FCAF-835E-082C-0C8D1768B1F6}"/>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17409001"/>
      </p:ext>
    </p:extLst>
  </p:cSld>
  <p:clrMap bg1="lt1" tx1="dk1" bg2="lt2" tx2="dk2" accent1="accent1" accent2="accent2" accent3="accent3" accent4="accent4" accent5="accent5" accent6="accent6" hlink="hlink" folHlink="folHlink"/>
  <p:sldLayoutIdLst>
    <p:sldLayoutId id="2147483711" r:id="rId1"/>
    <p:sldLayoutId id="2147483722" r:id="rId2"/>
    <p:sldLayoutId id="2147483713" r:id="rId3"/>
    <p:sldLayoutId id="2147483723" r:id="rId4"/>
    <p:sldLayoutId id="2147483715" r:id="rId5"/>
    <p:sldLayoutId id="2147483716" r:id="rId6"/>
    <p:sldLayoutId id="2147483717" r:id="rId7"/>
    <p:sldLayoutId id="2147483718" r:id="rId8"/>
    <p:sldLayoutId id="2147483719" r:id="rId9"/>
    <p:sldLayoutId id="2147483720" r:id="rId10"/>
    <p:sldLayoutId id="2147483721"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10/21/2026</a:t>
            </a:fld>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2.xml"/><Relationship Id="rId1" Type="http://schemas.openxmlformats.org/officeDocument/2006/relationships/video" Target="https://www.youtube.com/embed/PgG6tINads8?feature=oembed" TargetMode="External"/><Relationship Id="rId5" Type="http://schemas.openxmlformats.org/officeDocument/2006/relationships/hyperlink" Target="Essay%20Mills"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16.xml"/><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19.xml"/><Relationship Id="rId1" Type="http://schemas.openxmlformats.org/officeDocument/2006/relationships/slideLayout" Target="../slideLayouts/slideLayout32.xml"/><Relationship Id="rId6" Type="http://schemas.openxmlformats.org/officeDocument/2006/relationships/image" Target="../media/image17.png"/><Relationship Id="rId5" Type="http://schemas.openxmlformats.org/officeDocument/2006/relationships/hyperlink" Target="mailto:l.ellis@uwtsd.ac.uk" TargetMode="External"/><Relationship Id="rId4" Type="http://schemas.openxmlformats.org/officeDocument/2006/relationships/hyperlink" Target="https://intranet.uwtsd.ac.uk/departments/library-and-learning-resources/using-our-libraries/book-appointmen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32.xml"/><Relationship Id="rId4" Type="http://schemas.openxmlformats.org/officeDocument/2006/relationships/hyperlink" Target="https://moodle.uwtsd.ac.uk/course/section.php?id=152564"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3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2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4.xml"/><Relationship Id="rId1" Type="http://schemas.openxmlformats.org/officeDocument/2006/relationships/slideLayout" Target="../slideLayouts/slideLayout3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26.xml"/><Relationship Id="rId1" Type="http://schemas.openxmlformats.org/officeDocument/2006/relationships/slideLayout" Target="../slideLayouts/slideLayout3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hwb.uwtsd.ac.uk/pages/academic-support/deallusrwyddartiffisial_artificialintelligence" TargetMode="External"/><Relationship Id="rId2" Type="http://schemas.openxmlformats.org/officeDocument/2006/relationships/notesSlide" Target="../notesSlides/notesSlide27.xml"/><Relationship Id="rId1" Type="http://schemas.openxmlformats.org/officeDocument/2006/relationships/slideLayout" Target="../slideLayouts/slideLayout27.xml"/><Relationship Id="rId5" Type="http://schemas.openxmlformats.org/officeDocument/2006/relationships/image" Target="../media/image26.svg"/><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hwb.uwtsd.ac.uk/pages/academic-support/deallusrwyddartiffisial_artificialintelligence"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5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5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2.xml"/></Relationships>
</file>

<file path=ppt/slides/_rels/slide60.xml.rels><?xml version="1.0" encoding="UTF-8" standalone="yes"?>
<Relationships xmlns="http://schemas.openxmlformats.org/package/2006/relationships"><Relationship Id="rId3" Type="http://schemas.openxmlformats.org/officeDocument/2006/relationships/hyperlink" Target="https://digitalskills.uwtsd.ac.uk/resource/infoskills-generative-ai/" TargetMode="External"/><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6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hyperlink" Target="https://www.uwtsd.ac.uk/about/academic-office/academic-quality-handbook" TargetMode="External"/><Relationship Id="rId2" Type="http://schemas.openxmlformats.org/officeDocument/2006/relationships/hyperlink" Target="https://www.microsoft.com/en-us/worklab/work-trend-index/ai-at-work-is-here-now-comes-the-hard-part#section1" TargetMode="External"/><Relationship Id="rId1" Type="http://schemas.openxmlformats.org/officeDocument/2006/relationships/slideLayout" Target="../slideLayouts/slideLayout22.xml"/><Relationship Id="rId6" Type="http://schemas.openxmlformats.org/officeDocument/2006/relationships/hyperlink" Target="https://www.youtube.com/watch?v=PgG6tINads8" TargetMode="External"/><Relationship Id="rId5" Type="http://schemas.openxmlformats.org/officeDocument/2006/relationships/hyperlink" Target="https://hwb.uwtsd.ac.uk/pages/allowableusesofai" TargetMode="External"/><Relationship Id="rId4" Type="http://schemas.openxmlformats.org/officeDocument/2006/relationships/hyperlink" Target="https://digitalservices.uwtsd.ac.uk/wp-content/uploads/2025/09/Havard-en_v1.5-V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A0A5C-F710-C07E-0846-9AE7D3BAD1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39F23F-9948-34F4-8346-C02B308CAE8B}"/>
              </a:ext>
            </a:extLst>
          </p:cNvPr>
          <p:cNvSpPr>
            <a:spLocks noGrp="1"/>
          </p:cNvSpPr>
          <p:nvPr>
            <p:ph type="title"/>
          </p:nvPr>
        </p:nvSpPr>
        <p:spPr>
          <a:xfrm>
            <a:off x="795915" y="1707395"/>
            <a:ext cx="10744199" cy="3607785"/>
          </a:xfrm>
        </p:spPr>
        <p:txBody>
          <a:bodyPr>
            <a:normAutofit fontScale="90000"/>
          </a:bodyPr>
          <a:lstStyle/>
          <a:p>
            <a:pPr>
              <a:lnSpc>
                <a:spcPct val="100000"/>
              </a:lnSpc>
            </a:pPr>
            <a:br>
              <a:rPr lang="en-GB" sz="4000" dirty="0">
                <a:latin typeface="Aptos" panose="020B0004020202020204" pitchFamily="34" charset="0"/>
              </a:rPr>
            </a:br>
            <a:r>
              <a:rPr lang="en-GB" sz="4900" dirty="0">
                <a:latin typeface="Aptos" panose="020B0004020202020204" pitchFamily="34" charset="0"/>
              </a:rPr>
              <a:t>Academic Integrity &amp; Misconduct</a:t>
            </a:r>
            <a:br>
              <a:rPr lang="en-GB" sz="4900" dirty="0">
                <a:latin typeface="Aptos" panose="020B0004020202020204" pitchFamily="34" charset="0"/>
              </a:rPr>
            </a:br>
            <a:r>
              <a:rPr lang="en-GB" sz="4900" dirty="0">
                <a:latin typeface="Aptos" panose="020B0004020202020204" pitchFamily="34" charset="0"/>
              </a:rPr>
              <a:t>UWTSD’s AI Guidance</a:t>
            </a:r>
            <a:br>
              <a:rPr lang="en-GB" sz="3600" dirty="0">
                <a:latin typeface="Aptos" panose="020B0004020202020204" pitchFamily="34" charset="0"/>
              </a:rPr>
            </a:br>
            <a:br>
              <a:rPr lang="en-GB" sz="3600" dirty="0">
                <a:latin typeface="Aptos" panose="020B0004020202020204" pitchFamily="34" charset="0"/>
              </a:rPr>
            </a:br>
            <a:r>
              <a:rPr lang="en-GB" sz="3600" dirty="0">
                <a:latin typeface="Aptos" panose="020B0004020202020204" pitchFamily="34" charset="0"/>
              </a:rPr>
              <a:t>Lisa Bassler </a:t>
            </a:r>
            <a:br>
              <a:rPr lang="en-GB" sz="3600" dirty="0">
                <a:latin typeface="Aptos" panose="020B0004020202020204" pitchFamily="34" charset="0"/>
              </a:rPr>
            </a:br>
            <a:br>
              <a:rPr lang="en-GB" sz="3600" dirty="0">
                <a:latin typeface="Aptos" panose="020B0004020202020204" pitchFamily="34" charset="0"/>
              </a:rPr>
            </a:br>
            <a:r>
              <a:rPr lang="en-GB" sz="2700" dirty="0">
                <a:latin typeface="Aptos" panose="020B0004020202020204" pitchFamily="34" charset="0"/>
              </a:rPr>
              <a:t>Academic Misconduct Coordinator</a:t>
            </a:r>
            <a:br>
              <a:rPr lang="en-GB" sz="3600" dirty="0">
                <a:latin typeface="Aptos" panose="020B0004020202020204" pitchFamily="34" charset="0"/>
              </a:rPr>
            </a:br>
            <a:r>
              <a:rPr lang="en-GB" sz="2700" dirty="0">
                <a:latin typeface="Aptos" panose="020B0004020202020204" pitchFamily="34" charset="0"/>
              </a:rPr>
              <a:t>Email: </a:t>
            </a:r>
            <a:r>
              <a:rPr lang="en-GB" sz="2700" b="1" dirty="0">
                <a:latin typeface="Aptos" panose="020B0004020202020204" pitchFamily="34" charset="0"/>
              </a:rPr>
              <a:t>l.bassler@uwtsd.ac.uk</a:t>
            </a:r>
            <a:br>
              <a:rPr lang="en-GB" sz="3400" dirty="0">
                <a:latin typeface="Aptos" panose="020B0004020202020204" pitchFamily="34" charset="0"/>
              </a:rPr>
            </a:br>
            <a:br>
              <a:rPr lang="en-GB" sz="3600" b="1" dirty="0"/>
            </a:br>
            <a:endParaRPr lang="en-GB" sz="3400" dirty="0">
              <a:effectLst>
                <a:outerShdw blurRad="38100" dist="38100" dir="2700000" algn="tl">
                  <a:srgbClr val="000000">
                    <a:alpha val="43137"/>
                  </a:srgbClr>
                </a:outerShdw>
              </a:effectLst>
              <a:latin typeface="Aptos" panose="020B0004020202020204" pitchFamily="34" charset="0"/>
            </a:endParaRPr>
          </a:p>
        </p:txBody>
      </p:sp>
      <p:pic>
        <p:nvPicPr>
          <p:cNvPr id="4" name="Graphic 3" descr="Open book with table lamp, books, pen and pencil">
            <a:extLst>
              <a:ext uri="{FF2B5EF4-FFF2-40B4-BE49-F238E27FC236}">
                <a16:creationId xmlns:a16="http://schemas.microsoft.com/office/drawing/2014/main" id="{73D8485F-AD93-9718-8219-7C96332954B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60582" y="1119962"/>
            <a:ext cx="6496494" cy="6496494"/>
          </a:xfrm>
          <a:prstGeom prst="rect">
            <a:avLst/>
          </a:prstGeom>
        </p:spPr>
      </p:pic>
    </p:spTree>
    <p:extLst>
      <p:ext uri="{BB962C8B-B14F-4D97-AF65-F5344CB8AC3E}">
        <p14:creationId xmlns:p14="http://schemas.microsoft.com/office/powerpoint/2010/main" val="3283727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BF018-335A-7278-40F8-73DC0DF076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339878-E1AB-4FBB-5162-6DBECAD7BCC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Learning Objectives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D6D9BF79-E791-AF0B-7C10-E570E5AC7867}"/>
              </a:ext>
            </a:extLst>
          </p:cNvPr>
          <p:cNvSpPr>
            <a:spLocks noGrp="1"/>
          </p:cNvSpPr>
          <p:nvPr>
            <p:ph idx="1"/>
          </p:nvPr>
        </p:nvSpPr>
        <p:spPr>
          <a:xfrm>
            <a:off x="461371" y="1656526"/>
            <a:ext cx="11269258" cy="4000239"/>
          </a:xfrm>
        </p:spPr>
        <p:txBody>
          <a:bodyPr>
            <a:normAutofit fontScale="92500" lnSpcReduction="20000"/>
          </a:bodyPr>
          <a:lstStyle/>
          <a:p>
            <a:pPr marL="0" indent="0">
              <a:buNone/>
            </a:pPr>
            <a:r>
              <a:rPr lang="en-GB" sz="2400" dirty="0">
                <a:latin typeface="Aptos" panose="020B0004020202020204" pitchFamily="34" charset="0"/>
              </a:rPr>
              <a:t>By the end of the session, you will be able to:</a:t>
            </a:r>
          </a:p>
          <a:p>
            <a:pPr marL="0" indent="0">
              <a:buNone/>
            </a:pPr>
            <a:endParaRPr lang="en-GB" sz="2400" dirty="0">
              <a:latin typeface="Aptos" panose="020B0004020202020204" pitchFamily="34" charset="0"/>
            </a:endParaRPr>
          </a:p>
          <a:p>
            <a:pPr marL="0" indent="0">
              <a:buNone/>
            </a:pPr>
            <a:r>
              <a:rPr lang="en-GB" sz="2400" b="1" dirty="0">
                <a:solidFill>
                  <a:schemeClr val="accent1">
                    <a:lumMod val="75000"/>
                  </a:schemeClr>
                </a:solidFill>
                <a:latin typeface="Aptos" panose="020B0004020202020204" pitchFamily="34" charset="0"/>
              </a:rPr>
              <a:t>Part 1:</a:t>
            </a:r>
          </a:p>
          <a:p>
            <a:pPr>
              <a:lnSpc>
                <a:spcPct val="100000"/>
              </a:lnSpc>
              <a:buFont typeface="Wingdings" panose="05000000000000000000" pitchFamily="2" charset="2"/>
              <a:buChar char="§"/>
            </a:pPr>
            <a:r>
              <a:rPr lang="en-GB" sz="2400" dirty="0">
                <a:latin typeface="Aptos" panose="020B0004020202020204" pitchFamily="34" charset="0"/>
              </a:rPr>
              <a:t>Understand the core principles of academic integrity</a:t>
            </a:r>
          </a:p>
          <a:p>
            <a:pPr>
              <a:lnSpc>
                <a:spcPct val="100000"/>
              </a:lnSpc>
              <a:buFont typeface="Wingdings" panose="05000000000000000000" pitchFamily="2" charset="2"/>
              <a:buChar char="§"/>
            </a:pPr>
            <a:r>
              <a:rPr lang="en-GB" sz="2400" dirty="0">
                <a:latin typeface="Aptos" panose="020B0004020202020204" pitchFamily="34" charset="0"/>
              </a:rPr>
              <a:t>Identify common forms of academic misconduct and their consequences</a:t>
            </a:r>
          </a:p>
          <a:p>
            <a:pPr>
              <a:lnSpc>
                <a:spcPct val="100000"/>
              </a:lnSpc>
              <a:buFont typeface="Wingdings" panose="05000000000000000000" pitchFamily="2" charset="2"/>
              <a:buChar char="§"/>
            </a:pPr>
            <a:r>
              <a:rPr lang="en-GB" sz="2400" dirty="0">
                <a:latin typeface="Aptos" panose="020B0004020202020204" pitchFamily="34" charset="0"/>
              </a:rPr>
              <a:t>Recognise academic malpractice and learn how to avoid it</a:t>
            </a:r>
          </a:p>
          <a:p>
            <a:pPr>
              <a:lnSpc>
                <a:spcPct val="100000"/>
              </a:lnSpc>
              <a:buFont typeface="Wingdings" panose="05000000000000000000" pitchFamily="2" charset="2"/>
              <a:buChar char="§"/>
            </a:pPr>
            <a:endParaRPr lang="en-GB" sz="2400" dirty="0">
              <a:latin typeface="Aptos" panose="020B0004020202020204" pitchFamily="34" charset="0"/>
            </a:endParaRPr>
          </a:p>
          <a:p>
            <a:pPr marL="0" indent="0">
              <a:lnSpc>
                <a:spcPct val="100000"/>
              </a:lnSpc>
              <a:buNone/>
            </a:pPr>
            <a:r>
              <a:rPr lang="en-GB" sz="2400" b="1" dirty="0">
                <a:solidFill>
                  <a:schemeClr val="accent1">
                    <a:lumMod val="75000"/>
                  </a:schemeClr>
                </a:solidFill>
                <a:latin typeface="Aptos" panose="020B0004020202020204" pitchFamily="34" charset="0"/>
              </a:rPr>
              <a:t>Part 2:</a:t>
            </a:r>
          </a:p>
          <a:p>
            <a:pPr>
              <a:lnSpc>
                <a:spcPct val="100000"/>
              </a:lnSpc>
              <a:buFont typeface="Wingdings" panose="05000000000000000000" pitchFamily="2" charset="2"/>
              <a:buChar char="§"/>
            </a:pPr>
            <a:r>
              <a:rPr lang="en-GB" sz="2400" dirty="0">
                <a:latin typeface="Aptos" panose="020B0004020202020204" pitchFamily="34" charset="0"/>
              </a:rPr>
              <a:t>Understand UWTSD’s AI Guidance</a:t>
            </a:r>
          </a:p>
          <a:p>
            <a:pPr>
              <a:lnSpc>
                <a:spcPct val="100000"/>
              </a:lnSpc>
              <a:buFont typeface="Wingdings" panose="05000000000000000000" pitchFamily="2" charset="2"/>
              <a:buChar char="§"/>
            </a:pPr>
            <a:r>
              <a:rPr lang="en-GB" sz="2400" dirty="0">
                <a:latin typeface="Aptos" panose="020B0004020202020204" pitchFamily="34" charset="0"/>
              </a:rPr>
              <a:t>Learn how to use AI ethically and responsibly within the defined parameters.</a:t>
            </a:r>
          </a:p>
        </p:txBody>
      </p:sp>
      <p:pic>
        <p:nvPicPr>
          <p:cNvPr id="4" name="Graphic 3" descr="A stack of books">
            <a:extLst>
              <a:ext uri="{FF2B5EF4-FFF2-40B4-BE49-F238E27FC236}">
                <a16:creationId xmlns:a16="http://schemas.microsoft.com/office/drawing/2014/main" id="{C8D0E57D-4E6F-B25E-563E-1B2A7269EC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027041" y="2764860"/>
            <a:ext cx="4000239" cy="4000239"/>
          </a:xfrm>
          <a:prstGeom prst="rect">
            <a:avLst/>
          </a:prstGeom>
        </p:spPr>
      </p:pic>
    </p:spTree>
    <p:extLst>
      <p:ext uri="{BB962C8B-B14F-4D97-AF65-F5344CB8AC3E}">
        <p14:creationId xmlns:p14="http://schemas.microsoft.com/office/powerpoint/2010/main" val="2044743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A342F-A7FE-5B5E-1834-D29C692D4F90}"/>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02AF7449-18A3-37D1-BD1E-0BD3D2694670}"/>
              </a:ext>
            </a:extLst>
          </p:cNvPr>
          <p:cNvSpPr/>
          <p:nvPr/>
        </p:nvSpPr>
        <p:spPr>
          <a:xfrm>
            <a:off x="3124200" y="278190"/>
            <a:ext cx="5943600" cy="331470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dirty="0">
                <a:solidFill>
                  <a:schemeClr val="tx1"/>
                </a:solidFill>
                <a:latin typeface="Aptos ExtraBold" panose="020F0502020204030204" pitchFamily="34" charset="0"/>
              </a:rPr>
              <a:t>What is integrity?</a:t>
            </a:r>
            <a:endParaRPr lang="en-GB" sz="4000" dirty="0">
              <a:solidFill>
                <a:schemeClr val="tx1"/>
              </a:solidFill>
            </a:endParaRPr>
          </a:p>
        </p:txBody>
      </p:sp>
      <p:sp>
        <p:nvSpPr>
          <p:cNvPr id="2" name="TextBox 1">
            <a:extLst>
              <a:ext uri="{FF2B5EF4-FFF2-40B4-BE49-F238E27FC236}">
                <a16:creationId xmlns:a16="http://schemas.microsoft.com/office/drawing/2014/main" id="{BBB547F9-777B-2699-5E27-2C71232C5FD7}"/>
              </a:ext>
            </a:extLst>
          </p:cNvPr>
          <p:cNvSpPr txBox="1"/>
          <p:nvPr/>
        </p:nvSpPr>
        <p:spPr>
          <a:xfrm>
            <a:off x="990600" y="4191000"/>
            <a:ext cx="10210800" cy="1569660"/>
          </a:xfrm>
          <a:prstGeom prst="rect">
            <a:avLst/>
          </a:prstGeom>
          <a:solidFill>
            <a:schemeClr val="accent6">
              <a:lumMod val="20000"/>
              <a:lumOff val="80000"/>
            </a:schemeClr>
          </a:solidFill>
          <a:ln>
            <a:solidFill>
              <a:schemeClr val="tx1"/>
            </a:solidFill>
          </a:ln>
        </p:spPr>
        <p:txBody>
          <a:bodyPr wrap="square" rtlCol="0">
            <a:spAutoFit/>
          </a:bodyPr>
          <a:lstStyle/>
          <a:p>
            <a:pPr algn="ctr"/>
            <a:r>
              <a:rPr lang="en-GB" sz="2400" b="1" dirty="0">
                <a:latin typeface="ADLaM Display" panose="02010000000000000000" pitchFamily="2" charset="0"/>
                <a:ea typeface="ADLaM Display" panose="02010000000000000000" pitchFamily="2" charset="0"/>
                <a:cs typeface="ADLaM Display" panose="02010000000000000000" pitchFamily="2" charset="0"/>
              </a:rPr>
              <a:t>Integrity is doing the right thing, even when no one is watching!</a:t>
            </a:r>
          </a:p>
          <a:p>
            <a:pPr algn="ctr"/>
            <a:endParaRPr lang="en-GB" sz="2400" b="1" dirty="0">
              <a:latin typeface="ADLaM Display" panose="02010000000000000000" pitchFamily="2" charset="0"/>
              <a:ea typeface="ADLaM Display" panose="02010000000000000000" pitchFamily="2" charset="0"/>
              <a:cs typeface="ADLaM Display" panose="02010000000000000000" pitchFamily="2" charset="0"/>
            </a:endParaRPr>
          </a:p>
          <a:p>
            <a:pPr algn="ctr"/>
            <a:r>
              <a:rPr lang="en-GB" sz="2400" b="1" dirty="0">
                <a:latin typeface="ADLaM Display" panose="02010000000000000000" pitchFamily="2" charset="0"/>
                <a:ea typeface="ADLaM Display" panose="02010000000000000000" pitchFamily="2" charset="0"/>
                <a:cs typeface="ADLaM Display" panose="02010000000000000000" pitchFamily="2" charset="0"/>
              </a:rPr>
              <a:t>It’s like having a moral compass that guides your decisions, helping you choose what’s right over what’s easy or convenient.</a:t>
            </a:r>
          </a:p>
        </p:txBody>
      </p:sp>
    </p:spTree>
    <p:extLst>
      <p:ext uri="{BB962C8B-B14F-4D97-AF65-F5344CB8AC3E}">
        <p14:creationId xmlns:p14="http://schemas.microsoft.com/office/powerpoint/2010/main" val="42175873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D33FB-F808-32D6-4E16-836D80AFFF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17B6D5-0E26-B023-BB99-F02734C81087}"/>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What is Academic Integrity?</a:t>
            </a:r>
            <a:endParaRPr lang="en-GB" dirty="0">
              <a:solidFill>
                <a:schemeClr val="bg1"/>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E55033D0-A81F-5900-BA8C-184C5785F10F}"/>
              </a:ext>
            </a:extLst>
          </p:cNvPr>
          <p:cNvSpPr txBox="1"/>
          <p:nvPr/>
        </p:nvSpPr>
        <p:spPr>
          <a:xfrm>
            <a:off x="1219200" y="1603046"/>
            <a:ext cx="9753600" cy="1733808"/>
          </a:xfrm>
          <a:prstGeom prst="rect">
            <a:avLst/>
          </a:prstGeom>
          <a:solidFill>
            <a:schemeClr val="tx2">
              <a:lumMod val="20000"/>
              <a:lumOff val="80000"/>
            </a:schemeClr>
          </a:solidFill>
          <a:ln>
            <a:solidFill>
              <a:schemeClr val="tx1"/>
            </a:solidFill>
          </a:ln>
        </p:spPr>
        <p:txBody>
          <a:bodyPr wrap="square" rtlCol="0">
            <a:spAutoFit/>
          </a:bodyPr>
          <a:lstStyle/>
          <a:p>
            <a:pPr algn="l">
              <a:spcBef>
                <a:spcPts val="750"/>
              </a:spcBef>
              <a:spcAft>
                <a:spcPts val="750"/>
              </a:spcAft>
            </a:pPr>
            <a:r>
              <a:rPr lang="en-GB" sz="2000" b="1" i="0" dirty="0">
                <a:solidFill>
                  <a:srgbClr val="242424"/>
                </a:solidFill>
                <a:effectLst/>
                <a:latin typeface="Aptos" panose="020B0004020202020204" pitchFamily="34" charset="0"/>
                <a:cs typeface="Segoe UI" panose="020B0502040204020203" pitchFamily="34" charset="0"/>
              </a:rPr>
              <a:t>Definition:</a:t>
            </a:r>
            <a:endParaRPr lang="en-GB" sz="2000" b="0" i="0" dirty="0">
              <a:solidFill>
                <a:srgbClr val="242424"/>
              </a:solidFill>
              <a:effectLst/>
              <a:latin typeface="Aptos" panose="020B0004020202020204" pitchFamily="34" charset="0"/>
              <a:cs typeface="Segoe UI" panose="020B0502040204020203" pitchFamily="34" charset="0"/>
            </a:endParaRPr>
          </a:p>
          <a:p>
            <a:pPr algn="just">
              <a:spcBef>
                <a:spcPts val="750"/>
              </a:spcBef>
              <a:spcAft>
                <a:spcPts val="750"/>
              </a:spcAft>
            </a:pPr>
            <a:r>
              <a:rPr lang="en-GB" sz="2000" b="1" i="0" dirty="0">
                <a:solidFill>
                  <a:srgbClr val="242424"/>
                </a:solidFill>
                <a:effectLst/>
                <a:latin typeface="Aptos" panose="020B0004020202020204" pitchFamily="34" charset="0"/>
                <a:cs typeface="Segoe UI" panose="020B0502040204020203" pitchFamily="34" charset="0"/>
              </a:rPr>
              <a:t>Academic integrity</a:t>
            </a:r>
            <a:r>
              <a:rPr lang="en-GB" sz="2000" b="0" i="0" dirty="0">
                <a:solidFill>
                  <a:srgbClr val="242424"/>
                </a:solidFill>
                <a:effectLst/>
                <a:latin typeface="Aptos" panose="020B0004020202020204" pitchFamily="34" charset="0"/>
                <a:cs typeface="Segoe UI" panose="020B0502040204020203" pitchFamily="34" charset="0"/>
              </a:rPr>
              <a:t> refers to the ethical code and moral principles that guide academic work. </a:t>
            </a:r>
          </a:p>
          <a:p>
            <a:pPr algn="just">
              <a:spcBef>
                <a:spcPts val="750"/>
              </a:spcBef>
              <a:spcAft>
                <a:spcPts val="750"/>
              </a:spcAft>
            </a:pPr>
            <a:r>
              <a:rPr lang="en-GB" sz="2000" dirty="0">
                <a:solidFill>
                  <a:srgbClr val="242424"/>
                </a:solidFill>
                <a:latin typeface="Aptos" panose="020B0004020202020204" pitchFamily="34" charset="0"/>
                <a:cs typeface="Segoe UI" panose="020B0502040204020203" pitchFamily="34" charset="0"/>
              </a:rPr>
              <a:t>The fundamental values of </a:t>
            </a:r>
            <a:r>
              <a:rPr lang="en-GB" sz="2000" b="1" dirty="0">
                <a:solidFill>
                  <a:srgbClr val="242424"/>
                </a:solidFill>
                <a:latin typeface="Aptos" panose="020B0004020202020204" pitchFamily="34" charset="0"/>
                <a:cs typeface="Segoe UI" panose="020B0502040204020203" pitchFamily="34" charset="0"/>
              </a:rPr>
              <a:t>academic integrity </a:t>
            </a:r>
            <a:r>
              <a:rPr lang="en-GB" sz="2000" dirty="0">
                <a:solidFill>
                  <a:srgbClr val="242424"/>
                </a:solidFill>
                <a:latin typeface="Aptos" panose="020B0004020202020204" pitchFamily="34" charset="0"/>
                <a:cs typeface="Segoe UI" panose="020B0502040204020203" pitchFamily="34" charset="0"/>
              </a:rPr>
              <a:t>are:</a:t>
            </a:r>
            <a:endParaRPr lang="en-GB" sz="2000" b="0" i="0" dirty="0">
              <a:solidFill>
                <a:srgbClr val="242424"/>
              </a:solidFill>
              <a:effectLst/>
              <a:latin typeface="Aptos" panose="020B0004020202020204" pitchFamily="34" charset="0"/>
              <a:cs typeface="Segoe UI" panose="020B0502040204020203" pitchFamily="34" charset="0"/>
            </a:endParaRPr>
          </a:p>
        </p:txBody>
      </p:sp>
      <p:pic>
        <p:nvPicPr>
          <p:cNvPr id="4" name="Picture 3">
            <a:extLst>
              <a:ext uri="{FF2B5EF4-FFF2-40B4-BE49-F238E27FC236}">
                <a16:creationId xmlns:a16="http://schemas.microsoft.com/office/drawing/2014/main" id="{F0EC7B0E-116C-8E58-E262-C3CC11FD01C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3519953"/>
            <a:ext cx="9753600" cy="22248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61840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77C2E-2617-9098-EC03-D61AA153EB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CE2DA-49A3-9D36-307D-8E2132EFA8B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Your Responsibility</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ABA574A-693E-17A2-796A-86C8417B93A7}"/>
              </a:ext>
            </a:extLst>
          </p:cNvPr>
          <p:cNvSpPr>
            <a:spLocks noGrp="1"/>
          </p:cNvSpPr>
          <p:nvPr>
            <p:ph idx="1"/>
          </p:nvPr>
        </p:nvSpPr>
        <p:spPr>
          <a:xfrm>
            <a:off x="461373" y="1977695"/>
            <a:ext cx="8417158" cy="3671739"/>
          </a:xfrm>
        </p:spPr>
        <p:txBody>
          <a:bodyPr>
            <a:normAutofit/>
          </a:bodyPr>
          <a:lstStyle/>
          <a:p>
            <a:pPr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Uphold integrity in all assessments, research and classwork</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Understand and follow university academic policies</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Submit work that is your own</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Ensure all sources are acknowledged and referenced</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Use AI and other tools ethically and within UWTSD guidelines</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Seek guidance if unsure about academic or ethical practices</a:t>
            </a:r>
          </a:p>
        </p:txBody>
      </p:sp>
      <p:pic>
        <p:nvPicPr>
          <p:cNvPr id="5" name="Picture 4">
            <a:extLst>
              <a:ext uri="{FF2B5EF4-FFF2-40B4-BE49-F238E27FC236}">
                <a16:creationId xmlns:a16="http://schemas.microsoft.com/office/drawing/2014/main" id="{CE6DF0BA-E262-7F43-6443-F3524146883C}"/>
              </a:ext>
            </a:extLst>
          </p:cNvPr>
          <p:cNvPicPr>
            <a:picLocks noChangeAspect="1"/>
          </p:cNvPicPr>
          <p:nvPr/>
        </p:nvPicPr>
        <p:blipFill>
          <a:blip r:embed="rId3"/>
          <a:srcRect l="33122" t="18839" r="35107" b="12774"/>
          <a:stretch>
            <a:fillRect/>
          </a:stretch>
        </p:blipFill>
        <p:spPr>
          <a:xfrm>
            <a:off x="8821822" y="1899722"/>
            <a:ext cx="2384377" cy="34216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54144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C1083-11DF-CC29-4E9B-63C1A44B9C47}"/>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2A262251-543A-DC13-F80D-7C226713DCB7}"/>
              </a:ext>
            </a:extLst>
          </p:cNvPr>
          <p:cNvSpPr/>
          <p:nvPr/>
        </p:nvSpPr>
        <p:spPr>
          <a:xfrm>
            <a:off x="2488133" y="540762"/>
            <a:ext cx="7215734" cy="4513248"/>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dirty="0">
                <a:solidFill>
                  <a:schemeClr val="tx1"/>
                </a:solidFill>
                <a:latin typeface="Aptos ExtraBold" panose="020F0502020204030204" pitchFamily="34" charset="0"/>
              </a:rPr>
              <a:t>What is Academic Misconduct?</a:t>
            </a:r>
            <a:endParaRPr lang="en-GB" sz="4000" dirty="0">
              <a:solidFill>
                <a:schemeClr val="tx1"/>
              </a:solidFill>
            </a:endParaRPr>
          </a:p>
        </p:txBody>
      </p:sp>
    </p:spTree>
    <p:extLst>
      <p:ext uri="{BB962C8B-B14F-4D97-AF65-F5344CB8AC3E}">
        <p14:creationId xmlns:p14="http://schemas.microsoft.com/office/powerpoint/2010/main" val="2380112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6D853-36E9-8374-92ED-75FDADA4E5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98395E-3195-F79D-EC43-CCA98FBE386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What is Academic Misconduct?</a:t>
            </a:r>
            <a:endParaRPr lang="en-GB" sz="48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66FE28F6-2786-7A4A-D818-EF6ABB2D47A4}"/>
              </a:ext>
            </a:extLst>
          </p:cNvPr>
          <p:cNvSpPr>
            <a:spLocks noGrp="1"/>
          </p:cNvSpPr>
          <p:nvPr>
            <p:ph idx="1"/>
          </p:nvPr>
        </p:nvSpPr>
        <p:spPr>
          <a:xfrm>
            <a:off x="838200" y="1689449"/>
            <a:ext cx="10439400" cy="1984373"/>
          </a:xfrm>
          <a:solidFill>
            <a:schemeClr val="accent5">
              <a:lumMod val="20000"/>
              <a:lumOff val="80000"/>
            </a:schemeClr>
          </a:solidFill>
          <a:ln>
            <a:solidFill>
              <a:schemeClr val="tx1"/>
            </a:solidFill>
          </a:ln>
        </p:spPr>
        <p:txBody>
          <a:bodyPr>
            <a:normAutofit/>
          </a:bodyPr>
          <a:lstStyle/>
          <a:p>
            <a:pPr marL="0" indent="0" algn="just">
              <a:buNone/>
            </a:pPr>
            <a:r>
              <a:rPr lang="en-GB" sz="2400" b="1" dirty="0">
                <a:latin typeface="Aptos" panose="020B0004020202020204" pitchFamily="34" charset="0"/>
              </a:rPr>
              <a:t>3.1.1 Academic Misconduct </a:t>
            </a:r>
            <a:r>
              <a:rPr lang="en-GB" sz="2400" dirty="0">
                <a:latin typeface="Aptos" panose="020B0004020202020204" pitchFamily="34" charset="0"/>
              </a:rPr>
              <a:t>– </a:t>
            </a:r>
          </a:p>
          <a:p>
            <a:pPr marL="0" indent="0" algn="just">
              <a:buNone/>
            </a:pPr>
            <a:r>
              <a:rPr lang="en-GB" sz="2400" dirty="0">
                <a:latin typeface="Aptos" panose="020B0004020202020204" pitchFamily="34" charset="0"/>
              </a:rPr>
              <a:t>“Any action by a student which gives or has the potential to give an unfair advantage in an examination or assessment, or might assist someone else to gain an unfair advantage, or any activity likely to undermine the integrity essential to scholarship and research” (UWTSD, 2022, p.2).</a:t>
            </a:r>
          </a:p>
          <a:p>
            <a:pPr marL="0" indent="0">
              <a:buNone/>
            </a:pPr>
            <a:endParaRPr lang="en-GB" sz="2200" dirty="0">
              <a:latin typeface="Aptos" panose="020B0004020202020204" pitchFamily="34" charset="0"/>
            </a:endParaRPr>
          </a:p>
          <a:p>
            <a:pPr>
              <a:buFont typeface="Wingdings" panose="05000000000000000000" pitchFamily="2" charset="2"/>
              <a:buChar char="§"/>
            </a:pPr>
            <a:endParaRPr lang="en-GB" sz="2200" b="1" dirty="0">
              <a:latin typeface="Aptos" panose="020B0004020202020204" pitchFamily="34" charset="0"/>
            </a:endParaRPr>
          </a:p>
        </p:txBody>
      </p:sp>
      <p:pic>
        <p:nvPicPr>
          <p:cNvPr id="4" name="Graphic 3" descr="Laptop with phone and calculator">
            <a:extLst>
              <a:ext uri="{FF2B5EF4-FFF2-40B4-BE49-F238E27FC236}">
                <a16:creationId xmlns:a16="http://schemas.microsoft.com/office/drawing/2014/main" id="{823C53D9-5C30-20BD-7E56-75A78F59D1F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893575" y="3528530"/>
            <a:ext cx="3504216" cy="3504216"/>
          </a:xfrm>
          <a:prstGeom prst="rect">
            <a:avLst/>
          </a:prstGeom>
        </p:spPr>
      </p:pic>
    </p:spTree>
    <p:extLst>
      <p:ext uri="{BB962C8B-B14F-4D97-AF65-F5344CB8AC3E}">
        <p14:creationId xmlns:p14="http://schemas.microsoft.com/office/powerpoint/2010/main" val="302077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04CDC-8ABB-27E7-EABF-8BEC97ED0A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6BE921-F30F-347F-7B14-79FAE7FE6797}"/>
              </a:ext>
            </a:extLst>
          </p:cNvPr>
          <p:cNvSpPr>
            <a:spLocks noGrp="1"/>
          </p:cNvSpPr>
          <p:nvPr>
            <p:ph type="title"/>
          </p:nvPr>
        </p:nvSpPr>
        <p:spPr>
          <a:xfrm>
            <a:off x="291830" y="92901"/>
            <a:ext cx="11585642" cy="1152239"/>
          </a:xfrm>
          <a:solidFill>
            <a:srgbClr val="295E80"/>
          </a:solidFill>
        </p:spPr>
        <p:txBody>
          <a:bodyPr>
            <a:normAutofit fontScale="90000"/>
          </a:bodyPr>
          <a:lstStyle/>
          <a:p>
            <a:pPr algn="ctr"/>
            <a:r>
              <a:rPr lang="en-GB" sz="4800" b="1">
                <a:solidFill>
                  <a:schemeClr val="bg1"/>
                </a:solidFill>
                <a:effectLst>
                  <a:outerShdw blurRad="38100" dist="38100" dir="2700000" algn="tl">
                    <a:srgbClr val="000000">
                      <a:alpha val="43137"/>
                    </a:srgbClr>
                  </a:outerShdw>
                </a:effectLst>
              </a:rPr>
              <a:t>Academic Misconduct vs Poor Academic Practice</a:t>
            </a:r>
            <a:endParaRPr lang="en-GB" sz="48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144D3A8C-8CAD-232C-8F05-9E26BCD04B89}"/>
              </a:ext>
            </a:extLst>
          </p:cNvPr>
          <p:cNvSpPr>
            <a:spLocks noGrp="1"/>
          </p:cNvSpPr>
          <p:nvPr>
            <p:ph idx="1"/>
          </p:nvPr>
        </p:nvSpPr>
        <p:spPr>
          <a:xfrm>
            <a:off x="3808519" y="1994300"/>
            <a:ext cx="7199050" cy="3030461"/>
          </a:xfrm>
          <a:solidFill>
            <a:schemeClr val="accent5">
              <a:lumMod val="20000"/>
              <a:lumOff val="80000"/>
            </a:schemeClr>
          </a:solidFill>
          <a:ln>
            <a:solidFill>
              <a:schemeClr val="tx1"/>
            </a:solidFill>
          </a:ln>
        </p:spPr>
        <p:txBody>
          <a:bodyPr>
            <a:noAutofit/>
          </a:bodyPr>
          <a:lstStyle/>
          <a:p>
            <a:pPr marL="0" indent="0" algn="just">
              <a:lnSpc>
                <a:spcPct val="100000"/>
              </a:lnSpc>
              <a:buNone/>
            </a:pPr>
            <a:r>
              <a:rPr lang="en-GB" sz="2400" b="1" dirty="0">
                <a:latin typeface="Aptos" panose="020B0004020202020204" pitchFamily="34" charset="0"/>
              </a:rPr>
              <a:t>3.1.2 Poor Academic Practice </a:t>
            </a:r>
            <a:r>
              <a:rPr lang="en-GB" sz="2400" dirty="0">
                <a:latin typeface="Aptos" panose="020B0004020202020204" pitchFamily="34" charset="0"/>
              </a:rPr>
              <a:t>–</a:t>
            </a:r>
          </a:p>
          <a:p>
            <a:pPr marL="0" indent="0" algn="just">
              <a:lnSpc>
                <a:spcPct val="100000"/>
              </a:lnSpc>
              <a:buNone/>
            </a:pPr>
            <a:r>
              <a:rPr lang="en-GB" sz="2400" dirty="0">
                <a:latin typeface="Aptos" panose="020B0004020202020204" pitchFamily="34" charset="0"/>
              </a:rPr>
              <a:t>“is judged to be a minor breach of standard academic conventions, such as poorly attributed or incorrect referencing to a limited extent, or over-reliance on referenced material. This also includes failure to adequately understand and follow assessment instructions” (UWTSD, 2022, p.3).</a:t>
            </a:r>
          </a:p>
        </p:txBody>
      </p:sp>
      <p:pic>
        <p:nvPicPr>
          <p:cNvPr id="4" name="Graphic 3" descr="A stack of books">
            <a:extLst>
              <a:ext uri="{FF2B5EF4-FFF2-40B4-BE49-F238E27FC236}">
                <a16:creationId xmlns:a16="http://schemas.microsoft.com/office/drawing/2014/main" id="{6F39435C-F729-091B-9A5F-C829479677B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5715" y="2556766"/>
            <a:ext cx="4247965" cy="4247965"/>
          </a:xfrm>
          <a:prstGeom prst="rect">
            <a:avLst/>
          </a:prstGeom>
        </p:spPr>
      </p:pic>
    </p:spTree>
    <p:extLst>
      <p:ext uri="{BB962C8B-B14F-4D97-AF65-F5344CB8AC3E}">
        <p14:creationId xmlns:p14="http://schemas.microsoft.com/office/powerpoint/2010/main" val="60033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AA554-5408-5084-A127-CD0C7BF7B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7B801E-C874-909B-269D-360FB5FB18E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Common Forms of Academic Misconduct</a:t>
            </a:r>
            <a:endParaRPr lang="en-GB"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8527059-2403-B43D-54E5-B63D45DE2E79}"/>
              </a:ext>
            </a:extLst>
          </p:cNvPr>
          <p:cNvSpPr>
            <a:spLocks noGrp="1"/>
          </p:cNvSpPr>
          <p:nvPr>
            <p:ph idx="1"/>
          </p:nvPr>
        </p:nvSpPr>
        <p:spPr>
          <a:xfrm>
            <a:off x="461371" y="1519833"/>
            <a:ext cx="11269258" cy="4228839"/>
          </a:xfrm>
        </p:spPr>
        <p:txBody>
          <a:bodyPr>
            <a:normAutofit fontScale="92500" lnSpcReduction="10000"/>
          </a:bodyPr>
          <a:lstStyle/>
          <a:p>
            <a:pPr>
              <a:lnSpc>
                <a:spcPct val="150000"/>
              </a:lnSpc>
              <a:buFont typeface="Wingdings" panose="05000000000000000000" pitchFamily="2" charset="2"/>
              <a:buChar char="§"/>
            </a:pPr>
            <a:r>
              <a:rPr lang="en-GB" sz="2400" b="1" dirty="0">
                <a:latin typeface="Aptos" panose="020B0004020202020204" pitchFamily="34" charset="0"/>
              </a:rPr>
              <a:t>Plagiarism:</a:t>
            </a:r>
            <a:r>
              <a:rPr lang="en-GB" sz="2400" dirty="0">
                <a:latin typeface="Aptos" panose="020B0004020202020204" pitchFamily="34" charset="0"/>
              </a:rPr>
              <a:t> Using someone else’s work without proper acknowledgement.</a:t>
            </a:r>
          </a:p>
          <a:p>
            <a:pPr>
              <a:lnSpc>
                <a:spcPct val="150000"/>
              </a:lnSpc>
              <a:buFont typeface="Wingdings" panose="05000000000000000000" pitchFamily="2" charset="2"/>
              <a:buChar char="§"/>
            </a:pPr>
            <a:r>
              <a:rPr lang="en-GB" sz="2400" b="1" dirty="0">
                <a:latin typeface="Aptos" panose="020B0004020202020204" pitchFamily="34" charset="0"/>
              </a:rPr>
              <a:t>Self-Plagiarism</a:t>
            </a:r>
            <a:r>
              <a:rPr lang="en-GB" sz="2400" dirty="0">
                <a:latin typeface="Aptos" panose="020B0004020202020204" pitchFamily="34" charset="0"/>
              </a:rPr>
              <a:t>: Reusing your own previous work without permission or proper citation.</a:t>
            </a:r>
          </a:p>
          <a:p>
            <a:pPr>
              <a:lnSpc>
                <a:spcPct val="150000"/>
              </a:lnSpc>
              <a:buFont typeface="Wingdings" panose="05000000000000000000" pitchFamily="2" charset="2"/>
              <a:buChar char="§"/>
            </a:pPr>
            <a:r>
              <a:rPr lang="en-GB" sz="2400" b="1" dirty="0">
                <a:latin typeface="Aptos" panose="020B0004020202020204" pitchFamily="34" charset="0"/>
              </a:rPr>
              <a:t>Cheating:</a:t>
            </a:r>
            <a:r>
              <a:rPr lang="en-GB" sz="2400" dirty="0">
                <a:latin typeface="Aptos" panose="020B0004020202020204" pitchFamily="34" charset="0"/>
              </a:rPr>
              <a:t> Using unauthorised materials or assistance in assessments.</a:t>
            </a:r>
          </a:p>
          <a:p>
            <a:pPr>
              <a:lnSpc>
                <a:spcPct val="150000"/>
              </a:lnSpc>
              <a:buFont typeface="Wingdings" panose="05000000000000000000" pitchFamily="2" charset="2"/>
              <a:buChar char="§"/>
            </a:pPr>
            <a:r>
              <a:rPr lang="en-GB" sz="2400" b="1" dirty="0">
                <a:latin typeface="Aptos" panose="020B0004020202020204" pitchFamily="34" charset="0"/>
              </a:rPr>
              <a:t>Fabrication:</a:t>
            </a:r>
            <a:r>
              <a:rPr lang="en-GB" sz="2400" dirty="0">
                <a:latin typeface="Aptos" panose="020B0004020202020204" pitchFamily="34" charset="0"/>
              </a:rPr>
              <a:t> Falsifying data, information, or citations.</a:t>
            </a:r>
          </a:p>
          <a:p>
            <a:pPr>
              <a:lnSpc>
                <a:spcPct val="150000"/>
              </a:lnSpc>
              <a:buFont typeface="Wingdings" panose="05000000000000000000" pitchFamily="2" charset="2"/>
              <a:buChar char="§"/>
            </a:pPr>
            <a:r>
              <a:rPr lang="en-GB" sz="2400" b="1" dirty="0">
                <a:latin typeface="Aptos" panose="020B0004020202020204" pitchFamily="34" charset="0"/>
              </a:rPr>
              <a:t>Collusion:</a:t>
            </a:r>
            <a:r>
              <a:rPr lang="en-GB" sz="2400" dirty="0">
                <a:latin typeface="Aptos" panose="020B0004020202020204" pitchFamily="34" charset="0"/>
              </a:rPr>
              <a:t> Unauthorised collaboration with others.</a:t>
            </a:r>
          </a:p>
          <a:p>
            <a:pPr>
              <a:lnSpc>
                <a:spcPct val="150000"/>
              </a:lnSpc>
              <a:buFont typeface="Wingdings" panose="05000000000000000000" pitchFamily="2" charset="2"/>
              <a:buChar char="§"/>
            </a:pPr>
            <a:r>
              <a:rPr lang="en-GB" sz="2400" b="1" dirty="0">
                <a:latin typeface="Aptos" panose="020B0004020202020204" pitchFamily="34" charset="0"/>
              </a:rPr>
              <a:t>Misuse of AI</a:t>
            </a:r>
            <a:r>
              <a:rPr lang="en-GB" sz="2400" dirty="0">
                <a:latin typeface="Aptos" panose="020B0004020202020204" pitchFamily="34" charset="0"/>
              </a:rPr>
              <a:t>: Using generative AI tools in ways not permitted under UWTSD’s guidelines.</a:t>
            </a:r>
          </a:p>
          <a:p>
            <a:pPr>
              <a:lnSpc>
                <a:spcPct val="150000"/>
              </a:lnSpc>
              <a:buFont typeface="Wingdings" panose="05000000000000000000" pitchFamily="2" charset="2"/>
              <a:buChar char="§"/>
            </a:pPr>
            <a:r>
              <a:rPr lang="en-GB" sz="2400" b="1" dirty="0">
                <a:latin typeface="Aptos" panose="020B0004020202020204" pitchFamily="34" charset="0"/>
              </a:rPr>
              <a:t>Contract Cheating:</a:t>
            </a:r>
            <a:r>
              <a:rPr lang="en-GB" sz="2400" dirty="0">
                <a:latin typeface="Aptos" panose="020B0004020202020204" pitchFamily="34" charset="0"/>
              </a:rPr>
              <a:t> Hiring someone else to complete your work.</a:t>
            </a:r>
          </a:p>
          <a:p>
            <a:pPr>
              <a:lnSpc>
                <a:spcPct val="150000"/>
              </a:lnSpc>
              <a:buFont typeface="Wingdings" panose="05000000000000000000" pitchFamily="2" charset="2"/>
              <a:buChar char="§"/>
            </a:pPr>
            <a:endParaRPr lang="en-GB" sz="2400" dirty="0">
              <a:latin typeface="Aptos" panose="020B0004020202020204" pitchFamily="34" charset="0"/>
            </a:endParaRPr>
          </a:p>
        </p:txBody>
      </p:sp>
    </p:spTree>
    <p:extLst>
      <p:ext uri="{BB962C8B-B14F-4D97-AF65-F5344CB8AC3E}">
        <p14:creationId xmlns:p14="http://schemas.microsoft.com/office/powerpoint/2010/main" val="3138802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1E89F-6785-F7C5-AEAD-08F8DAF11C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376B2E-61CF-83E9-9F96-DA1A2DD5620F}"/>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Essay Mills</a:t>
            </a:r>
            <a:endParaRPr lang="en-GB" sz="4800">
              <a:solidFill>
                <a:schemeClr val="bg1"/>
              </a:solidFill>
              <a:effectLst>
                <a:outerShdw blurRad="38100" dist="38100" dir="2700000" algn="tl">
                  <a:srgbClr val="000000">
                    <a:alpha val="43137"/>
                  </a:srgbClr>
                </a:outerShdw>
              </a:effectLst>
            </a:endParaRPr>
          </a:p>
        </p:txBody>
      </p:sp>
      <p:pic>
        <p:nvPicPr>
          <p:cNvPr id="5" name="Online Media 3" title="DON'T DO IT: Buying &amp; Selling Essays">
            <a:hlinkClick r:id="" action="ppaction://media"/>
            <a:extLst>
              <a:ext uri="{FF2B5EF4-FFF2-40B4-BE49-F238E27FC236}">
                <a16:creationId xmlns:a16="http://schemas.microsoft.com/office/drawing/2014/main" id="{657CF578-66CF-182A-2826-F295AB70410C}"/>
              </a:ext>
            </a:extLst>
          </p:cNvPr>
          <p:cNvPicPr>
            <a:picLocks noGrp="1" noRot="1" noChangeAspect="1"/>
          </p:cNvPicPr>
          <p:nvPr>
            <p:ph idx="1"/>
            <a:videoFile r:link="rId1"/>
          </p:nvPr>
        </p:nvPicPr>
        <p:blipFill>
          <a:blip r:embed="rId4"/>
          <a:stretch>
            <a:fillRect/>
          </a:stretch>
        </p:blipFill>
        <p:spPr>
          <a:xfrm>
            <a:off x="2299493" y="1504089"/>
            <a:ext cx="7593013" cy="4288370"/>
          </a:xfrm>
          <a:prstGeom prst="rect">
            <a:avLst/>
          </a:prstGeom>
        </p:spPr>
      </p:pic>
      <p:sp>
        <p:nvSpPr>
          <p:cNvPr id="7" name="TextBox 6">
            <a:extLst>
              <a:ext uri="{FF2B5EF4-FFF2-40B4-BE49-F238E27FC236}">
                <a16:creationId xmlns:a16="http://schemas.microsoft.com/office/drawing/2014/main" id="{83ADB6EA-3131-6987-48B7-79A505C57FDB}"/>
              </a:ext>
            </a:extLst>
          </p:cNvPr>
          <p:cNvSpPr txBox="1"/>
          <p:nvPr/>
        </p:nvSpPr>
        <p:spPr>
          <a:xfrm>
            <a:off x="10210800" y="3276600"/>
            <a:ext cx="1828800" cy="707886"/>
          </a:xfrm>
          <a:prstGeom prst="rect">
            <a:avLst/>
          </a:prstGeom>
          <a:noFill/>
        </p:spPr>
        <p:txBody>
          <a:bodyPr wrap="square">
            <a:spAutoFit/>
          </a:bodyPr>
          <a:lstStyle/>
          <a:p>
            <a:r>
              <a:rPr lang="en-GB" sz="2000" b="1" dirty="0">
                <a:latin typeface="Aptos" panose="020B0004020202020204" pitchFamily="34" charset="0"/>
              </a:rPr>
              <a:t>Access:</a:t>
            </a:r>
            <a:endParaRPr lang="en-GB" sz="2000" b="1" dirty="0">
              <a:solidFill>
                <a:srgbClr val="0563C1"/>
              </a:solidFill>
              <a:latin typeface="Aptos" panose="020B0004020202020204" pitchFamily="34" charset="0"/>
              <a:hlinkClick r:id="rId5" action="ppaction://hlinkfile">
                <a:extLst>
                  <a:ext uri="{A12FA001-AC4F-418D-AE19-62706E023703}">
                    <ahyp:hlinkClr xmlns:ahyp="http://schemas.microsoft.com/office/drawing/2018/hyperlinkcolor" val="tx"/>
                  </a:ext>
                </a:extLst>
              </a:hlinkClick>
            </a:endParaRPr>
          </a:p>
          <a:p>
            <a:r>
              <a:rPr lang="en-GB" sz="2000" dirty="0">
                <a:solidFill>
                  <a:srgbClr val="0563C1"/>
                </a:solidFill>
                <a:latin typeface="Aptos" panose="020B0004020202020204" pitchFamily="34" charset="0"/>
                <a:hlinkClick r:id="rId5" action="ppaction://hlinkfile">
                  <a:extLst>
                    <a:ext uri="{A12FA001-AC4F-418D-AE19-62706E023703}">
                      <ahyp:hlinkClr xmlns:ahyp="http://schemas.microsoft.com/office/drawing/2018/hyperlinkcolor" val="tx"/>
                    </a:ext>
                  </a:extLst>
                </a:hlinkClick>
              </a:rPr>
              <a:t>Essay Mills</a:t>
            </a:r>
            <a:endParaRPr lang="en-GB" sz="2000" dirty="0">
              <a:latin typeface="Aptos" panose="020B0004020202020204" pitchFamily="34" charset="0"/>
            </a:endParaRPr>
          </a:p>
        </p:txBody>
      </p:sp>
      <p:sp>
        <p:nvSpPr>
          <p:cNvPr id="8" name="TextBox 7">
            <a:extLst>
              <a:ext uri="{FF2B5EF4-FFF2-40B4-BE49-F238E27FC236}">
                <a16:creationId xmlns:a16="http://schemas.microsoft.com/office/drawing/2014/main" id="{38FC0F15-EE03-CA5C-184E-A074FCE5F553}"/>
              </a:ext>
            </a:extLst>
          </p:cNvPr>
          <p:cNvSpPr txBox="1"/>
          <p:nvPr/>
        </p:nvSpPr>
        <p:spPr>
          <a:xfrm>
            <a:off x="4495799" y="6172200"/>
            <a:ext cx="3200400" cy="369332"/>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rPr>
              <a:t>(UWTSD Students’ Union, 2021)</a:t>
            </a:r>
          </a:p>
        </p:txBody>
      </p:sp>
    </p:spTree>
    <p:extLst>
      <p:ext uri="{BB962C8B-B14F-4D97-AF65-F5344CB8AC3E}">
        <p14:creationId xmlns:p14="http://schemas.microsoft.com/office/powerpoint/2010/main" val="270486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9F521-F77C-E3E0-3E8F-EA790FD6FA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C3027B-A321-B6E4-18B4-7115A6B1110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Consequences of Academic Misconduct</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6AC4525A-D221-ACA0-40AF-BC35866E02B6}"/>
              </a:ext>
            </a:extLst>
          </p:cNvPr>
          <p:cNvSpPr>
            <a:spLocks noGrp="1"/>
          </p:cNvSpPr>
          <p:nvPr>
            <p:ph idx="1"/>
          </p:nvPr>
        </p:nvSpPr>
        <p:spPr>
          <a:xfrm>
            <a:off x="412183" y="1533056"/>
            <a:ext cx="8053179" cy="4548149"/>
          </a:xfrm>
        </p:spPr>
        <p:txBody>
          <a:bodyPr>
            <a:normAutofit/>
          </a:bodyPr>
          <a:lstStyle/>
          <a:p>
            <a:pPr lvl="0" algn="just" fontAlgn="t">
              <a:lnSpc>
                <a:spcPct val="150000"/>
              </a:lnSpc>
              <a:buFont typeface="Wingdings" panose="05000000000000000000" pitchFamily="2" charset="2"/>
              <a:buChar char="§"/>
            </a:pPr>
            <a:r>
              <a:rPr lang="en-GB" sz="2000" dirty="0">
                <a:latin typeface="Aptos" panose="020B0004020202020204" pitchFamily="34" charset="0"/>
              </a:rPr>
              <a:t>Receiving a formal warning or mark of zero for the assessment</a:t>
            </a:r>
          </a:p>
          <a:p>
            <a:pPr lvl="0" algn="just" fontAlgn="t">
              <a:lnSpc>
                <a:spcPct val="150000"/>
              </a:lnSpc>
              <a:buFont typeface="Wingdings" panose="05000000000000000000" pitchFamily="2" charset="2"/>
              <a:buChar char="§"/>
            </a:pPr>
            <a:r>
              <a:rPr lang="en-GB" sz="2000" dirty="0">
                <a:latin typeface="Aptos" panose="020B0004020202020204" pitchFamily="34" charset="0"/>
              </a:rPr>
              <a:t>Failing a module, which may require the student to resit it and could delay progression</a:t>
            </a:r>
          </a:p>
          <a:p>
            <a:pPr lvl="0" algn="just" fontAlgn="t">
              <a:lnSpc>
                <a:spcPct val="150000"/>
              </a:lnSpc>
              <a:buFont typeface="Wingdings" panose="05000000000000000000" pitchFamily="2" charset="2"/>
              <a:buChar char="§"/>
            </a:pPr>
            <a:r>
              <a:rPr lang="en-GB" sz="2000" dirty="0">
                <a:latin typeface="Aptos" panose="020B0004020202020204" pitchFamily="34" charset="0"/>
              </a:rPr>
              <a:t>Failing a year of study, affecting overall academic progress</a:t>
            </a:r>
          </a:p>
          <a:p>
            <a:pPr lvl="0" algn="just" fontAlgn="t">
              <a:lnSpc>
                <a:spcPct val="150000"/>
              </a:lnSpc>
              <a:buFont typeface="Wingdings" panose="05000000000000000000" pitchFamily="2" charset="2"/>
              <a:buChar char="§"/>
            </a:pPr>
            <a:r>
              <a:rPr lang="en-GB" sz="2000" dirty="0">
                <a:latin typeface="Aptos" panose="020B0004020202020204" pitchFamily="34" charset="0"/>
              </a:rPr>
              <a:t>Having a formal record of academic misconduct held by the University</a:t>
            </a:r>
          </a:p>
          <a:p>
            <a:pPr lvl="0" algn="just" fontAlgn="t">
              <a:lnSpc>
                <a:spcPct val="150000"/>
              </a:lnSpc>
              <a:buFont typeface="Wingdings" panose="05000000000000000000" pitchFamily="2" charset="2"/>
              <a:buChar char="§"/>
            </a:pPr>
            <a:r>
              <a:rPr lang="en-GB" sz="2000" dirty="0">
                <a:latin typeface="Aptos" panose="020B0004020202020204" pitchFamily="34" charset="0"/>
              </a:rPr>
              <a:t>Termination of studies in serious or repeated cases of academic misconduct.</a:t>
            </a:r>
          </a:p>
        </p:txBody>
      </p:sp>
      <p:pic>
        <p:nvPicPr>
          <p:cNvPr id="7" name="Picture 6">
            <a:extLst>
              <a:ext uri="{FF2B5EF4-FFF2-40B4-BE49-F238E27FC236}">
                <a16:creationId xmlns:a16="http://schemas.microsoft.com/office/drawing/2014/main" id="{83AEAD4F-28FD-39F2-BED0-BCC94D74204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74695" y="2394741"/>
            <a:ext cx="3102777" cy="20685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84786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42AC5-B135-C8C4-824D-8A8F51D899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C15EB9-4500-CD24-DCC6-E515EE76453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Academic Misconduct Penalties</a:t>
            </a:r>
            <a:endParaRPr lang="en-GB" dirty="0">
              <a:solidFill>
                <a:schemeClr val="bg1"/>
              </a:solidFill>
              <a:effectLst>
                <a:outerShdw blurRad="38100" dist="38100" dir="2700000" algn="tl">
                  <a:srgbClr val="000000">
                    <a:alpha val="43137"/>
                  </a:srgbClr>
                </a:outerShdw>
              </a:effectLst>
            </a:endParaRPr>
          </a:p>
        </p:txBody>
      </p:sp>
      <p:graphicFrame>
        <p:nvGraphicFramePr>
          <p:cNvPr id="5" name="Table 4">
            <a:extLst>
              <a:ext uri="{FF2B5EF4-FFF2-40B4-BE49-F238E27FC236}">
                <a16:creationId xmlns:a16="http://schemas.microsoft.com/office/drawing/2014/main" id="{35E6FF91-2752-048C-FBC5-065FB0736E85}"/>
              </a:ext>
            </a:extLst>
          </p:cNvPr>
          <p:cNvGraphicFramePr>
            <a:graphicFrameLocks noGrp="1"/>
          </p:cNvGraphicFramePr>
          <p:nvPr>
            <p:extLst>
              <p:ext uri="{D42A27DB-BD31-4B8C-83A1-F6EECF244321}">
                <p14:modId xmlns:p14="http://schemas.microsoft.com/office/powerpoint/2010/main" val="3990004912"/>
              </p:ext>
            </p:extLst>
          </p:nvPr>
        </p:nvGraphicFramePr>
        <p:xfrm>
          <a:off x="649356" y="1585920"/>
          <a:ext cx="10893287" cy="3044137"/>
        </p:xfrm>
        <a:graphic>
          <a:graphicData uri="http://schemas.openxmlformats.org/drawingml/2006/table">
            <a:tbl>
              <a:tblPr firstRow="1" firstCol="1" bandRow="1">
                <a:tableStyleId>{D27102A9-8310-4765-A935-A1911B00CA55}</a:tableStyleId>
              </a:tblPr>
              <a:tblGrid>
                <a:gridCol w="1638525">
                  <a:extLst>
                    <a:ext uri="{9D8B030D-6E8A-4147-A177-3AD203B41FA5}">
                      <a16:colId xmlns:a16="http://schemas.microsoft.com/office/drawing/2014/main" val="2326349922"/>
                    </a:ext>
                  </a:extLst>
                </a:gridCol>
                <a:gridCol w="9254762">
                  <a:extLst>
                    <a:ext uri="{9D8B030D-6E8A-4147-A177-3AD203B41FA5}">
                      <a16:colId xmlns:a16="http://schemas.microsoft.com/office/drawing/2014/main" val="137575934"/>
                    </a:ext>
                  </a:extLst>
                </a:gridCol>
              </a:tblGrid>
              <a:tr h="347561">
                <a:tc>
                  <a:txBody>
                    <a:bodyPr/>
                    <a:lstStyle/>
                    <a:p>
                      <a:pPr algn="ctr">
                        <a:lnSpc>
                          <a:spcPct val="115000"/>
                        </a:lnSpc>
                        <a:spcAft>
                          <a:spcPts val="800"/>
                        </a:spcAft>
                      </a:pPr>
                      <a:r>
                        <a:rPr lang="en-GB" sz="2000" b="1" kern="100">
                          <a:solidFill>
                            <a:schemeClr val="tx1"/>
                          </a:solidFill>
                          <a:effectLst/>
                          <a:latin typeface="Aptos" panose="020B0004020202020204" pitchFamily="34" charset="0"/>
                        </a:rPr>
                        <a:t>Points</a:t>
                      </a:r>
                      <a:endParaRPr lang="en-GB" sz="2000" b="1"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gn="ctr">
                        <a:lnSpc>
                          <a:spcPct val="115000"/>
                        </a:lnSpc>
                        <a:spcAft>
                          <a:spcPts val="800"/>
                        </a:spcAft>
                      </a:pPr>
                      <a:r>
                        <a:rPr lang="en-GB" sz="2000" b="1" kern="100" dirty="0">
                          <a:solidFill>
                            <a:schemeClr val="tx1"/>
                          </a:solidFill>
                          <a:effectLst/>
                          <a:latin typeface="Aptos" panose="020B0004020202020204" pitchFamily="34" charset="0"/>
                        </a:rPr>
                        <a:t>Penalty</a:t>
                      </a:r>
                      <a:endParaRPr lang="en-GB" sz="2000" b="1"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2438124779"/>
                  </a:ext>
                </a:extLst>
              </a:tr>
              <a:tr h="347561">
                <a:tc>
                  <a:txBody>
                    <a:bodyPr/>
                    <a:lstStyle/>
                    <a:p>
                      <a:pPr>
                        <a:lnSpc>
                          <a:spcPct val="115000"/>
                        </a:lnSpc>
                        <a:spcAft>
                          <a:spcPts val="800"/>
                        </a:spcAft>
                      </a:pPr>
                      <a:r>
                        <a:rPr lang="en-GB" sz="2000" kern="100">
                          <a:solidFill>
                            <a:schemeClr val="tx1"/>
                          </a:solidFill>
                          <a:effectLst/>
                          <a:latin typeface="Aptos" panose="020B0004020202020204" pitchFamily="34" charset="0"/>
                        </a:rPr>
                        <a:t>190 – 329</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Formal warning letter (further offences will be repeat offences)</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1338036187"/>
                  </a:ext>
                </a:extLst>
              </a:tr>
              <a:tr h="347561">
                <a:tc>
                  <a:txBody>
                    <a:bodyPr/>
                    <a:lstStyle/>
                    <a:p>
                      <a:pPr>
                        <a:lnSpc>
                          <a:spcPct val="115000"/>
                        </a:lnSpc>
                        <a:spcAft>
                          <a:spcPts val="800"/>
                        </a:spcAft>
                      </a:pPr>
                      <a:r>
                        <a:rPr lang="en-GB" sz="2000" kern="100">
                          <a:solidFill>
                            <a:schemeClr val="tx1"/>
                          </a:solidFill>
                          <a:effectLst/>
                          <a:latin typeface="Aptos" panose="020B0004020202020204" pitchFamily="34" charset="0"/>
                        </a:rPr>
                        <a:t>330 – 424</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Component awarded mark of 0% (fail)</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144039210"/>
                  </a:ext>
                </a:extLst>
              </a:tr>
              <a:tr h="347561">
                <a:tc>
                  <a:txBody>
                    <a:bodyPr/>
                    <a:lstStyle/>
                    <a:p>
                      <a:pPr>
                        <a:lnSpc>
                          <a:spcPct val="115000"/>
                        </a:lnSpc>
                        <a:spcAft>
                          <a:spcPts val="800"/>
                        </a:spcAft>
                      </a:pPr>
                      <a:r>
                        <a:rPr lang="en-GB" sz="2000" kern="100">
                          <a:solidFill>
                            <a:schemeClr val="tx1"/>
                          </a:solidFill>
                          <a:effectLst/>
                          <a:latin typeface="Aptos" panose="020B0004020202020204" pitchFamily="34" charset="0"/>
                        </a:rPr>
                        <a:t>425 – 524</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All components in module awarded mark of 0% (fail)</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915705757"/>
                  </a:ext>
                </a:extLst>
              </a:tr>
              <a:tr h="658843">
                <a:tc>
                  <a:txBody>
                    <a:bodyPr/>
                    <a:lstStyle/>
                    <a:p>
                      <a:pPr>
                        <a:lnSpc>
                          <a:spcPct val="115000"/>
                        </a:lnSpc>
                        <a:spcAft>
                          <a:spcPts val="800"/>
                        </a:spcAft>
                      </a:pPr>
                      <a:r>
                        <a:rPr lang="en-GB" sz="2000" kern="100" dirty="0">
                          <a:solidFill>
                            <a:schemeClr val="tx1"/>
                          </a:solidFill>
                          <a:effectLst/>
                          <a:latin typeface="Aptos" panose="020B0004020202020204" pitchFamily="34" charset="0"/>
                        </a:rPr>
                        <a:t>525 – 559</a:t>
                      </a:r>
                      <a:endParaRPr lang="en-GB" sz="20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Student expelled from University and is disqualified from any further study at the University (retains credit previously gained)</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3054597172"/>
                  </a:ext>
                </a:extLst>
              </a:tr>
              <a:tr h="970125">
                <a:tc>
                  <a:txBody>
                    <a:bodyPr/>
                    <a:lstStyle/>
                    <a:p>
                      <a:pPr>
                        <a:lnSpc>
                          <a:spcPct val="115000"/>
                        </a:lnSpc>
                        <a:spcAft>
                          <a:spcPts val="800"/>
                        </a:spcAft>
                      </a:pPr>
                      <a:r>
                        <a:rPr lang="en-GB" sz="2000" kern="100">
                          <a:solidFill>
                            <a:schemeClr val="tx1"/>
                          </a:solidFill>
                          <a:effectLst/>
                          <a:latin typeface="Aptos" panose="020B0004020202020204" pitchFamily="34" charset="0"/>
                        </a:rPr>
                        <a:t>560+</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dirty="0">
                          <a:solidFill>
                            <a:schemeClr val="tx1"/>
                          </a:solidFill>
                          <a:effectLst/>
                          <a:latin typeface="Aptos" panose="020B0004020202020204" pitchFamily="34" charset="0"/>
                        </a:rPr>
                        <a:t>Student expelled from University and is disqualified from any further study at the University (loses all credit from current level of study on the programme)</a:t>
                      </a:r>
                      <a:endParaRPr lang="en-GB" sz="20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4156496713"/>
                  </a:ext>
                </a:extLst>
              </a:tr>
            </a:tbl>
          </a:graphicData>
        </a:graphic>
      </p:graphicFrame>
      <p:sp>
        <p:nvSpPr>
          <p:cNvPr id="7" name="TextBox 6">
            <a:extLst>
              <a:ext uri="{FF2B5EF4-FFF2-40B4-BE49-F238E27FC236}">
                <a16:creationId xmlns:a16="http://schemas.microsoft.com/office/drawing/2014/main" id="{3DA2C669-F8C4-1C38-9526-C4945CE16A35}"/>
              </a:ext>
            </a:extLst>
          </p:cNvPr>
          <p:cNvSpPr txBox="1"/>
          <p:nvPr/>
        </p:nvSpPr>
        <p:spPr>
          <a:xfrm>
            <a:off x="5105400"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2022)</a:t>
            </a:r>
          </a:p>
        </p:txBody>
      </p:sp>
      <p:sp>
        <p:nvSpPr>
          <p:cNvPr id="8" name="TextBox 7">
            <a:extLst>
              <a:ext uri="{FF2B5EF4-FFF2-40B4-BE49-F238E27FC236}">
                <a16:creationId xmlns:a16="http://schemas.microsoft.com/office/drawing/2014/main" id="{4C476F57-D182-B5E5-AAFF-7C3A18C58E10}"/>
              </a:ext>
            </a:extLst>
          </p:cNvPr>
          <p:cNvSpPr txBox="1"/>
          <p:nvPr/>
        </p:nvSpPr>
        <p:spPr>
          <a:xfrm>
            <a:off x="748748" y="4871066"/>
            <a:ext cx="10515600" cy="954107"/>
          </a:xfrm>
          <a:prstGeom prst="rect">
            <a:avLst/>
          </a:prstGeom>
          <a:noFill/>
        </p:spPr>
        <p:txBody>
          <a:bodyPr wrap="square" rtlCol="0">
            <a:spAutoFit/>
          </a:bodyPr>
          <a:lstStyle/>
          <a:p>
            <a:pPr algn="ctr"/>
            <a:r>
              <a:rPr lang="en-GB" dirty="0">
                <a:solidFill>
                  <a:srgbClr val="C00000"/>
                </a:solidFill>
                <a:latin typeface="Aptos" panose="020B0004020202020204" pitchFamily="34" charset="0"/>
              </a:rPr>
              <a:t>A </a:t>
            </a:r>
            <a:r>
              <a:rPr lang="en-GB" sz="1900" b="1" dirty="0">
                <a:solidFill>
                  <a:srgbClr val="C00000"/>
                </a:solidFill>
                <a:latin typeface="Aptos" panose="020B0004020202020204" pitchFamily="34" charset="0"/>
              </a:rPr>
              <a:t>Fourth Substantiated Offence </a:t>
            </a:r>
            <a:r>
              <a:rPr lang="en-GB" sz="1900" dirty="0">
                <a:solidFill>
                  <a:srgbClr val="C00000"/>
                </a:solidFill>
                <a:latin typeface="Aptos" panose="020B0004020202020204" pitchFamily="34" charset="0"/>
              </a:rPr>
              <a:t>has an automatic penalty: The student will be expelled from University (loses all credit from current level of study on the programme).</a:t>
            </a:r>
          </a:p>
          <a:p>
            <a:endParaRPr lang="en-GB" dirty="0"/>
          </a:p>
        </p:txBody>
      </p:sp>
    </p:spTree>
    <p:extLst>
      <p:ext uri="{BB962C8B-B14F-4D97-AF65-F5344CB8AC3E}">
        <p14:creationId xmlns:p14="http://schemas.microsoft.com/office/powerpoint/2010/main" val="341049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C9B88-D350-3F59-555E-B095C07D96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AA23B6-FF94-82A8-EA2C-0288FDD9A88E}"/>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3600" b="1" dirty="0">
                <a:solidFill>
                  <a:schemeClr val="bg1"/>
                </a:solidFill>
                <a:effectLst>
                  <a:outerShdw blurRad="38100" dist="38100" dir="2700000" algn="tl">
                    <a:srgbClr val="000000">
                      <a:alpha val="43137"/>
                    </a:srgbClr>
                  </a:outerShdw>
                </a:effectLst>
              </a:rPr>
              <a:t>Recognising and Avoiding Academic Misconduct –</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Referencing</a:t>
            </a:r>
            <a:endParaRPr lang="en-GB" sz="36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A01FF8FA-9C85-F59F-A3CF-875974AB60A2}"/>
              </a:ext>
            </a:extLst>
          </p:cNvPr>
          <p:cNvSpPr>
            <a:spLocks noGrp="1"/>
          </p:cNvSpPr>
          <p:nvPr>
            <p:ph idx="1"/>
          </p:nvPr>
        </p:nvSpPr>
        <p:spPr>
          <a:xfrm>
            <a:off x="461371" y="1550562"/>
            <a:ext cx="11269258" cy="4000239"/>
          </a:xfrm>
        </p:spPr>
        <p:txBody>
          <a:bodyPr>
            <a:normAutofit/>
          </a:bodyPr>
          <a:lstStyle/>
          <a:p>
            <a:pPr marL="0" indent="0" algn="just">
              <a:buNone/>
            </a:pPr>
            <a:r>
              <a:rPr lang="en-GB" sz="2200" dirty="0">
                <a:latin typeface="Aptos" panose="020B0004020202020204" pitchFamily="34" charset="0"/>
              </a:rPr>
              <a:t>When producing an academic assignment, you are expected to acknowledge other people’s work by referencing them in a recognised and consistent format (</a:t>
            </a:r>
            <a:r>
              <a:rPr lang="en-GB" sz="2200" b="1" dirty="0">
                <a:latin typeface="Aptos" panose="020B0004020202020204" pitchFamily="34" charset="0"/>
              </a:rPr>
              <a:t>Harvard Referencing</a:t>
            </a:r>
            <a:r>
              <a:rPr lang="en-GB" sz="2200" dirty="0">
                <a:latin typeface="Aptos" panose="020B0004020202020204" pitchFamily="34" charset="0"/>
              </a:rPr>
              <a:t>).</a:t>
            </a:r>
          </a:p>
          <a:p>
            <a:pPr marL="0" indent="0" algn="just">
              <a:buNone/>
            </a:pPr>
            <a:r>
              <a:rPr lang="en-GB" sz="2200" dirty="0">
                <a:latin typeface="Aptos" panose="020B0004020202020204" pitchFamily="34" charset="0"/>
              </a:rPr>
              <a:t>You will also need to provide details of the resources you have read for your assignment.</a:t>
            </a:r>
          </a:p>
          <a:p>
            <a:pPr algn="just">
              <a:buFont typeface="Wingdings" panose="05000000000000000000" pitchFamily="2" charset="2"/>
              <a:buChar char="§"/>
            </a:pPr>
            <a:endParaRPr lang="en-GB" sz="2200" dirty="0">
              <a:latin typeface="Aptos" panose="020B0004020202020204" pitchFamily="34" charset="0"/>
            </a:endParaRPr>
          </a:p>
          <a:p>
            <a:pPr marL="0" indent="0" algn="just">
              <a:buNone/>
            </a:pPr>
            <a:r>
              <a:rPr lang="en-GB" sz="2200" dirty="0">
                <a:latin typeface="Aptos" panose="020B0004020202020204" pitchFamily="34" charset="0"/>
              </a:rPr>
              <a:t>There are several reasons why this is necessary:</a:t>
            </a:r>
          </a:p>
          <a:p>
            <a:pPr marL="0" indent="0" algn="just">
              <a:buNone/>
            </a:pPr>
            <a:r>
              <a:rPr lang="en-GB" sz="2200" dirty="0">
                <a:latin typeface="Aptos" panose="020B0004020202020204" pitchFamily="34" charset="0"/>
              </a:rPr>
              <a:t>	• To demonstrate the breadth of research you have undertaken.</a:t>
            </a:r>
          </a:p>
          <a:p>
            <a:pPr marL="0" indent="0" algn="just">
              <a:buNone/>
            </a:pPr>
            <a:r>
              <a:rPr lang="en-GB" sz="2200" dirty="0">
                <a:latin typeface="Aptos" panose="020B0004020202020204" pitchFamily="34" charset="0"/>
              </a:rPr>
              <a:t>	• To add academic credibility to your arguments.</a:t>
            </a:r>
          </a:p>
          <a:p>
            <a:pPr marL="0" indent="0" algn="just">
              <a:buNone/>
            </a:pPr>
            <a:r>
              <a:rPr lang="en-GB" sz="2200" dirty="0">
                <a:latin typeface="Aptos" panose="020B0004020202020204" pitchFamily="34" charset="0"/>
              </a:rPr>
              <a:t>	• To enable readers to find the sources you have used in your work.</a:t>
            </a:r>
          </a:p>
          <a:p>
            <a:pPr marL="0" indent="0" algn="just">
              <a:buNone/>
            </a:pPr>
            <a:r>
              <a:rPr lang="en-GB" sz="2200" dirty="0">
                <a:latin typeface="Aptos" panose="020B0004020202020204" pitchFamily="34" charset="0"/>
              </a:rPr>
              <a:t>	• To acknowledge the work of others and avoid accidental plagiarism</a:t>
            </a:r>
          </a:p>
        </p:txBody>
      </p:sp>
      <p:sp>
        <p:nvSpPr>
          <p:cNvPr id="3" name="TextBox 2">
            <a:extLst>
              <a:ext uri="{FF2B5EF4-FFF2-40B4-BE49-F238E27FC236}">
                <a16:creationId xmlns:a16="http://schemas.microsoft.com/office/drawing/2014/main" id="{FBEFC6A8-2687-93E7-2D78-C36B3DA531C9}"/>
              </a:ext>
            </a:extLst>
          </p:cNvPr>
          <p:cNvSpPr txBox="1"/>
          <p:nvPr/>
        </p:nvSpPr>
        <p:spPr>
          <a:xfrm>
            <a:off x="5105400"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2025, p.3)</a:t>
            </a:r>
          </a:p>
        </p:txBody>
      </p:sp>
    </p:spTree>
    <p:extLst>
      <p:ext uri="{BB962C8B-B14F-4D97-AF65-F5344CB8AC3E}">
        <p14:creationId xmlns:p14="http://schemas.microsoft.com/office/powerpoint/2010/main" val="17953246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E7264-2E78-E37C-87BA-1D963B3CC0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985924-D159-E6E1-9B8C-4B63C311CBA6}"/>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Recognising and Avoiding Academic Misconduct</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173E3E6D-8ACB-6365-B995-855CB90F3EF0}"/>
              </a:ext>
            </a:extLst>
          </p:cNvPr>
          <p:cNvSpPr>
            <a:spLocks noGrp="1"/>
          </p:cNvSpPr>
          <p:nvPr>
            <p:ph idx="1"/>
          </p:nvPr>
        </p:nvSpPr>
        <p:spPr>
          <a:xfrm>
            <a:off x="971964" y="1643737"/>
            <a:ext cx="5634629" cy="4000239"/>
          </a:xfrm>
        </p:spPr>
        <p:txBody>
          <a:bodyPr>
            <a:normAutofit/>
          </a:bodyPr>
          <a:lstStyle/>
          <a:p>
            <a:pPr>
              <a:lnSpc>
                <a:spcPct val="150000"/>
              </a:lnSpc>
              <a:buFont typeface="Wingdings" panose="05000000000000000000" pitchFamily="2" charset="2"/>
              <a:buChar char="§"/>
            </a:pPr>
            <a:endParaRPr lang="en-GB" sz="2000" dirty="0">
              <a:latin typeface="Aptos" panose="020B0004020202020204" pitchFamily="34" charset="0"/>
            </a:endParaRPr>
          </a:p>
          <a:p>
            <a:pPr>
              <a:lnSpc>
                <a:spcPct val="150000"/>
              </a:lnSpc>
              <a:buFont typeface="Wingdings" panose="05000000000000000000" pitchFamily="2" charset="2"/>
              <a:buChar char="§"/>
            </a:pPr>
            <a:r>
              <a:rPr lang="en-GB" sz="2400" dirty="0">
                <a:latin typeface="Aptos" panose="020B0004020202020204" pitchFamily="34" charset="0"/>
              </a:rPr>
              <a:t>Harvard Referencing Handbook</a:t>
            </a:r>
          </a:p>
          <a:p>
            <a:pPr>
              <a:lnSpc>
                <a:spcPct val="150000"/>
              </a:lnSpc>
              <a:buFont typeface="Wingdings" panose="05000000000000000000" pitchFamily="2" charset="2"/>
              <a:buChar char="§"/>
            </a:pPr>
            <a:r>
              <a:rPr lang="en-GB" sz="2400" dirty="0">
                <a:latin typeface="Aptos" panose="020B0004020202020204" pitchFamily="34" charset="0"/>
              </a:rPr>
              <a:t>Paraphrasing vs. Quoting</a:t>
            </a:r>
          </a:p>
          <a:p>
            <a:pPr>
              <a:lnSpc>
                <a:spcPct val="150000"/>
              </a:lnSpc>
              <a:buFont typeface="Wingdings" panose="05000000000000000000" pitchFamily="2" charset="2"/>
              <a:buChar char="§"/>
            </a:pPr>
            <a:r>
              <a:rPr lang="en-GB" sz="2400" dirty="0">
                <a:latin typeface="Aptos" panose="020B0004020202020204" pitchFamily="34" charset="0"/>
              </a:rPr>
              <a:t>Turnitin Similarity Report</a:t>
            </a:r>
          </a:p>
          <a:p>
            <a:pPr>
              <a:lnSpc>
                <a:spcPct val="150000"/>
              </a:lnSpc>
              <a:buFont typeface="Wingdings" panose="05000000000000000000" pitchFamily="2" charset="2"/>
              <a:buChar char="§"/>
            </a:pPr>
            <a:r>
              <a:rPr lang="en-GB" sz="2400" dirty="0">
                <a:latin typeface="Aptos" panose="020B0004020202020204" pitchFamily="34" charset="0"/>
              </a:rPr>
              <a:t>Do not share your work with anybody!</a:t>
            </a:r>
          </a:p>
        </p:txBody>
      </p:sp>
      <p:pic>
        <p:nvPicPr>
          <p:cNvPr id="10" name="Picture 9">
            <a:extLst>
              <a:ext uri="{FF2B5EF4-FFF2-40B4-BE49-F238E27FC236}">
                <a16:creationId xmlns:a16="http://schemas.microsoft.com/office/drawing/2014/main" id="{A38AA93F-F8FF-CB88-18C7-DD0836886780}"/>
              </a:ext>
            </a:extLst>
          </p:cNvPr>
          <p:cNvPicPr>
            <a:picLocks noChangeAspect="1"/>
          </p:cNvPicPr>
          <p:nvPr/>
        </p:nvPicPr>
        <p:blipFill>
          <a:blip r:embed="rId3"/>
          <a:srcRect l="33114" t="19806" r="34524" b="11197"/>
          <a:stretch>
            <a:fillRect/>
          </a:stretch>
        </p:blipFill>
        <p:spPr>
          <a:xfrm>
            <a:off x="7353473" y="1633491"/>
            <a:ext cx="2740438" cy="389507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84545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CB5B5-BB8A-C77D-D5E0-665513725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77EC69-489E-6904-9421-A217DD48522A}"/>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Turnitin Similarity Report</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088624A-2A03-EA39-629D-13A9BCD393B3}"/>
              </a:ext>
            </a:extLst>
          </p:cNvPr>
          <p:cNvSpPr>
            <a:spLocks noGrp="1"/>
          </p:cNvSpPr>
          <p:nvPr>
            <p:ph idx="1"/>
          </p:nvPr>
        </p:nvSpPr>
        <p:spPr>
          <a:xfrm>
            <a:off x="4687410" y="1541308"/>
            <a:ext cx="7066625" cy="4175911"/>
          </a:xfrm>
        </p:spPr>
        <p:txBody>
          <a:bodyPr>
            <a:noAutofit/>
          </a:bodyPr>
          <a:lstStyle/>
          <a:p>
            <a:pPr marL="0" indent="0" algn="just">
              <a:lnSpc>
                <a:spcPct val="120000"/>
              </a:lnSpc>
              <a:buNone/>
            </a:pPr>
            <a:r>
              <a:rPr lang="en-GB" sz="2300" dirty="0">
                <a:latin typeface="Aptos" panose="020B0004020202020204" pitchFamily="34" charset="0"/>
              </a:rPr>
              <a:t>A high similarity score does not automatically mean plagiarism.</a:t>
            </a:r>
          </a:p>
          <a:p>
            <a:pPr marL="0" indent="0" algn="just">
              <a:lnSpc>
                <a:spcPct val="120000"/>
              </a:lnSpc>
              <a:buNone/>
            </a:pPr>
            <a:r>
              <a:rPr lang="en-GB" sz="2300" dirty="0">
                <a:latin typeface="Aptos" panose="020B0004020202020204" pitchFamily="34" charset="0"/>
              </a:rPr>
              <a:t>A similarity report shows matching text and should be used to:</a:t>
            </a:r>
          </a:p>
          <a:p>
            <a:pPr lvl="1" algn="just">
              <a:lnSpc>
                <a:spcPct val="120000"/>
              </a:lnSpc>
              <a:buFont typeface="Wingdings" panose="05000000000000000000" pitchFamily="2" charset="2"/>
              <a:buChar char="§"/>
            </a:pPr>
            <a:r>
              <a:rPr lang="en-GB" sz="2300" dirty="0">
                <a:latin typeface="Aptos" panose="020B0004020202020204" pitchFamily="34" charset="0"/>
              </a:rPr>
              <a:t>Check quotations are correctly referenced</a:t>
            </a:r>
          </a:p>
          <a:p>
            <a:pPr lvl="1" algn="just">
              <a:lnSpc>
                <a:spcPct val="120000"/>
              </a:lnSpc>
              <a:buFont typeface="Wingdings" panose="05000000000000000000" pitchFamily="2" charset="2"/>
              <a:buChar char="§"/>
            </a:pPr>
            <a:r>
              <a:rPr lang="en-GB" sz="2300" dirty="0">
                <a:latin typeface="Aptos" panose="020B0004020202020204" pitchFamily="34" charset="0"/>
              </a:rPr>
              <a:t>Check paraphrasing is effective</a:t>
            </a:r>
          </a:p>
          <a:p>
            <a:pPr lvl="1" algn="just">
              <a:lnSpc>
                <a:spcPct val="120000"/>
              </a:lnSpc>
              <a:buFont typeface="Wingdings" panose="05000000000000000000" pitchFamily="2" charset="2"/>
              <a:buChar char="§"/>
            </a:pPr>
            <a:r>
              <a:rPr lang="en-GB" sz="2300" dirty="0">
                <a:latin typeface="Aptos" panose="020B0004020202020204" pitchFamily="34" charset="0"/>
              </a:rPr>
              <a:t>Ensure sources are properly cited</a:t>
            </a:r>
          </a:p>
          <a:p>
            <a:pPr lvl="1" algn="just">
              <a:lnSpc>
                <a:spcPct val="120000"/>
              </a:lnSpc>
              <a:buFont typeface="Wingdings" panose="05000000000000000000" pitchFamily="2" charset="2"/>
              <a:buChar char="§"/>
            </a:pPr>
            <a:r>
              <a:rPr lang="en-GB" sz="2300" dirty="0">
                <a:latin typeface="Aptos" panose="020B0004020202020204" pitchFamily="34" charset="0"/>
              </a:rPr>
              <a:t>Focus on understanding the matches rather than trying to achieve a specific percentage.</a:t>
            </a:r>
          </a:p>
        </p:txBody>
      </p:sp>
      <p:pic>
        <p:nvPicPr>
          <p:cNvPr id="7" name="Picture 6">
            <a:extLst>
              <a:ext uri="{FF2B5EF4-FFF2-40B4-BE49-F238E27FC236}">
                <a16:creationId xmlns:a16="http://schemas.microsoft.com/office/drawing/2014/main" id="{C0FA41F2-B917-660C-BE79-2E851C7941B5}"/>
              </a:ext>
            </a:extLst>
          </p:cNvPr>
          <p:cNvPicPr>
            <a:picLocks noChangeAspect="1"/>
          </p:cNvPicPr>
          <p:nvPr/>
        </p:nvPicPr>
        <p:blipFill>
          <a:blip r:embed="rId3"/>
          <a:stretch>
            <a:fillRect/>
          </a:stretch>
        </p:blipFill>
        <p:spPr>
          <a:xfrm>
            <a:off x="563459" y="2075851"/>
            <a:ext cx="3797719" cy="2851256"/>
          </a:xfrm>
          <a:prstGeom prst="rect">
            <a:avLst/>
          </a:prstGeom>
          <a:ln>
            <a:noFill/>
          </a:ln>
          <a:effectLst>
            <a:outerShdw blurRad="292100" dist="139700" dir="2700000" algn="tl" rotWithShape="0">
              <a:srgbClr val="333333">
                <a:alpha val="65000"/>
              </a:srgbClr>
            </a:outerShdw>
          </a:effectLst>
        </p:spPr>
      </p:pic>
      <p:pic>
        <p:nvPicPr>
          <p:cNvPr id="8" name="Picture 7" descr="Home | Turnitin">
            <a:extLst>
              <a:ext uri="{FF2B5EF4-FFF2-40B4-BE49-F238E27FC236}">
                <a16:creationId xmlns:a16="http://schemas.microsoft.com/office/drawing/2014/main" id="{8E0A0564-C12F-BA85-ED17-F858267B8F5C}"/>
              </a:ext>
            </a:extLst>
          </p:cNvPr>
          <p:cNvPicPr>
            <a:picLocks noChangeAspect="1"/>
          </p:cNvPicPr>
          <p:nvPr/>
        </p:nvPicPr>
        <p:blipFill>
          <a:blip r:embed="rId4"/>
          <a:stretch>
            <a:fillRect/>
          </a:stretch>
        </p:blipFill>
        <p:spPr>
          <a:xfrm>
            <a:off x="1243118" y="2796629"/>
            <a:ext cx="2438400" cy="14097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93232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0BB61-117C-9865-2ADE-BFE55B6A93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840DE-60E5-A6A7-FCF7-25B92B138C28}"/>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Role of the Academic Misconduct Coordinator</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CA4638A9-78C5-BDCC-F01B-88454D9107FD}"/>
              </a:ext>
            </a:extLst>
          </p:cNvPr>
          <p:cNvSpPr>
            <a:spLocks noGrp="1"/>
          </p:cNvSpPr>
          <p:nvPr>
            <p:ph idx="1"/>
          </p:nvPr>
        </p:nvSpPr>
        <p:spPr>
          <a:xfrm>
            <a:off x="461371" y="1562361"/>
            <a:ext cx="11269258" cy="4000239"/>
          </a:xfrm>
        </p:spPr>
        <p:txBody>
          <a:bodyPr>
            <a:normAutofit fontScale="92500" lnSpcReduction="20000"/>
          </a:bodyPr>
          <a:lstStyle/>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Promote Academic Integrity:</a:t>
            </a:r>
            <a:r>
              <a:rPr lang="en-US" altLang="en-US" sz="2200" dirty="0">
                <a:latin typeface="Aptos" panose="020B0004020202020204" pitchFamily="34" charset="0"/>
              </a:rPr>
              <a:t> Educate students and staff about ethical practices</a:t>
            </a:r>
            <a:endParaRPr lang="en-US" altLang="en-US" sz="2200" b="1" dirty="0">
              <a:latin typeface="Aptos" panose="020B0004020202020204" pitchFamily="34" charset="0"/>
            </a:endParaRPr>
          </a:p>
          <a:p>
            <a:pPr lvl="0"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Support Staff:</a:t>
            </a:r>
            <a:r>
              <a:rPr lang="en-US" altLang="en-US" sz="2200" dirty="0">
                <a:latin typeface="Aptos" panose="020B0004020202020204" pitchFamily="34" charset="0"/>
              </a:rPr>
              <a:t> Assist lecturers in managing and reporting cases</a:t>
            </a:r>
          </a:p>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Ensure Fairness:</a:t>
            </a:r>
            <a:r>
              <a:rPr lang="en-US" altLang="en-US" sz="2200" dirty="0">
                <a:latin typeface="Aptos" panose="020B0004020202020204" pitchFamily="34" charset="0"/>
              </a:rPr>
              <a:t> Apply academic regulations consistently and impartially</a:t>
            </a:r>
          </a:p>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Investigate Cases:</a:t>
            </a:r>
            <a:r>
              <a:rPr lang="en-US" altLang="en-US" sz="2200" dirty="0">
                <a:latin typeface="Aptos" panose="020B0004020202020204" pitchFamily="34" charset="0"/>
              </a:rPr>
              <a:t> Review cases of suspected academic misconduct</a:t>
            </a:r>
          </a:p>
          <a:p>
            <a:pPr lvl="0"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Liaise with Academic Office:</a:t>
            </a:r>
            <a:r>
              <a:rPr lang="en-US" altLang="en-US" sz="2200" dirty="0">
                <a:latin typeface="Aptos" panose="020B0004020202020204" pitchFamily="34" charset="0"/>
              </a:rPr>
              <a:t> Coordinate with university administration</a:t>
            </a:r>
          </a:p>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Advise Students:</a:t>
            </a:r>
            <a:r>
              <a:rPr lang="en-US" altLang="en-US" sz="2200" dirty="0">
                <a:latin typeface="Aptos" panose="020B0004020202020204" pitchFamily="34" charset="0"/>
              </a:rPr>
              <a:t> Provide guidance on procedures and next steps</a:t>
            </a:r>
          </a:p>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Maintain Records:</a:t>
            </a:r>
            <a:r>
              <a:rPr lang="en-US" altLang="en-US" sz="2200" dirty="0">
                <a:latin typeface="Aptos" panose="020B0004020202020204" pitchFamily="34" charset="0"/>
              </a:rPr>
              <a:t> Keep accurate documentation of all cases</a:t>
            </a:r>
          </a:p>
        </p:txBody>
      </p:sp>
      <p:pic>
        <p:nvPicPr>
          <p:cNvPr id="4" name="Graphic 3" descr="A lightbulb">
            <a:extLst>
              <a:ext uri="{FF2B5EF4-FFF2-40B4-BE49-F238E27FC236}">
                <a16:creationId xmlns:a16="http://schemas.microsoft.com/office/drawing/2014/main" id="{2123636B-178E-D1AB-6E0C-F36CBF532E4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83243" y="2057400"/>
            <a:ext cx="4000239" cy="4000239"/>
          </a:xfrm>
          <a:prstGeom prst="rect">
            <a:avLst/>
          </a:prstGeom>
        </p:spPr>
      </p:pic>
    </p:spTree>
    <p:extLst>
      <p:ext uri="{BB962C8B-B14F-4D97-AF65-F5344CB8AC3E}">
        <p14:creationId xmlns:p14="http://schemas.microsoft.com/office/powerpoint/2010/main" val="349229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682A3-A163-CF3D-B391-A600A6C038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CBDC41-8A46-EB7D-BB21-B0EF5FCF5A37}"/>
              </a:ext>
            </a:extLst>
          </p:cNvPr>
          <p:cNvSpPr>
            <a:spLocks noGrp="1"/>
          </p:cNvSpPr>
          <p:nvPr>
            <p:ph type="title"/>
          </p:nvPr>
        </p:nvSpPr>
        <p:spPr>
          <a:xfrm>
            <a:off x="291830" y="92901"/>
            <a:ext cx="11585642" cy="830377"/>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Viva</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F299F07-FB20-C980-6774-29E926276165}"/>
              </a:ext>
            </a:extLst>
          </p:cNvPr>
          <p:cNvSpPr>
            <a:spLocks noGrp="1"/>
          </p:cNvSpPr>
          <p:nvPr>
            <p:ph idx="1"/>
          </p:nvPr>
        </p:nvSpPr>
        <p:spPr>
          <a:xfrm>
            <a:off x="461371" y="1038580"/>
            <a:ext cx="11269258" cy="4000239"/>
          </a:xfrm>
        </p:spPr>
        <p:txBody>
          <a:bodyPr>
            <a:normAutofit/>
          </a:bodyPr>
          <a:lstStyle/>
          <a:p>
            <a:pPr marL="241300" marR="5080">
              <a:lnSpc>
                <a:spcPct val="150000"/>
              </a:lnSpc>
              <a:spcBef>
                <a:spcPts val="100"/>
              </a:spcBef>
              <a:buFont typeface="Wingdings"/>
              <a:buChar char=""/>
              <a:tabLst>
                <a:tab pos="241300" algn="l"/>
              </a:tabLst>
            </a:pPr>
            <a:r>
              <a:rPr lang="en-GB" sz="2200" dirty="0">
                <a:latin typeface="Aptos" panose="020B0004020202020204" pitchFamily="34" charset="0"/>
              </a:rPr>
              <a:t>The</a:t>
            </a:r>
            <a:r>
              <a:rPr lang="en-GB" sz="2200" spc="-35" dirty="0">
                <a:latin typeface="Aptos" panose="020B0004020202020204" pitchFamily="34" charset="0"/>
              </a:rPr>
              <a:t> </a:t>
            </a:r>
            <a:r>
              <a:rPr lang="en-GB" sz="2200" dirty="0">
                <a:latin typeface="Aptos" panose="020B0004020202020204" pitchFamily="34" charset="0"/>
              </a:rPr>
              <a:t>purpose</a:t>
            </a:r>
            <a:r>
              <a:rPr lang="en-GB" sz="2200" spc="-35" dirty="0">
                <a:latin typeface="Aptos" panose="020B0004020202020204" pitchFamily="34" charset="0"/>
              </a:rPr>
              <a:t> </a:t>
            </a:r>
            <a:r>
              <a:rPr lang="en-GB" sz="2200" dirty="0">
                <a:latin typeface="Aptos" panose="020B0004020202020204" pitchFamily="34" charset="0"/>
              </a:rPr>
              <a:t>of</a:t>
            </a:r>
            <a:r>
              <a:rPr lang="en-GB" sz="2200" spc="-45" dirty="0">
                <a:latin typeface="Aptos" panose="020B0004020202020204" pitchFamily="34" charset="0"/>
              </a:rPr>
              <a:t> </a:t>
            </a:r>
            <a:r>
              <a:rPr lang="en-GB" sz="2200" dirty="0">
                <a:latin typeface="Aptos" panose="020B0004020202020204" pitchFamily="34" charset="0"/>
              </a:rPr>
              <a:t>the</a:t>
            </a:r>
            <a:r>
              <a:rPr lang="en-GB" sz="2200" spc="-40" dirty="0">
                <a:latin typeface="Aptos" panose="020B0004020202020204" pitchFamily="34" charset="0"/>
              </a:rPr>
              <a:t> </a:t>
            </a:r>
            <a:r>
              <a:rPr lang="en-GB" sz="2200" dirty="0">
                <a:latin typeface="Aptos" panose="020B0004020202020204" pitchFamily="34" charset="0"/>
              </a:rPr>
              <a:t>viva</a:t>
            </a:r>
            <a:r>
              <a:rPr lang="en-GB" sz="2200" spc="-40" dirty="0">
                <a:latin typeface="Aptos" panose="020B0004020202020204" pitchFamily="34" charset="0"/>
              </a:rPr>
              <a:t> </a:t>
            </a:r>
            <a:r>
              <a:rPr lang="en-GB" sz="2200" dirty="0">
                <a:latin typeface="Aptos" panose="020B0004020202020204" pitchFamily="34" charset="0"/>
              </a:rPr>
              <a:t>is</a:t>
            </a:r>
            <a:r>
              <a:rPr lang="en-GB" sz="2200" spc="-40" dirty="0">
                <a:latin typeface="Aptos" panose="020B0004020202020204" pitchFamily="34" charset="0"/>
              </a:rPr>
              <a:t> </a:t>
            </a:r>
            <a:r>
              <a:rPr lang="en-GB" sz="2200" dirty="0">
                <a:latin typeface="Aptos" panose="020B0004020202020204" pitchFamily="34" charset="0"/>
              </a:rPr>
              <a:t>to</a:t>
            </a:r>
            <a:r>
              <a:rPr lang="en-GB" sz="2200" spc="-45" dirty="0">
                <a:latin typeface="Aptos" panose="020B0004020202020204" pitchFamily="34" charset="0"/>
              </a:rPr>
              <a:t> </a:t>
            </a:r>
            <a:r>
              <a:rPr lang="en-GB" sz="2200" dirty="0">
                <a:latin typeface="Aptos" panose="020B0004020202020204" pitchFamily="34" charset="0"/>
              </a:rPr>
              <a:t>provide</a:t>
            </a:r>
            <a:r>
              <a:rPr lang="en-GB" sz="2200" spc="-40" dirty="0">
                <a:latin typeface="Aptos" panose="020B0004020202020204" pitchFamily="34" charset="0"/>
              </a:rPr>
              <a:t> </a:t>
            </a:r>
            <a:r>
              <a:rPr lang="en-GB" sz="2200" dirty="0">
                <a:latin typeface="Aptos" panose="020B0004020202020204" pitchFamily="34" charset="0"/>
              </a:rPr>
              <a:t>the</a:t>
            </a:r>
            <a:r>
              <a:rPr lang="en-GB" sz="2200" spc="-35" dirty="0">
                <a:latin typeface="Aptos" panose="020B0004020202020204" pitchFamily="34" charset="0"/>
              </a:rPr>
              <a:t> </a:t>
            </a:r>
            <a:r>
              <a:rPr lang="en-GB" sz="2200" dirty="0">
                <a:latin typeface="Aptos" panose="020B0004020202020204" pitchFamily="34" charset="0"/>
              </a:rPr>
              <a:t>students</a:t>
            </a:r>
            <a:r>
              <a:rPr lang="en-GB" sz="2200" spc="-35" dirty="0">
                <a:latin typeface="Aptos" panose="020B0004020202020204" pitchFamily="34" charset="0"/>
              </a:rPr>
              <a:t> </a:t>
            </a:r>
            <a:r>
              <a:rPr lang="en-GB" sz="2200" dirty="0">
                <a:latin typeface="Aptos" panose="020B0004020202020204" pitchFamily="34" charset="0"/>
              </a:rPr>
              <a:t>with</a:t>
            </a:r>
            <a:r>
              <a:rPr lang="en-GB" sz="2200" spc="-55" dirty="0">
                <a:latin typeface="Aptos" panose="020B0004020202020204" pitchFamily="34" charset="0"/>
              </a:rPr>
              <a:t> </a:t>
            </a:r>
            <a:r>
              <a:rPr lang="en-GB" sz="2200" dirty="0">
                <a:latin typeface="Aptos" panose="020B0004020202020204" pitchFamily="34" charset="0"/>
              </a:rPr>
              <a:t>the</a:t>
            </a:r>
            <a:r>
              <a:rPr lang="en-GB" sz="2200" spc="-35" dirty="0">
                <a:latin typeface="Aptos" panose="020B0004020202020204" pitchFamily="34" charset="0"/>
              </a:rPr>
              <a:t> </a:t>
            </a:r>
            <a:r>
              <a:rPr lang="en-GB" sz="2200" dirty="0">
                <a:latin typeface="Aptos" panose="020B0004020202020204" pitchFamily="34" charset="0"/>
              </a:rPr>
              <a:t>opportunity</a:t>
            </a:r>
            <a:r>
              <a:rPr lang="en-GB" sz="2200" spc="-50" dirty="0">
                <a:latin typeface="Aptos" panose="020B0004020202020204" pitchFamily="34" charset="0"/>
              </a:rPr>
              <a:t> </a:t>
            </a:r>
            <a:r>
              <a:rPr lang="en-GB" sz="2200" spc="-25" dirty="0">
                <a:latin typeface="Aptos" panose="020B0004020202020204" pitchFamily="34" charset="0"/>
              </a:rPr>
              <a:t>to </a:t>
            </a:r>
            <a:r>
              <a:rPr lang="en-GB" sz="2200" dirty="0">
                <a:latin typeface="Aptos" panose="020B0004020202020204" pitchFamily="34" charset="0"/>
              </a:rPr>
              <a:t>critically</a:t>
            </a:r>
            <a:r>
              <a:rPr lang="en-GB" sz="2200" spc="-75" dirty="0">
                <a:latin typeface="Aptos" panose="020B0004020202020204" pitchFamily="34" charset="0"/>
              </a:rPr>
              <a:t> </a:t>
            </a:r>
            <a:r>
              <a:rPr lang="en-GB" sz="2200" dirty="0">
                <a:latin typeface="Aptos" panose="020B0004020202020204" pitchFamily="34" charset="0"/>
              </a:rPr>
              <a:t>reflect</a:t>
            </a:r>
            <a:r>
              <a:rPr lang="en-GB" sz="2200" spc="-40" dirty="0">
                <a:latin typeface="Aptos" panose="020B0004020202020204" pitchFamily="34" charset="0"/>
              </a:rPr>
              <a:t> </a:t>
            </a:r>
            <a:r>
              <a:rPr lang="en-GB" sz="2200" dirty="0">
                <a:latin typeface="Aptos" panose="020B0004020202020204" pitchFamily="34" charset="0"/>
              </a:rPr>
              <a:t>upon</a:t>
            </a:r>
            <a:r>
              <a:rPr lang="en-GB" sz="2200" spc="-50" dirty="0">
                <a:latin typeface="Aptos" panose="020B0004020202020204" pitchFamily="34" charset="0"/>
              </a:rPr>
              <a:t> </a:t>
            </a:r>
            <a:r>
              <a:rPr lang="en-GB" sz="2200" dirty="0">
                <a:latin typeface="Aptos" panose="020B0004020202020204" pitchFamily="34" charset="0"/>
              </a:rPr>
              <a:t>their</a:t>
            </a:r>
            <a:r>
              <a:rPr lang="en-GB" sz="2200" spc="-45" dirty="0">
                <a:latin typeface="Aptos" panose="020B0004020202020204" pitchFamily="34" charset="0"/>
              </a:rPr>
              <a:t> </a:t>
            </a:r>
            <a:r>
              <a:rPr lang="en-GB" sz="2200" dirty="0">
                <a:latin typeface="Aptos" panose="020B0004020202020204" pitchFamily="34" charset="0"/>
              </a:rPr>
              <a:t>work</a:t>
            </a:r>
            <a:r>
              <a:rPr lang="en-GB" sz="2200" spc="-55" dirty="0">
                <a:latin typeface="Aptos" panose="020B0004020202020204" pitchFamily="34" charset="0"/>
              </a:rPr>
              <a:t> </a:t>
            </a:r>
            <a:r>
              <a:rPr lang="en-GB" sz="2200" dirty="0">
                <a:latin typeface="Aptos" panose="020B0004020202020204" pitchFamily="34" charset="0"/>
              </a:rPr>
              <a:t>and</a:t>
            </a:r>
            <a:r>
              <a:rPr lang="en-GB" sz="2200" spc="-50" dirty="0">
                <a:latin typeface="Aptos" panose="020B0004020202020204" pitchFamily="34" charset="0"/>
              </a:rPr>
              <a:t> </a:t>
            </a:r>
            <a:r>
              <a:rPr lang="en-GB" sz="2200" spc="-10" dirty="0">
                <a:latin typeface="Aptos" panose="020B0004020202020204" pitchFamily="34" charset="0"/>
              </a:rPr>
              <a:t>defend</a:t>
            </a:r>
            <a:r>
              <a:rPr lang="en-GB" sz="2200" spc="-40" dirty="0">
                <a:latin typeface="Aptos" panose="020B0004020202020204" pitchFamily="34" charset="0"/>
              </a:rPr>
              <a:t> </a:t>
            </a:r>
            <a:r>
              <a:rPr lang="en-GB" sz="2200" dirty="0">
                <a:latin typeface="Aptos" panose="020B0004020202020204" pitchFamily="34" charset="0"/>
              </a:rPr>
              <a:t>its</a:t>
            </a:r>
            <a:r>
              <a:rPr lang="en-GB" sz="2200" spc="-60" dirty="0">
                <a:latin typeface="Aptos" panose="020B0004020202020204" pitchFamily="34" charset="0"/>
              </a:rPr>
              <a:t> </a:t>
            </a:r>
            <a:r>
              <a:rPr lang="en-GB" sz="2200" dirty="0">
                <a:latin typeface="Aptos" panose="020B0004020202020204" pitchFamily="34" charset="0"/>
              </a:rPr>
              <a:t>content</a:t>
            </a:r>
            <a:r>
              <a:rPr lang="en-GB" sz="2200" spc="-50" dirty="0">
                <a:latin typeface="Aptos" panose="020B0004020202020204" pitchFamily="34" charset="0"/>
              </a:rPr>
              <a:t> </a:t>
            </a:r>
            <a:r>
              <a:rPr lang="en-GB" sz="2200" dirty="0">
                <a:latin typeface="Aptos" panose="020B0004020202020204" pitchFamily="34" charset="0"/>
              </a:rPr>
              <a:t>and</a:t>
            </a:r>
            <a:r>
              <a:rPr lang="en-GB" sz="2200" spc="-50" dirty="0">
                <a:latin typeface="Aptos" panose="020B0004020202020204" pitchFamily="34" charset="0"/>
              </a:rPr>
              <a:t> </a:t>
            </a:r>
            <a:r>
              <a:rPr lang="en-GB" sz="2200" spc="-10" dirty="0">
                <a:latin typeface="Aptos" panose="020B0004020202020204" pitchFamily="34" charset="0"/>
              </a:rPr>
              <a:t>demonstrate</a:t>
            </a:r>
            <a:r>
              <a:rPr lang="en-GB" sz="2200" spc="-55" dirty="0">
                <a:latin typeface="Aptos" panose="020B0004020202020204" pitchFamily="34" charset="0"/>
              </a:rPr>
              <a:t> </a:t>
            </a:r>
            <a:r>
              <a:rPr lang="en-GB" sz="2200" dirty="0">
                <a:latin typeface="Aptos" panose="020B0004020202020204" pitchFamily="34" charset="0"/>
              </a:rPr>
              <a:t>that</a:t>
            </a:r>
            <a:r>
              <a:rPr lang="en-GB" sz="2200" spc="-55" dirty="0">
                <a:latin typeface="Aptos" panose="020B0004020202020204" pitchFamily="34" charset="0"/>
              </a:rPr>
              <a:t> </a:t>
            </a:r>
            <a:r>
              <a:rPr lang="en-GB" sz="2200" dirty="0">
                <a:latin typeface="Aptos" panose="020B0004020202020204" pitchFamily="34" charset="0"/>
              </a:rPr>
              <a:t>it</a:t>
            </a:r>
            <a:r>
              <a:rPr lang="en-GB" sz="2200" spc="-60" dirty="0">
                <a:latin typeface="Aptos" panose="020B0004020202020204" pitchFamily="34" charset="0"/>
              </a:rPr>
              <a:t> </a:t>
            </a:r>
            <a:r>
              <a:rPr lang="en-GB" sz="2200" spc="-25" dirty="0">
                <a:latin typeface="Aptos" panose="020B0004020202020204" pitchFamily="34" charset="0"/>
              </a:rPr>
              <a:t>is </a:t>
            </a:r>
            <a:r>
              <a:rPr lang="en-GB" sz="2200" dirty="0">
                <a:latin typeface="Aptos" panose="020B0004020202020204" pitchFamily="34" charset="0"/>
              </a:rPr>
              <a:t>their</a:t>
            </a:r>
            <a:r>
              <a:rPr lang="en-GB" sz="2200" spc="-35" dirty="0">
                <a:latin typeface="Aptos" panose="020B0004020202020204" pitchFamily="34" charset="0"/>
              </a:rPr>
              <a:t> </a:t>
            </a:r>
            <a:r>
              <a:rPr lang="en-GB" sz="2200" spc="-20" dirty="0">
                <a:latin typeface="Aptos" panose="020B0004020202020204" pitchFamily="34" charset="0"/>
              </a:rPr>
              <a:t>own.</a:t>
            </a:r>
          </a:p>
          <a:p>
            <a:pPr marL="240665" indent="-227965">
              <a:lnSpc>
                <a:spcPct val="150000"/>
              </a:lnSpc>
              <a:spcBef>
                <a:spcPts val="1010"/>
              </a:spcBef>
              <a:buFont typeface="Wingdings"/>
              <a:buChar char=""/>
              <a:tabLst>
                <a:tab pos="240665" algn="l"/>
              </a:tabLst>
            </a:pPr>
            <a:r>
              <a:rPr lang="en-GB" sz="2200" dirty="0">
                <a:latin typeface="Aptos" panose="020B0004020202020204" pitchFamily="34" charset="0"/>
              </a:rPr>
              <a:t>Attendance is </a:t>
            </a:r>
            <a:r>
              <a:rPr lang="en-GB" sz="2200" b="1" dirty="0">
                <a:latin typeface="Aptos" panose="020B0004020202020204" pitchFamily="34" charset="0"/>
              </a:rPr>
              <a:t>mandatory. </a:t>
            </a:r>
            <a:r>
              <a:rPr lang="en-GB" sz="2200" spc="-25" dirty="0">
                <a:latin typeface="Aptos" panose="020B0004020202020204" pitchFamily="34" charset="0"/>
              </a:rPr>
              <a:t>The viva will convene with or without you being present.</a:t>
            </a:r>
          </a:p>
          <a:p>
            <a:pPr marL="240665" indent="-227965">
              <a:lnSpc>
                <a:spcPct val="150000"/>
              </a:lnSpc>
              <a:spcBef>
                <a:spcPts val="1010"/>
              </a:spcBef>
              <a:buFont typeface="Wingdings"/>
              <a:buChar char=""/>
              <a:tabLst>
                <a:tab pos="240665" algn="l"/>
              </a:tabLst>
            </a:pPr>
            <a:r>
              <a:rPr lang="en-GB" sz="2200" spc="-25" dirty="0">
                <a:latin typeface="Aptos" panose="020B0004020202020204" pitchFamily="34" charset="0"/>
              </a:rPr>
              <a:t>If you are unable to attend the proposed date, we can reschedule on one occasion!</a:t>
            </a:r>
          </a:p>
        </p:txBody>
      </p:sp>
      <p:pic>
        <p:nvPicPr>
          <p:cNvPr id="4" name="Picture 3">
            <a:extLst>
              <a:ext uri="{FF2B5EF4-FFF2-40B4-BE49-F238E27FC236}">
                <a16:creationId xmlns:a16="http://schemas.microsoft.com/office/drawing/2014/main" id="{96F03B7F-692A-3052-3419-A4A860551ADB}"/>
              </a:ext>
            </a:extLst>
          </p:cNvPr>
          <p:cNvPicPr>
            <a:picLocks noChangeAspect="1"/>
          </p:cNvPicPr>
          <p:nvPr/>
        </p:nvPicPr>
        <p:blipFill>
          <a:blip r:embed="rId3"/>
          <a:stretch>
            <a:fillRect/>
          </a:stretch>
        </p:blipFill>
        <p:spPr>
          <a:xfrm>
            <a:off x="3672183" y="3701988"/>
            <a:ext cx="4479898" cy="298543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32856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2ECB0-5639-1A86-3A73-DDAAF26AB5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4F26A4-FD1B-9A69-3796-4347311CF35C}"/>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Get it right!</a:t>
            </a:r>
            <a:endParaRPr lang="en-GB" sz="4000">
              <a:solidFill>
                <a:schemeClr val="bg1"/>
              </a:solidFill>
              <a:effectLst>
                <a:outerShdw blurRad="38100" dist="38100" dir="2700000" algn="tl">
                  <a:srgbClr val="000000">
                    <a:alpha val="43137"/>
                  </a:srgbClr>
                </a:outerShdw>
              </a:effectLst>
            </a:endParaRPr>
          </a:p>
        </p:txBody>
      </p:sp>
      <p:sp>
        <p:nvSpPr>
          <p:cNvPr id="9" name="Content Placeholder 2">
            <a:extLst>
              <a:ext uri="{FF2B5EF4-FFF2-40B4-BE49-F238E27FC236}">
                <a16:creationId xmlns:a16="http://schemas.microsoft.com/office/drawing/2014/main" id="{4F8766BC-B643-4B78-102C-9464F344EAFE}"/>
              </a:ext>
            </a:extLst>
          </p:cNvPr>
          <p:cNvSpPr txBox="1">
            <a:spLocks/>
          </p:cNvSpPr>
          <p:nvPr/>
        </p:nvSpPr>
        <p:spPr>
          <a:xfrm>
            <a:off x="838200" y="1825626"/>
            <a:ext cx="10515600" cy="3640897"/>
          </a:xfrm>
          <a:prstGeom prst="rect">
            <a:avLst/>
          </a:prstGeom>
          <a:solidFill>
            <a:schemeClr val="accent6">
              <a:lumMod val="20000"/>
              <a:lumOff val="80000"/>
            </a:schemeClr>
          </a:solidFill>
          <a:ln>
            <a:solidFill>
              <a:schemeClr val="tx2"/>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GB" sz="2200">
                <a:latin typeface="Aptos" panose="020B0004020202020204" pitchFamily="34" charset="0"/>
              </a:rPr>
              <a:t>Keep a record of the sources you read as you go along.</a:t>
            </a:r>
          </a:p>
          <a:p>
            <a:pPr>
              <a:lnSpc>
                <a:spcPct val="150000"/>
              </a:lnSpc>
              <a:buFont typeface="Wingdings" panose="05000000000000000000" pitchFamily="2" charset="2"/>
              <a:buChar char="§"/>
            </a:pPr>
            <a:r>
              <a:rPr lang="en-GB" sz="2200">
                <a:latin typeface="Aptos" panose="020B0004020202020204" pitchFamily="34" charset="0"/>
              </a:rPr>
              <a:t>Be consistent in the records you keep and in the way you reference. </a:t>
            </a:r>
          </a:p>
          <a:p>
            <a:pPr>
              <a:lnSpc>
                <a:spcPct val="150000"/>
              </a:lnSpc>
              <a:buFont typeface="Wingdings" panose="05000000000000000000" pitchFamily="2" charset="2"/>
              <a:buChar char="§"/>
            </a:pPr>
            <a:r>
              <a:rPr lang="en-GB" sz="2200">
                <a:latin typeface="Aptos" panose="020B0004020202020204" pitchFamily="34" charset="0"/>
              </a:rPr>
              <a:t>Give yourself enough time to research for and check your work. </a:t>
            </a:r>
          </a:p>
          <a:p>
            <a:pPr>
              <a:lnSpc>
                <a:spcPct val="150000"/>
              </a:lnSpc>
              <a:buFont typeface="Wingdings" panose="05000000000000000000" pitchFamily="2" charset="2"/>
              <a:buChar char="§"/>
            </a:pPr>
            <a:r>
              <a:rPr lang="en-GB" sz="2200">
                <a:latin typeface="Aptos" panose="020B0004020202020204" pitchFamily="34" charset="0"/>
              </a:rPr>
              <a:t>Try to put yourself in the shoes of the reader. Think, “if I wanted to find the source of this information, could I?”</a:t>
            </a:r>
          </a:p>
          <a:p>
            <a:pPr>
              <a:lnSpc>
                <a:spcPct val="150000"/>
              </a:lnSpc>
              <a:buFont typeface="Wingdings" panose="05000000000000000000" pitchFamily="2" charset="2"/>
              <a:buChar char="§"/>
            </a:pPr>
            <a:r>
              <a:rPr lang="en-GB" sz="2200">
                <a:latin typeface="Aptos" panose="020B0004020202020204" pitchFamily="34" charset="0"/>
              </a:rPr>
              <a:t>If in doubt, seek clarification or ask for help – </a:t>
            </a:r>
            <a:r>
              <a:rPr lang="en-GB" sz="2200" b="1">
                <a:latin typeface="Aptos" panose="020B0004020202020204" pitchFamily="34" charset="0"/>
              </a:rPr>
              <a:t>Do not suffer in silence!</a:t>
            </a:r>
          </a:p>
        </p:txBody>
      </p:sp>
      <p:sp>
        <p:nvSpPr>
          <p:cNvPr id="10" name="TextBox 9">
            <a:extLst>
              <a:ext uri="{FF2B5EF4-FFF2-40B4-BE49-F238E27FC236}">
                <a16:creationId xmlns:a16="http://schemas.microsoft.com/office/drawing/2014/main" id="{63E5006F-A5C4-48B3-4804-0B885B392F86}"/>
              </a:ext>
            </a:extLst>
          </p:cNvPr>
          <p:cNvSpPr txBox="1"/>
          <p:nvPr/>
        </p:nvSpPr>
        <p:spPr>
          <a:xfrm>
            <a:off x="5105400" y="6172200"/>
            <a:ext cx="3200400" cy="369332"/>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rPr>
              <a:t>(UWTSD, 2025, p.4)</a:t>
            </a:r>
          </a:p>
        </p:txBody>
      </p:sp>
    </p:spTree>
    <p:extLst>
      <p:ext uri="{BB962C8B-B14F-4D97-AF65-F5344CB8AC3E}">
        <p14:creationId xmlns:p14="http://schemas.microsoft.com/office/powerpoint/2010/main" val="3224332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9A668-80B4-2866-6033-5DD6B050DC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7C29C3-3357-319A-82B4-4AEAF4CD17BC}"/>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Resources and Support</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A179E39-ECCA-99DF-02B2-64CDB1825594}"/>
              </a:ext>
            </a:extLst>
          </p:cNvPr>
          <p:cNvSpPr>
            <a:spLocks noGrp="1"/>
          </p:cNvSpPr>
          <p:nvPr>
            <p:ph idx="1"/>
          </p:nvPr>
        </p:nvSpPr>
        <p:spPr>
          <a:xfrm>
            <a:off x="461371" y="1562361"/>
            <a:ext cx="11269258" cy="4000239"/>
          </a:xfrm>
        </p:spPr>
        <p:txBody>
          <a:bodyPr>
            <a:normAutofit/>
          </a:bodyPr>
          <a:lstStyle/>
          <a:p>
            <a:pPr>
              <a:buFont typeface="Wingdings" panose="05000000000000000000" pitchFamily="2" charset="2"/>
              <a:buChar char="§"/>
            </a:pPr>
            <a:r>
              <a:rPr lang="en-GB" sz="2200" b="1" dirty="0">
                <a:latin typeface="Aptos" panose="020B0004020202020204" pitchFamily="34" charset="0"/>
              </a:rPr>
              <a:t>Academic and </a:t>
            </a:r>
            <a:r>
              <a:rPr lang="en-GB" sz="2200" b="1" dirty="0" err="1">
                <a:latin typeface="Aptos" panose="020B0004020202020204" pitchFamily="34" charset="0"/>
              </a:rPr>
              <a:t>InfoSkills</a:t>
            </a:r>
            <a:r>
              <a:rPr lang="en-GB" sz="2200" dirty="0">
                <a:latin typeface="Aptos" panose="020B0004020202020204" pitchFamily="34" charset="0"/>
              </a:rPr>
              <a:t>: online study resources, workshops</a:t>
            </a:r>
          </a:p>
          <a:p>
            <a:pPr marL="457200" lvl="1" indent="0">
              <a:buNone/>
            </a:pPr>
            <a:r>
              <a:rPr lang="en-GB" sz="2200" dirty="0">
                <a:latin typeface="Aptos" panose="020B0004020202020204" pitchFamily="34" charset="0"/>
              </a:rPr>
              <a:t>Email: </a:t>
            </a:r>
            <a:r>
              <a:rPr lang="en-GB" sz="2200" b="1" u="sng" dirty="0">
                <a:latin typeface="Aptos" panose="020B0004020202020204" pitchFamily="34" charset="0"/>
                <a:hlinkClick r:id="rId3">
                  <a:extLst>
                    <a:ext uri="{A12FA001-AC4F-418D-AE19-62706E023703}">
                      <ahyp:hlinkClr xmlns:ahyp="http://schemas.microsoft.com/office/drawing/2018/hyperlinkcolor" val="tx"/>
                    </a:ext>
                  </a:extLst>
                </a:hlinkClick>
              </a:rPr>
              <a:t>infoskills@uwtsd.ac.uk</a:t>
            </a:r>
            <a:endParaRPr lang="en-GB" sz="2200" dirty="0">
              <a:latin typeface="Aptos" panose="020B0004020202020204" pitchFamily="34" charset="0"/>
            </a:endParaRPr>
          </a:p>
          <a:p>
            <a:pPr marL="457200" lvl="1" indent="0">
              <a:buNone/>
            </a:pPr>
            <a:r>
              <a:rPr lang="en-GB" sz="2200" b="1" u="sng" dirty="0">
                <a:latin typeface="Aptos" panose="020B0004020202020204" pitchFamily="34" charset="0"/>
                <a:hlinkClick r:id="rId4"/>
              </a:rPr>
              <a:t>Book an appointment</a:t>
            </a:r>
            <a:r>
              <a:rPr lang="en-GB" sz="2200" dirty="0">
                <a:latin typeface="Aptos" panose="020B0004020202020204" pitchFamily="34" charset="0"/>
              </a:rPr>
              <a:t> </a:t>
            </a:r>
          </a:p>
          <a:p>
            <a:pPr marL="0" indent="0">
              <a:buNone/>
            </a:pPr>
            <a:endParaRPr lang="en-GB" sz="2200" dirty="0">
              <a:latin typeface="Aptos" panose="020B0004020202020204" pitchFamily="34" charset="0"/>
            </a:endParaRPr>
          </a:p>
          <a:p>
            <a:pPr>
              <a:buFont typeface="Wingdings" panose="05000000000000000000" pitchFamily="2" charset="2"/>
              <a:buChar char="§"/>
            </a:pPr>
            <a:r>
              <a:rPr lang="en-GB" sz="2200" b="1" dirty="0">
                <a:latin typeface="Aptos" panose="020B0004020202020204" pitchFamily="34" charset="0"/>
              </a:rPr>
              <a:t>Study Skills</a:t>
            </a:r>
            <a:r>
              <a:rPr lang="en-GB" sz="2200" dirty="0">
                <a:latin typeface="Aptos" panose="020B0004020202020204" pitchFamily="34" charset="0"/>
              </a:rPr>
              <a:t>: drop-in sessions</a:t>
            </a:r>
          </a:p>
          <a:p>
            <a:pPr marL="457200" lvl="1" indent="0">
              <a:buNone/>
            </a:pPr>
            <a:r>
              <a:rPr lang="en-GB" sz="2200" dirty="0">
                <a:latin typeface="Aptos" panose="020B0004020202020204" pitchFamily="34" charset="0"/>
              </a:rPr>
              <a:t>Email: </a:t>
            </a:r>
            <a:r>
              <a:rPr lang="en-GB" sz="2200" b="1" u="sng" dirty="0">
                <a:latin typeface="Aptos" panose="020B0004020202020204" pitchFamily="34" charset="0"/>
              </a:rPr>
              <a:t>studyskillsdistance@uwtsd.ac.uk</a:t>
            </a:r>
            <a:endParaRPr lang="en-GB" sz="2200" dirty="0">
              <a:latin typeface="Aptos" panose="020B0004020202020204" pitchFamily="34" charset="0"/>
            </a:endParaRPr>
          </a:p>
          <a:p>
            <a:pPr>
              <a:buFont typeface="Wingdings" panose="05000000000000000000" pitchFamily="2" charset="2"/>
              <a:buChar char="§"/>
            </a:pPr>
            <a:endParaRPr lang="en-GB" sz="2200" dirty="0">
              <a:latin typeface="Aptos" panose="020B0004020202020204" pitchFamily="34" charset="0"/>
            </a:endParaRPr>
          </a:p>
          <a:p>
            <a:pPr>
              <a:buFont typeface="Wingdings" panose="05000000000000000000" pitchFamily="2" charset="2"/>
              <a:buChar char="§"/>
            </a:pPr>
            <a:r>
              <a:rPr lang="en-GB" sz="2200" b="1" dirty="0" err="1">
                <a:latin typeface="Aptos" panose="020B0004020202020204" pitchFamily="34" charset="0"/>
              </a:rPr>
              <a:t>InfoSkills</a:t>
            </a:r>
            <a:r>
              <a:rPr lang="en-GB" sz="2200" b="1" dirty="0">
                <a:latin typeface="Aptos" panose="020B0004020202020204" pitchFamily="34" charset="0"/>
              </a:rPr>
              <a:t> Librarian</a:t>
            </a:r>
            <a:r>
              <a:rPr lang="en-GB" sz="2200" dirty="0">
                <a:latin typeface="Aptos" panose="020B0004020202020204" pitchFamily="34" charset="0"/>
              </a:rPr>
              <a:t>: Lisa Ellis</a:t>
            </a:r>
          </a:p>
          <a:p>
            <a:pPr marL="457200" lvl="1" indent="0">
              <a:buNone/>
            </a:pPr>
            <a:r>
              <a:rPr lang="en-GB" sz="2200" dirty="0">
                <a:latin typeface="Aptos" panose="020B0004020202020204" pitchFamily="34" charset="0"/>
              </a:rPr>
              <a:t>Email: </a:t>
            </a:r>
            <a:r>
              <a:rPr lang="en-GB" sz="2200" dirty="0">
                <a:latin typeface="Aptos" panose="020B0004020202020204" pitchFamily="34" charset="0"/>
                <a:hlinkClick r:id="rId5"/>
              </a:rPr>
              <a:t>l.ellis@uwtsd.ac.uk</a:t>
            </a:r>
            <a:endParaRPr lang="en-GB" sz="2200" dirty="0">
              <a:latin typeface="Aptos" panose="020B0004020202020204" pitchFamily="34" charset="0"/>
            </a:endParaRPr>
          </a:p>
          <a:p>
            <a:pPr marL="457200" lvl="1" indent="0">
              <a:buNone/>
            </a:pPr>
            <a:r>
              <a:rPr lang="en-GB" sz="2200" b="1" dirty="0">
                <a:latin typeface="Aptos" panose="020B0004020202020204" pitchFamily="34" charset="0"/>
                <a:hlinkClick r:id="rId4">
                  <a:extLst>
                    <a:ext uri="{A12FA001-AC4F-418D-AE19-62706E023703}">
                      <ahyp:hlinkClr xmlns:ahyp="http://schemas.microsoft.com/office/drawing/2018/hyperlinkcolor" val="tx"/>
                    </a:ext>
                  </a:extLst>
                </a:hlinkClick>
              </a:rPr>
              <a:t>Book an appointment here</a:t>
            </a:r>
            <a:endParaRPr lang="en-GB" sz="2200" b="1" dirty="0">
              <a:latin typeface="Aptos" panose="020B0004020202020204" pitchFamily="34" charset="0"/>
            </a:endParaRPr>
          </a:p>
        </p:txBody>
      </p:sp>
      <p:pic>
        <p:nvPicPr>
          <p:cNvPr id="3" name="Picture 2">
            <a:extLst>
              <a:ext uri="{FF2B5EF4-FFF2-40B4-BE49-F238E27FC236}">
                <a16:creationId xmlns:a16="http://schemas.microsoft.com/office/drawing/2014/main" id="{D8571D3A-0AFE-4093-181B-87E1C1016CE9}"/>
              </a:ext>
            </a:extLst>
          </p:cNvPr>
          <p:cNvPicPr>
            <a:picLocks noChangeAspect="1"/>
          </p:cNvPicPr>
          <p:nvPr/>
        </p:nvPicPr>
        <p:blipFill>
          <a:blip r:embed="rId6"/>
          <a:srcRect l="1112" t="13332" r="1851" b="6667"/>
          <a:stretch/>
        </p:blipFill>
        <p:spPr>
          <a:xfrm>
            <a:off x="6852101" y="2255356"/>
            <a:ext cx="4724400" cy="314695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93842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F11B6-B421-ECDA-CA87-F197BA7CFA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24C3FA-B49F-5F06-5ADB-D6EABFB606B5}"/>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Recommended Learning Paths</a:t>
            </a:r>
            <a:endParaRPr lang="en-GB" sz="4000" dirty="0">
              <a:solidFill>
                <a:schemeClr val="bg1"/>
              </a:solidFill>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FC2052AD-372E-E12F-C5C5-914E05B1D6A0}"/>
              </a:ext>
            </a:extLst>
          </p:cNvPr>
          <p:cNvPicPr>
            <a:picLocks noChangeAspect="1"/>
          </p:cNvPicPr>
          <p:nvPr/>
        </p:nvPicPr>
        <p:blipFill>
          <a:blip r:embed="rId3"/>
          <a:srcRect l="1852" t="29913" r="30741" b="24443"/>
          <a:stretch>
            <a:fillRect/>
          </a:stretch>
        </p:blipFill>
        <p:spPr>
          <a:xfrm>
            <a:off x="291830" y="1694121"/>
            <a:ext cx="8769486" cy="3958681"/>
          </a:xfrm>
          <a:prstGeom prst="rect">
            <a:avLst/>
          </a:prstGeom>
          <a:ln>
            <a:no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DCE78811-2904-E176-4FB1-741B535082F3}"/>
              </a:ext>
            </a:extLst>
          </p:cNvPr>
          <p:cNvSpPr txBox="1"/>
          <p:nvPr/>
        </p:nvSpPr>
        <p:spPr>
          <a:xfrm>
            <a:off x="9372600" y="4520953"/>
            <a:ext cx="2438400" cy="923330"/>
          </a:xfrm>
          <a:prstGeom prst="rect">
            <a:avLst/>
          </a:prstGeom>
          <a:noFill/>
        </p:spPr>
        <p:txBody>
          <a:bodyPr wrap="square" rtlCol="0">
            <a:spAutoFit/>
          </a:bodyPr>
          <a:lstStyle/>
          <a:p>
            <a:r>
              <a:rPr lang="en-GB" b="1" dirty="0">
                <a:latin typeface="Aptos" panose="020B0004020202020204" pitchFamily="34" charset="0"/>
              </a:rPr>
              <a:t>Access</a:t>
            </a:r>
            <a:r>
              <a:rPr lang="en-GB" dirty="0">
                <a:latin typeface="Aptos" panose="020B0004020202020204" pitchFamily="34" charset="0"/>
              </a:rPr>
              <a:t>:</a:t>
            </a:r>
          </a:p>
          <a:p>
            <a:r>
              <a:rPr lang="en-GB" dirty="0">
                <a:latin typeface="Aptos" panose="020B0004020202020204" pitchFamily="34" charset="0"/>
                <a:hlinkClick r:id="rId4"/>
              </a:rPr>
              <a:t>Referencing | Library </a:t>
            </a:r>
            <a:r>
              <a:rPr lang="en-GB" dirty="0" err="1">
                <a:latin typeface="Aptos" panose="020B0004020202020204" pitchFamily="34" charset="0"/>
                <a:hlinkClick r:id="rId4"/>
              </a:rPr>
              <a:t>Infoskills</a:t>
            </a:r>
            <a:endParaRPr lang="en-GB" dirty="0">
              <a:latin typeface="Aptos" panose="020B0004020202020204" pitchFamily="34" charset="0"/>
            </a:endParaRPr>
          </a:p>
        </p:txBody>
      </p:sp>
    </p:spTree>
    <p:extLst>
      <p:ext uri="{BB962C8B-B14F-4D97-AF65-F5344CB8AC3E}">
        <p14:creationId xmlns:p14="http://schemas.microsoft.com/office/powerpoint/2010/main" val="3979161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944BFA-D7B2-1B87-27FD-47DC942131D5}"/>
              </a:ext>
            </a:extLst>
          </p:cNvPr>
          <p:cNvPicPr>
            <a:picLocks noChangeAspect="1"/>
          </p:cNvPicPr>
          <p:nvPr/>
        </p:nvPicPr>
        <p:blipFill>
          <a:blip r:embed="rId2"/>
          <a:stretch>
            <a:fillRect/>
          </a:stretch>
        </p:blipFill>
        <p:spPr>
          <a:xfrm>
            <a:off x="0" y="0"/>
            <a:ext cx="12197046" cy="6012492"/>
          </a:xfrm>
          <a:prstGeom prst="rect">
            <a:avLst/>
          </a:prstGeom>
        </p:spPr>
      </p:pic>
      <p:sp>
        <p:nvSpPr>
          <p:cNvPr id="5" name="Rectangle: Rounded Corners 4">
            <a:extLst>
              <a:ext uri="{FF2B5EF4-FFF2-40B4-BE49-F238E27FC236}">
                <a16:creationId xmlns:a16="http://schemas.microsoft.com/office/drawing/2014/main" id="{26E540B8-8EDA-43F3-2878-D17DDB85C730}"/>
              </a:ext>
            </a:extLst>
          </p:cNvPr>
          <p:cNvSpPr/>
          <p:nvPr/>
        </p:nvSpPr>
        <p:spPr>
          <a:xfrm>
            <a:off x="1528174" y="2217107"/>
            <a:ext cx="4440477" cy="2167003"/>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DEBCA3D-4447-424E-1469-90D56B8AFBC2}"/>
              </a:ext>
            </a:extLst>
          </p:cNvPr>
          <p:cNvSpPr txBox="1"/>
          <p:nvPr/>
        </p:nvSpPr>
        <p:spPr>
          <a:xfrm>
            <a:off x="1806879" y="2464961"/>
            <a:ext cx="3883068" cy="923330"/>
          </a:xfrm>
          <a:prstGeom prst="rect">
            <a:avLst/>
          </a:prstGeom>
          <a:noFill/>
        </p:spPr>
        <p:txBody>
          <a:bodyPr wrap="square" rtlCol="0">
            <a:spAutoFit/>
          </a:bodyPr>
          <a:lstStyle/>
          <a:p>
            <a:r>
              <a:rPr lang="en-GB" sz="5400" b="1" dirty="0">
                <a:solidFill>
                  <a:schemeClr val="accent3">
                    <a:lumMod val="20000"/>
                    <a:lumOff val="80000"/>
                  </a:schemeClr>
                </a:solidFill>
              </a:rPr>
              <a:t>BREAK TIME</a:t>
            </a:r>
          </a:p>
        </p:txBody>
      </p:sp>
      <p:pic>
        <p:nvPicPr>
          <p:cNvPr id="9" name="Graphic 8" descr="Coffee with solid fill">
            <a:extLst>
              <a:ext uri="{FF2B5EF4-FFF2-40B4-BE49-F238E27FC236}">
                <a16:creationId xmlns:a16="http://schemas.microsoft.com/office/drawing/2014/main" id="{084E6689-34D8-8C6C-7122-31CAD2B0069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91212" y="3388291"/>
            <a:ext cx="914400" cy="914400"/>
          </a:xfrm>
          <a:prstGeom prst="rect">
            <a:avLst/>
          </a:prstGeom>
        </p:spPr>
      </p:pic>
    </p:spTree>
    <p:extLst>
      <p:ext uri="{BB962C8B-B14F-4D97-AF65-F5344CB8AC3E}">
        <p14:creationId xmlns:p14="http://schemas.microsoft.com/office/powerpoint/2010/main" val="884062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88D40-FF35-D00A-59DB-6DB0553B4485}"/>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22280978-196D-F01E-1B49-9F8354EEE8CC}"/>
              </a:ext>
            </a:extLst>
          </p:cNvPr>
          <p:cNvSpPr/>
          <p:nvPr/>
        </p:nvSpPr>
        <p:spPr>
          <a:xfrm>
            <a:off x="2481816" y="412895"/>
            <a:ext cx="7228368" cy="4818321"/>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ptos ExtraBold" panose="020F0502020204030204" pitchFamily="34" charset="0"/>
              </a:rPr>
              <a:t>What is Artificial Intelligence?</a:t>
            </a:r>
            <a:endParaRPr lang="en-GB" sz="4000">
              <a:solidFill>
                <a:schemeClr val="tx1"/>
              </a:solidFill>
            </a:endParaRPr>
          </a:p>
        </p:txBody>
      </p:sp>
    </p:spTree>
    <p:extLst>
      <p:ext uri="{BB962C8B-B14F-4D97-AF65-F5344CB8AC3E}">
        <p14:creationId xmlns:p14="http://schemas.microsoft.com/office/powerpoint/2010/main" val="21309897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967F0-E815-9DA6-5C03-520530D750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73B5D6-2AC6-CF73-C91E-BCF4485E3E98}"/>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What is Artificial Intelligence?</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D3716DDE-DA55-CCAB-38A3-115BA0BBD024}"/>
              </a:ext>
            </a:extLst>
          </p:cNvPr>
          <p:cNvSpPr>
            <a:spLocks noGrp="1"/>
          </p:cNvSpPr>
          <p:nvPr>
            <p:ph idx="1"/>
          </p:nvPr>
        </p:nvSpPr>
        <p:spPr>
          <a:xfrm>
            <a:off x="482009" y="1428880"/>
            <a:ext cx="11001154" cy="4000239"/>
          </a:xfrm>
        </p:spPr>
        <p:txBody>
          <a:bodyPr>
            <a:normAutofit/>
          </a:bodyPr>
          <a:lstStyle/>
          <a:p>
            <a:pPr algn="just">
              <a:spcBef>
                <a:spcPts val="750"/>
              </a:spcBef>
              <a:spcAft>
                <a:spcPts val="750"/>
              </a:spcAft>
              <a:buFont typeface="Wingdings" panose="05000000000000000000" pitchFamily="2" charset="2"/>
              <a:buChar char="§"/>
            </a:pPr>
            <a:endParaRPr lang="en-GB" sz="2400" dirty="0">
              <a:solidFill>
                <a:srgbClr val="242424"/>
              </a:solidFill>
              <a:latin typeface="Aptos" panose="020B0004020202020204" pitchFamily="34" charset="0"/>
            </a:endParaRPr>
          </a:p>
          <a:p>
            <a:pPr algn="just">
              <a:spcBef>
                <a:spcPts val="750"/>
              </a:spcBef>
              <a:spcAft>
                <a:spcPts val="750"/>
              </a:spcAft>
              <a:buFont typeface="Wingdings" panose="05000000000000000000" pitchFamily="2" charset="2"/>
              <a:buChar char="§"/>
            </a:pPr>
            <a:r>
              <a:rPr lang="en-GB" sz="2400" dirty="0">
                <a:solidFill>
                  <a:srgbClr val="242424"/>
                </a:solidFill>
                <a:latin typeface="Aptos" panose="020B0004020202020204" pitchFamily="34" charset="0"/>
              </a:rPr>
              <a:t>AI is the simulation of human intelligence in machines that are programmed to think and learn.</a:t>
            </a:r>
          </a:p>
          <a:p>
            <a:pPr algn="just">
              <a:spcBef>
                <a:spcPts val="750"/>
              </a:spcBef>
              <a:spcAft>
                <a:spcPts val="750"/>
              </a:spcAft>
              <a:buFont typeface="Wingdings" panose="05000000000000000000" pitchFamily="2" charset="2"/>
              <a:buChar char="§"/>
            </a:pPr>
            <a:endParaRPr lang="en-GB" sz="2400" dirty="0">
              <a:solidFill>
                <a:srgbClr val="242424"/>
              </a:solidFill>
              <a:latin typeface="Aptos" panose="020B0004020202020204" pitchFamily="34" charset="0"/>
            </a:endParaRPr>
          </a:p>
          <a:p>
            <a:pPr algn="just">
              <a:spcBef>
                <a:spcPts val="750"/>
              </a:spcBef>
              <a:spcAft>
                <a:spcPts val="750"/>
              </a:spcAft>
              <a:buFont typeface="Wingdings" panose="05000000000000000000" pitchFamily="2" charset="2"/>
              <a:buChar char="§"/>
            </a:pPr>
            <a:r>
              <a:rPr lang="en-GB" sz="2400" dirty="0">
                <a:solidFill>
                  <a:srgbClr val="242424"/>
                </a:solidFill>
                <a:latin typeface="Aptos" panose="020B0004020202020204" pitchFamily="34" charset="0"/>
              </a:rPr>
              <a:t>Examples:</a:t>
            </a:r>
          </a:p>
          <a:p>
            <a:pPr lvl="1" algn="just">
              <a:spcBef>
                <a:spcPts val="750"/>
              </a:spcBef>
              <a:spcAft>
                <a:spcPts val="750"/>
              </a:spcAft>
              <a:buFont typeface="Wingdings" panose="05000000000000000000" pitchFamily="2" charset="2"/>
              <a:buChar char="v"/>
            </a:pPr>
            <a:r>
              <a:rPr lang="en-GB" dirty="0">
                <a:solidFill>
                  <a:srgbClr val="242424"/>
                </a:solidFill>
                <a:latin typeface="Aptos" panose="020B0004020202020204" pitchFamily="34" charset="0"/>
              </a:rPr>
              <a:t> Virtual assistants (Siri, Alexa)</a:t>
            </a:r>
          </a:p>
          <a:p>
            <a:pPr lvl="1" algn="just">
              <a:spcBef>
                <a:spcPts val="750"/>
              </a:spcBef>
              <a:spcAft>
                <a:spcPts val="750"/>
              </a:spcAft>
              <a:buFont typeface="Wingdings" panose="05000000000000000000" pitchFamily="2" charset="2"/>
              <a:buChar char="v"/>
            </a:pPr>
            <a:r>
              <a:rPr lang="en-GB" dirty="0">
                <a:solidFill>
                  <a:srgbClr val="242424"/>
                </a:solidFill>
                <a:latin typeface="Aptos" panose="020B0004020202020204" pitchFamily="34" charset="0"/>
              </a:rPr>
              <a:t> Recommendation systems (Netflix, Amazon)</a:t>
            </a:r>
          </a:p>
          <a:p>
            <a:pPr lvl="1" algn="just">
              <a:spcBef>
                <a:spcPts val="750"/>
              </a:spcBef>
              <a:spcAft>
                <a:spcPts val="750"/>
              </a:spcAft>
              <a:buFont typeface="Wingdings" panose="05000000000000000000" pitchFamily="2" charset="2"/>
              <a:buChar char="v"/>
            </a:pPr>
            <a:r>
              <a:rPr lang="en-GB" dirty="0">
                <a:solidFill>
                  <a:srgbClr val="242424"/>
                </a:solidFill>
                <a:latin typeface="Aptos" panose="020B0004020202020204" pitchFamily="34" charset="0"/>
              </a:rPr>
              <a:t> Generative AI (ChatGPT, Microsoft Copilot)</a:t>
            </a:r>
          </a:p>
        </p:txBody>
      </p:sp>
      <p:pic>
        <p:nvPicPr>
          <p:cNvPr id="5" name="Picture 4">
            <a:extLst>
              <a:ext uri="{FF2B5EF4-FFF2-40B4-BE49-F238E27FC236}">
                <a16:creationId xmlns:a16="http://schemas.microsoft.com/office/drawing/2014/main" id="{D66F9337-8987-DCE3-7CE3-77C56B1F3C44}"/>
              </a:ext>
            </a:extLst>
          </p:cNvPr>
          <p:cNvPicPr>
            <a:picLocks noChangeAspect="1"/>
          </p:cNvPicPr>
          <p:nvPr/>
        </p:nvPicPr>
        <p:blipFill>
          <a:blip r:embed="rId3"/>
          <a:stretch>
            <a:fillRect/>
          </a:stretch>
        </p:blipFill>
        <p:spPr>
          <a:xfrm>
            <a:off x="7785946" y="3005469"/>
            <a:ext cx="3817719" cy="254415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98944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94BDE-836E-604B-D2A7-B164F16894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04FEC-FBA8-7001-BA18-E05CB84879C6}"/>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Ethical Implications</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FE1514BA-20AA-8638-FE9E-C1B9E79C8F4C}"/>
              </a:ext>
            </a:extLst>
          </p:cNvPr>
          <p:cNvSpPr>
            <a:spLocks noGrp="1"/>
          </p:cNvSpPr>
          <p:nvPr>
            <p:ph idx="1"/>
          </p:nvPr>
        </p:nvSpPr>
        <p:spPr>
          <a:xfrm>
            <a:off x="6327485" y="1082107"/>
            <a:ext cx="5105400" cy="4439734"/>
          </a:xfrm>
        </p:spPr>
        <p:txBody>
          <a:bodyPr>
            <a:normAutofit lnSpcReduction="10000"/>
          </a:bodyPr>
          <a:lstStyle/>
          <a:p>
            <a:pPr>
              <a:spcBef>
                <a:spcPts val="750"/>
              </a:spcBef>
              <a:spcAft>
                <a:spcPts val="750"/>
              </a:spcAft>
              <a:buFont typeface="Wingdings" panose="05000000000000000000" pitchFamily="2" charset="2"/>
              <a:buChar char="§"/>
            </a:pPr>
            <a:endParaRPr lang="en-GB" sz="2200" dirty="0">
              <a:solidFill>
                <a:srgbClr val="242424"/>
              </a:solidFill>
              <a:latin typeface="Aptos" panose="020B0004020202020204" pitchFamily="34" charset="0"/>
            </a:endParaRPr>
          </a:p>
          <a:p>
            <a:pPr>
              <a:spcBef>
                <a:spcPts val="750"/>
              </a:spcBef>
              <a:spcAft>
                <a:spcPts val="750"/>
              </a:spcAft>
              <a:buFont typeface="Wingdings" panose="05000000000000000000" pitchFamily="2" charset="2"/>
              <a:buChar char="§"/>
            </a:pPr>
            <a:endParaRPr lang="en-GB" sz="2300" dirty="0">
              <a:solidFill>
                <a:srgbClr val="242424"/>
              </a:solidFill>
              <a:latin typeface="Aptos" panose="020B0004020202020204" pitchFamily="34" charset="0"/>
            </a:endParaRPr>
          </a:p>
          <a:p>
            <a:pPr>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Transparency</a:t>
            </a:r>
          </a:p>
          <a:p>
            <a:pPr>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Accuracy and reliability</a:t>
            </a:r>
          </a:p>
          <a:p>
            <a:pPr>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Bias and fairness</a:t>
            </a:r>
          </a:p>
          <a:p>
            <a:pPr>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Privacy and confidentiality</a:t>
            </a:r>
          </a:p>
          <a:p>
            <a:pPr>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Academic integrity</a:t>
            </a:r>
          </a:p>
          <a:p>
            <a:pPr>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Accountability</a:t>
            </a:r>
          </a:p>
          <a:p>
            <a:pPr>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Environmental Sustainability</a:t>
            </a:r>
          </a:p>
        </p:txBody>
      </p:sp>
      <p:pic>
        <p:nvPicPr>
          <p:cNvPr id="4" name="Picture 3">
            <a:extLst>
              <a:ext uri="{FF2B5EF4-FFF2-40B4-BE49-F238E27FC236}">
                <a16:creationId xmlns:a16="http://schemas.microsoft.com/office/drawing/2014/main" id="{16D74213-DD37-0690-070E-A5D475A436EE}"/>
              </a:ext>
            </a:extLst>
          </p:cNvPr>
          <p:cNvPicPr>
            <a:picLocks noChangeAspect="1"/>
          </p:cNvPicPr>
          <p:nvPr/>
        </p:nvPicPr>
        <p:blipFill>
          <a:blip r:embed="rId3"/>
          <a:stretch>
            <a:fillRect/>
          </a:stretch>
        </p:blipFill>
        <p:spPr>
          <a:xfrm>
            <a:off x="1013637" y="2061152"/>
            <a:ext cx="4604626" cy="306855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16767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7ECF5-2913-53E1-57AE-AD04EC12C9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3D2F7E-9583-B76B-F4CE-5C2AD2A9EDDA}"/>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AI Literacy</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6606DA14-25CB-83D2-8EBC-3A471AB80C0A}"/>
              </a:ext>
            </a:extLst>
          </p:cNvPr>
          <p:cNvSpPr>
            <a:spLocks noGrp="1"/>
          </p:cNvSpPr>
          <p:nvPr>
            <p:ph idx="1"/>
          </p:nvPr>
        </p:nvSpPr>
        <p:spPr>
          <a:xfrm>
            <a:off x="461370" y="1782098"/>
            <a:ext cx="9143373" cy="4000239"/>
          </a:xfrm>
        </p:spPr>
        <p:txBody>
          <a:bodyPr>
            <a:normAutofit/>
          </a:bodyPr>
          <a:lstStyle/>
          <a:p>
            <a:pPr marL="0" indent="0" algn="just">
              <a:lnSpc>
                <a:spcPct val="100000"/>
              </a:lnSpc>
              <a:buNone/>
            </a:pPr>
            <a:r>
              <a:rPr lang="en-GB" sz="2200" dirty="0">
                <a:latin typeface="Aptos" panose="020B0004020202020204" pitchFamily="34" charset="0"/>
              </a:rPr>
              <a:t>Research by Microsoft (2024) suggests that:</a:t>
            </a:r>
          </a:p>
          <a:p>
            <a:pPr algn="just">
              <a:lnSpc>
                <a:spcPct val="100000"/>
              </a:lnSpc>
              <a:buFont typeface="Wingdings" panose="05000000000000000000" pitchFamily="2" charset="2"/>
              <a:buChar char="§"/>
            </a:pPr>
            <a:r>
              <a:rPr lang="en-GB" sz="2200" b="1" dirty="0">
                <a:latin typeface="Aptos" panose="020B0004020202020204" pitchFamily="34" charset="0"/>
              </a:rPr>
              <a:t>66% </a:t>
            </a:r>
            <a:r>
              <a:rPr lang="en-GB" sz="2200" dirty="0">
                <a:latin typeface="Aptos" panose="020B0004020202020204" pitchFamily="34" charset="0"/>
              </a:rPr>
              <a:t>of business leaders say they will not hire someone without AI skills</a:t>
            </a:r>
          </a:p>
          <a:p>
            <a:pPr algn="just">
              <a:lnSpc>
                <a:spcPct val="100000"/>
              </a:lnSpc>
              <a:buFont typeface="Wingdings" panose="05000000000000000000" pitchFamily="2" charset="2"/>
              <a:buChar char="§"/>
            </a:pPr>
            <a:r>
              <a:rPr lang="en-GB" sz="2200" b="1" dirty="0">
                <a:latin typeface="Aptos" panose="020B0004020202020204" pitchFamily="34" charset="0"/>
              </a:rPr>
              <a:t>71% </a:t>
            </a:r>
            <a:r>
              <a:rPr lang="en-GB" sz="2200" dirty="0">
                <a:latin typeface="Aptos" panose="020B0004020202020204" pitchFamily="34" charset="0"/>
              </a:rPr>
              <a:t>of business leaders are more likely to hire a less experienced candidate with AI skills than a more experienced one without AI skills</a:t>
            </a:r>
          </a:p>
          <a:p>
            <a:pPr algn="just">
              <a:lnSpc>
                <a:spcPct val="100000"/>
              </a:lnSpc>
              <a:buFont typeface="Wingdings" panose="05000000000000000000" pitchFamily="2" charset="2"/>
              <a:buChar char="§"/>
            </a:pPr>
            <a:r>
              <a:rPr lang="en-GB" sz="2200" b="1" dirty="0">
                <a:latin typeface="Aptos" panose="020B0004020202020204" pitchFamily="34" charset="0"/>
              </a:rPr>
              <a:t>76% </a:t>
            </a:r>
            <a:r>
              <a:rPr lang="en-GB" sz="2200" dirty="0">
                <a:latin typeface="Aptos" panose="020B0004020202020204" pitchFamily="34" charset="0"/>
              </a:rPr>
              <a:t>of professionals say they need AI skills to remain competitive</a:t>
            </a:r>
          </a:p>
          <a:p>
            <a:pPr algn="just">
              <a:lnSpc>
                <a:spcPct val="100000"/>
              </a:lnSpc>
              <a:buFont typeface="Wingdings" panose="05000000000000000000" pitchFamily="2" charset="2"/>
              <a:buChar char="§"/>
            </a:pPr>
            <a:r>
              <a:rPr lang="en-GB" sz="2200" b="1" dirty="0">
                <a:latin typeface="Aptos" panose="020B0004020202020204" pitchFamily="34" charset="0"/>
              </a:rPr>
              <a:t>22% </a:t>
            </a:r>
            <a:r>
              <a:rPr lang="en-GB" sz="2200" dirty="0">
                <a:latin typeface="Aptos" panose="020B0004020202020204" pitchFamily="34" charset="0"/>
              </a:rPr>
              <a:t>of recruiters already say they’re updating job descriptions to reflect the usage of generative AI in the role.</a:t>
            </a:r>
          </a:p>
        </p:txBody>
      </p:sp>
      <p:sp>
        <p:nvSpPr>
          <p:cNvPr id="3" name="TextBox 2">
            <a:extLst>
              <a:ext uri="{FF2B5EF4-FFF2-40B4-BE49-F238E27FC236}">
                <a16:creationId xmlns:a16="http://schemas.microsoft.com/office/drawing/2014/main" id="{AEAF9BB7-68D4-C18D-BCF8-7A536BF7686A}"/>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pic>
        <p:nvPicPr>
          <p:cNvPr id="5" name="Graphic 4" descr="A microscope">
            <a:extLst>
              <a:ext uri="{FF2B5EF4-FFF2-40B4-BE49-F238E27FC236}">
                <a16:creationId xmlns:a16="http://schemas.microsoft.com/office/drawing/2014/main" id="{DBE634F9-6EF8-990D-65D7-8ED382E88C1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72353" y="3000152"/>
            <a:ext cx="3200400" cy="3200400"/>
          </a:xfrm>
          <a:prstGeom prst="rect">
            <a:avLst/>
          </a:prstGeom>
        </p:spPr>
      </p:pic>
    </p:spTree>
    <p:extLst>
      <p:ext uri="{BB962C8B-B14F-4D97-AF65-F5344CB8AC3E}">
        <p14:creationId xmlns:p14="http://schemas.microsoft.com/office/powerpoint/2010/main" val="984529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B31014-3555-1FD6-A721-66D2C2013293}"/>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98583F5E-3880-57FD-2601-0BB615D2B1A7}"/>
              </a:ext>
            </a:extLst>
          </p:cNvPr>
          <p:cNvSpPr/>
          <p:nvPr/>
        </p:nvSpPr>
        <p:spPr>
          <a:xfrm>
            <a:off x="2941674" y="652129"/>
            <a:ext cx="6308651" cy="4352261"/>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dirty="0">
                <a:solidFill>
                  <a:schemeClr val="tx1"/>
                </a:solidFill>
                <a:latin typeface="Aptos ExtraBold" panose="020F0502020204030204" pitchFamily="34" charset="0"/>
              </a:rPr>
              <a:t>Who of you uses ChatGPT or other GenAI tools?</a:t>
            </a:r>
            <a:endParaRPr lang="en-GB" sz="4000" dirty="0">
              <a:solidFill>
                <a:schemeClr val="tx1"/>
              </a:solidFill>
            </a:endParaRPr>
          </a:p>
        </p:txBody>
      </p:sp>
    </p:spTree>
    <p:extLst>
      <p:ext uri="{BB962C8B-B14F-4D97-AF65-F5344CB8AC3E}">
        <p14:creationId xmlns:p14="http://schemas.microsoft.com/office/powerpoint/2010/main" val="5514385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6A269-49D0-5D2D-9D7F-4A29A870E5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F2F9C5-C76D-AAD0-0D18-8E9482BA8CAB}"/>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Crossing into Academic Misconduct Territory… </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9913E389-7F47-ABD2-ADEE-6F507778FC1D}"/>
              </a:ext>
            </a:extLst>
          </p:cNvPr>
          <p:cNvSpPr>
            <a:spLocks noGrp="1"/>
          </p:cNvSpPr>
          <p:nvPr>
            <p:ph idx="1"/>
          </p:nvPr>
        </p:nvSpPr>
        <p:spPr>
          <a:xfrm>
            <a:off x="404664" y="1725394"/>
            <a:ext cx="9767150" cy="4000239"/>
          </a:xfrm>
        </p:spPr>
        <p:txBody>
          <a:bodyPr>
            <a:normAutofit/>
          </a:bodyPr>
          <a:lstStyle/>
          <a:p>
            <a:pPr marL="0" indent="0" algn="just">
              <a:lnSpc>
                <a:spcPct val="100000"/>
              </a:lnSpc>
              <a:buNone/>
            </a:pPr>
            <a:r>
              <a:rPr lang="en-GB" sz="2100" dirty="0">
                <a:latin typeface="Aptos" panose="020B0004020202020204" pitchFamily="34" charset="0"/>
              </a:rPr>
              <a:t>Entering your assignment task into a generative AI tool like ChatGPT etc. results in:</a:t>
            </a:r>
          </a:p>
          <a:p>
            <a:pPr marL="0" indent="0" algn="just">
              <a:lnSpc>
                <a:spcPct val="100000"/>
              </a:lnSpc>
              <a:buNone/>
            </a:pPr>
            <a:endParaRPr lang="en-GB" sz="2100" dirty="0">
              <a:latin typeface="Aptos" panose="020B0004020202020204" pitchFamily="34" charset="0"/>
            </a:endParaRPr>
          </a:p>
          <a:p>
            <a:pPr algn="just">
              <a:lnSpc>
                <a:spcPct val="100000"/>
              </a:lnSpc>
              <a:buFont typeface="Wingdings" panose="05000000000000000000" pitchFamily="2" charset="2"/>
              <a:buChar char="§"/>
            </a:pPr>
            <a:r>
              <a:rPr lang="en-GB" sz="2100" b="1" dirty="0">
                <a:latin typeface="Aptos" panose="020B0004020202020204" pitchFamily="34" charset="0"/>
              </a:rPr>
              <a:t>Academic integrity breaches</a:t>
            </a:r>
          </a:p>
          <a:p>
            <a:pPr algn="just">
              <a:lnSpc>
                <a:spcPct val="100000"/>
              </a:lnSpc>
              <a:buFont typeface="Wingdings" panose="05000000000000000000" pitchFamily="2" charset="2"/>
              <a:buChar char="§"/>
            </a:pPr>
            <a:r>
              <a:rPr lang="en-GB" sz="2100" b="1" dirty="0">
                <a:latin typeface="Aptos" panose="020B0004020202020204" pitchFamily="34" charset="0"/>
              </a:rPr>
              <a:t>Loss of learning</a:t>
            </a:r>
            <a:r>
              <a:rPr lang="en-GB" sz="2100" dirty="0">
                <a:latin typeface="Aptos" panose="020B0004020202020204" pitchFamily="34" charset="0"/>
              </a:rPr>
              <a:t>, as you miss out on developing your own knowledge and skills</a:t>
            </a:r>
          </a:p>
          <a:p>
            <a:pPr algn="just">
              <a:lnSpc>
                <a:spcPct val="100000"/>
              </a:lnSpc>
              <a:buFont typeface="Wingdings" panose="05000000000000000000" pitchFamily="2" charset="2"/>
              <a:buChar char="§"/>
            </a:pPr>
            <a:r>
              <a:rPr lang="en-GB" sz="2100" b="1" dirty="0">
                <a:latin typeface="Aptos" panose="020B0004020202020204" pitchFamily="34" charset="0"/>
              </a:rPr>
              <a:t>Inaccurate content</a:t>
            </a:r>
            <a:r>
              <a:rPr lang="en-GB" sz="2100" dirty="0">
                <a:latin typeface="Aptos" panose="020B0004020202020204" pitchFamily="34" charset="0"/>
              </a:rPr>
              <a:t>, as AI can generate mistakes or misleading information (hallucinations)</a:t>
            </a:r>
          </a:p>
          <a:p>
            <a:pPr algn="just">
              <a:lnSpc>
                <a:spcPct val="100000"/>
              </a:lnSpc>
              <a:buFont typeface="Wingdings" panose="05000000000000000000" pitchFamily="2" charset="2"/>
              <a:buChar char="§"/>
            </a:pPr>
            <a:r>
              <a:rPr lang="en-GB" sz="2100" b="1" dirty="0">
                <a:latin typeface="Aptos" panose="020B0004020202020204" pitchFamily="34" charset="0"/>
              </a:rPr>
              <a:t>Skill development gaps</a:t>
            </a:r>
            <a:r>
              <a:rPr lang="en-GB" sz="2100" dirty="0">
                <a:latin typeface="Aptos" panose="020B0004020202020204" pitchFamily="34" charset="0"/>
              </a:rPr>
              <a:t>, as overreliance on AI may leave you unprepared for future assessments or the workplace.</a:t>
            </a:r>
          </a:p>
        </p:txBody>
      </p:sp>
      <p:pic>
        <p:nvPicPr>
          <p:cNvPr id="5" name="Graphic 4" descr="Warning with solid fill">
            <a:extLst>
              <a:ext uri="{FF2B5EF4-FFF2-40B4-BE49-F238E27FC236}">
                <a16:creationId xmlns:a16="http://schemas.microsoft.com/office/drawing/2014/main" id="{F7BAA8F7-8A0F-3486-9CC9-EFD269A58B6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171814" y="1617921"/>
            <a:ext cx="1600200" cy="1600200"/>
          </a:xfrm>
          <a:prstGeom prst="rect">
            <a:avLst/>
          </a:prstGeom>
        </p:spPr>
      </p:pic>
    </p:spTree>
    <p:extLst>
      <p:ext uri="{BB962C8B-B14F-4D97-AF65-F5344CB8AC3E}">
        <p14:creationId xmlns:p14="http://schemas.microsoft.com/office/powerpoint/2010/main" val="1363547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249D89-379B-6D22-275D-32F805188B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9E43C4-CBC6-A9DD-8633-DE1BA67603CC}"/>
              </a:ext>
            </a:extLst>
          </p:cNvPr>
          <p:cNvSpPr>
            <a:spLocks noGrp="1"/>
          </p:cNvSpPr>
          <p:nvPr>
            <p:ph type="title"/>
          </p:nvPr>
        </p:nvSpPr>
        <p:spPr>
          <a:xfrm>
            <a:off x="512381" y="1189946"/>
            <a:ext cx="10744199" cy="3607785"/>
          </a:xfrm>
        </p:spPr>
        <p:txBody>
          <a:bodyPr/>
          <a:lstStyle/>
          <a:p>
            <a:pPr algn="ctr"/>
            <a:br>
              <a:rPr lang="en-GB" sz="4800" dirty="0">
                <a:effectLst>
                  <a:outerShdw blurRad="38100" dist="38100" dir="2700000" algn="tl">
                    <a:srgbClr val="000000">
                      <a:alpha val="43137"/>
                    </a:srgbClr>
                  </a:outerShdw>
                </a:effectLst>
              </a:rPr>
            </a:br>
            <a:r>
              <a:rPr lang="en-GB" sz="4800" dirty="0">
                <a:effectLst>
                  <a:outerShdw blurRad="38100" dist="38100" dir="2700000" algn="tl">
                    <a:srgbClr val="000000">
                      <a:alpha val="43137"/>
                    </a:srgbClr>
                  </a:outerShdw>
                </a:effectLst>
              </a:rPr>
              <a:t>UWTSD AI Guidance</a:t>
            </a:r>
            <a:br>
              <a:rPr lang="en-GB" sz="4800" dirty="0">
                <a:effectLst>
                  <a:outerShdw blurRad="38100" dist="38100" dir="2700000" algn="tl">
                    <a:srgbClr val="000000">
                      <a:alpha val="43137"/>
                    </a:srgbClr>
                  </a:outerShdw>
                </a:effectLst>
              </a:rPr>
            </a:br>
            <a:r>
              <a:rPr lang="en-GB" sz="4800" dirty="0">
                <a:effectLst>
                  <a:outerShdw blurRad="38100" dist="38100" dir="2700000" algn="tl">
                    <a:srgbClr val="000000">
                      <a:alpha val="43137"/>
                    </a:srgbClr>
                  </a:outerShdw>
                </a:effectLst>
              </a:rPr>
              <a:t>2026-2027</a:t>
            </a:r>
            <a:br>
              <a:rPr lang="en-GB" sz="4800" dirty="0">
                <a:latin typeface="Aptos" panose="020B0004020202020204" pitchFamily="34" charset="0"/>
              </a:rPr>
            </a:br>
            <a:endParaRPr lang="en-GB" sz="4800"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7920C0B5-8E8A-81D4-6E3E-0EC3B17FD012}"/>
              </a:ext>
            </a:extLst>
          </p:cNvPr>
          <p:cNvSpPr txBox="1"/>
          <p:nvPr/>
        </p:nvSpPr>
        <p:spPr>
          <a:xfrm>
            <a:off x="1263805" y="3771016"/>
            <a:ext cx="9374458" cy="1318181"/>
          </a:xfrm>
          <a:prstGeom prst="rect">
            <a:avLst/>
          </a:prstGeom>
          <a:noFill/>
        </p:spPr>
        <p:txBody>
          <a:bodyPr wrap="square" rtlCol="0">
            <a:spAutoFit/>
          </a:bodyPr>
          <a:lstStyle/>
          <a:p>
            <a:pPr marL="342900" indent="-342900">
              <a:lnSpc>
                <a:spcPct val="150000"/>
              </a:lnSpc>
              <a:buAutoNum type="arabicPeriod"/>
            </a:pPr>
            <a:r>
              <a:rPr lang="en-GB" sz="2800" b="1" dirty="0">
                <a:solidFill>
                  <a:schemeClr val="bg1"/>
                </a:solidFill>
                <a:effectLst>
                  <a:outerShdw blurRad="38100" dist="38100" dir="2700000" algn="tl">
                    <a:srgbClr val="000000">
                      <a:alpha val="43137"/>
                    </a:srgbClr>
                  </a:outerShdw>
                </a:effectLst>
                <a:latin typeface="Aptos" panose="020B0004020202020204" pitchFamily="34" charset="0"/>
              </a:rPr>
              <a:t>General Allowable Uses of AI </a:t>
            </a:r>
          </a:p>
          <a:p>
            <a:pPr marL="342900" indent="-342900">
              <a:lnSpc>
                <a:spcPct val="150000"/>
              </a:lnSpc>
              <a:buAutoNum type="arabicPeriod"/>
            </a:pPr>
            <a:r>
              <a:rPr lang="en-GB" sz="2800" b="1" dirty="0">
                <a:solidFill>
                  <a:schemeClr val="bg1"/>
                </a:solidFill>
                <a:effectLst>
                  <a:outerShdw blurRad="38100" dist="38100" dir="2700000" algn="tl">
                    <a:srgbClr val="000000">
                      <a:alpha val="43137"/>
                    </a:srgbClr>
                  </a:outerShdw>
                </a:effectLst>
                <a:latin typeface="Aptos" panose="020B0004020202020204" pitchFamily="34" charset="0"/>
              </a:rPr>
              <a:t>Assessment-Specific Uses of AI</a:t>
            </a:r>
            <a:endParaRPr lang="en-GB" sz="2800" dirty="0">
              <a:solidFill>
                <a:schemeClr val="bg1"/>
              </a:solidFill>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19436898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AD892-E484-54A8-8F40-323E0DEA11FE}"/>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EAE122CC-44E3-11D4-890C-9B2AF83556A1}"/>
              </a:ext>
            </a:extLst>
          </p:cNvPr>
          <p:cNvSpPr txBox="1"/>
          <p:nvPr/>
        </p:nvSpPr>
        <p:spPr>
          <a:xfrm>
            <a:off x="838199" y="1123441"/>
            <a:ext cx="10668000" cy="1569660"/>
          </a:xfrm>
          <a:prstGeom prst="rect">
            <a:avLst/>
          </a:prstGeom>
          <a:noFill/>
        </p:spPr>
        <p:txBody>
          <a:bodyPr wrap="square" rtlCol="0">
            <a:spAutoFit/>
          </a:bodyPr>
          <a:lstStyle/>
          <a:p>
            <a:r>
              <a:rPr lang="en-GB" sz="2400" dirty="0">
                <a:latin typeface="Aptos" panose="020B0004020202020204" pitchFamily="34" charset="0"/>
              </a:rPr>
              <a:t>UWTSD’s </a:t>
            </a:r>
            <a:r>
              <a:rPr lang="en-GB" sz="2400" b="1" dirty="0">
                <a:latin typeface="Aptos" panose="020B0004020202020204" pitchFamily="34" charset="0"/>
              </a:rPr>
              <a:t>AI Guidance </a:t>
            </a:r>
            <a:r>
              <a:rPr lang="en-GB" sz="2400" dirty="0">
                <a:latin typeface="Aptos" panose="020B0004020202020204" pitchFamily="34" charset="0"/>
              </a:rPr>
              <a:t>can be accessed via Moodle or the Student Hwb:</a:t>
            </a:r>
          </a:p>
          <a:p>
            <a:pPr algn="ctr"/>
            <a:r>
              <a:rPr lang="en-GB" sz="2400" dirty="0">
                <a:latin typeface="Aptos" panose="020B0004020202020204" pitchFamily="34" charset="0"/>
                <a:hlinkClick r:id="rId3"/>
              </a:rPr>
              <a:t>AI Guidance</a:t>
            </a:r>
            <a:endParaRPr lang="en-GB" sz="2400" dirty="0">
              <a:latin typeface="Aptos" panose="020B0004020202020204" pitchFamily="34" charset="0"/>
            </a:endParaRPr>
          </a:p>
          <a:p>
            <a:endParaRPr lang="en-GB" sz="2400" dirty="0">
              <a:latin typeface="Aptos" panose="020B0004020202020204" pitchFamily="34" charset="0"/>
            </a:endParaRPr>
          </a:p>
          <a:p>
            <a:r>
              <a:rPr lang="en-GB" sz="2400" dirty="0">
                <a:latin typeface="Aptos" panose="020B0004020202020204" pitchFamily="34" charset="0"/>
              </a:rPr>
              <a:t>Resources and videos on responsible use of AI are available there!</a:t>
            </a:r>
          </a:p>
        </p:txBody>
      </p:sp>
      <p:sp>
        <p:nvSpPr>
          <p:cNvPr id="4" name="Title 1">
            <a:extLst>
              <a:ext uri="{FF2B5EF4-FFF2-40B4-BE49-F238E27FC236}">
                <a16:creationId xmlns:a16="http://schemas.microsoft.com/office/drawing/2014/main" id="{E8B17E96-5509-90AF-096D-7A80A182558D}"/>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effectLst>
                  <a:outerShdw blurRad="38100" dist="38100" dir="2700000" algn="tl">
                    <a:srgbClr val="000000">
                      <a:alpha val="43137"/>
                    </a:srgbClr>
                  </a:outerShdw>
                </a:effectLst>
              </a:rPr>
              <a:t>AI Guidance 2026-27</a:t>
            </a:r>
            <a:endParaRPr lang="en-GB" sz="4000" dirty="0">
              <a:solidFill>
                <a:schemeClr val="bg1"/>
              </a:solidFill>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E8FD0435-71B7-3E64-76AC-57714E58388E}"/>
              </a:ext>
            </a:extLst>
          </p:cNvPr>
          <p:cNvPicPr>
            <a:picLocks noChangeAspect="1"/>
          </p:cNvPicPr>
          <p:nvPr/>
        </p:nvPicPr>
        <p:blipFill>
          <a:blip r:embed="rId4"/>
          <a:srcRect l="17959" t="35086" r="53859" b="19380"/>
          <a:stretch>
            <a:fillRect/>
          </a:stretch>
        </p:blipFill>
        <p:spPr>
          <a:xfrm>
            <a:off x="4722627" y="2775506"/>
            <a:ext cx="2899145" cy="3122756"/>
          </a:xfrm>
          <a:prstGeom prst="rect">
            <a:avLst/>
          </a:prstGeom>
          <a:ln>
            <a:noFill/>
          </a:ln>
          <a:effectLst>
            <a:outerShdw blurRad="292100" dist="139700" dir="2700000" algn="tl" rotWithShape="0">
              <a:srgbClr val="333333">
                <a:alpha val="65000"/>
              </a:srgbClr>
            </a:outerShdw>
          </a:effectLst>
        </p:spPr>
      </p:pic>
      <p:pic>
        <p:nvPicPr>
          <p:cNvPr id="8" name="Graphic 7" descr="Arrow Right with solid fill">
            <a:extLst>
              <a:ext uri="{FF2B5EF4-FFF2-40B4-BE49-F238E27FC236}">
                <a16:creationId xmlns:a16="http://schemas.microsoft.com/office/drawing/2014/main" id="{EB129CA0-989B-4D3E-0491-FF60A29F84A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30502" y="4595036"/>
            <a:ext cx="914400" cy="914400"/>
          </a:xfrm>
          <a:prstGeom prst="rect">
            <a:avLst/>
          </a:prstGeom>
        </p:spPr>
      </p:pic>
    </p:spTree>
    <p:extLst>
      <p:ext uri="{BB962C8B-B14F-4D97-AF65-F5344CB8AC3E}">
        <p14:creationId xmlns:p14="http://schemas.microsoft.com/office/powerpoint/2010/main" val="6951058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8713-5035-86B2-5B8C-533E9F43F401}"/>
              </a:ext>
            </a:extLst>
          </p:cNvPr>
          <p:cNvSpPr>
            <a:spLocks noGrp="1"/>
          </p:cNvSpPr>
          <p:nvPr>
            <p:ph type="title"/>
          </p:nvPr>
        </p:nvSpPr>
        <p:spPr/>
        <p:txBody>
          <a:bodyPr/>
          <a:lstStyle/>
          <a:p>
            <a:pPr algn="ctr"/>
            <a:br>
              <a:rPr lang="en-GB" sz="4800" dirty="0">
                <a:effectLst>
                  <a:outerShdw blurRad="38100" dist="38100" dir="2700000" algn="tl">
                    <a:srgbClr val="000000">
                      <a:alpha val="43137"/>
                    </a:srgbClr>
                  </a:outerShdw>
                </a:effectLst>
              </a:rPr>
            </a:br>
            <a:r>
              <a:rPr lang="en-GB" sz="4800" dirty="0">
                <a:effectLst>
                  <a:outerShdw blurRad="38100" dist="38100" dir="2700000" algn="tl">
                    <a:srgbClr val="000000">
                      <a:alpha val="43137"/>
                    </a:srgbClr>
                  </a:outerShdw>
                </a:effectLst>
              </a:rPr>
              <a:t>General Allowable Uses of AI</a:t>
            </a:r>
            <a:br>
              <a:rPr lang="en-GB" sz="4800" dirty="0">
                <a:effectLst>
                  <a:outerShdw blurRad="38100" dist="38100" dir="2700000" algn="tl">
                    <a:srgbClr val="000000">
                      <a:alpha val="43137"/>
                    </a:srgbClr>
                  </a:outerShdw>
                </a:effectLst>
              </a:rPr>
            </a:br>
            <a:br>
              <a:rPr lang="en-GB" sz="4800" dirty="0">
                <a:effectLst>
                  <a:outerShdw blurRad="38100" dist="38100" dir="2700000" algn="tl">
                    <a:srgbClr val="000000">
                      <a:alpha val="43137"/>
                    </a:srgbClr>
                  </a:outerShdw>
                </a:effectLst>
              </a:rPr>
            </a:br>
            <a:r>
              <a:rPr lang="en-GB" sz="2800" dirty="0"/>
              <a:t>These uses are allowed across </a:t>
            </a:r>
            <a:r>
              <a:rPr lang="en-GB" sz="2800" b="1" u="sng" dirty="0"/>
              <a:t>all</a:t>
            </a:r>
            <a:r>
              <a:rPr lang="en-GB" sz="2800" dirty="0"/>
              <a:t> modules and assessments.</a:t>
            </a:r>
            <a:br>
              <a:rPr lang="en-GB" sz="4800" dirty="0">
                <a:latin typeface="Aptos" panose="020B0004020202020204" pitchFamily="34" charset="0"/>
              </a:rPr>
            </a:br>
            <a:endParaRPr lang="en-GB" sz="4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275810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97F31-61C0-8871-C1F8-AD0CAA2CE1B9}"/>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7A51537D-D61D-3792-345B-83D13B34A87F}"/>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CAC5EFB-4BC7-711A-DDCA-006C6DA57457}"/>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1. Create a Bibliography</a:t>
            </a:r>
          </a:p>
        </p:txBody>
      </p:sp>
      <p:sp>
        <p:nvSpPr>
          <p:cNvPr id="3" name="Content Placeholder 2">
            <a:extLst>
              <a:ext uri="{FF2B5EF4-FFF2-40B4-BE49-F238E27FC236}">
                <a16:creationId xmlns:a16="http://schemas.microsoft.com/office/drawing/2014/main" id="{6A3288AD-F3B0-99FB-01B9-891C8A0246DA}"/>
              </a:ext>
            </a:extLst>
          </p:cNvPr>
          <p:cNvSpPr>
            <a:spLocks noGrp="1"/>
          </p:cNvSpPr>
          <p:nvPr>
            <p:ph idx="1"/>
          </p:nvPr>
        </p:nvSpPr>
        <p:spPr>
          <a:xfrm>
            <a:off x="838200" y="1151684"/>
            <a:ext cx="10515600" cy="4575721"/>
          </a:xfrm>
        </p:spPr>
        <p:txBody>
          <a:bodyPr>
            <a:normAutofit lnSpcReduction="10000"/>
          </a:bodyPr>
          <a:lstStyle/>
          <a:p>
            <a:pPr marL="0" indent="0" algn="just">
              <a:lnSpc>
                <a:spcPct val="110000"/>
              </a:lnSpc>
              <a:buNone/>
            </a:pPr>
            <a:r>
              <a:rPr lang="en-GB" sz="2400" dirty="0">
                <a:latin typeface="Aptos" panose="020B0004020202020204" pitchFamily="34" charset="0"/>
              </a:rPr>
              <a:t>You are allowed to use appropriate AI tools to help you find relevant books, articles and online resources on your topic.</a:t>
            </a:r>
          </a:p>
          <a:p>
            <a:pPr marL="0" indent="0">
              <a:lnSpc>
                <a:spcPct val="110000"/>
              </a:lnSpc>
              <a:buNone/>
            </a:pPr>
            <a:endParaRPr lang="en-GB" sz="2400" dirty="0">
              <a:latin typeface="Aptos" panose="020B0004020202020204" pitchFamily="34" charset="0"/>
            </a:endParaRPr>
          </a:p>
          <a:p>
            <a:pPr marL="0" indent="0">
              <a:lnSpc>
                <a:spcPct val="110000"/>
              </a:lnSpc>
              <a:buNone/>
            </a:pPr>
            <a:r>
              <a:rPr lang="en-GB" sz="2400" dirty="0">
                <a:latin typeface="Aptos" panose="020B0004020202020204" pitchFamily="34" charset="0"/>
              </a:rPr>
              <a:t>Suggested AI Tool: </a:t>
            </a:r>
            <a:r>
              <a:rPr lang="en-GB" sz="2400" b="1" dirty="0">
                <a:latin typeface="Aptos" panose="020B0004020202020204" pitchFamily="34" charset="0"/>
              </a:rPr>
              <a:t>UWTSD Library’s Primo Research Assistant</a:t>
            </a:r>
          </a:p>
          <a:p>
            <a:pPr marL="0" indent="0">
              <a:lnSpc>
                <a:spcPct val="110000"/>
              </a:lnSpc>
              <a:buNone/>
            </a:pPr>
            <a:endParaRPr lang="en-GB" sz="2400" dirty="0">
              <a:latin typeface="Aptos" panose="020B0004020202020204" pitchFamily="34" charset="0"/>
            </a:endParaRPr>
          </a:p>
          <a:p>
            <a:pPr marL="0" indent="0">
              <a:lnSpc>
                <a:spcPct val="110000"/>
              </a:lnSpc>
              <a:buNone/>
            </a:pPr>
            <a:r>
              <a:rPr lang="en-GB" sz="2400" dirty="0">
                <a:latin typeface="Aptos" panose="020B0004020202020204" pitchFamily="34" charset="0"/>
              </a:rPr>
              <a:t>Other useful tools: </a:t>
            </a:r>
          </a:p>
          <a:p>
            <a:pPr>
              <a:lnSpc>
                <a:spcPct val="110000"/>
              </a:lnSpc>
              <a:buFont typeface="Wingdings" panose="05000000000000000000" pitchFamily="2" charset="2"/>
              <a:buChar char="Ø"/>
            </a:pPr>
            <a:r>
              <a:rPr lang="en-GB" sz="2400" dirty="0">
                <a:latin typeface="Aptos" panose="020B0004020202020204" pitchFamily="34" charset="0"/>
              </a:rPr>
              <a:t> Google Scholar</a:t>
            </a:r>
          </a:p>
          <a:p>
            <a:pPr>
              <a:lnSpc>
                <a:spcPct val="110000"/>
              </a:lnSpc>
              <a:buFont typeface="Wingdings" panose="05000000000000000000" pitchFamily="2" charset="2"/>
              <a:buChar char="Ø"/>
            </a:pPr>
            <a:r>
              <a:rPr lang="en-GB" sz="2400" dirty="0">
                <a:latin typeface="Aptos" panose="020B0004020202020204" pitchFamily="34" charset="0"/>
              </a:rPr>
              <a:t> SCISPACE</a:t>
            </a:r>
          </a:p>
          <a:p>
            <a:pPr>
              <a:lnSpc>
                <a:spcPct val="110000"/>
              </a:lnSpc>
              <a:buFont typeface="Wingdings" panose="05000000000000000000" pitchFamily="2" charset="2"/>
              <a:buChar char="Ø"/>
            </a:pPr>
            <a:r>
              <a:rPr lang="en-GB" sz="2400" dirty="0">
                <a:latin typeface="Aptos" panose="020B0004020202020204" pitchFamily="34" charset="0"/>
              </a:rPr>
              <a:t> </a:t>
            </a:r>
            <a:r>
              <a:rPr lang="en-GB" sz="2400" dirty="0" err="1">
                <a:latin typeface="Aptos" panose="020B0004020202020204" pitchFamily="34" charset="0"/>
              </a:rPr>
              <a:t>SemanticScholar</a:t>
            </a:r>
            <a:endParaRPr lang="en-GB" sz="2400" dirty="0">
              <a:latin typeface="Aptos" panose="020B0004020202020204" pitchFamily="34" charset="0"/>
            </a:endParaRPr>
          </a:p>
        </p:txBody>
      </p:sp>
      <p:sp>
        <p:nvSpPr>
          <p:cNvPr id="4" name="TextBox 3">
            <a:extLst>
              <a:ext uri="{FF2B5EF4-FFF2-40B4-BE49-F238E27FC236}">
                <a16:creationId xmlns:a16="http://schemas.microsoft.com/office/drawing/2014/main" id="{26A9280E-4F1A-8F51-22D6-2DFE5E41B8E0}"/>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7" name="Graphic 6" descr="A stack of books">
            <a:extLst>
              <a:ext uri="{FF2B5EF4-FFF2-40B4-BE49-F238E27FC236}">
                <a16:creationId xmlns:a16="http://schemas.microsoft.com/office/drawing/2014/main" id="{5FE8BB3A-AEF7-4D7F-C4A0-DD62645869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75744" y="2948762"/>
            <a:ext cx="3765698" cy="3765698"/>
          </a:xfrm>
          <a:prstGeom prst="rect">
            <a:avLst/>
          </a:prstGeom>
        </p:spPr>
      </p:pic>
    </p:spTree>
    <p:extLst>
      <p:ext uri="{BB962C8B-B14F-4D97-AF65-F5344CB8AC3E}">
        <p14:creationId xmlns:p14="http://schemas.microsoft.com/office/powerpoint/2010/main" val="11367668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59008A-4D1C-3A37-EE5D-293ED6732336}"/>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3A9306B5-91F2-AFC2-75DC-9E8768423F17}"/>
              </a:ext>
            </a:extLst>
          </p:cNvPr>
          <p:cNvSpPr>
            <a:spLocks noGrp="1"/>
          </p:cNvSpPr>
          <p:nvPr>
            <p:ph type="title"/>
          </p:nvPr>
        </p:nvSpPr>
        <p:spPr>
          <a:xfrm>
            <a:off x="838200" y="-173879"/>
            <a:ext cx="10515600" cy="1325563"/>
          </a:xfrm>
        </p:spPr>
        <p:txBody>
          <a:bodyPr>
            <a:normAutofit/>
          </a:bodyPr>
          <a:lstStyle/>
          <a:p>
            <a:pPr algn="ctr"/>
            <a:r>
              <a:rPr lang="en-GB" sz="3600" b="1" dirty="0">
                <a:solidFill>
                  <a:schemeClr val="bg1">
                    <a:lumMod val="95000"/>
                  </a:schemeClr>
                </a:solidFill>
                <a:latin typeface="Aptos Display" panose="020B0004020202020204" pitchFamily="34" charset="0"/>
              </a:rPr>
              <a:t>UWTSD Library – Primo Research Assistant</a:t>
            </a:r>
          </a:p>
        </p:txBody>
      </p:sp>
      <p:pic>
        <p:nvPicPr>
          <p:cNvPr id="5" name="Picture 4">
            <a:extLst>
              <a:ext uri="{FF2B5EF4-FFF2-40B4-BE49-F238E27FC236}">
                <a16:creationId xmlns:a16="http://schemas.microsoft.com/office/drawing/2014/main" id="{93647B17-B434-FCE7-E354-BD002AC4F932}"/>
              </a:ext>
            </a:extLst>
          </p:cNvPr>
          <p:cNvPicPr>
            <a:picLocks noChangeAspect="1"/>
          </p:cNvPicPr>
          <p:nvPr/>
        </p:nvPicPr>
        <p:blipFill>
          <a:blip r:embed="rId3"/>
          <a:srcRect t="13332" b="6667"/>
          <a:stretch/>
        </p:blipFill>
        <p:spPr>
          <a:xfrm>
            <a:off x="1857375" y="1212112"/>
            <a:ext cx="8477250" cy="4521200"/>
          </a:xfrm>
          <a:prstGeom prst="rect">
            <a:avLst/>
          </a:prstGeom>
          <a:ln>
            <a:solidFill>
              <a:schemeClr val="tx1"/>
            </a:solidFill>
          </a:ln>
        </p:spPr>
      </p:pic>
    </p:spTree>
    <p:extLst>
      <p:ext uri="{BB962C8B-B14F-4D97-AF65-F5344CB8AC3E}">
        <p14:creationId xmlns:p14="http://schemas.microsoft.com/office/powerpoint/2010/main" val="41329537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80B5B-9CC9-B1CD-E599-953FA8C6A427}"/>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1683D760-20D8-8F72-1300-9A8C1BE81EB9}"/>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77FAFA75-30AB-400A-BEE1-9EB72CF61027}"/>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1. Create a Bibliography (contd.)</a:t>
            </a:r>
          </a:p>
        </p:txBody>
      </p:sp>
      <p:sp>
        <p:nvSpPr>
          <p:cNvPr id="3" name="Content Placeholder 2">
            <a:extLst>
              <a:ext uri="{FF2B5EF4-FFF2-40B4-BE49-F238E27FC236}">
                <a16:creationId xmlns:a16="http://schemas.microsoft.com/office/drawing/2014/main" id="{C8747538-B1A6-1CD7-140B-DA0AFA6185E7}"/>
              </a:ext>
            </a:extLst>
          </p:cNvPr>
          <p:cNvSpPr>
            <a:spLocks noGrp="1"/>
          </p:cNvSpPr>
          <p:nvPr>
            <p:ph idx="1"/>
          </p:nvPr>
        </p:nvSpPr>
        <p:spPr>
          <a:xfrm>
            <a:off x="838200" y="1825626"/>
            <a:ext cx="10403958" cy="3813174"/>
          </a:xfrm>
        </p:spPr>
        <p:txBody>
          <a:bodyPr>
            <a:normAutofit/>
          </a:bodyPr>
          <a:lstStyle/>
          <a:p>
            <a:pPr>
              <a:buFont typeface="Wingdings" panose="05000000000000000000" pitchFamily="2" charset="2"/>
              <a:buChar char="ü"/>
            </a:pPr>
            <a:r>
              <a:rPr lang="en-GB" sz="2400" dirty="0">
                <a:latin typeface="Aptos" panose="020B0004020202020204" pitchFamily="34" charset="0"/>
              </a:rPr>
              <a:t> You </a:t>
            </a:r>
            <a:r>
              <a:rPr lang="en-GB" sz="2400" b="1" dirty="0">
                <a:latin typeface="Aptos" panose="020B0004020202020204" pitchFamily="34" charset="0"/>
              </a:rPr>
              <a:t>MUST</a:t>
            </a:r>
            <a:r>
              <a:rPr lang="en-GB" sz="2400" dirty="0">
                <a:latin typeface="Aptos" panose="020B0004020202020204" pitchFamily="34" charset="0"/>
              </a:rPr>
              <a:t> read the literature.</a:t>
            </a:r>
          </a:p>
          <a:p>
            <a:pPr>
              <a:buFont typeface="Wingdings" panose="05000000000000000000" pitchFamily="2" charset="2"/>
              <a:buChar char="ü"/>
            </a:pPr>
            <a:endParaRPr lang="en-GB" sz="2400" dirty="0">
              <a:latin typeface="Aptos" panose="020B0004020202020204" pitchFamily="34" charset="0"/>
            </a:endParaRPr>
          </a:p>
          <a:p>
            <a:pPr>
              <a:buFont typeface="Wingdings" panose="05000000000000000000" pitchFamily="2" charset="2"/>
              <a:buChar char="ü"/>
            </a:pPr>
            <a:r>
              <a:rPr lang="en-GB" sz="2400" dirty="0">
                <a:latin typeface="Aptos" panose="020B0004020202020204" pitchFamily="34" charset="0"/>
              </a:rPr>
              <a:t> Just adding the resources to your reference list without reading them is considered </a:t>
            </a:r>
            <a:r>
              <a:rPr lang="en-GB" sz="2400" b="1" dirty="0">
                <a:latin typeface="Aptos" panose="020B0004020202020204" pitchFamily="34" charset="0"/>
              </a:rPr>
              <a:t>academic misconduct</a:t>
            </a:r>
            <a:r>
              <a:rPr lang="en-GB" sz="2400" dirty="0">
                <a:latin typeface="Aptos" panose="020B0004020202020204" pitchFamily="34" charset="0"/>
              </a:rPr>
              <a:t>.</a:t>
            </a:r>
          </a:p>
        </p:txBody>
      </p:sp>
      <p:sp>
        <p:nvSpPr>
          <p:cNvPr id="4" name="TextBox 3">
            <a:extLst>
              <a:ext uri="{FF2B5EF4-FFF2-40B4-BE49-F238E27FC236}">
                <a16:creationId xmlns:a16="http://schemas.microsoft.com/office/drawing/2014/main" id="{CC33DACB-4B54-C82C-EEB8-4C0EB97A64A6}"/>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8" name="Graphic 7" descr="Warning with solid fill">
            <a:extLst>
              <a:ext uri="{FF2B5EF4-FFF2-40B4-BE49-F238E27FC236}">
                <a16:creationId xmlns:a16="http://schemas.microsoft.com/office/drawing/2014/main" id="{E6FE7555-8DE4-558E-0B76-6C858FEFAEC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010400" y="3567223"/>
            <a:ext cx="1600200" cy="1600200"/>
          </a:xfrm>
          <a:prstGeom prst="rect">
            <a:avLst/>
          </a:prstGeom>
        </p:spPr>
      </p:pic>
    </p:spTree>
    <p:extLst>
      <p:ext uri="{BB962C8B-B14F-4D97-AF65-F5344CB8AC3E}">
        <p14:creationId xmlns:p14="http://schemas.microsoft.com/office/powerpoint/2010/main" val="4656926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EA3C8-06F5-0676-B328-8A37484521A2}"/>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0F9242A3-41FF-EF07-C2B0-728D0E25B7C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3579C9CC-8715-05B2-12F4-57A14DA5E93B}"/>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2. Note Organisation</a:t>
            </a:r>
          </a:p>
        </p:txBody>
      </p:sp>
      <p:sp>
        <p:nvSpPr>
          <p:cNvPr id="3" name="Content Placeholder 2">
            <a:extLst>
              <a:ext uri="{FF2B5EF4-FFF2-40B4-BE49-F238E27FC236}">
                <a16:creationId xmlns:a16="http://schemas.microsoft.com/office/drawing/2014/main" id="{A592E766-5C7C-58F2-D1DA-165539F9BE49}"/>
              </a:ext>
            </a:extLst>
          </p:cNvPr>
          <p:cNvSpPr>
            <a:spLocks noGrp="1"/>
          </p:cNvSpPr>
          <p:nvPr>
            <p:ph idx="1"/>
          </p:nvPr>
        </p:nvSpPr>
        <p:spPr>
          <a:xfrm>
            <a:off x="838200" y="1543173"/>
            <a:ext cx="10515600" cy="4095627"/>
          </a:xfrm>
        </p:spPr>
        <p:txBody>
          <a:bodyPr>
            <a:normAutofit/>
          </a:bodyPr>
          <a:lstStyle/>
          <a:p>
            <a:pPr marL="0" indent="0">
              <a:lnSpc>
                <a:spcPct val="100000"/>
              </a:lnSpc>
              <a:buNone/>
            </a:pPr>
            <a:r>
              <a:rPr lang="en-GB" sz="2400" dirty="0">
                <a:latin typeface="Aptos" panose="020B0004020202020204" pitchFamily="34" charset="0"/>
              </a:rPr>
              <a:t>You are allowed to use AI tools to store and interlink notes, create mind maps and tag resources and ideas.</a:t>
            </a:r>
          </a:p>
          <a:p>
            <a:pPr marL="0" indent="0">
              <a:lnSpc>
                <a:spcPct val="100000"/>
              </a:lnSpc>
              <a:buNone/>
            </a:pPr>
            <a:endParaRPr lang="en-GB" sz="2400" dirty="0">
              <a:latin typeface="Aptos" panose="020B0004020202020204" pitchFamily="34" charset="0"/>
            </a:endParaRPr>
          </a:p>
          <a:p>
            <a:pPr marL="0" indent="0">
              <a:lnSpc>
                <a:spcPct val="100000"/>
              </a:lnSpc>
              <a:buNone/>
            </a:pPr>
            <a:r>
              <a:rPr lang="en-GB" sz="2400" dirty="0">
                <a:latin typeface="Aptos" panose="020B0004020202020204" pitchFamily="34" charset="0"/>
              </a:rPr>
              <a:t>Useful tools:</a:t>
            </a:r>
          </a:p>
          <a:p>
            <a:pPr>
              <a:lnSpc>
                <a:spcPct val="100000"/>
              </a:lnSpc>
              <a:buFont typeface="Wingdings" panose="05000000000000000000" pitchFamily="2" charset="2"/>
              <a:buChar char="Ø"/>
            </a:pPr>
            <a:r>
              <a:rPr lang="en-GB" sz="2400" dirty="0">
                <a:latin typeface="Aptos" panose="020B0004020202020204" pitchFamily="34" charset="0"/>
              </a:rPr>
              <a:t> Obsidian</a:t>
            </a:r>
          </a:p>
          <a:p>
            <a:pPr>
              <a:lnSpc>
                <a:spcPct val="100000"/>
              </a:lnSpc>
              <a:buFont typeface="Wingdings" panose="05000000000000000000" pitchFamily="2" charset="2"/>
              <a:buChar char="Ø"/>
            </a:pPr>
            <a:r>
              <a:rPr lang="en-GB" sz="2400" dirty="0">
                <a:latin typeface="Aptos" panose="020B0004020202020204" pitchFamily="34" charset="0"/>
              </a:rPr>
              <a:t> Kumu</a:t>
            </a:r>
          </a:p>
        </p:txBody>
      </p:sp>
      <p:sp>
        <p:nvSpPr>
          <p:cNvPr id="4" name="TextBox 3">
            <a:extLst>
              <a:ext uri="{FF2B5EF4-FFF2-40B4-BE49-F238E27FC236}">
                <a16:creationId xmlns:a16="http://schemas.microsoft.com/office/drawing/2014/main" id="{79DFDC3D-6CC0-9D23-4E2F-74C3AA78A992}"/>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3074" name="Picture 2" descr="Obsidian AI: Easy Plugin Guide ...">
            <a:extLst>
              <a:ext uri="{FF2B5EF4-FFF2-40B4-BE49-F238E27FC236}">
                <a16:creationId xmlns:a16="http://schemas.microsoft.com/office/drawing/2014/main" id="{ABABC193-41AD-0F71-E422-CE02399E0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8997" y="2829387"/>
            <a:ext cx="2485440" cy="24854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99685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BBD6B-776B-C317-A552-C3733EBA81CA}"/>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3DAB22D5-DFFD-CDA1-0048-CE36AD441B13}"/>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2FB27DAC-1DD5-161B-8911-0CB123513257}"/>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Obsidian</a:t>
            </a:r>
          </a:p>
        </p:txBody>
      </p:sp>
      <p:pic>
        <p:nvPicPr>
          <p:cNvPr id="7" name="Picture 6">
            <a:extLst>
              <a:ext uri="{FF2B5EF4-FFF2-40B4-BE49-F238E27FC236}">
                <a16:creationId xmlns:a16="http://schemas.microsoft.com/office/drawing/2014/main" id="{286C9AEF-F7CD-F7D4-0119-8F6D378C8EE9}"/>
              </a:ext>
            </a:extLst>
          </p:cNvPr>
          <p:cNvPicPr>
            <a:picLocks noChangeAspect="1"/>
          </p:cNvPicPr>
          <p:nvPr/>
        </p:nvPicPr>
        <p:blipFill>
          <a:blip r:embed="rId3"/>
          <a:srcRect l="28970" t="17302" r="10815" b="8435"/>
          <a:stretch>
            <a:fillRect/>
          </a:stretch>
        </p:blipFill>
        <p:spPr>
          <a:xfrm>
            <a:off x="2987489" y="1418465"/>
            <a:ext cx="6194324" cy="5092961"/>
          </a:xfrm>
          <a:prstGeom prst="rect">
            <a:avLst/>
          </a:prstGeom>
          <a:ln>
            <a:solidFill>
              <a:schemeClr val="tx1"/>
            </a:solidFill>
          </a:ln>
        </p:spPr>
      </p:pic>
    </p:spTree>
    <p:extLst>
      <p:ext uri="{BB962C8B-B14F-4D97-AF65-F5344CB8AC3E}">
        <p14:creationId xmlns:p14="http://schemas.microsoft.com/office/powerpoint/2010/main" val="14886921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FCD34-0E75-2B2C-DE2F-188F8B35D46B}"/>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E94389C9-B8A8-3AC1-EAAB-24350C748936}"/>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A95D43E-6A5A-2B6F-FDFE-A6CE0C4C647D}"/>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Obsidian</a:t>
            </a:r>
          </a:p>
        </p:txBody>
      </p:sp>
      <p:pic>
        <p:nvPicPr>
          <p:cNvPr id="11" name="Picture 10">
            <a:extLst>
              <a:ext uri="{FF2B5EF4-FFF2-40B4-BE49-F238E27FC236}">
                <a16:creationId xmlns:a16="http://schemas.microsoft.com/office/drawing/2014/main" id="{FAFB241E-73B3-F92C-EB07-37DBC94F522C}"/>
              </a:ext>
            </a:extLst>
          </p:cNvPr>
          <p:cNvPicPr>
            <a:picLocks noChangeAspect="1"/>
          </p:cNvPicPr>
          <p:nvPr/>
        </p:nvPicPr>
        <p:blipFill>
          <a:blip r:embed="rId3"/>
          <a:srcRect l="22855" t="13075" r="3109" b="14151"/>
          <a:stretch>
            <a:fillRect/>
          </a:stretch>
        </p:blipFill>
        <p:spPr>
          <a:xfrm>
            <a:off x="2287966" y="945371"/>
            <a:ext cx="7616068" cy="4990853"/>
          </a:xfrm>
          <a:prstGeom prst="rect">
            <a:avLst/>
          </a:prstGeom>
          <a:ln>
            <a:solidFill>
              <a:schemeClr val="tx1"/>
            </a:solidFill>
          </a:ln>
        </p:spPr>
      </p:pic>
    </p:spTree>
    <p:extLst>
      <p:ext uri="{BB962C8B-B14F-4D97-AF65-F5344CB8AC3E}">
        <p14:creationId xmlns:p14="http://schemas.microsoft.com/office/powerpoint/2010/main" val="3371187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62091-32C8-C1C8-84BA-6A979778CB05}"/>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7FE7A5D0-96FE-D6FF-270C-C7CC0B6E009E}"/>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4181B2AD-E800-B49A-BC3F-D5E5210EBF1C}"/>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3. Citation Formatting</a:t>
            </a:r>
          </a:p>
        </p:txBody>
      </p:sp>
      <p:sp>
        <p:nvSpPr>
          <p:cNvPr id="3" name="Content Placeholder 2">
            <a:extLst>
              <a:ext uri="{FF2B5EF4-FFF2-40B4-BE49-F238E27FC236}">
                <a16:creationId xmlns:a16="http://schemas.microsoft.com/office/drawing/2014/main" id="{AC9FE426-D186-6CCA-EDD5-99A975EAD5A6}"/>
              </a:ext>
            </a:extLst>
          </p:cNvPr>
          <p:cNvSpPr>
            <a:spLocks noGrp="1"/>
          </p:cNvSpPr>
          <p:nvPr>
            <p:ph idx="1"/>
          </p:nvPr>
        </p:nvSpPr>
        <p:spPr>
          <a:xfrm>
            <a:off x="616357" y="1048974"/>
            <a:ext cx="10515600" cy="3813174"/>
          </a:xfrm>
        </p:spPr>
        <p:txBody>
          <a:bodyPr>
            <a:noAutofit/>
          </a:bodyPr>
          <a:lstStyle/>
          <a:p>
            <a:pPr marL="0" indent="0" algn="just">
              <a:lnSpc>
                <a:spcPct val="100000"/>
              </a:lnSpc>
              <a:buNone/>
            </a:pPr>
            <a:r>
              <a:rPr lang="en-GB" sz="2000" dirty="0">
                <a:latin typeface="Aptos" panose="020B0004020202020204" pitchFamily="34" charset="0"/>
              </a:rPr>
              <a:t>You are allowed to use AI tools to manage references and format references and bibliographies.</a:t>
            </a:r>
          </a:p>
          <a:p>
            <a:pPr marL="0" indent="0" algn="just">
              <a:lnSpc>
                <a:spcPct val="100000"/>
              </a:lnSpc>
              <a:buNone/>
            </a:pPr>
            <a:endParaRPr lang="en-GB" sz="2000" dirty="0">
              <a:latin typeface="Aptos" panose="020B0004020202020204" pitchFamily="34" charset="0"/>
            </a:endParaRPr>
          </a:p>
          <a:p>
            <a:pPr marL="0" indent="0" algn="just">
              <a:lnSpc>
                <a:spcPct val="100000"/>
              </a:lnSpc>
              <a:buNone/>
            </a:pPr>
            <a:r>
              <a:rPr lang="en-GB" sz="2000" dirty="0">
                <a:latin typeface="Aptos" panose="020B0004020202020204" pitchFamily="34" charset="0"/>
              </a:rPr>
              <a:t>Suggested AI Tool: </a:t>
            </a:r>
            <a:r>
              <a:rPr lang="en-GB" sz="2000" b="1" dirty="0">
                <a:latin typeface="Aptos" panose="020B0004020202020204" pitchFamily="34" charset="0"/>
              </a:rPr>
              <a:t>Cite Them Right, EndNote Fusion </a:t>
            </a:r>
            <a:r>
              <a:rPr lang="en-GB" sz="2000" dirty="0">
                <a:latin typeface="Aptos" panose="020B0004020202020204" pitchFamily="34" charset="0"/>
              </a:rPr>
              <a:t>(formerly ‘RefWorks’)</a:t>
            </a:r>
          </a:p>
          <a:p>
            <a:pPr marL="0" indent="0" algn="just">
              <a:lnSpc>
                <a:spcPct val="100000"/>
              </a:lnSpc>
              <a:buNone/>
            </a:pPr>
            <a:r>
              <a:rPr lang="en-GB" sz="2000" dirty="0">
                <a:latin typeface="Aptos" panose="020B0004020202020204" pitchFamily="34" charset="0"/>
              </a:rPr>
              <a:t>Note that all UWTSD students have access to EndNote Fusion via the Library. You can find out more about using EndNote Fusion in the </a:t>
            </a:r>
            <a:r>
              <a:rPr lang="en-GB" sz="2000" i="1" dirty="0">
                <a:latin typeface="Aptos" panose="020B0004020202020204" pitchFamily="34" charset="0"/>
              </a:rPr>
              <a:t>UWTSD </a:t>
            </a:r>
            <a:r>
              <a:rPr lang="en-GB" sz="2000" i="1" dirty="0" err="1">
                <a:latin typeface="Aptos" panose="020B0004020202020204" pitchFamily="34" charset="0"/>
              </a:rPr>
              <a:t>Digicentre</a:t>
            </a:r>
            <a:r>
              <a:rPr lang="en-GB" sz="2000" i="1" dirty="0">
                <a:latin typeface="Aptos" panose="020B0004020202020204" pitchFamily="34" charset="0"/>
              </a:rPr>
              <a:t> (</a:t>
            </a:r>
            <a:r>
              <a:rPr lang="en-GB" sz="2000" dirty="0">
                <a:latin typeface="Aptos" panose="020B0004020202020204" pitchFamily="34" charset="0"/>
                <a:hlinkClick r:id="rId3"/>
              </a:rPr>
              <a:t>EndNote Fusion</a:t>
            </a:r>
            <a:r>
              <a:rPr lang="en-GB" sz="2000" dirty="0">
                <a:latin typeface="Aptos" panose="020B0004020202020204" pitchFamily="34" charset="0"/>
              </a:rPr>
              <a:t>).</a:t>
            </a:r>
          </a:p>
          <a:p>
            <a:pPr marL="0" indent="0" algn="just">
              <a:lnSpc>
                <a:spcPct val="100000"/>
              </a:lnSpc>
              <a:buNone/>
            </a:pPr>
            <a:endParaRPr lang="en-GB" sz="2000" dirty="0">
              <a:latin typeface="Aptos" panose="020B0004020202020204" pitchFamily="34" charset="0"/>
            </a:endParaRPr>
          </a:p>
          <a:p>
            <a:pPr marL="0" indent="0" algn="just">
              <a:lnSpc>
                <a:spcPct val="100000"/>
              </a:lnSpc>
              <a:buNone/>
            </a:pPr>
            <a:r>
              <a:rPr lang="en-GB" sz="2000" dirty="0">
                <a:latin typeface="Aptos" panose="020B0004020202020204" pitchFamily="34" charset="0"/>
              </a:rPr>
              <a:t>Other useful tools:</a:t>
            </a:r>
          </a:p>
          <a:p>
            <a:pPr>
              <a:lnSpc>
                <a:spcPct val="100000"/>
              </a:lnSpc>
              <a:buFont typeface="Wingdings" panose="05000000000000000000" pitchFamily="2" charset="2"/>
              <a:buChar char="Ø"/>
            </a:pPr>
            <a:r>
              <a:rPr lang="en-GB" sz="2000" dirty="0">
                <a:latin typeface="Aptos" panose="020B0004020202020204" pitchFamily="34" charset="0"/>
              </a:rPr>
              <a:t> Zotero</a:t>
            </a:r>
          </a:p>
          <a:p>
            <a:pPr>
              <a:lnSpc>
                <a:spcPct val="100000"/>
              </a:lnSpc>
              <a:buFont typeface="Wingdings" panose="05000000000000000000" pitchFamily="2" charset="2"/>
              <a:buChar char="Ø"/>
            </a:pPr>
            <a:r>
              <a:rPr lang="en-GB" sz="2000" dirty="0">
                <a:latin typeface="Aptos" panose="020B0004020202020204" pitchFamily="34" charset="0"/>
              </a:rPr>
              <a:t> Endnote</a:t>
            </a:r>
          </a:p>
          <a:p>
            <a:pPr>
              <a:lnSpc>
                <a:spcPct val="100000"/>
              </a:lnSpc>
              <a:buFont typeface="Wingdings" panose="05000000000000000000" pitchFamily="2" charset="2"/>
              <a:buChar char="Ø"/>
            </a:pPr>
            <a:r>
              <a:rPr lang="en-GB" sz="2000" dirty="0">
                <a:latin typeface="Aptos" panose="020B0004020202020204" pitchFamily="34" charset="0"/>
              </a:rPr>
              <a:t> Mendeley</a:t>
            </a:r>
          </a:p>
        </p:txBody>
      </p:sp>
      <p:sp>
        <p:nvSpPr>
          <p:cNvPr id="4" name="TextBox 3">
            <a:extLst>
              <a:ext uri="{FF2B5EF4-FFF2-40B4-BE49-F238E27FC236}">
                <a16:creationId xmlns:a16="http://schemas.microsoft.com/office/drawing/2014/main" id="{428F28AB-5079-8BDA-2C2A-3222E23E01B9}"/>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Tree>
    <p:extLst>
      <p:ext uri="{BB962C8B-B14F-4D97-AF65-F5344CB8AC3E}">
        <p14:creationId xmlns:p14="http://schemas.microsoft.com/office/powerpoint/2010/main" val="10302260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C8134-4B4B-C0AC-BE71-2F8659B0B9B5}"/>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D2F83CBF-9724-9B00-C3B8-2F43F7AC9A0D}"/>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0B8EEB99-D100-A114-7D14-27CC8091F70F}"/>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4. Basic Proofreading</a:t>
            </a:r>
          </a:p>
        </p:txBody>
      </p:sp>
      <p:sp>
        <p:nvSpPr>
          <p:cNvPr id="3" name="Content Placeholder 2">
            <a:extLst>
              <a:ext uri="{FF2B5EF4-FFF2-40B4-BE49-F238E27FC236}">
                <a16:creationId xmlns:a16="http://schemas.microsoft.com/office/drawing/2014/main" id="{4583D49F-B6AA-71C7-7F44-730CD90CAA6F}"/>
              </a:ext>
            </a:extLst>
          </p:cNvPr>
          <p:cNvSpPr>
            <a:spLocks noGrp="1"/>
          </p:cNvSpPr>
          <p:nvPr>
            <p:ph idx="1"/>
          </p:nvPr>
        </p:nvSpPr>
        <p:spPr>
          <a:xfrm>
            <a:off x="602512" y="1536210"/>
            <a:ext cx="7757815" cy="4006896"/>
          </a:xfrm>
        </p:spPr>
        <p:txBody>
          <a:bodyPr>
            <a:normAutofit/>
          </a:bodyPr>
          <a:lstStyle/>
          <a:p>
            <a:pPr marL="0" indent="0" algn="just">
              <a:lnSpc>
                <a:spcPct val="100000"/>
              </a:lnSpc>
              <a:buNone/>
            </a:pPr>
            <a:r>
              <a:rPr lang="en-GB" sz="2000" dirty="0">
                <a:latin typeface="Aptos" panose="020B0004020202020204" pitchFamily="34" charset="0"/>
              </a:rPr>
              <a:t>You can use an integrated tool like </a:t>
            </a:r>
            <a:r>
              <a:rPr lang="en-GB" sz="2000" b="1" dirty="0">
                <a:latin typeface="Aptos" panose="020B0004020202020204" pitchFamily="34" charset="0"/>
              </a:rPr>
              <a:t>Microsoft Editor</a:t>
            </a:r>
            <a:r>
              <a:rPr lang="en-GB" sz="2000" dirty="0">
                <a:latin typeface="Aptos" panose="020B0004020202020204" pitchFamily="34" charset="0"/>
              </a:rPr>
              <a:t>, or a specialised tool, like </a:t>
            </a:r>
            <a:r>
              <a:rPr lang="en-GB" sz="2000" b="1" dirty="0">
                <a:latin typeface="Aptos" panose="020B0004020202020204" pitchFamily="34" charset="0"/>
              </a:rPr>
              <a:t>Grammarly</a:t>
            </a:r>
            <a:r>
              <a:rPr lang="en-GB" sz="2000" dirty="0">
                <a:latin typeface="Aptos" panose="020B0004020202020204" pitchFamily="34" charset="0"/>
              </a:rPr>
              <a:t> (</a:t>
            </a:r>
            <a:r>
              <a:rPr lang="en-GB" sz="2000" i="1" dirty="0">
                <a:latin typeface="Aptos" panose="020B0004020202020204" pitchFamily="34" charset="0"/>
              </a:rPr>
              <a:t>not including the Grammarly Generative AI Assistant</a:t>
            </a:r>
            <a:r>
              <a:rPr lang="en-GB" sz="2000" dirty="0">
                <a:latin typeface="Aptos" panose="020B0004020202020204" pitchFamily="34" charset="0"/>
              </a:rPr>
              <a:t>), to check for grammar, spelling and readability.</a:t>
            </a:r>
          </a:p>
          <a:p>
            <a:pPr marL="0" indent="0" algn="just">
              <a:lnSpc>
                <a:spcPct val="100000"/>
              </a:lnSpc>
              <a:buNone/>
            </a:pPr>
            <a:endParaRPr lang="en-GB" sz="2000" dirty="0">
              <a:latin typeface="Aptos" panose="020B0004020202020204" pitchFamily="34" charset="0"/>
            </a:endParaRPr>
          </a:p>
          <a:p>
            <a:pPr marL="0" indent="0" algn="just">
              <a:lnSpc>
                <a:spcPct val="100000"/>
              </a:lnSpc>
              <a:buNone/>
            </a:pPr>
            <a:r>
              <a:rPr lang="en-GB" sz="2000" dirty="0">
                <a:latin typeface="Aptos" panose="020B0004020202020204" pitchFamily="34" charset="0"/>
              </a:rPr>
              <a:t>It is essential that you decide whether you want to implement the changes suggested by the Editor tool.</a:t>
            </a:r>
          </a:p>
          <a:p>
            <a:pPr marL="0" indent="0" algn="just">
              <a:lnSpc>
                <a:spcPct val="100000"/>
              </a:lnSpc>
              <a:buNone/>
            </a:pPr>
            <a:endParaRPr lang="en-GB" sz="2000" dirty="0">
              <a:latin typeface="Aptos" panose="020B0004020202020204" pitchFamily="34" charset="0"/>
            </a:endParaRPr>
          </a:p>
          <a:p>
            <a:pPr marL="0" indent="0" algn="just">
              <a:lnSpc>
                <a:spcPct val="100000"/>
              </a:lnSpc>
              <a:buNone/>
            </a:pPr>
            <a:r>
              <a:rPr lang="en-GB" sz="2000" dirty="0">
                <a:latin typeface="Aptos" panose="020B0004020202020204" pitchFamily="34" charset="0"/>
              </a:rPr>
              <a:t>It is very important that you understand the suggestions and changes that any editorial tool gives you as options. If you do not understand the change, then how can you know that it is correct?</a:t>
            </a:r>
          </a:p>
        </p:txBody>
      </p:sp>
      <p:sp>
        <p:nvSpPr>
          <p:cNvPr id="4" name="TextBox 3">
            <a:extLst>
              <a:ext uri="{FF2B5EF4-FFF2-40B4-BE49-F238E27FC236}">
                <a16:creationId xmlns:a16="http://schemas.microsoft.com/office/drawing/2014/main" id="{A57FB9B3-B3EE-EE8E-C5F4-72BA18931971}"/>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4098" name="Picture 2" descr="Microsoft Editor - Wikipedia">
            <a:extLst>
              <a:ext uri="{FF2B5EF4-FFF2-40B4-BE49-F238E27FC236}">
                <a16:creationId xmlns:a16="http://schemas.microsoft.com/office/drawing/2014/main" id="{B8CAFFB8-F23F-5884-54B4-D162AD14FB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6794" y="1364061"/>
            <a:ext cx="1807014" cy="18070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100" name="Picture 4" descr="Grammarly: AI Writing and Grammar App ...">
            <a:extLst>
              <a:ext uri="{FF2B5EF4-FFF2-40B4-BE49-F238E27FC236}">
                <a16:creationId xmlns:a16="http://schemas.microsoft.com/office/drawing/2014/main" id="{BB76F551-84DB-28BC-AAAE-A1EDDBA4A6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06794" y="3559838"/>
            <a:ext cx="1807014" cy="18070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2503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B37A2-CD7B-CA2F-6F16-E477279E75C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2FB5D83F-77BA-8A70-ED31-33FF21340673}"/>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FA6FE1D1-CF91-05E0-8009-32E2F4C37347}"/>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Display" panose="020B0004020202020204" pitchFamily="34" charset="0"/>
              </a:rPr>
              <a:t>4. Basic Proofreading – </a:t>
            </a:r>
            <a:r>
              <a:rPr lang="en-GB" sz="4000" b="1" dirty="0">
                <a:solidFill>
                  <a:srgbClr val="FF0000"/>
                </a:solidFill>
                <a:latin typeface="Aptos Display" panose="020B0004020202020204" pitchFamily="34" charset="0"/>
              </a:rPr>
              <a:t>what you CANNOT do</a:t>
            </a:r>
          </a:p>
        </p:txBody>
      </p:sp>
      <p:sp>
        <p:nvSpPr>
          <p:cNvPr id="3" name="Content Placeholder 2">
            <a:extLst>
              <a:ext uri="{FF2B5EF4-FFF2-40B4-BE49-F238E27FC236}">
                <a16:creationId xmlns:a16="http://schemas.microsoft.com/office/drawing/2014/main" id="{0C536B01-F2B5-858B-61DE-25A015ED570C}"/>
              </a:ext>
            </a:extLst>
          </p:cNvPr>
          <p:cNvSpPr>
            <a:spLocks noGrp="1"/>
          </p:cNvSpPr>
          <p:nvPr>
            <p:ph idx="1"/>
          </p:nvPr>
        </p:nvSpPr>
        <p:spPr>
          <a:xfrm>
            <a:off x="708168" y="1261730"/>
            <a:ext cx="10775663" cy="4458585"/>
          </a:xfrm>
        </p:spPr>
        <p:txBody>
          <a:bodyPr>
            <a:normAutofit fontScale="92500"/>
          </a:bodyPr>
          <a:lstStyle/>
          <a:p>
            <a:pPr marL="0" indent="0" algn="just">
              <a:lnSpc>
                <a:spcPct val="100000"/>
              </a:lnSpc>
              <a:buNone/>
            </a:pPr>
            <a:r>
              <a:rPr lang="en-GB" sz="2200" dirty="0">
                <a:latin typeface="Aptos" panose="020B0004020202020204" pitchFamily="34" charset="0"/>
              </a:rPr>
              <a:t>You </a:t>
            </a:r>
            <a:r>
              <a:rPr lang="en-GB" sz="2200" b="1" dirty="0">
                <a:latin typeface="Aptos" panose="020B0004020202020204" pitchFamily="34" charset="0"/>
              </a:rPr>
              <a:t>cannot</a:t>
            </a:r>
            <a:r>
              <a:rPr lang="en-GB" sz="2200" dirty="0">
                <a:latin typeface="Aptos" panose="020B0004020202020204" pitchFamily="34" charset="0"/>
              </a:rPr>
              <a:t> ask a Generative Artificial Intelligence (GAI) tool to create text for you or allow it to rewrite, expand or change beyond recognition your own text.</a:t>
            </a:r>
          </a:p>
          <a:p>
            <a:pPr marL="0" indent="0" algn="just">
              <a:lnSpc>
                <a:spcPct val="100000"/>
              </a:lnSpc>
              <a:buNone/>
            </a:pPr>
            <a:endParaRPr lang="en-GB" sz="2200" dirty="0">
              <a:latin typeface="Aptos" panose="020B0004020202020204" pitchFamily="34" charset="0"/>
            </a:endParaRPr>
          </a:p>
          <a:p>
            <a:pPr marL="0" indent="0" algn="just">
              <a:lnSpc>
                <a:spcPct val="100000"/>
              </a:lnSpc>
              <a:buNone/>
            </a:pPr>
            <a:r>
              <a:rPr lang="en-GB" sz="2200" dirty="0">
                <a:latin typeface="Aptos" panose="020B0004020202020204" pitchFamily="34" charset="0"/>
              </a:rPr>
              <a:t>So, you </a:t>
            </a:r>
            <a:r>
              <a:rPr lang="en-GB" sz="2200" b="1" dirty="0">
                <a:latin typeface="Aptos" panose="020B0004020202020204" pitchFamily="34" charset="0"/>
              </a:rPr>
              <a:t>cannot</a:t>
            </a:r>
            <a:r>
              <a:rPr lang="en-GB" sz="2200" dirty="0">
                <a:latin typeface="Aptos" panose="020B0004020202020204" pitchFamily="34" charset="0"/>
              </a:rPr>
              <a:t> use prompts like:</a:t>
            </a:r>
          </a:p>
          <a:p>
            <a:pPr lvl="1" algn="just">
              <a:lnSpc>
                <a:spcPct val="100000"/>
              </a:lnSpc>
              <a:buFont typeface="Wingdings" panose="05000000000000000000" pitchFamily="2" charset="2"/>
              <a:buChar char="§"/>
            </a:pPr>
            <a:r>
              <a:rPr lang="en-GB" sz="2200" dirty="0">
                <a:latin typeface="Aptos" panose="020B0004020202020204" pitchFamily="34" charset="0"/>
              </a:rPr>
              <a:t>Tell me why […]</a:t>
            </a:r>
          </a:p>
          <a:p>
            <a:pPr lvl="1" algn="just">
              <a:lnSpc>
                <a:spcPct val="100000"/>
              </a:lnSpc>
              <a:buFont typeface="Wingdings" panose="05000000000000000000" pitchFamily="2" charset="2"/>
              <a:buChar char="§"/>
            </a:pPr>
            <a:r>
              <a:rPr lang="en-GB" sz="2200" dirty="0">
                <a:latin typeface="Aptos" panose="020B0004020202020204" pitchFamily="34" charset="0"/>
              </a:rPr>
              <a:t>Write a paragraph on […]</a:t>
            </a:r>
          </a:p>
          <a:p>
            <a:pPr lvl="1" algn="just">
              <a:lnSpc>
                <a:spcPct val="100000"/>
              </a:lnSpc>
              <a:buFont typeface="Wingdings" panose="05000000000000000000" pitchFamily="2" charset="2"/>
              <a:buChar char="§"/>
            </a:pPr>
            <a:r>
              <a:rPr lang="en-GB" sz="2200" dirty="0">
                <a:latin typeface="Aptos" panose="020B0004020202020204" pitchFamily="34" charset="0"/>
              </a:rPr>
              <a:t>Continue this text […]</a:t>
            </a:r>
          </a:p>
          <a:p>
            <a:pPr marL="0" indent="0" algn="just">
              <a:lnSpc>
                <a:spcPct val="100000"/>
              </a:lnSpc>
              <a:buNone/>
            </a:pPr>
            <a:endParaRPr lang="en-GB" sz="2200" dirty="0">
              <a:latin typeface="Aptos" panose="020B0004020202020204" pitchFamily="34" charset="0"/>
            </a:endParaRPr>
          </a:p>
          <a:p>
            <a:pPr marL="0" indent="0" algn="just">
              <a:lnSpc>
                <a:spcPct val="100000"/>
              </a:lnSpc>
              <a:buNone/>
            </a:pPr>
            <a:r>
              <a:rPr lang="en-GB" sz="2200" dirty="0">
                <a:latin typeface="Aptos" panose="020B0004020202020204" pitchFamily="34" charset="0"/>
              </a:rPr>
              <a:t>You also cannot ask a GAI tool to rephrase text that you did not write yourself, such as from a book, article, internet source, or indeed AI-generated text.</a:t>
            </a:r>
          </a:p>
          <a:p>
            <a:pPr marL="0" indent="0" algn="just">
              <a:lnSpc>
                <a:spcPct val="100000"/>
              </a:lnSpc>
              <a:buNone/>
            </a:pPr>
            <a:r>
              <a:rPr lang="en-GB" sz="2200" dirty="0">
                <a:latin typeface="Aptos" panose="020B0004020202020204" pitchFamily="34" charset="0"/>
              </a:rPr>
              <a:t>Further, you cannot ask a GAI tool to rephrase or paraphrase text that another person has written.</a:t>
            </a:r>
          </a:p>
        </p:txBody>
      </p:sp>
      <p:sp>
        <p:nvSpPr>
          <p:cNvPr id="4" name="TextBox 3">
            <a:extLst>
              <a:ext uri="{FF2B5EF4-FFF2-40B4-BE49-F238E27FC236}">
                <a16:creationId xmlns:a16="http://schemas.microsoft.com/office/drawing/2014/main" id="{AE06A312-909B-EE3C-5E24-C166307F2390}"/>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7" name="Graphic 6" descr="Warning with solid fill">
            <a:extLst>
              <a:ext uri="{FF2B5EF4-FFF2-40B4-BE49-F238E27FC236}">
                <a16:creationId xmlns:a16="http://schemas.microsoft.com/office/drawing/2014/main" id="{743B7EA2-F5F6-8C58-AD15-F5845535C78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10523" y="2355112"/>
            <a:ext cx="1600200" cy="1600200"/>
          </a:xfrm>
          <a:prstGeom prst="rect">
            <a:avLst/>
          </a:prstGeom>
        </p:spPr>
      </p:pic>
    </p:spTree>
    <p:extLst>
      <p:ext uri="{BB962C8B-B14F-4D97-AF65-F5344CB8AC3E}">
        <p14:creationId xmlns:p14="http://schemas.microsoft.com/office/powerpoint/2010/main" val="25129351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A92CC-386F-7608-EE9B-3241F432E8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886EBB-C4DE-415C-2421-3E35E1DE4F22}"/>
              </a:ext>
            </a:extLst>
          </p:cNvPr>
          <p:cNvSpPr>
            <a:spLocks noGrp="1"/>
          </p:cNvSpPr>
          <p:nvPr>
            <p:ph type="title"/>
          </p:nvPr>
        </p:nvSpPr>
        <p:spPr/>
        <p:txBody>
          <a:bodyPr/>
          <a:lstStyle/>
          <a:p>
            <a:pPr algn="ctr"/>
            <a:br>
              <a:rPr lang="en-GB" sz="4800" dirty="0">
                <a:effectLst>
                  <a:outerShdw blurRad="38100" dist="38100" dir="2700000" algn="tl">
                    <a:srgbClr val="000000">
                      <a:alpha val="43137"/>
                    </a:srgbClr>
                  </a:outerShdw>
                </a:effectLst>
              </a:rPr>
            </a:br>
            <a:r>
              <a:rPr lang="en-GB" sz="4800" dirty="0">
                <a:effectLst>
                  <a:outerShdw blurRad="38100" dist="38100" dir="2700000" algn="tl">
                    <a:srgbClr val="000000">
                      <a:alpha val="43137"/>
                    </a:srgbClr>
                  </a:outerShdw>
                </a:effectLst>
              </a:rPr>
              <a:t>Assessment-Specific Allowable Uses of AI</a:t>
            </a:r>
            <a:br>
              <a:rPr lang="en-GB" sz="4800" dirty="0">
                <a:effectLst>
                  <a:outerShdw blurRad="38100" dist="38100" dir="2700000" algn="tl">
                    <a:srgbClr val="000000">
                      <a:alpha val="43137"/>
                    </a:srgbClr>
                  </a:outerShdw>
                </a:effectLst>
              </a:rPr>
            </a:br>
            <a:br>
              <a:rPr lang="en-GB" sz="4800" dirty="0">
                <a:effectLst>
                  <a:outerShdw blurRad="38100" dist="38100" dir="2700000" algn="tl">
                    <a:srgbClr val="000000">
                      <a:alpha val="43137"/>
                    </a:srgbClr>
                  </a:outerShdw>
                </a:effectLst>
              </a:rPr>
            </a:br>
            <a:r>
              <a:rPr lang="en-GB" sz="2800" dirty="0"/>
              <a:t>Your lecturer sets these uses for </a:t>
            </a:r>
            <a:r>
              <a:rPr lang="en-GB" sz="2800" b="1" dirty="0"/>
              <a:t>each</a:t>
            </a:r>
            <a:r>
              <a:rPr lang="en-GB" sz="2800" dirty="0"/>
              <a:t> assignment.</a:t>
            </a:r>
            <a:br>
              <a:rPr lang="en-GB" sz="4800" dirty="0">
                <a:latin typeface="Aptos" panose="020B0004020202020204" pitchFamily="34" charset="0"/>
              </a:rPr>
            </a:br>
            <a:endParaRPr lang="en-GB" sz="4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80054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9B866D-CB04-BF7A-65E3-203498BD55C3}"/>
              </a:ext>
            </a:extLst>
          </p:cNvPr>
          <p:cNvPicPr>
            <a:picLocks noChangeAspect="1"/>
          </p:cNvPicPr>
          <p:nvPr/>
        </p:nvPicPr>
        <p:blipFill>
          <a:blip r:embed="rId3"/>
          <a:srcRect l="27276" t="19548" r="27903" b="21921"/>
          <a:stretch>
            <a:fillRect/>
          </a:stretch>
        </p:blipFill>
        <p:spPr>
          <a:xfrm>
            <a:off x="3071746" y="334054"/>
            <a:ext cx="6048508" cy="526576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474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480F4-FA1C-147F-902A-D0FF0FA17E92}"/>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ABB02CC7-70D5-433C-FA4F-D18B27228D1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7E892D8-E4DB-2E93-F4B9-E38B528E37B8}"/>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Display" panose="020B0004020202020204" pitchFamily="34" charset="0"/>
              </a:rPr>
              <a:t>1. Research with AI</a:t>
            </a:r>
          </a:p>
        </p:txBody>
      </p:sp>
      <p:sp>
        <p:nvSpPr>
          <p:cNvPr id="3" name="Content Placeholder 2">
            <a:extLst>
              <a:ext uri="{FF2B5EF4-FFF2-40B4-BE49-F238E27FC236}">
                <a16:creationId xmlns:a16="http://schemas.microsoft.com/office/drawing/2014/main" id="{28CA25A1-1893-6F8A-2F95-89075E03A53A}"/>
              </a:ext>
            </a:extLst>
          </p:cNvPr>
          <p:cNvSpPr>
            <a:spLocks noGrp="1"/>
          </p:cNvSpPr>
          <p:nvPr>
            <p:ph idx="1"/>
          </p:nvPr>
        </p:nvSpPr>
        <p:spPr>
          <a:xfrm>
            <a:off x="838199" y="1101673"/>
            <a:ext cx="10515599" cy="4281948"/>
          </a:xfrm>
        </p:spPr>
        <p:txBody>
          <a:bodyPr>
            <a:normAutofit/>
          </a:bodyPr>
          <a:lstStyle/>
          <a:p>
            <a:pPr marL="0" indent="0" algn="just">
              <a:lnSpc>
                <a:spcPct val="100000"/>
              </a:lnSpc>
              <a:buNone/>
            </a:pPr>
            <a:r>
              <a:rPr lang="en-GB" sz="2400" dirty="0">
                <a:latin typeface="Aptos" panose="020B0004020202020204" pitchFamily="34" charset="0"/>
              </a:rPr>
              <a:t>For this assessment, you can use Generative AI to support you in </a:t>
            </a:r>
            <a:r>
              <a:rPr lang="en-GB" sz="2400" b="1" dirty="0">
                <a:latin typeface="Aptos" panose="020B0004020202020204" pitchFamily="34" charset="0"/>
              </a:rPr>
              <a:t>research and data analysis.</a:t>
            </a:r>
          </a:p>
          <a:p>
            <a:pPr marL="0" indent="0" algn="just">
              <a:lnSpc>
                <a:spcPct val="100000"/>
              </a:lnSpc>
              <a:buNone/>
            </a:pPr>
            <a:endParaRPr lang="en-GB" sz="2400" b="1" dirty="0">
              <a:latin typeface="Aptos" panose="020B0004020202020204" pitchFamily="34" charset="0"/>
            </a:endParaRPr>
          </a:p>
          <a:p>
            <a:pPr marL="0" indent="0" algn="just">
              <a:lnSpc>
                <a:spcPct val="100000"/>
              </a:lnSpc>
              <a:buNone/>
            </a:pPr>
            <a:r>
              <a:rPr lang="en-GB" sz="2400" dirty="0">
                <a:latin typeface="Aptos" panose="020B0004020202020204" pitchFamily="34" charset="0"/>
              </a:rPr>
              <a:t>What you can do: </a:t>
            </a:r>
            <a:r>
              <a:rPr lang="en-GB" sz="2400" b="1" dirty="0">
                <a:solidFill>
                  <a:schemeClr val="accent1">
                    <a:lumMod val="75000"/>
                  </a:schemeClr>
                </a:solidFill>
                <a:latin typeface="Aptos" panose="020B0004020202020204" pitchFamily="34" charset="0"/>
              </a:rPr>
              <a:t>Data Cleaning and Automation</a:t>
            </a:r>
          </a:p>
          <a:p>
            <a:pPr algn="just">
              <a:lnSpc>
                <a:spcPct val="100000"/>
              </a:lnSpc>
            </a:pPr>
            <a:r>
              <a:rPr lang="en-GB" sz="2400" dirty="0">
                <a:latin typeface="Aptos" panose="020B0004020202020204" pitchFamily="34" charset="0"/>
              </a:rPr>
              <a:t>You can use AI tools to support quantitative data cleaning</a:t>
            </a:r>
          </a:p>
          <a:p>
            <a:pPr algn="just">
              <a:lnSpc>
                <a:spcPct val="100000"/>
              </a:lnSpc>
            </a:pPr>
            <a:r>
              <a:rPr lang="en-GB" sz="2400" dirty="0">
                <a:latin typeface="Aptos" panose="020B0004020202020204" pitchFamily="34" charset="0"/>
              </a:rPr>
              <a:t>You can use AI tools to automate tasks and normalise datasets</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A6C0D596-6425-149D-DE87-1B839B885955}"/>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7" name="Picture 6">
            <a:extLst>
              <a:ext uri="{FF2B5EF4-FFF2-40B4-BE49-F238E27FC236}">
                <a16:creationId xmlns:a16="http://schemas.microsoft.com/office/drawing/2014/main" id="{A72457BB-B34C-02B8-8A5C-071887AC4E30}"/>
              </a:ext>
            </a:extLst>
          </p:cNvPr>
          <p:cNvPicPr>
            <a:picLocks noChangeAspect="1"/>
          </p:cNvPicPr>
          <p:nvPr/>
        </p:nvPicPr>
        <p:blipFill>
          <a:blip r:embed="rId3"/>
          <a:stretch>
            <a:fillRect/>
          </a:stretch>
        </p:blipFill>
        <p:spPr>
          <a:xfrm>
            <a:off x="8297780" y="4011089"/>
            <a:ext cx="3579692" cy="27099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122380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7845F-2D48-7BC9-8A95-9C71750FF5DB}"/>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A1E7E32D-C32F-6FC8-393B-393A67323E6A}"/>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78A5FD13-E32B-20A1-0924-B0AB3AF75E1F}"/>
              </a:ext>
            </a:extLst>
          </p:cNvPr>
          <p:cNvSpPr>
            <a:spLocks noGrp="1"/>
          </p:cNvSpPr>
          <p:nvPr>
            <p:ph type="title"/>
          </p:nvPr>
        </p:nvSpPr>
        <p:spPr>
          <a:xfrm>
            <a:off x="838200" y="-106362"/>
            <a:ext cx="10515600" cy="1268536"/>
          </a:xfrm>
        </p:spPr>
        <p:txBody>
          <a:bodyPr>
            <a:normAutofit/>
          </a:bodyPr>
          <a:lstStyle/>
          <a:p>
            <a:pPr algn="ctr"/>
            <a:r>
              <a:rPr lang="en-GB" sz="4000" b="1" dirty="0">
                <a:solidFill>
                  <a:schemeClr val="bg1"/>
                </a:solidFill>
                <a:latin typeface="Aptos Display" panose="020B0004020202020204" pitchFamily="34" charset="0"/>
              </a:rPr>
              <a:t>1. Research with AI (contd.)</a:t>
            </a:r>
          </a:p>
        </p:txBody>
      </p:sp>
      <p:sp>
        <p:nvSpPr>
          <p:cNvPr id="3" name="Content Placeholder 2">
            <a:extLst>
              <a:ext uri="{FF2B5EF4-FFF2-40B4-BE49-F238E27FC236}">
                <a16:creationId xmlns:a16="http://schemas.microsoft.com/office/drawing/2014/main" id="{8CC9B467-AB8A-F904-A49D-90D148F7CAF9}"/>
              </a:ext>
            </a:extLst>
          </p:cNvPr>
          <p:cNvSpPr>
            <a:spLocks noGrp="1"/>
          </p:cNvSpPr>
          <p:nvPr>
            <p:ph idx="1"/>
          </p:nvPr>
        </p:nvSpPr>
        <p:spPr>
          <a:xfrm>
            <a:off x="717698" y="1367667"/>
            <a:ext cx="10515600" cy="4122666"/>
          </a:xfrm>
        </p:spPr>
        <p:txBody>
          <a:bodyPr>
            <a:normAutofit fontScale="92500" lnSpcReduction="10000"/>
          </a:bodyPr>
          <a:lstStyle/>
          <a:p>
            <a:pPr marL="0" indent="0" algn="just">
              <a:lnSpc>
                <a:spcPct val="100000"/>
              </a:lnSpc>
              <a:buNone/>
            </a:pPr>
            <a:r>
              <a:rPr lang="en-GB" sz="2400" dirty="0">
                <a:latin typeface="Aptos" panose="020B0004020202020204" pitchFamily="34" charset="0"/>
              </a:rPr>
              <a:t>What you can do: </a:t>
            </a:r>
            <a:r>
              <a:rPr lang="en-GB" sz="2400" b="1" dirty="0">
                <a:solidFill>
                  <a:schemeClr val="accent1">
                    <a:lumMod val="75000"/>
                  </a:schemeClr>
                </a:solidFill>
                <a:latin typeface="Aptos" panose="020B0004020202020204" pitchFamily="34" charset="0"/>
              </a:rPr>
              <a:t>Data Analysis</a:t>
            </a:r>
          </a:p>
          <a:p>
            <a:pPr marL="0" indent="0" algn="just">
              <a:lnSpc>
                <a:spcPct val="100000"/>
              </a:lnSpc>
              <a:buNone/>
            </a:pPr>
            <a:endParaRPr lang="en-GB" sz="2400" b="1" dirty="0">
              <a:solidFill>
                <a:schemeClr val="accent1">
                  <a:lumMod val="75000"/>
                </a:schemeClr>
              </a:solidFill>
              <a:latin typeface="Aptos" panose="020B0004020202020204" pitchFamily="34" charset="0"/>
            </a:endParaRPr>
          </a:p>
          <a:p>
            <a:pPr marL="0" indent="0" algn="just">
              <a:lnSpc>
                <a:spcPct val="100000"/>
              </a:lnSpc>
              <a:buNone/>
            </a:pPr>
            <a:r>
              <a:rPr lang="en-GB" sz="2400" dirty="0">
                <a:latin typeface="Aptos" panose="020B0004020202020204" pitchFamily="34" charset="0"/>
              </a:rPr>
              <a:t>• You can use AI tools to support quantitative data analysis, including coding support and complex data analysis.</a:t>
            </a:r>
          </a:p>
          <a:p>
            <a:pPr marL="0" indent="0" algn="just">
              <a:lnSpc>
                <a:spcPct val="100000"/>
              </a:lnSpc>
              <a:buNone/>
            </a:pPr>
            <a:r>
              <a:rPr lang="en-GB" sz="2400" dirty="0">
                <a:latin typeface="Aptos" panose="020B0004020202020204" pitchFamily="34" charset="0"/>
              </a:rPr>
              <a:t>• You can use AI tools to code and analyse text data, such as primary research data, ex. survey responses, interviews, etc, and secondary research data, such as reviews, articles, etc.</a:t>
            </a:r>
          </a:p>
          <a:p>
            <a:pPr marL="0" indent="0" algn="just">
              <a:lnSpc>
                <a:spcPct val="100000"/>
              </a:lnSpc>
              <a:buNone/>
            </a:pPr>
            <a:r>
              <a:rPr lang="en-GB" sz="2400" dirty="0">
                <a:latin typeface="Aptos" panose="020B0004020202020204" pitchFamily="34" charset="0"/>
              </a:rPr>
              <a:t>• You can use machine learning tools to model and predict trends based on your data.</a:t>
            </a:r>
          </a:p>
          <a:p>
            <a:pPr marL="0" indent="0" algn="just">
              <a:lnSpc>
                <a:spcPct val="100000"/>
              </a:lnSpc>
              <a:buNone/>
            </a:pPr>
            <a:r>
              <a:rPr lang="en-GB" sz="2400" dirty="0">
                <a:latin typeface="Aptos" panose="020B0004020202020204" pitchFamily="34" charset="0"/>
              </a:rPr>
              <a:t>• You can use AI tools to analyse textual data for themes, trends, sentiments, etc.</a:t>
            </a:r>
          </a:p>
          <a:p>
            <a:pPr marL="0" indent="0" algn="just">
              <a:lnSpc>
                <a:spcPct val="100000"/>
              </a:lnSpc>
              <a:buNone/>
            </a:pPr>
            <a:r>
              <a:rPr lang="en-GB" sz="2400" dirty="0">
                <a:latin typeface="Aptos" panose="020B0004020202020204" pitchFamily="34" charset="0"/>
              </a:rPr>
              <a:t>• You can use AI tools to create visualisations</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803C5D17-1F23-07F7-4CF2-3BA83B1D08B8}"/>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Tree>
    <p:extLst>
      <p:ext uri="{BB962C8B-B14F-4D97-AF65-F5344CB8AC3E}">
        <p14:creationId xmlns:p14="http://schemas.microsoft.com/office/powerpoint/2010/main" val="35994869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6BC75-77E8-4C59-ECB8-507B59F9805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7B0D31C3-5BEA-B8F0-EACA-A0AD914140E1}"/>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05262353-7A99-F6C7-6C58-4639DC3C7C06}"/>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2. Structure with AI</a:t>
            </a:r>
          </a:p>
        </p:txBody>
      </p:sp>
      <p:sp>
        <p:nvSpPr>
          <p:cNvPr id="3" name="Content Placeholder 2">
            <a:extLst>
              <a:ext uri="{FF2B5EF4-FFF2-40B4-BE49-F238E27FC236}">
                <a16:creationId xmlns:a16="http://schemas.microsoft.com/office/drawing/2014/main" id="{B3101EE7-A168-D598-7FA1-25055AB88A67}"/>
              </a:ext>
            </a:extLst>
          </p:cNvPr>
          <p:cNvSpPr>
            <a:spLocks noGrp="1"/>
          </p:cNvSpPr>
          <p:nvPr>
            <p:ph idx="1"/>
          </p:nvPr>
        </p:nvSpPr>
        <p:spPr>
          <a:xfrm>
            <a:off x="609600" y="1156185"/>
            <a:ext cx="10802679" cy="4678354"/>
          </a:xfrm>
        </p:spPr>
        <p:txBody>
          <a:bodyPr>
            <a:normAutofit/>
          </a:bodyPr>
          <a:lstStyle/>
          <a:p>
            <a:pPr marL="0" indent="0" algn="just">
              <a:lnSpc>
                <a:spcPct val="100000"/>
              </a:lnSpc>
              <a:buNone/>
            </a:pPr>
            <a:r>
              <a:rPr lang="en-GB" sz="2200" dirty="0">
                <a:latin typeface="Aptos" panose="020B0004020202020204" pitchFamily="34" charset="0"/>
              </a:rPr>
              <a:t>For this assessment, you can use Generative AI to support you in </a:t>
            </a:r>
            <a:r>
              <a:rPr lang="en-GB" sz="2200" b="1" dirty="0">
                <a:latin typeface="Aptos" panose="020B0004020202020204" pitchFamily="34" charset="0"/>
              </a:rPr>
              <a:t>structuring your submission, including creating a draft argument structure, identifying parts and headings</a:t>
            </a:r>
            <a:r>
              <a:rPr lang="en-GB" sz="2200" dirty="0">
                <a:latin typeface="Aptos" panose="020B0004020202020204" pitchFamily="34" charset="0"/>
              </a:rPr>
              <a:t>, etc.</a:t>
            </a:r>
          </a:p>
          <a:p>
            <a:pPr marL="0" indent="0" algn="just">
              <a:lnSpc>
                <a:spcPct val="100000"/>
              </a:lnSpc>
              <a:buNone/>
            </a:pPr>
            <a:r>
              <a:rPr lang="en-GB" sz="2200" dirty="0">
                <a:latin typeface="Aptos" panose="020B0004020202020204" pitchFamily="34" charset="0"/>
              </a:rPr>
              <a:t>What you can do: </a:t>
            </a:r>
            <a:r>
              <a:rPr lang="en-GB" sz="2200" b="1" dirty="0">
                <a:solidFill>
                  <a:schemeClr val="accent1">
                    <a:lumMod val="75000"/>
                  </a:schemeClr>
                </a:solidFill>
                <a:latin typeface="Aptos" panose="020B0004020202020204" pitchFamily="34" charset="0"/>
              </a:rPr>
              <a:t>Ask for Structure Information and Suggestions</a:t>
            </a:r>
          </a:p>
          <a:p>
            <a:pPr marL="0" indent="0" algn="just">
              <a:lnSpc>
                <a:spcPct val="100000"/>
              </a:lnSpc>
              <a:buNone/>
            </a:pPr>
            <a:r>
              <a:rPr lang="en-GB" sz="2200" dirty="0">
                <a:latin typeface="Aptos" panose="020B0004020202020204" pitchFamily="34" charset="0"/>
              </a:rPr>
              <a:t>If you find that you are unsure about what a structure for a piece of work should look like, you can get help from an AI tool. You can use prompts like:</a:t>
            </a:r>
          </a:p>
          <a:p>
            <a:pPr marL="457200" lvl="1" indent="0" algn="just">
              <a:lnSpc>
                <a:spcPct val="100000"/>
              </a:lnSpc>
              <a:buNone/>
            </a:pPr>
            <a:r>
              <a:rPr lang="en-GB" sz="2000" b="1" dirty="0">
                <a:solidFill>
                  <a:schemeClr val="accent1">
                    <a:lumMod val="75000"/>
                  </a:schemeClr>
                </a:solidFill>
                <a:latin typeface="Aptos" panose="020B0004020202020204" pitchFamily="34" charset="0"/>
              </a:rPr>
              <a:t>• “Can you please advise me on how to structure an essay?”</a:t>
            </a:r>
          </a:p>
          <a:p>
            <a:pPr marL="457200" lvl="1" indent="0" algn="just">
              <a:lnSpc>
                <a:spcPct val="100000"/>
              </a:lnSpc>
              <a:buNone/>
            </a:pPr>
            <a:r>
              <a:rPr lang="en-GB" sz="2000" b="1" dirty="0">
                <a:solidFill>
                  <a:schemeClr val="accent1">
                    <a:lumMod val="75000"/>
                  </a:schemeClr>
                </a:solidFill>
                <a:latin typeface="Aptos" panose="020B0004020202020204" pitchFamily="34" charset="0"/>
              </a:rPr>
              <a:t>• “Can you advise me on how to structure a PowerPoint presentation? Thank you.”</a:t>
            </a:r>
          </a:p>
          <a:p>
            <a:pPr marL="457200" lvl="1" indent="0" algn="just">
              <a:lnSpc>
                <a:spcPct val="100000"/>
              </a:lnSpc>
              <a:buNone/>
            </a:pPr>
            <a:r>
              <a:rPr lang="en-GB" sz="2000" b="1" dirty="0">
                <a:solidFill>
                  <a:schemeClr val="accent1">
                    <a:lumMod val="75000"/>
                  </a:schemeClr>
                </a:solidFill>
                <a:latin typeface="Aptos" panose="020B0004020202020204" pitchFamily="34" charset="0"/>
              </a:rPr>
              <a:t>• “I have been asked to create/write a XXX. Can you tell me what that is and suggest what a good structure for it would be?” </a:t>
            </a:r>
          </a:p>
          <a:p>
            <a:pPr marL="0" indent="0" algn="just">
              <a:lnSpc>
                <a:spcPct val="100000"/>
              </a:lnSpc>
              <a:buNone/>
            </a:pPr>
            <a:r>
              <a:rPr lang="en-GB" sz="2200" dirty="0">
                <a:latin typeface="Aptos" panose="020B0004020202020204" pitchFamily="34" charset="0"/>
              </a:rPr>
              <a:t>	This prompt is if you are not sure about the type of assessment you have been 	asked to create/write.</a:t>
            </a:r>
            <a:endParaRPr lang="en-GB" sz="2200" b="1" dirty="0">
              <a:latin typeface="Aptos" panose="020B0004020202020204" pitchFamily="34" charset="0"/>
            </a:endParaRPr>
          </a:p>
          <a:p>
            <a:pPr marL="0" indent="0">
              <a:buNone/>
            </a:pP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514E36E1-4CF2-6BFA-A0C6-93E42847E22A}"/>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Tree>
    <p:extLst>
      <p:ext uri="{BB962C8B-B14F-4D97-AF65-F5344CB8AC3E}">
        <p14:creationId xmlns:p14="http://schemas.microsoft.com/office/powerpoint/2010/main" val="39179146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9A9EE-162F-24CA-D96A-E06908D7B0F0}"/>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5DB0831A-8E87-30D5-B4E3-DADA3872A33B}"/>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2CEF1921-94B9-7662-DFE0-F48EDE389F32}"/>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2. Structure with AI (contd.)</a:t>
            </a:r>
          </a:p>
        </p:txBody>
      </p:sp>
      <p:sp>
        <p:nvSpPr>
          <p:cNvPr id="3" name="Content Placeholder 2">
            <a:extLst>
              <a:ext uri="{FF2B5EF4-FFF2-40B4-BE49-F238E27FC236}">
                <a16:creationId xmlns:a16="http://schemas.microsoft.com/office/drawing/2014/main" id="{F766A845-BEB0-E2A1-D7A0-D3AFA6011C6D}"/>
              </a:ext>
            </a:extLst>
          </p:cNvPr>
          <p:cNvSpPr>
            <a:spLocks noGrp="1"/>
          </p:cNvSpPr>
          <p:nvPr>
            <p:ph idx="1"/>
          </p:nvPr>
        </p:nvSpPr>
        <p:spPr>
          <a:xfrm>
            <a:off x="609600" y="1480738"/>
            <a:ext cx="10972800" cy="4161236"/>
          </a:xfrm>
        </p:spPr>
        <p:txBody>
          <a:bodyPr>
            <a:normAutofit/>
          </a:bodyPr>
          <a:lstStyle/>
          <a:p>
            <a:pPr marL="0" indent="0" algn="just">
              <a:lnSpc>
                <a:spcPct val="100000"/>
              </a:lnSpc>
              <a:buNone/>
            </a:pPr>
            <a:r>
              <a:rPr lang="en-GB" sz="2400" dirty="0">
                <a:latin typeface="Aptos" panose="020B0004020202020204" pitchFamily="34" charset="0"/>
              </a:rPr>
              <a:t>What you can do: </a:t>
            </a:r>
            <a:r>
              <a:rPr lang="en-GB" sz="2400" b="1" dirty="0">
                <a:solidFill>
                  <a:schemeClr val="accent1">
                    <a:lumMod val="75000"/>
                  </a:schemeClr>
                </a:solidFill>
                <a:latin typeface="Aptos" panose="020B0004020202020204" pitchFamily="34" charset="0"/>
              </a:rPr>
              <a:t>Ask for Structure Advice</a:t>
            </a:r>
          </a:p>
          <a:p>
            <a:pPr marL="0" indent="0" algn="just">
              <a:lnSpc>
                <a:spcPct val="100000"/>
              </a:lnSpc>
              <a:buNone/>
            </a:pPr>
            <a:endParaRPr lang="en-GB" sz="2400" b="1" dirty="0">
              <a:latin typeface="Aptos" panose="020B0004020202020204" pitchFamily="34" charset="0"/>
            </a:endParaRPr>
          </a:p>
          <a:p>
            <a:pPr marL="0" indent="0" algn="just">
              <a:lnSpc>
                <a:spcPct val="100000"/>
              </a:lnSpc>
              <a:buNone/>
            </a:pPr>
            <a:r>
              <a:rPr lang="en-GB" sz="2400" dirty="0">
                <a:latin typeface="Aptos" panose="020B0004020202020204" pitchFamily="34" charset="0"/>
              </a:rPr>
              <a:t>If you are stuck on how to structure your work, you can ask for help from an AI tool.</a:t>
            </a:r>
          </a:p>
          <a:p>
            <a:pPr marL="0" indent="0" algn="just">
              <a:lnSpc>
                <a:spcPct val="100000"/>
              </a:lnSpc>
              <a:buNone/>
            </a:pPr>
            <a:endParaRPr lang="en-GB" sz="2400" dirty="0">
              <a:latin typeface="Aptos" panose="020B0004020202020204" pitchFamily="34" charset="0"/>
            </a:endParaRPr>
          </a:p>
          <a:p>
            <a:pPr marL="0" indent="0" algn="just">
              <a:lnSpc>
                <a:spcPct val="100000"/>
              </a:lnSpc>
              <a:buNone/>
            </a:pPr>
            <a:r>
              <a:rPr lang="en-GB" sz="2400" dirty="0">
                <a:latin typeface="Aptos" panose="020B0004020202020204" pitchFamily="34" charset="0"/>
              </a:rPr>
              <a:t>It is essential that you have </a:t>
            </a:r>
            <a:r>
              <a:rPr lang="en-GB" sz="2400" b="1" dirty="0">
                <a:latin typeface="Aptos" panose="020B0004020202020204" pitchFamily="34" charset="0"/>
              </a:rPr>
              <a:t>already completed your research for the work</a:t>
            </a:r>
            <a:r>
              <a:rPr lang="en-GB" sz="2400" dirty="0">
                <a:latin typeface="Aptos" panose="020B0004020202020204" pitchFamily="34" charset="0"/>
              </a:rPr>
              <a:t>, so that you can provide the required guidance to the AI tool. So, </a:t>
            </a:r>
            <a:r>
              <a:rPr lang="en-GB" sz="2400" b="1" dirty="0">
                <a:latin typeface="Aptos" panose="020B0004020202020204" pitchFamily="34" charset="0"/>
              </a:rPr>
              <a:t>you need to create a bibliography, do the necessary reading, consider how you wish to answer the question, what are the main points you want to argue</a:t>
            </a:r>
            <a:r>
              <a:rPr lang="en-GB" sz="2400" dirty="0">
                <a:latin typeface="Aptos" panose="020B0004020202020204" pitchFamily="34" charset="0"/>
              </a:rPr>
              <a:t>, etc.</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6FDEA48B-4BB4-54DB-9B04-C144436D3E1B}"/>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Tree>
    <p:extLst>
      <p:ext uri="{BB962C8B-B14F-4D97-AF65-F5344CB8AC3E}">
        <p14:creationId xmlns:p14="http://schemas.microsoft.com/office/powerpoint/2010/main" val="39513869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2A7BB-7439-615A-208E-33AE70F42DA3}"/>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CEF660C9-1BE7-8744-F6A9-3A8214A2933B}"/>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5BEEDDD-B894-0849-0392-A2B27CFBCDC9}"/>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Display" panose="020B0004020202020204" pitchFamily="34" charset="0"/>
              </a:rPr>
              <a:t>2. Structure with AI (contd.)</a:t>
            </a:r>
          </a:p>
        </p:txBody>
      </p:sp>
      <p:sp>
        <p:nvSpPr>
          <p:cNvPr id="3" name="Content Placeholder 2">
            <a:extLst>
              <a:ext uri="{FF2B5EF4-FFF2-40B4-BE49-F238E27FC236}">
                <a16:creationId xmlns:a16="http://schemas.microsoft.com/office/drawing/2014/main" id="{7357DCF9-F7FA-66B5-DFF4-0DF81AB7DA99}"/>
              </a:ext>
            </a:extLst>
          </p:cNvPr>
          <p:cNvSpPr>
            <a:spLocks noGrp="1"/>
          </p:cNvSpPr>
          <p:nvPr>
            <p:ph idx="1"/>
          </p:nvPr>
        </p:nvSpPr>
        <p:spPr>
          <a:xfrm>
            <a:off x="609600" y="1504335"/>
            <a:ext cx="10972800" cy="4137639"/>
          </a:xfrm>
        </p:spPr>
        <p:txBody>
          <a:bodyPr>
            <a:normAutofit/>
          </a:bodyPr>
          <a:lstStyle/>
          <a:p>
            <a:pPr marL="0" indent="0" algn="just">
              <a:buNone/>
            </a:pPr>
            <a:r>
              <a:rPr lang="en-GB" sz="2400" dirty="0">
                <a:latin typeface="Aptos" panose="020B0004020202020204" pitchFamily="34" charset="0"/>
              </a:rPr>
              <a:t>What you can do: </a:t>
            </a:r>
            <a:r>
              <a:rPr lang="en-GB" sz="2400" b="1" dirty="0">
                <a:solidFill>
                  <a:schemeClr val="accent1">
                    <a:lumMod val="75000"/>
                  </a:schemeClr>
                </a:solidFill>
                <a:latin typeface="Aptos" panose="020B0004020202020204" pitchFamily="34" charset="0"/>
              </a:rPr>
              <a:t>Ask for Structure Advice at Micro Level</a:t>
            </a:r>
          </a:p>
          <a:p>
            <a:pPr marL="0" indent="0" algn="just">
              <a:buNone/>
            </a:pPr>
            <a:endParaRPr lang="en-GB" sz="2400" dirty="0">
              <a:latin typeface="Aptos" panose="020B0004020202020204" pitchFamily="34" charset="0"/>
            </a:endParaRPr>
          </a:p>
          <a:p>
            <a:pPr marL="0" indent="0" algn="just">
              <a:buNone/>
            </a:pPr>
            <a:r>
              <a:rPr lang="en-GB" sz="2400" dirty="0">
                <a:latin typeface="Aptos" panose="020B0004020202020204" pitchFamily="34" charset="0"/>
              </a:rPr>
              <a:t>Structuring a paragraph can be as difficult as structuring an essay. You can ask for advice from an AI tool to structure your paragraphs. This means that you can write a paragraph and then ask an AI tool to check its structure.</a:t>
            </a:r>
          </a:p>
          <a:p>
            <a:pPr marL="0" indent="0" algn="just">
              <a:buNone/>
            </a:pPr>
            <a:endParaRPr lang="en-GB" sz="2400" b="1" dirty="0">
              <a:latin typeface="Aptos" panose="020B0004020202020204" pitchFamily="34" charset="0"/>
            </a:endParaRPr>
          </a:p>
          <a:p>
            <a:pPr marL="0" indent="0" algn="just">
              <a:buNone/>
            </a:pPr>
            <a:r>
              <a:rPr lang="en-GB" sz="2400" dirty="0">
                <a:latin typeface="Aptos" panose="020B0004020202020204" pitchFamily="34" charset="0"/>
              </a:rPr>
              <a:t>This is what you should write as the prompt:</a:t>
            </a:r>
          </a:p>
          <a:p>
            <a:pPr marL="0" indent="0" algn="ctr">
              <a:buNone/>
            </a:pPr>
            <a:r>
              <a:rPr lang="en-GB" sz="2400" b="1" dirty="0">
                <a:solidFill>
                  <a:schemeClr val="accent4">
                    <a:lumMod val="75000"/>
                  </a:schemeClr>
                </a:solidFill>
                <a:latin typeface="Aptos" panose="020B0004020202020204" pitchFamily="34" charset="0"/>
              </a:rPr>
              <a:t>“Please can you check the structure of the following paragraph?” (Enter your paragraph)</a:t>
            </a:r>
          </a:p>
          <a:p>
            <a:pPr marL="0" indent="0">
              <a:buNone/>
            </a:pP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0C7C476A-9657-6DAE-31BF-7252E7CCC99A}"/>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Tree>
    <p:extLst>
      <p:ext uri="{BB962C8B-B14F-4D97-AF65-F5344CB8AC3E}">
        <p14:creationId xmlns:p14="http://schemas.microsoft.com/office/powerpoint/2010/main" val="26341226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80B93-2990-F1F7-E35E-4058A78877C7}"/>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6D5544B3-29CF-191D-1A7C-9D224A4C2BC3}"/>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47EEB93B-2D2B-C92A-7B6B-5AB9426C7030}"/>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panose="020B0004020202020204" pitchFamily="34" charset="0"/>
              </a:rPr>
              <a:t>2. Structure with AI (contd.)</a:t>
            </a:r>
          </a:p>
        </p:txBody>
      </p:sp>
      <p:sp>
        <p:nvSpPr>
          <p:cNvPr id="4" name="TextBox 3">
            <a:extLst>
              <a:ext uri="{FF2B5EF4-FFF2-40B4-BE49-F238E27FC236}">
                <a16:creationId xmlns:a16="http://schemas.microsoft.com/office/drawing/2014/main" id="{662711EF-3565-21E7-9F57-E55B896CD6FA}"/>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
        <p:nvSpPr>
          <p:cNvPr id="5" name="Content Placeholder 2">
            <a:extLst>
              <a:ext uri="{FF2B5EF4-FFF2-40B4-BE49-F238E27FC236}">
                <a16:creationId xmlns:a16="http://schemas.microsoft.com/office/drawing/2014/main" id="{C6A957E1-F461-90C0-0D6C-D9C184F2D2CA}"/>
              </a:ext>
            </a:extLst>
          </p:cNvPr>
          <p:cNvSpPr txBox="1">
            <a:spLocks/>
          </p:cNvSpPr>
          <p:nvPr/>
        </p:nvSpPr>
        <p:spPr>
          <a:xfrm>
            <a:off x="838200" y="1481470"/>
            <a:ext cx="10515600" cy="3685953"/>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buFont typeface="Arial" panose="020B0604020202020204" pitchFamily="34" charset="0"/>
              <a:buNone/>
            </a:pPr>
            <a:r>
              <a:rPr lang="en-GB" sz="2200" b="1" u="sng" dirty="0">
                <a:latin typeface="Aptos" panose="020B0004020202020204" pitchFamily="34" charset="0"/>
              </a:rPr>
              <a:t>Do not</a:t>
            </a:r>
            <a:r>
              <a:rPr lang="en-GB" sz="2200" dirty="0">
                <a:latin typeface="Aptos" panose="020B0004020202020204" pitchFamily="34" charset="0"/>
              </a:rPr>
              <a:t>:</a:t>
            </a:r>
          </a:p>
          <a:p>
            <a:pPr algn="just">
              <a:lnSpc>
                <a:spcPct val="100000"/>
              </a:lnSpc>
              <a:buFont typeface="Wingdings" panose="05000000000000000000" pitchFamily="2" charset="2"/>
              <a:buChar char="§"/>
            </a:pPr>
            <a:r>
              <a:rPr lang="en-GB" sz="2200" dirty="0">
                <a:latin typeface="Aptos" panose="020B0004020202020204" pitchFamily="34" charset="0"/>
              </a:rPr>
              <a:t>Ask an AI tool to create text for you.</a:t>
            </a:r>
          </a:p>
          <a:p>
            <a:pPr algn="just">
              <a:lnSpc>
                <a:spcPct val="100000"/>
              </a:lnSpc>
              <a:buFont typeface="Wingdings" panose="05000000000000000000" pitchFamily="2" charset="2"/>
              <a:buChar char="§"/>
            </a:pPr>
            <a:r>
              <a:rPr lang="en-GB" sz="2200" dirty="0">
                <a:latin typeface="Aptos" panose="020B0004020202020204" pitchFamily="34" charset="0"/>
              </a:rPr>
              <a:t>Allow it to completely rewrite, expand, or change your own text </a:t>
            </a:r>
          </a:p>
          <a:p>
            <a:pPr algn="just">
              <a:lnSpc>
                <a:spcPct val="100000"/>
              </a:lnSpc>
              <a:buFont typeface="Wingdings" panose="05000000000000000000" pitchFamily="2" charset="2"/>
              <a:buChar char="§"/>
            </a:pPr>
            <a:r>
              <a:rPr lang="en-GB" sz="2200" dirty="0">
                <a:latin typeface="Aptos" panose="020B0004020202020204" pitchFamily="34" charset="0"/>
              </a:rPr>
              <a:t>Rephrase text from a book, article, internet source or AI-generated text.</a:t>
            </a:r>
          </a:p>
        </p:txBody>
      </p:sp>
      <p:pic>
        <p:nvPicPr>
          <p:cNvPr id="7" name="Graphic 6" descr="Warning with solid fill">
            <a:extLst>
              <a:ext uri="{FF2B5EF4-FFF2-40B4-BE49-F238E27FC236}">
                <a16:creationId xmlns:a16="http://schemas.microsoft.com/office/drawing/2014/main" id="{53396AF9-9BBB-1259-64ED-39FD263696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84551" y="3482163"/>
            <a:ext cx="1600200" cy="1600200"/>
          </a:xfrm>
          <a:prstGeom prst="rect">
            <a:avLst/>
          </a:prstGeom>
        </p:spPr>
      </p:pic>
    </p:spTree>
    <p:extLst>
      <p:ext uri="{BB962C8B-B14F-4D97-AF65-F5344CB8AC3E}">
        <p14:creationId xmlns:p14="http://schemas.microsoft.com/office/powerpoint/2010/main" val="21495921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8C992D-B83D-C02D-F605-DC24558451B7}"/>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74398AE0-A7B2-17C3-7B13-60E2B64A23F6}"/>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2C8979C0-922D-75C2-1604-E7467C12C47F}"/>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3. (Advanced) Proofreading with AI</a:t>
            </a:r>
          </a:p>
        </p:txBody>
      </p:sp>
      <p:sp>
        <p:nvSpPr>
          <p:cNvPr id="3" name="Content Placeholder 2">
            <a:extLst>
              <a:ext uri="{FF2B5EF4-FFF2-40B4-BE49-F238E27FC236}">
                <a16:creationId xmlns:a16="http://schemas.microsoft.com/office/drawing/2014/main" id="{F24FE6AB-BE4B-41F0-9FD7-74CC01CBB34A}"/>
              </a:ext>
            </a:extLst>
          </p:cNvPr>
          <p:cNvSpPr>
            <a:spLocks noGrp="1"/>
          </p:cNvSpPr>
          <p:nvPr>
            <p:ph idx="1"/>
          </p:nvPr>
        </p:nvSpPr>
        <p:spPr>
          <a:xfrm>
            <a:off x="531627" y="1353879"/>
            <a:ext cx="11185451" cy="4288465"/>
          </a:xfrm>
        </p:spPr>
        <p:txBody>
          <a:bodyPr>
            <a:normAutofit/>
          </a:bodyPr>
          <a:lstStyle/>
          <a:p>
            <a:pPr marL="0" indent="0" algn="just">
              <a:lnSpc>
                <a:spcPct val="100000"/>
              </a:lnSpc>
              <a:buNone/>
            </a:pPr>
            <a:r>
              <a:rPr lang="en-GB" sz="2400" dirty="0">
                <a:latin typeface="Aptos" panose="020B0004020202020204" pitchFamily="34" charset="0"/>
              </a:rPr>
              <a:t>You can ask a Generative AI tool, such as </a:t>
            </a:r>
            <a:r>
              <a:rPr lang="en-GB" sz="2400" b="1" dirty="0">
                <a:latin typeface="Aptos" panose="020B0004020202020204" pitchFamily="34" charset="0"/>
              </a:rPr>
              <a:t>ChatGPT</a:t>
            </a:r>
            <a:r>
              <a:rPr lang="en-GB" sz="2400" dirty="0">
                <a:latin typeface="Aptos" panose="020B0004020202020204" pitchFamily="34" charset="0"/>
              </a:rPr>
              <a:t>, the Generative AI bot in </a:t>
            </a:r>
            <a:r>
              <a:rPr lang="en-GB" sz="2400" b="1" dirty="0">
                <a:latin typeface="Aptos" panose="020B0004020202020204" pitchFamily="34" charset="0"/>
              </a:rPr>
              <a:t>Grammarly</a:t>
            </a:r>
            <a:r>
              <a:rPr lang="en-GB" sz="2400" dirty="0">
                <a:latin typeface="Aptos" panose="020B0004020202020204" pitchFamily="34" charset="0"/>
              </a:rPr>
              <a:t>, or </a:t>
            </a:r>
            <a:r>
              <a:rPr lang="en-GB" sz="2400" b="1" dirty="0">
                <a:latin typeface="Aptos" panose="020B0004020202020204" pitchFamily="34" charset="0"/>
              </a:rPr>
              <a:t>Microsoft Copilot</a:t>
            </a:r>
            <a:r>
              <a:rPr lang="en-GB" sz="2400" dirty="0">
                <a:latin typeface="Aptos" panose="020B0004020202020204" pitchFamily="34" charset="0"/>
              </a:rPr>
              <a:t>, to </a:t>
            </a:r>
            <a:r>
              <a:rPr lang="en-GB" sz="2400" b="1" dirty="0">
                <a:latin typeface="Aptos" panose="020B0004020202020204" pitchFamily="34" charset="0"/>
              </a:rPr>
              <a:t>check a text you have written yourself for readability, grammar and syntax</a:t>
            </a:r>
            <a:r>
              <a:rPr lang="en-GB" sz="2400" dirty="0">
                <a:latin typeface="Aptos" panose="020B0004020202020204" pitchFamily="34" charset="0"/>
              </a:rPr>
              <a:t>, using the following prompt:</a:t>
            </a:r>
          </a:p>
          <a:p>
            <a:pPr marL="0" indent="0" algn="just">
              <a:lnSpc>
                <a:spcPct val="100000"/>
              </a:lnSpc>
              <a:buNone/>
            </a:pPr>
            <a:endParaRPr lang="en-GB" sz="2400" dirty="0">
              <a:latin typeface="Aptos" panose="020B0004020202020204" pitchFamily="34" charset="0"/>
            </a:endParaRPr>
          </a:p>
          <a:p>
            <a:pPr marL="0" indent="0" algn="just">
              <a:lnSpc>
                <a:spcPct val="100000"/>
              </a:lnSpc>
              <a:buNone/>
            </a:pPr>
            <a:r>
              <a:rPr lang="en-GB" sz="2400" dirty="0">
                <a:solidFill>
                  <a:schemeClr val="accent4">
                    <a:lumMod val="75000"/>
                  </a:schemeClr>
                </a:solidFill>
                <a:latin typeface="Aptos" panose="020B0004020202020204" pitchFamily="34" charset="0"/>
              </a:rPr>
              <a:t>PROMPT: </a:t>
            </a:r>
            <a:r>
              <a:rPr lang="en-GB" sz="2400" b="1" dirty="0">
                <a:solidFill>
                  <a:schemeClr val="accent4">
                    <a:lumMod val="75000"/>
                  </a:schemeClr>
                </a:solidFill>
                <a:latin typeface="Aptos" panose="020B0004020202020204" pitchFamily="34" charset="0"/>
              </a:rPr>
              <a:t>Please check and correct the following text for readability, grammar and syntax, giving me a list of changes made: YOUR TEXT.</a:t>
            </a:r>
          </a:p>
          <a:p>
            <a:pPr marL="0" indent="0" algn="just">
              <a:lnSpc>
                <a:spcPct val="100000"/>
              </a:lnSpc>
              <a:buNone/>
            </a:pPr>
            <a:endParaRPr lang="en-GB" sz="2400" b="1" dirty="0">
              <a:latin typeface="Aptos" panose="020B0004020202020204" pitchFamily="34" charset="0"/>
            </a:endParaRPr>
          </a:p>
          <a:p>
            <a:pPr marL="0" indent="0" algn="just">
              <a:lnSpc>
                <a:spcPct val="100000"/>
              </a:lnSpc>
              <a:buNone/>
            </a:pPr>
            <a:r>
              <a:rPr lang="en-GB" sz="2400" dirty="0">
                <a:latin typeface="Aptos" panose="020B0004020202020204" pitchFamily="34" charset="0"/>
              </a:rPr>
              <a:t>You will then </a:t>
            </a:r>
            <a:r>
              <a:rPr lang="en-GB" sz="2400" b="1" dirty="0">
                <a:latin typeface="Aptos" panose="020B0004020202020204" pitchFamily="34" charset="0"/>
              </a:rPr>
              <a:t>need to decide </a:t>
            </a:r>
            <a:r>
              <a:rPr lang="en-GB" sz="2400" dirty="0">
                <a:latin typeface="Aptos" panose="020B0004020202020204" pitchFamily="34" charset="0"/>
              </a:rPr>
              <a:t>whether you want to implement the changes suggested by the GAI tool.</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72A5D399-198F-8CE5-CEE6-A60E294C974F}"/>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Tree>
    <p:extLst>
      <p:ext uri="{BB962C8B-B14F-4D97-AF65-F5344CB8AC3E}">
        <p14:creationId xmlns:p14="http://schemas.microsoft.com/office/powerpoint/2010/main" val="13363927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B3603-A0FA-F5F5-E2C2-44B8CEA7AEC3}"/>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59791681-21BA-9DAD-FE70-94D596C413EB}"/>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73FAF8A4-64CA-BE43-8CE3-0016ADB6F766}"/>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panose="020B0004020202020204" pitchFamily="34" charset="0"/>
              </a:rPr>
              <a:t>3. Proofreading with AI (contd.)</a:t>
            </a:r>
          </a:p>
        </p:txBody>
      </p:sp>
      <p:sp>
        <p:nvSpPr>
          <p:cNvPr id="4" name="TextBox 3">
            <a:extLst>
              <a:ext uri="{FF2B5EF4-FFF2-40B4-BE49-F238E27FC236}">
                <a16:creationId xmlns:a16="http://schemas.microsoft.com/office/drawing/2014/main" id="{8677D220-CE66-ED4B-216B-60E4E4C187B5}"/>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
        <p:nvSpPr>
          <p:cNvPr id="5" name="Content Placeholder 2">
            <a:extLst>
              <a:ext uri="{FF2B5EF4-FFF2-40B4-BE49-F238E27FC236}">
                <a16:creationId xmlns:a16="http://schemas.microsoft.com/office/drawing/2014/main" id="{7E935972-1A31-F5BF-60BF-0F1AA70AD232}"/>
              </a:ext>
            </a:extLst>
          </p:cNvPr>
          <p:cNvSpPr txBox="1">
            <a:spLocks/>
          </p:cNvSpPr>
          <p:nvPr/>
        </p:nvSpPr>
        <p:spPr>
          <a:xfrm>
            <a:off x="439479" y="1109155"/>
            <a:ext cx="11093302" cy="4753736"/>
          </a:xfrm>
          <a:prstGeom prst="rect">
            <a:avLst/>
          </a:prstGeom>
          <a:solidFill>
            <a:schemeClr val="accent2">
              <a:lumMod val="20000"/>
              <a:lumOff val="8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buNone/>
            </a:pPr>
            <a:r>
              <a:rPr lang="en-GB" sz="2300" b="1" dirty="0">
                <a:latin typeface="Aptos" panose="020B0004020202020204" pitchFamily="34" charset="0"/>
              </a:rPr>
              <a:t>You cannot ask a GAI tool to create text for you or allow it to completely rewrite, expand or change beyond recognition your own text.</a:t>
            </a:r>
          </a:p>
          <a:p>
            <a:pPr marL="0" indent="0" algn="just">
              <a:lnSpc>
                <a:spcPct val="100000"/>
              </a:lnSpc>
              <a:buNone/>
            </a:pPr>
            <a:r>
              <a:rPr lang="en-GB" sz="2300" dirty="0">
                <a:latin typeface="Aptos" panose="020B0004020202020204" pitchFamily="34" charset="0"/>
              </a:rPr>
              <a:t>So, you </a:t>
            </a:r>
            <a:r>
              <a:rPr lang="en-GB" sz="2300" b="1" dirty="0">
                <a:latin typeface="Aptos" panose="020B0004020202020204" pitchFamily="34" charset="0"/>
              </a:rPr>
              <a:t>cannot</a:t>
            </a:r>
            <a:r>
              <a:rPr lang="en-GB" sz="2300" dirty="0">
                <a:latin typeface="Aptos" panose="020B0004020202020204" pitchFamily="34" charset="0"/>
              </a:rPr>
              <a:t> use prompts like:</a:t>
            </a:r>
          </a:p>
          <a:p>
            <a:pPr marL="0" indent="0" algn="just">
              <a:lnSpc>
                <a:spcPct val="100000"/>
              </a:lnSpc>
              <a:buNone/>
            </a:pPr>
            <a:r>
              <a:rPr lang="en-GB" sz="2300" dirty="0">
                <a:latin typeface="Aptos" panose="020B0004020202020204" pitchFamily="34" charset="0"/>
              </a:rPr>
              <a:t>• Tell me why […]</a:t>
            </a:r>
          </a:p>
          <a:p>
            <a:pPr marL="0" indent="0" algn="just">
              <a:lnSpc>
                <a:spcPct val="100000"/>
              </a:lnSpc>
              <a:buNone/>
            </a:pPr>
            <a:r>
              <a:rPr lang="en-GB" sz="2300" dirty="0">
                <a:latin typeface="Aptos" panose="020B0004020202020204" pitchFamily="34" charset="0"/>
              </a:rPr>
              <a:t>• Continue this text […]</a:t>
            </a:r>
          </a:p>
          <a:p>
            <a:pPr marL="0" indent="0" algn="just">
              <a:lnSpc>
                <a:spcPct val="100000"/>
              </a:lnSpc>
              <a:buNone/>
            </a:pPr>
            <a:endParaRPr lang="en-GB" sz="2300" dirty="0">
              <a:latin typeface="Aptos" panose="020B0004020202020204" pitchFamily="34" charset="0"/>
            </a:endParaRPr>
          </a:p>
          <a:p>
            <a:pPr marL="0" indent="0" algn="just">
              <a:lnSpc>
                <a:spcPct val="100000"/>
              </a:lnSpc>
              <a:buNone/>
            </a:pPr>
            <a:r>
              <a:rPr lang="en-GB" sz="2300" dirty="0">
                <a:latin typeface="Aptos" panose="020B0004020202020204" pitchFamily="34" charset="0"/>
              </a:rPr>
              <a:t>You also cannot ask a GAI tool to rephrase text that you did not write yourself, such as from a book, article, internet source, or indeed AI-generated text, and then submit it as if it were your own creation.</a:t>
            </a:r>
          </a:p>
          <a:p>
            <a:pPr marL="0" indent="0" algn="just">
              <a:lnSpc>
                <a:spcPct val="100000"/>
              </a:lnSpc>
              <a:buNone/>
            </a:pPr>
            <a:r>
              <a:rPr lang="en-GB" sz="2300" dirty="0">
                <a:latin typeface="Aptos" panose="020B0004020202020204" pitchFamily="34" charset="0"/>
              </a:rPr>
              <a:t>Further, you cannot ask a GAI tool to rephrase or paraphrase text that another person has written.</a:t>
            </a:r>
          </a:p>
        </p:txBody>
      </p:sp>
      <p:pic>
        <p:nvPicPr>
          <p:cNvPr id="7" name="Graphic 6" descr="Warning with solid fill">
            <a:extLst>
              <a:ext uri="{FF2B5EF4-FFF2-40B4-BE49-F238E27FC236}">
                <a16:creationId xmlns:a16="http://schemas.microsoft.com/office/drawing/2014/main" id="{2954A6C5-CA6B-530F-1D8A-E2A8D9E12BB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61890" y="1951074"/>
            <a:ext cx="1600200" cy="1600200"/>
          </a:xfrm>
          <a:prstGeom prst="rect">
            <a:avLst/>
          </a:prstGeom>
        </p:spPr>
      </p:pic>
    </p:spTree>
    <p:extLst>
      <p:ext uri="{BB962C8B-B14F-4D97-AF65-F5344CB8AC3E}">
        <p14:creationId xmlns:p14="http://schemas.microsoft.com/office/powerpoint/2010/main" val="1879648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1DFF2-0F05-E2FC-4E8D-CFB57BE4ECF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50E6D29-DEFF-9B07-B806-421A0A08989D}"/>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441ED5C8-D9A7-55E4-08BE-86D9B902A10F}"/>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4. Creative Work with AI</a:t>
            </a:r>
          </a:p>
        </p:txBody>
      </p:sp>
      <p:sp>
        <p:nvSpPr>
          <p:cNvPr id="3" name="Content Placeholder 2">
            <a:extLst>
              <a:ext uri="{FF2B5EF4-FFF2-40B4-BE49-F238E27FC236}">
                <a16:creationId xmlns:a16="http://schemas.microsoft.com/office/drawing/2014/main" id="{33688E00-EB71-1408-A99D-884109D9A898}"/>
              </a:ext>
            </a:extLst>
          </p:cNvPr>
          <p:cNvSpPr>
            <a:spLocks noGrp="1"/>
          </p:cNvSpPr>
          <p:nvPr>
            <p:ph idx="1"/>
          </p:nvPr>
        </p:nvSpPr>
        <p:spPr>
          <a:xfrm>
            <a:off x="517450" y="1160906"/>
            <a:ext cx="11256335" cy="3850573"/>
          </a:xfrm>
        </p:spPr>
        <p:txBody>
          <a:bodyPr>
            <a:normAutofit/>
          </a:bodyPr>
          <a:lstStyle/>
          <a:p>
            <a:pPr marL="0" indent="0" algn="just">
              <a:lnSpc>
                <a:spcPct val="100000"/>
              </a:lnSpc>
              <a:buNone/>
            </a:pPr>
            <a:r>
              <a:rPr lang="en-GB" sz="2400" dirty="0">
                <a:latin typeface="Aptos" panose="020B0004020202020204" pitchFamily="34" charset="0"/>
              </a:rPr>
              <a:t>As per the University’s AI Guidance, “the expectation is not to document every instance of automated or AI-assisted CREATIVE WORK with AI generation or editing, but to be transparent where AI has played an advanced role in generating, shaping or transforming creative content. In such cases, you should explain how AI was used and demonstrate your own creative judgement, selection, refinement and critical intent was applied” (UWTSD, 2026, p.1).</a:t>
            </a:r>
          </a:p>
          <a:p>
            <a:pPr marL="0" indent="0" algn="just">
              <a:lnSpc>
                <a:spcPct val="100000"/>
              </a:lnSpc>
              <a:buNone/>
            </a:pPr>
            <a:r>
              <a:rPr lang="en-GB" sz="2400" dirty="0">
                <a:latin typeface="Aptos" panose="020B0004020202020204" pitchFamily="34" charset="0"/>
              </a:rPr>
              <a:t>For more information, please visit: UWTSD (2026) </a:t>
            </a:r>
            <a:r>
              <a:rPr lang="en-GB" sz="2400" i="1" dirty="0">
                <a:latin typeface="Aptos" panose="020B0004020202020204" pitchFamily="34" charset="0"/>
              </a:rPr>
              <a:t>Creative Work with AI</a:t>
            </a:r>
            <a:r>
              <a:rPr lang="en-GB" sz="2400" dirty="0">
                <a:latin typeface="Aptos" panose="020B0004020202020204" pitchFamily="34" charset="0"/>
              </a:rPr>
              <a:t>. Access: </a:t>
            </a:r>
            <a:r>
              <a:rPr lang="en-GB" sz="2400" u="sng" dirty="0">
                <a:latin typeface="Aptos" panose="020B0004020202020204" pitchFamily="34" charset="0"/>
                <a:hlinkClick r:id="rId3"/>
              </a:rPr>
              <a:t>AI Guidance</a:t>
            </a:r>
            <a:r>
              <a:rPr lang="en-GB" sz="2400" dirty="0">
                <a:latin typeface="Aptos" panose="020B0004020202020204" pitchFamily="34" charset="0"/>
              </a:rPr>
              <a:t>.</a:t>
            </a:r>
          </a:p>
          <a:p>
            <a:pPr marL="0" indent="0">
              <a:buNone/>
            </a:pP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D046A80A-0C02-2C4E-48EA-5FE39A9AFD19}"/>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11" name="Graphic 10" descr="Three brushes with paint tube and a swash of paint">
            <a:extLst>
              <a:ext uri="{FF2B5EF4-FFF2-40B4-BE49-F238E27FC236}">
                <a16:creationId xmlns:a16="http://schemas.microsoft.com/office/drawing/2014/main" id="{E3A1FCBB-F600-1D09-73B3-FBD6464C18F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00259" y="3786962"/>
            <a:ext cx="2385238" cy="2385238"/>
          </a:xfrm>
          <a:prstGeom prst="rect">
            <a:avLst/>
          </a:prstGeom>
        </p:spPr>
      </p:pic>
    </p:spTree>
    <p:extLst>
      <p:ext uri="{BB962C8B-B14F-4D97-AF65-F5344CB8AC3E}">
        <p14:creationId xmlns:p14="http://schemas.microsoft.com/office/powerpoint/2010/main" val="21196044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7C732-D1A8-D543-9EF0-75A248459620}"/>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EB36589-F56B-059A-ADA5-68367282428C}"/>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35A2F224-9E0B-986C-0FBB-77C27ED15F07}"/>
              </a:ext>
            </a:extLst>
          </p:cNvPr>
          <p:cNvSpPr>
            <a:spLocks noGrp="1"/>
          </p:cNvSpPr>
          <p:nvPr>
            <p:ph type="title"/>
          </p:nvPr>
        </p:nvSpPr>
        <p:spPr>
          <a:xfrm>
            <a:off x="838200" y="-106823"/>
            <a:ext cx="10515600" cy="1325563"/>
          </a:xfrm>
        </p:spPr>
        <p:txBody>
          <a:bodyPr>
            <a:normAutofit/>
          </a:bodyPr>
          <a:lstStyle/>
          <a:p>
            <a:pPr algn="ctr"/>
            <a:r>
              <a:rPr lang="en-GB" sz="4000" b="1" dirty="0">
                <a:solidFill>
                  <a:schemeClr val="bg1"/>
                </a:solidFill>
                <a:latin typeface="Aptos Display" panose="020B0004020202020204" pitchFamily="34" charset="0"/>
              </a:rPr>
              <a:t>4. Creative Work with AI (contd.)</a:t>
            </a:r>
          </a:p>
        </p:txBody>
      </p:sp>
      <p:sp>
        <p:nvSpPr>
          <p:cNvPr id="4" name="TextBox 3">
            <a:extLst>
              <a:ext uri="{FF2B5EF4-FFF2-40B4-BE49-F238E27FC236}">
                <a16:creationId xmlns:a16="http://schemas.microsoft.com/office/drawing/2014/main" id="{440DABC4-7482-9FAF-41BD-BC41AA20E0E7}"/>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
        <p:nvSpPr>
          <p:cNvPr id="7" name="Content Placeholder 2">
            <a:extLst>
              <a:ext uri="{FF2B5EF4-FFF2-40B4-BE49-F238E27FC236}">
                <a16:creationId xmlns:a16="http://schemas.microsoft.com/office/drawing/2014/main" id="{D305D48D-7457-C7A8-F04C-F0EBA207CE82}"/>
              </a:ext>
            </a:extLst>
          </p:cNvPr>
          <p:cNvSpPr txBox="1">
            <a:spLocks/>
          </p:cNvSpPr>
          <p:nvPr/>
        </p:nvSpPr>
        <p:spPr>
          <a:xfrm>
            <a:off x="404037" y="1190388"/>
            <a:ext cx="11313042" cy="4526554"/>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20000"/>
              </a:lnSpc>
              <a:buNone/>
            </a:pPr>
            <a:r>
              <a:rPr lang="en-GB" sz="2000" dirty="0">
                <a:latin typeface="Aptos" panose="020B0004020202020204" pitchFamily="34" charset="0"/>
              </a:rPr>
              <a:t>You </a:t>
            </a:r>
            <a:r>
              <a:rPr lang="en-GB" sz="2000" b="1" dirty="0">
                <a:latin typeface="Aptos" panose="020B0004020202020204" pitchFamily="34" charset="0"/>
              </a:rPr>
              <a:t>must not </a:t>
            </a:r>
            <a:r>
              <a:rPr lang="en-GB" sz="2000" dirty="0">
                <a:latin typeface="Aptos" panose="020B0004020202020204" pitchFamily="34" charset="0"/>
              </a:rPr>
              <a:t>submit AI-generated material in a way that misrepresents it as the product of your own creative endeavour, judgement or decision-making. Where AI systems have contributed to creative outcomes, you must be able to demonstrate how you have directed, selected, curated, refined and critically evaluated those outputs as part of your own practice. </a:t>
            </a:r>
          </a:p>
          <a:p>
            <a:pPr marL="0" indent="0" algn="just">
              <a:lnSpc>
                <a:spcPct val="120000"/>
              </a:lnSpc>
              <a:buNone/>
            </a:pPr>
            <a:r>
              <a:rPr lang="en-GB" sz="2000" dirty="0">
                <a:latin typeface="Aptos" panose="020B0004020202020204" pitchFamily="34" charset="0"/>
              </a:rPr>
              <a:t>You </a:t>
            </a:r>
            <a:r>
              <a:rPr lang="en-GB" sz="2000" b="1" dirty="0">
                <a:latin typeface="Aptos" panose="020B0004020202020204" pitchFamily="34" charset="0"/>
              </a:rPr>
              <a:t>must not </a:t>
            </a:r>
            <a:r>
              <a:rPr lang="en-GB" sz="2000" dirty="0">
                <a:latin typeface="Aptos" panose="020B0004020202020204" pitchFamily="34" charset="0"/>
              </a:rPr>
              <a:t>implement any AI artistic endeavour that seeks to mimic existing practice as this is not considered authentic student work. </a:t>
            </a:r>
          </a:p>
          <a:p>
            <a:pPr marL="0" indent="0" algn="just">
              <a:lnSpc>
                <a:spcPct val="120000"/>
              </a:lnSpc>
              <a:buNone/>
            </a:pPr>
            <a:r>
              <a:rPr lang="en-GB" sz="2000" dirty="0">
                <a:latin typeface="Aptos" panose="020B0004020202020204" pitchFamily="34" charset="0"/>
              </a:rPr>
              <a:t>To protect authorship and maintain authenticity, you </a:t>
            </a:r>
            <a:r>
              <a:rPr lang="en-GB" sz="2000" b="1" dirty="0">
                <a:latin typeface="Aptos" panose="020B0004020202020204" pitchFamily="34" charset="0"/>
              </a:rPr>
              <a:t>must not </a:t>
            </a:r>
            <a:r>
              <a:rPr lang="en-GB" sz="2000" dirty="0">
                <a:latin typeface="Aptos" panose="020B0004020202020204" pitchFamily="34" charset="0"/>
              </a:rPr>
              <a:t>use the names of artists/designers, artworks, companies, or brands within any AI prompts. This is to maintain the artistic integrity, copyright, and intellectual property of those involved.</a:t>
            </a:r>
          </a:p>
        </p:txBody>
      </p:sp>
      <p:pic>
        <p:nvPicPr>
          <p:cNvPr id="6" name="Graphic 5" descr="Warning with solid fill">
            <a:extLst>
              <a:ext uri="{FF2B5EF4-FFF2-40B4-BE49-F238E27FC236}">
                <a16:creationId xmlns:a16="http://schemas.microsoft.com/office/drawing/2014/main" id="{EBDE27AC-0D2D-2DBB-A187-7BD159862C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235609" y="4509978"/>
            <a:ext cx="1199876" cy="1199876"/>
          </a:xfrm>
          <a:prstGeom prst="rect">
            <a:avLst/>
          </a:prstGeom>
        </p:spPr>
      </p:pic>
    </p:spTree>
    <p:extLst>
      <p:ext uri="{BB962C8B-B14F-4D97-AF65-F5344CB8AC3E}">
        <p14:creationId xmlns:p14="http://schemas.microsoft.com/office/powerpoint/2010/main" val="33186981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158CA-1E66-4165-F0A2-90D6108FA9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11815E-3431-2180-8DA0-659BD279379F}"/>
              </a:ext>
            </a:extLst>
          </p:cNvPr>
          <p:cNvSpPr>
            <a:spLocks noGrp="1"/>
          </p:cNvSpPr>
          <p:nvPr>
            <p:ph type="title"/>
          </p:nvPr>
        </p:nvSpPr>
        <p:spPr/>
        <p:txBody>
          <a:bodyPr/>
          <a:lstStyle/>
          <a:p>
            <a:pPr algn="ctr"/>
            <a:br>
              <a:rPr lang="en-GB" sz="4800">
                <a:effectLst>
                  <a:outerShdw blurRad="38100" dist="38100" dir="2700000" algn="tl">
                    <a:srgbClr val="000000">
                      <a:alpha val="43137"/>
                    </a:srgbClr>
                  </a:outerShdw>
                </a:effectLst>
              </a:rPr>
            </a:br>
            <a:r>
              <a:rPr lang="en-GB" sz="4800">
                <a:effectLst>
                  <a:outerShdw blurRad="38100" dist="38100" dir="2700000" algn="tl">
                    <a:srgbClr val="000000">
                      <a:alpha val="43137"/>
                    </a:srgbClr>
                  </a:outerShdw>
                </a:effectLst>
              </a:rPr>
              <a:t>AI Acknowledgement Statement</a:t>
            </a:r>
            <a:br>
              <a:rPr lang="en-GB" sz="4800">
                <a:effectLst>
                  <a:outerShdw blurRad="38100" dist="38100" dir="2700000" algn="tl">
                    <a:srgbClr val="000000">
                      <a:alpha val="43137"/>
                    </a:srgbClr>
                  </a:outerShdw>
                </a:effectLst>
              </a:rPr>
            </a:br>
            <a:br>
              <a:rPr lang="en-GB" sz="4800">
                <a:effectLst>
                  <a:outerShdw blurRad="38100" dist="38100" dir="2700000" algn="tl">
                    <a:srgbClr val="000000">
                      <a:alpha val="43137"/>
                    </a:srgbClr>
                  </a:outerShdw>
                </a:effectLst>
              </a:rPr>
            </a:br>
            <a:r>
              <a:rPr lang="en-GB" sz="2800">
                <a:effectLst>
                  <a:outerShdw blurRad="38100" dist="38100" dir="2700000" algn="tl">
                    <a:srgbClr val="000000">
                      <a:alpha val="43137"/>
                    </a:srgbClr>
                  </a:outerShdw>
                </a:effectLst>
              </a:rPr>
              <a:t>This declaration </a:t>
            </a:r>
            <a:r>
              <a:rPr lang="en-GB" sz="2800" b="1">
                <a:effectLst>
                  <a:outerShdw blurRad="38100" dist="38100" dir="2700000" algn="tl">
                    <a:srgbClr val="000000">
                      <a:alpha val="43137"/>
                    </a:srgbClr>
                  </a:outerShdw>
                </a:effectLst>
              </a:rPr>
              <a:t>must</a:t>
            </a:r>
            <a:r>
              <a:rPr lang="en-GB" sz="2800">
                <a:effectLst>
                  <a:outerShdw blurRad="38100" dist="38100" dir="2700000" algn="tl">
                    <a:srgbClr val="000000">
                      <a:alpha val="43137"/>
                    </a:srgbClr>
                  </a:outerShdw>
                </a:effectLst>
              </a:rPr>
              <a:t> be presented at the beginning of </a:t>
            </a:r>
            <a:r>
              <a:rPr lang="en-GB" sz="2800" b="1">
                <a:effectLst>
                  <a:outerShdw blurRad="38100" dist="38100" dir="2700000" algn="tl">
                    <a:srgbClr val="000000">
                      <a:alpha val="43137"/>
                    </a:srgbClr>
                  </a:outerShdw>
                </a:effectLst>
              </a:rPr>
              <a:t>all</a:t>
            </a:r>
            <a:r>
              <a:rPr lang="en-GB" sz="2800">
                <a:effectLst>
                  <a:outerShdw blurRad="38100" dist="38100" dir="2700000" algn="tl">
                    <a:srgbClr val="000000">
                      <a:alpha val="43137"/>
                    </a:srgbClr>
                  </a:outerShdw>
                </a:effectLst>
              </a:rPr>
              <a:t> your Turnitin submissions.</a:t>
            </a:r>
            <a:br>
              <a:rPr lang="en-GB" sz="4800">
                <a:latin typeface="Aptos" panose="020B0004020202020204" pitchFamily="34" charset="0"/>
              </a:rPr>
            </a:br>
            <a:endParaRPr lang="en-GB" sz="480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990395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7AA6A-093C-91FE-40A1-EBEA94C940E2}"/>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97D06709-83D3-D4E3-905D-BE4243D256D8}"/>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3850BF7B-25F1-CE82-AE3D-F7921CD90E6B}"/>
              </a:ext>
            </a:extLst>
          </p:cNvPr>
          <p:cNvSpPr>
            <a:spLocks noGrp="1"/>
          </p:cNvSpPr>
          <p:nvPr>
            <p:ph type="title"/>
          </p:nvPr>
        </p:nvSpPr>
        <p:spPr>
          <a:xfrm>
            <a:off x="838200" y="-106363"/>
            <a:ext cx="10515600" cy="1325563"/>
          </a:xfrm>
        </p:spPr>
        <p:txBody>
          <a:bodyPr>
            <a:normAutofit/>
          </a:bodyPr>
          <a:lstStyle/>
          <a:p>
            <a:pPr algn="ctr"/>
            <a:r>
              <a:rPr lang="en-GB" sz="3600" b="1" dirty="0">
                <a:solidFill>
                  <a:schemeClr val="bg1"/>
                </a:solidFill>
                <a:latin typeface="Aptos Display" panose="020B0004020202020204" pitchFamily="34" charset="0"/>
              </a:rPr>
              <a:t>Basic Acknowledgement Format of AI Tool Use</a:t>
            </a:r>
          </a:p>
        </p:txBody>
      </p:sp>
      <p:sp>
        <p:nvSpPr>
          <p:cNvPr id="4" name="TextBox 3">
            <a:extLst>
              <a:ext uri="{FF2B5EF4-FFF2-40B4-BE49-F238E27FC236}">
                <a16:creationId xmlns:a16="http://schemas.microsoft.com/office/drawing/2014/main" id="{7186A5F9-3A01-A1FA-CB47-22CD395C7928}"/>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
        <p:nvSpPr>
          <p:cNvPr id="6" name="Scroll: Vertical 5">
            <a:extLst>
              <a:ext uri="{FF2B5EF4-FFF2-40B4-BE49-F238E27FC236}">
                <a16:creationId xmlns:a16="http://schemas.microsoft.com/office/drawing/2014/main" id="{E333E7B2-10AC-7162-A69A-DFB23DAA85A3}"/>
              </a:ext>
            </a:extLst>
          </p:cNvPr>
          <p:cNvSpPr/>
          <p:nvPr/>
        </p:nvSpPr>
        <p:spPr>
          <a:xfrm>
            <a:off x="1161776" y="1173125"/>
            <a:ext cx="9845749" cy="4511749"/>
          </a:xfrm>
          <a:prstGeom prst="verticalScroll">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B4B42D32-12F9-9BFE-9FEE-F0336E8B467D}"/>
              </a:ext>
            </a:extLst>
          </p:cNvPr>
          <p:cNvSpPr>
            <a:spLocks noGrp="1"/>
          </p:cNvSpPr>
          <p:nvPr>
            <p:ph idx="1"/>
          </p:nvPr>
        </p:nvSpPr>
        <p:spPr>
          <a:xfrm>
            <a:off x="2048540" y="2043285"/>
            <a:ext cx="8038213" cy="3885252"/>
          </a:xfrm>
        </p:spPr>
        <p:txBody>
          <a:bodyPr>
            <a:normAutofit/>
          </a:bodyPr>
          <a:lstStyle/>
          <a:p>
            <a:pPr marL="0" indent="0" algn="just">
              <a:buNone/>
            </a:pPr>
            <a:r>
              <a:rPr lang="en-GB" sz="2200" b="1" dirty="0">
                <a:latin typeface="Aptos" panose="020B0004020202020204" pitchFamily="34" charset="0"/>
              </a:rPr>
              <a:t>I acknowledge the use of [AI Tool] [(AI Tool </a:t>
            </a:r>
            <a:r>
              <a:rPr lang="en-GB" sz="2200" b="1" dirty="0" err="1">
                <a:latin typeface="Aptos" panose="020B0004020202020204" pitchFamily="34" charset="0"/>
              </a:rPr>
              <a:t>url</a:t>
            </a:r>
            <a:r>
              <a:rPr lang="en-GB" sz="2200" b="1" dirty="0">
                <a:latin typeface="Aptos" panose="020B0004020202020204" pitchFamily="34" charset="0"/>
              </a:rPr>
              <a:t>)] on [Date] to [Purpose my work]. I used the prompt(s):</a:t>
            </a:r>
          </a:p>
          <a:p>
            <a:pPr marL="457200" indent="-457200" algn="just">
              <a:buAutoNum type="arabicPeriod"/>
            </a:pPr>
            <a:r>
              <a:rPr lang="en-GB" sz="2200" b="1" dirty="0">
                <a:latin typeface="Aptos" panose="020B0004020202020204" pitchFamily="34" charset="0"/>
              </a:rPr>
              <a:t>[Prompt]</a:t>
            </a:r>
          </a:p>
          <a:p>
            <a:pPr marL="457200" indent="-457200" algn="just">
              <a:buAutoNum type="arabicPeriod"/>
            </a:pPr>
            <a:r>
              <a:rPr lang="en-GB" sz="2200" b="1" dirty="0">
                <a:latin typeface="Aptos" panose="020B0004020202020204" pitchFamily="34" charset="0"/>
              </a:rPr>
              <a:t>[Prompt]</a:t>
            </a:r>
          </a:p>
          <a:p>
            <a:pPr marL="457200" indent="-457200" algn="just">
              <a:buAutoNum type="arabicPeriod"/>
            </a:pPr>
            <a:r>
              <a:rPr lang="en-GB" sz="2200" b="1" dirty="0">
                <a:latin typeface="Aptos" panose="020B0004020202020204" pitchFamily="34" charset="0"/>
              </a:rPr>
              <a:t>[Prompt]</a:t>
            </a:r>
          </a:p>
          <a:p>
            <a:pPr marL="0" indent="0" algn="just">
              <a:buNone/>
            </a:pPr>
            <a:r>
              <a:rPr lang="en-GB" sz="2200" b="1" dirty="0">
                <a:latin typeface="Aptos" panose="020B0004020202020204" pitchFamily="34" charset="0"/>
              </a:rPr>
              <a:t>I confirm that I have not presented any AI generated text as my own work. I confirm I have copies of my drafts, notes, and other resources I used before, and after the use of AI tools which I may be asked to provide in evidence.</a:t>
            </a:r>
          </a:p>
        </p:txBody>
      </p:sp>
      <p:pic>
        <p:nvPicPr>
          <p:cNvPr id="8" name="Graphic 7" descr="Pencils with eraser, sticky notes and pencil shavings">
            <a:extLst>
              <a:ext uri="{FF2B5EF4-FFF2-40B4-BE49-F238E27FC236}">
                <a16:creationId xmlns:a16="http://schemas.microsoft.com/office/drawing/2014/main" id="{506A11ED-EB85-2A95-374C-3BF1959E680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26526" y="3203944"/>
            <a:ext cx="2975344" cy="2975344"/>
          </a:xfrm>
          <a:prstGeom prst="rect">
            <a:avLst/>
          </a:prstGeom>
        </p:spPr>
      </p:pic>
    </p:spTree>
    <p:extLst>
      <p:ext uri="{BB962C8B-B14F-4D97-AF65-F5344CB8AC3E}">
        <p14:creationId xmlns:p14="http://schemas.microsoft.com/office/powerpoint/2010/main" val="28095046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D51F1-2AFE-669D-B043-95567F2EC35E}"/>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FFE64AEE-B6FC-1F30-63AB-B4906E116127}"/>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A425A46F-7EE2-A33A-F910-F4C3831D653E}"/>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Display" panose="020B0004020202020204" pitchFamily="34" charset="0"/>
              </a:rPr>
              <a:t>Remember…</a:t>
            </a:r>
          </a:p>
        </p:txBody>
      </p:sp>
      <p:sp>
        <p:nvSpPr>
          <p:cNvPr id="3" name="Content Placeholder 2">
            <a:extLst>
              <a:ext uri="{FF2B5EF4-FFF2-40B4-BE49-F238E27FC236}">
                <a16:creationId xmlns:a16="http://schemas.microsoft.com/office/drawing/2014/main" id="{693A0C95-B26E-2263-B5A3-E4BBF06A9E9B}"/>
              </a:ext>
            </a:extLst>
          </p:cNvPr>
          <p:cNvSpPr>
            <a:spLocks noGrp="1"/>
          </p:cNvSpPr>
          <p:nvPr>
            <p:ph idx="1"/>
          </p:nvPr>
        </p:nvSpPr>
        <p:spPr>
          <a:xfrm>
            <a:off x="661669" y="1952686"/>
            <a:ext cx="6894536" cy="3813174"/>
          </a:xfrm>
        </p:spPr>
        <p:txBody>
          <a:bodyPr>
            <a:normAutofit/>
          </a:bodyPr>
          <a:lstStyle/>
          <a:p>
            <a:pPr marL="0" indent="0" algn="just">
              <a:lnSpc>
                <a:spcPct val="100000"/>
              </a:lnSpc>
              <a:buNone/>
            </a:pPr>
            <a:r>
              <a:rPr lang="en-GB" sz="2400" b="1" dirty="0">
                <a:latin typeface="Aptos" panose="020B0004020202020204" pitchFamily="34" charset="0"/>
              </a:rPr>
              <a:t>...always to keep a copy of your drafts, notes and other resources you used, before and after the use of AI tools.</a:t>
            </a:r>
          </a:p>
          <a:p>
            <a:pPr marL="0" indent="0" algn="just">
              <a:lnSpc>
                <a:spcPct val="100000"/>
              </a:lnSpc>
              <a:buNone/>
            </a:pPr>
            <a:r>
              <a:rPr lang="en-GB" sz="2400" b="1" dirty="0">
                <a:latin typeface="Aptos" panose="020B0004020202020204" pitchFamily="34" charset="0"/>
              </a:rPr>
              <a:t>If there is suspicion of use of AI tools beyond what was specified for the particular assignment, you will be asked to provide previous drafts and notes.</a:t>
            </a:r>
          </a:p>
        </p:txBody>
      </p:sp>
      <p:sp>
        <p:nvSpPr>
          <p:cNvPr id="4" name="TextBox 3">
            <a:extLst>
              <a:ext uri="{FF2B5EF4-FFF2-40B4-BE49-F238E27FC236}">
                <a16:creationId xmlns:a16="http://schemas.microsoft.com/office/drawing/2014/main" id="{239BA1E0-87A7-9725-B319-330D20C51065}"/>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pic>
        <p:nvPicPr>
          <p:cNvPr id="10" name="Graphic 9" descr="Graph and note paper pads with pencil">
            <a:extLst>
              <a:ext uri="{FF2B5EF4-FFF2-40B4-BE49-F238E27FC236}">
                <a16:creationId xmlns:a16="http://schemas.microsoft.com/office/drawing/2014/main" id="{62CF5719-BF60-5167-FB41-10A1B4EDBD7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83444" y="1143000"/>
            <a:ext cx="4572000" cy="4572000"/>
          </a:xfrm>
          <a:prstGeom prst="rect">
            <a:avLst/>
          </a:prstGeom>
        </p:spPr>
      </p:pic>
      <p:pic>
        <p:nvPicPr>
          <p:cNvPr id="8" name="Graphic 7" descr="Warning with solid fill">
            <a:extLst>
              <a:ext uri="{FF2B5EF4-FFF2-40B4-BE49-F238E27FC236}">
                <a16:creationId xmlns:a16="http://schemas.microsoft.com/office/drawing/2014/main" id="{AEA7E160-891F-59EA-F4DA-7CB38C3CEC2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296569" y="2355111"/>
            <a:ext cx="1600200" cy="1600200"/>
          </a:xfrm>
          <a:prstGeom prst="rect">
            <a:avLst/>
          </a:prstGeom>
        </p:spPr>
      </p:pic>
    </p:spTree>
    <p:extLst>
      <p:ext uri="{BB962C8B-B14F-4D97-AF65-F5344CB8AC3E}">
        <p14:creationId xmlns:p14="http://schemas.microsoft.com/office/powerpoint/2010/main" val="42425019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5DF33-32C2-AFE0-382E-A0F93FC57083}"/>
            </a:ext>
          </a:extLst>
        </p:cNvPr>
        <p:cNvGrpSpPr/>
        <p:nvPr/>
      </p:nvGrpSpPr>
      <p:grpSpPr>
        <a:xfrm>
          <a:off x="0" y="0"/>
          <a:ext cx="0" cy="0"/>
          <a:chOff x="0" y="0"/>
          <a:chExt cx="0" cy="0"/>
        </a:xfrm>
      </p:grpSpPr>
      <p:sp>
        <p:nvSpPr>
          <p:cNvPr id="10" name="Scroll: Vertical 9">
            <a:extLst>
              <a:ext uri="{FF2B5EF4-FFF2-40B4-BE49-F238E27FC236}">
                <a16:creationId xmlns:a16="http://schemas.microsoft.com/office/drawing/2014/main" id="{A8DA6216-3471-3324-3D61-FCD43FCB1753}"/>
              </a:ext>
            </a:extLst>
          </p:cNvPr>
          <p:cNvSpPr/>
          <p:nvPr/>
        </p:nvSpPr>
        <p:spPr>
          <a:xfrm>
            <a:off x="464816" y="2490965"/>
            <a:ext cx="11262368" cy="1994778"/>
          </a:xfrm>
          <a:prstGeom prst="verticalScroll">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a:extLst>
              <a:ext uri="{FF2B5EF4-FFF2-40B4-BE49-F238E27FC236}">
                <a16:creationId xmlns:a16="http://schemas.microsoft.com/office/drawing/2014/main" id="{4223E3CA-4445-D45B-5180-2A3F42C10849}"/>
              </a:ext>
            </a:extLst>
          </p:cNvPr>
          <p:cNvSpPr txBox="1">
            <a:spLocks/>
          </p:cNvSpPr>
          <p:nvPr/>
        </p:nvSpPr>
        <p:spPr>
          <a:xfrm>
            <a:off x="303179"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2B5F9CBF-C9B4-4897-917C-428DCC6768AB}"/>
              </a:ext>
            </a:extLst>
          </p:cNvPr>
          <p:cNvSpPr>
            <a:spLocks noGrp="1"/>
          </p:cNvSpPr>
          <p:nvPr>
            <p:ph type="title"/>
          </p:nvPr>
        </p:nvSpPr>
        <p:spPr>
          <a:xfrm>
            <a:off x="838200" y="-173879"/>
            <a:ext cx="10515600" cy="1325563"/>
          </a:xfrm>
        </p:spPr>
        <p:txBody>
          <a:bodyPr>
            <a:normAutofit/>
          </a:bodyPr>
          <a:lstStyle/>
          <a:p>
            <a:pPr algn="ctr"/>
            <a:r>
              <a:rPr lang="en-GB" sz="3600" b="1" dirty="0">
                <a:solidFill>
                  <a:schemeClr val="bg1"/>
                </a:solidFill>
                <a:latin typeface="Aptos Display" panose="020B0004020202020204" pitchFamily="34" charset="0"/>
              </a:rPr>
              <a:t>If you have NOT used AI</a:t>
            </a:r>
          </a:p>
        </p:txBody>
      </p:sp>
      <p:sp>
        <p:nvSpPr>
          <p:cNvPr id="3" name="Content Placeholder 2">
            <a:extLst>
              <a:ext uri="{FF2B5EF4-FFF2-40B4-BE49-F238E27FC236}">
                <a16:creationId xmlns:a16="http://schemas.microsoft.com/office/drawing/2014/main" id="{73BDE67B-0862-4D6A-1373-CFE980B1F992}"/>
              </a:ext>
            </a:extLst>
          </p:cNvPr>
          <p:cNvSpPr>
            <a:spLocks noGrp="1"/>
          </p:cNvSpPr>
          <p:nvPr>
            <p:ph idx="1"/>
          </p:nvPr>
        </p:nvSpPr>
        <p:spPr>
          <a:xfrm>
            <a:off x="744279" y="1277150"/>
            <a:ext cx="10609521" cy="3480582"/>
          </a:xfrm>
        </p:spPr>
        <p:txBody>
          <a:bodyPr>
            <a:normAutofit/>
          </a:bodyPr>
          <a:lstStyle/>
          <a:p>
            <a:pPr marL="0" indent="0" algn="just">
              <a:buNone/>
            </a:pPr>
            <a:r>
              <a:rPr lang="en-GB" sz="2400" dirty="0">
                <a:latin typeface="Aptos" panose="020B0004020202020204" pitchFamily="34" charset="0"/>
              </a:rPr>
              <a:t>If you have not used AI tools, whether because it is not allowed or because you have chosen not to use AI tools at all, you need to include the following acknowledgement:</a:t>
            </a:r>
          </a:p>
          <a:p>
            <a:pPr marL="0" indent="0">
              <a:buNone/>
            </a:pPr>
            <a:endParaRPr lang="en-GB" sz="2400" dirty="0">
              <a:latin typeface="Aptos" panose="020B0004020202020204" pitchFamily="34" charset="0"/>
            </a:endParaRPr>
          </a:p>
          <a:p>
            <a:pPr marL="0" indent="0" algn="ctr">
              <a:buNone/>
            </a:pPr>
            <a:r>
              <a:rPr lang="en-GB" sz="2400" b="1" dirty="0">
                <a:latin typeface="Aptos" panose="020B00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ED8816FB-D2CD-C390-F707-ED6159920B07}"/>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
        <p:nvSpPr>
          <p:cNvPr id="5" name="TextBox 4">
            <a:extLst>
              <a:ext uri="{FF2B5EF4-FFF2-40B4-BE49-F238E27FC236}">
                <a16:creationId xmlns:a16="http://schemas.microsoft.com/office/drawing/2014/main" id="{80E21C5F-6126-D67B-2844-BEEFEA9F8F92}"/>
              </a:ext>
            </a:extLst>
          </p:cNvPr>
          <p:cNvSpPr txBox="1"/>
          <p:nvPr/>
        </p:nvSpPr>
        <p:spPr>
          <a:xfrm>
            <a:off x="838200" y="5029200"/>
            <a:ext cx="10744200" cy="707886"/>
          </a:xfrm>
          <a:prstGeom prst="rect">
            <a:avLst/>
          </a:prstGeom>
          <a:noFill/>
        </p:spPr>
        <p:txBody>
          <a:bodyPr wrap="square" rtlCol="0">
            <a:spAutoFit/>
          </a:bodyPr>
          <a:lstStyle/>
          <a:p>
            <a:pPr algn="ctr"/>
            <a:r>
              <a:rPr lang="en-GB" sz="2000" b="1" dirty="0">
                <a:solidFill>
                  <a:srgbClr val="C00000"/>
                </a:solidFill>
                <a:latin typeface="Aptos" panose="020B0004020202020204" pitchFamily="34" charset="0"/>
              </a:rPr>
              <a:t>Please refrain from creating your own version of the above statement. You MUST use this template.</a:t>
            </a:r>
          </a:p>
        </p:txBody>
      </p:sp>
      <p:pic>
        <p:nvPicPr>
          <p:cNvPr id="8" name="Graphic 7" descr="Warning with solid fill">
            <a:extLst>
              <a:ext uri="{FF2B5EF4-FFF2-40B4-BE49-F238E27FC236}">
                <a16:creationId xmlns:a16="http://schemas.microsoft.com/office/drawing/2014/main" id="{94EDAC8A-9369-031F-91CE-F7847FBBD10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50866" y="4903734"/>
            <a:ext cx="917468" cy="917468"/>
          </a:xfrm>
          <a:prstGeom prst="rect">
            <a:avLst/>
          </a:prstGeom>
        </p:spPr>
      </p:pic>
    </p:spTree>
    <p:extLst>
      <p:ext uri="{BB962C8B-B14F-4D97-AF65-F5344CB8AC3E}">
        <p14:creationId xmlns:p14="http://schemas.microsoft.com/office/powerpoint/2010/main" val="31808139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E763BE-3537-7394-6425-B9B515AF7FC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EC6C3C3A-A24A-87D4-D9DC-85CDDD2C66B1}"/>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883B9E73-63F4-2BF3-ABB8-88BCB2E8E90D}"/>
              </a:ext>
            </a:extLst>
          </p:cNvPr>
          <p:cNvSpPr>
            <a:spLocks noGrp="1"/>
          </p:cNvSpPr>
          <p:nvPr>
            <p:ph type="title"/>
          </p:nvPr>
        </p:nvSpPr>
        <p:spPr>
          <a:xfrm>
            <a:off x="838200" y="-130420"/>
            <a:ext cx="10515600" cy="1325563"/>
          </a:xfrm>
        </p:spPr>
        <p:txBody>
          <a:bodyPr anchor="ctr">
            <a:normAutofit/>
          </a:bodyPr>
          <a:lstStyle/>
          <a:p>
            <a:pPr algn="ctr"/>
            <a:r>
              <a:rPr lang="en-GB" sz="3600" b="1" dirty="0">
                <a:solidFill>
                  <a:schemeClr val="bg1"/>
                </a:solidFill>
                <a:latin typeface="Aptos Display" panose="020B0004020202020204" pitchFamily="34" charset="0"/>
              </a:rPr>
              <a:t>Your Responsibility</a:t>
            </a:r>
          </a:p>
        </p:txBody>
      </p:sp>
      <p:graphicFrame>
        <p:nvGraphicFramePr>
          <p:cNvPr id="5" name="Content Placeholder 2">
            <a:extLst>
              <a:ext uri="{FF2B5EF4-FFF2-40B4-BE49-F238E27FC236}">
                <a16:creationId xmlns:a16="http://schemas.microsoft.com/office/drawing/2014/main" id="{57F554EC-2B84-3364-6D79-A753EBDBF998}"/>
              </a:ext>
            </a:extLst>
          </p:cNvPr>
          <p:cNvGraphicFramePr>
            <a:graphicFrameLocks noGrp="1"/>
          </p:cNvGraphicFramePr>
          <p:nvPr>
            <p:ph idx="1"/>
            <p:extLst>
              <p:ext uri="{D42A27DB-BD31-4B8C-83A1-F6EECF244321}">
                <p14:modId xmlns:p14="http://schemas.microsoft.com/office/powerpoint/2010/main" val="3233003644"/>
              </p:ext>
            </p:extLst>
          </p:nvPr>
        </p:nvGraphicFramePr>
        <p:xfrm>
          <a:off x="826851" y="1333500"/>
          <a:ext cx="105156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67652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0BC4B-747B-E48C-3E9C-8A9969BEFF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8F62FA-DDFD-48A4-6409-178859B9B82C}"/>
              </a:ext>
            </a:extLst>
          </p:cNvPr>
          <p:cNvSpPr>
            <a:spLocks noGrp="1"/>
          </p:cNvSpPr>
          <p:nvPr>
            <p:ph type="title"/>
          </p:nvPr>
        </p:nvSpPr>
        <p:spPr/>
        <p:txBody>
          <a:bodyPr/>
          <a:lstStyle/>
          <a:p>
            <a:pPr algn="ctr"/>
            <a:br>
              <a:rPr lang="en-GB" sz="4800">
                <a:effectLst>
                  <a:outerShdw blurRad="38100" dist="38100" dir="2700000" algn="tl">
                    <a:srgbClr val="000000">
                      <a:alpha val="43137"/>
                    </a:srgbClr>
                  </a:outerShdw>
                </a:effectLst>
              </a:rPr>
            </a:br>
            <a:br>
              <a:rPr lang="en-GB" sz="4800">
                <a:effectLst>
                  <a:outerShdw blurRad="38100" dist="38100" dir="2700000" algn="tl">
                    <a:srgbClr val="000000">
                      <a:alpha val="43137"/>
                    </a:srgbClr>
                  </a:outerShdw>
                </a:effectLst>
              </a:rPr>
            </a:br>
            <a:r>
              <a:rPr lang="en-GB" sz="4800">
                <a:effectLst>
                  <a:outerShdw blurRad="38100" dist="38100" dir="2700000" algn="tl">
                    <a:srgbClr val="000000">
                      <a:alpha val="43137"/>
                    </a:srgbClr>
                  </a:outerShdw>
                </a:effectLst>
              </a:rPr>
              <a:t>Automated Translation Tools</a:t>
            </a:r>
            <a:br>
              <a:rPr lang="en-GB" sz="4800">
                <a:latin typeface="Aptos" panose="020B0004020202020204" pitchFamily="34" charset="0"/>
              </a:rPr>
            </a:br>
            <a:endParaRPr lang="en-GB" sz="480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248611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063C7-F048-7087-3BC9-6A538A2BA095}"/>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8ADD9546-03CD-2A72-E616-BD10D5782909}"/>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840043E0-DB95-882C-AE7D-F36DF9788757}"/>
              </a:ext>
            </a:extLst>
          </p:cNvPr>
          <p:cNvSpPr>
            <a:spLocks noGrp="1"/>
          </p:cNvSpPr>
          <p:nvPr>
            <p:ph type="title"/>
          </p:nvPr>
        </p:nvSpPr>
        <p:spPr>
          <a:xfrm>
            <a:off x="826851" y="-173879"/>
            <a:ext cx="10515600" cy="1325563"/>
          </a:xfrm>
        </p:spPr>
        <p:txBody>
          <a:bodyPr>
            <a:normAutofit/>
          </a:bodyPr>
          <a:lstStyle/>
          <a:p>
            <a:pPr algn="ctr"/>
            <a:r>
              <a:rPr lang="en-GB" sz="3600" b="1" dirty="0">
                <a:solidFill>
                  <a:schemeClr val="bg1"/>
                </a:solidFill>
                <a:latin typeface="Aptos Display" panose="020B0004020202020204" pitchFamily="34" charset="0"/>
              </a:rPr>
              <a:t>Automated Translation Tools</a:t>
            </a:r>
          </a:p>
        </p:txBody>
      </p:sp>
      <p:sp>
        <p:nvSpPr>
          <p:cNvPr id="3" name="Content Placeholder 2">
            <a:extLst>
              <a:ext uri="{FF2B5EF4-FFF2-40B4-BE49-F238E27FC236}">
                <a16:creationId xmlns:a16="http://schemas.microsoft.com/office/drawing/2014/main" id="{C31D771F-A44F-5EAC-99A0-9B80E987DFF5}"/>
              </a:ext>
            </a:extLst>
          </p:cNvPr>
          <p:cNvSpPr>
            <a:spLocks noGrp="1"/>
          </p:cNvSpPr>
          <p:nvPr>
            <p:ph idx="1"/>
          </p:nvPr>
        </p:nvSpPr>
        <p:spPr>
          <a:xfrm>
            <a:off x="609600" y="3124200"/>
            <a:ext cx="11201400" cy="2628239"/>
          </a:xfrm>
        </p:spPr>
        <p:txBody>
          <a:bodyPr>
            <a:normAutofit fontScale="55000" lnSpcReduction="20000"/>
          </a:bodyPr>
          <a:lstStyle/>
          <a:p>
            <a:pPr marL="0" indent="0">
              <a:lnSpc>
                <a:spcPct val="115000"/>
              </a:lnSpc>
              <a:spcBef>
                <a:spcPts val="800"/>
              </a:spcBef>
              <a:spcAft>
                <a:spcPts val="400"/>
              </a:spcAft>
              <a:buNone/>
            </a:pPr>
            <a:r>
              <a:rPr lang="en-GB" sz="3600" b="1" kern="100"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Examples:</a:t>
            </a:r>
          </a:p>
          <a:p>
            <a:pPr>
              <a:lnSpc>
                <a:spcPct val="115000"/>
              </a:lnSpc>
              <a:spcBef>
                <a:spcPts val="800"/>
              </a:spcBef>
              <a:spcAft>
                <a:spcPts val="400"/>
              </a:spcAft>
              <a:buFont typeface="Wingdings" panose="05000000000000000000" pitchFamily="2" charset="2"/>
              <a:buChar char="Ø"/>
            </a:pPr>
            <a:r>
              <a:rPr lang="en-GB" sz="3600" b="1" kern="100" dirty="0">
                <a:effectLst/>
                <a:latin typeface="Aptos" panose="020B0004020202020204" pitchFamily="34" charset="0"/>
                <a:ea typeface="DengXian" panose="02010600030101010101" pitchFamily="2" charset="-122"/>
                <a:cs typeface="Arial" panose="020B0604020202020204" pitchFamily="34" charset="0"/>
              </a:rPr>
              <a:t>Google Translate</a:t>
            </a:r>
            <a:r>
              <a:rPr lang="en-GB" sz="3600" kern="100" dirty="0">
                <a:effectLst/>
                <a:latin typeface="Aptos" panose="020B0004020202020204" pitchFamily="34" charset="0"/>
                <a:ea typeface="DengXian" panose="02010600030101010101" pitchFamily="2" charset="-122"/>
                <a:cs typeface="Arial" panose="020B0604020202020204" pitchFamily="34" charset="0"/>
              </a:rPr>
              <a:t>: Uses neural networks and can handle text, speech, images and live video in over 100 languages.</a:t>
            </a:r>
          </a:p>
          <a:p>
            <a:pPr lvl="0">
              <a:lnSpc>
                <a:spcPct val="115000"/>
              </a:lnSpc>
              <a:buFont typeface="Wingdings" panose="05000000000000000000" pitchFamily="2" charset="2"/>
              <a:buChar char="Ø"/>
            </a:pPr>
            <a:r>
              <a:rPr lang="en-GB" sz="3600" b="1" kern="100" dirty="0" err="1">
                <a:effectLst/>
                <a:latin typeface="Aptos" panose="020B0004020202020204" pitchFamily="34" charset="0"/>
                <a:ea typeface="DengXian" panose="02010600030101010101" pitchFamily="2" charset="-122"/>
                <a:cs typeface="Arial" panose="020B0604020202020204" pitchFamily="34" charset="0"/>
              </a:rPr>
              <a:t>DeepL</a:t>
            </a:r>
            <a:r>
              <a:rPr lang="en-GB" sz="3600" kern="100" dirty="0">
                <a:effectLst/>
                <a:latin typeface="Aptos" panose="020B0004020202020204" pitchFamily="34" charset="0"/>
                <a:ea typeface="DengXian" panose="02010600030101010101" pitchFamily="2" charset="-122"/>
                <a:cs typeface="Arial" panose="020B0604020202020204" pitchFamily="34" charset="0"/>
              </a:rPr>
              <a:t>: Known for high-quality translations in European languages.</a:t>
            </a:r>
          </a:p>
          <a:p>
            <a:pPr lvl="0">
              <a:lnSpc>
                <a:spcPct val="115000"/>
              </a:lnSpc>
              <a:spcAft>
                <a:spcPts val="800"/>
              </a:spcAft>
              <a:buFont typeface="Wingdings" panose="05000000000000000000" pitchFamily="2" charset="2"/>
              <a:buChar char="Ø"/>
            </a:pPr>
            <a:r>
              <a:rPr lang="en-GB" sz="3600" b="1" kern="100" dirty="0">
                <a:effectLst/>
                <a:latin typeface="Aptos" panose="020B0004020202020204" pitchFamily="34" charset="0"/>
                <a:ea typeface="DengXian" panose="02010600030101010101" pitchFamily="2" charset="-122"/>
                <a:cs typeface="Arial" panose="020B0604020202020204" pitchFamily="34" charset="0"/>
              </a:rPr>
              <a:t>Microsoft</a:t>
            </a:r>
            <a:r>
              <a:rPr lang="en-GB" sz="3600" kern="100" dirty="0">
                <a:effectLst/>
                <a:latin typeface="Aptos" panose="020B0004020202020204" pitchFamily="34" charset="0"/>
                <a:ea typeface="DengXian" panose="02010600030101010101" pitchFamily="2" charset="-122"/>
                <a:cs typeface="Arial" panose="020B0604020202020204" pitchFamily="34" charset="0"/>
              </a:rPr>
              <a:t> </a:t>
            </a:r>
            <a:r>
              <a:rPr lang="en-GB" sz="3600" b="1" kern="100" dirty="0">
                <a:effectLst/>
                <a:latin typeface="Aptos" panose="020B0004020202020204" pitchFamily="34" charset="0"/>
                <a:ea typeface="DengXian" panose="02010600030101010101" pitchFamily="2" charset="-122"/>
                <a:cs typeface="Arial" panose="020B0604020202020204" pitchFamily="34" charset="0"/>
              </a:rPr>
              <a:t>Translator</a:t>
            </a:r>
            <a:r>
              <a:rPr lang="en-GB" sz="3600" kern="100" dirty="0">
                <a:effectLst/>
                <a:latin typeface="Aptos" panose="020B0004020202020204" pitchFamily="34" charset="0"/>
                <a:ea typeface="DengXian" panose="02010600030101010101" pitchFamily="2" charset="-122"/>
                <a:cs typeface="Arial" panose="020B0604020202020204" pitchFamily="34" charset="0"/>
              </a:rPr>
              <a:t>: A tool integrated with Microsoft products that also offers speech and text translation.</a:t>
            </a:r>
          </a:p>
          <a:p>
            <a:pPr marL="0" indent="0">
              <a:buNone/>
            </a:pPr>
            <a:endParaRPr lang="en-GB" dirty="0"/>
          </a:p>
        </p:txBody>
      </p:sp>
      <p:sp>
        <p:nvSpPr>
          <p:cNvPr id="4" name="object 3">
            <a:extLst>
              <a:ext uri="{FF2B5EF4-FFF2-40B4-BE49-F238E27FC236}">
                <a16:creationId xmlns:a16="http://schemas.microsoft.com/office/drawing/2014/main" id="{81DB004C-115A-5A8A-B955-AC208DBE630F}"/>
              </a:ext>
            </a:extLst>
          </p:cNvPr>
          <p:cNvSpPr txBox="1"/>
          <p:nvPr/>
        </p:nvSpPr>
        <p:spPr>
          <a:xfrm>
            <a:off x="838200" y="1571445"/>
            <a:ext cx="10515600" cy="1047082"/>
          </a:xfrm>
          <a:prstGeom prst="rect">
            <a:avLst/>
          </a:prstGeom>
          <a:solidFill>
            <a:srgbClr val="D5DCE4"/>
          </a:solidFill>
          <a:ln>
            <a:noFill/>
          </a:ln>
        </p:spPr>
        <p:txBody>
          <a:bodyPr vert="horz" wrap="square" lIns="0" tIns="31115" rIns="0" bIns="0" rtlCol="0">
            <a:spAutoFit/>
          </a:bodyPr>
          <a:lstStyle/>
          <a:p>
            <a:pPr algn="ctr"/>
            <a:r>
              <a:rPr lang="en-GB" sz="2200" kern="100" dirty="0">
                <a:effectLst/>
                <a:latin typeface="ADLaM Display" panose="02010000000000000000" pitchFamily="2" charset="0"/>
                <a:ea typeface="ADLaM Display" panose="02010000000000000000" pitchFamily="2" charset="0"/>
                <a:cs typeface="ADLaM Display" panose="02010000000000000000" pitchFamily="2" charset="0"/>
              </a:rPr>
              <a:t>Automated translation tools, often known as machine translation (MT) tools, are software applications that use AI to automatically translate text or speech from one language to another.</a:t>
            </a:r>
          </a:p>
        </p:txBody>
      </p:sp>
      <p:sp>
        <p:nvSpPr>
          <p:cNvPr id="5" name="TextBox 4">
            <a:extLst>
              <a:ext uri="{FF2B5EF4-FFF2-40B4-BE49-F238E27FC236}">
                <a16:creationId xmlns:a16="http://schemas.microsoft.com/office/drawing/2014/main" id="{3AFECCC3-FEE5-DEFF-C653-C7755604CD66}"/>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27270165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81FD40C-38FF-3F35-3DF2-C2D07E9A9A69}"/>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CD7CF448-5CF1-8DAC-5DEF-A6A659168783}"/>
              </a:ext>
            </a:extLst>
          </p:cNvPr>
          <p:cNvSpPr>
            <a:spLocks noGrp="1"/>
          </p:cNvSpPr>
          <p:nvPr>
            <p:ph type="title"/>
          </p:nvPr>
        </p:nvSpPr>
        <p:spPr>
          <a:xfrm>
            <a:off x="826851" y="-124619"/>
            <a:ext cx="10515600" cy="1325563"/>
          </a:xfrm>
        </p:spPr>
        <p:txBody>
          <a:bodyPr>
            <a:normAutofit/>
          </a:bodyPr>
          <a:lstStyle/>
          <a:p>
            <a:pPr algn="ctr"/>
            <a:r>
              <a:rPr lang="en-GB" sz="3200" b="1" dirty="0">
                <a:solidFill>
                  <a:schemeClr val="bg1"/>
                </a:solidFill>
                <a:latin typeface="Aptos Display" panose="020B0004020202020204" pitchFamily="34" charset="0"/>
              </a:rPr>
              <a:t>Allowable Uses of Automated Translation Tools</a:t>
            </a:r>
          </a:p>
        </p:txBody>
      </p:sp>
      <p:sp>
        <p:nvSpPr>
          <p:cNvPr id="3" name="Content Placeholder 2">
            <a:extLst>
              <a:ext uri="{FF2B5EF4-FFF2-40B4-BE49-F238E27FC236}">
                <a16:creationId xmlns:a16="http://schemas.microsoft.com/office/drawing/2014/main" id="{0C4219E8-FD2C-BB2D-CC3A-EAFC15154B2E}"/>
              </a:ext>
            </a:extLst>
          </p:cNvPr>
          <p:cNvSpPr>
            <a:spLocks noGrp="1"/>
          </p:cNvSpPr>
          <p:nvPr>
            <p:ph idx="1"/>
          </p:nvPr>
        </p:nvSpPr>
        <p:spPr>
          <a:xfrm>
            <a:off x="826851" y="1545764"/>
            <a:ext cx="10515600" cy="1908175"/>
          </a:xfrm>
          <a:solidFill>
            <a:schemeClr val="accent6">
              <a:lumMod val="20000"/>
              <a:lumOff val="80000"/>
            </a:schemeClr>
          </a:solidFill>
          <a:ln>
            <a:noFill/>
          </a:ln>
        </p:spPr>
        <p:txBody>
          <a:bodyPr>
            <a:normAutofit lnSpcReduction="10000"/>
          </a:bodyPr>
          <a:lstStyle/>
          <a:p>
            <a:pPr marL="0" indent="0">
              <a:lnSpc>
                <a:spcPct val="115000"/>
              </a:lnSpc>
              <a:spcAft>
                <a:spcPts val="800"/>
              </a:spcAft>
              <a:buNone/>
            </a:pPr>
            <a:r>
              <a:rPr lang="en-GB" sz="2200" kern="100">
                <a:latin typeface="Aptos" panose="020B0004020202020204" pitchFamily="34" charset="0"/>
                <a:ea typeface="DengXian" panose="02010600030101010101" pitchFamily="2" charset="-122"/>
                <a:cs typeface="Arial" panose="020B0604020202020204" pitchFamily="34" charset="0"/>
              </a:rPr>
              <a:t>You</a:t>
            </a:r>
            <a:r>
              <a:rPr lang="en-GB" sz="2200" kern="100">
                <a:effectLst/>
                <a:latin typeface="Aptos" panose="020B0004020202020204" pitchFamily="34" charset="0"/>
                <a:ea typeface="DengXian" panose="02010600030101010101" pitchFamily="2" charset="-122"/>
                <a:cs typeface="Arial" panose="020B0604020202020204" pitchFamily="34" charset="0"/>
              </a:rPr>
              <a:t> </a:t>
            </a:r>
            <a:r>
              <a:rPr lang="en-GB" sz="2200" b="1" kern="100">
                <a:effectLst/>
                <a:latin typeface="Aptos" panose="020B0004020202020204" pitchFamily="34" charset="0"/>
                <a:ea typeface="DengXian" panose="02010600030101010101" pitchFamily="2" charset="-122"/>
                <a:cs typeface="Arial" panose="020B0604020202020204" pitchFamily="34" charset="0"/>
              </a:rPr>
              <a:t>are allowed</a:t>
            </a:r>
            <a:r>
              <a:rPr lang="en-GB" sz="2200" kern="100">
                <a:effectLst/>
                <a:latin typeface="Aptos" panose="020B0004020202020204" pitchFamily="34" charset="0"/>
                <a:ea typeface="DengXian" panose="02010600030101010101" pitchFamily="2" charset="-122"/>
                <a:cs typeface="Arial" panose="020B0604020202020204" pitchFamily="34" charset="0"/>
              </a:rPr>
              <a:t> to use automated translation tools to:</a:t>
            </a:r>
          </a:p>
          <a:p>
            <a:pPr lvl="0">
              <a:lnSpc>
                <a:spcPct val="115000"/>
              </a:lnSpc>
              <a:spcAft>
                <a:spcPts val="800"/>
              </a:spcAft>
              <a:buFont typeface="Wingdings" panose="05000000000000000000" pitchFamily="2" charset="2"/>
              <a:buChar char="Ø"/>
            </a:pPr>
            <a:r>
              <a:rPr lang="en-GB" sz="2200" kern="100">
                <a:effectLst/>
                <a:latin typeface="Aptos" panose="020B0004020202020204" pitchFamily="34" charset="0"/>
                <a:ea typeface="DengXian" panose="02010600030101010101" pitchFamily="2" charset="-122"/>
                <a:cs typeface="Arial" panose="020B0604020202020204" pitchFamily="34" charset="0"/>
              </a:rPr>
              <a:t> Support your study and understanding of course materials. This includes the translation of lecture notes, lecture recordings and transcripts, books, articles and other materials.</a:t>
            </a:r>
          </a:p>
          <a:p>
            <a:pPr lvl="0">
              <a:lnSpc>
                <a:spcPct val="115000"/>
              </a:lnSpc>
              <a:spcAft>
                <a:spcPts val="800"/>
              </a:spcAft>
              <a:buFont typeface="Wingdings" panose="05000000000000000000" pitchFamily="2" charset="2"/>
              <a:buChar char="Ø"/>
            </a:pPr>
            <a:endParaRPr lang="en-GB" sz="2000" kern="100">
              <a:effectLst/>
              <a:latin typeface="Aptos" panose="020B0004020202020204" pitchFamily="34" charset="0"/>
              <a:ea typeface="DengXian" panose="02010600030101010101" pitchFamily="2" charset="-122"/>
              <a:cs typeface="Arial" panose="020B0604020202020204" pitchFamily="34" charset="0"/>
            </a:endParaRPr>
          </a:p>
        </p:txBody>
      </p:sp>
      <p:sp>
        <p:nvSpPr>
          <p:cNvPr id="4" name="Content Placeholder 2">
            <a:extLst>
              <a:ext uri="{FF2B5EF4-FFF2-40B4-BE49-F238E27FC236}">
                <a16:creationId xmlns:a16="http://schemas.microsoft.com/office/drawing/2014/main" id="{BAE5C182-964F-19E0-6FB9-C96F2F429DA0}"/>
              </a:ext>
            </a:extLst>
          </p:cNvPr>
          <p:cNvSpPr txBox="1">
            <a:spLocks/>
          </p:cNvSpPr>
          <p:nvPr/>
        </p:nvSpPr>
        <p:spPr>
          <a:xfrm>
            <a:off x="826851" y="3798759"/>
            <a:ext cx="10515600" cy="1541463"/>
          </a:xfrm>
          <a:prstGeom prst="rect">
            <a:avLst/>
          </a:prstGeom>
          <a:solidFill>
            <a:schemeClr val="accent2">
              <a:lumMod val="20000"/>
              <a:lumOff val="80000"/>
            </a:schemeClr>
          </a:solidFill>
          <a:ln>
            <a:no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spcAft>
                <a:spcPts val="800"/>
              </a:spcAft>
              <a:buFont typeface="Arial" panose="020B0604020202020204" pitchFamily="34" charset="0"/>
              <a:buNone/>
            </a:pPr>
            <a:r>
              <a:rPr lang="en-GB" sz="2200" kern="100" dirty="0">
                <a:latin typeface="Aptos" panose="020B0004020202020204" pitchFamily="34" charset="0"/>
                <a:ea typeface="DengXian" panose="02010600030101010101" pitchFamily="2" charset="-122"/>
                <a:cs typeface="Arial" panose="020B0604020202020204" pitchFamily="34" charset="0"/>
              </a:rPr>
              <a:t>You </a:t>
            </a:r>
            <a:r>
              <a:rPr lang="en-GB" sz="2200" b="1" kern="100" dirty="0">
                <a:latin typeface="Aptos" panose="020B0004020202020204" pitchFamily="34" charset="0"/>
                <a:ea typeface="DengXian" panose="02010600030101010101" pitchFamily="2" charset="-122"/>
                <a:cs typeface="Arial" panose="020B0604020202020204" pitchFamily="34" charset="0"/>
              </a:rPr>
              <a:t>are not allowed</a:t>
            </a:r>
            <a:r>
              <a:rPr lang="en-GB" sz="2200" kern="100" dirty="0">
                <a:latin typeface="Aptos" panose="020B0004020202020204" pitchFamily="34" charset="0"/>
                <a:ea typeface="DengXian" panose="02010600030101010101" pitchFamily="2" charset="-122"/>
                <a:cs typeface="Arial" panose="020B0604020202020204" pitchFamily="34" charset="0"/>
              </a:rPr>
              <a:t> to use automated translation tools to:</a:t>
            </a:r>
          </a:p>
          <a:p>
            <a:pPr>
              <a:lnSpc>
                <a:spcPct val="115000"/>
              </a:lnSpc>
              <a:spcAft>
                <a:spcPts val="800"/>
              </a:spcAft>
              <a:buFont typeface="Wingdings" panose="05000000000000000000" pitchFamily="2" charset="2"/>
              <a:buChar char="Ø"/>
            </a:pPr>
            <a:r>
              <a:rPr lang="en-GB" sz="2200" kern="100" dirty="0">
                <a:latin typeface="Aptos" panose="020B0004020202020204" pitchFamily="34" charset="0"/>
                <a:ea typeface="DengXian" panose="02010600030101010101" pitchFamily="2" charset="-122"/>
                <a:cs typeface="Arial" panose="020B0604020202020204" pitchFamily="34" charset="0"/>
              </a:rPr>
              <a:t> Translate any text or materials for submission as part of assessment for any module.</a:t>
            </a:r>
          </a:p>
        </p:txBody>
      </p:sp>
      <p:sp>
        <p:nvSpPr>
          <p:cNvPr id="5" name="TextBox 4">
            <a:extLst>
              <a:ext uri="{FF2B5EF4-FFF2-40B4-BE49-F238E27FC236}">
                <a16:creationId xmlns:a16="http://schemas.microsoft.com/office/drawing/2014/main" id="{3CF777F7-DED3-DBDD-62F9-81D397061252}"/>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40957612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7AB43-E28B-DF7B-8BA6-7E0205CC09A7}"/>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6C377D9-9BAF-38BD-2273-7B3E319F2AA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F7A362E-7ADA-9CFA-0E57-7628ED74E67E}"/>
              </a:ext>
            </a:extLst>
          </p:cNvPr>
          <p:cNvSpPr>
            <a:spLocks noGrp="1"/>
          </p:cNvSpPr>
          <p:nvPr>
            <p:ph type="title"/>
          </p:nvPr>
        </p:nvSpPr>
        <p:spPr>
          <a:xfrm>
            <a:off x="838200" y="-173879"/>
            <a:ext cx="10515600" cy="1325563"/>
          </a:xfrm>
        </p:spPr>
        <p:txBody>
          <a:bodyPr>
            <a:normAutofit/>
          </a:bodyPr>
          <a:lstStyle/>
          <a:p>
            <a:pPr algn="ctr"/>
            <a:r>
              <a:rPr lang="en-GB" sz="3600" b="1" dirty="0">
                <a:solidFill>
                  <a:schemeClr val="bg1"/>
                </a:solidFill>
                <a:latin typeface="Aptos Display" panose="020B0004020202020204" pitchFamily="34" charset="0"/>
              </a:rPr>
              <a:t>UWTSD Library</a:t>
            </a:r>
          </a:p>
        </p:txBody>
      </p:sp>
      <p:sp>
        <p:nvSpPr>
          <p:cNvPr id="3" name="Content Placeholder 2">
            <a:extLst>
              <a:ext uri="{FF2B5EF4-FFF2-40B4-BE49-F238E27FC236}">
                <a16:creationId xmlns:a16="http://schemas.microsoft.com/office/drawing/2014/main" id="{33A93017-C4CD-A045-8760-10EFAB5A46BF}"/>
              </a:ext>
            </a:extLst>
          </p:cNvPr>
          <p:cNvSpPr>
            <a:spLocks noGrp="1"/>
          </p:cNvSpPr>
          <p:nvPr>
            <p:ph idx="1"/>
          </p:nvPr>
        </p:nvSpPr>
        <p:spPr>
          <a:xfrm>
            <a:off x="609600" y="1828800"/>
            <a:ext cx="4876800" cy="3352801"/>
          </a:xfrm>
        </p:spPr>
        <p:txBody>
          <a:bodyPr>
            <a:normAutofit/>
          </a:bodyPr>
          <a:lstStyle/>
          <a:p>
            <a:pPr marL="0" indent="0" algn="just">
              <a:lnSpc>
                <a:spcPct val="150000"/>
              </a:lnSpc>
              <a:buNone/>
            </a:pPr>
            <a:r>
              <a:rPr lang="en-GB" sz="2200" b="0" i="0" dirty="0">
                <a:solidFill>
                  <a:srgbClr val="242130"/>
                </a:solidFill>
                <a:effectLst/>
                <a:latin typeface="Aptos" panose="020B0004020202020204" pitchFamily="34" charset="0"/>
              </a:rPr>
              <a:t>The University has created bespoke training for students in </a:t>
            </a:r>
            <a:r>
              <a:rPr lang="en-GB" sz="2200" b="1" i="0" dirty="0">
                <a:solidFill>
                  <a:srgbClr val="242130"/>
                </a:solidFill>
                <a:effectLst/>
                <a:latin typeface="Aptos" panose="020B0004020202020204" pitchFamily="34" charset="0"/>
              </a:rPr>
              <a:t>AI literacy </a:t>
            </a:r>
            <a:r>
              <a:rPr lang="en-GB" sz="2200" b="0" i="0" dirty="0">
                <a:solidFill>
                  <a:srgbClr val="242130"/>
                </a:solidFill>
                <a:effectLst/>
                <a:latin typeface="Aptos" panose="020B0004020202020204" pitchFamily="34" charset="0"/>
              </a:rPr>
              <a:t>as part of the </a:t>
            </a:r>
            <a:r>
              <a:rPr lang="en-GB" sz="2200" b="0" i="0" dirty="0" err="1">
                <a:solidFill>
                  <a:srgbClr val="242130"/>
                </a:solidFill>
                <a:effectLst/>
                <a:latin typeface="Aptos" panose="020B0004020202020204" pitchFamily="34" charset="0"/>
              </a:rPr>
              <a:t>InfoSkills</a:t>
            </a:r>
            <a:r>
              <a:rPr lang="en-GB" sz="2200" b="0" i="0" dirty="0">
                <a:solidFill>
                  <a:srgbClr val="242130"/>
                </a:solidFill>
                <a:effectLst/>
                <a:latin typeface="Aptos" panose="020B0004020202020204" pitchFamily="34" charset="0"/>
              </a:rPr>
              <a:t> programme:</a:t>
            </a:r>
          </a:p>
          <a:p>
            <a:pPr marL="0" indent="0" algn="just">
              <a:lnSpc>
                <a:spcPct val="150000"/>
              </a:lnSpc>
              <a:buNone/>
            </a:pPr>
            <a:endParaRPr lang="en-GB" sz="2200" b="0" i="0" dirty="0">
              <a:solidFill>
                <a:srgbClr val="242130"/>
              </a:solidFill>
              <a:effectLst/>
              <a:latin typeface="Aptos" panose="020B0004020202020204" pitchFamily="34" charset="0"/>
            </a:endParaRPr>
          </a:p>
          <a:p>
            <a:pPr marL="0" indent="0" algn="ctr">
              <a:buNone/>
            </a:pPr>
            <a:r>
              <a:rPr lang="en-GB" sz="2400" dirty="0" err="1">
                <a:latin typeface="Aptos" panose="020B0004020202020204" pitchFamily="34" charset="0"/>
                <a:hlinkClick r:id="rId3"/>
              </a:rPr>
              <a:t>Infoskills</a:t>
            </a:r>
            <a:r>
              <a:rPr lang="en-GB" sz="2400" dirty="0">
                <a:latin typeface="Aptos" panose="020B0004020202020204" pitchFamily="34" charset="0"/>
                <a:hlinkClick r:id="rId3"/>
              </a:rPr>
              <a:t> - Generative AI - </a:t>
            </a:r>
            <a:r>
              <a:rPr lang="en-GB" sz="2400" dirty="0" err="1">
                <a:latin typeface="Aptos" panose="020B0004020202020204" pitchFamily="34" charset="0"/>
                <a:hlinkClick r:id="rId3"/>
              </a:rPr>
              <a:t>DigiCentre</a:t>
            </a:r>
            <a:endParaRPr lang="en-GB" sz="2200" dirty="0">
              <a:latin typeface="Aptos" panose="020B0004020202020204" pitchFamily="34" charset="0"/>
            </a:endParaRPr>
          </a:p>
        </p:txBody>
      </p:sp>
      <p:pic>
        <p:nvPicPr>
          <p:cNvPr id="5" name="Picture 4">
            <a:extLst>
              <a:ext uri="{FF2B5EF4-FFF2-40B4-BE49-F238E27FC236}">
                <a16:creationId xmlns:a16="http://schemas.microsoft.com/office/drawing/2014/main" id="{9EF0FF21-6EDE-E452-8B89-E7F8858BA73B}"/>
              </a:ext>
            </a:extLst>
          </p:cNvPr>
          <p:cNvPicPr>
            <a:picLocks noChangeAspect="1"/>
          </p:cNvPicPr>
          <p:nvPr/>
        </p:nvPicPr>
        <p:blipFill>
          <a:blip r:embed="rId4"/>
          <a:srcRect l="1112" t="13332" r="1851" b="6667"/>
          <a:stretch/>
        </p:blipFill>
        <p:spPr>
          <a:xfrm>
            <a:off x="5994686" y="1828800"/>
            <a:ext cx="5527077" cy="303778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040422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95408-4A46-B115-D07C-DFEE2E42008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FBD124B-C802-6A8B-C1E6-6AEA3A15E7B0}"/>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E950E1E-E1F6-534B-F6F2-C81312C8FA7C}"/>
              </a:ext>
            </a:extLst>
          </p:cNvPr>
          <p:cNvSpPr>
            <a:spLocks noGrp="1"/>
          </p:cNvSpPr>
          <p:nvPr>
            <p:ph type="title"/>
          </p:nvPr>
        </p:nvSpPr>
        <p:spPr>
          <a:xfrm>
            <a:off x="838200" y="-173879"/>
            <a:ext cx="10515600" cy="1325563"/>
          </a:xfrm>
        </p:spPr>
        <p:txBody>
          <a:bodyPr>
            <a:normAutofit/>
          </a:bodyPr>
          <a:lstStyle/>
          <a:p>
            <a:pPr algn="ctr"/>
            <a:r>
              <a:rPr lang="en-GB" sz="3600" b="1" dirty="0">
                <a:solidFill>
                  <a:schemeClr val="bg1"/>
                </a:solidFill>
                <a:latin typeface="Aptos Display" panose="020B0004020202020204" pitchFamily="34" charset="0"/>
              </a:rPr>
              <a:t>Summary</a:t>
            </a:r>
          </a:p>
        </p:txBody>
      </p:sp>
      <p:sp>
        <p:nvSpPr>
          <p:cNvPr id="3" name="Content Placeholder 2">
            <a:extLst>
              <a:ext uri="{FF2B5EF4-FFF2-40B4-BE49-F238E27FC236}">
                <a16:creationId xmlns:a16="http://schemas.microsoft.com/office/drawing/2014/main" id="{DECE21FC-E892-EB10-20BE-CDCBCE18BF32}"/>
              </a:ext>
            </a:extLst>
          </p:cNvPr>
          <p:cNvSpPr>
            <a:spLocks noGrp="1"/>
          </p:cNvSpPr>
          <p:nvPr>
            <p:ph idx="1"/>
          </p:nvPr>
        </p:nvSpPr>
        <p:spPr>
          <a:xfrm>
            <a:off x="696432" y="1265646"/>
            <a:ext cx="9865242" cy="3873424"/>
          </a:xfrm>
          <a:solidFill>
            <a:schemeClr val="accent1">
              <a:lumMod val="20000"/>
              <a:lumOff val="80000"/>
            </a:schemeClr>
          </a:solidFill>
        </p:spPr>
        <p:txBody>
          <a:bodyPr>
            <a:normAutofit/>
          </a:bodyPr>
          <a:lstStyle/>
          <a:p>
            <a:pPr>
              <a:lnSpc>
                <a:spcPct val="150000"/>
              </a:lnSpc>
              <a:buFont typeface="Wingdings" panose="05000000000000000000" pitchFamily="2" charset="2"/>
              <a:buChar char="§"/>
            </a:pPr>
            <a:r>
              <a:rPr lang="en-GB" sz="2400" b="1" dirty="0">
                <a:latin typeface="Aptos" panose="020B0004020202020204" pitchFamily="34" charset="0"/>
              </a:rPr>
              <a:t>Academic integrity </a:t>
            </a:r>
            <a:r>
              <a:rPr lang="en-GB" sz="2400" dirty="0">
                <a:latin typeface="Aptos" panose="020B0004020202020204" pitchFamily="34" charset="0"/>
              </a:rPr>
              <a:t>is the foundation of true learning!</a:t>
            </a:r>
          </a:p>
          <a:p>
            <a:pPr>
              <a:lnSpc>
                <a:spcPct val="150000"/>
              </a:lnSpc>
              <a:buFont typeface="Wingdings" panose="05000000000000000000" pitchFamily="2" charset="2"/>
              <a:buChar char="§"/>
            </a:pPr>
            <a:r>
              <a:rPr lang="en-GB" sz="2400" dirty="0">
                <a:latin typeface="Aptos" panose="020B0004020202020204" pitchFamily="34" charset="0"/>
              </a:rPr>
              <a:t>Avoid misconduct by understanding expectations and seeking support.</a:t>
            </a:r>
          </a:p>
          <a:p>
            <a:pPr>
              <a:lnSpc>
                <a:spcPct val="150000"/>
              </a:lnSpc>
              <a:buFont typeface="Wingdings" panose="05000000000000000000" pitchFamily="2" charset="2"/>
              <a:buChar char="§"/>
            </a:pPr>
            <a:r>
              <a:rPr lang="en-GB" sz="2400" b="0" i="0" dirty="0">
                <a:solidFill>
                  <a:srgbClr val="242424"/>
                </a:solidFill>
                <a:effectLst/>
                <a:latin typeface="Aptos" panose="020B0004020202020204" pitchFamily="34" charset="0"/>
              </a:rPr>
              <a:t>Be aware of AI limitations and potential biases.</a:t>
            </a:r>
            <a:endParaRPr lang="en-GB" sz="2400" dirty="0">
              <a:latin typeface="Aptos" panose="020B0004020202020204" pitchFamily="34" charset="0"/>
            </a:endParaRPr>
          </a:p>
          <a:p>
            <a:pPr>
              <a:lnSpc>
                <a:spcPct val="150000"/>
              </a:lnSpc>
              <a:buFont typeface="Wingdings" panose="05000000000000000000" pitchFamily="2" charset="2"/>
              <a:buChar char="§"/>
            </a:pPr>
            <a:r>
              <a:rPr lang="en-GB" sz="2400" dirty="0">
                <a:latin typeface="Aptos" panose="020B0004020202020204" pitchFamily="34" charset="0"/>
              </a:rPr>
              <a:t>Use AI responsibly and ethically to </a:t>
            </a:r>
            <a:r>
              <a:rPr lang="en-GB" sz="2400" b="1" dirty="0">
                <a:latin typeface="Aptos" panose="020B0004020202020204" pitchFamily="34" charset="0"/>
              </a:rPr>
              <a:t>enhance, not replace</a:t>
            </a:r>
            <a:r>
              <a:rPr lang="en-GB" sz="2400" dirty="0">
                <a:latin typeface="Aptos" panose="020B0004020202020204" pitchFamily="34" charset="0"/>
              </a:rPr>
              <a:t>, your academic efforts.</a:t>
            </a:r>
          </a:p>
        </p:txBody>
      </p:sp>
      <p:pic>
        <p:nvPicPr>
          <p:cNvPr id="6" name="Graphic 5" descr="Stack of books with pear">
            <a:extLst>
              <a:ext uri="{FF2B5EF4-FFF2-40B4-BE49-F238E27FC236}">
                <a16:creationId xmlns:a16="http://schemas.microsoft.com/office/drawing/2014/main" id="{327AC4E2-AC84-8A62-D0B1-D3F824B47FC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97210" y="1582042"/>
            <a:ext cx="5371214" cy="5371214"/>
          </a:xfrm>
          <a:prstGeom prst="rect">
            <a:avLst/>
          </a:prstGeom>
        </p:spPr>
      </p:pic>
    </p:spTree>
    <p:extLst>
      <p:ext uri="{BB962C8B-B14F-4D97-AF65-F5344CB8AC3E}">
        <p14:creationId xmlns:p14="http://schemas.microsoft.com/office/powerpoint/2010/main" val="15675958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1467B4-90DE-04DB-15E7-E76B003D3FE0}"/>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10D16F47-1237-30D8-1750-28CBD956AD52}"/>
              </a:ext>
            </a:extLst>
          </p:cNvPr>
          <p:cNvSpPr/>
          <p:nvPr/>
        </p:nvSpPr>
        <p:spPr>
          <a:xfrm>
            <a:off x="2904460" y="184297"/>
            <a:ext cx="6383079" cy="400493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Any Questions?</a:t>
            </a:r>
          </a:p>
        </p:txBody>
      </p:sp>
      <p:sp>
        <p:nvSpPr>
          <p:cNvPr id="2" name="TextBox 1">
            <a:extLst>
              <a:ext uri="{FF2B5EF4-FFF2-40B4-BE49-F238E27FC236}">
                <a16:creationId xmlns:a16="http://schemas.microsoft.com/office/drawing/2014/main" id="{A8F7072C-1EE0-16B5-AB74-291595DED8E9}"/>
              </a:ext>
            </a:extLst>
          </p:cNvPr>
          <p:cNvSpPr txBox="1"/>
          <p:nvPr/>
        </p:nvSpPr>
        <p:spPr>
          <a:xfrm>
            <a:off x="1078599" y="4964307"/>
            <a:ext cx="9601200" cy="830997"/>
          </a:xfrm>
          <a:prstGeom prst="rect">
            <a:avLst/>
          </a:prstGeom>
          <a:solidFill>
            <a:schemeClr val="accent1">
              <a:lumMod val="40000"/>
              <a:lumOff val="60000"/>
            </a:schemeClr>
          </a:solidFill>
        </p:spPr>
        <p:txBody>
          <a:bodyPr wrap="square" rtlCol="0">
            <a:spAutoFit/>
          </a:bodyPr>
          <a:lstStyle/>
          <a:p>
            <a:pPr algn="ctr"/>
            <a:r>
              <a:rPr lang="en-GB" sz="2400" dirty="0">
                <a:latin typeface="Aptos" panose="020B0004020202020204" pitchFamily="34" charset="0"/>
              </a:rPr>
              <a:t>If you have any questions, please do not hesitate to contact me via email: </a:t>
            </a:r>
            <a:r>
              <a:rPr lang="en-GB" sz="2400" b="1" dirty="0">
                <a:latin typeface="Aptos" panose="020B0004020202020204" pitchFamily="34" charset="0"/>
              </a:rPr>
              <a:t>l.bassler@uwtsd.ac.uk</a:t>
            </a:r>
            <a:endParaRPr lang="en-GB" sz="2400" dirty="0">
              <a:latin typeface="Aptos" panose="020B0004020202020204" pitchFamily="34" charset="0"/>
            </a:endParaRPr>
          </a:p>
        </p:txBody>
      </p:sp>
    </p:spTree>
    <p:extLst>
      <p:ext uri="{BB962C8B-B14F-4D97-AF65-F5344CB8AC3E}">
        <p14:creationId xmlns:p14="http://schemas.microsoft.com/office/powerpoint/2010/main" val="23979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37C0BC-3883-CD8B-0CBF-B29B1D97443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58256A7-A7E7-BE50-9EFE-DFC554762261}"/>
              </a:ext>
            </a:extLst>
          </p:cNvPr>
          <p:cNvSpPr>
            <a:spLocks noGrp="1"/>
          </p:cNvSpPr>
          <p:nvPr>
            <p:ph type="title"/>
          </p:nvPr>
        </p:nvSpPr>
        <p:spPr>
          <a:xfrm>
            <a:off x="826851" y="-173879"/>
            <a:ext cx="10515600" cy="1325563"/>
          </a:xfrm>
        </p:spPr>
        <p:txBody>
          <a:bodyPr>
            <a:normAutofit/>
          </a:bodyPr>
          <a:lstStyle/>
          <a:p>
            <a:pPr algn="ctr"/>
            <a:r>
              <a:rPr lang="en-GB" sz="3600" b="1" dirty="0">
                <a:solidFill>
                  <a:schemeClr val="bg1"/>
                </a:solidFill>
                <a:latin typeface="Aptos Display" panose="020B0004020202020204" pitchFamily="34" charset="0"/>
              </a:rPr>
              <a:t>References</a:t>
            </a:r>
          </a:p>
        </p:txBody>
      </p:sp>
      <p:sp>
        <p:nvSpPr>
          <p:cNvPr id="3" name="Content Placeholder 2">
            <a:extLst>
              <a:ext uri="{FF2B5EF4-FFF2-40B4-BE49-F238E27FC236}">
                <a16:creationId xmlns:a16="http://schemas.microsoft.com/office/drawing/2014/main" id="{A5E848F4-7715-EB56-FE3E-9C7CF48C216C}"/>
              </a:ext>
            </a:extLst>
          </p:cNvPr>
          <p:cNvSpPr>
            <a:spLocks noGrp="1"/>
          </p:cNvSpPr>
          <p:nvPr>
            <p:ph idx="1"/>
          </p:nvPr>
        </p:nvSpPr>
        <p:spPr>
          <a:xfrm>
            <a:off x="291830" y="1109156"/>
            <a:ext cx="11822198" cy="5135702"/>
          </a:xfrm>
        </p:spPr>
        <p:txBody>
          <a:bodyPr>
            <a:normAutofit/>
          </a:bodyPr>
          <a:lstStyle/>
          <a:p>
            <a:pPr marL="0" marR="414655" indent="0">
              <a:lnSpc>
                <a:spcPts val="2590"/>
              </a:lnSpc>
              <a:spcBef>
                <a:spcPts val="430"/>
              </a:spcBef>
              <a:buNone/>
            </a:pPr>
            <a:r>
              <a:rPr lang="en-GB" sz="1500" spc="-10" dirty="0">
                <a:latin typeface="Aptos" panose="020B0004020202020204" pitchFamily="34" charset="0"/>
                <a:cs typeface="Calibri"/>
              </a:rPr>
              <a:t>Microsoft (2024) </a:t>
            </a:r>
            <a:r>
              <a:rPr lang="en-GB" sz="1500" b="0" i="1" dirty="0">
                <a:solidFill>
                  <a:srgbClr val="212529"/>
                </a:solidFill>
                <a:effectLst/>
                <a:latin typeface="Aptos" panose="020B0004020202020204" pitchFamily="34" charset="0"/>
              </a:rPr>
              <a:t>AI at Work Is Here. Now Comes the Hard Part</a:t>
            </a:r>
            <a:r>
              <a:rPr lang="en-GB" sz="1500" spc="-10" dirty="0">
                <a:latin typeface="Aptos" panose="020B0004020202020204" pitchFamily="34" charset="0"/>
                <a:cs typeface="Calibri"/>
              </a:rPr>
              <a:t>. Available at: </a:t>
            </a:r>
            <a:r>
              <a:rPr lang="en-GB" sz="1500" spc="-10" dirty="0">
                <a:latin typeface="Aptos" panose="020B0004020202020204" pitchFamily="34" charset="0"/>
                <a:cs typeface="Calibri"/>
                <a:hlinkClick r:id="rId2"/>
              </a:rPr>
              <a:t>https://www.microsoft.com/en-us/worklab/work-trend-index/ai-at-work-is-here-now-comes-the-hard-part#section1</a:t>
            </a:r>
            <a:r>
              <a:rPr lang="en-GB" sz="1500" spc="-10" dirty="0">
                <a:latin typeface="Aptos" panose="020B0004020202020204" pitchFamily="34" charset="0"/>
                <a:cs typeface="Calibri"/>
              </a:rPr>
              <a:t> (Accessed: 16</a:t>
            </a:r>
            <a:r>
              <a:rPr lang="en-GB" sz="1500" spc="-10" baseline="30000" dirty="0">
                <a:latin typeface="Aptos" panose="020B0004020202020204" pitchFamily="34" charset="0"/>
                <a:cs typeface="Calibri"/>
              </a:rPr>
              <a:t>th</a:t>
            </a:r>
            <a:r>
              <a:rPr lang="en-GB" sz="1500" spc="-10" dirty="0">
                <a:latin typeface="Aptos" panose="020B0004020202020204" pitchFamily="34" charset="0"/>
                <a:cs typeface="Calibri"/>
              </a:rPr>
              <a:t> October 2026).</a:t>
            </a:r>
          </a:p>
          <a:p>
            <a:pPr marL="0" marR="414655" indent="0">
              <a:lnSpc>
                <a:spcPts val="2590"/>
              </a:lnSpc>
              <a:spcBef>
                <a:spcPts val="430"/>
              </a:spcBef>
              <a:buNone/>
            </a:pPr>
            <a:r>
              <a:rPr lang="en-GB" sz="1500" dirty="0">
                <a:latin typeface="Aptos" panose="020B0004020202020204" pitchFamily="34" charset="0"/>
              </a:rPr>
              <a:t>Pears, R. and Shields, G. (2022) </a:t>
            </a:r>
            <a:r>
              <a:rPr lang="en-GB" sz="1500" i="1" dirty="0">
                <a:latin typeface="Aptos" panose="020B0004020202020204" pitchFamily="34" charset="0"/>
              </a:rPr>
              <a:t>Cite them right: the essential referencing guide</a:t>
            </a:r>
            <a:r>
              <a:rPr lang="en-GB" sz="1500" dirty="0">
                <a:latin typeface="Aptos" panose="020B0004020202020204" pitchFamily="34" charset="0"/>
              </a:rPr>
              <a:t>. 12</a:t>
            </a:r>
            <a:r>
              <a:rPr lang="en-GB" sz="1500" baseline="30000" dirty="0">
                <a:latin typeface="Aptos" panose="020B0004020202020204" pitchFamily="34" charset="0"/>
              </a:rPr>
              <a:t>th</a:t>
            </a:r>
            <a:r>
              <a:rPr lang="en-GB" sz="1500" dirty="0">
                <a:latin typeface="Aptos" panose="020B0004020202020204" pitchFamily="34" charset="0"/>
              </a:rPr>
              <a:t> </a:t>
            </a:r>
            <a:r>
              <a:rPr lang="en-GB" sz="1500" dirty="0" err="1">
                <a:latin typeface="Aptos" panose="020B0004020202020204" pitchFamily="34" charset="0"/>
              </a:rPr>
              <a:t>edn</a:t>
            </a:r>
            <a:r>
              <a:rPr lang="en-GB" sz="1500" dirty="0">
                <a:latin typeface="Aptos" panose="020B0004020202020204" pitchFamily="34" charset="0"/>
              </a:rPr>
              <a:t>. Bloomsbury.</a:t>
            </a:r>
          </a:p>
          <a:p>
            <a:pPr marL="0" marR="55880" indent="0">
              <a:lnSpc>
                <a:spcPts val="2590"/>
              </a:lnSpc>
              <a:buNone/>
            </a:pPr>
            <a:r>
              <a:rPr lang="en-GB" sz="1500" dirty="0">
                <a:latin typeface="Aptos" panose="020B0004020202020204" pitchFamily="34" charset="0"/>
                <a:cs typeface="Calibri"/>
              </a:rPr>
              <a:t>UWTSD</a:t>
            </a:r>
            <a:r>
              <a:rPr lang="en-GB" sz="1500" spc="-65" dirty="0">
                <a:latin typeface="Aptos" panose="020B0004020202020204" pitchFamily="34" charset="0"/>
                <a:cs typeface="Calibri"/>
              </a:rPr>
              <a:t> </a:t>
            </a:r>
            <a:r>
              <a:rPr lang="en-GB" sz="1500" dirty="0">
                <a:latin typeface="Aptos" panose="020B0004020202020204" pitchFamily="34" charset="0"/>
                <a:cs typeface="Calibri"/>
              </a:rPr>
              <a:t>(2022)</a:t>
            </a:r>
            <a:r>
              <a:rPr lang="en-GB" sz="1500" spc="-85" dirty="0">
                <a:latin typeface="Aptos" panose="020B0004020202020204" pitchFamily="34" charset="0"/>
                <a:cs typeface="Calibri"/>
              </a:rPr>
              <a:t> </a:t>
            </a:r>
            <a:r>
              <a:rPr lang="en-GB" sz="1500" i="1" dirty="0">
                <a:latin typeface="Aptos" panose="020B0004020202020204" pitchFamily="34" charset="0"/>
                <a:cs typeface="Calibri"/>
              </a:rPr>
              <a:t>Academic</a:t>
            </a:r>
            <a:r>
              <a:rPr lang="en-GB" sz="1500" i="1" spc="-70" dirty="0">
                <a:latin typeface="Aptos" panose="020B0004020202020204" pitchFamily="34" charset="0"/>
                <a:cs typeface="Calibri"/>
              </a:rPr>
              <a:t> </a:t>
            </a:r>
            <a:r>
              <a:rPr lang="en-GB" sz="1500" i="1" spc="-10" dirty="0">
                <a:latin typeface="Aptos" panose="020B0004020202020204" pitchFamily="34" charset="0"/>
                <a:cs typeface="Calibri"/>
              </a:rPr>
              <a:t>Misconduct</a:t>
            </a:r>
            <a:r>
              <a:rPr lang="en-GB" sz="1500" i="1" spc="-65" dirty="0">
                <a:latin typeface="Aptos" panose="020B0004020202020204" pitchFamily="34" charset="0"/>
                <a:cs typeface="Calibri"/>
              </a:rPr>
              <a:t> </a:t>
            </a:r>
            <a:r>
              <a:rPr lang="en-GB" sz="1500" i="1" dirty="0">
                <a:latin typeface="Aptos" panose="020B0004020202020204" pitchFamily="34" charset="0"/>
                <a:cs typeface="Calibri"/>
              </a:rPr>
              <a:t>Policy</a:t>
            </a:r>
            <a:r>
              <a:rPr lang="en-GB" sz="1500" dirty="0">
                <a:latin typeface="Aptos" panose="020B0004020202020204" pitchFamily="34" charset="0"/>
                <a:cs typeface="Calibri"/>
              </a:rPr>
              <a:t>.</a:t>
            </a:r>
            <a:r>
              <a:rPr lang="en-GB" sz="1500" spc="-65" dirty="0">
                <a:latin typeface="Aptos" panose="020B0004020202020204" pitchFamily="34" charset="0"/>
                <a:cs typeface="Calibri"/>
              </a:rPr>
              <a:t> </a:t>
            </a:r>
            <a:r>
              <a:rPr lang="en-GB" sz="1500" spc="-10" dirty="0">
                <a:latin typeface="Aptos" panose="020B0004020202020204" pitchFamily="34" charset="0"/>
                <a:cs typeface="Calibri"/>
              </a:rPr>
              <a:t>Available</a:t>
            </a:r>
            <a:r>
              <a:rPr lang="en-GB" sz="1500" spc="-60" dirty="0">
                <a:latin typeface="Aptos" panose="020B0004020202020204" pitchFamily="34" charset="0"/>
                <a:cs typeface="Calibri"/>
              </a:rPr>
              <a:t> </a:t>
            </a:r>
            <a:r>
              <a:rPr lang="en-GB" sz="1500" dirty="0">
                <a:latin typeface="Aptos" panose="020B0004020202020204" pitchFamily="34" charset="0"/>
                <a:cs typeface="Calibri"/>
              </a:rPr>
              <a:t>at:</a:t>
            </a:r>
            <a:r>
              <a:rPr lang="en-GB" sz="1500" spc="-90" dirty="0">
                <a:latin typeface="Aptos" panose="020B0004020202020204" pitchFamily="34" charset="0"/>
                <a:cs typeface="Calibri"/>
              </a:rPr>
              <a:t> </a:t>
            </a:r>
            <a:r>
              <a:rPr lang="en-GB" sz="1500" u="sng" dirty="0">
                <a:solidFill>
                  <a:srgbClr val="0462C1"/>
                </a:solidFill>
                <a:uFill>
                  <a:solidFill>
                    <a:srgbClr val="0462C1"/>
                  </a:solidFill>
                </a:uFill>
                <a:latin typeface="Aptos" panose="020B0004020202020204" pitchFamily="34" charset="0"/>
                <a:cs typeface="Calibri"/>
                <a:hlinkClick r:id="rId3"/>
              </a:rPr>
              <a:t>Academic</a:t>
            </a:r>
            <a:r>
              <a:rPr lang="en-GB" sz="1500" u="sng" spc="-80" dirty="0">
                <a:solidFill>
                  <a:srgbClr val="0462C1"/>
                </a:solidFill>
                <a:uFill>
                  <a:solidFill>
                    <a:srgbClr val="0462C1"/>
                  </a:solidFill>
                </a:uFill>
                <a:latin typeface="Aptos" panose="020B0004020202020204" pitchFamily="34" charset="0"/>
                <a:cs typeface="Calibri"/>
                <a:hlinkClick r:id="rId3"/>
              </a:rPr>
              <a:t> </a:t>
            </a:r>
            <a:r>
              <a:rPr lang="en-GB" sz="1500" u="sng" spc="-10" dirty="0">
                <a:solidFill>
                  <a:srgbClr val="0462C1"/>
                </a:solidFill>
                <a:uFill>
                  <a:solidFill>
                    <a:srgbClr val="0462C1"/>
                  </a:solidFill>
                </a:uFill>
                <a:latin typeface="Aptos" panose="020B0004020202020204" pitchFamily="34" charset="0"/>
                <a:cs typeface="Calibri"/>
                <a:hlinkClick r:id="rId3"/>
              </a:rPr>
              <a:t>Quality</a:t>
            </a:r>
            <a:r>
              <a:rPr lang="en-GB" sz="1500" spc="-10" dirty="0">
                <a:solidFill>
                  <a:srgbClr val="0462C1"/>
                </a:solidFill>
                <a:latin typeface="Aptos" panose="020B0004020202020204" pitchFamily="34" charset="0"/>
                <a:cs typeface="Calibri"/>
              </a:rPr>
              <a:t> </a:t>
            </a:r>
            <a:r>
              <a:rPr lang="en-GB" sz="1500" u="sng" dirty="0">
                <a:solidFill>
                  <a:srgbClr val="0462C1"/>
                </a:solidFill>
                <a:uFill>
                  <a:solidFill>
                    <a:srgbClr val="0462C1"/>
                  </a:solidFill>
                </a:uFill>
                <a:latin typeface="Aptos" panose="020B0004020202020204" pitchFamily="34" charset="0"/>
                <a:cs typeface="Calibri"/>
                <a:hlinkClick r:id="rId3"/>
              </a:rPr>
              <a:t>Handbook</a:t>
            </a:r>
            <a:r>
              <a:rPr lang="en-GB" sz="1500" u="sng" spc="-50" dirty="0">
                <a:solidFill>
                  <a:srgbClr val="0462C1"/>
                </a:solidFill>
                <a:uFill>
                  <a:solidFill>
                    <a:srgbClr val="0462C1"/>
                  </a:solidFill>
                </a:uFill>
                <a:latin typeface="Aptos" panose="020B0004020202020204" pitchFamily="34" charset="0"/>
                <a:cs typeface="Calibri"/>
                <a:hlinkClick r:id="rId3"/>
              </a:rPr>
              <a:t> </a:t>
            </a:r>
            <a:r>
              <a:rPr lang="en-GB" sz="1500" u="sng" dirty="0">
                <a:solidFill>
                  <a:srgbClr val="0462C1"/>
                </a:solidFill>
                <a:uFill>
                  <a:solidFill>
                    <a:srgbClr val="0462C1"/>
                  </a:solidFill>
                </a:uFill>
                <a:latin typeface="Aptos" panose="020B0004020202020204" pitchFamily="34" charset="0"/>
                <a:cs typeface="Calibri"/>
                <a:hlinkClick r:id="rId3"/>
              </a:rPr>
              <a:t>|</a:t>
            </a:r>
            <a:r>
              <a:rPr lang="en-GB" sz="1500" u="sng" spc="-55" dirty="0">
                <a:solidFill>
                  <a:srgbClr val="0462C1"/>
                </a:solidFill>
                <a:uFill>
                  <a:solidFill>
                    <a:srgbClr val="0462C1"/>
                  </a:solidFill>
                </a:uFill>
                <a:latin typeface="Aptos" panose="020B0004020202020204" pitchFamily="34" charset="0"/>
                <a:cs typeface="Calibri"/>
                <a:hlinkClick r:id="rId3"/>
              </a:rPr>
              <a:t> </a:t>
            </a:r>
            <a:r>
              <a:rPr lang="en-GB" sz="1500" u="sng" dirty="0">
                <a:solidFill>
                  <a:srgbClr val="0462C1"/>
                </a:solidFill>
                <a:uFill>
                  <a:solidFill>
                    <a:srgbClr val="0462C1"/>
                  </a:solidFill>
                </a:uFill>
                <a:latin typeface="Aptos" panose="020B0004020202020204" pitchFamily="34" charset="0"/>
                <a:cs typeface="Calibri"/>
                <a:hlinkClick r:id="rId3"/>
              </a:rPr>
              <a:t>The</a:t>
            </a:r>
            <a:r>
              <a:rPr lang="en-GB" sz="1500" u="sng" spc="-40" dirty="0">
                <a:solidFill>
                  <a:srgbClr val="0462C1"/>
                </a:solidFill>
                <a:uFill>
                  <a:solidFill>
                    <a:srgbClr val="0462C1"/>
                  </a:solidFill>
                </a:uFill>
                <a:latin typeface="Aptos" panose="020B0004020202020204" pitchFamily="34" charset="0"/>
                <a:cs typeface="Calibri"/>
                <a:hlinkClick r:id="rId3"/>
              </a:rPr>
              <a:t> </a:t>
            </a:r>
            <a:r>
              <a:rPr lang="en-GB" sz="1500" u="sng" spc="-10" dirty="0">
                <a:solidFill>
                  <a:srgbClr val="0462C1"/>
                </a:solidFill>
                <a:uFill>
                  <a:solidFill>
                    <a:srgbClr val="0462C1"/>
                  </a:solidFill>
                </a:uFill>
                <a:latin typeface="Aptos" panose="020B0004020202020204" pitchFamily="34" charset="0"/>
                <a:cs typeface="Calibri"/>
                <a:hlinkClick r:id="rId3"/>
              </a:rPr>
              <a:t>University</a:t>
            </a:r>
            <a:r>
              <a:rPr lang="en-GB" sz="1500" u="sng" spc="-60" dirty="0">
                <a:solidFill>
                  <a:srgbClr val="0462C1"/>
                </a:solidFill>
                <a:uFill>
                  <a:solidFill>
                    <a:srgbClr val="0462C1"/>
                  </a:solidFill>
                </a:uFill>
                <a:latin typeface="Aptos" panose="020B0004020202020204" pitchFamily="34" charset="0"/>
                <a:cs typeface="Calibri"/>
                <a:hlinkClick r:id="rId3"/>
              </a:rPr>
              <a:t> </a:t>
            </a:r>
            <a:r>
              <a:rPr lang="en-GB" sz="1500" u="sng" dirty="0">
                <a:solidFill>
                  <a:srgbClr val="0462C1"/>
                </a:solidFill>
                <a:uFill>
                  <a:solidFill>
                    <a:srgbClr val="0462C1"/>
                  </a:solidFill>
                </a:uFill>
                <a:latin typeface="Aptos" panose="020B0004020202020204" pitchFamily="34" charset="0"/>
                <a:cs typeface="Calibri"/>
                <a:hlinkClick r:id="rId3"/>
              </a:rPr>
              <a:t>of</a:t>
            </a:r>
            <a:r>
              <a:rPr lang="en-GB" sz="1500" u="sng" spc="-55" dirty="0">
                <a:solidFill>
                  <a:srgbClr val="0462C1"/>
                </a:solidFill>
                <a:uFill>
                  <a:solidFill>
                    <a:srgbClr val="0462C1"/>
                  </a:solidFill>
                </a:uFill>
                <a:latin typeface="Aptos" panose="020B0004020202020204" pitchFamily="34" charset="0"/>
                <a:cs typeface="Calibri"/>
                <a:hlinkClick r:id="rId3"/>
              </a:rPr>
              <a:t> </a:t>
            </a:r>
            <a:r>
              <a:rPr lang="en-GB" sz="1500" u="sng" spc="-10" dirty="0">
                <a:solidFill>
                  <a:srgbClr val="0462C1"/>
                </a:solidFill>
                <a:uFill>
                  <a:solidFill>
                    <a:srgbClr val="0462C1"/>
                  </a:solidFill>
                </a:uFill>
                <a:latin typeface="Aptos" panose="020B0004020202020204" pitchFamily="34" charset="0"/>
                <a:cs typeface="Calibri"/>
                <a:hlinkClick r:id="rId3"/>
              </a:rPr>
              <a:t>Wales</a:t>
            </a:r>
            <a:r>
              <a:rPr lang="en-GB" sz="1500" u="sng" spc="-55" dirty="0">
                <a:solidFill>
                  <a:srgbClr val="0462C1"/>
                </a:solidFill>
                <a:uFill>
                  <a:solidFill>
                    <a:srgbClr val="0462C1"/>
                  </a:solidFill>
                </a:uFill>
                <a:latin typeface="Aptos" panose="020B0004020202020204" pitchFamily="34" charset="0"/>
                <a:cs typeface="Calibri"/>
                <a:hlinkClick r:id="rId3"/>
              </a:rPr>
              <a:t> </a:t>
            </a:r>
            <a:r>
              <a:rPr lang="en-GB" sz="1500" u="sng" spc="-20" dirty="0">
                <a:solidFill>
                  <a:srgbClr val="0462C1"/>
                </a:solidFill>
                <a:uFill>
                  <a:solidFill>
                    <a:srgbClr val="0462C1"/>
                  </a:solidFill>
                </a:uFill>
                <a:latin typeface="Aptos" panose="020B0004020202020204" pitchFamily="34" charset="0"/>
                <a:cs typeface="Calibri"/>
                <a:hlinkClick r:id="rId3"/>
              </a:rPr>
              <a:t>Trinity</a:t>
            </a:r>
            <a:r>
              <a:rPr lang="en-GB" sz="1500" u="sng" spc="-55" dirty="0">
                <a:solidFill>
                  <a:srgbClr val="0462C1"/>
                </a:solidFill>
                <a:uFill>
                  <a:solidFill>
                    <a:srgbClr val="0462C1"/>
                  </a:solidFill>
                </a:uFill>
                <a:latin typeface="Aptos" panose="020B0004020202020204" pitchFamily="34" charset="0"/>
                <a:cs typeface="Calibri"/>
                <a:hlinkClick r:id="rId3"/>
              </a:rPr>
              <a:t> </a:t>
            </a:r>
            <a:r>
              <a:rPr lang="en-GB" sz="1500" u="sng" dirty="0">
                <a:solidFill>
                  <a:srgbClr val="0462C1"/>
                </a:solidFill>
                <a:uFill>
                  <a:solidFill>
                    <a:srgbClr val="0462C1"/>
                  </a:solidFill>
                </a:uFill>
                <a:latin typeface="Aptos" panose="020B0004020202020204" pitchFamily="34" charset="0"/>
                <a:cs typeface="Calibri"/>
                <a:hlinkClick r:id="rId3"/>
              </a:rPr>
              <a:t>Saint</a:t>
            </a:r>
            <a:r>
              <a:rPr lang="en-GB" sz="1500" u="sng" spc="-55" dirty="0">
                <a:solidFill>
                  <a:srgbClr val="0462C1"/>
                </a:solidFill>
                <a:uFill>
                  <a:solidFill>
                    <a:srgbClr val="0462C1"/>
                  </a:solidFill>
                </a:uFill>
                <a:latin typeface="Aptos" panose="020B0004020202020204" pitchFamily="34" charset="0"/>
                <a:cs typeface="Calibri"/>
                <a:hlinkClick r:id="rId3"/>
              </a:rPr>
              <a:t> </a:t>
            </a:r>
            <a:r>
              <a:rPr lang="en-GB" sz="1500" u="sng" dirty="0">
                <a:solidFill>
                  <a:srgbClr val="0462C1"/>
                </a:solidFill>
                <a:uFill>
                  <a:solidFill>
                    <a:srgbClr val="0462C1"/>
                  </a:solidFill>
                </a:uFill>
                <a:latin typeface="Aptos" panose="020B0004020202020204" pitchFamily="34" charset="0"/>
                <a:cs typeface="Calibri"/>
                <a:hlinkClick r:id="rId3"/>
              </a:rPr>
              <a:t>David</a:t>
            </a:r>
            <a:r>
              <a:rPr lang="en-GB" sz="1500" u="sng" spc="-70" dirty="0">
                <a:solidFill>
                  <a:srgbClr val="0462C1"/>
                </a:solidFill>
                <a:uFill>
                  <a:solidFill>
                    <a:srgbClr val="0462C1"/>
                  </a:solidFill>
                </a:uFill>
                <a:latin typeface="Aptos" panose="020B0004020202020204" pitchFamily="34" charset="0"/>
                <a:cs typeface="Calibri"/>
                <a:hlinkClick r:id="rId3"/>
              </a:rPr>
              <a:t> </a:t>
            </a:r>
            <a:r>
              <a:rPr lang="en-GB" sz="1500" u="sng" dirty="0">
                <a:solidFill>
                  <a:srgbClr val="0462C1"/>
                </a:solidFill>
                <a:uFill>
                  <a:solidFill>
                    <a:srgbClr val="0462C1"/>
                  </a:solidFill>
                </a:uFill>
                <a:latin typeface="Aptos" panose="020B0004020202020204" pitchFamily="34" charset="0"/>
                <a:cs typeface="Calibri"/>
                <a:hlinkClick r:id="rId3"/>
              </a:rPr>
              <a:t>(uwtsd.ac.uk)</a:t>
            </a:r>
            <a:r>
              <a:rPr lang="en-GB" sz="1500" spc="-55" dirty="0">
                <a:solidFill>
                  <a:srgbClr val="0462C1"/>
                </a:solidFill>
                <a:latin typeface="Aptos" panose="020B0004020202020204" pitchFamily="34" charset="0"/>
                <a:cs typeface="Calibri"/>
              </a:rPr>
              <a:t> </a:t>
            </a:r>
            <a:r>
              <a:rPr lang="en-GB" sz="1500" dirty="0">
                <a:latin typeface="Aptos" panose="020B0004020202020204" pitchFamily="34" charset="0"/>
                <a:cs typeface="Calibri"/>
              </a:rPr>
              <a:t>(Accessed:</a:t>
            </a:r>
            <a:r>
              <a:rPr lang="en-GB" sz="1500" spc="-65" dirty="0">
                <a:latin typeface="Aptos" panose="020B0004020202020204" pitchFamily="34" charset="0"/>
                <a:cs typeface="Calibri"/>
              </a:rPr>
              <a:t> </a:t>
            </a:r>
            <a:r>
              <a:rPr lang="en-GB" sz="1500" spc="-25" dirty="0">
                <a:latin typeface="Aptos" panose="020B0004020202020204" pitchFamily="34" charset="0"/>
                <a:cs typeface="Calibri"/>
              </a:rPr>
              <a:t>16</a:t>
            </a:r>
            <a:r>
              <a:rPr lang="en-GB" sz="1500" spc="-25" baseline="30000" dirty="0">
                <a:latin typeface="Aptos" panose="020B0004020202020204" pitchFamily="34" charset="0"/>
                <a:cs typeface="Calibri"/>
              </a:rPr>
              <a:t>th</a:t>
            </a:r>
            <a:r>
              <a:rPr lang="en-GB" sz="1500" spc="-25" dirty="0">
                <a:latin typeface="Aptos" panose="020B0004020202020204" pitchFamily="34" charset="0"/>
                <a:cs typeface="Calibri"/>
              </a:rPr>
              <a:t> October</a:t>
            </a:r>
            <a:r>
              <a:rPr lang="en-GB" sz="1500" spc="-105" dirty="0">
                <a:latin typeface="Aptos" panose="020B0004020202020204" pitchFamily="34" charset="0"/>
                <a:cs typeface="Calibri"/>
              </a:rPr>
              <a:t> </a:t>
            </a:r>
            <a:r>
              <a:rPr lang="en-GB" sz="1500" spc="-10" dirty="0">
                <a:latin typeface="Aptos" panose="020B0004020202020204" pitchFamily="34" charset="0"/>
                <a:cs typeface="Calibri"/>
              </a:rPr>
              <a:t>2026).</a:t>
            </a:r>
            <a:endParaRPr lang="en-GB" sz="1500" dirty="0">
              <a:latin typeface="Aptos" panose="020B0004020202020204" pitchFamily="34" charset="0"/>
              <a:cs typeface="Calibri"/>
            </a:endParaRPr>
          </a:p>
          <a:p>
            <a:pPr marL="0" marR="553085" indent="0">
              <a:lnSpc>
                <a:spcPts val="2590"/>
              </a:lnSpc>
              <a:buNone/>
            </a:pPr>
            <a:r>
              <a:rPr lang="en-GB" sz="1500" spc="-10" dirty="0">
                <a:latin typeface="Aptos" panose="020B0004020202020204" pitchFamily="34" charset="0"/>
                <a:cs typeface="Calibri"/>
              </a:rPr>
              <a:t>UWTSD (2025) </a:t>
            </a:r>
            <a:r>
              <a:rPr lang="en-GB" sz="1500" i="1" spc="-10" dirty="0">
                <a:latin typeface="Aptos" panose="020B0004020202020204" pitchFamily="34" charset="0"/>
                <a:cs typeface="Calibri"/>
              </a:rPr>
              <a:t>Harvard Referencing Handbook v1.5</a:t>
            </a:r>
            <a:r>
              <a:rPr lang="en-GB" sz="1500" spc="-10" dirty="0">
                <a:latin typeface="Aptos" panose="020B0004020202020204" pitchFamily="34" charset="0"/>
                <a:cs typeface="Calibri"/>
              </a:rPr>
              <a:t>. Available at: </a:t>
            </a:r>
            <a:r>
              <a:rPr lang="en-GB" sz="1500" spc="-10" dirty="0">
                <a:latin typeface="Aptos" panose="020B0004020202020204" pitchFamily="34" charset="0"/>
                <a:cs typeface="Calibri"/>
                <a:hlinkClick r:id="rId4"/>
              </a:rPr>
              <a:t>https://digitalservices.uwtsd.ac.uk/wp-content/uploads/2025/09/Havard-en_v1.5-V1.pdf</a:t>
            </a:r>
            <a:r>
              <a:rPr lang="en-GB" sz="1500" spc="-10" dirty="0">
                <a:latin typeface="Aptos" panose="020B0004020202020204" pitchFamily="34" charset="0"/>
                <a:cs typeface="Calibri"/>
              </a:rPr>
              <a:t> (Accessed: 16</a:t>
            </a:r>
            <a:r>
              <a:rPr lang="en-GB" sz="1500" spc="-10" baseline="30000" dirty="0">
                <a:latin typeface="Aptos" panose="020B0004020202020204" pitchFamily="34" charset="0"/>
                <a:cs typeface="Calibri"/>
              </a:rPr>
              <a:t>th</a:t>
            </a:r>
            <a:r>
              <a:rPr lang="en-GB" sz="1500" spc="-10" dirty="0">
                <a:latin typeface="Aptos" panose="020B0004020202020204" pitchFamily="34" charset="0"/>
                <a:cs typeface="Calibri"/>
              </a:rPr>
              <a:t> October 2026).</a:t>
            </a:r>
          </a:p>
          <a:p>
            <a:pPr marL="0" marR="553085" indent="0">
              <a:lnSpc>
                <a:spcPts val="2590"/>
              </a:lnSpc>
              <a:buNone/>
            </a:pPr>
            <a:r>
              <a:rPr lang="en-GB" sz="1500" spc="-10" dirty="0">
                <a:latin typeface="Aptos" panose="020B0004020202020204" pitchFamily="34" charset="0"/>
                <a:cs typeface="Calibri"/>
              </a:rPr>
              <a:t>UWTSD (2026) </a:t>
            </a:r>
            <a:r>
              <a:rPr lang="en-GB" sz="1500" i="1" dirty="0">
                <a:latin typeface="Aptos" panose="020B0004020202020204" pitchFamily="34" charset="0"/>
              </a:rPr>
              <a:t>Allowable Uses of AI – General - Eng</a:t>
            </a:r>
            <a:r>
              <a:rPr lang="en-GB" sz="1500" dirty="0">
                <a:latin typeface="Aptos" panose="020B0004020202020204" pitchFamily="34" charset="0"/>
              </a:rPr>
              <a:t>. Available at: </a:t>
            </a:r>
            <a:r>
              <a:rPr lang="en-GB" sz="1500" dirty="0">
                <a:latin typeface="Aptos" panose="020B0004020202020204" pitchFamily="34" charset="0"/>
                <a:hlinkClick r:id="rId5"/>
              </a:rPr>
              <a:t>https://hwb.uwtsd.ac.uk/pages/allowableusesofai</a:t>
            </a:r>
            <a:r>
              <a:rPr lang="en-GB" sz="1500" dirty="0">
                <a:latin typeface="Aptos" panose="020B0004020202020204" pitchFamily="34" charset="0"/>
              </a:rPr>
              <a:t> (Accessed: </a:t>
            </a:r>
            <a:r>
              <a:rPr lang="en-GB" sz="1500" spc="-10" dirty="0">
                <a:latin typeface="Aptos" panose="020B0004020202020204" pitchFamily="34" charset="0"/>
                <a:cs typeface="Calibri"/>
              </a:rPr>
              <a:t>16</a:t>
            </a:r>
            <a:r>
              <a:rPr lang="en-GB" sz="1500" spc="-10" baseline="30000" dirty="0">
                <a:latin typeface="Aptos" panose="020B0004020202020204" pitchFamily="34" charset="0"/>
                <a:cs typeface="Calibri"/>
              </a:rPr>
              <a:t>th</a:t>
            </a:r>
            <a:r>
              <a:rPr lang="en-GB" sz="1500" spc="-10" dirty="0">
                <a:latin typeface="Aptos" panose="020B0004020202020204" pitchFamily="34" charset="0"/>
                <a:cs typeface="Calibri"/>
              </a:rPr>
              <a:t> October 2026).</a:t>
            </a:r>
          </a:p>
          <a:p>
            <a:pPr marL="0" marR="553085" indent="0">
              <a:lnSpc>
                <a:spcPts val="2590"/>
              </a:lnSpc>
              <a:buNone/>
            </a:pPr>
            <a:r>
              <a:rPr lang="en-GB" sz="1500" dirty="0">
                <a:latin typeface="Aptos" panose="020B0004020202020204" pitchFamily="34" charset="0"/>
                <a:cs typeface="Calibri"/>
              </a:rPr>
              <a:t>UWTSD Students’ Union (2021) </a:t>
            </a:r>
            <a:r>
              <a:rPr lang="en-GB" sz="1500" i="1" dirty="0">
                <a:latin typeface="Aptos" panose="020B0004020202020204" pitchFamily="34" charset="0"/>
                <a:cs typeface="Calibri"/>
              </a:rPr>
              <a:t>DON’T DO IT: Buying &amp; Selling Essays</a:t>
            </a:r>
            <a:r>
              <a:rPr lang="en-GB" sz="1500" dirty="0">
                <a:latin typeface="Aptos" panose="020B0004020202020204" pitchFamily="34" charset="0"/>
                <a:cs typeface="Calibri"/>
              </a:rPr>
              <a:t>. Available at: </a:t>
            </a:r>
            <a:r>
              <a:rPr lang="en-GB" sz="1500" dirty="0">
                <a:latin typeface="Aptos" panose="020B0004020202020204" pitchFamily="34" charset="0"/>
                <a:cs typeface="Calibri"/>
                <a:hlinkClick r:id="rId6"/>
              </a:rPr>
              <a:t>https://www.youtube.com/watch?v=PgG6tINads8</a:t>
            </a:r>
            <a:r>
              <a:rPr lang="en-GB" sz="1500" dirty="0">
                <a:latin typeface="Aptos" panose="020B0004020202020204" pitchFamily="34" charset="0"/>
                <a:cs typeface="Calibri"/>
              </a:rPr>
              <a:t> (Accessed: 16</a:t>
            </a:r>
            <a:r>
              <a:rPr lang="en-GB" sz="1500" baseline="30000" dirty="0">
                <a:latin typeface="Aptos" panose="020B0004020202020204" pitchFamily="34" charset="0"/>
                <a:cs typeface="Calibri"/>
              </a:rPr>
              <a:t>th</a:t>
            </a:r>
            <a:r>
              <a:rPr lang="en-GB" sz="1500" dirty="0">
                <a:latin typeface="Aptos" panose="020B0004020202020204" pitchFamily="34" charset="0"/>
                <a:cs typeface="Calibri"/>
              </a:rPr>
              <a:t> October 2026).</a:t>
            </a:r>
            <a:endParaRPr lang="en-GB" sz="1500" spc="-10" dirty="0">
              <a:latin typeface="Aptos" panose="020B0004020202020204" pitchFamily="34" charset="0"/>
              <a:cs typeface="Calibri"/>
            </a:endParaRPr>
          </a:p>
          <a:p>
            <a:pPr marL="0" marR="414655" indent="0" algn="just">
              <a:lnSpc>
                <a:spcPts val="2590"/>
              </a:lnSpc>
              <a:spcBef>
                <a:spcPts val="430"/>
              </a:spcBef>
              <a:buNone/>
            </a:pPr>
            <a:r>
              <a:rPr lang="en-GB" sz="1500" b="1" dirty="0">
                <a:latin typeface="Aptos" panose="020B0004020202020204" pitchFamily="34" charset="0"/>
              </a:rPr>
              <a:t>Images used in this presentation are either UWTSD-owned, AI-generated, or sourced from </a:t>
            </a:r>
            <a:r>
              <a:rPr lang="en-GB" sz="1500" b="1" dirty="0" err="1">
                <a:latin typeface="Aptos" panose="020B0004020202020204" pitchFamily="34" charset="0"/>
              </a:rPr>
              <a:t>Pixabay</a:t>
            </a:r>
            <a:r>
              <a:rPr lang="en-GB" sz="1500" b="1" dirty="0">
                <a:latin typeface="Aptos" panose="020B0004020202020204" pitchFamily="34" charset="0"/>
              </a:rPr>
              <a:t>, a royalty-free image platform.</a:t>
            </a:r>
            <a:endParaRPr lang="en-GB" sz="1500" b="1" dirty="0">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25487675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1_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4951</Words>
  <Application>Microsoft Office PowerPoint</Application>
  <PresentationFormat>Widescreen</PresentationFormat>
  <Paragraphs>440</Paragraphs>
  <Slides>63</Slides>
  <Notes>55</Notes>
  <HiddenSlides>0</HiddenSlides>
  <MMClips>1</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63</vt:i4>
      </vt:variant>
    </vt:vector>
  </HeadingPairs>
  <TitlesOfParts>
    <vt:vector size="77" baseType="lpstr">
      <vt:lpstr>ADLaM Display</vt:lpstr>
      <vt:lpstr>Aptos</vt:lpstr>
      <vt:lpstr>Aptos Display</vt:lpstr>
      <vt:lpstr>Aptos ExtraBold</vt:lpstr>
      <vt:lpstr>Arial</vt:lpstr>
      <vt:lpstr>Calibri</vt:lpstr>
      <vt:lpstr>Calibri Light</vt:lpstr>
      <vt:lpstr>Wingdings</vt:lpstr>
      <vt:lpstr>Accessible 2</vt:lpstr>
      <vt:lpstr>Sub Title 1</vt:lpstr>
      <vt:lpstr>Office 2013 - 2022 Theme</vt:lpstr>
      <vt:lpstr>1_Office 2013 - 2022 Theme</vt:lpstr>
      <vt:lpstr>Accessible 2</vt:lpstr>
      <vt:lpstr>1_Theme4</vt:lpstr>
      <vt:lpstr> Academic Integrity &amp; Misconduct UWTSD’s AI Guidance  Lisa Bassler   Academic Misconduct Coordinator Email: l.bassler@uwtsd.ac.uk  </vt:lpstr>
      <vt:lpstr>Learning Objectives</vt:lpstr>
      <vt:lpstr>PowerPoint Presentation</vt:lpstr>
      <vt:lpstr>What is Academic Integrity?</vt:lpstr>
      <vt:lpstr>Your Responsibility</vt:lpstr>
      <vt:lpstr>PowerPoint Presentation</vt:lpstr>
      <vt:lpstr>What is Academic Misconduct?</vt:lpstr>
      <vt:lpstr>Academic Misconduct vs Poor Academic Practice</vt:lpstr>
      <vt:lpstr>Common Forms of Academic Misconduct</vt:lpstr>
      <vt:lpstr>Essay Mills</vt:lpstr>
      <vt:lpstr>Consequences of Academic Misconduct</vt:lpstr>
      <vt:lpstr>Academic Misconduct Penalties</vt:lpstr>
      <vt:lpstr>Recognising and Avoiding Academic Misconduct – Referencing</vt:lpstr>
      <vt:lpstr>Recognising and Avoiding Academic Misconduct</vt:lpstr>
      <vt:lpstr>Turnitin Similarity Report</vt:lpstr>
      <vt:lpstr>Role of the Academic Misconduct Coordinator</vt:lpstr>
      <vt:lpstr>Viva</vt:lpstr>
      <vt:lpstr>Get it right!</vt:lpstr>
      <vt:lpstr>Resources and Support</vt:lpstr>
      <vt:lpstr>Recommended Learning Paths</vt:lpstr>
      <vt:lpstr>PowerPoint Presentation</vt:lpstr>
      <vt:lpstr>PowerPoint Presentation</vt:lpstr>
      <vt:lpstr>What is Artificial Intelligence?</vt:lpstr>
      <vt:lpstr>Ethical Implications</vt:lpstr>
      <vt:lpstr>AI Literacy</vt:lpstr>
      <vt:lpstr>PowerPoint Presentation</vt:lpstr>
      <vt:lpstr>Crossing into Academic Misconduct Territory… </vt:lpstr>
      <vt:lpstr> UWTSD AI Guidance 2026-2027 </vt:lpstr>
      <vt:lpstr>PowerPoint Presentation</vt:lpstr>
      <vt:lpstr> General Allowable Uses of AI  These uses are allowed across all modules and assessments. </vt:lpstr>
      <vt:lpstr>1. Create a Bibliography</vt:lpstr>
      <vt:lpstr>UWTSD Library – Primo Research Assistant</vt:lpstr>
      <vt:lpstr>1. Create a Bibliography (contd.)</vt:lpstr>
      <vt:lpstr>2. Note Organisation</vt:lpstr>
      <vt:lpstr>Obsidian</vt:lpstr>
      <vt:lpstr>Obsidian</vt:lpstr>
      <vt:lpstr>3. Citation Formatting</vt:lpstr>
      <vt:lpstr>4. Basic Proofreading</vt:lpstr>
      <vt:lpstr>4. Basic Proofreading – what you CANNOT do</vt:lpstr>
      <vt:lpstr> Assessment-Specific Allowable Uses of AI  Your lecturer sets these uses for each assignment. </vt:lpstr>
      <vt:lpstr>PowerPoint Presentation</vt:lpstr>
      <vt:lpstr>1. Research with AI</vt:lpstr>
      <vt:lpstr>1. Research with AI (contd.)</vt:lpstr>
      <vt:lpstr>2. Structure with AI</vt:lpstr>
      <vt:lpstr>2. Structure with AI (contd.)</vt:lpstr>
      <vt:lpstr>2. Structure with AI (contd.)</vt:lpstr>
      <vt:lpstr>2. Structure with AI (contd.)</vt:lpstr>
      <vt:lpstr>3. (Advanced) Proofreading with AI</vt:lpstr>
      <vt:lpstr>3. Proofreading with AI (contd.)</vt:lpstr>
      <vt:lpstr>4. Creative Work with AI</vt:lpstr>
      <vt:lpstr>4. Creative Work with AI (contd.)</vt:lpstr>
      <vt:lpstr> AI Acknowledgement Statement  This declaration must be presented at the beginning of all your Turnitin submissions. </vt:lpstr>
      <vt:lpstr>Basic Acknowledgement Format of AI Tool Use</vt:lpstr>
      <vt:lpstr>Remember…</vt:lpstr>
      <vt:lpstr>If you have NOT used AI</vt:lpstr>
      <vt:lpstr>Your Responsibility</vt:lpstr>
      <vt:lpstr>  Automated Translation Tools </vt:lpstr>
      <vt:lpstr>Automated Translation Tools</vt:lpstr>
      <vt:lpstr>Allowable Uses of Automated Translation Tools</vt:lpstr>
      <vt:lpstr>UWTSD Library</vt:lpstr>
      <vt:lpstr>Summary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Jessica Newport</cp:lastModifiedBy>
  <cp:revision>2</cp:revision>
  <dcterms:created xsi:type="dcterms:W3CDTF">2015-10-03T11:53:06Z</dcterms:created>
  <dcterms:modified xsi:type="dcterms:W3CDTF">2026-10-21T08:10:51Z</dcterms:modified>
</cp:coreProperties>
</file>