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6" r:id="rId8"/>
    <p:sldId id="267" r:id="rId9"/>
    <p:sldId id="268" r:id="rId10"/>
    <p:sldId id="269" r:id="rId11"/>
    <p:sldId id="263" r:id="rId12"/>
    <p:sldId id="270" r:id="rId13"/>
    <p:sldId id="271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711893-5AAC-79AA-8040-4B5CD1DD9EE7}" v="41" dt="2023-09-22T18:18:53.336"/>
    <p1510:client id="{4008429D-52EE-9C49-4C77-A0F8E738B61A}" v="144" dt="2023-09-25T11:55:13.307"/>
    <p1510:client id="{4E5702A5-FBCB-6D46-0D67-FBF8094AF8D6}" v="997" dt="2023-09-25T16:59:11.563"/>
    <p1510:client id="{B1D35CCA-E2B6-4C91-8032-59D6979AF36A}" v="815" dt="2023-09-22T14:05:13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tableStyles" Target="tableStyles.xml" Id="rId1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heme" Target="theme/theme1.xml" Id="rId17" /><Relationship Type="http://schemas.openxmlformats.org/officeDocument/2006/relationships/slide" Target="slides/slide1.xml" Id="rId2" /><Relationship Type="http://schemas.openxmlformats.org/officeDocument/2006/relationships/viewProps" Target="viewProps.xml" Id="rId16" /><Relationship Type="http://schemas.microsoft.com/office/2015/10/relationships/revisionInfo" Target="revisionInfo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presProps" Target="presProps.xml" Id="rId15" /><Relationship Type="http://schemas.openxmlformats.org/officeDocument/2006/relationships/slide" Target="slides/slide9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F1F8D6-2944-4DE3-9F51-861A28D5BBF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C0C364-E067-493C-9EE3-F29819D40F51}">
      <dgm:prSet/>
      <dgm:spPr/>
      <dgm:t>
        <a:bodyPr/>
        <a:lstStyle/>
        <a:p>
          <a:r>
            <a:rPr lang="en-GB"/>
            <a:t>The individual</a:t>
          </a:r>
          <a:endParaRPr lang="en-US"/>
        </a:p>
      </dgm:t>
    </dgm:pt>
    <dgm:pt modelId="{1BFC56CD-0132-492C-98C2-643F189A04F8}" type="parTrans" cxnId="{8500E1BE-7A3E-48CE-99E5-854659D15907}">
      <dgm:prSet/>
      <dgm:spPr/>
      <dgm:t>
        <a:bodyPr/>
        <a:lstStyle/>
        <a:p>
          <a:endParaRPr lang="en-US"/>
        </a:p>
      </dgm:t>
    </dgm:pt>
    <dgm:pt modelId="{7DA542C0-87AB-4996-8149-7915A8E57D96}" type="sibTrans" cxnId="{8500E1BE-7A3E-48CE-99E5-854659D15907}">
      <dgm:prSet/>
      <dgm:spPr/>
      <dgm:t>
        <a:bodyPr/>
        <a:lstStyle/>
        <a:p>
          <a:endParaRPr lang="en-US"/>
        </a:p>
      </dgm:t>
    </dgm:pt>
    <dgm:pt modelId="{F3873576-747E-4E7D-877D-24C571275A6F}">
      <dgm:prSet/>
      <dgm:spPr/>
      <dgm:t>
        <a:bodyPr/>
        <a:lstStyle/>
        <a:p>
          <a:r>
            <a:rPr lang="en-GB"/>
            <a:t>The group</a:t>
          </a:r>
          <a:endParaRPr lang="en-US"/>
        </a:p>
      </dgm:t>
    </dgm:pt>
    <dgm:pt modelId="{1E27904D-0EE2-476C-B9FC-55219C017AFE}" type="parTrans" cxnId="{8B99C9E6-7DD4-4B69-9855-575929D97D98}">
      <dgm:prSet/>
      <dgm:spPr/>
      <dgm:t>
        <a:bodyPr/>
        <a:lstStyle/>
        <a:p>
          <a:endParaRPr lang="en-US"/>
        </a:p>
      </dgm:t>
    </dgm:pt>
    <dgm:pt modelId="{2C498815-A253-4264-920B-A3B4D7B56239}" type="sibTrans" cxnId="{8B99C9E6-7DD4-4B69-9855-575929D97D98}">
      <dgm:prSet/>
      <dgm:spPr/>
      <dgm:t>
        <a:bodyPr/>
        <a:lstStyle/>
        <a:p>
          <a:endParaRPr lang="en-US"/>
        </a:p>
      </dgm:t>
    </dgm:pt>
    <dgm:pt modelId="{B7497275-9EBF-49D6-888B-4E857F81B290}">
      <dgm:prSet/>
      <dgm:spPr/>
      <dgm:t>
        <a:bodyPr/>
        <a:lstStyle/>
        <a:p>
          <a:r>
            <a:rPr lang="en-GB"/>
            <a:t>The organisation</a:t>
          </a:r>
          <a:endParaRPr lang="en-US"/>
        </a:p>
      </dgm:t>
    </dgm:pt>
    <dgm:pt modelId="{4FEF762E-C6F8-46A8-8636-718A0E5ABC7E}" type="parTrans" cxnId="{80CE9A84-3BA5-4869-9673-4F618841C084}">
      <dgm:prSet/>
      <dgm:spPr/>
      <dgm:t>
        <a:bodyPr/>
        <a:lstStyle/>
        <a:p>
          <a:endParaRPr lang="en-US"/>
        </a:p>
      </dgm:t>
    </dgm:pt>
    <dgm:pt modelId="{82B9CF72-6599-46D0-940B-9F4CEB629516}" type="sibTrans" cxnId="{80CE9A84-3BA5-4869-9673-4F618841C084}">
      <dgm:prSet/>
      <dgm:spPr/>
      <dgm:t>
        <a:bodyPr/>
        <a:lstStyle/>
        <a:p>
          <a:endParaRPr lang="en-US"/>
        </a:p>
      </dgm:t>
    </dgm:pt>
    <dgm:pt modelId="{849068A3-3B58-4C87-B5DA-55279C66C48C}">
      <dgm:prSet/>
      <dgm:spPr/>
      <dgm:t>
        <a:bodyPr/>
        <a:lstStyle/>
        <a:p>
          <a:r>
            <a:rPr lang="en-GB"/>
            <a:t>The environment</a:t>
          </a:r>
          <a:endParaRPr lang="en-US"/>
        </a:p>
      </dgm:t>
    </dgm:pt>
    <dgm:pt modelId="{64CA15DB-A249-4500-A224-A51BA7EC9893}" type="parTrans" cxnId="{532D1889-E98F-41C6-A34B-CC3734A76600}">
      <dgm:prSet/>
      <dgm:spPr/>
      <dgm:t>
        <a:bodyPr/>
        <a:lstStyle/>
        <a:p>
          <a:endParaRPr lang="en-US"/>
        </a:p>
      </dgm:t>
    </dgm:pt>
    <dgm:pt modelId="{C0FBEA75-9E9E-4C5F-986C-831EAFBA48AA}" type="sibTrans" cxnId="{532D1889-E98F-41C6-A34B-CC3734A76600}">
      <dgm:prSet/>
      <dgm:spPr/>
      <dgm:t>
        <a:bodyPr/>
        <a:lstStyle/>
        <a:p>
          <a:endParaRPr lang="en-US"/>
        </a:p>
      </dgm:t>
    </dgm:pt>
    <dgm:pt modelId="{4C80F7CC-F010-4EA8-9B4C-EA455A23BF35}" type="pres">
      <dgm:prSet presAssocID="{2DF1F8D6-2944-4DE3-9F51-861A28D5BBF4}" presName="vert0" presStyleCnt="0">
        <dgm:presLayoutVars>
          <dgm:dir/>
          <dgm:animOne val="branch"/>
          <dgm:animLvl val="lvl"/>
        </dgm:presLayoutVars>
      </dgm:prSet>
      <dgm:spPr/>
    </dgm:pt>
    <dgm:pt modelId="{1017E450-746C-4A6D-93F5-D417614F6FAC}" type="pres">
      <dgm:prSet presAssocID="{C4C0C364-E067-493C-9EE3-F29819D40F51}" presName="thickLine" presStyleLbl="alignNode1" presStyleIdx="0" presStyleCnt="4"/>
      <dgm:spPr/>
    </dgm:pt>
    <dgm:pt modelId="{0E609009-FD74-4166-8375-C70C2420F1C6}" type="pres">
      <dgm:prSet presAssocID="{C4C0C364-E067-493C-9EE3-F29819D40F51}" presName="horz1" presStyleCnt="0"/>
      <dgm:spPr/>
    </dgm:pt>
    <dgm:pt modelId="{5E0824B9-4C7B-4B4F-AC00-85A102A34FC4}" type="pres">
      <dgm:prSet presAssocID="{C4C0C364-E067-493C-9EE3-F29819D40F51}" presName="tx1" presStyleLbl="revTx" presStyleIdx="0" presStyleCnt="4"/>
      <dgm:spPr/>
    </dgm:pt>
    <dgm:pt modelId="{FECD2EA0-E60A-4E8C-AC66-7655EE70EFC6}" type="pres">
      <dgm:prSet presAssocID="{C4C0C364-E067-493C-9EE3-F29819D40F51}" presName="vert1" presStyleCnt="0"/>
      <dgm:spPr/>
    </dgm:pt>
    <dgm:pt modelId="{C31EDBF4-174F-4EB5-B185-F5A964EDEE2D}" type="pres">
      <dgm:prSet presAssocID="{F3873576-747E-4E7D-877D-24C571275A6F}" presName="thickLine" presStyleLbl="alignNode1" presStyleIdx="1" presStyleCnt="4"/>
      <dgm:spPr/>
    </dgm:pt>
    <dgm:pt modelId="{8F85FE07-E4CE-43F2-B304-B6A94989E346}" type="pres">
      <dgm:prSet presAssocID="{F3873576-747E-4E7D-877D-24C571275A6F}" presName="horz1" presStyleCnt="0"/>
      <dgm:spPr/>
    </dgm:pt>
    <dgm:pt modelId="{3E696B6B-F9F9-4324-93AD-779EB0FF0C24}" type="pres">
      <dgm:prSet presAssocID="{F3873576-747E-4E7D-877D-24C571275A6F}" presName="tx1" presStyleLbl="revTx" presStyleIdx="1" presStyleCnt="4"/>
      <dgm:spPr/>
    </dgm:pt>
    <dgm:pt modelId="{AA068DFB-38E2-4882-A537-20825444701B}" type="pres">
      <dgm:prSet presAssocID="{F3873576-747E-4E7D-877D-24C571275A6F}" presName="vert1" presStyleCnt="0"/>
      <dgm:spPr/>
    </dgm:pt>
    <dgm:pt modelId="{58C8D50C-B0DC-4640-B7EA-8C720672E774}" type="pres">
      <dgm:prSet presAssocID="{B7497275-9EBF-49D6-888B-4E857F81B290}" presName="thickLine" presStyleLbl="alignNode1" presStyleIdx="2" presStyleCnt="4"/>
      <dgm:spPr/>
    </dgm:pt>
    <dgm:pt modelId="{BDE9E0B2-525F-4F01-B683-EBB570CBE978}" type="pres">
      <dgm:prSet presAssocID="{B7497275-9EBF-49D6-888B-4E857F81B290}" presName="horz1" presStyleCnt="0"/>
      <dgm:spPr/>
    </dgm:pt>
    <dgm:pt modelId="{2A7AE3ED-F932-40E6-AE2D-098AF68E91DC}" type="pres">
      <dgm:prSet presAssocID="{B7497275-9EBF-49D6-888B-4E857F81B290}" presName="tx1" presStyleLbl="revTx" presStyleIdx="2" presStyleCnt="4"/>
      <dgm:spPr/>
    </dgm:pt>
    <dgm:pt modelId="{009A0817-9BFF-4F96-A431-2C4DA708DF94}" type="pres">
      <dgm:prSet presAssocID="{B7497275-9EBF-49D6-888B-4E857F81B290}" presName="vert1" presStyleCnt="0"/>
      <dgm:spPr/>
    </dgm:pt>
    <dgm:pt modelId="{DEFCEFD0-21E4-409F-BB68-B7A8616026E4}" type="pres">
      <dgm:prSet presAssocID="{849068A3-3B58-4C87-B5DA-55279C66C48C}" presName="thickLine" presStyleLbl="alignNode1" presStyleIdx="3" presStyleCnt="4"/>
      <dgm:spPr/>
    </dgm:pt>
    <dgm:pt modelId="{2389C6C6-5A8B-4556-B2BA-5FAEB7EF511F}" type="pres">
      <dgm:prSet presAssocID="{849068A3-3B58-4C87-B5DA-55279C66C48C}" presName="horz1" presStyleCnt="0"/>
      <dgm:spPr/>
    </dgm:pt>
    <dgm:pt modelId="{22572DE3-32C2-466D-B2E1-6781C77FB222}" type="pres">
      <dgm:prSet presAssocID="{849068A3-3B58-4C87-B5DA-55279C66C48C}" presName="tx1" presStyleLbl="revTx" presStyleIdx="3" presStyleCnt="4"/>
      <dgm:spPr/>
    </dgm:pt>
    <dgm:pt modelId="{414E24E7-F098-44DB-B479-DB10084F57C2}" type="pres">
      <dgm:prSet presAssocID="{849068A3-3B58-4C87-B5DA-55279C66C48C}" presName="vert1" presStyleCnt="0"/>
      <dgm:spPr/>
    </dgm:pt>
  </dgm:ptLst>
  <dgm:cxnLst>
    <dgm:cxn modelId="{CB40A724-FE3B-42CC-A195-4215C1F54FE7}" type="presOf" srcId="{B7497275-9EBF-49D6-888B-4E857F81B290}" destId="{2A7AE3ED-F932-40E6-AE2D-098AF68E91DC}" srcOrd="0" destOrd="0" presId="urn:microsoft.com/office/officeart/2008/layout/LinedList"/>
    <dgm:cxn modelId="{7E5A5765-817B-403A-B044-7CF6A8CEBC74}" type="presOf" srcId="{C4C0C364-E067-493C-9EE3-F29819D40F51}" destId="{5E0824B9-4C7B-4B4F-AC00-85A102A34FC4}" srcOrd="0" destOrd="0" presId="urn:microsoft.com/office/officeart/2008/layout/LinedList"/>
    <dgm:cxn modelId="{73CF637E-F193-47CE-95B9-3FBD4333E9B7}" type="presOf" srcId="{F3873576-747E-4E7D-877D-24C571275A6F}" destId="{3E696B6B-F9F9-4324-93AD-779EB0FF0C24}" srcOrd="0" destOrd="0" presId="urn:microsoft.com/office/officeart/2008/layout/LinedList"/>
    <dgm:cxn modelId="{80CE9A84-3BA5-4869-9673-4F618841C084}" srcId="{2DF1F8D6-2944-4DE3-9F51-861A28D5BBF4}" destId="{B7497275-9EBF-49D6-888B-4E857F81B290}" srcOrd="2" destOrd="0" parTransId="{4FEF762E-C6F8-46A8-8636-718A0E5ABC7E}" sibTransId="{82B9CF72-6599-46D0-940B-9F4CEB629516}"/>
    <dgm:cxn modelId="{532D1889-E98F-41C6-A34B-CC3734A76600}" srcId="{2DF1F8D6-2944-4DE3-9F51-861A28D5BBF4}" destId="{849068A3-3B58-4C87-B5DA-55279C66C48C}" srcOrd="3" destOrd="0" parTransId="{64CA15DB-A249-4500-A224-A51BA7EC9893}" sibTransId="{C0FBEA75-9E9E-4C5F-986C-831EAFBA48AA}"/>
    <dgm:cxn modelId="{1C695997-6F93-4BDE-9481-FF22625D3812}" type="presOf" srcId="{2DF1F8D6-2944-4DE3-9F51-861A28D5BBF4}" destId="{4C80F7CC-F010-4EA8-9B4C-EA455A23BF35}" srcOrd="0" destOrd="0" presId="urn:microsoft.com/office/officeart/2008/layout/LinedList"/>
    <dgm:cxn modelId="{8500E1BE-7A3E-48CE-99E5-854659D15907}" srcId="{2DF1F8D6-2944-4DE3-9F51-861A28D5BBF4}" destId="{C4C0C364-E067-493C-9EE3-F29819D40F51}" srcOrd="0" destOrd="0" parTransId="{1BFC56CD-0132-492C-98C2-643F189A04F8}" sibTransId="{7DA542C0-87AB-4996-8149-7915A8E57D96}"/>
    <dgm:cxn modelId="{EA528DBF-7A75-4BCD-B914-322F34530596}" type="presOf" srcId="{849068A3-3B58-4C87-B5DA-55279C66C48C}" destId="{22572DE3-32C2-466D-B2E1-6781C77FB222}" srcOrd="0" destOrd="0" presId="urn:microsoft.com/office/officeart/2008/layout/LinedList"/>
    <dgm:cxn modelId="{8B99C9E6-7DD4-4B69-9855-575929D97D98}" srcId="{2DF1F8D6-2944-4DE3-9F51-861A28D5BBF4}" destId="{F3873576-747E-4E7D-877D-24C571275A6F}" srcOrd="1" destOrd="0" parTransId="{1E27904D-0EE2-476C-B9FC-55219C017AFE}" sibTransId="{2C498815-A253-4264-920B-A3B4D7B56239}"/>
    <dgm:cxn modelId="{99C9C492-4070-4188-A28F-EFF023CF7D12}" type="presParOf" srcId="{4C80F7CC-F010-4EA8-9B4C-EA455A23BF35}" destId="{1017E450-746C-4A6D-93F5-D417614F6FAC}" srcOrd="0" destOrd="0" presId="urn:microsoft.com/office/officeart/2008/layout/LinedList"/>
    <dgm:cxn modelId="{EA51765D-C9FC-4EEB-B718-43FE580E2BC3}" type="presParOf" srcId="{4C80F7CC-F010-4EA8-9B4C-EA455A23BF35}" destId="{0E609009-FD74-4166-8375-C70C2420F1C6}" srcOrd="1" destOrd="0" presId="urn:microsoft.com/office/officeart/2008/layout/LinedList"/>
    <dgm:cxn modelId="{81BCE3DC-99D4-4703-AFFD-AF6B82183E3D}" type="presParOf" srcId="{0E609009-FD74-4166-8375-C70C2420F1C6}" destId="{5E0824B9-4C7B-4B4F-AC00-85A102A34FC4}" srcOrd="0" destOrd="0" presId="urn:microsoft.com/office/officeart/2008/layout/LinedList"/>
    <dgm:cxn modelId="{A4A158D6-F1C4-4152-AD4C-1200DA68202E}" type="presParOf" srcId="{0E609009-FD74-4166-8375-C70C2420F1C6}" destId="{FECD2EA0-E60A-4E8C-AC66-7655EE70EFC6}" srcOrd="1" destOrd="0" presId="urn:microsoft.com/office/officeart/2008/layout/LinedList"/>
    <dgm:cxn modelId="{FA159A42-2925-4866-AC18-587D0E50B31E}" type="presParOf" srcId="{4C80F7CC-F010-4EA8-9B4C-EA455A23BF35}" destId="{C31EDBF4-174F-4EB5-B185-F5A964EDEE2D}" srcOrd="2" destOrd="0" presId="urn:microsoft.com/office/officeart/2008/layout/LinedList"/>
    <dgm:cxn modelId="{7D8317CC-5A50-4120-84E6-733F5977BF7A}" type="presParOf" srcId="{4C80F7CC-F010-4EA8-9B4C-EA455A23BF35}" destId="{8F85FE07-E4CE-43F2-B304-B6A94989E346}" srcOrd="3" destOrd="0" presId="urn:microsoft.com/office/officeart/2008/layout/LinedList"/>
    <dgm:cxn modelId="{2F807C57-0AA5-4C92-BD72-B891D432CFA0}" type="presParOf" srcId="{8F85FE07-E4CE-43F2-B304-B6A94989E346}" destId="{3E696B6B-F9F9-4324-93AD-779EB0FF0C24}" srcOrd="0" destOrd="0" presId="urn:microsoft.com/office/officeart/2008/layout/LinedList"/>
    <dgm:cxn modelId="{A6D4B643-C061-41BC-8ABA-45F2E42C9737}" type="presParOf" srcId="{8F85FE07-E4CE-43F2-B304-B6A94989E346}" destId="{AA068DFB-38E2-4882-A537-20825444701B}" srcOrd="1" destOrd="0" presId="urn:microsoft.com/office/officeart/2008/layout/LinedList"/>
    <dgm:cxn modelId="{95A886D9-79C9-46F6-A8F1-65079D828B35}" type="presParOf" srcId="{4C80F7CC-F010-4EA8-9B4C-EA455A23BF35}" destId="{58C8D50C-B0DC-4640-B7EA-8C720672E774}" srcOrd="4" destOrd="0" presId="urn:microsoft.com/office/officeart/2008/layout/LinedList"/>
    <dgm:cxn modelId="{F45882B8-E4A6-4B88-9928-8DE236E771C2}" type="presParOf" srcId="{4C80F7CC-F010-4EA8-9B4C-EA455A23BF35}" destId="{BDE9E0B2-525F-4F01-B683-EBB570CBE978}" srcOrd="5" destOrd="0" presId="urn:microsoft.com/office/officeart/2008/layout/LinedList"/>
    <dgm:cxn modelId="{EF15773F-4CF8-4575-95F3-7300B8DA8540}" type="presParOf" srcId="{BDE9E0B2-525F-4F01-B683-EBB570CBE978}" destId="{2A7AE3ED-F932-40E6-AE2D-098AF68E91DC}" srcOrd="0" destOrd="0" presId="urn:microsoft.com/office/officeart/2008/layout/LinedList"/>
    <dgm:cxn modelId="{FD5586CA-9330-42DD-9B6C-2921D381DF4D}" type="presParOf" srcId="{BDE9E0B2-525F-4F01-B683-EBB570CBE978}" destId="{009A0817-9BFF-4F96-A431-2C4DA708DF94}" srcOrd="1" destOrd="0" presId="urn:microsoft.com/office/officeart/2008/layout/LinedList"/>
    <dgm:cxn modelId="{098A4363-FBB9-41CF-8A05-E10665A5C555}" type="presParOf" srcId="{4C80F7CC-F010-4EA8-9B4C-EA455A23BF35}" destId="{DEFCEFD0-21E4-409F-BB68-B7A8616026E4}" srcOrd="6" destOrd="0" presId="urn:microsoft.com/office/officeart/2008/layout/LinedList"/>
    <dgm:cxn modelId="{591390E6-C319-40AA-B9D3-D600CB647CB6}" type="presParOf" srcId="{4C80F7CC-F010-4EA8-9B4C-EA455A23BF35}" destId="{2389C6C6-5A8B-4556-B2BA-5FAEB7EF511F}" srcOrd="7" destOrd="0" presId="urn:microsoft.com/office/officeart/2008/layout/LinedList"/>
    <dgm:cxn modelId="{D666E440-7C4B-4ABF-B84B-BA7D2D8458A5}" type="presParOf" srcId="{2389C6C6-5A8B-4556-B2BA-5FAEB7EF511F}" destId="{22572DE3-32C2-466D-B2E1-6781C77FB222}" srcOrd="0" destOrd="0" presId="urn:microsoft.com/office/officeart/2008/layout/LinedList"/>
    <dgm:cxn modelId="{B9BDE378-8C9D-4ECE-9272-98F5F4B3BC0B}" type="presParOf" srcId="{2389C6C6-5A8B-4556-B2BA-5FAEB7EF511F}" destId="{414E24E7-F098-44DB-B479-DB10084F57C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7E450-746C-4A6D-93F5-D417614F6FAC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0824B9-4C7B-4B4F-AC00-85A102A34FC4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individual</a:t>
          </a:r>
          <a:endParaRPr lang="en-US" sz="5600" kern="1200"/>
        </a:p>
      </dsp:txBody>
      <dsp:txXfrm>
        <a:off x="0" y="0"/>
        <a:ext cx="6245265" cy="1397336"/>
      </dsp:txXfrm>
    </dsp:sp>
    <dsp:sp modelId="{C31EDBF4-174F-4EB5-B185-F5A964EDEE2D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accent2">
              <a:hueOff val="2054433"/>
              <a:satOff val="0"/>
              <a:lumOff val="6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96B6B-F9F9-4324-93AD-779EB0FF0C24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group</a:t>
          </a:r>
          <a:endParaRPr lang="en-US" sz="5600" kern="1200"/>
        </a:p>
      </dsp:txBody>
      <dsp:txXfrm>
        <a:off x="0" y="1397336"/>
        <a:ext cx="6245265" cy="1397336"/>
      </dsp:txXfrm>
    </dsp:sp>
    <dsp:sp modelId="{58C8D50C-B0DC-4640-B7EA-8C720672E774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accent2">
              <a:hueOff val="4108866"/>
              <a:satOff val="0"/>
              <a:lumOff val="124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AE3ED-F932-40E6-AE2D-098AF68E91DC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organisation</a:t>
          </a:r>
          <a:endParaRPr lang="en-US" sz="5600" kern="1200"/>
        </a:p>
      </dsp:txBody>
      <dsp:txXfrm>
        <a:off x="0" y="2794673"/>
        <a:ext cx="6245265" cy="1397336"/>
      </dsp:txXfrm>
    </dsp:sp>
    <dsp:sp modelId="{DEFCEFD0-21E4-409F-BB68-B7A8616026E4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572DE3-32C2-466D-B2E1-6781C77FB222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/>
            <a:t>The environment</a:t>
          </a:r>
          <a:endParaRPr lang="en-US" sz="5600" kern="1200"/>
        </a:p>
      </dsp:txBody>
      <dsp:txXfrm>
        <a:off x="0" y="4192010"/>
        <a:ext cx="6245265" cy="1397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4747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896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4405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28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825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7270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5431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1194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794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442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9/25/2023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540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9/25/2023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51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LqzYDZAqCI?feature=oemb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159" y="1377146"/>
            <a:ext cx="4076460" cy="3626217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chemeClr val="bg1"/>
                </a:solidFill>
                <a:cs typeface="Calibri Light"/>
              </a:rPr>
              <a:t>People and Organisations</a:t>
            </a:r>
            <a:endParaRPr lang="en-US" sz="34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3159" y="5170453"/>
            <a:ext cx="4076458" cy="990197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GB" sz="1500">
                <a:solidFill>
                  <a:schemeClr val="bg1"/>
                </a:solidFill>
                <a:cs typeface="Calibri"/>
              </a:rPr>
              <a:t>BMBM4006</a:t>
            </a:r>
          </a:p>
          <a:p>
            <a:pPr algn="r"/>
            <a:r>
              <a:rPr lang="en-GB" sz="1500">
                <a:solidFill>
                  <a:schemeClr val="bg1"/>
                </a:solidFill>
                <a:cs typeface="Calibri"/>
              </a:rPr>
              <a:t>REBECCA FRANCIS-DAVIES</a:t>
            </a:r>
          </a:p>
          <a:p>
            <a:pPr algn="r"/>
            <a:r>
              <a:rPr lang="en-GB" sz="1500">
                <a:solidFill>
                  <a:schemeClr val="bg1"/>
                </a:solidFill>
                <a:cs typeface="Calibri"/>
              </a:rPr>
              <a:t>r.francis-davies@uwtsd.co.uk</a:t>
            </a:r>
          </a:p>
        </p:txBody>
      </p:sp>
      <p:pic>
        <p:nvPicPr>
          <p:cNvPr id="4" name="Picture 3" descr="World map formed by people united">
            <a:extLst>
              <a:ext uri="{FF2B5EF4-FFF2-40B4-BE49-F238E27FC236}">
                <a16:creationId xmlns:a16="http://schemas.microsoft.com/office/drawing/2014/main" id="{6EA5AAD8-EC28-B522-E9F9-E583D9CA1C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1000"/>
          </a:blip>
          <a:srcRect l="21775" r="20297" b="-3"/>
          <a:stretch/>
        </p:blipFill>
        <p:spPr>
          <a:xfrm>
            <a:off x="5457027" y="10"/>
            <a:ext cx="6734973" cy="6857990"/>
          </a:xfrm>
          <a:prstGeom prst="rect">
            <a:avLst/>
          </a:prstGeom>
        </p:spPr>
      </p:pic>
      <p:sp>
        <p:nvSpPr>
          <p:cNvPr id="11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57736" y="815001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5">
            <a:extLst>
              <a:ext uri="{FF2B5EF4-FFF2-40B4-BE49-F238E27FC236}">
                <a16:creationId xmlns:a16="http://schemas.microsoft.com/office/drawing/2014/main" id="{8550FED7-7C32-42BB-98DB-30272A63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16516" y="104429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274341"/>
            <a:ext cx="11353800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9196EF-6C20-6D0F-1C13-3ADBDB7D4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7200">
                <a:solidFill>
                  <a:schemeClr val="bg1"/>
                </a:solidFill>
              </a:rPr>
              <a:t>About Me</a:t>
            </a:r>
            <a:endParaRPr lang="en-US" sz="7200">
              <a:solidFill>
                <a:schemeClr val="bg1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6F479-9DCF-D35F-B12E-E6B0E0D1C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/>
              <a:t>I work as a lecturer at UWTSD part-time</a:t>
            </a:r>
          </a:p>
          <a:p>
            <a:r>
              <a:rPr lang="en-GB" sz="1800" dirty="0"/>
              <a:t>My speciality is Human Resource Management, People Practice, People Management</a:t>
            </a:r>
          </a:p>
          <a:p>
            <a:r>
              <a:rPr lang="en-GB" sz="1800" dirty="0"/>
              <a:t>I also teach on the MA Leadership programme, and the professional qualification for HR: CIPD</a:t>
            </a:r>
          </a:p>
          <a:p>
            <a:r>
              <a:rPr lang="en-GB" sz="1800" dirty="0"/>
              <a:t>I also work as a HR Consultant, advising companies and organisations in Wales and England</a:t>
            </a:r>
          </a:p>
          <a:p>
            <a:r>
              <a:rPr lang="en-GB" sz="1800" dirty="0"/>
              <a:t>You can reach me via email, teams, and book time with me during our tutorial time (9am-10am)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67309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8819D0-D8D3-F17A-B4BF-FEA8173C1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Today's Objectives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84B4D-95CE-6C56-6194-F66A85ADD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/>
              <a:t>Discuss and agree expectations</a:t>
            </a:r>
          </a:p>
          <a:p>
            <a:r>
              <a:rPr lang="en-GB" sz="1800" dirty="0"/>
              <a:t>Introduce the Module and key concepts</a:t>
            </a:r>
          </a:p>
          <a:p>
            <a:r>
              <a:rPr lang="en-GB" sz="1800" dirty="0"/>
              <a:t>What are organisations?</a:t>
            </a:r>
          </a:p>
          <a:p>
            <a:r>
              <a:rPr lang="en-GB" sz="1800" dirty="0"/>
              <a:t>Why are we studying People and Organisations</a:t>
            </a:r>
          </a:p>
          <a:p>
            <a:r>
              <a:rPr lang="en-GB" sz="1800" dirty="0"/>
              <a:t>What do managers do?</a:t>
            </a:r>
          </a:p>
          <a:p>
            <a:r>
              <a:rPr lang="en-GB" sz="1800" dirty="0"/>
              <a:t>What are the key issues affecting organisations today?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701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C1E742-EB1C-10BC-9499-3BADCD96D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0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Above and Below the Line Behaviour</a:t>
            </a:r>
          </a:p>
        </p:txBody>
      </p:sp>
      <p:sp>
        <p:nvSpPr>
          <p:cNvPr id="13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Online Media 3" title="Locating Yourself - A Key to Conscious Leadership">
            <a:hlinkClick r:id="" action="ppaction://media"/>
            <a:extLst>
              <a:ext uri="{FF2B5EF4-FFF2-40B4-BE49-F238E27FC236}">
                <a16:creationId xmlns:a16="http://schemas.microsoft.com/office/drawing/2014/main" id="{888B6821-9EB4-431C-E8E0-341C0438DDD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986926" y="1901299"/>
            <a:ext cx="5569864" cy="4177398"/>
          </a:xfrm>
          <a:prstGeom prst="rect">
            <a:avLst/>
          </a:prstGeom>
        </p:spPr>
      </p:pic>
      <p:sp>
        <p:nvSpPr>
          <p:cNvPr id="17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82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1A757-8981-21DA-D918-F3B40B004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your groups  -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FA86F-5527-6C03-4BDD-33CA6CE296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Above the line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7480F3-DE22-BFB8-E859-0FC75544EA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Below the line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D58EC81-AF4C-86CF-6374-338C8DD34A1E}"/>
              </a:ext>
            </a:extLst>
          </p:cNvPr>
          <p:cNvSpPr txBox="1"/>
          <p:nvPr/>
        </p:nvSpPr>
        <p:spPr>
          <a:xfrm>
            <a:off x="1034143" y="4408714"/>
            <a:ext cx="1032691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 is your commitment to this class?  Are you above or below the line?</a:t>
            </a:r>
          </a:p>
          <a:p>
            <a:endParaRPr lang="en-GB" dirty="0"/>
          </a:p>
          <a:p>
            <a:r>
              <a:rPr lang="en-GB" dirty="0"/>
              <a:t>What does above the line behaviour look like to your classmates?  What does the opposite look like?</a:t>
            </a:r>
          </a:p>
          <a:p>
            <a:endParaRPr lang="en-GB" dirty="0"/>
          </a:p>
          <a:p>
            <a:r>
              <a:rPr lang="en-GB" dirty="0"/>
              <a:t>What are you committed to do now?  Make a commitment to each other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693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F5C41-D136-38FA-C6F9-BC9EAAE78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in Different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C4ED2-4EC0-B67F-310F-4C57C51BA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Consider the video we watched.</a:t>
            </a:r>
          </a:p>
          <a:p>
            <a:r>
              <a:rPr lang="en-GB" dirty="0"/>
              <a:t>Discuss how leaders in a business can influence the behaviour of people (above and below the </a:t>
            </a:r>
            <a:r>
              <a:rPr lang="en-GB"/>
              <a:t>line)</a:t>
            </a:r>
            <a:endParaRPr lang="en-GB" dirty="0"/>
          </a:p>
          <a:p>
            <a:r>
              <a:rPr lang="en-GB" dirty="0"/>
              <a:t>Think about intentional and unintentional </a:t>
            </a:r>
            <a:r>
              <a:rPr lang="en-GB"/>
              <a:t>actions</a:t>
            </a:r>
            <a:endParaRPr lang="en-GB" dirty="0"/>
          </a:p>
          <a:p>
            <a:r>
              <a:rPr lang="en-GB" dirty="0"/>
              <a:t>One person to feedback to the class</a:t>
            </a:r>
          </a:p>
          <a:p>
            <a:r>
              <a:rPr lang="en-GB" dirty="0"/>
              <a:t>Can one person per group take brief notes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306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D1AA55E-40D5-461B-A5A8-4AE8AAB7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EDC0B-5435-A4B5-1F1D-9CA47FA5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36390"/>
            <a:ext cx="6155988" cy="1182927"/>
          </a:xfrm>
        </p:spPr>
        <p:txBody>
          <a:bodyPr anchor="b">
            <a:normAutofit/>
          </a:bodyPr>
          <a:lstStyle/>
          <a:p>
            <a:r>
              <a:rPr lang="en-GB" sz="3800"/>
              <a:t>Why are we studying this?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EB498BD-8089-4626-91EA-4978EBE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850B4-DCE8-D8FC-C108-28D65ABD1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776" y="2829330"/>
            <a:ext cx="6190412" cy="33444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Understanding organisation behaviour</a:t>
            </a:r>
          </a:p>
          <a:p>
            <a:r>
              <a:rPr lang="en-GB" sz="1800"/>
              <a:t>Appreciate individual and group behaviour </a:t>
            </a:r>
          </a:p>
          <a:p>
            <a:r>
              <a:rPr lang="en-GB" sz="1800"/>
              <a:t>How best to structure work</a:t>
            </a:r>
          </a:p>
          <a:p>
            <a:r>
              <a:rPr lang="en-GB" sz="1800"/>
              <a:t>Improve organisational effectiveness and performance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B7213E48-4A34-1ADE-66ED-0A41E45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653" y="1980885"/>
            <a:ext cx="3548404" cy="3548404"/>
          </a:xfrm>
          <a:prstGeom prst="rect">
            <a:avLst/>
          </a:prstGeom>
        </p:spPr>
      </p:pic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4552" y="189928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6862" y="218992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29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12" descr="A diagram of people walking on a line">
            <a:extLst>
              <a:ext uri="{FF2B5EF4-FFF2-40B4-BE49-F238E27FC236}">
                <a16:creationId xmlns:a16="http://schemas.microsoft.com/office/drawing/2014/main" id="{16161CF2-D2DC-47B3-79B7-147CE410D9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1B9E4-1F37-E349-976D-2CF0A317E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572" y="5695791"/>
            <a:ext cx="2902857" cy="94402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People are predictable</a:t>
            </a:r>
            <a:endParaRPr lang="en-US" sz="2400" b="1" i="0" kern="1200" cap="all" baseline="0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116261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3E10B2-9B9B-82A9-A068-60AB510DD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 dirty="0">
                <a:solidFill>
                  <a:schemeClr val="bg1"/>
                </a:solidFill>
              </a:rPr>
              <a:t>Three Main </a:t>
            </a:r>
            <a:br>
              <a:rPr lang="en-GB" sz="5600" dirty="0">
                <a:solidFill>
                  <a:schemeClr val="bg1"/>
                </a:solidFill>
              </a:rPr>
            </a:br>
            <a:r>
              <a:rPr lang="en-GB" sz="5600" dirty="0">
                <a:solidFill>
                  <a:schemeClr val="bg1"/>
                </a:solidFill>
              </a:rPr>
              <a:t>Disciplines</a:t>
            </a:r>
          </a:p>
        </p:txBody>
      </p:sp>
      <p:sp>
        <p:nvSpPr>
          <p:cNvPr id="4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Content Placeholder 2">
            <a:extLst>
              <a:ext uri="{FF2B5EF4-FFF2-40B4-BE49-F238E27FC236}">
                <a16:creationId xmlns:a16="http://schemas.microsoft.com/office/drawing/2014/main" id="{D08EBE8D-A31B-6F40-1570-D688A52F5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Psychology</a:t>
            </a:r>
            <a:endParaRPr lang="en-GB" sz="1800"/>
          </a:p>
          <a:p>
            <a:pPr lvl="1"/>
            <a:r>
              <a:rPr lang="en-GB" sz="1800">
                <a:ea typeface="+mn-lt"/>
                <a:cs typeface="+mn-lt"/>
              </a:rPr>
              <a:t>The study of human personality and behaviour, including perception, attitudes and motives.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Sociology</a:t>
            </a:r>
            <a:endParaRPr lang="en-GB" sz="1800"/>
          </a:p>
          <a:p>
            <a:pPr lvl="1"/>
            <a:r>
              <a:rPr lang="en-GB" sz="1800">
                <a:ea typeface="+mn-lt"/>
                <a:cs typeface="+mn-lt"/>
              </a:rPr>
              <a:t>The study of social behaviour, relationships and order, including social structures, social position and leader – follower relationships.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Anthropology</a:t>
            </a:r>
            <a:endParaRPr lang="en-GB" sz="1800"/>
          </a:p>
          <a:p>
            <a:pPr lvl="1"/>
            <a:r>
              <a:rPr lang="en-GB" sz="1800">
                <a:ea typeface="+mn-lt"/>
                <a:cs typeface="+mn-lt"/>
              </a:rPr>
              <a:t>The study of mankind, including cultural systems, beliefs, ideas and values and comparisons among such systems.</a:t>
            </a:r>
            <a:endParaRPr lang="en-GB" sz="1800"/>
          </a:p>
          <a:p>
            <a:endParaRPr lang="en-GB" sz="1800"/>
          </a:p>
          <a:p>
            <a:pPr marL="457200" lvl="1" indent="0">
              <a:buNone/>
            </a:pPr>
            <a:endParaRPr lang="en-GB" sz="1800"/>
          </a:p>
          <a:p>
            <a:pPr marL="457200" lvl="1" indent="0">
              <a:buNone/>
            </a:pPr>
            <a:endParaRPr lang="en-GB" sz="1800"/>
          </a:p>
          <a:p>
            <a:pPr lvl="1"/>
            <a:endParaRPr lang="en-GB" sz="180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70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CDEC60-3FAC-756E-D927-A776F5F7B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4000"/>
              <a:t>Influences on Organisational Behaviour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1D4C10-AE95-48E6-1DE7-DF868A84B8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77139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48271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22CC03A6-FD2A-551C-AA55-DCCD05C289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042" r="-2" b="-2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01560-B04A-5A87-F877-BA57FFD62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7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Our Module – People and Organisations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1873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CAC38-9121-CA33-4757-7B777AA51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What's next?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027906"/>
            <a:ext cx="3408787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2BF5C6-C300-787C-0BA0-EA7B828B9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6814795"/>
              </p:ext>
            </p:extLst>
          </p:nvPr>
        </p:nvGraphicFramePr>
        <p:xfrm>
          <a:off x="1385768" y="1825625"/>
          <a:ext cx="9420464" cy="4351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1791">
                  <a:extLst>
                    <a:ext uri="{9D8B030D-6E8A-4147-A177-3AD203B41FA5}">
                      <a16:colId xmlns:a16="http://schemas.microsoft.com/office/drawing/2014/main" val="1402544180"/>
                    </a:ext>
                  </a:extLst>
                </a:gridCol>
                <a:gridCol w="4738673">
                  <a:extLst>
                    <a:ext uri="{9D8B030D-6E8A-4147-A177-3AD203B41FA5}">
                      <a16:colId xmlns:a16="http://schemas.microsoft.com/office/drawing/2014/main" val="1685960440"/>
                    </a:ext>
                  </a:extLst>
                </a:gridCol>
              </a:tblGrid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Date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Subject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3773894479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10th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Insight to Organisational Behaviour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850396721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17th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Culture &amp; Engagement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2826273919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24th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Structure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559776007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31st October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Assignment Preparation (no lecture)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2023306041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7th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Leadership &amp; Management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2981882058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14th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Diversity, Inclusion and Equality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877808922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r>
                        <a:rPr lang="en-GB" sz="1600" dirty="0"/>
                        <a:t>21st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Strategy, Goals and Objectives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731478900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28th November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Organisational Performance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308160023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5th December 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Work Groups/Teams/Motivation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446898186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12th December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Perception &amp; Communication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723738508"/>
                  </a:ext>
                </a:extLst>
              </a:tr>
              <a:tr h="36261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9th, 16th and 23rd January</a:t>
                      </a:r>
                    </a:p>
                  </a:txBody>
                  <a:tcPr marL="82412" marR="82412" marT="41206" marB="4120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Teamwork assignment </a:t>
                      </a:r>
                    </a:p>
                  </a:txBody>
                  <a:tcPr marL="82412" marR="82412" marT="41206" marB="41206"/>
                </a:tc>
                <a:extLst>
                  <a:ext uri="{0D108BD9-81ED-4DB2-BD59-A6C34878D82A}">
                    <a16:rowId xmlns:a16="http://schemas.microsoft.com/office/drawing/2014/main" val="13712080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77149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Glasses on top of a book">
            <a:extLst>
              <a:ext uri="{FF2B5EF4-FFF2-40B4-BE49-F238E27FC236}">
                <a16:creationId xmlns:a16="http://schemas.microsoft.com/office/drawing/2014/main" id="{C793092E-4BCD-E3C4-95F5-1015368148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64" r="6" b="5864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927AA4-BDB0-A93B-B502-A73197FF4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416721"/>
            <a:ext cx="9144000" cy="11526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20314-5947-E267-3EDE-763BF537B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5636465"/>
            <a:ext cx="9144000" cy="6467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Check Moodle for your pre-lecture reading</a:t>
            </a:r>
          </a:p>
        </p:txBody>
      </p:sp>
    </p:spTree>
    <p:extLst>
      <p:ext uri="{BB962C8B-B14F-4D97-AF65-F5344CB8AC3E}">
        <p14:creationId xmlns:p14="http://schemas.microsoft.com/office/powerpoint/2010/main" val="4228157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 Theme">
      <a:dk1>
        <a:srgbClr val="000000"/>
      </a:dk1>
      <a:lt1>
        <a:srgbClr val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GradientVTI</vt:lpstr>
      <vt:lpstr>People and Organisations</vt:lpstr>
      <vt:lpstr>About Me</vt:lpstr>
      <vt:lpstr>Today's Objectives</vt:lpstr>
      <vt:lpstr>Above and Below the Line Behaviour</vt:lpstr>
      <vt:lpstr>In your groups  - discuss</vt:lpstr>
      <vt:lpstr>Now in Different Groups</vt:lpstr>
      <vt:lpstr>Why are we studying this?</vt:lpstr>
      <vt:lpstr>People are predictable</vt:lpstr>
      <vt:lpstr>Three Main  Disciplines</vt:lpstr>
      <vt:lpstr>Influences on Organisational Behaviour</vt:lpstr>
      <vt:lpstr>Our Module – People and Organisations</vt:lpstr>
      <vt:lpstr>What's next?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316</cp:revision>
  <dcterms:created xsi:type="dcterms:W3CDTF">2023-09-22T12:19:45Z</dcterms:created>
  <dcterms:modified xsi:type="dcterms:W3CDTF">2023-09-25T16:59:12Z</dcterms:modified>
</cp:coreProperties>
</file>