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theme/theme6.xml" ContentType="application/vnd.openxmlformats-officedocument.theme+xml"/>
  <Override PartName="/ppt/slideLayouts/slideLayout7.xml" ContentType="application/vnd.openxmlformats-officedocument.presentationml.slideLayout+xml"/>
  <Override PartName="/ppt/theme/theme7.xml" ContentType="application/vnd.openxmlformats-officedocument.theme+xml"/>
  <Override PartName="/ppt/slideLayouts/slideLayout8.xml" ContentType="application/vnd.openxmlformats-officedocument.presentationml.slideLayout+xml"/>
  <Override PartName="/ppt/theme/theme8.xml" ContentType="application/vnd.openxmlformats-officedocument.theme+xml"/>
  <Override PartName="/ppt/slideLayouts/slideLayout9.xml" ContentType="application/vnd.openxmlformats-officedocument.presentationml.slideLayout+xml"/>
  <Override PartName="/ppt/theme/theme9.xml" ContentType="application/vnd.openxmlformats-officedocument.theme+xml"/>
  <Override PartName="/ppt/slideLayouts/slideLayout10.xml" ContentType="application/vnd.openxmlformats-officedocument.presentationml.slideLayout+xml"/>
  <Override PartName="/ppt/theme/theme10.xml" ContentType="application/vnd.openxmlformats-officedocument.theme+xml"/>
  <Override PartName="/ppt/slideLayouts/slideLayout11.xml" ContentType="application/vnd.openxmlformats-officedocument.presentationml.slideLayout+xml"/>
  <Override PartName="/ppt/theme/theme11.xml" ContentType="application/vnd.openxmlformats-officedocument.theme+xml"/>
  <Override PartName="/ppt/slideLayouts/slideLayout12.xml" ContentType="application/vnd.openxmlformats-officedocument.presentationml.slideLayout+xml"/>
  <Override PartName="/ppt/theme/theme12.xml" ContentType="application/vnd.openxmlformats-officedocument.theme+xml"/>
  <Override PartName="/ppt/slideLayouts/slideLayout13.xml" ContentType="application/vnd.openxmlformats-officedocument.presentationml.slideLayout+xml"/>
  <Override PartName="/ppt/theme/theme13.xml" ContentType="application/vnd.openxmlformats-officedocument.theme+xml"/>
  <Override PartName="/ppt/slideLayouts/slideLayout14.xml" ContentType="application/vnd.openxmlformats-officedocument.presentationml.slideLayout+xml"/>
  <Override PartName="/ppt/theme/theme14.xml" ContentType="application/vnd.openxmlformats-officedocument.theme+xml"/>
  <Override PartName="/ppt/slideLayouts/slideLayout15.xml" ContentType="application/vnd.openxmlformats-officedocument.presentationml.slideLayout+xml"/>
  <Override PartName="/ppt/theme/theme15.xml" ContentType="application/vnd.openxmlformats-officedocument.theme+xml"/>
  <Override PartName="/ppt/slideLayouts/slideLayout16.xml" ContentType="application/vnd.openxmlformats-officedocument.presentationml.slideLayout+xml"/>
  <Override PartName="/ppt/theme/theme16.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17.xml" ContentType="application/vnd.openxmlformats-officedocument.theme+xml"/>
  <Override PartName="/ppt/slideLayouts/slideLayout25.xml" ContentType="application/vnd.openxmlformats-officedocument.presentationml.slideLayout+xml"/>
  <Override PartName="/ppt/theme/theme18.xml" ContentType="application/vnd.openxmlformats-officedocument.theme+xml"/>
  <Override PartName="/ppt/slideLayouts/slideLayout26.xml" ContentType="application/vnd.openxmlformats-officedocument.presentationml.slideLayout+xml"/>
  <Override PartName="/ppt/theme/theme19.xml" ContentType="application/vnd.openxmlformats-officedocument.theme+xml"/>
  <Override PartName="/ppt/slideLayouts/slideLayout27.xml" ContentType="application/vnd.openxmlformats-officedocument.presentationml.slideLayout+xml"/>
  <Override PartName="/ppt/theme/theme20.xml" ContentType="application/vnd.openxmlformats-officedocument.theme+xml"/>
  <Override PartName="/ppt/slideLayouts/slideLayout28.xml" ContentType="application/vnd.openxmlformats-officedocument.presentationml.slideLayout+xml"/>
  <Override PartName="/ppt/theme/theme21.xml" ContentType="application/vnd.openxmlformats-officedocument.theme+xml"/>
  <Override PartName="/ppt/theme/theme2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4"/>
    <p:sldMasterId id="2147483650" r:id="rId5"/>
    <p:sldMasterId id="2147483652" r:id="rId6"/>
    <p:sldMasterId id="2147483653" r:id="rId7"/>
    <p:sldMasterId id="2147483654" r:id="rId8"/>
    <p:sldMasterId id="2147483655" r:id="rId9"/>
    <p:sldMasterId id="2147483656" r:id="rId10"/>
    <p:sldMasterId id="2147483657" r:id="rId11"/>
    <p:sldMasterId id="2147483658" r:id="rId12"/>
    <p:sldMasterId id="2147483660" r:id="rId13"/>
    <p:sldMasterId id="2147483659" r:id="rId14"/>
    <p:sldMasterId id="2147483661" r:id="rId15"/>
    <p:sldMasterId id="2147483662" r:id="rId16"/>
    <p:sldMasterId id="2147483663" r:id="rId17"/>
    <p:sldMasterId id="2147483664" r:id="rId18"/>
    <p:sldMasterId id="2147483665" r:id="rId19"/>
    <p:sldMasterId id="2147483666" r:id="rId20"/>
    <p:sldMasterId id="2147483673" r:id="rId21"/>
    <p:sldMasterId id="2147483670" r:id="rId22"/>
    <p:sldMasterId id="2147483671" r:id="rId23"/>
    <p:sldMasterId id="2147483706" r:id="rId24"/>
  </p:sldMasterIdLst>
  <p:notesMasterIdLst>
    <p:notesMasterId r:id="rId59"/>
  </p:notesMasterIdLst>
  <p:sldIdLst>
    <p:sldId id="266" r:id="rId25"/>
    <p:sldId id="270" r:id="rId26"/>
    <p:sldId id="271" r:id="rId27"/>
    <p:sldId id="275" r:id="rId28"/>
    <p:sldId id="278" r:id="rId29"/>
    <p:sldId id="279" r:id="rId30"/>
    <p:sldId id="274" r:id="rId31"/>
    <p:sldId id="284" r:id="rId32"/>
    <p:sldId id="285" r:id="rId33"/>
    <p:sldId id="286" r:id="rId34"/>
    <p:sldId id="287" r:id="rId35"/>
    <p:sldId id="289" r:id="rId36"/>
    <p:sldId id="291" r:id="rId37"/>
    <p:sldId id="290" r:id="rId38"/>
    <p:sldId id="288" r:id="rId39"/>
    <p:sldId id="293" r:id="rId40"/>
    <p:sldId id="277" r:id="rId41"/>
    <p:sldId id="292" r:id="rId42"/>
    <p:sldId id="276" r:id="rId43"/>
    <p:sldId id="281" r:id="rId44"/>
    <p:sldId id="272" r:id="rId45"/>
    <p:sldId id="273" r:id="rId46"/>
    <p:sldId id="282" r:id="rId47"/>
    <p:sldId id="283" r:id="rId48"/>
    <p:sldId id="302" r:id="rId49"/>
    <p:sldId id="301" r:id="rId50"/>
    <p:sldId id="280" r:id="rId51"/>
    <p:sldId id="296" r:id="rId52"/>
    <p:sldId id="294" r:id="rId53"/>
    <p:sldId id="295" r:id="rId54"/>
    <p:sldId id="299" r:id="rId55"/>
    <p:sldId id="300" r:id="rId56"/>
    <p:sldId id="297" r:id="rId57"/>
    <p:sldId id="298"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CCD656-1573-4483-B301-AE7E434E0DF5}" v="9" dt="2023-12-14T12:23:12.67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7"/>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Master" Target="slideMasters/slideMaster15.xml"/><Relationship Id="rId26" Type="http://schemas.openxmlformats.org/officeDocument/2006/relationships/slide" Target="slides/slide2.xml"/><Relationship Id="rId39" Type="http://schemas.openxmlformats.org/officeDocument/2006/relationships/slide" Target="slides/slide15.xml"/><Relationship Id="rId21" Type="http://schemas.openxmlformats.org/officeDocument/2006/relationships/slideMaster" Target="slideMasters/slideMaster18.xml"/><Relationship Id="rId34" Type="http://schemas.openxmlformats.org/officeDocument/2006/relationships/slide" Target="slides/slide10.xml"/><Relationship Id="rId42" Type="http://schemas.openxmlformats.org/officeDocument/2006/relationships/slide" Target="slides/slide18.xml"/><Relationship Id="rId47" Type="http://schemas.openxmlformats.org/officeDocument/2006/relationships/slide" Target="slides/slide23.xml"/><Relationship Id="rId50" Type="http://schemas.openxmlformats.org/officeDocument/2006/relationships/slide" Target="slides/slide26.xml"/><Relationship Id="rId55" Type="http://schemas.openxmlformats.org/officeDocument/2006/relationships/slide" Target="slides/slide31.xml"/><Relationship Id="rId63" Type="http://schemas.openxmlformats.org/officeDocument/2006/relationships/tableStyles" Target="tableStyle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 Target="slides/slide5.xml"/><Relationship Id="rId11" Type="http://schemas.openxmlformats.org/officeDocument/2006/relationships/slideMaster" Target="slideMasters/slideMaster8.xml"/><Relationship Id="rId24" Type="http://schemas.openxmlformats.org/officeDocument/2006/relationships/slideMaster" Target="slideMasters/slideMaster21.xml"/><Relationship Id="rId32" Type="http://schemas.openxmlformats.org/officeDocument/2006/relationships/slide" Target="slides/slide8.xml"/><Relationship Id="rId37" Type="http://schemas.openxmlformats.org/officeDocument/2006/relationships/slide" Target="slides/slide13.xml"/><Relationship Id="rId40" Type="http://schemas.openxmlformats.org/officeDocument/2006/relationships/slide" Target="slides/slide16.xml"/><Relationship Id="rId45" Type="http://schemas.openxmlformats.org/officeDocument/2006/relationships/slide" Target="slides/slide21.xml"/><Relationship Id="rId53" Type="http://schemas.openxmlformats.org/officeDocument/2006/relationships/slide" Target="slides/slide29.xml"/><Relationship Id="rId58" Type="http://schemas.openxmlformats.org/officeDocument/2006/relationships/slide" Target="slides/slide34.xml"/><Relationship Id="rId5" Type="http://schemas.openxmlformats.org/officeDocument/2006/relationships/slideMaster" Target="slideMasters/slideMaster2.xml"/><Relationship Id="rId61" Type="http://schemas.openxmlformats.org/officeDocument/2006/relationships/viewProps" Target="viewProps.xml"/><Relationship Id="rId19" Type="http://schemas.openxmlformats.org/officeDocument/2006/relationships/slideMaster" Target="slideMasters/slideMaster16.xml"/><Relationship Id="rId14" Type="http://schemas.openxmlformats.org/officeDocument/2006/relationships/slideMaster" Target="slideMasters/slideMaster11.xml"/><Relationship Id="rId22" Type="http://schemas.openxmlformats.org/officeDocument/2006/relationships/slideMaster" Target="slideMasters/slideMaster19.xml"/><Relationship Id="rId27" Type="http://schemas.openxmlformats.org/officeDocument/2006/relationships/slide" Target="slides/slide3.xml"/><Relationship Id="rId30" Type="http://schemas.openxmlformats.org/officeDocument/2006/relationships/slide" Target="slides/slide6.xml"/><Relationship Id="rId35" Type="http://schemas.openxmlformats.org/officeDocument/2006/relationships/slide" Target="slides/slide11.xml"/><Relationship Id="rId43" Type="http://schemas.openxmlformats.org/officeDocument/2006/relationships/slide" Target="slides/slide19.xml"/><Relationship Id="rId48" Type="http://schemas.openxmlformats.org/officeDocument/2006/relationships/slide" Target="slides/slide24.xml"/><Relationship Id="rId56" Type="http://schemas.openxmlformats.org/officeDocument/2006/relationships/slide" Target="slides/slide32.xml"/><Relationship Id="rId64" Type="http://schemas.microsoft.com/office/2015/10/relationships/revisionInfo" Target="revisionInfo.xml"/><Relationship Id="rId8" Type="http://schemas.openxmlformats.org/officeDocument/2006/relationships/slideMaster" Target="slideMasters/slideMaster5.xml"/><Relationship Id="rId51" Type="http://schemas.openxmlformats.org/officeDocument/2006/relationships/slide" Target="slides/slide27.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1.xml"/><Relationship Id="rId33" Type="http://schemas.openxmlformats.org/officeDocument/2006/relationships/slide" Target="slides/slide9.xml"/><Relationship Id="rId38" Type="http://schemas.openxmlformats.org/officeDocument/2006/relationships/slide" Target="slides/slide14.xml"/><Relationship Id="rId46" Type="http://schemas.openxmlformats.org/officeDocument/2006/relationships/slide" Target="slides/slide22.xml"/><Relationship Id="rId59" Type="http://schemas.openxmlformats.org/officeDocument/2006/relationships/notesMaster" Target="notesMasters/notesMaster1.xml"/><Relationship Id="rId20" Type="http://schemas.openxmlformats.org/officeDocument/2006/relationships/slideMaster" Target="slideMasters/slideMaster17.xml"/><Relationship Id="rId41" Type="http://schemas.openxmlformats.org/officeDocument/2006/relationships/slide" Target="slides/slide17.xml"/><Relationship Id="rId54" Type="http://schemas.openxmlformats.org/officeDocument/2006/relationships/slide" Target="slides/slide3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Master" Target="slideMasters/slideMaster12.xml"/><Relationship Id="rId23" Type="http://schemas.openxmlformats.org/officeDocument/2006/relationships/slideMaster" Target="slideMasters/slideMaster20.xml"/><Relationship Id="rId28" Type="http://schemas.openxmlformats.org/officeDocument/2006/relationships/slide" Target="slides/slide4.xml"/><Relationship Id="rId36" Type="http://schemas.openxmlformats.org/officeDocument/2006/relationships/slide" Target="slides/slide12.xml"/><Relationship Id="rId49" Type="http://schemas.openxmlformats.org/officeDocument/2006/relationships/slide" Target="slides/slide25.xml"/><Relationship Id="rId57" Type="http://schemas.openxmlformats.org/officeDocument/2006/relationships/slide" Target="slides/slide33.xml"/><Relationship Id="rId10" Type="http://schemas.openxmlformats.org/officeDocument/2006/relationships/slideMaster" Target="slideMasters/slideMaster7.xml"/><Relationship Id="rId31" Type="http://schemas.openxmlformats.org/officeDocument/2006/relationships/slide" Target="slides/slide7.xml"/><Relationship Id="rId44" Type="http://schemas.openxmlformats.org/officeDocument/2006/relationships/slide" Target="slides/slide20.xml"/><Relationship Id="rId52" Type="http://schemas.openxmlformats.org/officeDocument/2006/relationships/slide" Target="slides/slide28.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Master" Target="slideMasters/slideMaster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3D2297-0D71-4AB4-9F2F-04EC4F9409AC}" type="datetimeFigureOut">
              <a:rPr lang="en-GB" smtClean="0"/>
              <a:t>14/12/2023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0554485-19FD-416A-B051-20FE4EFF0134}" type="slidenum">
              <a:rPr lang="en-GB" smtClean="0"/>
              <a:t>‹#›</a:t>
            </a:fld>
            <a:endParaRPr lang="en-GB"/>
          </a:p>
        </p:txBody>
      </p:sp>
    </p:spTree>
    <p:extLst>
      <p:ext uri="{BB962C8B-B14F-4D97-AF65-F5344CB8AC3E}">
        <p14:creationId xmlns:p14="http://schemas.microsoft.com/office/powerpoint/2010/main" val="11996308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0554485-19FD-416A-B051-20FE4EFF0134}" type="slidenum">
              <a:rPr lang="en-GB" smtClean="0"/>
              <a:t>2</a:t>
            </a:fld>
            <a:endParaRPr lang="en-GB"/>
          </a:p>
        </p:txBody>
      </p:sp>
    </p:spTree>
    <p:extLst>
      <p:ext uri="{BB962C8B-B14F-4D97-AF65-F5344CB8AC3E}">
        <p14:creationId xmlns:p14="http://schemas.microsoft.com/office/powerpoint/2010/main" val="14793958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7.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7.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7.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7.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7.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7.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7.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7.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3137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3367D72-5AB2-8643-8633-40F3233CA8FA}"/>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1754628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14797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DAB39B9-1950-2646-9CCB-5BADF16EFB52}"/>
              </a:ext>
            </a:extLst>
          </p:cNvPr>
          <p:cNvSpPr>
            <a:spLocks noGrp="1"/>
          </p:cNvSpPr>
          <p:nvPr>
            <p:ph idx="1"/>
          </p:nvPr>
        </p:nvSpPr>
        <p:spPr>
          <a:xfrm>
            <a:off x="7192652" y="1470581"/>
            <a:ext cx="4242061" cy="416664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216905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94923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16A415-C468-5944-85A1-00EECAE1DE21}"/>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4089386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31307197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7835298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567234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4752961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971485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738CBCBA-DB53-6A4F-BFAA-F2617D64B96D}"/>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3EFA7E1F-A405-5E4D-B3BE-1635EAA19E3F}"/>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242364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966345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946B8C49-F046-7544-B210-8A57A47EE121}"/>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C7AD169-458D-844F-87D0-E86ADE994969}"/>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3178850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4A92ADF8-47B7-6B4A-B238-A057A73B01FE}"/>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773D9E3-3B36-3040-8C61-C6D71B056A8A}"/>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630207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D221C0F8-8767-7347-8567-33EC2C43A166}"/>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C47C00D9-A76E-0A47-9B36-E891DB84A9C7}"/>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6245287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7" name="Picture 6" descr="A picture containing text&#10;&#10;Description automatically generated">
            <a:extLst>
              <a:ext uri="{FF2B5EF4-FFF2-40B4-BE49-F238E27FC236}">
                <a16:creationId xmlns:a16="http://schemas.microsoft.com/office/drawing/2014/main" id="{FA6CC141-D3C3-CF46-8806-6EF9ECBF04A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328464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01604F21-C270-C641-937C-5D69615E4757}"/>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383187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DF0ADC39-9337-C84C-96D4-EC36AD5080A5}"/>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889946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CD7CB20A-5151-0345-9977-F500A5DBB68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684146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A picture containing text&#10;&#10;Description automatically generated">
            <a:extLst>
              <a:ext uri="{FF2B5EF4-FFF2-40B4-BE49-F238E27FC236}">
                <a16:creationId xmlns:a16="http://schemas.microsoft.com/office/drawing/2014/main" id="{6F16E7EC-321A-E845-A511-9309819FB9F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3768132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727A1AA7-7246-A143-9534-34C47E4562E8}"/>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2276177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Shape&#10;&#10;Description automatically generated with medium confidence">
            <a:extLst>
              <a:ext uri="{FF2B5EF4-FFF2-40B4-BE49-F238E27FC236}">
                <a16:creationId xmlns:a16="http://schemas.microsoft.com/office/drawing/2014/main" id="{DF7E1276-06FD-3A4E-A9FD-24D0E92EAD0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Shape&#10;&#10;Description automatically generated with medium confidence">
            <a:extLst>
              <a:ext uri="{FF2B5EF4-FFF2-40B4-BE49-F238E27FC236}">
                <a16:creationId xmlns:a16="http://schemas.microsoft.com/office/drawing/2014/main" id="{71967FB5-4373-9146-B347-1A00A0CD5A53}"/>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98069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34159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454805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a:t>Click to edit Master title style</a:t>
            </a:r>
            <a:endParaRPr lang="en-US"/>
          </a:p>
        </p:txBody>
      </p:sp>
    </p:spTree>
    <p:extLst>
      <p:ext uri="{BB962C8B-B14F-4D97-AF65-F5344CB8AC3E}">
        <p14:creationId xmlns:p14="http://schemas.microsoft.com/office/powerpoint/2010/main" val="208437951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6.xml"/><Relationship Id="rId1" Type="http://schemas.openxmlformats.org/officeDocument/2006/relationships/slideLayout" Target="../slideLayouts/slideLayout6.xml"/></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theme" Target="../theme/theme7.xml"/><Relationship Id="rId1" Type="http://schemas.openxmlformats.org/officeDocument/2006/relationships/slideLayout" Target="../slideLayouts/slideLayout7.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8.xml"/><Relationship Id="rId1" Type="http://schemas.openxmlformats.org/officeDocument/2006/relationships/slideLayout" Target="../slideLayouts/slideLayout8.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theme" Target="../theme/theme9.xml"/><Relationship Id="rId1" Type="http://schemas.openxmlformats.org/officeDocument/2006/relationships/slideLayout" Target="../slideLayouts/slideLayout9.xml"/></Relationships>
</file>

<file path=ppt/slideMasters/_rels/slideMaster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theme" Target="../theme/theme10.xml"/><Relationship Id="rId1" Type="http://schemas.openxmlformats.org/officeDocument/2006/relationships/slideLayout" Target="../slideLayouts/slideLayout10.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theme" Target="../theme/theme11.xml"/><Relationship Id="rId1" Type="http://schemas.openxmlformats.org/officeDocument/2006/relationships/slideLayout" Target="../slideLayouts/slideLayout11.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theme" Target="../theme/theme12.xml"/><Relationship Id="rId1" Type="http://schemas.openxmlformats.org/officeDocument/2006/relationships/slideLayout" Target="../slideLayouts/slideLayout12.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theme" Target="../theme/theme13.xml"/><Relationship Id="rId1" Type="http://schemas.openxmlformats.org/officeDocument/2006/relationships/slideLayout" Target="../slideLayouts/slideLayout13.xml"/></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theme" Target="../theme/theme14.xml"/><Relationship Id="rId1" Type="http://schemas.openxmlformats.org/officeDocument/2006/relationships/slideLayout" Target="../slideLayouts/slideLayout14.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theme" Target="../theme/theme15.xml"/><Relationship Id="rId1" Type="http://schemas.openxmlformats.org/officeDocument/2006/relationships/slideLayout" Target="../slideLayouts/slideLayout15.xml"/></Relationships>
</file>

<file path=ppt/slideMasters/_rels/slideMaster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theme" Target="../theme/theme16.xml"/><Relationship Id="rId1" Type="http://schemas.openxmlformats.org/officeDocument/2006/relationships/slideLayout" Target="../slideLayouts/slideLayout16.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5" Type="http://schemas.openxmlformats.org/officeDocument/2006/relationships/slideLayout" Target="../slideLayouts/slideLayout21.xml"/><Relationship Id="rId4" Type="http://schemas.openxmlformats.org/officeDocument/2006/relationships/slideLayout" Target="../slideLayouts/slideLayout20.xml"/><Relationship Id="rId9" Type="http://schemas.openxmlformats.org/officeDocument/2006/relationships/theme" Target="../theme/theme17.xml"/></Relationships>
</file>

<file path=ppt/slideMasters/_rels/slideMaster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theme" Target="../theme/theme18.xml"/><Relationship Id="rId1" Type="http://schemas.openxmlformats.org/officeDocument/2006/relationships/slideLayout" Target="../slideLayouts/slideLayout25.xml"/></Relationships>
</file>

<file path=ppt/slideMasters/_rels/slideMaster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theme" Target="../theme/theme19.xml"/><Relationship Id="rId1" Type="http://schemas.openxmlformats.org/officeDocument/2006/relationships/slideLayout" Target="../slideLayouts/slideLayout26.xml"/></Relationships>
</file>

<file path=ppt/slideMasters/_rels/slideMaster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theme" Target="../theme/theme20.xml"/><Relationship Id="rId1" Type="http://schemas.openxmlformats.org/officeDocument/2006/relationships/slideLayout" Target="../slideLayouts/slideLayout27.xml"/></Relationships>
</file>

<file path=ppt/slideMasters/_rels/slideMaster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theme" Target="../theme/theme21.xml"/><Relationship Id="rId1"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building&#10;&#10;Description automatically generated with low confidence">
            <a:extLst>
              <a:ext uri="{FF2B5EF4-FFF2-40B4-BE49-F238E27FC236}">
                <a16:creationId xmlns:a16="http://schemas.microsoft.com/office/drawing/2014/main" id="{652246B8-F90A-D54D-9365-58AB53D76FF0}"/>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3994187330"/>
      </p:ext>
    </p:extLst>
  </p:cSld>
  <p:clrMap bg1="lt1" tx1="dk1" bg2="lt2" tx2="dk2" accent1="accent1" accent2="accent2" accent3="accent3" accent4="accent4" accent5="accent5" accent6="accent6" hlink="hlink" folHlink="folHlink"/>
  <p:sldLayoutIdLst>
    <p:sldLayoutId id="214748367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99430989"/>
      </p:ext>
    </p:extLst>
  </p:cSld>
  <p:clrMap bg1="lt1" tx1="dk1" bg2="lt2" tx2="dk2" accent1="accent1" accent2="accent2" accent3="accent3" accent4="accent4" accent5="accent5" accent6="accent6" hlink="hlink" folHlink="folHlink"/>
  <p:sldLayoutIdLst>
    <p:sldLayoutId id="214748367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2D7B8D1-75EF-D947-959C-87044A2449FF}"/>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503966888"/>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low confidence">
            <a:extLst>
              <a:ext uri="{FF2B5EF4-FFF2-40B4-BE49-F238E27FC236}">
                <a16:creationId xmlns:a16="http://schemas.microsoft.com/office/drawing/2014/main" id="{8561490A-6980-ED46-8095-7572CAE878CD}"/>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04C61A7C-4809-A943-A5D0-A39547C69297}"/>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9418140"/>
      </p:ext>
    </p:extLst>
  </p:cSld>
  <p:clrMap bg1="lt1" tx1="dk1" bg2="lt2" tx2="dk2" accent1="accent1" accent2="accent2" accent3="accent3" accent4="accent4" accent5="accent5" accent6="accent6" hlink="hlink" folHlink="folHlink"/>
  <p:sldLayoutIdLst>
    <p:sldLayoutId id="214748367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DFB84B04-0FF3-C442-88A6-731D9253B970}"/>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1F471F12-1C66-E44E-AD4E-4DC26AA43AE8}"/>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086982509"/>
      </p:ext>
    </p:extLst>
  </p:cSld>
  <p:clrMap bg1="lt1" tx1="dk1" bg2="lt2" tx2="dk2" accent1="accent1" accent2="accent2" accent3="accent3" accent4="accent4" accent5="accent5" accent6="accent6" hlink="hlink" folHlink="folHlink"/>
  <p:sldLayoutIdLst>
    <p:sldLayoutId id="214748367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239F8A73-144A-9540-B398-7210BE8543A5}"/>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537362470"/>
      </p:ext>
    </p:extLst>
  </p:cSld>
  <p:clrMap bg1="lt1" tx1="dk1" bg2="lt2" tx2="dk2" accent1="accent1" accent2="accent2" accent3="accent3" accent4="accent4" accent5="accent5" accent6="accent6" hlink="hlink" folHlink="folHlink"/>
  <p:sldLayoutIdLst>
    <p:sldLayoutId id="214748368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275634550"/>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A66B088-E0A6-B04B-A848-48BB056A166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A0237886-34D3-1D41-A6F8-63E649878554}"/>
              </a:ext>
            </a:extLst>
          </p:cNvPr>
          <p:cNvSpPr>
            <a:spLocks noGrp="1"/>
          </p:cNvSpPr>
          <p:nvPr>
            <p:ph type="title"/>
          </p:nvPr>
        </p:nvSpPr>
        <p:spPr>
          <a:xfrm>
            <a:off x="320511" y="365125"/>
            <a:ext cx="1155726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0F1874A-6B5E-4345-A666-BDEBFF41900B}"/>
              </a:ext>
            </a:extLst>
          </p:cNvPr>
          <p:cNvSpPr>
            <a:spLocks noGrp="1"/>
          </p:cNvSpPr>
          <p:nvPr>
            <p:ph type="body" idx="1"/>
          </p:nvPr>
        </p:nvSpPr>
        <p:spPr>
          <a:xfrm>
            <a:off x="320511" y="1825625"/>
            <a:ext cx="11557262"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215794927"/>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text, application&#10;&#10;Description automatically generated with medium confidence">
            <a:extLst>
              <a:ext uri="{FF2B5EF4-FFF2-40B4-BE49-F238E27FC236}">
                <a16:creationId xmlns:a16="http://schemas.microsoft.com/office/drawing/2014/main" id="{5B8E6985-ED3E-5140-B1DC-7EB25AF90A75}"/>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6999A67-4D82-1343-ADCB-91ABB33698E2}"/>
              </a:ext>
            </a:extLst>
          </p:cNvPr>
          <p:cNvSpPr>
            <a:spLocks noGrp="1"/>
          </p:cNvSpPr>
          <p:nvPr>
            <p:ph type="title"/>
          </p:nvPr>
        </p:nvSpPr>
        <p:spPr>
          <a:xfrm>
            <a:off x="319725" y="1383220"/>
            <a:ext cx="115580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EEF9B43-36A1-A24C-9E5C-E80D6AD9221F}"/>
              </a:ext>
            </a:extLst>
          </p:cNvPr>
          <p:cNvSpPr>
            <a:spLocks noGrp="1"/>
          </p:cNvSpPr>
          <p:nvPr>
            <p:ph type="body" idx="1"/>
          </p:nvPr>
        </p:nvSpPr>
        <p:spPr>
          <a:xfrm>
            <a:off x="319725" y="2843720"/>
            <a:ext cx="11558047" cy="369848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800093731"/>
      </p:ext>
    </p:extLst>
  </p:cSld>
  <p:clrMap bg1="lt1" tx1="dk1" bg2="lt2" tx2="dk2" accent1="accent1" accent2="accent2" accent3="accent3" accent4="accent4" accent5="accent5" accent6="accent6" hlink="hlink" folHlink="folHlink"/>
  <p:sldLayoutIdLst>
    <p:sldLayoutId id="214748368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FD05A6E-26E7-4B4E-8DE8-CB8D0F5570F8}"/>
              </a:ext>
            </a:extLst>
          </p:cNvPr>
          <p:cNvPicPr>
            <a:picLocks noChangeAspect="1"/>
          </p:cNvPicPr>
          <p:nvPr userDrawn="1"/>
        </p:nvPicPr>
        <p:blipFill>
          <a:blip r:embed="rId3"/>
          <a:stretch>
            <a:fillRect/>
          </a:stretch>
        </p:blipFill>
        <p:spPr>
          <a:xfrm>
            <a:off x="0" y="9427"/>
            <a:ext cx="12192000" cy="6858000"/>
          </a:xfrm>
          <a:prstGeom prst="rect">
            <a:avLst/>
          </a:prstGeom>
        </p:spPr>
      </p:pic>
      <p:sp>
        <p:nvSpPr>
          <p:cNvPr id="2" name="Title Placeholder 1">
            <a:extLst>
              <a:ext uri="{FF2B5EF4-FFF2-40B4-BE49-F238E27FC236}">
                <a16:creationId xmlns:a16="http://schemas.microsoft.com/office/drawing/2014/main" id="{787BDEAF-B28A-E341-BAF2-958203DC71C8}"/>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36AE5CE-D53C-2D4A-A704-799BDE06A29D}"/>
              </a:ext>
            </a:extLst>
          </p:cNvPr>
          <p:cNvSpPr>
            <a:spLocks noGrp="1"/>
          </p:cNvSpPr>
          <p:nvPr>
            <p:ph type="body"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508390215"/>
      </p:ext>
    </p:extLst>
  </p:cSld>
  <p:clrMap bg1="lt1" tx1="dk1" bg2="lt2" tx2="dk2" accent1="accent1" accent2="accent2" accent3="accent3" accent4="accent4" accent5="accent5" accent6="accent6" hlink="hlink" folHlink="folHlink"/>
  <p:sldLayoutIdLst>
    <p:sldLayoutId id="214748368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FDFDA30E-911E-924E-87B8-67036FC886EE}"/>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581267852"/>
      </p:ext>
    </p:extLst>
  </p:cSld>
  <p:clrMap bg1="lt1" tx1="dk1" bg2="lt2" tx2="dk2" accent1="accent1" accent2="accent2" accent3="accent3" accent4="accent4" accent5="accent5" accent6="accent6" hlink="hlink" folHlink="folHlink"/>
  <p:sldLayoutIdLst>
    <p:sldLayoutId id="214748368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44C1E5E2-1953-F94D-BA36-344020BF6A90}"/>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846CF1DF-DD44-224C-A546-3E1E2E3B8DD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59022366-0B75-6F48-AD0F-02EC835D7932}"/>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72220361"/>
      </p:ext>
    </p:extLst>
  </p:cSld>
  <p:clrMap bg1="lt1" tx1="dk1" bg2="lt2" tx2="dk2" accent1="accent1" accent2="accent2" accent3="accent3" accent4="accent4" accent5="accent5" accent6="accent6" hlink="hlink" folHlink="folHlink"/>
  <p:sldLayoutIdLst>
    <p:sldLayoutId id="214748368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computer&#10;&#10;Description automatically generated with medium confidence">
            <a:extLst>
              <a:ext uri="{FF2B5EF4-FFF2-40B4-BE49-F238E27FC236}">
                <a16:creationId xmlns:a16="http://schemas.microsoft.com/office/drawing/2014/main" id="{7D2BEAE9-BB48-F248-AB05-5997B0428915}"/>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5F599EEE-BCD6-714D-9202-CD1509AFE4E5}"/>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D8EE71EC-2AC3-BF46-B2FA-DA688BA7E203}"/>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41040061"/>
      </p:ext>
    </p:extLst>
  </p:cSld>
  <p:clrMap bg1="lt1" tx1="dk1" bg2="lt2" tx2="dk2" accent1="accent1" accent2="accent2" accent3="accent3" accent4="accent4" accent5="accent5" accent6="accent6" hlink="hlink" folHlink="folHlink"/>
  <p:sldLayoutIdLst>
    <p:sldLayoutId id="214748368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2" name="Picture 11" descr="A screenshot of a computer&#10;&#10;Description automatically generated">
            <a:extLst>
              <a:ext uri="{FF2B5EF4-FFF2-40B4-BE49-F238E27FC236}">
                <a16:creationId xmlns:a16="http://schemas.microsoft.com/office/drawing/2014/main" id="{CFFC19FE-DD40-FF48-B65B-C885291D438B}"/>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9A889E4D-83E5-4448-9028-B2B53F3B6374}"/>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30E283CE-FBE6-DF40-B49B-94A7FF1EBFB1}"/>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58822457"/>
      </p:ext>
    </p:extLst>
  </p:cSld>
  <p:clrMap bg1="lt1" tx1="dk1" bg2="lt2" tx2="dk2" accent1="accent1" accent2="accent2" accent3="accent3" accent4="accent4" accent5="accent5" accent6="accent6" hlink="hlink" folHlink="folHlink"/>
  <p:sldLayoutIdLst>
    <p:sldLayoutId id="214748368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690" r:id="rId1"/>
    <p:sldLayoutId id="2147483698" r:id="rId2"/>
    <p:sldLayoutId id="2147483699" r:id="rId3"/>
    <p:sldLayoutId id="2147483700" r:id="rId4"/>
    <p:sldLayoutId id="2147483701" r:id="rId5"/>
    <p:sldLayoutId id="2147483703" r:id="rId6"/>
    <p:sldLayoutId id="2147483704" r:id="rId7"/>
    <p:sldLayoutId id="2147483705"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10;&#10;Description automatically generated">
            <a:extLst>
              <a:ext uri="{FF2B5EF4-FFF2-40B4-BE49-F238E27FC236}">
                <a16:creationId xmlns:a16="http://schemas.microsoft.com/office/drawing/2014/main" id="{6FC97BDC-4AE5-5B4F-9174-C56779FB876A}"/>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30175223"/>
      </p:ext>
    </p:extLst>
  </p:cSld>
  <p:clrMap bg1="lt1" tx1="dk1" bg2="lt2" tx2="dk2" accent1="accent1" accent2="accent2" accent3="accent3" accent4="accent4" accent5="accent5" accent6="accent6" hlink="hlink" folHlink="folHlink"/>
  <p:sldLayoutIdLst>
    <p:sldLayoutId id="214748369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Shape&#10;&#10;Description automatically generated with medium confidence">
            <a:extLst>
              <a:ext uri="{FF2B5EF4-FFF2-40B4-BE49-F238E27FC236}">
                <a16:creationId xmlns:a16="http://schemas.microsoft.com/office/drawing/2014/main" id="{0A9F7686-190C-1F40-BEEB-680ECBB5F76A}"/>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17095490"/>
      </p:ext>
    </p:extLst>
  </p:cSld>
  <p:clrMap bg1="lt1" tx1="dk1" bg2="lt2" tx2="dk2" accent1="accent1" accent2="accent2" accent3="accent3" accent4="accent4" accent5="accent5" accent6="accent6" hlink="hlink" folHlink="folHlink"/>
  <p:sldLayoutIdLst>
    <p:sldLayoutId id="214748369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Shape&#10;&#10;Description automatically generated with medium confidence">
            <a:extLst>
              <a:ext uri="{FF2B5EF4-FFF2-40B4-BE49-F238E27FC236}">
                <a16:creationId xmlns:a16="http://schemas.microsoft.com/office/drawing/2014/main" id="{E0330C9C-EE50-174D-9971-646EB363571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743180627"/>
      </p:ext>
    </p:extLst>
  </p:cSld>
  <p:clrMap bg1="lt1" tx1="dk1" bg2="lt2" tx2="dk2" accent1="accent1" accent2="accent2" accent3="accent3" accent4="accent4" accent5="accent5" accent6="accent6" hlink="hlink" folHlink="folHlink"/>
  <p:sldLayoutIdLst>
    <p:sldLayoutId id="214748369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37523523"/>
      </p:ext>
    </p:extLst>
  </p:cSld>
  <p:clrMap bg1="lt1" tx1="dk1" bg2="lt2" tx2="dk2" accent1="accent1" accent2="accent2" accent3="accent3" accent4="accent4" accent5="accent5" accent6="accent6" hlink="hlink" folHlink="folHlink"/>
  <p:sldLayoutIdLst>
    <p:sldLayoutId id="214748370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hyperlink" Target="mailto:soac-azure@ml-lab-fd636f30-93fa-4b22-9b65-13b6bfe8e9fd.uksouth.cloudapp.azure.com" TargetMode="Externa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2" Type="http://schemas.openxmlformats.org/officeDocument/2006/relationships/hyperlink" Target="https://hub.docker.com/" TargetMode="Externa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1C7EAB8-6FCF-4D69-AE3E-78B1E4AEEA57}"/>
              </a:ext>
            </a:extLst>
          </p:cNvPr>
          <p:cNvSpPr>
            <a:spLocks noGrp="1"/>
          </p:cNvSpPr>
          <p:nvPr>
            <p:ph idx="1"/>
          </p:nvPr>
        </p:nvSpPr>
        <p:spPr>
          <a:xfrm>
            <a:off x="630810" y="2177716"/>
            <a:ext cx="5755922" cy="3157854"/>
          </a:xfrm>
        </p:spPr>
        <p:txBody>
          <a:bodyPr/>
          <a:lstStyle/>
          <a:p>
            <a:endParaRPr lang="en-GB" sz="6000">
              <a:effectLst/>
              <a:latin typeface="Calibri" panose="020F0502020204030204" pitchFamily="34" charset="0"/>
              <a:ea typeface="DengXian" panose="02010600030101010101" pitchFamily="2" charset="-122"/>
              <a:cs typeface="Times New Roman" panose="02020603050405020304" pitchFamily="18" charset="0"/>
            </a:endParaRPr>
          </a:p>
          <a:p>
            <a:endParaRPr lang="en-US"/>
          </a:p>
        </p:txBody>
      </p:sp>
      <p:sp>
        <p:nvSpPr>
          <p:cNvPr id="3" name="TextBox 2">
            <a:extLst>
              <a:ext uri="{FF2B5EF4-FFF2-40B4-BE49-F238E27FC236}">
                <a16:creationId xmlns:a16="http://schemas.microsoft.com/office/drawing/2014/main" id="{74A06DBC-806E-A5BA-B9B8-654763D97D47}"/>
              </a:ext>
            </a:extLst>
          </p:cNvPr>
          <p:cNvSpPr txBox="1"/>
          <p:nvPr/>
        </p:nvSpPr>
        <p:spPr>
          <a:xfrm>
            <a:off x="1483894" y="2197088"/>
            <a:ext cx="4618536" cy="122908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7200" b="1">
                <a:solidFill>
                  <a:schemeClr val="bg1"/>
                </a:solidFill>
                <a:cs typeface="Calibri"/>
              </a:rPr>
              <a:t>Ansible</a:t>
            </a:r>
            <a:endParaRPr lang="en-US" sz="7200" b="1">
              <a:solidFill>
                <a:schemeClr val="bg1"/>
              </a:solidFill>
            </a:endParaRPr>
          </a:p>
        </p:txBody>
      </p:sp>
    </p:spTree>
    <p:extLst>
      <p:ext uri="{BB962C8B-B14F-4D97-AF65-F5344CB8AC3E}">
        <p14:creationId xmlns:p14="http://schemas.microsoft.com/office/powerpoint/2010/main" val="39865251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GB" sz="6000" b="1"/>
              <a:t>Ansible</a:t>
            </a:r>
          </a:p>
        </p:txBody>
      </p:sp>
      <p:sp>
        <p:nvSpPr>
          <p:cNvPr id="8" name="Content Placeholder 7">
            <a:extLst>
              <a:ext uri="{FF2B5EF4-FFF2-40B4-BE49-F238E27FC236}">
                <a16:creationId xmlns:a16="http://schemas.microsoft.com/office/drawing/2014/main" id="{6A961D13-3C6A-9125-3BE8-40DBBA6A7367}"/>
              </a:ext>
            </a:extLst>
          </p:cNvPr>
          <p:cNvSpPr>
            <a:spLocks noGrp="1"/>
          </p:cNvSpPr>
          <p:nvPr>
            <p:ph idx="1"/>
          </p:nvPr>
        </p:nvSpPr>
        <p:spPr>
          <a:xfrm>
            <a:off x="358219" y="1407695"/>
            <a:ext cx="11481847" cy="3993864"/>
          </a:xfrm>
        </p:spPr>
        <p:txBody>
          <a:bodyPr vert="horz" lIns="91440" tIns="45720" rIns="91440" bIns="45720" rtlCol="0" anchor="t">
            <a:normAutofit lnSpcReduction="10000"/>
          </a:bodyPr>
          <a:lstStyle/>
          <a:p>
            <a:r>
              <a:rPr lang="en-GB"/>
              <a:t>What is it?</a:t>
            </a:r>
          </a:p>
          <a:p>
            <a:r>
              <a:rPr lang="en-GB"/>
              <a:t>Why is it?</a:t>
            </a:r>
            <a:endParaRPr lang="en-GB">
              <a:cs typeface="Calibri"/>
            </a:endParaRPr>
          </a:p>
          <a:p>
            <a:r>
              <a:rPr lang="en-GB"/>
              <a:t>Alternatives? Puppet, chef, the rest of the cast of sesame street</a:t>
            </a:r>
          </a:p>
          <a:p>
            <a:r>
              <a:rPr lang="en-GB">
                <a:cs typeface="Calibri" panose="020F0502020204030204"/>
              </a:rPr>
              <a:t>Commands and automation</a:t>
            </a:r>
          </a:p>
          <a:p>
            <a:r>
              <a:rPr lang="en-GB" err="1"/>
              <a:t>Adhoc</a:t>
            </a:r>
            <a:r>
              <a:rPr lang="en-GB"/>
              <a:t> </a:t>
            </a:r>
          </a:p>
          <a:p>
            <a:r>
              <a:rPr lang="en-GB"/>
              <a:t>Playbooks</a:t>
            </a:r>
          </a:p>
          <a:p>
            <a:r>
              <a:rPr lang="en-GB"/>
              <a:t>Modules</a:t>
            </a:r>
          </a:p>
          <a:p>
            <a:r>
              <a:rPr lang="en-GB"/>
              <a:t>Host file / Inventory</a:t>
            </a:r>
          </a:p>
          <a:p>
            <a:endParaRPr lang="en-GB"/>
          </a:p>
          <a:p>
            <a:pPr marL="0" indent="0">
              <a:buNone/>
            </a:pPr>
            <a:endParaRPr lang="en-GB"/>
          </a:p>
        </p:txBody>
      </p:sp>
    </p:spTree>
    <p:extLst>
      <p:ext uri="{BB962C8B-B14F-4D97-AF65-F5344CB8AC3E}">
        <p14:creationId xmlns:p14="http://schemas.microsoft.com/office/powerpoint/2010/main" val="38979540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43407-1067-0E12-4122-4DD8E6119148}"/>
              </a:ext>
            </a:extLst>
          </p:cNvPr>
          <p:cNvSpPr>
            <a:spLocks noGrp="1"/>
          </p:cNvSpPr>
          <p:nvPr>
            <p:ph type="title"/>
          </p:nvPr>
        </p:nvSpPr>
        <p:spPr/>
        <p:txBody>
          <a:bodyPr>
            <a:normAutofit/>
          </a:bodyPr>
          <a:lstStyle/>
          <a:p>
            <a:pPr algn="ctr"/>
            <a:r>
              <a:rPr lang="en-US" sz="5400" b="1">
                <a:cs typeface="Calibri Light"/>
              </a:rPr>
              <a:t>What is Ansible</a:t>
            </a:r>
          </a:p>
        </p:txBody>
      </p:sp>
      <p:sp>
        <p:nvSpPr>
          <p:cNvPr id="3" name="Content Placeholder 2">
            <a:extLst>
              <a:ext uri="{FF2B5EF4-FFF2-40B4-BE49-F238E27FC236}">
                <a16:creationId xmlns:a16="http://schemas.microsoft.com/office/drawing/2014/main" id="{95EDC56C-506B-F553-EFA8-99B7EF165213}"/>
              </a:ext>
            </a:extLst>
          </p:cNvPr>
          <p:cNvSpPr>
            <a:spLocks noGrp="1"/>
          </p:cNvSpPr>
          <p:nvPr>
            <p:ph idx="1"/>
          </p:nvPr>
        </p:nvSpPr>
        <p:spPr/>
        <p:txBody>
          <a:bodyPr vert="horz" lIns="91440" tIns="45720" rIns="91440" bIns="45720" rtlCol="0" anchor="t">
            <a:normAutofit/>
          </a:bodyPr>
          <a:lstStyle/>
          <a:p>
            <a:r>
              <a:rPr lang="en-US" sz="3200">
                <a:cs typeface="Calibri"/>
              </a:rPr>
              <a:t>A tool for automation using programmed scripts</a:t>
            </a:r>
          </a:p>
          <a:p>
            <a:r>
              <a:rPr lang="en-US" sz="3200">
                <a:cs typeface="Calibri"/>
              </a:rPr>
              <a:t>Open-Source</a:t>
            </a:r>
          </a:p>
          <a:p>
            <a:r>
              <a:rPr lang="en-US" sz="3200">
                <a:cs typeface="Calibri"/>
              </a:rPr>
              <a:t>API Driven</a:t>
            </a:r>
          </a:p>
          <a:p>
            <a:pPr lvl="1">
              <a:buFont typeface="Courier New" panose="020B0604020202020204" pitchFamily="34" charset="0"/>
              <a:buChar char="o"/>
            </a:pPr>
            <a:r>
              <a:rPr lang="en-US" sz="2800">
                <a:cs typeface="Calibri"/>
              </a:rPr>
              <a:t>Use the keyword Ansible to activate a command</a:t>
            </a:r>
          </a:p>
          <a:p>
            <a:pPr lvl="1">
              <a:buFont typeface="Courier New" panose="020B0604020202020204" pitchFamily="34" charset="0"/>
              <a:buChar char="o"/>
            </a:pPr>
            <a:r>
              <a:rPr lang="en-US" sz="2800">
                <a:ea typeface="+mn-lt"/>
                <a:cs typeface="+mn-lt"/>
              </a:rPr>
              <a:t>Ansible Python API can be used to control nodes</a:t>
            </a:r>
            <a:endParaRPr lang="en-US" sz="2800">
              <a:cs typeface="Calibri"/>
            </a:endParaRPr>
          </a:p>
          <a:p>
            <a:pPr lvl="1">
              <a:buFont typeface="Courier New" panose="020B0604020202020204" pitchFamily="34" charset="0"/>
              <a:buChar char="o"/>
            </a:pPr>
            <a:r>
              <a:rPr lang="en-US" sz="2800">
                <a:ea typeface="+mn-lt"/>
                <a:cs typeface="+mn-lt"/>
              </a:rPr>
              <a:t>Plug in inventory data from external data sources</a:t>
            </a:r>
            <a:endParaRPr lang="en-US">
              <a:cs typeface="Calibri"/>
            </a:endParaRPr>
          </a:p>
          <a:p>
            <a:r>
              <a:rPr lang="en-US" sz="3200">
                <a:cs typeface="Calibri"/>
              </a:rPr>
              <a:t>Uses SSH to connect to client (device)</a:t>
            </a:r>
            <a:endParaRPr lang="en-US">
              <a:cs typeface="Calibri"/>
            </a:endParaRPr>
          </a:p>
        </p:txBody>
      </p:sp>
    </p:spTree>
    <p:extLst>
      <p:ext uri="{BB962C8B-B14F-4D97-AF65-F5344CB8AC3E}">
        <p14:creationId xmlns:p14="http://schemas.microsoft.com/office/powerpoint/2010/main" val="23820747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43407-1067-0E12-4122-4DD8E6119148}"/>
              </a:ext>
            </a:extLst>
          </p:cNvPr>
          <p:cNvSpPr>
            <a:spLocks noGrp="1"/>
          </p:cNvSpPr>
          <p:nvPr>
            <p:ph type="title"/>
          </p:nvPr>
        </p:nvSpPr>
        <p:spPr/>
        <p:txBody>
          <a:bodyPr>
            <a:normAutofit/>
          </a:bodyPr>
          <a:lstStyle/>
          <a:p>
            <a:pPr algn="ctr"/>
            <a:r>
              <a:rPr lang="en-US" sz="5400" b="1">
                <a:cs typeface="Calibri Light"/>
              </a:rPr>
              <a:t>What is Ansible</a:t>
            </a:r>
          </a:p>
        </p:txBody>
      </p:sp>
      <p:sp>
        <p:nvSpPr>
          <p:cNvPr id="3" name="Content Placeholder 2">
            <a:extLst>
              <a:ext uri="{FF2B5EF4-FFF2-40B4-BE49-F238E27FC236}">
                <a16:creationId xmlns:a16="http://schemas.microsoft.com/office/drawing/2014/main" id="{95EDC56C-506B-F553-EFA8-99B7EF165213}"/>
              </a:ext>
            </a:extLst>
          </p:cNvPr>
          <p:cNvSpPr>
            <a:spLocks noGrp="1"/>
          </p:cNvSpPr>
          <p:nvPr>
            <p:ph idx="1"/>
          </p:nvPr>
        </p:nvSpPr>
        <p:spPr>
          <a:xfrm>
            <a:off x="358219" y="1637366"/>
            <a:ext cx="11481847" cy="3575934"/>
          </a:xfrm>
        </p:spPr>
        <p:txBody>
          <a:bodyPr vert="horz" lIns="91440" tIns="45720" rIns="91440" bIns="45720" rtlCol="0" anchor="t">
            <a:noAutofit/>
          </a:bodyPr>
          <a:lstStyle/>
          <a:p>
            <a:pPr marL="0" indent="0">
              <a:buNone/>
            </a:pPr>
            <a:endParaRPr lang="en-US" sz="3200">
              <a:cs typeface="Calibri"/>
            </a:endParaRPr>
          </a:p>
          <a:p>
            <a:r>
              <a:rPr lang="en-US" sz="3200">
                <a:cs typeface="Calibri"/>
              </a:rPr>
              <a:t>Used through the terminal or CLI</a:t>
            </a:r>
          </a:p>
          <a:p>
            <a:r>
              <a:rPr lang="en-US" sz="3200">
                <a:cs typeface="Calibri"/>
              </a:rPr>
              <a:t>Uses scripts or</a:t>
            </a:r>
            <a:r>
              <a:rPr lang="en-US" sz="3200">
                <a:ea typeface="+mn-lt"/>
                <a:cs typeface="+mn-lt"/>
              </a:rPr>
              <a:t> files</a:t>
            </a:r>
            <a:endParaRPr lang="en-US" sz="3200">
              <a:cs typeface="Calibri"/>
            </a:endParaRPr>
          </a:p>
          <a:p>
            <a:pPr lvl="1">
              <a:buFont typeface="Courier New,monospace" panose="020B0604020202020204" pitchFamily="34" charset="0"/>
              <a:buChar char="o"/>
            </a:pPr>
            <a:r>
              <a:rPr lang="en-US" sz="2800">
                <a:ea typeface="+mn-lt"/>
                <a:cs typeface="+mn-lt"/>
              </a:rPr>
              <a:t>Written in Python and leverages Python for its modules and plugins</a:t>
            </a:r>
            <a:endParaRPr lang="en-US" sz="2800">
              <a:cs typeface="Calibri"/>
            </a:endParaRPr>
          </a:p>
          <a:p>
            <a:pPr lvl="1">
              <a:buFont typeface="Courier New,monospace" panose="020B0604020202020204" pitchFamily="34" charset="0"/>
              <a:buChar char="o"/>
            </a:pPr>
            <a:r>
              <a:rPr lang="en-US" sz="2800">
                <a:ea typeface="+mn-lt"/>
                <a:cs typeface="+mn-lt"/>
              </a:rPr>
              <a:t>Scripts written in YAML</a:t>
            </a:r>
            <a:endParaRPr lang="en-US" sz="2800"/>
          </a:p>
          <a:p>
            <a:endParaRPr lang="en-US">
              <a:cs typeface="Calibri"/>
            </a:endParaRPr>
          </a:p>
        </p:txBody>
      </p:sp>
    </p:spTree>
    <p:extLst>
      <p:ext uri="{BB962C8B-B14F-4D97-AF65-F5344CB8AC3E}">
        <p14:creationId xmlns:p14="http://schemas.microsoft.com/office/powerpoint/2010/main" val="20347919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43407-1067-0E12-4122-4DD8E6119148}"/>
              </a:ext>
            </a:extLst>
          </p:cNvPr>
          <p:cNvSpPr>
            <a:spLocks noGrp="1"/>
          </p:cNvSpPr>
          <p:nvPr>
            <p:ph type="title"/>
          </p:nvPr>
        </p:nvSpPr>
        <p:spPr/>
        <p:txBody>
          <a:bodyPr>
            <a:normAutofit/>
          </a:bodyPr>
          <a:lstStyle/>
          <a:p>
            <a:pPr algn="ctr"/>
            <a:r>
              <a:rPr lang="en-US" sz="5400" b="1">
                <a:cs typeface="Calibri Light"/>
              </a:rPr>
              <a:t>Ansible Timeline</a:t>
            </a:r>
          </a:p>
        </p:txBody>
      </p:sp>
      <p:sp>
        <p:nvSpPr>
          <p:cNvPr id="3" name="Content Placeholder 2">
            <a:extLst>
              <a:ext uri="{FF2B5EF4-FFF2-40B4-BE49-F238E27FC236}">
                <a16:creationId xmlns:a16="http://schemas.microsoft.com/office/drawing/2014/main" id="{95EDC56C-506B-F553-EFA8-99B7EF165213}"/>
              </a:ext>
            </a:extLst>
          </p:cNvPr>
          <p:cNvSpPr>
            <a:spLocks noGrp="1"/>
          </p:cNvSpPr>
          <p:nvPr>
            <p:ph idx="1"/>
          </p:nvPr>
        </p:nvSpPr>
        <p:spPr/>
        <p:txBody>
          <a:bodyPr vert="horz" lIns="91440" tIns="45720" rIns="91440" bIns="45720" rtlCol="0" anchor="t">
            <a:normAutofit fontScale="85000" lnSpcReduction="20000"/>
          </a:bodyPr>
          <a:lstStyle/>
          <a:p>
            <a:r>
              <a:rPr lang="en-US">
                <a:ea typeface="+mn-lt"/>
                <a:cs typeface="+mn-lt"/>
              </a:rPr>
              <a:t>Ansible was publicly introduced by Michael DeHaan in February 2012. </a:t>
            </a:r>
            <a:endParaRPr lang="en-US">
              <a:cs typeface="Calibri"/>
            </a:endParaRPr>
          </a:p>
          <a:p>
            <a:r>
              <a:rPr lang="en-US">
                <a:ea typeface="+mn-lt"/>
                <a:cs typeface="+mn-lt"/>
              </a:rPr>
              <a:t>Ansible, Inc. was founded in 2013.</a:t>
            </a:r>
            <a:endParaRPr lang="en-US"/>
          </a:p>
          <a:p>
            <a:r>
              <a:rPr lang="en-US">
                <a:ea typeface="+mn-lt"/>
                <a:cs typeface="+mn-lt"/>
              </a:rPr>
              <a:t>Red Hat announced its acquisition of Ansible, Inc. in October 2015.</a:t>
            </a:r>
            <a:endParaRPr lang="en-US"/>
          </a:p>
          <a:p>
            <a:r>
              <a:rPr lang="en-US">
                <a:ea typeface="+mn-lt"/>
                <a:cs typeface="+mn-lt"/>
              </a:rPr>
              <a:t>Ansible 2.0, a major release, was introduced in 2016. This release included several new features, improvements, and expanded module support.</a:t>
            </a:r>
            <a:endParaRPr lang="en-US"/>
          </a:p>
          <a:p>
            <a:r>
              <a:rPr lang="en-US">
                <a:ea typeface="+mn-lt"/>
                <a:cs typeface="+mn-lt"/>
              </a:rPr>
              <a:t>Ansible became part of the Red Hat Ansible Automation Suite in 2017, which includes Ansible Tower. Ansible Tower is a web-based interface and management tool for Ansible.</a:t>
            </a:r>
            <a:endParaRPr lang="en-US"/>
          </a:p>
          <a:p>
            <a:r>
              <a:rPr lang="en-US">
                <a:ea typeface="+mn-lt"/>
                <a:cs typeface="+mn-lt"/>
              </a:rPr>
              <a:t>Red Hat Ansible Automation Platform was launched in 2019, providing an integrated solution for enterprise-level automation. It included not only Ansible Engine (the core automation engine) but also Ansible Tower, Insights, and other components.</a:t>
            </a:r>
            <a:endParaRPr lang="en-US"/>
          </a:p>
          <a:p>
            <a:endParaRPr lang="en-US">
              <a:cs typeface="Calibri" panose="020F0502020204030204"/>
            </a:endParaRPr>
          </a:p>
          <a:p>
            <a:endParaRPr lang="en-US">
              <a:cs typeface="Calibri" panose="020F0502020204030204"/>
            </a:endParaRPr>
          </a:p>
          <a:p>
            <a:pPr marL="0" indent="0">
              <a:buNone/>
            </a:pPr>
            <a:endParaRPr lang="en-US">
              <a:cs typeface="Calibri" panose="020F0502020204030204"/>
            </a:endParaRPr>
          </a:p>
        </p:txBody>
      </p:sp>
    </p:spTree>
    <p:extLst>
      <p:ext uri="{BB962C8B-B14F-4D97-AF65-F5344CB8AC3E}">
        <p14:creationId xmlns:p14="http://schemas.microsoft.com/office/powerpoint/2010/main" val="29084298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43407-1067-0E12-4122-4DD8E6119148}"/>
              </a:ext>
            </a:extLst>
          </p:cNvPr>
          <p:cNvSpPr>
            <a:spLocks noGrp="1"/>
          </p:cNvSpPr>
          <p:nvPr>
            <p:ph type="title"/>
          </p:nvPr>
        </p:nvSpPr>
        <p:spPr/>
        <p:txBody>
          <a:bodyPr>
            <a:normAutofit/>
          </a:bodyPr>
          <a:lstStyle/>
          <a:p>
            <a:pPr algn="ctr"/>
            <a:r>
              <a:rPr lang="en-US" sz="5400" b="1">
                <a:cs typeface="Calibri Light"/>
              </a:rPr>
              <a:t>Why use Ansible</a:t>
            </a:r>
          </a:p>
        </p:txBody>
      </p:sp>
      <p:sp>
        <p:nvSpPr>
          <p:cNvPr id="3" name="Content Placeholder 2">
            <a:extLst>
              <a:ext uri="{FF2B5EF4-FFF2-40B4-BE49-F238E27FC236}">
                <a16:creationId xmlns:a16="http://schemas.microsoft.com/office/drawing/2014/main" id="{95EDC56C-506B-F553-EFA8-99B7EF165213}"/>
              </a:ext>
            </a:extLst>
          </p:cNvPr>
          <p:cNvSpPr>
            <a:spLocks noGrp="1"/>
          </p:cNvSpPr>
          <p:nvPr>
            <p:ph idx="1"/>
          </p:nvPr>
        </p:nvSpPr>
        <p:spPr/>
        <p:txBody>
          <a:bodyPr vert="horz" lIns="91440" tIns="45720" rIns="91440" bIns="45720" rtlCol="0" anchor="t">
            <a:normAutofit fontScale="85000" lnSpcReduction="20000"/>
          </a:bodyPr>
          <a:lstStyle/>
          <a:p>
            <a:r>
              <a:rPr lang="en-US" sz="3800" b="1">
                <a:cs typeface="Calibri"/>
              </a:rPr>
              <a:t>Ansible</a:t>
            </a:r>
            <a:endParaRPr lang="en-US" sz="3800" b="1"/>
          </a:p>
          <a:p>
            <a:pPr lvl="1">
              <a:buFont typeface="Courier New" panose="020B0604020202020204" pitchFamily="34" charset="0"/>
              <a:buChar char="o"/>
            </a:pPr>
            <a:r>
              <a:rPr lang="en-US" sz="3000">
                <a:cs typeface="Calibri"/>
              </a:rPr>
              <a:t>Ansible uses a</a:t>
            </a:r>
            <a:r>
              <a:rPr lang="en-US" sz="3000" b="1">
                <a:cs typeface="Calibri"/>
              </a:rPr>
              <a:t> decentralised, agentless</a:t>
            </a:r>
            <a:r>
              <a:rPr lang="en-US" sz="3000">
                <a:cs typeface="Calibri"/>
              </a:rPr>
              <a:t> architecture with SSH as the underlying transport protocol.</a:t>
            </a:r>
          </a:p>
          <a:p>
            <a:pPr lvl="1">
              <a:buFont typeface="Courier New" panose="020B0604020202020204" pitchFamily="34" charset="0"/>
              <a:buChar char="o"/>
            </a:pPr>
            <a:r>
              <a:rPr lang="en-US" sz="3000">
                <a:cs typeface="Calibri"/>
              </a:rPr>
              <a:t>It is typically operated in a push model, though it also supports a pull model.</a:t>
            </a:r>
          </a:p>
          <a:p>
            <a:pPr lvl="1">
              <a:buFont typeface="Courier New" panose="020B0604020202020204" pitchFamily="34" charset="0"/>
              <a:buChar char="o"/>
            </a:pPr>
            <a:r>
              <a:rPr lang="en-US" sz="3000">
                <a:cs typeface="Calibri"/>
              </a:rPr>
              <a:t>Ansible is built using </a:t>
            </a:r>
            <a:r>
              <a:rPr lang="en-US" sz="3000" b="1">
                <a:cs typeface="Calibri"/>
              </a:rPr>
              <a:t>Python</a:t>
            </a:r>
            <a:r>
              <a:rPr lang="en-US" sz="3000">
                <a:cs typeface="Calibri"/>
              </a:rPr>
              <a:t> and leverages Python for extensibility.</a:t>
            </a:r>
          </a:p>
          <a:p>
            <a:pPr lvl="1">
              <a:buFont typeface="Courier New" panose="020B0604020202020204" pitchFamily="34" charset="0"/>
              <a:buChar char="o"/>
            </a:pPr>
            <a:r>
              <a:rPr lang="en-US" sz="3000">
                <a:cs typeface="Calibri"/>
              </a:rPr>
              <a:t>Ansible supports</a:t>
            </a:r>
            <a:r>
              <a:rPr lang="en-US" sz="3000" b="1">
                <a:cs typeface="Calibri"/>
              </a:rPr>
              <a:t> templating</a:t>
            </a:r>
            <a:r>
              <a:rPr lang="en-US" sz="3000">
                <a:cs typeface="Calibri"/>
              </a:rPr>
              <a:t> using the Jinja templating language.</a:t>
            </a:r>
          </a:p>
          <a:p>
            <a:pPr lvl="1">
              <a:buFont typeface="Courier New" panose="020B0604020202020204" pitchFamily="34" charset="0"/>
              <a:buChar char="o"/>
            </a:pPr>
            <a:r>
              <a:rPr lang="en-US" sz="3000">
                <a:cs typeface="Calibri"/>
              </a:rPr>
              <a:t>Ansible originally targeted a way to run ad hoc commands on servers, but has since evolved into task orchestration using </a:t>
            </a:r>
            <a:r>
              <a:rPr lang="en-US" sz="3000" b="1">
                <a:cs typeface="Calibri"/>
              </a:rPr>
              <a:t>“playbooks”</a:t>
            </a:r>
            <a:r>
              <a:rPr lang="en-US" sz="3000">
                <a:cs typeface="Calibri"/>
              </a:rPr>
              <a:t> that perform </a:t>
            </a:r>
            <a:r>
              <a:rPr lang="en-US" sz="3000" b="1">
                <a:cs typeface="Calibri"/>
              </a:rPr>
              <a:t>idempotent </a:t>
            </a:r>
            <a:r>
              <a:rPr lang="en-US" sz="3000">
                <a:cs typeface="Calibri"/>
              </a:rPr>
              <a:t>tasks on target systems.</a:t>
            </a:r>
          </a:p>
          <a:p>
            <a:pPr lvl="1">
              <a:buFont typeface="Courier New" panose="020B0604020202020204" pitchFamily="34" charset="0"/>
              <a:buChar char="o"/>
            </a:pPr>
            <a:r>
              <a:rPr lang="en-US" sz="3000">
                <a:cs typeface="Calibri"/>
              </a:rPr>
              <a:t>Playbooks can be written in standard </a:t>
            </a:r>
            <a:r>
              <a:rPr lang="en-US" sz="3000" b="1">
                <a:cs typeface="Calibri"/>
              </a:rPr>
              <a:t>YAML</a:t>
            </a:r>
            <a:r>
              <a:rPr lang="en-US" sz="3000">
                <a:cs typeface="Calibri"/>
              </a:rPr>
              <a:t> or an Ansible derivation of YAML.</a:t>
            </a:r>
          </a:p>
          <a:p>
            <a:endParaRPr lang="en-US">
              <a:cs typeface="Calibri"/>
            </a:endParaRPr>
          </a:p>
          <a:p>
            <a:endParaRPr lang="en-US">
              <a:cs typeface="Calibri"/>
            </a:endParaRPr>
          </a:p>
          <a:p>
            <a:pPr marL="0" indent="0">
              <a:buNone/>
            </a:pPr>
            <a:endParaRPr lang="en-US">
              <a:cs typeface="Calibri"/>
            </a:endParaRPr>
          </a:p>
        </p:txBody>
      </p:sp>
      <p:sp>
        <p:nvSpPr>
          <p:cNvPr id="4" name="TextBox 3">
            <a:extLst>
              <a:ext uri="{FF2B5EF4-FFF2-40B4-BE49-F238E27FC236}">
                <a16:creationId xmlns:a16="http://schemas.microsoft.com/office/drawing/2014/main" id="{7B54BD70-4651-B5CF-E79D-09B6D94B3F46}"/>
              </a:ext>
            </a:extLst>
          </p:cNvPr>
          <p:cNvSpPr txBox="1"/>
          <p:nvPr/>
        </p:nvSpPr>
        <p:spPr>
          <a:xfrm>
            <a:off x="3673035" y="5800885"/>
            <a:ext cx="4848575" cy="9387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a:solidFill>
                  <a:srgbClr val="FFC000"/>
                </a:solidFill>
                <a:ea typeface="+mn-lt"/>
                <a:cs typeface="+mn-lt"/>
              </a:rPr>
              <a:t>Edelman, Jason, et al. </a:t>
            </a:r>
            <a:r>
              <a:rPr lang="en-US" sz="1100" i="1">
                <a:solidFill>
                  <a:srgbClr val="FFC000"/>
                </a:solidFill>
                <a:ea typeface="+mn-lt"/>
                <a:cs typeface="+mn-lt"/>
              </a:rPr>
              <a:t>Network Programmability and Automation : Skills for the Next-Generation Network Engineer</a:t>
            </a:r>
            <a:r>
              <a:rPr lang="en-US" sz="1100">
                <a:solidFill>
                  <a:srgbClr val="FFC000"/>
                </a:solidFill>
                <a:ea typeface="+mn-lt"/>
                <a:cs typeface="+mn-lt"/>
              </a:rPr>
              <a:t>, O'Reilly Media, Incorporated, 2018.</a:t>
            </a:r>
            <a:r>
              <a:rPr lang="en-US" sz="1100" i="1">
                <a:solidFill>
                  <a:srgbClr val="FFC000"/>
                </a:solidFill>
                <a:ea typeface="+mn-lt"/>
                <a:cs typeface="+mn-lt"/>
              </a:rPr>
              <a:t> ProQuest </a:t>
            </a:r>
            <a:r>
              <a:rPr lang="en-US" sz="1100" i="1" err="1">
                <a:solidFill>
                  <a:srgbClr val="FFC000"/>
                </a:solidFill>
                <a:ea typeface="+mn-lt"/>
                <a:cs typeface="+mn-lt"/>
              </a:rPr>
              <a:t>Ebook</a:t>
            </a:r>
            <a:r>
              <a:rPr lang="en-US" sz="1100" i="1">
                <a:solidFill>
                  <a:srgbClr val="FFC000"/>
                </a:solidFill>
                <a:ea typeface="+mn-lt"/>
                <a:cs typeface="+mn-lt"/>
              </a:rPr>
              <a:t> Central</a:t>
            </a:r>
            <a:r>
              <a:rPr lang="en-US" sz="1100">
                <a:solidFill>
                  <a:srgbClr val="FFC000"/>
                </a:solidFill>
                <a:ea typeface="+mn-lt"/>
                <a:cs typeface="+mn-lt"/>
              </a:rPr>
              <a:t>, http://ebookcentral.proquest.com/lib/trinity/detail.action?docID=5261404.</a:t>
            </a:r>
            <a:br>
              <a:rPr lang="en-US" sz="1100">
                <a:solidFill>
                  <a:srgbClr val="FFC000"/>
                </a:solidFill>
                <a:ea typeface="+mn-lt"/>
                <a:cs typeface="+mn-lt"/>
              </a:rPr>
            </a:br>
            <a:r>
              <a:rPr lang="en-US" sz="1100">
                <a:solidFill>
                  <a:srgbClr val="FFC000"/>
                </a:solidFill>
                <a:ea typeface="+mn-lt"/>
                <a:cs typeface="+mn-lt"/>
              </a:rPr>
              <a:t>Created from trinity on 2023-11-19 17:04:57.</a:t>
            </a:r>
            <a:endParaRPr lang="en-US">
              <a:solidFill>
                <a:srgbClr val="FFC000"/>
              </a:solidFill>
            </a:endParaRPr>
          </a:p>
        </p:txBody>
      </p:sp>
    </p:spTree>
    <p:extLst>
      <p:ext uri="{BB962C8B-B14F-4D97-AF65-F5344CB8AC3E}">
        <p14:creationId xmlns:p14="http://schemas.microsoft.com/office/powerpoint/2010/main" val="42866484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43407-1067-0E12-4122-4DD8E6119148}"/>
              </a:ext>
            </a:extLst>
          </p:cNvPr>
          <p:cNvSpPr>
            <a:spLocks noGrp="1"/>
          </p:cNvSpPr>
          <p:nvPr>
            <p:ph type="title"/>
          </p:nvPr>
        </p:nvSpPr>
        <p:spPr/>
        <p:txBody>
          <a:bodyPr>
            <a:normAutofit/>
          </a:bodyPr>
          <a:lstStyle/>
          <a:p>
            <a:pPr algn="ctr"/>
            <a:r>
              <a:rPr lang="en-US" sz="5400" b="1">
                <a:cs typeface="Calibri Light"/>
              </a:rPr>
              <a:t>Why use Ansible</a:t>
            </a:r>
          </a:p>
        </p:txBody>
      </p:sp>
      <p:sp>
        <p:nvSpPr>
          <p:cNvPr id="3" name="Content Placeholder 2">
            <a:extLst>
              <a:ext uri="{FF2B5EF4-FFF2-40B4-BE49-F238E27FC236}">
                <a16:creationId xmlns:a16="http://schemas.microsoft.com/office/drawing/2014/main" id="{95EDC56C-506B-F553-EFA8-99B7EF165213}"/>
              </a:ext>
            </a:extLst>
          </p:cNvPr>
          <p:cNvSpPr>
            <a:spLocks noGrp="1"/>
          </p:cNvSpPr>
          <p:nvPr>
            <p:ph idx="1"/>
          </p:nvPr>
        </p:nvSpPr>
        <p:spPr/>
        <p:txBody>
          <a:bodyPr vert="horz" lIns="91440" tIns="45720" rIns="91440" bIns="45720" rtlCol="0" anchor="t">
            <a:normAutofit/>
          </a:bodyPr>
          <a:lstStyle/>
          <a:p>
            <a:r>
              <a:rPr lang="en-US">
                <a:cs typeface="Calibri"/>
              </a:rPr>
              <a:t>It is a great tool for network automation</a:t>
            </a:r>
          </a:p>
          <a:p>
            <a:pPr lvl="1">
              <a:buFont typeface="Courier New,monospace" panose="020B0604020202020204" pitchFamily="34" charset="0"/>
              <a:buChar char="o"/>
            </a:pPr>
            <a:r>
              <a:rPr lang="en-US">
                <a:cs typeface="Calibri"/>
              </a:rPr>
              <a:t>Can be used for scripting to describe the desired state of a network and its configuration</a:t>
            </a:r>
          </a:p>
          <a:p>
            <a:pPr lvl="1">
              <a:buFont typeface="Courier New,monospace" panose="020B0604020202020204" pitchFamily="34" charset="0"/>
              <a:buChar char="o"/>
            </a:pPr>
            <a:r>
              <a:rPr lang="en-US">
                <a:cs typeface="Calibri"/>
              </a:rPr>
              <a:t>Can be used for scripting to describe the tasks to be performed</a:t>
            </a:r>
          </a:p>
          <a:p>
            <a:r>
              <a:rPr lang="en-US">
                <a:cs typeface="Calibri"/>
              </a:rPr>
              <a:t>It is agentless, meaning:</a:t>
            </a:r>
            <a:endParaRPr lang="en-US"/>
          </a:p>
          <a:p>
            <a:pPr lvl="1">
              <a:buFont typeface="Courier New" panose="020B0604020202020204" pitchFamily="34" charset="0"/>
              <a:buChar char="o"/>
            </a:pPr>
            <a:r>
              <a:rPr lang="en-US">
                <a:cs typeface="Calibri"/>
              </a:rPr>
              <a:t>It is device agnostic</a:t>
            </a:r>
          </a:p>
          <a:p>
            <a:pPr lvl="1">
              <a:buFont typeface="Courier New" panose="020B0604020202020204" pitchFamily="34" charset="0"/>
              <a:buChar char="o"/>
            </a:pPr>
            <a:r>
              <a:rPr lang="en-US">
                <a:cs typeface="Calibri"/>
              </a:rPr>
              <a:t>It is software agnostic</a:t>
            </a:r>
          </a:p>
          <a:p>
            <a:pPr lvl="1">
              <a:buFont typeface="Courier New" panose="020B0604020202020204" pitchFamily="34" charset="0"/>
              <a:buChar char="o"/>
            </a:pPr>
            <a:r>
              <a:rPr lang="en-US">
                <a:cs typeface="Calibri"/>
              </a:rPr>
              <a:t>It is OS agnostic</a:t>
            </a:r>
          </a:p>
          <a:p>
            <a:endParaRPr lang="en-US">
              <a:cs typeface="Calibri"/>
            </a:endParaRPr>
          </a:p>
          <a:p>
            <a:pPr marL="0" indent="0">
              <a:buNone/>
            </a:pPr>
            <a:endParaRPr lang="en-US">
              <a:cs typeface="Calibri"/>
            </a:endParaRPr>
          </a:p>
        </p:txBody>
      </p:sp>
    </p:spTree>
    <p:extLst>
      <p:ext uri="{BB962C8B-B14F-4D97-AF65-F5344CB8AC3E}">
        <p14:creationId xmlns:p14="http://schemas.microsoft.com/office/powerpoint/2010/main" val="10600697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F5EE7D-84B3-0858-026A-E8E34BA18BDA}"/>
              </a:ext>
            </a:extLst>
          </p:cNvPr>
          <p:cNvSpPr>
            <a:spLocks noGrp="1"/>
          </p:cNvSpPr>
          <p:nvPr>
            <p:ph type="title"/>
          </p:nvPr>
        </p:nvSpPr>
        <p:spPr/>
        <p:txBody>
          <a:bodyPr>
            <a:normAutofit/>
          </a:bodyPr>
          <a:lstStyle/>
          <a:p>
            <a:pPr algn="ctr"/>
            <a:r>
              <a:rPr lang="en-GB" sz="5400" b="1"/>
              <a:t>Modules</a:t>
            </a:r>
          </a:p>
        </p:txBody>
      </p:sp>
      <p:sp>
        <p:nvSpPr>
          <p:cNvPr id="3" name="Content Placeholder 2">
            <a:extLst>
              <a:ext uri="{FF2B5EF4-FFF2-40B4-BE49-F238E27FC236}">
                <a16:creationId xmlns:a16="http://schemas.microsoft.com/office/drawing/2014/main" id="{BC126A08-5BC4-6712-6F89-4B332F3CD809}"/>
              </a:ext>
            </a:extLst>
          </p:cNvPr>
          <p:cNvSpPr>
            <a:spLocks noGrp="1"/>
          </p:cNvSpPr>
          <p:nvPr>
            <p:ph idx="1"/>
          </p:nvPr>
        </p:nvSpPr>
        <p:spPr/>
        <p:txBody>
          <a:bodyPr/>
          <a:lstStyle/>
          <a:p>
            <a:r>
              <a:rPr lang="en-US"/>
              <a:t>Units of code that can control system resources or execute system commands</a:t>
            </a:r>
          </a:p>
          <a:p>
            <a:r>
              <a:rPr lang="en-US"/>
              <a:t>Ansible provides a module library that you can execute directly on remote hosts (</a:t>
            </a:r>
            <a:r>
              <a:rPr lang="en-US" err="1"/>
              <a:t>AdHoc</a:t>
            </a:r>
            <a:r>
              <a:rPr lang="en-US"/>
              <a:t>)or through playbooks (Scripts)</a:t>
            </a:r>
          </a:p>
          <a:p>
            <a:r>
              <a:rPr lang="en-US"/>
              <a:t>You can also write custom modules</a:t>
            </a:r>
          </a:p>
          <a:p>
            <a:r>
              <a:rPr lang="en-US"/>
              <a:t>Also known as “Task Plugins” or “Library Plugins”</a:t>
            </a:r>
          </a:p>
          <a:p>
            <a:r>
              <a:rPr lang="en-US"/>
              <a:t>From 2010 onwards, modules are hosted in </a:t>
            </a:r>
            <a:r>
              <a:rPr lang="en-US" b="1"/>
              <a:t>Collections</a:t>
            </a:r>
            <a:endParaRPr lang="en-GB" b="1"/>
          </a:p>
        </p:txBody>
      </p:sp>
    </p:spTree>
    <p:extLst>
      <p:ext uri="{BB962C8B-B14F-4D97-AF65-F5344CB8AC3E}">
        <p14:creationId xmlns:p14="http://schemas.microsoft.com/office/powerpoint/2010/main" val="7659209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F5EE7D-84B3-0858-026A-E8E34BA18BDA}"/>
              </a:ext>
            </a:extLst>
          </p:cNvPr>
          <p:cNvSpPr>
            <a:spLocks noGrp="1"/>
          </p:cNvSpPr>
          <p:nvPr>
            <p:ph type="title"/>
          </p:nvPr>
        </p:nvSpPr>
        <p:spPr/>
        <p:txBody>
          <a:bodyPr>
            <a:normAutofit/>
          </a:bodyPr>
          <a:lstStyle/>
          <a:p>
            <a:pPr algn="ctr"/>
            <a:r>
              <a:rPr lang="en-GB" sz="5400" b="1"/>
              <a:t>Modules</a:t>
            </a:r>
          </a:p>
        </p:txBody>
      </p:sp>
      <p:sp>
        <p:nvSpPr>
          <p:cNvPr id="3" name="Content Placeholder 2">
            <a:extLst>
              <a:ext uri="{FF2B5EF4-FFF2-40B4-BE49-F238E27FC236}">
                <a16:creationId xmlns:a16="http://schemas.microsoft.com/office/drawing/2014/main" id="{BC126A08-5BC4-6712-6F89-4B332F3CD809}"/>
              </a:ext>
            </a:extLst>
          </p:cNvPr>
          <p:cNvSpPr>
            <a:spLocks noGrp="1"/>
          </p:cNvSpPr>
          <p:nvPr>
            <p:ph idx="1"/>
          </p:nvPr>
        </p:nvSpPr>
        <p:spPr/>
        <p:txBody>
          <a:bodyPr/>
          <a:lstStyle/>
          <a:p>
            <a:r>
              <a:rPr lang="en-US"/>
              <a:t>Using modules ad-hoc through CLI</a:t>
            </a:r>
          </a:p>
          <a:p>
            <a:endParaRPr lang="en-US" b="1"/>
          </a:p>
          <a:p>
            <a:endParaRPr lang="en-US" b="1"/>
          </a:p>
          <a:p>
            <a:endParaRPr lang="en-US" b="1"/>
          </a:p>
          <a:p>
            <a:r>
              <a:rPr lang="en-US" b="1"/>
              <a:t>Denoted by the flag ‘-m’</a:t>
            </a:r>
          </a:p>
          <a:p>
            <a:r>
              <a:rPr lang="en-US"/>
              <a:t>Modules take arguments</a:t>
            </a:r>
            <a:endParaRPr lang="en-GB"/>
          </a:p>
        </p:txBody>
      </p:sp>
      <p:pic>
        <p:nvPicPr>
          <p:cNvPr id="5" name="Picture 4">
            <a:extLst>
              <a:ext uri="{FF2B5EF4-FFF2-40B4-BE49-F238E27FC236}">
                <a16:creationId xmlns:a16="http://schemas.microsoft.com/office/drawing/2014/main" id="{064C2B39-E0AC-17AD-9860-0FB5E2CF7B58}"/>
              </a:ext>
            </a:extLst>
          </p:cNvPr>
          <p:cNvPicPr>
            <a:picLocks noChangeAspect="1"/>
          </p:cNvPicPr>
          <p:nvPr/>
        </p:nvPicPr>
        <p:blipFill>
          <a:blip r:embed="rId2"/>
          <a:stretch>
            <a:fillRect/>
          </a:stretch>
        </p:blipFill>
        <p:spPr>
          <a:xfrm>
            <a:off x="1779138" y="2387679"/>
            <a:ext cx="8633723" cy="1467391"/>
          </a:xfrm>
          <a:prstGeom prst="rect">
            <a:avLst/>
          </a:prstGeom>
        </p:spPr>
      </p:pic>
    </p:spTree>
    <p:extLst>
      <p:ext uri="{BB962C8B-B14F-4D97-AF65-F5344CB8AC3E}">
        <p14:creationId xmlns:p14="http://schemas.microsoft.com/office/powerpoint/2010/main" val="37197822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F5EE7D-84B3-0858-026A-E8E34BA18BDA}"/>
              </a:ext>
            </a:extLst>
          </p:cNvPr>
          <p:cNvSpPr>
            <a:spLocks noGrp="1"/>
          </p:cNvSpPr>
          <p:nvPr>
            <p:ph type="title"/>
          </p:nvPr>
        </p:nvSpPr>
        <p:spPr/>
        <p:txBody>
          <a:bodyPr>
            <a:normAutofit/>
          </a:bodyPr>
          <a:lstStyle/>
          <a:p>
            <a:pPr algn="ctr"/>
            <a:r>
              <a:rPr lang="en-GB" sz="5400" b="1"/>
              <a:t>Modules</a:t>
            </a:r>
          </a:p>
        </p:txBody>
      </p:sp>
      <p:sp>
        <p:nvSpPr>
          <p:cNvPr id="3" name="Content Placeholder 2">
            <a:extLst>
              <a:ext uri="{FF2B5EF4-FFF2-40B4-BE49-F238E27FC236}">
                <a16:creationId xmlns:a16="http://schemas.microsoft.com/office/drawing/2014/main" id="{BC126A08-5BC4-6712-6F89-4B332F3CD809}"/>
              </a:ext>
            </a:extLst>
          </p:cNvPr>
          <p:cNvSpPr>
            <a:spLocks noGrp="1"/>
          </p:cNvSpPr>
          <p:nvPr>
            <p:ph idx="1"/>
          </p:nvPr>
        </p:nvSpPr>
        <p:spPr/>
        <p:txBody>
          <a:bodyPr/>
          <a:lstStyle/>
          <a:p>
            <a:r>
              <a:rPr lang="en-US"/>
              <a:t>Using modules ad-hoc through CLI</a:t>
            </a:r>
          </a:p>
          <a:p>
            <a:endParaRPr lang="en-US" b="1"/>
          </a:p>
          <a:p>
            <a:endParaRPr lang="en-US" b="1"/>
          </a:p>
          <a:p>
            <a:endParaRPr lang="en-US" b="1"/>
          </a:p>
          <a:p>
            <a:r>
              <a:rPr lang="en-US" b="1"/>
              <a:t>Denoted by the flag ‘-m’</a:t>
            </a:r>
          </a:p>
          <a:p>
            <a:r>
              <a:rPr lang="en-US"/>
              <a:t>Modules take arguments</a:t>
            </a:r>
          </a:p>
          <a:p>
            <a:r>
              <a:rPr lang="en-US"/>
              <a:t>These are nearly all in key-value pairs</a:t>
            </a:r>
            <a:endParaRPr lang="en-GB"/>
          </a:p>
        </p:txBody>
      </p:sp>
      <p:pic>
        <p:nvPicPr>
          <p:cNvPr id="5" name="Picture 4">
            <a:extLst>
              <a:ext uri="{FF2B5EF4-FFF2-40B4-BE49-F238E27FC236}">
                <a16:creationId xmlns:a16="http://schemas.microsoft.com/office/drawing/2014/main" id="{064C2B39-E0AC-17AD-9860-0FB5E2CF7B58}"/>
              </a:ext>
            </a:extLst>
          </p:cNvPr>
          <p:cNvPicPr>
            <a:picLocks noChangeAspect="1"/>
          </p:cNvPicPr>
          <p:nvPr/>
        </p:nvPicPr>
        <p:blipFill>
          <a:blip r:embed="rId2"/>
          <a:stretch>
            <a:fillRect/>
          </a:stretch>
        </p:blipFill>
        <p:spPr>
          <a:xfrm>
            <a:off x="1779137" y="2383414"/>
            <a:ext cx="8633723" cy="1467391"/>
          </a:xfrm>
          <a:prstGeom prst="rect">
            <a:avLst/>
          </a:prstGeom>
        </p:spPr>
      </p:pic>
      <p:sp>
        <p:nvSpPr>
          <p:cNvPr id="4" name="Oval 3">
            <a:extLst>
              <a:ext uri="{FF2B5EF4-FFF2-40B4-BE49-F238E27FC236}">
                <a16:creationId xmlns:a16="http://schemas.microsoft.com/office/drawing/2014/main" id="{CE5412F8-9673-6776-CA7F-9AB01882CBF6}"/>
              </a:ext>
            </a:extLst>
          </p:cNvPr>
          <p:cNvSpPr/>
          <p:nvPr/>
        </p:nvSpPr>
        <p:spPr>
          <a:xfrm>
            <a:off x="6095999" y="2443094"/>
            <a:ext cx="1454728" cy="743449"/>
          </a:xfrm>
          <a:prstGeom prst="ellipse">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3317E82C-86B1-8DF7-701B-8BEF39C01A18}"/>
              </a:ext>
            </a:extLst>
          </p:cNvPr>
          <p:cNvSpPr/>
          <p:nvPr/>
        </p:nvSpPr>
        <p:spPr>
          <a:xfrm>
            <a:off x="7550727" y="2461050"/>
            <a:ext cx="1690254" cy="743449"/>
          </a:xfrm>
          <a:prstGeom prst="ellipse">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8" name="Straight Arrow Connector 7">
            <a:extLst>
              <a:ext uri="{FF2B5EF4-FFF2-40B4-BE49-F238E27FC236}">
                <a16:creationId xmlns:a16="http://schemas.microsoft.com/office/drawing/2014/main" id="{0E4726B8-95D3-FDAB-EAA5-DCA4D09ED817}"/>
              </a:ext>
            </a:extLst>
          </p:cNvPr>
          <p:cNvCxnSpPr>
            <a:cxnSpLocks/>
          </p:cNvCxnSpPr>
          <p:nvPr/>
        </p:nvCxnSpPr>
        <p:spPr>
          <a:xfrm flipV="1">
            <a:off x="6095999" y="3204499"/>
            <a:ext cx="1274619" cy="1893974"/>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253417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F5EE7D-84B3-0858-026A-E8E34BA18BDA}"/>
              </a:ext>
            </a:extLst>
          </p:cNvPr>
          <p:cNvSpPr>
            <a:spLocks noGrp="1"/>
          </p:cNvSpPr>
          <p:nvPr>
            <p:ph type="title"/>
          </p:nvPr>
        </p:nvSpPr>
        <p:spPr/>
        <p:txBody>
          <a:bodyPr>
            <a:normAutofit/>
          </a:bodyPr>
          <a:lstStyle/>
          <a:p>
            <a:pPr algn="ctr"/>
            <a:r>
              <a:rPr lang="en-GB" sz="5400" b="1"/>
              <a:t>Modules</a:t>
            </a:r>
          </a:p>
        </p:txBody>
      </p:sp>
      <p:sp>
        <p:nvSpPr>
          <p:cNvPr id="3" name="Content Placeholder 2">
            <a:extLst>
              <a:ext uri="{FF2B5EF4-FFF2-40B4-BE49-F238E27FC236}">
                <a16:creationId xmlns:a16="http://schemas.microsoft.com/office/drawing/2014/main" id="{BC126A08-5BC4-6712-6F89-4B332F3CD809}"/>
              </a:ext>
            </a:extLst>
          </p:cNvPr>
          <p:cNvSpPr>
            <a:spLocks noGrp="1"/>
          </p:cNvSpPr>
          <p:nvPr>
            <p:ph idx="1"/>
          </p:nvPr>
        </p:nvSpPr>
        <p:spPr/>
        <p:txBody>
          <a:bodyPr/>
          <a:lstStyle/>
          <a:p>
            <a:r>
              <a:rPr lang="en-US"/>
              <a:t>Using modules from Playbooks</a:t>
            </a:r>
          </a:p>
          <a:p>
            <a:r>
              <a:rPr lang="en-US"/>
              <a:t>Scripts are written in YAML</a:t>
            </a:r>
          </a:p>
          <a:p>
            <a:r>
              <a:rPr lang="en-US"/>
              <a:t>The key-value pairs are given</a:t>
            </a:r>
          </a:p>
          <a:p>
            <a:r>
              <a:rPr lang="en-US"/>
              <a:t>Modules denoted by name</a:t>
            </a:r>
          </a:p>
          <a:p>
            <a:pPr marL="0" indent="0">
              <a:buNone/>
            </a:pPr>
            <a:r>
              <a:rPr lang="en-US"/>
              <a:t>   key-value pair</a:t>
            </a:r>
          </a:p>
          <a:p>
            <a:r>
              <a:rPr lang="en-US"/>
              <a:t>Pass the command as the</a:t>
            </a:r>
          </a:p>
          <a:p>
            <a:pPr marL="0" indent="0">
              <a:buNone/>
            </a:pPr>
            <a:r>
              <a:rPr lang="en-US"/>
              <a:t>   argument</a:t>
            </a:r>
          </a:p>
          <a:p>
            <a:endParaRPr lang="en-US"/>
          </a:p>
          <a:p>
            <a:pPr marL="0" indent="0">
              <a:buNone/>
            </a:pPr>
            <a:endParaRPr lang="en-US" b="1"/>
          </a:p>
        </p:txBody>
      </p:sp>
      <p:sp>
        <p:nvSpPr>
          <p:cNvPr id="9" name="TextBox 8">
            <a:extLst>
              <a:ext uri="{FF2B5EF4-FFF2-40B4-BE49-F238E27FC236}">
                <a16:creationId xmlns:a16="http://schemas.microsoft.com/office/drawing/2014/main" id="{91A8B8C5-9AD8-8F64-8D9B-F38EEBA1AF63}"/>
              </a:ext>
            </a:extLst>
          </p:cNvPr>
          <p:cNvSpPr txBox="1"/>
          <p:nvPr/>
        </p:nvSpPr>
        <p:spPr>
          <a:xfrm>
            <a:off x="3048000" y="5752053"/>
            <a:ext cx="6096000" cy="276999"/>
          </a:xfrm>
          <a:prstGeom prst="rect">
            <a:avLst/>
          </a:prstGeom>
          <a:noFill/>
        </p:spPr>
        <p:txBody>
          <a:bodyPr wrap="square">
            <a:spAutoFit/>
          </a:bodyPr>
          <a:lstStyle/>
          <a:p>
            <a:pPr algn="ctr"/>
            <a:r>
              <a:rPr lang="en-GB" sz="1200">
                <a:solidFill>
                  <a:schemeClr val="accent4">
                    <a:lumMod val="60000"/>
                    <a:lumOff val="40000"/>
                  </a:schemeClr>
                </a:solidFill>
              </a:rPr>
              <a:t>https://www.middlewareinventory.com/blog/ansible-playbook-example/</a:t>
            </a:r>
          </a:p>
        </p:txBody>
      </p:sp>
      <p:pic>
        <p:nvPicPr>
          <p:cNvPr id="11" name="Picture 10">
            <a:extLst>
              <a:ext uri="{FF2B5EF4-FFF2-40B4-BE49-F238E27FC236}">
                <a16:creationId xmlns:a16="http://schemas.microsoft.com/office/drawing/2014/main" id="{3D652449-8885-F4F4-5455-E270620804B8}"/>
              </a:ext>
            </a:extLst>
          </p:cNvPr>
          <p:cNvPicPr>
            <a:picLocks noChangeAspect="1"/>
          </p:cNvPicPr>
          <p:nvPr/>
        </p:nvPicPr>
        <p:blipFill>
          <a:blip r:embed="rId2"/>
          <a:stretch>
            <a:fillRect/>
          </a:stretch>
        </p:blipFill>
        <p:spPr>
          <a:xfrm>
            <a:off x="5155743" y="2489765"/>
            <a:ext cx="6159637" cy="1878470"/>
          </a:xfrm>
          <a:prstGeom prst="rect">
            <a:avLst/>
          </a:prstGeom>
        </p:spPr>
      </p:pic>
    </p:spTree>
    <p:extLst>
      <p:ext uri="{BB962C8B-B14F-4D97-AF65-F5344CB8AC3E}">
        <p14:creationId xmlns:p14="http://schemas.microsoft.com/office/powerpoint/2010/main" val="40456490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F5EE7D-84B3-0858-026A-E8E34BA18BDA}"/>
              </a:ext>
            </a:extLst>
          </p:cNvPr>
          <p:cNvSpPr>
            <a:spLocks noGrp="1"/>
          </p:cNvSpPr>
          <p:nvPr>
            <p:ph type="title"/>
          </p:nvPr>
        </p:nvSpPr>
        <p:spPr/>
        <p:txBody>
          <a:bodyPr>
            <a:normAutofit/>
          </a:bodyPr>
          <a:lstStyle/>
          <a:p>
            <a:pPr algn="ctr"/>
            <a:r>
              <a:rPr lang="en-GB" sz="5400" b="1"/>
              <a:t>Modules</a:t>
            </a:r>
          </a:p>
        </p:txBody>
      </p:sp>
      <p:sp>
        <p:nvSpPr>
          <p:cNvPr id="3" name="Content Placeholder 2">
            <a:extLst>
              <a:ext uri="{FF2B5EF4-FFF2-40B4-BE49-F238E27FC236}">
                <a16:creationId xmlns:a16="http://schemas.microsoft.com/office/drawing/2014/main" id="{BC126A08-5BC4-6712-6F89-4B332F3CD809}"/>
              </a:ext>
            </a:extLst>
          </p:cNvPr>
          <p:cNvSpPr>
            <a:spLocks noGrp="1"/>
          </p:cNvSpPr>
          <p:nvPr>
            <p:ph idx="1"/>
          </p:nvPr>
        </p:nvSpPr>
        <p:spPr/>
        <p:txBody>
          <a:bodyPr/>
          <a:lstStyle/>
          <a:p>
            <a:r>
              <a:rPr lang="en-US"/>
              <a:t>Using modules from Playbooks</a:t>
            </a:r>
          </a:p>
          <a:p>
            <a:r>
              <a:rPr lang="en-US"/>
              <a:t>Scripts are written in YAML</a:t>
            </a:r>
          </a:p>
          <a:p>
            <a:r>
              <a:rPr lang="en-US"/>
              <a:t>The key-value pairs are given</a:t>
            </a:r>
          </a:p>
          <a:p>
            <a:r>
              <a:rPr lang="en-US"/>
              <a:t>Modules denoted by name</a:t>
            </a:r>
          </a:p>
          <a:p>
            <a:pPr marL="0" indent="0">
              <a:buNone/>
            </a:pPr>
            <a:r>
              <a:rPr lang="en-US"/>
              <a:t>   key-value pair</a:t>
            </a:r>
          </a:p>
          <a:p>
            <a:r>
              <a:rPr lang="en-US"/>
              <a:t>Arguments can be passed as</a:t>
            </a:r>
          </a:p>
          <a:p>
            <a:pPr marL="0" indent="0">
              <a:buNone/>
            </a:pPr>
            <a:r>
              <a:rPr lang="en-US"/>
              <a:t>  ‘Complex </a:t>
            </a:r>
            <a:r>
              <a:rPr lang="en-US" err="1"/>
              <a:t>Args</a:t>
            </a:r>
            <a:r>
              <a:rPr lang="en-US"/>
              <a:t>’</a:t>
            </a:r>
          </a:p>
          <a:p>
            <a:endParaRPr lang="en-US"/>
          </a:p>
          <a:p>
            <a:pPr marL="0" indent="0">
              <a:buNone/>
            </a:pPr>
            <a:endParaRPr lang="en-US" b="1"/>
          </a:p>
        </p:txBody>
      </p:sp>
      <p:pic>
        <p:nvPicPr>
          <p:cNvPr id="7" name="Picture 6">
            <a:extLst>
              <a:ext uri="{FF2B5EF4-FFF2-40B4-BE49-F238E27FC236}">
                <a16:creationId xmlns:a16="http://schemas.microsoft.com/office/drawing/2014/main" id="{0692B4DA-1E28-1C7C-BE4A-808F25C313F3}"/>
              </a:ext>
            </a:extLst>
          </p:cNvPr>
          <p:cNvPicPr>
            <a:picLocks noChangeAspect="1"/>
          </p:cNvPicPr>
          <p:nvPr/>
        </p:nvPicPr>
        <p:blipFill>
          <a:blip r:embed="rId2"/>
          <a:stretch>
            <a:fillRect/>
          </a:stretch>
        </p:blipFill>
        <p:spPr>
          <a:xfrm>
            <a:off x="5388243" y="1690688"/>
            <a:ext cx="6803757" cy="3583830"/>
          </a:xfrm>
          <a:prstGeom prst="rect">
            <a:avLst/>
          </a:prstGeom>
        </p:spPr>
      </p:pic>
      <p:sp>
        <p:nvSpPr>
          <p:cNvPr id="9" name="TextBox 8">
            <a:extLst>
              <a:ext uri="{FF2B5EF4-FFF2-40B4-BE49-F238E27FC236}">
                <a16:creationId xmlns:a16="http://schemas.microsoft.com/office/drawing/2014/main" id="{91A8B8C5-9AD8-8F64-8D9B-F38EEBA1AF63}"/>
              </a:ext>
            </a:extLst>
          </p:cNvPr>
          <p:cNvSpPr txBox="1"/>
          <p:nvPr/>
        </p:nvSpPr>
        <p:spPr>
          <a:xfrm>
            <a:off x="3048000" y="5752053"/>
            <a:ext cx="6096000" cy="276999"/>
          </a:xfrm>
          <a:prstGeom prst="rect">
            <a:avLst/>
          </a:prstGeom>
          <a:noFill/>
        </p:spPr>
        <p:txBody>
          <a:bodyPr wrap="square">
            <a:spAutoFit/>
          </a:bodyPr>
          <a:lstStyle/>
          <a:p>
            <a:pPr algn="ctr"/>
            <a:r>
              <a:rPr lang="en-GB" sz="1200">
                <a:solidFill>
                  <a:schemeClr val="accent4">
                    <a:lumMod val="60000"/>
                    <a:lumOff val="40000"/>
                  </a:schemeClr>
                </a:solidFill>
              </a:rPr>
              <a:t>https://www.middlewareinventory.com/blog/ansible-playbook-example/</a:t>
            </a:r>
          </a:p>
        </p:txBody>
      </p:sp>
      <p:sp>
        <p:nvSpPr>
          <p:cNvPr id="4" name="Oval 3">
            <a:extLst>
              <a:ext uri="{FF2B5EF4-FFF2-40B4-BE49-F238E27FC236}">
                <a16:creationId xmlns:a16="http://schemas.microsoft.com/office/drawing/2014/main" id="{BDF31043-AD5A-8B93-8A34-9047AA223F0F}"/>
              </a:ext>
            </a:extLst>
          </p:cNvPr>
          <p:cNvSpPr/>
          <p:nvPr/>
        </p:nvSpPr>
        <p:spPr>
          <a:xfrm>
            <a:off x="5409612" y="4037425"/>
            <a:ext cx="3380509" cy="1300614"/>
          </a:xfrm>
          <a:prstGeom prst="ellipse">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916741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F5EE7D-84B3-0858-026A-E8E34BA18BDA}"/>
              </a:ext>
            </a:extLst>
          </p:cNvPr>
          <p:cNvSpPr>
            <a:spLocks noGrp="1"/>
          </p:cNvSpPr>
          <p:nvPr>
            <p:ph type="title"/>
          </p:nvPr>
        </p:nvSpPr>
        <p:spPr/>
        <p:txBody>
          <a:bodyPr>
            <a:normAutofit/>
          </a:bodyPr>
          <a:lstStyle/>
          <a:p>
            <a:pPr algn="ctr"/>
            <a:r>
              <a:rPr lang="en-GB" sz="5400" b="1"/>
              <a:t>Module States</a:t>
            </a:r>
          </a:p>
        </p:txBody>
      </p:sp>
      <p:sp>
        <p:nvSpPr>
          <p:cNvPr id="3" name="Content Placeholder 2">
            <a:extLst>
              <a:ext uri="{FF2B5EF4-FFF2-40B4-BE49-F238E27FC236}">
                <a16:creationId xmlns:a16="http://schemas.microsoft.com/office/drawing/2014/main" id="{BC126A08-5BC4-6712-6F89-4B332F3CD809}"/>
              </a:ext>
            </a:extLst>
          </p:cNvPr>
          <p:cNvSpPr>
            <a:spLocks noGrp="1"/>
          </p:cNvSpPr>
          <p:nvPr>
            <p:ph idx="1"/>
          </p:nvPr>
        </p:nvSpPr>
        <p:spPr>
          <a:xfrm>
            <a:off x="358219" y="1620472"/>
            <a:ext cx="11481847" cy="4064394"/>
          </a:xfrm>
        </p:spPr>
        <p:txBody>
          <a:bodyPr vert="horz" lIns="91440" tIns="45720" rIns="91440" bIns="45720" rtlCol="0" anchor="t">
            <a:noAutofit/>
          </a:bodyPr>
          <a:lstStyle/>
          <a:p>
            <a:r>
              <a:rPr lang="en-US" sz="2400" b="1">
                <a:solidFill>
                  <a:srgbClr val="404040"/>
                </a:solidFill>
                <a:ea typeface="+mn-lt"/>
                <a:cs typeface="+mn-lt"/>
              </a:rPr>
              <a:t>Merged - </a:t>
            </a:r>
            <a:r>
              <a:rPr lang="en-US" sz="2400">
                <a:solidFill>
                  <a:srgbClr val="404040"/>
                </a:solidFill>
                <a:ea typeface="+mn-lt"/>
                <a:cs typeface="+mn-lt"/>
              </a:rPr>
              <a:t>Ansible merges the on-device configuration with the provided configuration in the task.</a:t>
            </a:r>
            <a:endParaRPr lang="en-US" sz="2400">
              <a:cs typeface="Calibri"/>
            </a:endParaRPr>
          </a:p>
          <a:p>
            <a:r>
              <a:rPr lang="en-US" sz="2400" b="1">
                <a:solidFill>
                  <a:srgbClr val="404040"/>
                </a:solidFill>
                <a:ea typeface="+mn-lt"/>
                <a:cs typeface="+mn-lt"/>
              </a:rPr>
              <a:t>Replaced - </a:t>
            </a:r>
            <a:r>
              <a:rPr lang="en-US" sz="2400">
                <a:solidFill>
                  <a:srgbClr val="404040"/>
                </a:solidFill>
                <a:ea typeface="+mn-lt"/>
                <a:cs typeface="+mn-lt"/>
              </a:rPr>
              <a:t>Ansible replaces the on-device configuration subsection with the provided configuration subsection in the task.</a:t>
            </a:r>
            <a:endParaRPr lang="en-US" sz="2400">
              <a:cs typeface="Calibri"/>
            </a:endParaRPr>
          </a:p>
          <a:p>
            <a:r>
              <a:rPr lang="en-US" sz="2400" b="1">
                <a:solidFill>
                  <a:srgbClr val="404040"/>
                </a:solidFill>
                <a:ea typeface="+mn-lt"/>
                <a:cs typeface="+mn-lt"/>
              </a:rPr>
              <a:t>Overridden - </a:t>
            </a:r>
            <a:r>
              <a:rPr lang="en-US" sz="2400">
                <a:solidFill>
                  <a:srgbClr val="404040"/>
                </a:solidFill>
                <a:ea typeface="+mn-lt"/>
                <a:cs typeface="+mn-lt"/>
              </a:rPr>
              <a:t>Ansible overrides the on-device configuration for the resource with the provided configuration in the task. Use caution with this state as you could remove your access to the device (for example, by overriding the management interface configuration).</a:t>
            </a:r>
            <a:endParaRPr lang="en-US" sz="2400">
              <a:cs typeface="Calibri"/>
            </a:endParaRPr>
          </a:p>
          <a:p>
            <a:r>
              <a:rPr lang="en-US" sz="2400" b="1">
                <a:solidFill>
                  <a:srgbClr val="404040"/>
                </a:solidFill>
                <a:ea typeface="+mn-lt"/>
                <a:cs typeface="+mn-lt"/>
              </a:rPr>
              <a:t>Deleted - </a:t>
            </a:r>
            <a:r>
              <a:rPr lang="en-US" sz="2400">
                <a:solidFill>
                  <a:srgbClr val="404040"/>
                </a:solidFill>
                <a:ea typeface="+mn-lt"/>
                <a:cs typeface="+mn-lt"/>
              </a:rPr>
              <a:t>Ansible deletes the on-device configuration subsection and restores any default settings.</a:t>
            </a:r>
            <a:endParaRPr lang="en-US" sz="2400">
              <a:cs typeface="Calibri"/>
            </a:endParaRPr>
          </a:p>
          <a:p>
            <a:endParaRPr lang="en-US" sz="2000">
              <a:solidFill>
                <a:srgbClr val="404040"/>
              </a:solidFill>
              <a:cs typeface="Calibri"/>
            </a:endParaRPr>
          </a:p>
          <a:p>
            <a:pPr marL="0" indent="0">
              <a:buNone/>
            </a:pPr>
            <a:endParaRPr lang="en-US" b="1">
              <a:cs typeface="Calibri" panose="020F0502020204030204"/>
            </a:endParaRPr>
          </a:p>
        </p:txBody>
      </p:sp>
      <p:sp>
        <p:nvSpPr>
          <p:cNvPr id="9" name="TextBox 8">
            <a:extLst>
              <a:ext uri="{FF2B5EF4-FFF2-40B4-BE49-F238E27FC236}">
                <a16:creationId xmlns:a16="http://schemas.microsoft.com/office/drawing/2014/main" id="{91A8B8C5-9AD8-8F64-8D9B-F38EEBA1AF63}"/>
              </a:ext>
            </a:extLst>
          </p:cNvPr>
          <p:cNvSpPr txBox="1"/>
          <p:nvPr/>
        </p:nvSpPr>
        <p:spPr>
          <a:xfrm>
            <a:off x="3048000" y="5752053"/>
            <a:ext cx="6096000" cy="276999"/>
          </a:xfrm>
          <a:prstGeom prst="rect">
            <a:avLst/>
          </a:prstGeom>
          <a:noFill/>
        </p:spPr>
        <p:txBody>
          <a:bodyPr wrap="square">
            <a:spAutoFit/>
          </a:bodyPr>
          <a:lstStyle/>
          <a:p>
            <a:pPr algn="ctr"/>
            <a:r>
              <a:rPr lang="en-GB" sz="1200">
                <a:solidFill>
                  <a:schemeClr val="accent4">
                    <a:lumMod val="60000"/>
                    <a:lumOff val="40000"/>
                  </a:schemeClr>
                </a:solidFill>
              </a:rPr>
              <a:t>https://www.middlewareinventory.com/blog/ansible-playbook-example/</a:t>
            </a:r>
          </a:p>
        </p:txBody>
      </p:sp>
    </p:spTree>
    <p:extLst>
      <p:ext uri="{BB962C8B-B14F-4D97-AF65-F5344CB8AC3E}">
        <p14:creationId xmlns:p14="http://schemas.microsoft.com/office/powerpoint/2010/main" val="1215694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F5EE7D-84B3-0858-026A-E8E34BA18BDA}"/>
              </a:ext>
            </a:extLst>
          </p:cNvPr>
          <p:cNvSpPr>
            <a:spLocks noGrp="1"/>
          </p:cNvSpPr>
          <p:nvPr>
            <p:ph type="title"/>
          </p:nvPr>
        </p:nvSpPr>
        <p:spPr/>
        <p:txBody>
          <a:bodyPr>
            <a:normAutofit/>
          </a:bodyPr>
          <a:lstStyle/>
          <a:p>
            <a:pPr algn="ctr"/>
            <a:r>
              <a:rPr lang="en-GB" sz="5400" b="1"/>
              <a:t>Module States</a:t>
            </a:r>
          </a:p>
        </p:txBody>
      </p:sp>
      <p:sp>
        <p:nvSpPr>
          <p:cNvPr id="3" name="Content Placeholder 2">
            <a:extLst>
              <a:ext uri="{FF2B5EF4-FFF2-40B4-BE49-F238E27FC236}">
                <a16:creationId xmlns:a16="http://schemas.microsoft.com/office/drawing/2014/main" id="{BC126A08-5BC4-6712-6F89-4B332F3CD809}"/>
              </a:ext>
            </a:extLst>
          </p:cNvPr>
          <p:cNvSpPr>
            <a:spLocks noGrp="1"/>
          </p:cNvSpPr>
          <p:nvPr>
            <p:ph idx="1"/>
          </p:nvPr>
        </p:nvSpPr>
        <p:spPr>
          <a:xfrm>
            <a:off x="358219" y="1620472"/>
            <a:ext cx="11481847" cy="4064394"/>
          </a:xfrm>
        </p:spPr>
        <p:txBody>
          <a:bodyPr vert="horz" lIns="91440" tIns="45720" rIns="91440" bIns="45720" rtlCol="0" anchor="t">
            <a:noAutofit/>
          </a:bodyPr>
          <a:lstStyle/>
          <a:p>
            <a:r>
              <a:rPr lang="en-US" sz="2400" b="1">
                <a:solidFill>
                  <a:srgbClr val="404040"/>
                </a:solidFill>
                <a:ea typeface="+mn-lt"/>
                <a:cs typeface="+mn-lt"/>
              </a:rPr>
              <a:t>Gathered - </a:t>
            </a:r>
            <a:r>
              <a:rPr lang="en-US" sz="2400">
                <a:solidFill>
                  <a:srgbClr val="404040"/>
                </a:solidFill>
                <a:ea typeface="+mn-lt"/>
                <a:cs typeface="+mn-lt"/>
              </a:rPr>
              <a:t>Ansible displays the resource details gathered from the network device and accessed with the </a:t>
            </a:r>
            <a:r>
              <a:rPr lang="en-US" sz="2400">
                <a:solidFill>
                  <a:srgbClr val="E74C3C"/>
                </a:solidFill>
                <a:latin typeface="Consolas"/>
                <a:cs typeface="Calibri"/>
              </a:rPr>
              <a:t>gathered</a:t>
            </a:r>
            <a:r>
              <a:rPr lang="en-US" sz="2400">
                <a:solidFill>
                  <a:srgbClr val="404040"/>
                </a:solidFill>
                <a:ea typeface="+mn-lt"/>
                <a:cs typeface="+mn-lt"/>
              </a:rPr>
              <a:t> key in the result.</a:t>
            </a:r>
            <a:endParaRPr lang="en-US" sz="2400">
              <a:cs typeface="Calibri"/>
            </a:endParaRPr>
          </a:p>
          <a:p>
            <a:r>
              <a:rPr lang="en-US" sz="2400" b="1">
                <a:solidFill>
                  <a:srgbClr val="404040"/>
                </a:solidFill>
                <a:ea typeface="+mn-lt"/>
                <a:cs typeface="+mn-lt"/>
              </a:rPr>
              <a:t>Rendered - </a:t>
            </a:r>
            <a:r>
              <a:rPr lang="en-US" sz="2400">
                <a:solidFill>
                  <a:srgbClr val="404040"/>
                </a:solidFill>
                <a:ea typeface="+mn-lt"/>
                <a:cs typeface="+mn-lt"/>
              </a:rPr>
              <a:t>Ansible renders the provided configuration in the task in the device-native format (for example, Cisco IOS CLI). Ansible returns this rendered configuration in the </a:t>
            </a:r>
            <a:r>
              <a:rPr lang="en-US" sz="2400">
                <a:solidFill>
                  <a:srgbClr val="E74C3C"/>
                </a:solidFill>
                <a:latin typeface="Consolas"/>
                <a:cs typeface="Calibri"/>
              </a:rPr>
              <a:t>rendered</a:t>
            </a:r>
            <a:r>
              <a:rPr lang="en-US" sz="2400">
                <a:solidFill>
                  <a:srgbClr val="404040"/>
                </a:solidFill>
                <a:ea typeface="+mn-lt"/>
                <a:cs typeface="+mn-lt"/>
              </a:rPr>
              <a:t> key in the result. Note this state does not communicate with the network device and can be used offline.</a:t>
            </a:r>
            <a:endParaRPr lang="en-US" sz="2400">
              <a:cs typeface="Calibri"/>
            </a:endParaRPr>
          </a:p>
          <a:p>
            <a:r>
              <a:rPr lang="en-US" sz="2400" b="1">
                <a:solidFill>
                  <a:srgbClr val="404040"/>
                </a:solidFill>
                <a:ea typeface="+mn-lt"/>
                <a:cs typeface="+mn-lt"/>
              </a:rPr>
              <a:t>Parsed - </a:t>
            </a:r>
            <a:r>
              <a:rPr lang="en-US" sz="2400">
                <a:solidFill>
                  <a:srgbClr val="404040"/>
                </a:solidFill>
                <a:ea typeface="+mn-lt"/>
                <a:cs typeface="+mn-lt"/>
              </a:rPr>
              <a:t>Ansible parses the configuration from the </a:t>
            </a:r>
            <a:r>
              <a:rPr lang="en-US" sz="2400" err="1">
                <a:solidFill>
                  <a:srgbClr val="E74C3C"/>
                </a:solidFill>
                <a:latin typeface="Consolas"/>
                <a:cs typeface="Calibri"/>
              </a:rPr>
              <a:t>running_config</a:t>
            </a:r>
            <a:r>
              <a:rPr lang="en-US" sz="2400">
                <a:solidFill>
                  <a:srgbClr val="404040"/>
                </a:solidFill>
                <a:ea typeface="+mn-lt"/>
                <a:cs typeface="+mn-lt"/>
              </a:rPr>
              <a:t> option into Ansible structured data in the </a:t>
            </a:r>
            <a:r>
              <a:rPr lang="en-US" sz="2400">
                <a:solidFill>
                  <a:srgbClr val="E74C3C"/>
                </a:solidFill>
                <a:latin typeface="Consolas"/>
                <a:cs typeface="Calibri"/>
              </a:rPr>
              <a:t>parsed</a:t>
            </a:r>
            <a:r>
              <a:rPr lang="en-US" sz="2400">
                <a:solidFill>
                  <a:srgbClr val="404040"/>
                </a:solidFill>
                <a:ea typeface="+mn-lt"/>
                <a:cs typeface="+mn-lt"/>
              </a:rPr>
              <a:t> key in the result. Note this does not gather the configuration from the network device so this state can be used offline</a:t>
            </a:r>
            <a:endParaRPr lang="en-US" sz="2400">
              <a:cs typeface="Calibri"/>
            </a:endParaRPr>
          </a:p>
          <a:p>
            <a:endParaRPr lang="en-US">
              <a:cs typeface="Calibri"/>
            </a:endParaRPr>
          </a:p>
          <a:p>
            <a:pPr marL="0" indent="0">
              <a:buNone/>
            </a:pPr>
            <a:endParaRPr lang="en-US" b="1">
              <a:cs typeface="Calibri" panose="020F0502020204030204"/>
            </a:endParaRPr>
          </a:p>
        </p:txBody>
      </p:sp>
      <p:sp>
        <p:nvSpPr>
          <p:cNvPr id="9" name="TextBox 8">
            <a:extLst>
              <a:ext uri="{FF2B5EF4-FFF2-40B4-BE49-F238E27FC236}">
                <a16:creationId xmlns:a16="http://schemas.microsoft.com/office/drawing/2014/main" id="{91A8B8C5-9AD8-8F64-8D9B-F38EEBA1AF63}"/>
              </a:ext>
            </a:extLst>
          </p:cNvPr>
          <p:cNvSpPr txBox="1"/>
          <p:nvPr/>
        </p:nvSpPr>
        <p:spPr>
          <a:xfrm>
            <a:off x="3048000" y="5752053"/>
            <a:ext cx="6096000" cy="276999"/>
          </a:xfrm>
          <a:prstGeom prst="rect">
            <a:avLst/>
          </a:prstGeom>
          <a:noFill/>
        </p:spPr>
        <p:txBody>
          <a:bodyPr wrap="square">
            <a:spAutoFit/>
          </a:bodyPr>
          <a:lstStyle/>
          <a:p>
            <a:pPr algn="ctr"/>
            <a:r>
              <a:rPr lang="en-GB" sz="1200">
                <a:solidFill>
                  <a:schemeClr val="accent4">
                    <a:lumMod val="60000"/>
                    <a:lumOff val="40000"/>
                  </a:schemeClr>
                </a:solidFill>
              </a:rPr>
              <a:t>https://www.middlewareinventory.com/blog/ansible-playbook-example/</a:t>
            </a:r>
          </a:p>
        </p:txBody>
      </p:sp>
    </p:spTree>
    <p:extLst>
      <p:ext uri="{BB962C8B-B14F-4D97-AF65-F5344CB8AC3E}">
        <p14:creationId xmlns:p14="http://schemas.microsoft.com/office/powerpoint/2010/main" val="22915025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F5EE7D-84B3-0858-026A-E8E34BA18BDA}"/>
              </a:ext>
            </a:extLst>
          </p:cNvPr>
          <p:cNvSpPr>
            <a:spLocks noGrp="1"/>
          </p:cNvSpPr>
          <p:nvPr>
            <p:ph type="title"/>
          </p:nvPr>
        </p:nvSpPr>
        <p:spPr/>
        <p:txBody>
          <a:bodyPr>
            <a:normAutofit/>
          </a:bodyPr>
          <a:lstStyle/>
          <a:p>
            <a:pPr algn="ctr"/>
            <a:r>
              <a:rPr lang="en-GB" sz="5400" b="1"/>
              <a:t>Modules</a:t>
            </a:r>
          </a:p>
        </p:txBody>
      </p:sp>
      <p:pic>
        <p:nvPicPr>
          <p:cNvPr id="8" name="Content Placeholder 7">
            <a:extLst>
              <a:ext uri="{FF2B5EF4-FFF2-40B4-BE49-F238E27FC236}">
                <a16:creationId xmlns:a16="http://schemas.microsoft.com/office/drawing/2014/main" id="{EA32BFD4-A365-C4FA-E059-9FC771583FF7}"/>
              </a:ext>
            </a:extLst>
          </p:cNvPr>
          <p:cNvPicPr>
            <a:picLocks noGrp="1" noChangeAspect="1"/>
          </p:cNvPicPr>
          <p:nvPr>
            <p:ph idx="1"/>
          </p:nvPr>
        </p:nvPicPr>
        <p:blipFill>
          <a:blip r:embed="rId2"/>
          <a:stretch>
            <a:fillRect/>
          </a:stretch>
        </p:blipFill>
        <p:spPr>
          <a:xfrm>
            <a:off x="357100" y="1379350"/>
            <a:ext cx="11533362" cy="4348868"/>
          </a:xfrm>
          <a:prstGeom prst="rect">
            <a:avLst/>
          </a:prstGeom>
        </p:spPr>
      </p:pic>
      <p:sp>
        <p:nvSpPr>
          <p:cNvPr id="7" name="TextBox 6">
            <a:extLst>
              <a:ext uri="{FF2B5EF4-FFF2-40B4-BE49-F238E27FC236}">
                <a16:creationId xmlns:a16="http://schemas.microsoft.com/office/drawing/2014/main" id="{5C49BF20-A11A-E5B2-4950-CC58FDFD689C}"/>
              </a:ext>
            </a:extLst>
          </p:cNvPr>
          <p:cNvSpPr txBox="1"/>
          <p:nvPr/>
        </p:nvSpPr>
        <p:spPr>
          <a:xfrm>
            <a:off x="3046709" y="5728218"/>
            <a:ext cx="6098582" cy="276999"/>
          </a:xfrm>
          <a:prstGeom prst="rect">
            <a:avLst/>
          </a:prstGeom>
          <a:noFill/>
        </p:spPr>
        <p:txBody>
          <a:bodyPr wrap="square">
            <a:spAutoFit/>
          </a:bodyPr>
          <a:lstStyle/>
          <a:p>
            <a:pPr algn="ctr"/>
            <a:r>
              <a:rPr lang="en-GB" sz="1200">
                <a:solidFill>
                  <a:schemeClr val="accent4">
                    <a:lumMod val="60000"/>
                    <a:lumOff val="40000"/>
                  </a:schemeClr>
                </a:solidFill>
              </a:rPr>
              <a:t>https://linuxbuz.com/linuxhowto/what-is-ansible-modules-and-how-to-use-it</a:t>
            </a:r>
          </a:p>
        </p:txBody>
      </p:sp>
    </p:spTree>
    <p:extLst>
      <p:ext uri="{BB962C8B-B14F-4D97-AF65-F5344CB8AC3E}">
        <p14:creationId xmlns:p14="http://schemas.microsoft.com/office/powerpoint/2010/main" val="12438527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ACDF72-4DF5-6763-539D-8B164F7665BF}"/>
              </a:ext>
            </a:extLst>
          </p:cNvPr>
          <p:cNvSpPr>
            <a:spLocks noGrp="1"/>
          </p:cNvSpPr>
          <p:nvPr>
            <p:ph type="title"/>
          </p:nvPr>
        </p:nvSpPr>
        <p:spPr>
          <a:xfrm>
            <a:off x="3966658" y="2331577"/>
            <a:ext cx="11481847" cy="1325563"/>
          </a:xfrm>
        </p:spPr>
        <p:txBody>
          <a:bodyPr/>
          <a:lstStyle/>
          <a:p>
            <a:r>
              <a:rPr lang="en-GB"/>
              <a:t>Practical time</a:t>
            </a:r>
          </a:p>
        </p:txBody>
      </p:sp>
    </p:spTree>
    <p:extLst>
      <p:ext uri="{BB962C8B-B14F-4D97-AF65-F5344CB8AC3E}">
        <p14:creationId xmlns:p14="http://schemas.microsoft.com/office/powerpoint/2010/main" val="33180189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3C392-9889-A882-769C-5C0384F5C2AF}"/>
              </a:ext>
            </a:extLst>
          </p:cNvPr>
          <p:cNvSpPr>
            <a:spLocks noGrp="1"/>
          </p:cNvSpPr>
          <p:nvPr>
            <p:ph type="title"/>
          </p:nvPr>
        </p:nvSpPr>
        <p:spPr/>
        <p:txBody>
          <a:bodyPr/>
          <a:lstStyle/>
          <a:p>
            <a:r>
              <a:rPr lang="en-GB"/>
              <a:t>Installation</a:t>
            </a:r>
          </a:p>
        </p:txBody>
      </p:sp>
      <p:sp>
        <p:nvSpPr>
          <p:cNvPr id="3" name="Content Placeholder 2">
            <a:extLst>
              <a:ext uri="{FF2B5EF4-FFF2-40B4-BE49-F238E27FC236}">
                <a16:creationId xmlns:a16="http://schemas.microsoft.com/office/drawing/2014/main" id="{D672B3B7-D707-4F4A-C3A0-8D4316335F13}"/>
              </a:ext>
            </a:extLst>
          </p:cNvPr>
          <p:cNvSpPr>
            <a:spLocks noGrp="1"/>
          </p:cNvSpPr>
          <p:nvPr>
            <p:ph idx="1"/>
          </p:nvPr>
        </p:nvSpPr>
        <p:spPr/>
        <p:txBody>
          <a:bodyPr>
            <a:normAutofit fontScale="92500" lnSpcReduction="10000"/>
          </a:bodyPr>
          <a:lstStyle/>
          <a:p>
            <a:pPr marL="0" indent="0">
              <a:buNone/>
            </a:pPr>
            <a:r>
              <a:rPr lang="en-GB" dirty="0" err="1"/>
              <a:t>Sudo</a:t>
            </a:r>
            <a:r>
              <a:rPr lang="en-GB" dirty="0"/>
              <a:t> apt-get update</a:t>
            </a:r>
          </a:p>
          <a:p>
            <a:pPr marL="0" indent="0">
              <a:buNone/>
            </a:pPr>
            <a:r>
              <a:rPr lang="en-GB" dirty="0" err="1"/>
              <a:t>Sudo</a:t>
            </a:r>
            <a:r>
              <a:rPr lang="en-GB" dirty="0"/>
              <a:t> apt install python3</a:t>
            </a:r>
          </a:p>
          <a:p>
            <a:pPr marL="0" indent="0">
              <a:buNone/>
            </a:pPr>
            <a:r>
              <a:rPr lang="en-GB" dirty="0" err="1"/>
              <a:t>sudo</a:t>
            </a:r>
            <a:r>
              <a:rPr lang="en-GB" dirty="0"/>
              <a:t> apt install python3-pip</a:t>
            </a:r>
          </a:p>
          <a:p>
            <a:pPr marL="0" indent="0">
              <a:buNone/>
            </a:pPr>
            <a:r>
              <a:rPr lang="en-GB" dirty="0"/>
              <a:t>Pip install ansible / </a:t>
            </a:r>
            <a:r>
              <a:rPr lang="en-GB" dirty="0" err="1"/>
              <a:t>sudo</a:t>
            </a:r>
            <a:r>
              <a:rPr lang="en-GB" dirty="0"/>
              <a:t> apt install ansible</a:t>
            </a:r>
          </a:p>
          <a:p>
            <a:pPr marL="0" indent="0">
              <a:buNone/>
            </a:pPr>
            <a:r>
              <a:rPr lang="en-GB" b="0" i="0" dirty="0" err="1">
                <a:solidFill>
                  <a:srgbClr val="242424"/>
                </a:solidFill>
                <a:effectLst/>
                <a:latin typeface="source-code-pro"/>
              </a:rPr>
              <a:t>sudo</a:t>
            </a:r>
            <a:r>
              <a:rPr lang="en-GB" b="0" i="0" dirty="0">
                <a:solidFill>
                  <a:srgbClr val="242424"/>
                </a:solidFill>
                <a:effectLst/>
                <a:latin typeface="source-code-pro"/>
              </a:rPr>
              <a:t> apt install </a:t>
            </a:r>
            <a:r>
              <a:rPr lang="en-GB" b="0" i="0" dirty="0" err="1">
                <a:solidFill>
                  <a:srgbClr val="242424"/>
                </a:solidFill>
                <a:effectLst/>
                <a:latin typeface="source-code-pro"/>
              </a:rPr>
              <a:t>sshpass</a:t>
            </a:r>
            <a:endParaRPr lang="en-GB" dirty="0"/>
          </a:p>
          <a:p>
            <a:pPr marL="0" indent="0">
              <a:buNone/>
            </a:pPr>
            <a:endParaRPr lang="en-GB" dirty="0"/>
          </a:p>
          <a:p>
            <a:pPr marL="0" indent="0">
              <a:buNone/>
            </a:pPr>
            <a:r>
              <a:rPr lang="en-GB" dirty="0"/>
              <a:t>ansible --version</a:t>
            </a:r>
          </a:p>
          <a:p>
            <a:pPr marL="0" indent="0">
              <a:buNone/>
            </a:pPr>
            <a:r>
              <a:rPr lang="en-GB" dirty="0" err="1"/>
              <a:t>mkdir</a:t>
            </a:r>
            <a:r>
              <a:rPr lang="en-GB" dirty="0"/>
              <a:t> </a:t>
            </a:r>
            <a:r>
              <a:rPr lang="en-GB" dirty="0" err="1"/>
              <a:t>ansible_quickstart</a:t>
            </a:r>
            <a:r>
              <a:rPr lang="en-GB" dirty="0"/>
              <a:t> &amp;&amp; cd </a:t>
            </a:r>
            <a:r>
              <a:rPr lang="en-GB" dirty="0" err="1"/>
              <a:t>ansible_quickstart</a:t>
            </a:r>
            <a:endParaRPr lang="en-GB" dirty="0"/>
          </a:p>
        </p:txBody>
      </p:sp>
    </p:spTree>
    <p:extLst>
      <p:ext uri="{BB962C8B-B14F-4D97-AF65-F5344CB8AC3E}">
        <p14:creationId xmlns:p14="http://schemas.microsoft.com/office/powerpoint/2010/main" val="28924342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DD5298-B189-324B-CB14-FDA3BB289BA1}"/>
              </a:ext>
            </a:extLst>
          </p:cNvPr>
          <p:cNvSpPr>
            <a:spLocks noGrp="1"/>
          </p:cNvSpPr>
          <p:nvPr>
            <p:ph type="title"/>
          </p:nvPr>
        </p:nvSpPr>
        <p:spPr/>
        <p:txBody>
          <a:bodyPr>
            <a:normAutofit/>
          </a:bodyPr>
          <a:lstStyle/>
          <a:p>
            <a:pPr algn="ctr"/>
            <a:r>
              <a:rPr lang="en-GB" sz="5400" b="1"/>
              <a:t>Ansible Inventory</a:t>
            </a:r>
            <a:endParaRPr lang="en-GB" sz="5400" b="1">
              <a:cs typeface="Calibri Light"/>
            </a:endParaRPr>
          </a:p>
        </p:txBody>
      </p:sp>
      <p:sp>
        <p:nvSpPr>
          <p:cNvPr id="3" name="Content Placeholder 2">
            <a:extLst>
              <a:ext uri="{FF2B5EF4-FFF2-40B4-BE49-F238E27FC236}">
                <a16:creationId xmlns:a16="http://schemas.microsoft.com/office/drawing/2014/main" id="{83AA2FCD-FBEA-BD34-1651-0DA279F160D3}"/>
              </a:ext>
            </a:extLst>
          </p:cNvPr>
          <p:cNvSpPr>
            <a:spLocks noGrp="1"/>
          </p:cNvSpPr>
          <p:nvPr>
            <p:ph idx="1"/>
          </p:nvPr>
        </p:nvSpPr>
        <p:spPr/>
        <p:txBody>
          <a:bodyPr vert="horz" lIns="91440" tIns="45720" rIns="91440" bIns="45720" rtlCol="0" anchor="t">
            <a:normAutofit/>
          </a:bodyPr>
          <a:lstStyle/>
          <a:p>
            <a:r>
              <a:rPr lang="en-GB">
                <a:ea typeface="+mn-lt"/>
                <a:cs typeface="+mn-lt"/>
              </a:rPr>
              <a:t>A file inventory that consists the managed hosts or group of managed hosts ansible tasks operates on.</a:t>
            </a:r>
            <a:endParaRPr lang="en-GB"/>
          </a:p>
          <a:p>
            <a:r>
              <a:rPr lang="en-GB">
                <a:ea typeface="+mn-lt"/>
                <a:cs typeface="+mn-lt"/>
              </a:rPr>
              <a:t>The managed hosts can be specified using their IP addresses or the FQDN (Fully qualified domain name) in the ansible inventory file.</a:t>
            </a:r>
            <a:endParaRPr lang="en-GB"/>
          </a:p>
          <a:p>
            <a:r>
              <a:rPr lang="en-GB">
                <a:ea typeface="+mn-lt"/>
                <a:cs typeface="+mn-lt"/>
              </a:rPr>
              <a:t>Ansible control node will operate on the managed hosts using a connection plugin and the default connection plugin for ansible is the SSH plugin.</a:t>
            </a:r>
          </a:p>
          <a:p>
            <a:endParaRPr lang="en-GB">
              <a:cs typeface="Calibri"/>
            </a:endParaRPr>
          </a:p>
          <a:p>
            <a:pPr marL="0" indent="0">
              <a:buNone/>
            </a:pPr>
            <a:endParaRPr lang="it-IT"/>
          </a:p>
          <a:p>
            <a:pPr marL="0" indent="0">
              <a:buNone/>
            </a:pPr>
            <a:endParaRPr lang="en-GB"/>
          </a:p>
        </p:txBody>
      </p:sp>
    </p:spTree>
    <p:extLst>
      <p:ext uri="{BB962C8B-B14F-4D97-AF65-F5344CB8AC3E}">
        <p14:creationId xmlns:p14="http://schemas.microsoft.com/office/powerpoint/2010/main" val="14129197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DD5298-B189-324B-CB14-FDA3BB289BA1}"/>
              </a:ext>
            </a:extLst>
          </p:cNvPr>
          <p:cNvSpPr>
            <a:spLocks noGrp="1"/>
          </p:cNvSpPr>
          <p:nvPr>
            <p:ph type="title"/>
          </p:nvPr>
        </p:nvSpPr>
        <p:spPr/>
        <p:txBody>
          <a:bodyPr/>
          <a:lstStyle/>
          <a:p>
            <a:r>
              <a:rPr lang="en-GB"/>
              <a:t>Lets edit our inventory file</a:t>
            </a:r>
          </a:p>
        </p:txBody>
      </p:sp>
      <p:sp>
        <p:nvSpPr>
          <p:cNvPr id="3" name="Content Placeholder 2">
            <a:extLst>
              <a:ext uri="{FF2B5EF4-FFF2-40B4-BE49-F238E27FC236}">
                <a16:creationId xmlns:a16="http://schemas.microsoft.com/office/drawing/2014/main" id="{83AA2FCD-FBEA-BD34-1651-0DA279F160D3}"/>
              </a:ext>
            </a:extLst>
          </p:cNvPr>
          <p:cNvSpPr>
            <a:spLocks noGrp="1"/>
          </p:cNvSpPr>
          <p:nvPr>
            <p:ph idx="1"/>
          </p:nvPr>
        </p:nvSpPr>
        <p:spPr/>
        <p:txBody>
          <a:bodyPr>
            <a:normAutofit lnSpcReduction="10000"/>
          </a:bodyPr>
          <a:lstStyle/>
          <a:p>
            <a:r>
              <a:rPr lang="en-GB" dirty="0"/>
              <a:t>First make a file called inventory.ini (touch Inventory.ini)</a:t>
            </a:r>
          </a:p>
          <a:p>
            <a:r>
              <a:rPr lang="en-GB" dirty="0"/>
              <a:t>Then lets edit it with vi (vi inventory.ini)</a:t>
            </a:r>
          </a:p>
          <a:p>
            <a:r>
              <a:rPr lang="en-GB" dirty="0"/>
              <a:t>Lets add some fake data to test it out(press I to insert and escape to quit insert mode, then :</a:t>
            </a:r>
            <a:r>
              <a:rPr lang="en-GB" dirty="0" err="1"/>
              <a:t>wq</a:t>
            </a:r>
            <a:r>
              <a:rPr lang="en-GB" dirty="0"/>
              <a:t> to save and quit) </a:t>
            </a:r>
          </a:p>
          <a:p>
            <a:pPr marL="0" indent="0">
              <a:buNone/>
            </a:pPr>
            <a:r>
              <a:rPr lang="en-GB" dirty="0"/>
              <a:t>	</a:t>
            </a:r>
          </a:p>
          <a:p>
            <a:pPr marL="3657600" lvl="8" indent="0">
              <a:buNone/>
            </a:pPr>
            <a:r>
              <a:rPr lang="en-GB" dirty="0"/>
              <a:t>[</a:t>
            </a:r>
            <a:r>
              <a:rPr lang="en-GB" dirty="0" err="1"/>
              <a:t>myhosts</a:t>
            </a:r>
            <a:r>
              <a:rPr lang="en-GB" dirty="0"/>
              <a:t>]</a:t>
            </a:r>
          </a:p>
          <a:p>
            <a:pPr marL="3657600" lvl="8" indent="0">
              <a:buNone/>
            </a:pPr>
            <a:r>
              <a:rPr lang="en-GB" dirty="0"/>
              <a:t>192.0.2.50</a:t>
            </a:r>
          </a:p>
          <a:p>
            <a:pPr marL="3657600" lvl="8" indent="0">
              <a:buNone/>
            </a:pPr>
            <a:r>
              <a:rPr lang="en-GB" dirty="0"/>
              <a:t>192.0.2.51</a:t>
            </a:r>
          </a:p>
          <a:p>
            <a:pPr marL="3657600" lvl="8" indent="0">
              <a:buNone/>
            </a:pPr>
            <a:r>
              <a:rPr lang="en-GB" dirty="0"/>
              <a:t>192.0.2.52</a:t>
            </a:r>
          </a:p>
        </p:txBody>
      </p:sp>
    </p:spTree>
    <p:extLst>
      <p:ext uri="{BB962C8B-B14F-4D97-AF65-F5344CB8AC3E}">
        <p14:creationId xmlns:p14="http://schemas.microsoft.com/office/powerpoint/2010/main" val="16599640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DD5298-B189-324B-CB14-FDA3BB289BA1}"/>
              </a:ext>
            </a:extLst>
          </p:cNvPr>
          <p:cNvSpPr>
            <a:spLocks noGrp="1"/>
          </p:cNvSpPr>
          <p:nvPr>
            <p:ph type="title"/>
          </p:nvPr>
        </p:nvSpPr>
        <p:spPr/>
        <p:txBody>
          <a:bodyPr/>
          <a:lstStyle/>
          <a:p>
            <a:r>
              <a:rPr lang="en-GB"/>
              <a:t>Lets edit our hosts file</a:t>
            </a:r>
          </a:p>
        </p:txBody>
      </p:sp>
      <p:sp>
        <p:nvSpPr>
          <p:cNvPr id="3" name="Content Placeholder 2">
            <a:extLst>
              <a:ext uri="{FF2B5EF4-FFF2-40B4-BE49-F238E27FC236}">
                <a16:creationId xmlns:a16="http://schemas.microsoft.com/office/drawing/2014/main" id="{83AA2FCD-FBEA-BD34-1651-0DA279F160D3}"/>
              </a:ext>
            </a:extLst>
          </p:cNvPr>
          <p:cNvSpPr>
            <a:spLocks noGrp="1"/>
          </p:cNvSpPr>
          <p:nvPr>
            <p:ph idx="1"/>
          </p:nvPr>
        </p:nvSpPr>
        <p:spPr/>
        <p:txBody>
          <a:bodyPr>
            <a:normAutofit/>
          </a:bodyPr>
          <a:lstStyle/>
          <a:p>
            <a:r>
              <a:rPr lang="en-GB"/>
              <a:t>Now lets verify our inventory </a:t>
            </a:r>
          </a:p>
          <a:p>
            <a:pPr marL="0" indent="0">
              <a:buNone/>
            </a:pPr>
            <a:endParaRPr lang="en-GB"/>
          </a:p>
          <a:p>
            <a:pPr marL="0" indent="0">
              <a:buNone/>
            </a:pPr>
            <a:r>
              <a:rPr lang="en-GB"/>
              <a:t>	</a:t>
            </a:r>
            <a:r>
              <a:rPr lang="it-IT"/>
              <a:t>ansible-inventory -i inventory.ini --list</a:t>
            </a:r>
          </a:p>
          <a:p>
            <a:pPr marL="0" indent="0">
              <a:buNone/>
            </a:pPr>
            <a:endParaRPr lang="it-IT"/>
          </a:p>
          <a:p>
            <a:pPr marL="0" indent="0">
              <a:buNone/>
            </a:pPr>
            <a:endParaRPr lang="en-GB"/>
          </a:p>
        </p:txBody>
      </p:sp>
    </p:spTree>
    <p:extLst>
      <p:ext uri="{BB962C8B-B14F-4D97-AF65-F5344CB8AC3E}">
        <p14:creationId xmlns:p14="http://schemas.microsoft.com/office/powerpoint/2010/main" val="8097289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E974EB-3DF0-50B6-981A-4CDBDE2CE0EA}"/>
              </a:ext>
            </a:extLst>
          </p:cNvPr>
          <p:cNvSpPr>
            <a:spLocks noGrp="1"/>
          </p:cNvSpPr>
          <p:nvPr>
            <p:ph type="title"/>
          </p:nvPr>
        </p:nvSpPr>
        <p:spPr/>
        <p:txBody>
          <a:bodyPr/>
          <a:lstStyle/>
          <a:p>
            <a:r>
              <a:rPr lang="en-GB" err="1"/>
              <a:t>Adhoc</a:t>
            </a:r>
            <a:r>
              <a:rPr lang="en-GB"/>
              <a:t> </a:t>
            </a:r>
          </a:p>
        </p:txBody>
      </p:sp>
      <p:sp>
        <p:nvSpPr>
          <p:cNvPr id="3" name="Content Placeholder 2">
            <a:extLst>
              <a:ext uri="{FF2B5EF4-FFF2-40B4-BE49-F238E27FC236}">
                <a16:creationId xmlns:a16="http://schemas.microsoft.com/office/drawing/2014/main" id="{29344E81-B593-BDF1-7A80-BEB9246BEA53}"/>
              </a:ext>
            </a:extLst>
          </p:cNvPr>
          <p:cNvSpPr>
            <a:spLocks noGrp="1"/>
          </p:cNvSpPr>
          <p:nvPr>
            <p:ph idx="1"/>
          </p:nvPr>
        </p:nvSpPr>
        <p:spPr/>
        <p:txBody>
          <a:bodyPr/>
          <a:lstStyle/>
          <a:p>
            <a:r>
              <a:rPr lang="en-GB"/>
              <a:t>One off commands that can be executed from a command line</a:t>
            </a:r>
          </a:p>
          <a:p>
            <a:r>
              <a:rPr lang="en-GB"/>
              <a:t>Quick to write </a:t>
            </a:r>
          </a:p>
          <a:p>
            <a:r>
              <a:rPr lang="en-GB"/>
              <a:t>For small one off jobs</a:t>
            </a:r>
          </a:p>
          <a:p>
            <a:r>
              <a:rPr lang="en-GB"/>
              <a:t>Testing connections</a:t>
            </a:r>
          </a:p>
          <a:p>
            <a:r>
              <a:rPr lang="en-GB"/>
              <a:t>Status checks</a:t>
            </a:r>
          </a:p>
        </p:txBody>
      </p:sp>
    </p:spTree>
    <p:extLst>
      <p:ext uri="{BB962C8B-B14F-4D97-AF65-F5344CB8AC3E}">
        <p14:creationId xmlns:p14="http://schemas.microsoft.com/office/powerpoint/2010/main" val="7291378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845779-82A5-4C66-5B13-2459007194D0}"/>
              </a:ext>
            </a:extLst>
          </p:cNvPr>
          <p:cNvSpPr>
            <a:spLocks noGrp="1"/>
          </p:cNvSpPr>
          <p:nvPr>
            <p:ph type="title"/>
          </p:nvPr>
        </p:nvSpPr>
        <p:spPr/>
        <p:txBody>
          <a:bodyPr/>
          <a:lstStyle/>
          <a:p>
            <a:r>
              <a:rPr lang="en-GB"/>
              <a:t>Ad-hoc commands (examples but not limited too)</a:t>
            </a:r>
          </a:p>
        </p:txBody>
      </p:sp>
      <p:sp>
        <p:nvSpPr>
          <p:cNvPr id="3" name="Content Placeholder 2">
            <a:extLst>
              <a:ext uri="{FF2B5EF4-FFF2-40B4-BE49-F238E27FC236}">
                <a16:creationId xmlns:a16="http://schemas.microsoft.com/office/drawing/2014/main" id="{F308FD5A-7483-5489-5EDD-1CAA2B2CA4DB}"/>
              </a:ext>
            </a:extLst>
          </p:cNvPr>
          <p:cNvSpPr>
            <a:spLocks noGrp="1"/>
          </p:cNvSpPr>
          <p:nvPr>
            <p:ph idx="1"/>
          </p:nvPr>
        </p:nvSpPr>
        <p:spPr/>
        <p:txBody>
          <a:bodyPr>
            <a:normAutofit fontScale="92500" lnSpcReduction="20000"/>
          </a:bodyPr>
          <a:lstStyle/>
          <a:p>
            <a:pPr marL="0" indent="0">
              <a:buNone/>
            </a:pPr>
            <a:r>
              <a:rPr lang="en-GB"/>
              <a:t> ansible </a:t>
            </a:r>
            <a:r>
              <a:rPr lang="en-GB" err="1"/>
              <a:t>vm</a:t>
            </a:r>
            <a:r>
              <a:rPr lang="en-GB"/>
              <a:t> -m ping -</a:t>
            </a:r>
            <a:r>
              <a:rPr lang="en-GB" err="1"/>
              <a:t>i</a:t>
            </a:r>
            <a:r>
              <a:rPr lang="en-GB"/>
              <a:t> inventory.ini</a:t>
            </a:r>
          </a:p>
          <a:p>
            <a:pPr marL="0" indent="0">
              <a:buNone/>
            </a:pPr>
            <a:r>
              <a:rPr lang="en-GB"/>
              <a:t> ansible </a:t>
            </a:r>
            <a:r>
              <a:rPr lang="en-GB" err="1"/>
              <a:t>vm</a:t>
            </a:r>
            <a:r>
              <a:rPr lang="en-GB"/>
              <a:t> -m command -a uptime -</a:t>
            </a:r>
            <a:r>
              <a:rPr lang="en-GB" err="1"/>
              <a:t>i</a:t>
            </a:r>
            <a:r>
              <a:rPr lang="en-GB"/>
              <a:t> inventory.ini</a:t>
            </a:r>
          </a:p>
          <a:p>
            <a:pPr marL="0" indent="0">
              <a:buNone/>
            </a:pPr>
            <a:r>
              <a:rPr lang="en-GB"/>
              <a:t> ansible </a:t>
            </a:r>
            <a:r>
              <a:rPr lang="en-GB" err="1"/>
              <a:t>vm</a:t>
            </a:r>
            <a:r>
              <a:rPr lang="en-GB"/>
              <a:t> -a "free -m“-</a:t>
            </a:r>
            <a:r>
              <a:rPr lang="en-GB" err="1"/>
              <a:t>i</a:t>
            </a:r>
            <a:r>
              <a:rPr lang="en-GB"/>
              <a:t> inventory.ini</a:t>
            </a:r>
          </a:p>
          <a:p>
            <a:pPr marL="0" indent="0">
              <a:buNone/>
            </a:pPr>
            <a:r>
              <a:rPr lang="en-GB"/>
              <a:t> ansible all -m shell -a "cat /proc/</a:t>
            </a:r>
            <a:r>
              <a:rPr lang="en-GB" err="1"/>
              <a:t>meminfo|head</a:t>
            </a:r>
            <a:r>
              <a:rPr lang="en-GB"/>
              <a:t> -2“-i inventory.ini </a:t>
            </a:r>
          </a:p>
          <a:p>
            <a:pPr marL="0" indent="0">
              <a:buNone/>
            </a:pPr>
            <a:r>
              <a:rPr lang="en-GB"/>
              <a:t>ansible </a:t>
            </a:r>
            <a:r>
              <a:rPr lang="en-GB" err="1"/>
              <a:t>vm</a:t>
            </a:r>
            <a:r>
              <a:rPr lang="en-GB"/>
              <a:t> -b -m shell -a 'apt update’ -</a:t>
            </a:r>
            <a:r>
              <a:rPr lang="en-GB" err="1"/>
              <a:t>i</a:t>
            </a:r>
            <a:r>
              <a:rPr lang="en-GB"/>
              <a:t> inventory.ini</a:t>
            </a:r>
          </a:p>
          <a:p>
            <a:pPr marL="0" indent="0">
              <a:buNone/>
            </a:pPr>
            <a:r>
              <a:rPr lang="en-GB"/>
              <a:t>ansible </a:t>
            </a:r>
            <a:r>
              <a:rPr lang="en-GB" err="1"/>
              <a:t>vm</a:t>
            </a:r>
            <a:r>
              <a:rPr lang="en-GB"/>
              <a:t> -b -m shell -a '</a:t>
            </a:r>
            <a:r>
              <a:rPr lang="en-GB" err="1"/>
              <a:t>sudo</a:t>
            </a:r>
            <a:r>
              <a:rPr lang="en-GB"/>
              <a:t> apt-get install docker.io -y’ -</a:t>
            </a:r>
            <a:r>
              <a:rPr lang="en-GB" err="1"/>
              <a:t>i</a:t>
            </a:r>
            <a:r>
              <a:rPr lang="en-GB"/>
              <a:t> inventory.ini</a:t>
            </a:r>
          </a:p>
          <a:p>
            <a:pPr marL="0" indent="0">
              <a:buNone/>
            </a:pPr>
            <a:r>
              <a:rPr lang="en-GB"/>
              <a:t>touch hello</a:t>
            </a:r>
          </a:p>
          <a:p>
            <a:pPr marL="0" indent="0">
              <a:buNone/>
            </a:pPr>
            <a:r>
              <a:rPr lang="en-GB"/>
              <a:t>ansible </a:t>
            </a:r>
            <a:r>
              <a:rPr lang="en-GB" err="1"/>
              <a:t>vm</a:t>
            </a:r>
            <a:r>
              <a:rPr lang="en-GB"/>
              <a:t> -m copy -a '</a:t>
            </a:r>
            <a:r>
              <a:rPr lang="en-GB" err="1"/>
              <a:t>src</a:t>
            </a:r>
            <a:r>
              <a:rPr lang="en-GB"/>
              <a:t>=~/</a:t>
            </a:r>
            <a:r>
              <a:rPr lang="en-GB" err="1"/>
              <a:t>ansible_quickstart</a:t>
            </a:r>
            <a:r>
              <a:rPr lang="en-GB"/>
              <a:t>/hello </a:t>
            </a:r>
            <a:r>
              <a:rPr lang="en-GB" err="1"/>
              <a:t>dest</a:t>
            </a:r>
            <a:r>
              <a:rPr lang="en-GB"/>
              <a:t>=~ mode=0644’ -</a:t>
            </a:r>
            <a:r>
              <a:rPr lang="en-GB" err="1"/>
              <a:t>i</a:t>
            </a:r>
            <a:r>
              <a:rPr lang="en-GB"/>
              <a:t> inventory.ini</a:t>
            </a:r>
          </a:p>
          <a:p>
            <a:pPr marL="0" indent="0">
              <a:buNone/>
            </a:pPr>
            <a:endParaRPr lang="en-GB"/>
          </a:p>
        </p:txBody>
      </p:sp>
    </p:spTree>
    <p:extLst>
      <p:ext uri="{BB962C8B-B14F-4D97-AF65-F5344CB8AC3E}">
        <p14:creationId xmlns:p14="http://schemas.microsoft.com/office/powerpoint/2010/main" val="12181546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0FC3E3-1F4F-DA1E-4D5F-F294C340A63C}"/>
              </a:ext>
            </a:extLst>
          </p:cNvPr>
          <p:cNvSpPr>
            <a:spLocks noGrp="1"/>
          </p:cNvSpPr>
          <p:nvPr>
            <p:ph type="title"/>
          </p:nvPr>
        </p:nvSpPr>
        <p:spPr/>
        <p:txBody>
          <a:bodyPr/>
          <a:lstStyle/>
          <a:p>
            <a:r>
              <a:rPr lang="en-GB"/>
              <a:t>Our first </a:t>
            </a:r>
            <a:r>
              <a:rPr lang="en-GB" err="1"/>
              <a:t>adhoc</a:t>
            </a:r>
            <a:r>
              <a:rPr lang="en-GB"/>
              <a:t> command </a:t>
            </a:r>
          </a:p>
        </p:txBody>
      </p:sp>
      <p:sp>
        <p:nvSpPr>
          <p:cNvPr id="3" name="Content Placeholder 2">
            <a:extLst>
              <a:ext uri="{FF2B5EF4-FFF2-40B4-BE49-F238E27FC236}">
                <a16:creationId xmlns:a16="http://schemas.microsoft.com/office/drawing/2014/main" id="{8324AE3D-3894-19BB-B6A5-9688365CE8F8}"/>
              </a:ext>
            </a:extLst>
          </p:cNvPr>
          <p:cNvSpPr>
            <a:spLocks noGrp="1"/>
          </p:cNvSpPr>
          <p:nvPr>
            <p:ph idx="1"/>
          </p:nvPr>
        </p:nvSpPr>
        <p:spPr/>
        <p:txBody>
          <a:bodyPr/>
          <a:lstStyle/>
          <a:p>
            <a:pPr marL="0" indent="0">
              <a:buNone/>
            </a:pPr>
            <a:endParaRPr lang="en-GB"/>
          </a:p>
          <a:p>
            <a:pPr marL="0" indent="0">
              <a:buNone/>
            </a:pPr>
            <a:endParaRPr lang="en-GB"/>
          </a:p>
          <a:p>
            <a:pPr marL="0" indent="0">
              <a:buNone/>
            </a:pPr>
            <a:endParaRPr lang="en-GB"/>
          </a:p>
          <a:p>
            <a:pPr marL="0" indent="0">
              <a:buNone/>
            </a:pPr>
            <a:r>
              <a:rPr lang="en-GB"/>
              <a:t>			ansible </a:t>
            </a:r>
            <a:r>
              <a:rPr lang="en-GB" err="1"/>
              <a:t>myhosts</a:t>
            </a:r>
            <a:r>
              <a:rPr lang="en-GB"/>
              <a:t> -m ping -</a:t>
            </a:r>
            <a:r>
              <a:rPr lang="en-GB" err="1"/>
              <a:t>i</a:t>
            </a:r>
            <a:r>
              <a:rPr lang="en-GB"/>
              <a:t> inventory.ini</a:t>
            </a:r>
          </a:p>
        </p:txBody>
      </p:sp>
    </p:spTree>
    <p:extLst>
      <p:ext uri="{BB962C8B-B14F-4D97-AF65-F5344CB8AC3E}">
        <p14:creationId xmlns:p14="http://schemas.microsoft.com/office/powerpoint/2010/main" val="14667004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730C98-F761-FEF3-CE1E-3030C7454BE6}"/>
              </a:ext>
            </a:extLst>
          </p:cNvPr>
          <p:cNvSpPr>
            <a:spLocks noGrp="1"/>
          </p:cNvSpPr>
          <p:nvPr>
            <p:ph type="title"/>
          </p:nvPr>
        </p:nvSpPr>
        <p:spPr/>
        <p:txBody>
          <a:bodyPr/>
          <a:lstStyle/>
          <a:p>
            <a:r>
              <a:rPr lang="en-GB"/>
              <a:t>Update our inventory</a:t>
            </a:r>
          </a:p>
        </p:txBody>
      </p:sp>
      <p:sp>
        <p:nvSpPr>
          <p:cNvPr id="3" name="Content Placeholder 2">
            <a:extLst>
              <a:ext uri="{FF2B5EF4-FFF2-40B4-BE49-F238E27FC236}">
                <a16:creationId xmlns:a16="http://schemas.microsoft.com/office/drawing/2014/main" id="{B60FB462-1FF0-0732-5C7E-D1C400A64BC9}"/>
              </a:ext>
            </a:extLst>
          </p:cNvPr>
          <p:cNvSpPr>
            <a:spLocks noGrp="1"/>
          </p:cNvSpPr>
          <p:nvPr>
            <p:ph idx="1"/>
          </p:nvPr>
        </p:nvSpPr>
        <p:spPr/>
        <p:txBody>
          <a:bodyPr>
            <a:normAutofit fontScale="47500" lnSpcReduction="20000"/>
          </a:bodyPr>
          <a:lstStyle/>
          <a:p>
            <a:r>
              <a:rPr lang="en-GB"/>
              <a:t>Lets add some real addresses to our inventory</a:t>
            </a:r>
          </a:p>
          <a:p>
            <a:pPr marL="0" indent="0">
              <a:buNone/>
            </a:pPr>
            <a:endParaRPr lang="en-GB"/>
          </a:p>
          <a:p>
            <a:pPr marL="0" indent="0" algn="ctr">
              <a:buNone/>
            </a:pPr>
            <a:r>
              <a:rPr lang="en-GB" sz="5100" b="0">
                <a:effectLst/>
                <a:latin typeface="Consolas" panose="020B0609020204030204" pitchFamily="49" charset="0"/>
                <a:hlinkClick r:id="rId2">
                  <a:extLst>
                    <a:ext uri="{A12FA001-AC4F-418D-AE19-62706E023703}">
                      <ahyp:hlinkClr xmlns:ahyp="http://schemas.microsoft.com/office/drawing/2018/hyperlinkcolor" val="tx"/>
                    </a:ext>
                  </a:extLst>
                </a:hlinkClick>
              </a:rPr>
              <a:t>soac-azure@ml-lab-fd636f30-93fa-4b22-9b65-13b6bfe8e9fd.uksouth.cloudapp.azure.com</a:t>
            </a:r>
            <a:endParaRPr lang="en-GB" sz="5100" b="0">
              <a:effectLst/>
              <a:latin typeface="Consolas" panose="020B0609020204030204" pitchFamily="49" charset="0"/>
            </a:endParaRPr>
          </a:p>
          <a:p>
            <a:pPr marL="0" indent="0" algn="ctr">
              <a:buNone/>
            </a:pPr>
            <a:endParaRPr lang="en-GB" sz="5100">
              <a:latin typeface="Consolas" panose="020B0609020204030204" pitchFamily="49" charset="0"/>
            </a:endParaRPr>
          </a:p>
          <a:p>
            <a:pPr marL="0" indent="0" algn="ctr">
              <a:buNone/>
            </a:pPr>
            <a:r>
              <a:rPr lang="en-GB" sz="5100" b="0" err="1">
                <a:effectLst/>
                <a:latin typeface="Consolas" panose="020B0609020204030204" pitchFamily="49" charset="0"/>
              </a:rPr>
              <a:t>ansible_port</a:t>
            </a:r>
            <a:r>
              <a:rPr lang="en-GB" sz="5100" b="0">
                <a:effectLst/>
                <a:latin typeface="Consolas" panose="020B0609020204030204" pitchFamily="49" charset="0"/>
              </a:rPr>
              <a:t>=64698 </a:t>
            </a:r>
          </a:p>
          <a:p>
            <a:pPr marL="0" indent="0" algn="ctr">
              <a:buNone/>
            </a:pPr>
            <a:r>
              <a:rPr lang="en-GB" sz="5100" b="0">
                <a:effectLst/>
                <a:latin typeface="Consolas" panose="020B0609020204030204" pitchFamily="49" charset="0"/>
              </a:rPr>
              <a:t> </a:t>
            </a:r>
            <a:r>
              <a:rPr lang="en-GB" sz="5100" b="0" err="1">
                <a:effectLst/>
                <a:latin typeface="Consolas" panose="020B0609020204030204" pitchFamily="49" charset="0"/>
              </a:rPr>
              <a:t>ansible_password</a:t>
            </a:r>
            <a:r>
              <a:rPr lang="en-GB" sz="5100" b="0">
                <a:effectLst/>
                <a:latin typeface="Consolas" panose="020B0609020204030204" pitchFamily="49" charset="0"/>
              </a:rPr>
              <a:t>=</a:t>
            </a:r>
            <a:r>
              <a:rPr lang="en-GB" sz="5100" b="0" err="1">
                <a:effectLst/>
                <a:latin typeface="Consolas" panose="020B0609020204030204" pitchFamily="49" charset="0"/>
              </a:rPr>
              <a:t>P@ssword</a:t>
            </a:r>
            <a:r>
              <a:rPr lang="en-GB" sz="5100" b="0">
                <a:effectLst/>
                <a:latin typeface="Consolas" panose="020B0609020204030204" pitchFamily="49" charset="0"/>
              </a:rPr>
              <a:t>!</a:t>
            </a:r>
          </a:p>
          <a:p>
            <a:pPr marL="0" indent="0" algn="ctr">
              <a:buNone/>
            </a:pPr>
            <a:r>
              <a:rPr lang="en-GB" sz="5100" b="0">
                <a:effectLst/>
                <a:latin typeface="Consolas" panose="020B0609020204030204" pitchFamily="49" charset="0"/>
              </a:rPr>
              <a:t> </a:t>
            </a:r>
            <a:r>
              <a:rPr lang="en-GB" sz="5100" b="0" err="1">
                <a:effectLst/>
                <a:latin typeface="Consolas" panose="020B0609020204030204" pitchFamily="49" charset="0"/>
              </a:rPr>
              <a:t>ansible_sudo_pass</a:t>
            </a:r>
            <a:r>
              <a:rPr lang="en-GB" sz="5100" b="0">
                <a:effectLst/>
                <a:latin typeface="Consolas" panose="020B0609020204030204" pitchFamily="49" charset="0"/>
              </a:rPr>
              <a:t>=</a:t>
            </a:r>
            <a:r>
              <a:rPr lang="en-GB" sz="5100" b="0" err="1">
                <a:effectLst/>
                <a:latin typeface="Consolas" panose="020B0609020204030204" pitchFamily="49" charset="0"/>
              </a:rPr>
              <a:t>P@ssword</a:t>
            </a:r>
            <a:r>
              <a:rPr lang="en-GB" sz="5100" b="0">
                <a:effectLst/>
                <a:latin typeface="Consolas" panose="020B0609020204030204" pitchFamily="49" charset="0"/>
              </a:rPr>
              <a:t>!</a:t>
            </a:r>
          </a:p>
          <a:p>
            <a:pPr marL="0" indent="0">
              <a:buNone/>
            </a:pPr>
            <a:r>
              <a:rPr lang="en-GB"/>
              <a:t> </a:t>
            </a:r>
            <a:br>
              <a:rPr lang="en-GB"/>
            </a:br>
            <a:endParaRPr lang="en-GB"/>
          </a:p>
          <a:p>
            <a:pPr marL="0" indent="0">
              <a:buNone/>
            </a:pPr>
            <a:r>
              <a:rPr lang="en-GB"/>
              <a:t>(I will pop this on the </a:t>
            </a:r>
            <a:r>
              <a:rPr lang="en-GB" err="1"/>
              <a:t>moodle</a:t>
            </a:r>
            <a:r>
              <a:rPr lang="en-GB"/>
              <a:t>)</a:t>
            </a:r>
            <a:br>
              <a:rPr lang="en-GB"/>
            </a:br>
            <a:endParaRPr lang="en-GB"/>
          </a:p>
        </p:txBody>
      </p:sp>
    </p:spTree>
    <p:extLst>
      <p:ext uri="{BB962C8B-B14F-4D97-AF65-F5344CB8AC3E}">
        <p14:creationId xmlns:p14="http://schemas.microsoft.com/office/powerpoint/2010/main" val="38011375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3F195-BBA4-4E12-4549-E3C8190DC3EB}"/>
              </a:ext>
            </a:extLst>
          </p:cNvPr>
          <p:cNvSpPr>
            <a:spLocks noGrp="1"/>
          </p:cNvSpPr>
          <p:nvPr>
            <p:ph type="title"/>
          </p:nvPr>
        </p:nvSpPr>
        <p:spPr/>
        <p:txBody>
          <a:bodyPr/>
          <a:lstStyle/>
          <a:p>
            <a:r>
              <a:rPr lang="en-GB" dirty="0"/>
              <a:t>Make a </a:t>
            </a:r>
            <a:r>
              <a:rPr lang="en-GB" dirty="0" err="1"/>
              <a:t>ansible.cfg</a:t>
            </a:r>
            <a:r>
              <a:rPr lang="en-GB" dirty="0"/>
              <a:t> file</a:t>
            </a:r>
          </a:p>
        </p:txBody>
      </p:sp>
      <p:sp>
        <p:nvSpPr>
          <p:cNvPr id="3" name="Content Placeholder 2">
            <a:extLst>
              <a:ext uri="{FF2B5EF4-FFF2-40B4-BE49-F238E27FC236}">
                <a16:creationId xmlns:a16="http://schemas.microsoft.com/office/drawing/2014/main" id="{0124C527-F143-C554-C047-108CB5AAF72D}"/>
              </a:ext>
            </a:extLst>
          </p:cNvPr>
          <p:cNvSpPr>
            <a:spLocks noGrp="1"/>
          </p:cNvSpPr>
          <p:nvPr>
            <p:ph idx="1"/>
          </p:nvPr>
        </p:nvSpPr>
        <p:spPr/>
        <p:txBody>
          <a:bodyPr/>
          <a:lstStyle/>
          <a:p>
            <a:r>
              <a:rPr lang="en-GB" dirty="0"/>
              <a:t>Touch </a:t>
            </a:r>
            <a:r>
              <a:rPr lang="en-GB" dirty="0" err="1"/>
              <a:t>ansible.cfg</a:t>
            </a:r>
            <a:endParaRPr lang="en-GB" dirty="0"/>
          </a:p>
          <a:p>
            <a:r>
              <a:rPr lang="en-GB" dirty="0"/>
              <a:t>Vi </a:t>
            </a:r>
            <a:r>
              <a:rPr lang="en-GB" dirty="0" err="1"/>
              <a:t>ansible.cfg</a:t>
            </a:r>
            <a:endParaRPr lang="en-GB" dirty="0"/>
          </a:p>
          <a:p>
            <a:pPr marL="0" indent="0">
              <a:buNone/>
            </a:pPr>
            <a:endParaRPr lang="en-GB" dirty="0"/>
          </a:p>
          <a:p>
            <a:pPr marL="0" indent="0">
              <a:buNone/>
            </a:pPr>
            <a:r>
              <a:rPr lang="en-GB" dirty="0"/>
              <a:t>Put this code</a:t>
            </a:r>
          </a:p>
          <a:p>
            <a:pPr marL="0" indent="0">
              <a:buNone/>
            </a:pPr>
            <a:r>
              <a:rPr lang="en-GB" dirty="0"/>
              <a:t>[defaults]</a:t>
            </a:r>
          </a:p>
          <a:p>
            <a:pPr marL="0" indent="0">
              <a:buNone/>
            </a:pPr>
            <a:r>
              <a:rPr lang="en-GB" dirty="0" err="1"/>
              <a:t>host_key_checking</a:t>
            </a:r>
            <a:r>
              <a:rPr lang="en-GB" dirty="0"/>
              <a:t> = False</a:t>
            </a:r>
          </a:p>
          <a:p>
            <a:pPr marL="0" indent="0">
              <a:buNone/>
            </a:pPr>
            <a:r>
              <a:rPr lang="en-GB" dirty="0" err="1"/>
              <a:t>ansible_winrm_server_cert_validation</a:t>
            </a:r>
            <a:r>
              <a:rPr lang="en-GB"/>
              <a:t> = ignore</a:t>
            </a:r>
            <a:endParaRPr lang="en-GB" dirty="0"/>
          </a:p>
        </p:txBody>
      </p:sp>
    </p:spTree>
    <p:extLst>
      <p:ext uri="{BB962C8B-B14F-4D97-AF65-F5344CB8AC3E}">
        <p14:creationId xmlns:p14="http://schemas.microsoft.com/office/powerpoint/2010/main" val="18796246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0FC3E3-1F4F-DA1E-4D5F-F294C340A63C}"/>
              </a:ext>
            </a:extLst>
          </p:cNvPr>
          <p:cNvSpPr>
            <a:spLocks noGrp="1"/>
          </p:cNvSpPr>
          <p:nvPr>
            <p:ph type="title"/>
          </p:nvPr>
        </p:nvSpPr>
        <p:spPr/>
        <p:txBody>
          <a:bodyPr/>
          <a:lstStyle/>
          <a:p>
            <a:r>
              <a:rPr lang="en-GB" dirty="0" err="1"/>
              <a:t>adhoc</a:t>
            </a:r>
            <a:r>
              <a:rPr lang="en-GB" dirty="0"/>
              <a:t> command </a:t>
            </a:r>
          </a:p>
        </p:txBody>
      </p:sp>
      <p:sp>
        <p:nvSpPr>
          <p:cNvPr id="3" name="Content Placeholder 2">
            <a:extLst>
              <a:ext uri="{FF2B5EF4-FFF2-40B4-BE49-F238E27FC236}">
                <a16:creationId xmlns:a16="http://schemas.microsoft.com/office/drawing/2014/main" id="{8324AE3D-3894-19BB-B6A5-9688365CE8F8}"/>
              </a:ext>
            </a:extLst>
          </p:cNvPr>
          <p:cNvSpPr>
            <a:spLocks noGrp="1"/>
          </p:cNvSpPr>
          <p:nvPr>
            <p:ph idx="1"/>
          </p:nvPr>
        </p:nvSpPr>
        <p:spPr/>
        <p:txBody>
          <a:bodyPr/>
          <a:lstStyle/>
          <a:p>
            <a:pPr marL="0" indent="0">
              <a:buNone/>
            </a:pPr>
            <a:endParaRPr lang="en-GB" dirty="0"/>
          </a:p>
          <a:p>
            <a:pPr marL="0" indent="0">
              <a:buNone/>
            </a:pPr>
            <a:endParaRPr lang="en-GB" dirty="0"/>
          </a:p>
          <a:p>
            <a:pPr marL="0" indent="0">
              <a:buNone/>
            </a:pPr>
            <a:endParaRPr lang="en-GB" dirty="0"/>
          </a:p>
          <a:p>
            <a:pPr marL="0" indent="0">
              <a:buNone/>
            </a:pPr>
            <a:r>
              <a:rPr lang="en-GB" dirty="0"/>
              <a:t>			ansible </a:t>
            </a:r>
            <a:r>
              <a:rPr lang="en-GB" dirty="0" err="1"/>
              <a:t>vm</a:t>
            </a:r>
            <a:r>
              <a:rPr lang="en-GB" dirty="0"/>
              <a:t> -m ping -</a:t>
            </a:r>
            <a:r>
              <a:rPr lang="en-GB" dirty="0" err="1"/>
              <a:t>i</a:t>
            </a:r>
            <a:r>
              <a:rPr lang="en-GB" dirty="0"/>
              <a:t> inventory.ini</a:t>
            </a:r>
          </a:p>
        </p:txBody>
      </p:sp>
    </p:spTree>
    <p:extLst>
      <p:ext uri="{BB962C8B-B14F-4D97-AF65-F5344CB8AC3E}">
        <p14:creationId xmlns:p14="http://schemas.microsoft.com/office/powerpoint/2010/main" val="25874024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99482F-1422-92DC-0787-39AFD4A53DB5}"/>
              </a:ext>
            </a:extLst>
          </p:cNvPr>
          <p:cNvSpPr>
            <a:spLocks noGrp="1"/>
          </p:cNvSpPr>
          <p:nvPr>
            <p:ph type="title"/>
          </p:nvPr>
        </p:nvSpPr>
        <p:spPr/>
        <p:txBody>
          <a:bodyPr>
            <a:normAutofit/>
          </a:bodyPr>
          <a:lstStyle/>
          <a:p>
            <a:pPr algn="ctr"/>
            <a:r>
              <a:rPr lang="en-GB" sz="5400" b="1"/>
              <a:t>Playbook</a:t>
            </a:r>
          </a:p>
        </p:txBody>
      </p:sp>
      <p:sp>
        <p:nvSpPr>
          <p:cNvPr id="3" name="Content Placeholder 2">
            <a:extLst>
              <a:ext uri="{FF2B5EF4-FFF2-40B4-BE49-F238E27FC236}">
                <a16:creationId xmlns:a16="http://schemas.microsoft.com/office/drawing/2014/main" id="{CE558B99-BDF4-6FFE-CA84-DF5A86B9CFA1}"/>
              </a:ext>
            </a:extLst>
          </p:cNvPr>
          <p:cNvSpPr>
            <a:spLocks noGrp="1"/>
          </p:cNvSpPr>
          <p:nvPr>
            <p:ph idx="1"/>
          </p:nvPr>
        </p:nvSpPr>
        <p:spPr/>
        <p:txBody>
          <a:bodyPr vert="horz" lIns="91440" tIns="45720" rIns="91440" bIns="45720" rtlCol="0" anchor="t">
            <a:normAutofit/>
          </a:bodyPr>
          <a:lstStyle/>
          <a:p>
            <a:r>
              <a:rPr lang="en-GB"/>
              <a:t>Uses YAML</a:t>
            </a:r>
          </a:p>
          <a:p>
            <a:r>
              <a:rPr lang="en-GB"/>
              <a:t>Takes ‘complex args’ in</a:t>
            </a:r>
          </a:p>
          <a:p>
            <a:pPr marL="0" indent="0">
              <a:buNone/>
            </a:pPr>
            <a:r>
              <a:rPr lang="en-GB"/>
              <a:t>   key-value pairs</a:t>
            </a:r>
          </a:p>
          <a:p>
            <a:r>
              <a:rPr lang="en-GB">
                <a:cs typeface="Calibri" panose="020F0502020204030204"/>
              </a:rPr>
              <a:t>Can take a resource group or</a:t>
            </a:r>
          </a:p>
          <a:p>
            <a:pPr marL="0" indent="0">
              <a:buNone/>
            </a:pPr>
            <a:r>
              <a:rPr lang="en-GB">
                <a:cs typeface="Calibri" panose="020F0502020204030204"/>
              </a:rPr>
              <a:t>   groups to apply tasks to, from</a:t>
            </a:r>
          </a:p>
          <a:p>
            <a:pPr marL="0" indent="0">
              <a:buNone/>
            </a:pPr>
            <a:r>
              <a:rPr lang="en-GB">
                <a:cs typeface="Calibri" panose="020F0502020204030204"/>
              </a:rPr>
              <a:t>   an inventory</a:t>
            </a:r>
          </a:p>
          <a:p>
            <a:endParaRPr lang="en-GB">
              <a:cs typeface="Calibri" panose="020F0502020204030204"/>
            </a:endParaRPr>
          </a:p>
        </p:txBody>
      </p:sp>
      <p:pic>
        <p:nvPicPr>
          <p:cNvPr id="4" name="Picture 3">
            <a:extLst>
              <a:ext uri="{FF2B5EF4-FFF2-40B4-BE49-F238E27FC236}">
                <a16:creationId xmlns:a16="http://schemas.microsoft.com/office/drawing/2014/main" id="{1DA2B47D-2B4A-B6F5-10F5-5DA2941661DC}"/>
              </a:ext>
            </a:extLst>
          </p:cNvPr>
          <p:cNvPicPr>
            <a:picLocks noChangeAspect="1"/>
          </p:cNvPicPr>
          <p:nvPr/>
        </p:nvPicPr>
        <p:blipFill>
          <a:blip r:embed="rId2"/>
          <a:stretch>
            <a:fillRect/>
          </a:stretch>
        </p:blipFill>
        <p:spPr>
          <a:xfrm>
            <a:off x="5200384" y="1636620"/>
            <a:ext cx="6821655" cy="3253065"/>
          </a:xfrm>
          <a:prstGeom prst="rect">
            <a:avLst/>
          </a:prstGeom>
        </p:spPr>
      </p:pic>
    </p:spTree>
    <p:extLst>
      <p:ext uri="{BB962C8B-B14F-4D97-AF65-F5344CB8AC3E}">
        <p14:creationId xmlns:p14="http://schemas.microsoft.com/office/powerpoint/2010/main" val="21264276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B008E9-CD32-49A2-8375-C6BF7E316F64}"/>
              </a:ext>
            </a:extLst>
          </p:cNvPr>
          <p:cNvSpPr>
            <a:spLocks noGrp="1"/>
          </p:cNvSpPr>
          <p:nvPr>
            <p:ph type="title"/>
          </p:nvPr>
        </p:nvSpPr>
        <p:spPr/>
        <p:txBody>
          <a:bodyPr/>
          <a:lstStyle/>
          <a:p>
            <a:r>
              <a:rPr lang="en-GB" dirty="0"/>
              <a:t>Use a module to interact with aptitude</a:t>
            </a:r>
          </a:p>
        </p:txBody>
      </p:sp>
      <p:pic>
        <p:nvPicPr>
          <p:cNvPr id="7" name="Content Placeholder 6">
            <a:extLst>
              <a:ext uri="{FF2B5EF4-FFF2-40B4-BE49-F238E27FC236}">
                <a16:creationId xmlns:a16="http://schemas.microsoft.com/office/drawing/2014/main" id="{5B917192-94B6-F85F-F7FB-AA73D0E17402}"/>
              </a:ext>
            </a:extLst>
          </p:cNvPr>
          <p:cNvPicPr>
            <a:picLocks noGrp="1" noChangeAspect="1"/>
          </p:cNvPicPr>
          <p:nvPr>
            <p:ph idx="1"/>
          </p:nvPr>
        </p:nvPicPr>
        <p:blipFill>
          <a:blip r:embed="rId2"/>
          <a:stretch>
            <a:fillRect/>
          </a:stretch>
        </p:blipFill>
        <p:spPr>
          <a:xfrm>
            <a:off x="6489290" y="1825625"/>
            <a:ext cx="4682768" cy="3324563"/>
          </a:xfrm>
        </p:spPr>
      </p:pic>
      <p:pic>
        <p:nvPicPr>
          <p:cNvPr id="5" name="Picture 4">
            <a:extLst>
              <a:ext uri="{FF2B5EF4-FFF2-40B4-BE49-F238E27FC236}">
                <a16:creationId xmlns:a16="http://schemas.microsoft.com/office/drawing/2014/main" id="{F820F6FC-B232-541D-EDA1-78EC52AEE90B}"/>
              </a:ext>
            </a:extLst>
          </p:cNvPr>
          <p:cNvPicPr>
            <a:picLocks noChangeAspect="1"/>
          </p:cNvPicPr>
          <p:nvPr/>
        </p:nvPicPr>
        <p:blipFill>
          <a:blip r:embed="rId3"/>
          <a:stretch>
            <a:fillRect/>
          </a:stretch>
        </p:blipFill>
        <p:spPr>
          <a:xfrm>
            <a:off x="530943" y="1825625"/>
            <a:ext cx="5310666" cy="3324563"/>
          </a:xfrm>
          <a:prstGeom prst="rect">
            <a:avLst/>
          </a:prstGeom>
        </p:spPr>
      </p:pic>
    </p:spTree>
    <p:extLst>
      <p:ext uri="{BB962C8B-B14F-4D97-AF65-F5344CB8AC3E}">
        <p14:creationId xmlns:p14="http://schemas.microsoft.com/office/powerpoint/2010/main" val="25892460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528496-8D08-2FAD-8694-6BB2E0CB314C}"/>
              </a:ext>
            </a:extLst>
          </p:cNvPr>
          <p:cNvSpPr>
            <a:spLocks noGrp="1"/>
          </p:cNvSpPr>
          <p:nvPr>
            <p:ph type="title"/>
          </p:nvPr>
        </p:nvSpPr>
        <p:spPr/>
        <p:txBody>
          <a:bodyPr/>
          <a:lstStyle/>
          <a:p>
            <a:r>
              <a:rPr lang="en-GB"/>
              <a:t>Make our own playbook</a:t>
            </a:r>
          </a:p>
        </p:txBody>
      </p:sp>
      <p:sp>
        <p:nvSpPr>
          <p:cNvPr id="3" name="Content Placeholder 2">
            <a:extLst>
              <a:ext uri="{FF2B5EF4-FFF2-40B4-BE49-F238E27FC236}">
                <a16:creationId xmlns:a16="http://schemas.microsoft.com/office/drawing/2014/main" id="{4ECF60A1-7E26-1FD7-C8F2-EA02B459FB50}"/>
              </a:ext>
            </a:extLst>
          </p:cNvPr>
          <p:cNvSpPr>
            <a:spLocks noGrp="1"/>
          </p:cNvSpPr>
          <p:nvPr>
            <p:ph idx="1"/>
          </p:nvPr>
        </p:nvSpPr>
        <p:spPr/>
        <p:txBody>
          <a:bodyPr/>
          <a:lstStyle/>
          <a:p>
            <a:r>
              <a:rPr lang="en-GB" dirty="0"/>
              <a:t> Create a YAML file where we will update the virtual machine and reboot</a:t>
            </a:r>
          </a:p>
          <a:p>
            <a:pPr marL="0" indent="0">
              <a:buNone/>
            </a:pPr>
            <a:endParaRPr lang="en-GB" dirty="0"/>
          </a:p>
          <a:p>
            <a:r>
              <a:rPr lang="en-GB" dirty="0"/>
              <a:t>Cold run it </a:t>
            </a:r>
          </a:p>
          <a:p>
            <a:pPr marL="0" indent="0">
              <a:buNone/>
            </a:pPr>
            <a:r>
              <a:rPr lang="en-GB" dirty="0"/>
              <a:t>ansible-playbook --check </a:t>
            </a:r>
            <a:r>
              <a:rPr lang="en-GB" dirty="0" err="1"/>
              <a:t>vmpb.yaml</a:t>
            </a:r>
            <a:r>
              <a:rPr lang="en-GB" dirty="0"/>
              <a:t> –I inventory.ini</a:t>
            </a:r>
          </a:p>
          <a:p>
            <a:pPr marL="0" indent="0">
              <a:buNone/>
            </a:pPr>
            <a:endParaRPr lang="en-GB" dirty="0"/>
          </a:p>
          <a:p>
            <a:r>
              <a:rPr lang="en-GB" dirty="0"/>
              <a:t>Lint it using ansible-lint (optional additional dependency) </a:t>
            </a:r>
          </a:p>
          <a:p>
            <a:pPr marL="0" indent="0">
              <a:buNone/>
            </a:pPr>
            <a:r>
              <a:rPr lang="en-GB" dirty="0"/>
              <a:t>Ansible-lint </a:t>
            </a:r>
            <a:r>
              <a:rPr lang="en-GB" dirty="0" err="1"/>
              <a:t>vmpb.yaml</a:t>
            </a:r>
            <a:r>
              <a:rPr lang="en-GB" dirty="0"/>
              <a:t> –I inventory.ini</a:t>
            </a:r>
          </a:p>
        </p:txBody>
      </p:sp>
    </p:spTree>
    <p:extLst>
      <p:ext uri="{BB962C8B-B14F-4D97-AF65-F5344CB8AC3E}">
        <p14:creationId xmlns:p14="http://schemas.microsoft.com/office/powerpoint/2010/main" val="38949929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0421237B-093C-940A-71CD-BE5666A447CC}"/>
              </a:ext>
            </a:extLst>
          </p:cNvPr>
          <p:cNvPicPr>
            <a:picLocks noGrp="1" noChangeAspect="1"/>
          </p:cNvPicPr>
          <p:nvPr>
            <p:ph idx="1"/>
          </p:nvPr>
        </p:nvPicPr>
        <p:blipFill>
          <a:blip r:embed="rId2"/>
          <a:stretch>
            <a:fillRect/>
          </a:stretch>
        </p:blipFill>
        <p:spPr>
          <a:xfrm>
            <a:off x="285812" y="272128"/>
            <a:ext cx="5956996" cy="5035080"/>
          </a:xfrm>
        </p:spPr>
      </p:pic>
      <p:sp>
        <p:nvSpPr>
          <p:cNvPr id="6" name="TextBox 5">
            <a:extLst>
              <a:ext uri="{FF2B5EF4-FFF2-40B4-BE49-F238E27FC236}">
                <a16:creationId xmlns:a16="http://schemas.microsoft.com/office/drawing/2014/main" id="{E40C0BBB-52D5-6F8A-16EB-82FB87F617C4}"/>
              </a:ext>
            </a:extLst>
          </p:cNvPr>
          <p:cNvSpPr txBox="1"/>
          <p:nvPr/>
        </p:nvSpPr>
        <p:spPr>
          <a:xfrm>
            <a:off x="3736258" y="2113935"/>
            <a:ext cx="8169930" cy="369332"/>
          </a:xfrm>
          <a:prstGeom prst="rect">
            <a:avLst/>
          </a:prstGeom>
          <a:noFill/>
        </p:spPr>
        <p:txBody>
          <a:bodyPr wrap="square" rtlCol="0">
            <a:spAutoFit/>
          </a:bodyPr>
          <a:lstStyle/>
          <a:p>
            <a:r>
              <a:rPr lang="en-GB" dirty="0">
                <a:solidFill>
                  <a:schemeClr val="accent1"/>
                </a:solidFill>
              </a:rPr>
              <a:t>https://docs.ansible.com/ansible/latest/collections/ansible/builtin/apt_module.html</a:t>
            </a:r>
          </a:p>
        </p:txBody>
      </p:sp>
      <p:sp>
        <p:nvSpPr>
          <p:cNvPr id="7" name="TextBox 6">
            <a:extLst>
              <a:ext uri="{FF2B5EF4-FFF2-40B4-BE49-F238E27FC236}">
                <a16:creationId xmlns:a16="http://schemas.microsoft.com/office/drawing/2014/main" id="{1844A62C-625C-3E8C-06AF-48E8195D9BA6}"/>
              </a:ext>
            </a:extLst>
          </p:cNvPr>
          <p:cNvSpPr txBox="1"/>
          <p:nvPr/>
        </p:nvSpPr>
        <p:spPr>
          <a:xfrm>
            <a:off x="3736258" y="3059668"/>
            <a:ext cx="8169930" cy="369332"/>
          </a:xfrm>
          <a:prstGeom prst="rect">
            <a:avLst/>
          </a:prstGeom>
          <a:noFill/>
        </p:spPr>
        <p:txBody>
          <a:bodyPr wrap="square" rtlCol="0">
            <a:spAutoFit/>
          </a:bodyPr>
          <a:lstStyle/>
          <a:p>
            <a:r>
              <a:rPr lang="en-GB" dirty="0">
                <a:solidFill>
                  <a:schemeClr val="accent1"/>
                </a:solidFill>
              </a:rPr>
              <a:t>https://docs.ansible.com/ansible/latest/collections/ansible/builtin/stat_module.html</a:t>
            </a:r>
          </a:p>
        </p:txBody>
      </p:sp>
      <p:sp>
        <p:nvSpPr>
          <p:cNvPr id="8" name="TextBox 7">
            <a:extLst>
              <a:ext uri="{FF2B5EF4-FFF2-40B4-BE49-F238E27FC236}">
                <a16:creationId xmlns:a16="http://schemas.microsoft.com/office/drawing/2014/main" id="{94839CF6-0754-F56E-10BC-1E5BF567E15F}"/>
              </a:ext>
            </a:extLst>
          </p:cNvPr>
          <p:cNvSpPr txBox="1"/>
          <p:nvPr/>
        </p:nvSpPr>
        <p:spPr>
          <a:xfrm>
            <a:off x="3736258" y="3897666"/>
            <a:ext cx="8455742" cy="369332"/>
          </a:xfrm>
          <a:prstGeom prst="rect">
            <a:avLst/>
          </a:prstGeom>
          <a:noFill/>
        </p:spPr>
        <p:txBody>
          <a:bodyPr wrap="square" rtlCol="0">
            <a:spAutoFit/>
          </a:bodyPr>
          <a:lstStyle/>
          <a:p>
            <a:r>
              <a:rPr lang="en-GB" dirty="0">
                <a:solidFill>
                  <a:schemeClr val="accent1"/>
                </a:solidFill>
              </a:rPr>
              <a:t>https://docs.ansible.com/ansible/latest/collections/ansible/builtin/reboot_module.html</a:t>
            </a:r>
          </a:p>
        </p:txBody>
      </p:sp>
    </p:spTree>
    <p:extLst>
      <p:ext uri="{BB962C8B-B14F-4D97-AF65-F5344CB8AC3E}">
        <p14:creationId xmlns:p14="http://schemas.microsoft.com/office/powerpoint/2010/main" val="10953981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BAEB29-66B1-797F-30C8-C7D616942D29}"/>
              </a:ext>
            </a:extLst>
          </p:cNvPr>
          <p:cNvSpPr>
            <a:spLocks noGrp="1"/>
          </p:cNvSpPr>
          <p:nvPr>
            <p:ph type="title"/>
          </p:nvPr>
        </p:nvSpPr>
        <p:spPr/>
        <p:txBody>
          <a:bodyPr/>
          <a:lstStyle/>
          <a:p>
            <a:r>
              <a:rPr lang="en-GB" dirty="0"/>
              <a:t>Configuring a router </a:t>
            </a:r>
          </a:p>
        </p:txBody>
      </p:sp>
      <p:sp>
        <p:nvSpPr>
          <p:cNvPr id="3" name="Content Placeholder 2">
            <a:extLst>
              <a:ext uri="{FF2B5EF4-FFF2-40B4-BE49-F238E27FC236}">
                <a16:creationId xmlns:a16="http://schemas.microsoft.com/office/drawing/2014/main" id="{88902C58-C7BE-3AE2-4D0A-E9FDCA585C05}"/>
              </a:ext>
            </a:extLst>
          </p:cNvPr>
          <p:cNvSpPr>
            <a:spLocks noGrp="1"/>
          </p:cNvSpPr>
          <p:nvPr>
            <p:ph idx="1"/>
          </p:nvPr>
        </p:nvSpPr>
        <p:spPr/>
        <p:txBody>
          <a:bodyPr/>
          <a:lstStyle/>
          <a:p>
            <a:pPr marL="0" indent="0">
              <a:buNone/>
            </a:pPr>
            <a:r>
              <a:rPr lang="en-GB" dirty="0"/>
              <a:t>First we will need to add the credentials to the inventory</a:t>
            </a:r>
          </a:p>
          <a:p>
            <a:pPr marL="0" indent="0">
              <a:buNone/>
            </a:pPr>
            <a:endParaRPr lang="en-GB" dirty="0"/>
          </a:p>
          <a:p>
            <a:pPr marL="0" indent="0">
              <a:buNone/>
            </a:pPr>
            <a:r>
              <a:rPr lang="en-GB" dirty="0"/>
              <a:t>Then create a </a:t>
            </a:r>
            <a:r>
              <a:rPr lang="en-GB" dirty="0" err="1"/>
              <a:t>yaml</a:t>
            </a:r>
            <a:r>
              <a:rPr lang="en-GB" dirty="0"/>
              <a:t> file targeting the router group </a:t>
            </a:r>
          </a:p>
          <a:p>
            <a:pPr marL="0" indent="0">
              <a:buNone/>
            </a:pPr>
            <a:endParaRPr lang="en-GB" dirty="0"/>
          </a:p>
          <a:p>
            <a:pPr marL="0" indent="0">
              <a:buNone/>
            </a:pPr>
            <a:r>
              <a:rPr lang="en-GB" dirty="0"/>
              <a:t>Issue a command to set the MOTD on the router </a:t>
            </a:r>
          </a:p>
          <a:p>
            <a:pPr marL="0" indent="0">
              <a:buNone/>
            </a:pPr>
            <a:br>
              <a:rPr lang="en-GB" dirty="0"/>
            </a:br>
            <a:r>
              <a:rPr lang="en-GB" dirty="0"/>
              <a:t>then we can remove it by altering the state to absent  </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20755008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480EF66-8748-4413-5E7F-05CC7F5A6EE0}"/>
              </a:ext>
            </a:extLst>
          </p:cNvPr>
          <p:cNvPicPr>
            <a:picLocks noChangeAspect="1"/>
          </p:cNvPicPr>
          <p:nvPr/>
        </p:nvPicPr>
        <p:blipFill>
          <a:blip r:embed="rId2"/>
          <a:stretch>
            <a:fillRect/>
          </a:stretch>
        </p:blipFill>
        <p:spPr>
          <a:xfrm>
            <a:off x="1626793" y="820364"/>
            <a:ext cx="8938413" cy="5217272"/>
          </a:xfrm>
          <a:prstGeom prst="rect">
            <a:avLst/>
          </a:prstGeom>
        </p:spPr>
      </p:pic>
    </p:spTree>
    <p:extLst>
      <p:ext uri="{BB962C8B-B14F-4D97-AF65-F5344CB8AC3E}">
        <p14:creationId xmlns:p14="http://schemas.microsoft.com/office/powerpoint/2010/main" val="25761805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FEC916-5A8B-3D33-F5F3-C0FF03F7EBF0}"/>
              </a:ext>
            </a:extLst>
          </p:cNvPr>
          <p:cNvSpPr>
            <a:spLocks noGrp="1"/>
          </p:cNvSpPr>
          <p:nvPr>
            <p:ph type="title"/>
          </p:nvPr>
        </p:nvSpPr>
        <p:spPr/>
        <p:txBody>
          <a:bodyPr/>
          <a:lstStyle/>
          <a:p>
            <a:r>
              <a:rPr lang="en-GB" dirty="0"/>
              <a:t>A more advanced example</a:t>
            </a:r>
          </a:p>
        </p:txBody>
      </p:sp>
      <p:sp>
        <p:nvSpPr>
          <p:cNvPr id="3" name="Content Placeholder 2">
            <a:extLst>
              <a:ext uri="{FF2B5EF4-FFF2-40B4-BE49-F238E27FC236}">
                <a16:creationId xmlns:a16="http://schemas.microsoft.com/office/drawing/2014/main" id="{454B8B9E-80AB-0A0A-2AEC-03155699C844}"/>
              </a:ext>
            </a:extLst>
          </p:cNvPr>
          <p:cNvSpPr>
            <a:spLocks noGrp="1"/>
          </p:cNvSpPr>
          <p:nvPr>
            <p:ph idx="1"/>
          </p:nvPr>
        </p:nvSpPr>
        <p:spPr/>
        <p:txBody>
          <a:bodyPr/>
          <a:lstStyle/>
          <a:p>
            <a:r>
              <a:rPr lang="en-GB" dirty="0"/>
              <a:t>Starts off by simply selecting the target machine/s </a:t>
            </a:r>
          </a:p>
          <a:p>
            <a:r>
              <a:rPr lang="en-GB" dirty="0"/>
              <a:t>Declare required variables </a:t>
            </a:r>
          </a:p>
          <a:p>
            <a:r>
              <a:rPr lang="en-GB" dirty="0"/>
              <a:t>Install docker on the remote machine </a:t>
            </a:r>
          </a:p>
          <a:p>
            <a:r>
              <a:rPr lang="en-GB" dirty="0"/>
              <a:t>Grab the default docker image from the docker hub </a:t>
            </a:r>
          </a:p>
          <a:p>
            <a:r>
              <a:rPr lang="en-GB" dirty="0"/>
              <a:t>Create the images </a:t>
            </a:r>
          </a:p>
          <a:p>
            <a:endParaRPr lang="en-GB" dirty="0"/>
          </a:p>
          <a:p>
            <a:pPr marL="0" indent="0">
              <a:buNone/>
            </a:pPr>
            <a:r>
              <a:rPr lang="en-GB" dirty="0">
                <a:hlinkClick r:id="rId2"/>
              </a:rPr>
              <a:t>https://hub.docker.com/</a:t>
            </a:r>
            <a:r>
              <a:rPr lang="en-GB" dirty="0"/>
              <a:t> </a:t>
            </a:r>
          </a:p>
        </p:txBody>
      </p:sp>
    </p:spTree>
    <p:extLst>
      <p:ext uri="{BB962C8B-B14F-4D97-AF65-F5344CB8AC3E}">
        <p14:creationId xmlns:p14="http://schemas.microsoft.com/office/powerpoint/2010/main" val="121125506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D1BFDCA0-EF90-595E-7A21-3CBAD52636FE}"/>
              </a:ext>
            </a:extLst>
          </p:cNvPr>
          <p:cNvPicPr>
            <a:picLocks noChangeAspect="1"/>
          </p:cNvPicPr>
          <p:nvPr/>
        </p:nvPicPr>
        <p:blipFill rotWithShape="1">
          <a:blip r:embed="rId2"/>
          <a:srcRect b="37061"/>
          <a:stretch/>
        </p:blipFill>
        <p:spPr>
          <a:xfrm>
            <a:off x="422786" y="317624"/>
            <a:ext cx="5411743" cy="5273940"/>
          </a:xfrm>
          <a:prstGeom prst="rect">
            <a:avLst/>
          </a:prstGeom>
        </p:spPr>
      </p:pic>
      <p:pic>
        <p:nvPicPr>
          <p:cNvPr id="9" name="Picture 8">
            <a:extLst>
              <a:ext uri="{FF2B5EF4-FFF2-40B4-BE49-F238E27FC236}">
                <a16:creationId xmlns:a16="http://schemas.microsoft.com/office/drawing/2014/main" id="{B1CC4C7B-CF96-4D5A-D96C-BF21D2795586}"/>
              </a:ext>
            </a:extLst>
          </p:cNvPr>
          <p:cNvPicPr>
            <a:picLocks noChangeAspect="1"/>
          </p:cNvPicPr>
          <p:nvPr/>
        </p:nvPicPr>
        <p:blipFill>
          <a:blip r:embed="rId3"/>
          <a:stretch>
            <a:fillRect/>
          </a:stretch>
        </p:blipFill>
        <p:spPr>
          <a:xfrm>
            <a:off x="5218095" y="3429000"/>
            <a:ext cx="6403633" cy="2162564"/>
          </a:xfrm>
          <a:prstGeom prst="rect">
            <a:avLst/>
          </a:prstGeom>
        </p:spPr>
      </p:pic>
      <p:pic>
        <p:nvPicPr>
          <p:cNvPr id="10" name="Picture 9">
            <a:extLst>
              <a:ext uri="{FF2B5EF4-FFF2-40B4-BE49-F238E27FC236}">
                <a16:creationId xmlns:a16="http://schemas.microsoft.com/office/drawing/2014/main" id="{5F07A8BB-F66C-1619-BFA7-BDE953DAAF0C}"/>
              </a:ext>
            </a:extLst>
          </p:cNvPr>
          <p:cNvPicPr>
            <a:picLocks noChangeAspect="1"/>
          </p:cNvPicPr>
          <p:nvPr/>
        </p:nvPicPr>
        <p:blipFill rotWithShape="1">
          <a:blip r:embed="rId2"/>
          <a:srcRect t="61505"/>
          <a:stretch/>
        </p:blipFill>
        <p:spPr>
          <a:xfrm>
            <a:off x="4942791" y="317624"/>
            <a:ext cx="6678937" cy="3241653"/>
          </a:xfrm>
          <a:prstGeom prst="rect">
            <a:avLst/>
          </a:prstGeom>
        </p:spPr>
      </p:pic>
    </p:spTree>
    <p:extLst>
      <p:ext uri="{BB962C8B-B14F-4D97-AF65-F5344CB8AC3E}">
        <p14:creationId xmlns:p14="http://schemas.microsoft.com/office/powerpoint/2010/main" val="1881220002"/>
      </p:ext>
    </p:extLst>
  </p:cSld>
  <p:clrMapOvr>
    <a:masterClrMapping/>
  </p:clrMapOvr>
</p:sld>
</file>

<file path=ppt/theme/theme1.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200_Sub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UWTSD 200_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UWTSD 200_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UWTSD 200_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UWTSD 200_Text 5">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UWTSD 200_Text 6">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UWTSD 200_Text 7">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200_Text 8">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UWTSD Logo Variations with Image Behi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UWTSD Logo Full Colour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UWTSD Logo only mono_top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UWTSD Logo only mono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e89b0d28-101f-4150-bb20-b1c24cca2db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0A08CB929A79E4FBBCF4501CB879322" ma:contentTypeVersion="17" ma:contentTypeDescription="Create a new document." ma:contentTypeScope="" ma:versionID="74a244207fb38b1983b04fe9a35dc8f7">
  <xsd:schema xmlns:xsd="http://www.w3.org/2001/XMLSchema" xmlns:xs="http://www.w3.org/2001/XMLSchema" xmlns:p="http://schemas.microsoft.com/office/2006/metadata/properties" xmlns:ns3="97e90ac9-f7c9-4ef0-b151-0ad37f9b04e3" xmlns:ns4="e89b0d28-101f-4150-bb20-b1c24cca2db8" targetNamespace="http://schemas.microsoft.com/office/2006/metadata/properties" ma:root="true" ma:fieldsID="bbf661b57ef8e45d8e333553f09a469c" ns3:_="" ns4:_="">
    <xsd:import namespace="97e90ac9-f7c9-4ef0-b151-0ad37f9b04e3"/>
    <xsd:import namespace="e89b0d28-101f-4150-bb20-b1c24cca2db8"/>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Tags" minOccurs="0"/>
                <xsd:element ref="ns4:MediaServiceOCR" minOccurs="0"/>
                <xsd:element ref="ns4:MediaServiceGenerationTime" minOccurs="0"/>
                <xsd:element ref="ns4:MediaServiceEventHashCode" minOccurs="0"/>
                <xsd:element ref="ns4:MediaServiceAutoKeyPoints" minOccurs="0"/>
                <xsd:element ref="ns4:MediaServiceKeyPoints" minOccurs="0"/>
                <xsd:element ref="ns4:MediaServiceDateTaken" minOccurs="0"/>
                <xsd:element ref="ns4:MediaLengthInSeconds" minOccurs="0"/>
                <xsd:element ref="ns4:MediaServiceSearchProperties" minOccurs="0"/>
                <xsd:element ref="ns4:_activity" minOccurs="0"/>
                <xsd:element ref="ns4:MediaServiceObjectDetectorVersions" minOccurs="0"/>
                <xsd:element ref="ns4: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7e90ac9-f7c9-4ef0-b151-0ad37f9b04e3"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89b0d28-101f-4150-bb20-b1c24cca2db8"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DateTaken" ma:index="19" nillable="true" ma:displayName="MediaServiceDateTaken" ma:hidden="true" ma:internalName="MediaServiceDateTake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D09DC4-48CE-45C2-9393-0A8E48C8FD95}">
  <ds:schemaRefs>
    <ds:schemaRef ds:uri="http://schemas.microsoft.com/office/2006/documentManagement/types"/>
    <ds:schemaRef ds:uri="http://schemas.microsoft.com/office/2006/metadata/properties"/>
    <ds:schemaRef ds:uri="http://schemas.microsoft.com/office/infopath/2007/PartnerControls"/>
    <ds:schemaRef ds:uri="http://purl.org/dc/dcmitype/"/>
    <ds:schemaRef ds:uri="http://purl.org/dc/terms/"/>
    <ds:schemaRef ds:uri="http://www.w3.org/XML/1998/namespace"/>
    <ds:schemaRef ds:uri="http://schemas.openxmlformats.org/package/2006/metadata/core-properties"/>
    <ds:schemaRef ds:uri="e89b0d28-101f-4150-bb20-b1c24cca2db8"/>
    <ds:schemaRef ds:uri="97e90ac9-f7c9-4ef0-b151-0ad37f9b04e3"/>
    <ds:schemaRef ds:uri="http://purl.org/dc/elements/1.1/"/>
  </ds:schemaRefs>
</ds:datastoreItem>
</file>

<file path=customXml/itemProps2.xml><?xml version="1.0" encoding="utf-8"?>
<ds:datastoreItem xmlns:ds="http://schemas.openxmlformats.org/officeDocument/2006/customXml" ds:itemID="{DAEDFBF8-727B-4366-BD16-3E84A7D12848}">
  <ds:schemaRefs>
    <ds:schemaRef ds:uri="http://schemas.microsoft.com/sharepoint/v3/contenttype/forms"/>
  </ds:schemaRefs>
</ds:datastoreItem>
</file>

<file path=customXml/itemProps3.xml><?xml version="1.0" encoding="utf-8"?>
<ds:datastoreItem xmlns:ds="http://schemas.openxmlformats.org/officeDocument/2006/customXml" ds:itemID="{086DE417-8F69-44CD-B7A6-15BF26A84BB6}">
  <ds:schemaRefs>
    <ds:schemaRef ds:uri="97e90ac9-f7c9-4ef0-b151-0ad37f9b04e3"/>
    <ds:schemaRef ds:uri="e89b0d28-101f-4150-bb20-b1c24cca2db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408</TotalTime>
  <Words>1616</Words>
  <Application>Microsoft Office PowerPoint</Application>
  <PresentationFormat>Widescreen</PresentationFormat>
  <Paragraphs>208</Paragraphs>
  <Slides>34</Slides>
  <Notes>1</Notes>
  <HiddenSlides>0</HiddenSlides>
  <MMClips>0</MMClips>
  <ScaleCrop>false</ScaleCrop>
  <HeadingPairs>
    <vt:vector size="4" baseType="variant">
      <vt:variant>
        <vt:lpstr>Theme</vt:lpstr>
      </vt:variant>
      <vt:variant>
        <vt:i4>21</vt:i4>
      </vt:variant>
      <vt:variant>
        <vt:lpstr>Slide Titles</vt:lpstr>
      </vt:variant>
      <vt:variant>
        <vt:i4>34</vt:i4>
      </vt:variant>
    </vt:vector>
  </HeadingPairs>
  <TitlesOfParts>
    <vt:vector size="55" baseType="lpstr">
      <vt:lpstr>UWTSD 200_Title Page</vt:lpstr>
      <vt:lpstr>UWTSD 200_Title Page 1</vt:lpstr>
      <vt:lpstr>UWTSD 200_Title Page 2</vt:lpstr>
      <vt:lpstr>UWTSD 200_Title Page 3</vt:lpstr>
      <vt:lpstr>UWTSD 200_Subtitle 1</vt:lpstr>
      <vt:lpstr>UWTSD 200_Subtitle 2</vt:lpstr>
      <vt:lpstr>UWTSD 200_Subtitle 3</vt:lpstr>
      <vt:lpstr>UWTSD 200_Subtitle 4</vt:lpstr>
      <vt:lpstr>UWTSD 200_Text 1</vt:lpstr>
      <vt:lpstr>UWTSD 200_Text 2</vt:lpstr>
      <vt:lpstr>UWTSD 200_Text 3</vt:lpstr>
      <vt:lpstr>UWTSD 200_Text 4</vt:lpstr>
      <vt:lpstr>UWTSD 200_Text 5</vt:lpstr>
      <vt:lpstr>UWTSD 200_Text 6</vt:lpstr>
      <vt:lpstr>UWTSD 200_Text 7</vt:lpstr>
      <vt:lpstr>UWTSD 200_Text 8</vt:lpstr>
      <vt:lpstr>UWTSD Logo Variations with Image Behind</vt:lpstr>
      <vt:lpstr>UWTSD Logo Full Colour_Bottom Left</vt:lpstr>
      <vt:lpstr>UWTSD Logo only mono_top left</vt:lpstr>
      <vt:lpstr>UWTSD Logo only mono_bottom left</vt:lpstr>
      <vt:lpstr>Title Slide 1</vt:lpstr>
      <vt:lpstr>PowerPoint Presentation</vt:lpstr>
      <vt:lpstr>Ansible</vt:lpstr>
      <vt:lpstr>What is Ansible</vt:lpstr>
      <vt:lpstr>What is Ansible</vt:lpstr>
      <vt:lpstr>Ansible Timeline</vt:lpstr>
      <vt:lpstr>Why use Ansible</vt:lpstr>
      <vt:lpstr>Why use Ansible</vt:lpstr>
      <vt:lpstr>Modules</vt:lpstr>
      <vt:lpstr>Modules</vt:lpstr>
      <vt:lpstr>Modules</vt:lpstr>
      <vt:lpstr>Modules</vt:lpstr>
      <vt:lpstr>Modules</vt:lpstr>
      <vt:lpstr>Module States</vt:lpstr>
      <vt:lpstr>Module States</vt:lpstr>
      <vt:lpstr>Modules</vt:lpstr>
      <vt:lpstr>Practical time</vt:lpstr>
      <vt:lpstr>Installation</vt:lpstr>
      <vt:lpstr>Ansible Inventory</vt:lpstr>
      <vt:lpstr>Lets edit our inventory file</vt:lpstr>
      <vt:lpstr>Lets edit our hosts file</vt:lpstr>
      <vt:lpstr>Adhoc </vt:lpstr>
      <vt:lpstr>Ad-hoc commands (examples but not limited too)</vt:lpstr>
      <vt:lpstr>Our first adhoc command </vt:lpstr>
      <vt:lpstr>Update our inventory</vt:lpstr>
      <vt:lpstr>Make a ansible.cfg file</vt:lpstr>
      <vt:lpstr>adhoc command </vt:lpstr>
      <vt:lpstr>Playbook</vt:lpstr>
      <vt:lpstr>Use a module to interact with aptitude</vt:lpstr>
      <vt:lpstr>Make our own playbook</vt:lpstr>
      <vt:lpstr>PowerPoint Presentation</vt:lpstr>
      <vt:lpstr>Configuring a router </vt:lpstr>
      <vt:lpstr>PowerPoint Presentation</vt:lpstr>
      <vt:lpstr>A more advanced example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Nathan Morgan</cp:lastModifiedBy>
  <cp:revision>2</cp:revision>
  <dcterms:created xsi:type="dcterms:W3CDTF">2021-03-09T15:35:42Z</dcterms:created>
  <dcterms:modified xsi:type="dcterms:W3CDTF">2023-12-14T14:06:57Z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0x010100E0A08CB929A79E4FBBCF4501CB879322</vt:lpwstr>
  </property>
</Properties>
</file>