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 varScale="1">
        <p:scale>
          <a:sx n="70" d="100"/>
          <a:sy n="70" d="100"/>
        </p:scale>
        <p:origin x="5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80A22-A2BE-376E-9459-9C1C170F25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599DC6-1246-1BCF-A760-218F647C4E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FA7F7-831B-FA2F-CCBF-9D1A69666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29DB4-198E-251E-F60A-7F191B597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CAB08-52DC-F8DF-03D7-2209D9B39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4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5FF56-993B-DF73-D7F5-CEA3D5D00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59900-901C-3596-C3E8-4C69CC14E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F483D-D49B-1278-69AD-562BFF183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9CB6B-B117-D15A-5CDE-9326C28EA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DE98D-EFE2-99DC-694E-D252BBB16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04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C741A-9729-9B94-3363-845A9EAE3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76E203-C263-78DE-B3BA-5F9E116A7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72D2E-90CE-BE76-2262-3B2E90D90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02CF1-0441-782C-6C74-6952C53BF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99494-0DF4-8D5A-89C6-FDD6A5874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287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25E83-AA48-20B7-B5F3-79BE173C9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8E5CE-0F16-F14B-1FD2-3F135CD0A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FE3B3C-0B8B-FEA8-5E70-C2BF6C64B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5C5489-CF6F-2828-BE2E-798A06665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9E05CB-3897-F756-9DC0-CC1044A21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B013FE-78CF-1742-FD3C-B21159A70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307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C919D-B21E-44E8-CBAC-E4E4A2EA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04CABC-7614-58C4-219E-FB3AC63D5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60151-B439-08EB-E501-7CD6D08726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8BABF4-5602-BFF3-415F-B71EC752A3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1FE6A2-D5EB-DF91-0DDF-B28D91540F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139E99-1CB5-8809-3DAD-597432467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769C84-58C8-2F0C-F666-72169A8BD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229A81-FF93-7342-2EC0-B5E0FF1C9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03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2988-ED6D-642D-21FB-FF68DB998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46E933-6D65-52FA-856E-21873F6DE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932F54-F341-96AE-BEDD-68FCC028B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E0BE5-87F6-95E9-A3CC-4D2F7D4A5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0A3760-A663-3908-0EE4-F92C48132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7B35A8-BD18-9FA4-A338-32F070ECD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612232-823F-B642-D5DC-25E791F32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719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93033-E9AA-DCEE-8800-A75F9067E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87539-7DF0-F7D1-3952-00ED14E67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7D20DD-F627-1443-F346-9BF446341D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CB42F1-5737-9155-A477-CF86C144E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88F3CE-3C83-725E-F8BA-8BA35A83D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9E2012-E5CA-3224-745F-D6234D6A1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585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C177C-CA43-7331-0CB1-0FE8F36BB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CD55C7-B78D-3FF9-9C14-D5E42E7F75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667516-C230-FF59-0338-11E0E024ED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188381-4F32-1C3A-494C-FA4F1A500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5508D7-C642-71DC-AE5F-97AC1B678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8C768-047B-F0FD-0C79-F0B079584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47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6FAF2-2819-4AFD-68A0-BE9A129F1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23EA74-D2BA-D52C-2F41-6B814439BE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C77E6-CB0E-EB73-80DE-BBB91D4FF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68C35-0347-293A-FEDE-7D2277C69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99202-8E73-4C52-587E-F5B8E8321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94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923F34-8B2B-3A7C-1217-0CF64D4479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A9C46A-0037-8952-4D5B-CAD59FB86D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36BCBA-EA7C-D8DD-10F4-03D1C291E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58A49D-2E85-22EF-9E53-E02E266F6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3042B-568A-19F8-3E32-8BCA9665D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852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D4D8E1-BB93-4AE7-074D-DA5C25C00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EAB8F3-343E-C1D9-37C8-B63103E348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BBC33-7835-2724-2A3E-6E6699EBC9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FDEAD9-CF92-4FC7-A433-A7F469068A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6221B-A1DB-C78A-9EB9-EC2D084287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3E391-B3E0-1A50-DB98-3816E59D08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E223BB-A0AC-45B1-BF11-09465AED4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153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0534CB4-B853-C3E3-4F77-18076217EB71}"/>
              </a:ext>
            </a:extLst>
          </p:cNvPr>
          <p:cNvSpPr/>
          <p:nvPr/>
        </p:nvSpPr>
        <p:spPr>
          <a:xfrm>
            <a:off x="4783541" y="2668137"/>
            <a:ext cx="2445224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Small Café Challenges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0550919-3CD5-F5B4-75E3-1C2D1BCA17EC}"/>
              </a:ext>
            </a:extLst>
          </p:cNvPr>
          <p:cNvSpPr/>
          <p:nvPr/>
        </p:nvSpPr>
        <p:spPr>
          <a:xfrm>
            <a:off x="3231108" y="1296958"/>
            <a:ext cx="1835624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Start-up Costs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9607850-1613-9365-B3F2-3233ED44D0C8}"/>
              </a:ext>
            </a:extLst>
          </p:cNvPr>
          <p:cNvSpPr/>
          <p:nvPr/>
        </p:nvSpPr>
        <p:spPr>
          <a:xfrm>
            <a:off x="2381535" y="3070747"/>
            <a:ext cx="1699146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Operating Costs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803736F-FAAB-90C8-BAC1-3B7C5211DEA4}"/>
              </a:ext>
            </a:extLst>
          </p:cNvPr>
          <p:cNvSpPr/>
          <p:nvPr/>
        </p:nvSpPr>
        <p:spPr>
          <a:xfrm>
            <a:off x="3899848" y="4374108"/>
            <a:ext cx="1569492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Staff Issues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033150B-D5A4-0A2A-67B0-7090772F6F8D}"/>
              </a:ext>
            </a:extLst>
          </p:cNvPr>
          <p:cNvSpPr/>
          <p:nvPr/>
        </p:nvSpPr>
        <p:spPr>
          <a:xfrm>
            <a:off x="6289632" y="1104183"/>
            <a:ext cx="2076445" cy="86663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2520CE1-FA15-AD70-592D-A7BBCE500493}"/>
              </a:ext>
            </a:extLst>
          </p:cNvPr>
          <p:cNvSpPr/>
          <p:nvPr/>
        </p:nvSpPr>
        <p:spPr>
          <a:xfrm>
            <a:off x="7756477" y="2925738"/>
            <a:ext cx="1951630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Regulations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0F0C36B-B99F-F38B-DB74-9474FF6BC279}"/>
              </a:ext>
            </a:extLst>
          </p:cNvPr>
          <p:cNvSpPr/>
          <p:nvPr/>
        </p:nvSpPr>
        <p:spPr>
          <a:xfrm>
            <a:off x="6379075" y="4701121"/>
            <a:ext cx="1690047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11" name="Right Brace 10">
            <a:extLst>
              <a:ext uri="{FF2B5EF4-FFF2-40B4-BE49-F238E27FC236}">
                <a16:creationId xmlns:a16="http://schemas.microsoft.com/office/drawing/2014/main" id="{2482BBF8-53D2-4547-9EB4-F0B591E081B5}"/>
              </a:ext>
            </a:extLst>
          </p:cNvPr>
          <p:cNvSpPr/>
          <p:nvPr/>
        </p:nvSpPr>
        <p:spPr>
          <a:xfrm>
            <a:off x="2999171" y="1296958"/>
            <a:ext cx="155448" cy="914400"/>
          </a:xfrm>
          <a:prstGeom prst="rightBrac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03195B3-37EA-861E-BBE3-6991A98151B1}"/>
              </a:ext>
            </a:extLst>
          </p:cNvPr>
          <p:cNvSpPr/>
          <p:nvPr/>
        </p:nvSpPr>
        <p:spPr>
          <a:xfrm>
            <a:off x="4554940" y="2078293"/>
            <a:ext cx="914400" cy="914400"/>
          </a:xfrm>
          <a:prstGeom prst="arc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90DC094-59DA-F837-2888-1895808DFCE9}"/>
              </a:ext>
            </a:extLst>
          </p:cNvPr>
          <p:cNvCxnSpPr>
            <a:cxnSpLocks/>
          </p:cNvCxnSpPr>
          <p:nvPr/>
        </p:nvCxnSpPr>
        <p:spPr>
          <a:xfrm flipV="1">
            <a:off x="4212041" y="3282286"/>
            <a:ext cx="472553" cy="15695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3" name="Right Brace 22">
            <a:extLst>
              <a:ext uri="{FF2B5EF4-FFF2-40B4-BE49-F238E27FC236}">
                <a16:creationId xmlns:a16="http://schemas.microsoft.com/office/drawing/2014/main" id="{014C4B51-A670-7A43-6A78-6D77D0752BE0}"/>
              </a:ext>
            </a:extLst>
          </p:cNvPr>
          <p:cNvSpPr/>
          <p:nvPr/>
        </p:nvSpPr>
        <p:spPr>
          <a:xfrm>
            <a:off x="2154538" y="3033215"/>
            <a:ext cx="191273" cy="989463"/>
          </a:xfrm>
          <a:prstGeom prst="rightBrac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001356B-1FEC-DD77-147A-DE233967A54A}"/>
              </a:ext>
            </a:extLst>
          </p:cNvPr>
          <p:cNvSpPr txBox="1"/>
          <p:nvPr/>
        </p:nvSpPr>
        <p:spPr>
          <a:xfrm>
            <a:off x="858954" y="3054994"/>
            <a:ext cx="12955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Ingredients</a:t>
            </a:r>
          </a:p>
          <a:p>
            <a:r>
              <a:rPr lang="en-GB" dirty="0"/>
              <a:t>Electricity</a:t>
            </a:r>
          </a:p>
          <a:p>
            <a:r>
              <a:rPr lang="en-GB" dirty="0"/>
              <a:t>Supplies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F5FAE14-0553-4331-9295-000DDC382740}"/>
              </a:ext>
            </a:extLst>
          </p:cNvPr>
          <p:cNvSpPr txBox="1"/>
          <p:nvPr/>
        </p:nvSpPr>
        <p:spPr>
          <a:xfrm>
            <a:off x="1070878" y="1286302"/>
            <a:ext cx="196016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Rent &amp; equipment</a:t>
            </a:r>
          </a:p>
          <a:p>
            <a:r>
              <a:rPr lang="en-GB" dirty="0"/>
              <a:t>Licenses</a:t>
            </a:r>
          </a:p>
          <a:p>
            <a:r>
              <a:rPr lang="en-GB" dirty="0"/>
              <a:t>Furniture</a:t>
            </a:r>
          </a:p>
        </p:txBody>
      </p:sp>
      <p:sp>
        <p:nvSpPr>
          <p:cNvPr id="28" name="Right Brace 27">
            <a:extLst>
              <a:ext uri="{FF2B5EF4-FFF2-40B4-BE49-F238E27FC236}">
                <a16:creationId xmlns:a16="http://schemas.microsoft.com/office/drawing/2014/main" id="{7FA5C98A-83F7-66FE-9A93-8EA25D7C5871}"/>
              </a:ext>
            </a:extLst>
          </p:cNvPr>
          <p:cNvSpPr/>
          <p:nvPr/>
        </p:nvSpPr>
        <p:spPr>
          <a:xfrm>
            <a:off x="3671249" y="4442346"/>
            <a:ext cx="155448" cy="914400"/>
          </a:xfrm>
          <a:prstGeom prst="rightBrac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84DCE0C-4909-AC3C-8DAE-76FBF46511FA}"/>
              </a:ext>
            </a:extLst>
          </p:cNvPr>
          <p:cNvSpPr txBox="1"/>
          <p:nvPr/>
        </p:nvSpPr>
        <p:spPr>
          <a:xfrm>
            <a:off x="2390426" y="4437881"/>
            <a:ext cx="135854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Hiring staff</a:t>
            </a:r>
          </a:p>
          <a:p>
            <a:r>
              <a:rPr lang="en-GB" dirty="0"/>
              <a:t>Training</a:t>
            </a:r>
          </a:p>
          <a:p>
            <a:r>
              <a:rPr lang="en-GB" dirty="0"/>
              <a:t>Retention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018AC25-47CB-AFF4-6091-D0F147FB7924}"/>
              </a:ext>
            </a:extLst>
          </p:cNvPr>
          <p:cNvCxnSpPr>
            <a:cxnSpLocks/>
          </p:cNvCxnSpPr>
          <p:nvPr/>
        </p:nvCxnSpPr>
        <p:spPr>
          <a:xfrm flipV="1">
            <a:off x="5206621" y="3690015"/>
            <a:ext cx="242248" cy="684093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8CC9194-4061-CE0D-F77B-891BE009DD1F}"/>
              </a:ext>
            </a:extLst>
          </p:cNvPr>
          <p:cNvCxnSpPr>
            <a:cxnSpLocks/>
          </p:cNvCxnSpPr>
          <p:nvPr/>
        </p:nvCxnSpPr>
        <p:spPr>
          <a:xfrm flipV="1">
            <a:off x="6448567" y="2078293"/>
            <a:ext cx="491320" cy="398776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Left Brace 38">
            <a:extLst>
              <a:ext uri="{FF2B5EF4-FFF2-40B4-BE49-F238E27FC236}">
                <a16:creationId xmlns:a16="http://schemas.microsoft.com/office/drawing/2014/main" id="{BC6941F6-32D1-9DAD-3530-CD8B7203A774}"/>
              </a:ext>
            </a:extLst>
          </p:cNvPr>
          <p:cNvSpPr/>
          <p:nvPr/>
        </p:nvSpPr>
        <p:spPr>
          <a:xfrm>
            <a:off x="8447964" y="1053424"/>
            <a:ext cx="155448" cy="914400"/>
          </a:xfrm>
          <a:prstGeom prst="leftBrac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58B873C-0FB8-C6EA-8BCC-7A950CA7A209}"/>
              </a:ext>
            </a:extLst>
          </p:cNvPr>
          <p:cNvSpPr txBox="1"/>
          <p:nvPr/>
        </p:nvSpPr>
        <p:spPr>
          <a:xfrm>
            <a:off x="8603412" y="1048959"/>
            <a:ext cx="180399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Many cafés</a:t>
            </a:r>
          </a:p>
          <a:p>
            <a:r>
              <a:rPr lang="en-GB" dirty="0"/>
              <a:t>Big chains</a:t>
            </a:r>
          </a:p>
          <a:p>
            <a:r>
              <a:rPr lang="en-GB" dirty="0"/>
              <a:t>Price pressure</a:t>
            </a:r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C7D9E730-50F4-E66D-1608-49C21FAE1FF1}"/>
              </a:ext>
            </a:extLst>
          </p:cNvPr>
          <p:cNvSpPr/>
          <p:nvPr/>
        </p:nvSpPr>
        <p:spPr>
          <a:xfrm rot="10174556">
            <a:off x="7299276" y="2825086"/>
            <a:ext cx="914400" cy="914400"/>
          </a:xfrm>
          <a:prstGeom prst="arc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Left Brace 43">
            <a:extLst>
              <a:ext uri="{FF2B5EF4-FFF2-40B4-BE49-F238E27FC236}">
                <a16:creationId xmlns:a16="http://schemas.microsoft.com/office/drawing/2014/main" id="{754EAF70-9D7E-A48E-0914-0DE0C2F91C99}"/>
              </a:ext>
            </a:extLst>
          </p:cNvPr>
          <p:cNvSpPr/>
          <p:nvPr/>
        </p:nvSpPr>
        <p:spPr>
          <a:xfrm>
            <a:off x="9810465" y="2950043"/>
            <a:ext cx="155448" cy="914400"/>
          </a:xfrm>
          <a:prstGeom prst="leftBrac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1C08C306-7604-0E50-31B1-250A7BE99669}"/>
              </a:ext>
            </a:extLst>
          </p:cNvPr>
          <p:cNvSpPr txBox="1"/>
          <p:nvPr/>
        </p:nvSpPr>
        <p:spPr>
          <a:xfrm>
            <a:off x="9965913" y="2941113"/>
            <a:ext cx="1842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Health &amp; safety</a:t>
            </a:r>
          </a:p>
          <a:p>
            <a:r>
              <a:rPr lang="en-GB" dirty="0"/>
              <a:t>Hygiene rules</a:t>
            </a:r>
          </a:p>
          <a:p>
            <a:r>
              <a:rPr lang="en-GB" dirty="0"/>
              <a:t>Food standards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50E21AC9-E78F-2ECA-D701-9AE43A7BCF95}"/>
              </a:ext>
            </a:extLst>
          </p:cNvPr>
          <p:cNvCxnSpPr>
            <a:cxnSpLocks/>
          </p:cNvCxnSpPr>
          <p:nvPr/>
        </p:nvCxnSpPr>
        <p:spPr>
          <a:xfrm>
            <a:off x="6289632" y="3684629"/>
            <a:ext cx="880742" cy="88054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0" name="Left Brace 49">
            <a:extLst>
              <a:ext uri="{FF2B5EF4-FFF2-40B4-BE49-F238E27FC236}">
                <a16:creationId xmlns:a16="http://schemas.microsoft.com/office/drawing/2014/main" id="{1E95F233-445D-10C9-F9CC-919E6AD307A8}"/>
              </a:ext>
            </a:extLst>
          </p:cNvPr>
          <p:cNvSpPr/>
          <p:nvPr/>
        </p:nvSpPr>
        <p:spPr>
          <a:xfrm>
            <a:off x="8133405" y="4701121"/>
            <a:ext cx="155448" cy="914400"/>
          </a:xfrm>
          <a:prstGeom prst="leftBrac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571B6B3-4FF7-0AB0-6C7F-C100274C8FA7}"/>
              </a:ext>
            </a:extLst>
          </p:cNvPr>
          <p:cNvSpPr txBox="1"/>
          <p:nvPr/>
        </p:nvSpPr>
        <p:spPr>
          <a:xfrm>
            <a:off x="8282799" y="4692191"/>
            <a:ext cx="24452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Social media</a:t>
            </a:r>
          </a:p>
          <a:p>
            <a:r>
              <a:rPr lang="en-US" dirty="0"/>
              <a:t>Attract customers</a:t>
            </a:r>
          </a:p>
          <a:p>
            <a:r>
              <a:rPr lang="en-US" dirty="0"/>
              <a:t>Build loyal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2572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44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Stanica-Roxana Dediu (2441417)</dc:creator>
  <cp:lastModifiedBy>Stanica-Roxana Dediu (2441417)</cp:lastModifiedBy>
  <cp:revision>2</cp:revision>
  <dcterms:created xsi:type="dcterms:W3CDTF">2026-03-07T17:41:01Z</dcterms:created>
  <dcterms:modified xsi:type="dcterms:W3CDTF">2026-03-15T13:57:09Z</dcterms:modified>
</cp:coreProperties>
</file>