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12192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Montserrat" panose="00000500000000000000" pitchFamily="2" charset="0"/>
      <p:regular r:id="rId16"/>
      <p:bold r:id="rId17"/>
    </p:embeddedFont>
    <p:embeddedFont>
      <p:font typeface="Montserrat Regular" panose="00000500000000000000" pitchFamily="2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13"/>
  </p:normalViewPr>
  <p:slideViewPr>
    <p:cSldViewPr snapToGrid="0" snapToObjects="1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7228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5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17" Type="http://schemas.openxmlformats.org/officeDocument/2006/relationships/image" Target="../media/image39.sv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svg"/><Relationship Id="rId11" Type="http://schemas.openxmlformats.org/officeDocument/2006/relationships/image" Target="../media/image33.svg"/><Relationship Id="rId5" Type="http://schemas.openxmlformats.org/officeDocument/2006/relationships/image" Target="../media/image27.png"/><Relationship Id="rId15" Type="http://schemas.openxmlformats.org/officeDocument/2006/relationships/image" Target="../media/image37.svg"/><Relationship Id="rId10" Type="http://schemas.openxmlformats.org/officeDocument/2006/relationships/image" Target="../media/image32.png"/><Relationship Id="rId4" Type="http://schemas.openxmlformats.org/officeDocument/2006/relationships/image" Target="../media/image26.svg"/><Relationship Id="rId9" Type="http://schemas.openxmlformats.org/officeDocument/2006/relationships/image" Target="../media/image31.svg"/><Relationship Id="rId14" Type="http://schemas.openxmlformats.org/officeDocument/2006/relationships/image" Target="../media/image36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380905" y="4976362"/>
            <a:ext cx="11046238" cy="91782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7229"/>
              </a:lnSpc>
              <a:buNone/>
            </a:pPr>
            <a:r>
              <a:rPr lang="en-US" sz="573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Business Plan Presentation</a:t>
            </a:r>
            <a:endParaRPr lang="en-US" dirty="0"/>
          </a:p>
        </p:txBody>
      </p:sp>
      <p:sp>
        <p:nvSpPr>
          <p:cNvPr id="3" name="Object 2"/>
          <p:cNvSpPr/>
          <p:nvPr/>
        </p:nvSpPr>
        <p:spPr>
          <a:xfrm>
            <a:off x="380905" y="5911959"/>
            <a:ext cx="11046238" cy="57580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268"/>
              </a:lnSpc>
              <a:spcBef>
                <a:spcPts val="137"/>
              </a:spcBef>
              <a:buNone/>
            </a:pPr>
            <a:endParaRPr lang="en-US" dirty="0"/>
          </a:p>
        </p:txBody>
      </p:sp>
      <p:pic>
        <p:nvPicPr>
          <p:cNvPr id="4" name="Object 3" descr="preencoded.png"/>
          <p:cNvPicPr>
            <a:picLocks noChangeAspect="1"/>
          </p:cNvPicPr>
          <p:nvPr/>
        </p:nvPicPr>
        <p:blipFill>
          <a:blip r:embed="rId3"/>
          <a:srcRect t="15278" b="15278"/>
          <a:stretch/>
        </p:blipFill>
        <p:spPr>
          <a:xfrm>
            <a:off x="3048" y="-65149"/>
            <a:ext cx="12188952" cy="47613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979D9C-ADC0-9449-9A01-4CEA69AFDA72}"/>
              </a:ext>
            </a:extLst>
          </p:cNvPr>
          <p:cNvSpPr txBox="1"/>
          <p:nvPr/>
        </p:nvSpPr>
        <p:spPr>
          <a:xfrm>
            <a:off x="221226" y="5738194"/>
            <a:ext cx="61254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Task-1 Presentation</a:t>
            </a:r>
          </a:p>
          <a:p>
            <a:r>
              <a:rPr lang="en-US" dirty="0"/>
              <a:t>Submitted </a:t>
            </a:r>
            <a:r>
              <a:rPr lang="en-US" dirty="0" err="1"/>
              <a:t>By:Sergiu</a:t>
            </a:r>
            <a:r>
              <a:rPr lang="en-US" dirty="0"/>
              <a:t> Diaconu</a:t>
            </a:r>
          </a:p>
          <a:p>
            <a:r>
              <a:rPr lang="en-US" dirty="0"/>
              <a:t>Student ID: 2126929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Introduction</a:t>
            </a:r>
            <a:endParaRPr lang="en-US" dirty="0"/>
          </a:p>
        </p:txBody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10585" y="2693847"/>
            <a:ext cx="742764" cy="657061"/>
          </a:xfrm>
          <a:prstGeom prst="rect">
            <a:avLst/>
          </a:prstGeom>
        </p:spPr>
      </p:pic>
      <p:sp>
        <p:nvSpPr>
          <p:cNvPr id="4" name="Object 3"/>
          <p:cNvSpPr/>
          <p:nvPr/>
        </p:nvSpPr>
        <p:spPr>
          <a:xfrm>
            <a:off x="315199" y="3823490"/>
            <a:ext cx="3750007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Brief history of cake shop</a:t>
            </a:r>
            <a:endParaRPr lang="en-US" dirty="0"/>
          </a:p>
        </p:txBody>
      </p:sp>
      <p:sp>
        <p:nvSpPr>
          <p:cNvPr id="5" name="Object 4"/>
          <p:cNvSpPr/>
          <p:nvPr/>
        </p:nvSpPr>
        <p:spPr>
          <a:xfrm>
            <a:off x="315199" y="4139800"/>
            <a:ext cx="3750007" cy="42661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When the cake shop first opened, how it has grown over the years</a:t>
            </a:r>
            <a:endParaRPr lang="en-US" dirty="0"/>
          </a:p>
        </p:txBody>
      </p:sp>
      <p:pic>
        <p:nvPicPr>
          <p:cNvPr id="6" name="Object 5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81516" y="2604808"/>
            <a:ext cx="828468" cy="799900"/>
          </a:xfrm>
          <a:prstGeom prst="rect">
            <a:avLst/>
          </a:prstGeom>
        </p:spPr>
      </p:pic>
      <p:sp>
        <p:nvSpPr>
          <p:cNvPr id="7" name="Object 6"/>
          <p:cNvSpPr/>
          <p:nvPr/>
        </p:nvSpPr>
        <p:spPr>
          <a:xfrm>
            <a:off x="4229947" y="3823490"/>
            <a:ext cx="3729058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Overview of products and services</a:t>
            </a:r>
            <a:endParaRPr lang="en-US" dirty="0"/>
          </a:p>
        </p:txBody>
      </p:sp>
      <p:sp>
        <p:nvSpPr>
          <p:cNvPr id="8" name="Object 7"/>
          <p:cNvSpPr/>
          <p:nvPr/>
        </p:nvSpPr>
        <p:spPr>
          <a:xfrm>
            <a:off x="4229947" y="4139800"/>
            <a:ext cx="3729058" cy="42661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types of cakes, pastries, and other menu items offered</a:t>
            </a:r>
            <a:endParaRPr lang="en-US" dirty="0"/>
          </a:p>
        </p:txBody>
      </p:sp>
      <p:pic>
        <p:nvPicPr>
          <p:cNvPr id="9" name="Object 8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541315" y="2683161"/>
            <a:ext cx="914171" cy="742764"/>
          </a:xfrm>
          <a:prstGeom prst="rect">
            <a:avLst/>
          </a:prstGeom>
        </p:spPr>
      </p:pic>
      <p:sp>
        <p:nvSpPr>
          <p:cNvPr id="10" name="Object 9"/>
          <p:cNvSpPr/>
          <p:nvPr/>
        </p:nvSpPr>
        <p:spPr>
          <a:xfrm>
            <a:off x="8181358" y="3823490"/>
            <a:ext cx="3634784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objectives and goals</a:t>
            </a:r>
            <a:endParaRPr lang="en-US" dirty="0"/>
          </a:p>
        </p:txBody>
      </p:sp>
      <p:sp>
        <p:nvSpPr>
          <p:cNvPr id="11" name="Object 10"/>
          <p:cNvSpPr/>
          <p:nvPr/>
        </p:nvSpPr>
        <p:spPr>
          <a:xfrm>
            <a:off x="8181358" y="4139800"/>
            <a:ext cx="3634784" cy="42661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Main targets and outcomes to achieve with the business plan</a:t>
            </a:r>
            <a:endParaRPr lang="en-US" dirty="0"/>
          </a:p>
        </p:txBody>
      </p:sp>
      <p:sp>
        <p:nvSpPr>
          <p:cNvPr id="12" name="Object 11"/>
          <p:cNvSpPr/>
          <p:nvPr/>
        </p:nvSpPr>
        <p:spPr>
          <a:xfrm>
            <a:off x="0" y="5923069"/>
            <a:ext cx="12188952" cy="933217"/>
          </a:xfrm>
          <a:prstGeom prst="rect">
            <a:avLst/>
          </a:prstGeom>
          <a:solidFill>
            <a:srgbClr val="62A8BB"/>
          </a:solidFill>
        </p:spPr>
      </p:sp>
      <p:sp>
        <p:nvSpPr>
          <p:cNvPr id="13" name="Object 12"/>
          <p:cNvSpPr/>
          <p:nvPr/>
        </p:nvSpPr>
        <p:spPr>
          <a:xfrm>
            <a:off x="-95226" y="6240013"/>
            <a:ext cx="12379404" cy="2879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268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presentation will provide an introduction and overview of the cake shop's business plan.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5757375" y="476131"/>
            <a:ext cx="5964968" cy="5913546"/>
          </a:xfrm>
          <a:prstGeom prst="rect">
            <a:avLst/>
          </a:prstGeom>
          <a:solidFill>
            <a:srgbClr val="62A8BB"/>
          </a:solidFill>
        </p:spPr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/>
          <a:srcRect l="16384" r="16384"/>
          <a:stretch/>
        </p:blipFill>
        <p:spPr>
          <a:xfrm>
            <a:off x="5757375" y="476131"/>
            <a:ext cx="5964968" cy="5913546"/>
          </a:xfrm>
          <a:prstGeom prst="rect">
            <a:avLst/>
          </a:prstGeom>
        </p:spPr>
      </p:pic>
      <p:sp>
        <p:nvSpPr>
          <p:cNvPr id="4" name="Object 3"/>
          <p:cNvSpPr/>
          <p:nvPr/>
        </p:nvSpPr>
        <p:spPr>
          <a:xfrm>
            <a:off x="249493" y="2195916"/>
            <a:ext cx="5258390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Business Overview</a:t>
            </a:r>
            <a:endParaRPr lang="en-US" dirty="0"/>
          </a:p>
        </p:txBody>
      </p:sp>
      <p:sp>
        <p:nvSpPr>
          <p:cNvPr id="5" name="Object 4"/>
          <p:cNvSpPr/>
          <p:nvPr/>
        </p:nvSpPr>
        <p:spPr>
          <a:xfrm>
            <a:off x="249493" y="2814251"/>
            <a:ext cx="5258390" cy="179199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016"/>
              </a:lnSpc>
              <a:spcBef>
                <a:spcPts val="836"/>
              </a:spcBef>
              <a:buNone/>
            </a:pPr>
            <a:r>
              <a:rPr lang="en-US" sz="144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cake shop will open its first location in Birmingham, UK, aiming to stand out from competitors with its signature carrot and strawberry cakes. This family-owned business hopes its high-quality baked goods and inviting storefront will attract a loyal customer base in the Birmingham commu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Ownership and Legal Format</a:t>
            </a:r>
            <a:endParaRPr lang="en-US" dirty="0"/>
          </a:p>
        </p:txBody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88328" y="2321667"/>
            <a:ext cx="818945" cy="942739"/>
          </a:xfrm>
          <a:prstGeom prst="rect">
            <a:avLst/>
          </a:prstGeom>
        </p:spPr>
      </p:pic>
      <p:sp>
        <p:nvSpPr>
          <p:cNvPr id="4" name="Object 3"/>
          <p:cNvSpPr/>
          <p:nvPr/>
        </p:nvSpPr>
        <p:spPr>
          <a:xfrm>
            <a:off x="404235" y="3618278"/>
            <a:ext cx="3571934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Registered as sole proprietorship</a:t>
            </a:r>
            <a:endParaRPr lang="en-US" dirty="0"/>
          </a:p>
        </p:txBody>
      </p:sp>
      <p:sp>
        <p:nvSpPr>
          <p:cNvPr id="5" name="Object 4"/>
          <p:cNvSpPr/>
          <p:nvPr/>
        </p:nvSpPr>
        <p:spPr>
          <a:xfrm>
            <a:off x="404235" y="3934587"/>
            <a:ext cx="3571934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business will be registered with HMRC as a sole proprietorship to simplify legal structure and compliance</a:t>
            </a:r>
            <a:endParaRPr lang="en-US" dirty="0"/>
          </a:p>
        </p:txBody>
      </p:sp>
      <p:pic>
        <p:nvPicPr>
          <p:cNvPr id="6" name="Object 5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82128" y="2399576"/>
            <a:ext cx="638015" cy="828468"/>
          </a:xfrm>
          <a:prstGeom prst="rect">
            <a:avLst/>
          </a:prstGeom>
        </p:spPr>
      </p:pic>
      <p:sp>
        <p:nvSpPr>
          <p:cNvPr id="7" name="Object 6"/>
          <p:cNvSpPr/>
          <p:nvPr/>
        </p:nvSpPr>
        <p:spPr>
          <a:xfrm>
            <a:off x="4434207" y="3618278"/>
            <a:ext cx="3320537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Obtain required licenses</a:t>
            </a:r>
            <a:endParaRPr lang="en-US" dirty="0"/>
          </a:p>
        </p:txBody>
      </p:sp>
      <p:sp>
        <p:nvSpPr>
          <p:cNvPr id="8" name="Object 7"/>
          <p:cNvSpPr/>
          <p:nvPr/>
        </p:nvSpPr>
        <p:spPr>
          <a:xfrm>
            <a:off x="4434207" y="3934587"/>
            <a:ext cx="3320537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 will obtain all licenses and permits required to legally operate the business according to regulations</a:t>
            </a:r>
            <a:endParaRPr lang="en-US" dirty="0"/>
          </a:p>
        </p:txBody>
      </p:sp>
      <p:pic>
        <p:nvPicPr>
          <p:cNvPr id="9" name="Object 8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86448" y="2377315"/>
            <a:ext cx="618970" cy="885604"/>
          </a:xfrm>
          <a:prstGeom prst="rect">
            <a:avLst/>
          </a:prstGeom>
        </p:spPr>
      </p:pic>
      <p:sp>
        <p:nvSpPr>
          <p:cNvPr id="10" name="Object 9"/>
          <p:cNvSpPr/>
          <p:nvPr/>
        </p:nvSpPr>
        <p:spPr>
          <a:xfrm>
            <a:off x="8160408" y="3618278"/>
            <a:ext cx="3676683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Comply with regulations</a:t>
            </a:r>
            <a:endParaRPr lang="en-US" dirty="0"/>
          </a:p>
        </p:txBody>
      </p:sp>
      <p:sp>
        <p:nvSpPr>
          <p:cNvPr id="11" name="Object 10"/>
          <p:cNvSpPr/>
          <p:nvPr/>
        </p:nvSpPr>
        <p:spPr>
          <a:xfrm>
            <a:off x="8160408" y="3934587"/>
            <a:ext cx="3676683" cy="42661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 will comply with all relevant regulations for operating a sole proprietorship business.</a:t>
            </a:r>
            <a:endParaRPr lang="en-US" dirty="0"/>
          </a:p>
        </p:txBody>
      </p:sp>
      <p:sp>
        <p:nvSpPr>
          <p:cNvPr id="12" name="Object 11"/>
          <p:cNvSpPr/>
          <p:nvPr/>
        </p:nvSpPr>
        <p:spPr>
          <a:xfrm>
            <a:off x="0" y="5637390"/>
            <a:ext cx="12188952" cy="1218895"/>
          </a:xfrm>
          <a:prstGeom prst="rect">
            <a:avLst/>
          </a:prstGeom>
          <a:solidFill>
            <a:srgbClr val="14558C"/>
          </a:solidFill>
        </p:spPr>
      </p:sp>
      <p:sp>
        <p:nvSpPr>
          <p:cNvPr id="13" name="Object 12"/>
          <p:cNvSpPr/>
          <p:nvPr/>
        </p:nvSpPr>
        <p:spPr>
          <a:xfrm>
            <a:off x="2800999" y="5954335"/>
            <a:ext cx="6586955" cy="57580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268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Registering as a sole proprietorship and obtaining required licenses will legally establish the business.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Management</a:t>
            </a:r>
            <a:endParaRPr lang="en-US" dirty="0"/>
          </a:p>
        </p:txBody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22047" y="2000685"/>
            <a:ext cx="971307" cy="1037965"/>
          </a:xfrm>
          <a:prstGeom prst="rect">
            <a:avLst/>
          </a:prstGeom>
        </p:spPr>
      </p:pic>
      <p:sp>
        <p:nvSpPr>
          <p:cNvPr id="4" name="Object 3"/>
          <p:cNvSpPr/>
          <p:nvPr/>
        </p:nvSpPr>
        <p:spPr>
          <a:xfrm>
            <a:off x="429470" y="3319744"/>
            <a:ext cx="2545396" cy="46089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Owner to manage operations</a:t>
            </a:r>
            <a:endParaRPr lang="en-US" dirty="0"/>
          </a:p>
        </p:txBody>
      </p:sp>
      <p:sp>
        <p:nvSpPr>
          <p:cNvPr id="5" name="Object 4"/>
          <p:cNvSpPr/>
          <p:nvPr/>
        </p:nvSpPr>
        <p:spPr>
          <a:xfrm>
            <a:off x="429470" y="3866501"/>
            <a:ext cx="2545396" cy="10665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owner will oversee and manage all aspects of operations including hiring staff, purchasing supplies, and handling finance</a:t>
            </a:r>
            <a:endParaRPr lang="en-US" dirty="0"/>
          </a:p>
        </p:txBody>
      </p:sp>
      <p:pic>
        <p:nvPicPr>
          <p:cNvPr id="6" name="Object 5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28418" y="2179207"/>
            <a:ext cx="799900" cy="676106"/>
          </a:xfrm>
          <a:prstGeom prst="rect">
            <a:avLst/>
          </a:prstGeom>
        </p:spPr>
      </p:pic>
      <p:sp>
        <p:nvSpPr>
          <p:cNvPr id="7" name="Object 6"/>
          <p:cNvSpPr/>
          <p:nvPr/>
        </p:nvSpPr>
        <p:spPr>
          <a:xfrm>
            <a:off x="3305301" y="3319744"/>
            <a:ext cx="2650145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Employ bakers</a:t>
            </a:r>
            <a:endParaRPr lang="en-US" dirty="0"/>
          </a:p>
        </p:txBody>
      </p:sp>
      <p:sp>
        <p:nvSpPr>
          <p:cNvPr id="8" name="Object 7"/>
          <p:cNvSpPr/>
          <p:nvPr/>
        </p:nvSpPr>
        <p:spPr>
          <a:xfrm>
            <a:off x="3305301" y="3636053"/>
            <a:ext cx="2650145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owner will hire pastry chefs and bakers to produce high quality baked goods daily</a:t>
            </a:r>
            <a:endParaRPr lang="en-US" dirty="0"/>
          </a:p>
        </p:txBody>
      </p:sp>
      <p:pic>
        <p:nvPicPr>
          <p:cNvPr id="9" name="Object 8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45917" y="2078593"/>
            <a:ext cx="618970" cy="885604"/>
          </a:xfrm>
          <a:prstGeom prst="rect">
            <a:avLst/>
          </a:prstGeom>
        </p:spPr>
      </p:pic>
      <p:sp>
        <p:nvSpPr>
          <p:cNvPr id="10" name="Object 9"/>
          <p:cNvSpPr/>
          <p:nvPr/>
        </p:nvSpPr>
        <p:spPr>
          <a:xfrm>
            <a:off x="6312068" y="3319744"/>
            <a:ext cx="2493022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Hire counter staff</a:t>
            </a:r>
            <a:endParaRPr lang="en-US" dirty="0"/>
          </a:p>
        </p:txBody>
      </p:sp>
      <p:sp>
        <p:nvSpPr>
          <p:cNvPr id="11" name="Object 10"/>
          <p:cNvSpPr/>
          <p:nvPr/>
        </p:nvSpPr>
        <p:spPr>
          <a:xfrm>
            <a:off x="6312068" y="3636053"/>
            <a:ext cx="2493022" cy="85322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Friendly and efficient counter staff will be employed to take orders, serve customers, and process payment</a:t>
            </a:r>
            <a:endParaRPr lang="en-US" dirty="0"/>
          </a:p>
        </p:txBody>
      </p:sp>
      <p:pic>
        <p:nvPicPr>
          <p:cNvPr id="12" name="Object 11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062635" y="2201466"/>
            <a:ext cx="885604" cy="695151"/>
          </a:xfrm>
          <a:prstGeom prst="rect">
            <a:avLst/>
          </a:prstGeom>
        </p:spPr>
      </p:pic>
      <p:sp>
        <p:nvSpPr>
          <p:cNvPr id="13" name="Object 12"/>
          <p:cNvSpPr/>
          <p:nvPr/>
        </p:nvSpPr>
        <p:spPr>
          <a:xfrm>
            <a:off x="9282173" y="3319744"/>
            <a:ext cx="2409223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Outsource marketing</a:t>
            </a:r>
            <a:endParaRPr lang="en-US" dirty="0"/>
          </a:p>
        </p:txBody>
      </p:sp>
      <p:sp>
        <p:nvSpPr>
          <p:cNvPr id="14" name="Object 13"/>
          <p:cNvSpPr/>
          <p:nvPr/>
        </p:nvSpPr>
        <p:spPr>
          <a:xfrm>
            <a:off x="9282173" y="3636053"/>
            <a:ext cx="2409223" cy="85322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marketing firm will be contracted to handle advertising, promotions, and social media campaign</a:t>
            </a:r>
            <a:endParaRPr lang="en-US" dirty="0"/>
          </a:p>
        </p:txBody>
      </p:sp>
      <p:sp>
        <p:nvSpPr>
          <p:cNvPr id="15" name="Object 14"/>
          <p:cNvSpPr/>
          <p:nvPr/>
        </p:nvSpPr>
        <p:spPr>
          <a:xfrm>
            <a:off x="0" y="5637390"/>
            <a:ext cx="12188952" cy="1218895"/>
          </a:xfrm>
          <a:prstGeom prst="rect">
            <a:avLst/>
          </a:prstGeom>
          <a:solidFill>
            <a:srgbClr val="62A8BB"/>
          </a:solidFill>
        </p:spPr>
      </p:sp>
      <p:sp>
        <p:nvSpPr>
          <p:cNvPr id="16" name="Object 15"/>
          <p:cNvSpPr/>
          <p:nvPr/>
        </p:nvSpPr>
        <p:spPr>
          <a:xfrm>
            <a:off x="1096387" y="5954335"/>
            <a:ext cx="9996178" cy="57580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268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owner will spearhead operations, employing the necessary staff to run the bakery efficiently while outsourcing specialized functions like marketing.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SWOT Analysis</a:t>
            </a:r>
            <a:endParaRPr lang="en-US" dirty="0"/>
          </a:p>
        </p:txBody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908" y="2497072"/>
            <a:ext cx="11255735" cy="2932967"/>
          </a:xfrm>
          <a:prstGeom prst="rect">
            <a:avLst/>
          </a:prstGeom>
        </p:spPr>
      </p:pic>
      <p:pic>
        <p:nvPicPr>
          <p:cNvPr id="4" name="Object 3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71457" y="2492175"/>
            <a:ext cx="11255735" cy="2932967"/>
          </a:xfrm>
          <a:prstGeom prst="rect">
            <a:avLst/>
          </a:prstGeom>
        </p:spPr>
      </p:pic>
      <p:sp>
        <p:nvSpPr>
          <p:cNvPr id="5" name="Object 4"/>
          <p:cNvSpPr/>
          <p:nvPr/>
        </p:nvSpPr>
        <p:spPr>
          <a:xfrm>
            <a:off x="476131" y="2496831"/>
            <a:ext cx="5618345" cy="79626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FFFFFF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Strengths</a:t>
            </a:r>
            <a:endParaRPr lang="en-US" dirty="0"/>
          </a:p>
        </p:txBody>
      </p:sp>
      <p:sp>
        <p:nvSpPr>
          <p:cNvPr id="6" name="Object 5"/>
          <p:cNvSpPr/>
          <p:nvPr/>
        </p:nvSpPr>
        <p:spPr>
          <a:xfrm>
            <a:off x="6094476" y="2496831"/>
            <a:ext cx="5618345" cy="79626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FFFFFF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Weaknesses</a:t>
            </a:r>
            <a:endParaRPr lang="en-US" dirty="0"/>
          </a:p>
        </p:txBody>
      </p:sp>
      <p:sp>
        <p:nvSpPr>
          <p:cNvPr id="7" name="Object 6"/>
          <p:cNvSpPr/>
          <p:nvPr/>
        </p:nvSpPr>
        <p:spPr>
          <a:xfrm>
            <a:off x="476131" y="3293095"/>
            <a:ext cx="5618345" cy="10616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2A2921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Differentiated products</a:t>
            </a:r>
            <a:endParaRPr lang="en-US" dirty="0"/>
          </a:p>
        </p:txBody>
      </p:sp>
      <p:sp>
        <p:nvSpPr>
          <p:cNvPr id="8" name="Object 7"/>
          <p:cNvSpPr/>
          <p:nvPr/>
        </p:nvSpPr>
        <p:spPr>
          <a:xfrm>
            <a:off x="6094476" y="3293095"/>
            <a:ext cx="5618345" cy="10616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2A2921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Managing supply and demand</a:t>
            </a:r>
            <a:endParaRPr lang="en-US" dirty="0"/>
          </a:p>
        </p:txBody>
      </p:sp>
      <p:sp>
        <p:nvSpPr>
          <p:cNvPr id="9" name="Object 8"/>
          <p:cNvSpPr/>
          <p:nvPr/>
        </p:nvSpPr>
        <p:spPr>
          <a:xfrm>
            <a:off x="476131" y="4354780"/>
            <a:ext cx="5618345" cy="10616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2A2921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Prime location</a:t>
            </a:r>
            <a:endParaRPr lang="en-US" dirty="0"/>
          </a:p>
        </p:txBody>
      </p:sp>
      <p:sp>
        <p:nvSpPr>
          <p:cNvPr id="10" name="Object 9"/>
          <p:cNvSpPr/>
          <p:nvPr/>
        </p:nvSpPr>
        <p:spPr>
          <a:xfrm>
            <a:off x="6094476" y="4354780"/>
            <a:ext cx="5618345" cy="10616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>
              <a:buNone/>
            </a:pPr>
            <a:r>
              <a:rPr lang="en-US" sz="2000" dirty="0">
                <a:solidFill>
                  <a:srgbClr val="2A2921"/>
                </a:solidFill>
                <a:latin typeface="Montserrat Regular" pitchFamily="34" charset="0"/>
                <a:ea typeface="Montserrat Regular" pitchFamily="34" charset="-122"/>
                <a:cs typeface="Montserrat Regular" pitchFamily="34" charset="-120"/>
              </a:rPr>
              <a:t>Inventory turnover</a:t>
            </a:r>
            <a:endParaRPr lang="en-US" dirty="0"/>
          </a:p>
        </p:txBody>
      </p:sp>
      <p:sp>
        <p:nvSpPr>
          <p:cNvPr id="11" name="Object 10"/>
          <p:cNvSpPr/>
          <p:nvPr/>
        </p:nvSpPr>
        <p:spPr>
          <a:xfrm>
            <a:off x="-476131" y="6537436"/>
            <a:ext cx="12188952" cy="17061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r">
              <a:lnSpc>
                <a:spcPts val="1344"/>
              </a:lnSpc>
              <a:buNone/>
            </a:pPr>
            <a:r>
              <a:rPr lang="en-US" sz="96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*Information sourced from internal company reports.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12 Month Cash Flow</a:t>
            </a:r>
            <a:endParaRPr lang="en-US" dirty="0"/>
          </a:p>
        </p:txBody>
      </p:sp>
      <p:pic>
        <p:nvPicPr>
          <p:cNvPr id="3" name="Object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64998" y="3887401"/>
            <a:ext cx="12322269" cy="142839"/>
          </a:xfrm>
          <a:prstGeom prst="rect">
            <a:avLst/>
          </a:prstGeom>
        </p:spPr>
      </p:pic>
      <p:pic>
        <p:nvPicPr>
          <p:cNvPr id="4" name="Object 3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50882" y="2739701"/>
            <a:ext cx="133317" cy="1285554"/>
          </a:xfrm>
          <a:prstGeom prst="rect">
            <a:avLst/>
          </a:prstGeom>
        </p:spPr>
      </p:pic>
      <p:pic>
        <p:nvPicPr>
          <p:cNvPr id="5" name="Object 4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203246" y="3839765"/>
            <a:ext cx="228543" cy="228543"/>
          </a:xfrm>
          <a:prstGeom prst="rect">
            <a:avLst/>
          </a:prstGeom>
        </p:spPr>
      </p:pic>
      <p:pic>
        <p:nvPicPr>
          <p:cNvPr id="6" name="Object 5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566761" y="3887401"/>
            <a:ext cx="133317" cy="1285554"/>
          </a:xfrm>
          <a:prstGeom prst="rect">
            <a:avLst/>
          </a:prstGeom>
        </p:spPr>
      </p:pic>
      <p:pic>
        <p:nvPicPr>
          <p:cNvPr id="7" name="Object 6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519125" y="3839765"/>
            <a:ext cx="228543" cy="228543"/>
          </a:xfrm>
          <a:prstGeom prst="rect">
            <a:avLst/>
          </a:prstGeom>
        </p:spPr>
      </p:pic>
      <p:pic>
        <p:nvPicPr>
          <p:cNvPr id="8" name="Object 7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82641" y="2739701"/>
            <a:ext cx="133317" cy="1285554"/>
          </a:xfrm>
          <a:prstGeom prst="rect">
            <a:avLst/>
          </a:prstGeom>
        </p:spPr>
      </p:pic>
      <p:pic>
        <p:nvPicPr>
          <p:cNvPr id="9" name="Object 8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835005" y="3839765"/>
            <a:ext cx="228543" cy="228543"/>
          </a:xfrm>
          <a:prstGeom prst="rect">
            <a:avLst/>
          </a:prstGeom>
        </p:spPr>
      </p:pic>
      <p:pic>
        <p:nvPicPr>
          <p:cNvPr id="10" name="Object 9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9198520" y="3887401"/>
            <a:ext cx="133317" cy="1285554"/>
          </a:xfrm>
          <a:prstGeom prst="rect">
            <a:avLst/>
          </a:prstGeom>
        </p:spPr>
      </p:pic>
      <p:pic>
        <p:nvPicPr>
          <p:cNvPr id="11" name="Object 10" descr="preencoded.png"/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150884" y="3839765"/>
            <a:ext cx="228543" cy="228543"/>
          </a:xfrm>
          <a:prstGeom prst="rect">
            <a:avLst/>
          </a:prstGeom>
        </p:spPr>
      </p:pic>
      <p:sp>
        <p:nvSpPr>
          <p:cNvPr id="12" name="Object 11"/>
          <p:cNvSpPr/>
          <p:nvPr/>
        </p:nvSpPr>
        <p:spPr>
          <a:xfrm>
            <a:off x="2249101" y="2671141"/>
            <a:ext cx="133112" cy="133112"/>
          </a:xfrm>
          <a:prstGeom prst="ellipse">
            <a:avLst/>
          </a:prstGeom>
          <a:solidFill>
            <a:srgbClr val="62A8BB"/>
          </a:solidFill>
        </p:spPr>
      </p:sp>
      <p:sp>
        <p:nvSpPr>
          <p:cNvPr id="13" name="Object 12"/>
          <p:cNvSpPr/>
          <p:nvPr/>
        </p:nvSpPr>
        <p:spPr>
          <a:xfrm>
            <a:off x="2477785" y="2622497"/>
            <a:ext cx="1728355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Jan</a:t>
            </a:r>
            <a:endParaRPr lang="en-US" dirty="0"/>
          </a:p>
        </p:txBody>
      </p:sp>
      <p:sp>
        <p:nvSpPr>
          <p:cNvPr id="14" name="Object 13"/>
          <p:cNvSpPr/>
          <p:nvPr/>
        </p:nvSpPr>
        <p:spPr>
          <a:xfrm>
            <a:off x="2477785" y="2938807"/>
            <a:ext cx="1728355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Launch product and start generating revenue</a:t>
            </a:r>
            <a:endParaRPr lang="en-US" dirty="0"/>
          </a:p>
        </p:txBody>
      </p:sp>
      <p:sp>
        <p:nvSpPr>
          <p:cNvPr id="15" name="Object 14"/>
          <p:cNvSpPr/>
          <p:nvPr/>
        </p:nvSpPr>
        <p:spPr>
          <a:xfrm>
            <a:off x="4564980" y="5099654"/>
            <a:ext cx="133112" cy="133112"/>
          </a:xfrm>
          <a:prstGeom prst="ellipse">
            <a:avLst/>
          </a:prstGeom>
          <a:solidFill>
            <a:srgbClr val="F0B356"/>
          </a:solidFill>
        </p:spPr>
      </p:sp>
      <p:sp>
        <p:nvSpPr>
          <p:cNvPr id="16" name="Object 15"/>
          <p:cNvSpPr/>
          <p:nvPr/>
        </p:nvSpPr>
        <p:spPr>
          <a:xfrm>
            <a:off x="4793686" y="5050765"/>
            <a:ext cx="1717880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Mar</a:t>
            </a:r>
            <a:endParaRPr lang="en-US" dirty="0"/>
          </a:p>
        </p:txBody>
      </p:sp>
      <p:sp>
        <p:nvSpPr>
          <p:cNvPr id="17" name="Object 16"/>
          <p:cNvSpPr/>
          <p:nvPr/>
        </p:nvSpPr>
        <p:spPr>
          <a:xfrm>
            <a:off x="4793686" y="5367075"/>
            <a:ext cx="1717880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Ramp up marketing spending to drive growth</a:t>
            </a:r>
            <a:endParaRPr lang="en-US" dirty="0"/>
          </a:p>
        </p:txBody>
      </p:sp>
      <p:sp>
        <p:nvSpPr>
          <p:cNvPr id="18" name="Object 17"/>
          <p:cNvSpPr/>
          <p:nvPr/>
        </p:nvSpPr>
        <p:spPr>
          <a:xfrm>
            <a:off x="6880859" y="2671141"/>
            <a:ext cx="133112" cy="133112"/>
          </a:xfrm>
          <a:prstGeom prst="ellipse">
            <a:avLst/>
          </a:prstGeom>
          <a:solidFill>
            <a:srgbClr val="E66922"/>
          </a:solidFill>
        </p:spPr>
      </p:sp>
      <p:sp>
        <p:nvSpPr>
          <p:cNvPr id="19" name="Object 18"/>
          <p:cNvSpPr/>
          <p:nvPr/>
        </p:nvSpPr>
        <p:spPr>
          <a:xfrm>
            <a:off x="7109587" y="2622497"/>
            <a:ext cx="1864529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Jun</a:t>
            </a:r>
            <a:endParaRPr lang="en-US" dirty="0"/>
          </a:p>
        </p:txBody>
      </p:sp>
      <p:sp>
        <p:nvSpPr>
          <p:cNvPr id="20" name="Object 19"/>
          <p:cNvSpPr/>
          <p:nvPr/>
        </p:nvSpPr>
        <p:spPr>
          <a:xfrm>
            <a:off x="7109587" y="2938807"/>
            <a:ext cx="1864529" cy="42661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Hire additional staff to meet demand</a:t>
            </a:r>
            <a:endParaRPr lang="en-US" dirty="0"/>
          </a:p>
        </p:txBody>
      </p:sp>
      <p:sp>
        <p:nvSpPr>
          <p:cNvPr id="21" name="Object 20"/>
          <p:cNvSpPr/>
          <p:nvPr/>
        </p:nvSpPr>
        <p:spPr>
          <a:xfrm>
            <a:off x="9196739" y="5099654"/>
            <a:ext cx="133112" cy="133112"/>
          </a:xfrm>
          <a:prstGeom prst="ellipse">
            <a:avLst/>
          </a:prstGeom>
          <a:solidFill>
            <a:srgbClr val="14558C"/>
          </a:solidFill>
        </p:spPr>
      </p:sp>
      <p:sp>
        <p:nvSpPr>
          <p:cNvPr id="22" name="Object 21"/>
          <p:cNvSpPr/>
          <p:nvPr/>
        </p:nvSpPr>
        <p:spPr>
          <a:xfrm>
            <a:off x="9425488" y="5050765"/>
            <a:ext cx="1655031" cy="23044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814"/>
              </a:lnSpc>
              <a:buNone/>
            </a:pPr>
            <a:r>
              <a:rPr lang="en-US" sz="1440" b="1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Sep</a:t>
            </a:r>
            <a:endParaRPr lang="en-US" dirty="0"/>
          </a:p>
        </p:txBody>
      </p:sp>
      <p:sp>
        <p:nvSpPr>
          <p:cNvPr id="23" name="Object 22"/>
          <p:cNvSpPr/>
          <p:nvPr/>
        </p:nvSpPr>
        <p:spPr>
          <a:xfrm>
            <a:off x="9425488" y="5367075"/>
            <a:ext cx="1655031" cy="6399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1680"/>
              </a:lnSpc>
              <a:spcBef>
                <a:spcPts val="663"/>
              </a:spcBef>
              <a:buNone/>
            </a:pPr>
            <a:r>
              <a:rPr lang="en-US" sz="1200" dirty="0">
                <a:solidFill>
                  <a:srgbClr val="5A5A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Achieve break-even point on operating cost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4Ps of Marketing</a:t>
            </a:r>
            <a:endParaRPr lang="en-US" dirty="0"/>
          </a:p>
        </p:txBody>
      </p:sp>
      <p:sp>
        <p:nvSpPr>
          <p:cNvPr id="3" name="Object 2"/>
          <p:cNvSpPr/>
          <p:nvPr/>
        </p:nvSpPr>
        <p:spPr>
          <a:xfrm>
            <a:off x="476131" y="1523619"/>
            <a:ext cx="5523119" cy="2333042"/>
          </a:xfrm>
          <a:prstGeom prst="rect">
            <a:avLst/>
          </a:prstGeom>
          <a:noFill/>
          <a:ln w="25400">
            <a:solidFill>
              <a:srgbClr val="62A8BB"/>
            </a:solidFill>
            <a:prstDash val="solid"/>
            <a:miter lim="800000"/>
          </a:ln>
        </p:spPr>
      </p:sp>
      <p:sp>
        <p:nvSpPr>
          <p:cNvPr id="4" name="Object 3"/>
          <p:cNvSpPr/>
          <p:nvPr/>
        </p:nvSpPr>
        <p:spPr>
          <a:xfrm>
            <a:off x="761810" y="1736767"/>
            <a:ext cx="5551687" cy="3263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57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Product</a:t>
            </a:r>
            <a:endParaRPr lang="en-US" dirty="0"/>
          </a:p>
        </p:txBody>
      </p:sp>
      <p:sp>
        <p:nvSpPr>
          <p:cNvPr id="5" name="Object 4"/>
          <p:cNvSpPr/>
          <p:nvPr/>
        </p:nvSpPr>
        <p:spPr>
          <a:xfrm>
            <a:off x="761810" y="2209565"/>
            <a:ext cx="5551687" cy="53326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100"/>
              </a:lnSpc>
              <a:spcBef>
                <a:spcPts val="1131"/>
              </a:spcBef>
              <a:buNone/>
            </a:pPr>
            <a:r>
              <a:rPr lang="en-US" sz="150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Offer a variety of cake flavors and sizes to appeal to different customer tastes and needs.</a:t>
            </a:r>
            <a:endParaRPr lang="en-US" dirty="0"/>
          </a:p>
        </p:txBody>
      </p:sp>
      <p:sp>
        <p:nvSpPr>
          <p:cNvPr id="6" name="Object 5"/>
          <p:cNvSpPr/>
          <p:nvPr/>
        </p:nvSpPr>
        <p:spPr>
          <a:xfrm>
            <a:off x="6189702" y="1523619"/>
            <a:ext cx="5523119" cy="2333042"/>
          </a:xfrm>
          <a:prstGeom prst="rect">
            <a:avLst/>
          </a:prstGeom>
          <a:noFill/>
          <a:ln w="25400">
            <a:solidFill>
              <a:srgbClr val="62A8BB"/>
            </a:solidFill>
            <a:prstDash val="solid"/>
            <a:miter lim="800000"/>
          </a:ln>
        </p:spPr>
      </p:sp>
      <p:sp>
        <p:nvSpPr>
          <p:cNvPr id="7" name="Object 6"/>
          <p:cNvSpPr/>
          <p:nvPr/>
        </p:nvSpPr>
        <p:spPr>
          <a:xfrm>
            <a:off x="6475381" y="1736767"/>
            <a:ext cx="5551687" cy="3263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57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Price</a:t>
            </a:r>
            <a:endParaRPr lang="en-US" dirty="0"/>
          </a:p>
        </p:txBody>
      </p:sp>
      <p:sp>
        <p:nvSpPr>
          <p:cNvPr id="8" name="Object 7"/>
          <p:cNvSpPr/>
          <p:nvPr/>
        </p:nvSpPr>
        <p:spPr>
          <a:xfrm>
            <a:off x="6475381" y="2209565"/>
            <a:ext cx="5551687" cy="53326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100"/>
              </a:lnSpc>
              <a:spcBef>
                <a:spcPts val="1131"/>
              </a:spcBef>
              <a:buNone/>
            </a:pPr>
            <a:r>
              <a:rPr lang="en-US" sz="150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Price cakes competitively based on ingredients, production costs, and customer demand.</a:t>
            </a:r>
            <a:endParaRPr lang="en-US" dirty="0"/>
          </a:p>
        </p:txBody>
      </p:sp>
      <p:sp>
        <p:nvSpPr>
          <p:cNvPr id="9" name="Object 8"/>
          <p:cNvSpPr/>
          <p:nvPr/>
        </p:nvSpPr>
        <p:spPr>
          <a:xfrm>
            <a:off x="476131" y="4047113"/>
            <a:ext cx="5523119" cy="2333042"/>
          </a:xfrm>
          <a:prstGeom prst="rect">
            <a:avLst/>
          </a:prstGeom>
          <a:noFill/>
          <a:ln w="25400">
            <a:solidFill>
              <a:srgbClr val="62A8BB"/>
            </a:solidFill>
            <a:prstDash val="solid"/>
            <a:miter lim="800000"/>
          </a:ln>
        </p:spPr>
      </p:sp>
      <p:sp>
        <p:nvSpPr>
          <p:cNvPr id="10" name="Object 9"/>
          <p:cNvSpPr/>
          <p:nvPr/>
        </p:nvSpPr>
        <p:spPr>
          <a:xfrm>
            <a:off x="761810" y="4260261"/>
            <a:ext cx="5551687" cy="3263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57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Place</a:t>
            </a:r>
            <a:endParaRPr lang="en-US" dirty="0"/>
          </a:p>
        </p:txBody>
      </p:sp>
      <p:sp>
        <p:nvSpPr>
          <p:cNvPr id="11" name="Object 10"/>
          <p:cNvSpPr/>
          <p:nvPr/>
        </p:nvSpPr>
        <p:spPr>
          <a:xfrm>
            <a:off x="761810" y="4733059"/>
            <a:ext cx="5551687" cy="53326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100"/>
              </a:lnSpc>
              <a:spcBef>
                <a:spcPts val="1131"/>
              </a:spcBef>
              <a:buNone/>
            </a:pPr>
            <a:r>
              <a:rPr lang="en-US" sz="150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Sell cakes through a storefront in Birmingham city centre with high foot traffic.</a:t>
            </a:r>
            <a:endParaRPr lang="en-US" dirty="0"/>
          </a:p>
        </p:txBody>
      </p:sp>
      <p:sp>
        <p:nvSpPr>
          <p:cNvPr id="12" name="Object 11"/>
          <p:cNvSpPr/>
          <p:nvPr/>
        </p:nvSpPr>
        <p:spPr>
          <a:xfrm>
            <a:off x="6189702" y="4047113"/>
            <a:ext cx="5523119" cy="2333042"/>
          </a:xfrm>
          <a:prstGeom prst="rect">
            <a:avLst/>
          </a:prstGeom>
          <a:noFill/>
          <a:ln w="25400">
            <a:solidFill>
              <a:srgbClr val="62A8BB"/>
            </a:solidFill>
            <a:prstDash val="solid"/>
            <a:miter lim="800000"/>
          </a:ln>
        </p:spPr>
      </p:sp>
      <p:sp>
        <p:nvSpPr>
          <p:cNvPr id="13" name="Object 12"/>
          <p:cNvSpPr/>
          <p:nvPr/>
        </p:nvSpPr>
        <p:spPr>
          <a:xfrm>
            <a:off x="6475381" y="4260261"/>
            <a:ext cx="5551687" cy="3263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57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Promotion</a:t>
            </a:r>
            <a:endParaRPr lang="en-US" dirty="0"/>
          </a:p>
        </p:txBody>
      </p:sp>
      <p:sp>
        <p:nvSpPr>
          <p:cNvPr id="14" name="Object 13"/>
          <p:cNvSpPr/>
          <p:nvPr/>
        </p:nvSpPr>
        <p:spPr>
          <a:xfrm>
            <a:off x="6475381" y="4733059"/>
            <a:ext cx="5551687" cy="53326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l">
              <a:lnSpc>
                <a:spcPts val="2100"/>
              </a:lnSpc>
              <a:spcBef>
                <a:spcPts val="1131"/>
              </a:spcBef>
              <a:buNone/>
            </a:pPr>
            <a:r>
              <a:rPr lang="en-US" sz="1500" dirty="0">
                <a:solidFill>
                  <a:srgbClr val="FFFFFF">
                    <a:alpha val="90000"/>
                  </a:srgbClr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Advertise cakes through social media, flyers, and promotions to drive awareness and sales.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362812"/>
            <a:ext cx="12188952" cy="5099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4016"/>
              </a:lnSpc>
              <a:buNone/>
            </a:pPr>
            <a:r>
              <a:rPr lang="en-US" sz="3188" dirty="0">
                <a:solidFill>
                  <a:srgbClr val="2A292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</a:t>
            </a:r>
            <a:endParaRPr lang="en-US" dirty="0"/>
          </a:p>
        </p:txBody>
      </p:sp>
      <p:sp>
        <p:nvSpPr>
          <p:cNvPr id="12" name="Object 11"/>
          <p:cNvSpPr/>
          <p:nvPr/>
        </p:nvSpPr>
        <p:spPr>
          <a:xfrm>
            <a:off x="0" y="5923069"/>
            <a:ext cx="12188952" cy="933217"/>
          </a:xfrm>
          <a:prstGeom prst="rect">
            <a:avLst/>
          </a:prstGeom>
          <a:solidFill>
            <a:srgbClr val="E66922"/>
          </a:solidFill>
        </p:spPr>
      </p:sp>
      <p:sp>
        <p:nvSpPr>
          <p:cNvPr id="13" name="Object 12"/>
          <p:cNvSpPr/>
          <p:nvPr/>
        </p:nvSpPr>
        <p:spPr>
          <a:xfrm>
            <a:off x="-95226" y="6240013"/>
            <a:ext cx="12379404" cy="2879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268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were the key references used to prepare the content for this business plan presentation.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130AEF-BB98-D8A5-2C72-99AB5E0CEC33}"/>
              </a:ext>
            </a:extLst>
          </p:cNvPr>
          <p:cNvSpPr txBox="1"/>
          <p:nvPr/>
        </p:nvSpPr>
        <p:spPr>
          <a:xfrm>
            <a:off x="167148" y="872748"/>
            <a:ext cx="1118911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99BusinessIdeas, 2023. How to start a profitable small cake shop business. [Online] </a:t>
            </a:r>
          </a:p>
          <a:p>
            <a:r>
              <a:rPr lang="en-GB" dirty="0"/>
              <a:t>Available at: https://www.99businessideas.com/cake-shop-business/</a:t>
            </a:r>
          </a:p>
          <a:p>
            <a:r>
              <a:rPr lang="en-GB" dirty="0"/>
              <a:t>[Accessed 14 October 2023].</a:t>
            </a:r>
          </a:p>
          <a:p>
            <a:r>
              <a:rPr lang="en-GB" dirty="0"/>
              <a:t>Chuang, C. C. &amp; Hu, F.-L., 2017. Experiential marketing strategy: The empirical study of 85 C. International Research Journal of Applied Finance, 8(3), pp. 1-8.</a:t>
            </a:r>
          </a:p>
          <a:p>
            <a:r>
              <a:rPr lang="en-GB" dirty="0"/>
              <a:t>Create, 2013. How to start a successful cake business. [Online] </a:t>
            </a:r>
          </a:p>
          <a:p>
            <a:r>
              <a:rPr lang="en-GB" dirty="0"/>
              <a:t>Available at: https://www.create.net/blog/ella-harveys-10-tips-for-a-successful-cake-business</a:t>
            </a:r>
          </a:p>
          <a:p>
            <a:r>
              <a:rPr lang="en-GB" dirty="0"/>
              <a:t>[Accessed 14 October 2023].</a:t>
            </a:r>
          </a:p>
          <a:p>
            <a:r>
              <a:rPr lang="en-GB" dirty="0"/>
              <a:t>Donnelly, G., 2018. The Rapid guide to starting a bakery. [Online] </a:t>
            </a:r>
          </a:p>
          <a:p>
            <a:r>
              <a:rPr lang="en-GB" dirty="0"/>
              <a:t>Available at: https://www.rapidformations.co.uk/blog/the-rapid-guide-to-starting-a-bakery/</a:t>
            </a:r>
          </a:p>
          <a:p>
            <a:r>
              <a:rPr lang="en-GB" dirty="0"/>
              <a:t>[Accessed 14 October 2023].</a:t>
            </a:r>
          </a:p>
          <a:p>
            <a:r>
              <a:rPr lang="en-GB" dirty="0" err="1"/>
              <a:t>Grundei</a:t>
            </a:r>
            <a:r>
              <a:rPr lang="en-GB" dirty="0"/>
              <a:t>, J. &amp; </a:t>
            </a:r>
            <a:r>
              <a:rPr lang="en-GB" dirty="0" err="1"/>
              <a:t>Talaulicar</a:t>
            </a:r>
            <a:r>
              <a:rPr lang="en-GB" dirty="0"/>
              <a:t>, T., 2002. Company law and corporate governance of start-ups in Germany: legal stipulations, managerial requirements, and modification strategies. Journal of Management and Governance, 6(1), pp. 1-27.</a:t>
            </a:r>
          </a:p>
          <a:p>
            <a:r>
              <a:rPr lang="en-GB" dirty="0"/>
              <a:t>Magnani, G., 2022. Marketing in culturally distant countries: Managing the 4Ps in cross-cultural contexts. 1st ed. Berlin: Springer.</a:t>
            </a:r>
          </a:p>
          <a:p>
            <a:r>
              <a:rPr lang="en-GB" dirty="0"/>
              <a:t>Schafer, J., 2014. How to start a bakery business. 1st ed. North Charleston: CreateSpace independent publishing platform.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701</Words>
  <Application>Microsoft Office PowerPoint</Application>
  <PresentationFormat>Widescreen</PresentationFormat>
  <Paragraphs>82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Montserrat Regular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Beautiful.ai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Presentation</dc:title>
  <dc:subject>Business Plan Presentation</dc:subject>
  <dc:creator>diaconusee@gmail.com</dc:creator>
  <cp:lastModifiedBy>Sergiu Marian Diaconu (2126929)</cp:lastModifiedBy>
  <cp:revision>2</cp:revision>
  <dcterms:created xsi:type="dcterms:W3CDTF">2023-11-17T18:07:29Z</dcterms:created>
  <dcterms:modified xsi:type="dcterms:W3CDTF">2023-11-17T18:19:04Z</dcterms:modified>
</cp:coreProperties>
</file>