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notesMasterIdLst>
    <p:notesMasterId r:id="rId26"/>
  </p:notesMasterIdLst>
  <p:sldIdLst>
    <p:sldId id="277" r:id="rId2"/>
    <p:sldId id="514" r:id="rId3"/>
    <p:sldId id="515" r:id="rId4"/>
    <p:sldId id="270" r:id="rId5"/>
    <p:sldId id="327" r:id="rId6"/>
    <p:sldId id="503" r:id="rId7"/>
    <p:sldId id="258" r:id="rId8"/>
    <p:sldId id="509" r:id="rId9"/>
    <p:sldId id="510" r:id="rId10"/>
    <p:sldId id="511" r:id="rId11"/>
    <p:sldId id="497" r:id="rId12"/>
    <p:sldId id="498" r:id="rId13"/>
    <p:sldId id="512" r:id="rId14"/>
    <p:sldId id="505" r:id="rId15"/>
    <p:sldId id="499" r:id="rId16"/>
    <p:sldId id="506" r:id="rId17"/>
    <p:sldId id="507" r:id="rId18"/>
    <p:sldId id="500" r:id="rId19"/>
    <p:sldId id="513" r:id="rId20"/>
    <p:sldId id="508" r:id="rId21"/>
    <p:sldId id="502" r:id="rId22"/>
    <p:sldId id="501" r:id="rId23"/>
    <p:sldId id="516" r:id="rId24"/>
    <p:sldId id="496" r:id="rId25"/>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654C"/>
    <a:srgbClr val="1CD4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8" autoAdjust="0"/>
    <p:restoredTop sz="82524" autoAdjust="0"/>
  </p:normalViewPr>
  <p:slideViewPr>
    <p:cSldViewPr>
      <p:cViewPr varScale="1">
        <p:scale>
          <a:sx n="56" d="100"/>
          <a:sy n="56" d="100"/>
        </p:scale>
        <p:origin x="1350" y="60"/>
      </p:cViewPr>
      <p:guideLst>
        <p:guide orient="horz" pos="2160"/>
        <p:guide pos="3840"/>
      </p:guideLst>
    </p:cSldViewPr>
  </p:slideViewPr>
  <p:notesTextViewPr>
    <p:cViewPr>
      <p:scale>
        <a:sx n="100" d="100"/>
        <a:sy n="100" d="100"/>
      </p:scale>
      <p:origin x="0" y="0"/>
    </p:cViewPr>
  </p:notesTextViewPr>
  <p:sorterViewPr>
    <p:cViewPr>
      <p:scale>
        <a:sx n="66" d="100"/>
        <a:sy n="66" d="100"/>
      </p:scale>
      <p:origin x="0" y="-158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2D6598-39D4-46B2-9713-496B3447F3DD}"/>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2DF2024D-8C6B-45F3-ACF4-3D3ED6F5A6F6}"/>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fld id="{06303292-C28D-475D-B03F-C37B2CB4A4F3}" type="datetimeFigureOut">
              <a:rPr lang="en-GB"/>
              <a:pPr>
                <a:defRPr/>
              </a:pPr>
              <a:t>01/02/2026</a:t>
            </a:fld>
            <a:endParaRPr lang="en-GB"/>
          </a:p>
        </p:txBody>
      </p:sp>
      <p:sp>
        <p:nvSpPr>
          <p:cNvPr id="4" name="Slide Image Placeholder 3">
            <a:extLst>
              <a:ext uri="{FF2B5EF4-FFF2-40B4-BE49-F238E27FC236}">
                <a16:creationId xmlns:a16="http://schemas.microsoft.com/office/drawing/2014/main" id="{1EB61ABD-9FF1-4DB4-B489-F142AE6BAFEC}"/>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CDDAA54-8818-46D9-AE11-E21D3B3F0753}"/>
              </a:ext>
            </a:extLst>
          </p:cNvPr>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23AC7FF0-F9E5-45CE-943C-F1125063D70D}"/>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B787D9AC-B319-4E64-8BE1-501EAF46510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83B840F1-0E33-4179-81AC-7AE21D0E497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g5c5211f441_6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Reiterate the need for students to locate their official assessment specifications rather than relying on word of mouth, highlight errors that could be made if you rely on others for info. </a:t>
            </a:r>
            <a:endParaRPr dirty="0"/>
          </a:p>
        </p:txBody>
      </p:sp>
      <p:sp>
        <p:nvSpPr>
          <p:cNvPr id="219" name="Google Shape;219;g5c5211f441_6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6213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a:extLst>
            <a:ext uri="{FF2B5EF4-FFF2-40B4-BE49-F238E27FC236}">
              <a16:creationId xmlns:a16="http://schemas.microsoft.com/office/drawing/2014/main" id="{D7853A64-5DC8-CD12-6123-6198F2562205}"/>
            </a:ext>
          </a:extLst>
        </p:cNvPr>
        <p:cNvGrpSpPr/>
        <p:nvPr/>
      </p:nvGrpSpPr>
      <p:grpSpPr>
        <a:xfrm>
          <a:off x="0" y="0"/>
          <a:ext cx="0" cy="0"/>
          <a:chOff x="0" y="0"/>
          <a:chExt cx="0" cy="0"/>
        </a:xfrm>
      </p:grpSpPr>
      <p:sp>
        <p:nvSpPr>
          <p:cNvPr id="218" name="Google Shape;218;g5c5211f441_6_85:notes">
            <a:extLst>
              <a:ext uri="{FF2B5EF4-FFF2-40B4-BE49-F238E27FC236}">
                <a16:creationId xmlns:a16="http://schemas.microsoft.com/office/drawing/2014/main" id="{BFDBD259-4F95-7848-B739-57A3D60C0D3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Reiterate the need for students to locate their official assessment specifications rather than relying on word of mouth, highlight errors that could be made if you rely on others for info. </a:t>
            </a:r>
            <a:endParaRPr dirty="0"/>
          </a:p>
        </p:txBody>
      </p:sp>
      <p:sp>
        <p:nvSpPr>
          <p:cNvPr id="219" name="Google Shape;219;g5c5211f441_6_85:notes">
            <a:extLst>
              <a:ext uri="{FF2B5EF4-FFF2-40B4-BE49-F238E27FC236}">
                <a16:creationId xmlns:a16="http://schemas.microsoft.com/office/drawing/2014/main" id="{E49E07E1-9975-2900-5A3C-143E102A613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3278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a:extLst>
            <a:ext uri="{FF2B5EF4-FFF2-40B4-BE49-F238E27FC236}">
              <a16:creationId xmlns:a16="http://schemas.microsoft.com/office/drawing/2014/main" id="{0937CC7E-9710-CC37-68FA-1FACCFF80823}"/>
            </a:ext>
          </a:extLst>
        </p:cNvPr>
        <p:cNvGrpSpPr/>
        <p:nvPr/>
      </p:nvGrpSpPr>
      <p:grpSpPr>
        <a:xfrm>
          <a:off x="0" y="0"/>
          <a:ext cx="0" cy="0"/>
          <a:chOff x="0" y="0"/>
          <a:chExt cx="0" cy="0"/>
        </a:xfrm>
      </p:grpSpPr>
      <p:sp>
        <p:nvSpPr>
          <p:cNvPr id="218" name="Google Shape;218;g5c5211f441_6_85:notes">
            <a:extLst>
              <a:ext uri="{FF2B5EF4-FFF2-40B4-BE49-F238E27FC236}">
                <a16:creationId xmlns:a16="http://schemas.microsoft.com/office/drawing/2014/main" id="{798E3D46-59DA-1280-2200-11CD539AD46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19" name="Google Shape;219;g5c5211f441_6_85:notes">
            <a:extLst>
              <a:ext uri="{FF2B5EF4-FFF2-40B4-BE49-F238E27FC236}">
                <a16:creationId xmlns:a16="http://schemas.microsoft.com/office/drawing/2014/main" id="{790344E2-75D1-5C50-9C7E-A86774752BE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458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a:extLst>
            <a:ext uri="{FF2B5EF4-FFF2-40B4-BE49-F238E27FC236}">
              <a16:creationId xmlns:a16="http://schemas.microsoft.com/office/drawing/2014/main" id="{4E02B87A-ADB0-DE5F-26FB-CFDAF4B3702F}"/>
            </a:ext>
          </a:extLst>
        </p:cNvPr>
        <p:cNvGrpSpPr/>
        <p:nvPr/>
      </p:nvGrpSpPr>
      <p:grpSpPr>
        <a:xfrm>
          <a:off x="0" y="0"/>
          <a:ext cx="0" cy="0"/>
          <a:chOff x="0" y="0"/>
          <a:chExt cx="0" cy="0"/>
        </a:xfrm>
      </p:grpSpPr>
      <p:sp>
        <p:nvSpPr>
          <p:cNvPr id="218" name="Google Shape;218;g5c5211f441_6_85:notes">
            <a:extLst>
              <a:ext uri="{FF2B5EF4-FFF2-40B4-BE49-F238E27FC236}">
                <a16:creationId xmlns:a16="http://schemas.microsoft.com/office/drawing/2014/main" id="{A6637B16-86A0-E92E-946D-ED2E0BD19B9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Students should be able to explain what they have been asked to do and produce a list of questions if anything seems unclear. </a:t>
            </a:r>
            <a:endParaRPr dirty="0"/>
          </a:p>
        </p:txBody>
      </p:sp>
      <p:sp>
        <p:nvSpPr>
          <p:cNvPr id="219" name="Google Shape;219;g5c5211f441_6_85:notes">
            <a:extLst>
              <a:ext uri="{FF2B5EF4-FFF2-40B4-BE49-F238E27FC236}">
                <a16:creationId xmlns:a16="http://schemas.microsoft.com/office/drawing/2014/main" id="{512048E0-B312-2B94-BAA2-928A648430F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6861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a:extLst>
            <a:ext uri="{FF2B5EF4-FFF2-40B4-BE49-F238E27FC236}">
              <a16:creationId xmlns:a16="http://schemas.microsoft.com/office/drawing/2014/main" id="{B914AD80-C7A7-3457-9941-46D7C5CB8335}"/>
            </a:ext>
          </a:extLst>
        </p:cNvPr>
        <p:cNvGrpSpPr/>
        <p:nvPr/>
      </p:nvGrpSpPr>
      <p:grpSpPr>
        <a:xfrm>
          <a:off x="0" y="0"/>
          <a:ext cx="0" cy="0"/>
          <a:chOff x="0" y="0"/>
          <a:chExt cx="0" cy="0"/>
        </a:xfrm>
      </p:grpSpPr>
      <p:sp>
        <p:nvSpPr>
          <p:cNvPr id="218" name="Google Shape;218;g5c5211f441_6_85:notes">
            <a:extLst>
              <a:ext uri="{FF2B5EF4-FFF2-40B4-BE49-F238E27FC236}">
                <a16:creationId xmlns:a16="http://schemas.microsoft.com/office/drawing/2014/main" id="{61F31AEC-9994-977A-9752-D3C5FA2D316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19" name="Google Shape;219;g5c5211f441_6_85:notes">
            <a:extLst>
              <a:ext uri="{FF2B5EF4-FFF2-40B4-BE49-F238E27FC236}">
                <a16:creationId xmlns:a16="http://schemas.microsoft.com/office/drawing/2014/main" id="{1F79B17E-55A2-DF0B-A4AC-46D925E5595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78068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a:extLst>
            <a:ext uri="{FF2B5EF4-FFF2-40B4-BE49-F238E27FC236}">
              <a16:creationId xmlns:a16="http://schemas.microsoft.com/office/drawing/2014/main" id="{D6CB4E0B-A2EC-8499-272B-EE8306663608}"/>
            </a:ext>
          </a:extLst>
        </p:cNvPr>
        <p:cNvGrpSpPr/>
        <p:nvPr/>
      </p:nvGrpSpPr>
      <p:grpSpPr>
        <a:xfrm>
          <a:off x="0" y="0"/>
          <a:ext cx="0" cy="0"/>
          <a:chOff x="0" y="0"/>
          <a:chExt cx="0" cy="0"/>
        </a:xfrm>
      </p:grpSpPr>
      <p:sp>
        <p:nvSpPr>
          <p:cNvPr id="218" name="Google Shape;218;g5c5211f441_6_85:notes">
            <a:extLst>
              <a:ext uri="{FF2B5EF4-FFF2-40B4-BE49-F238E27FC236}">
                <a16:creationId xmlns:a16="http://schemas.microsoft.com/office/drawing/2014/main" id="{92983F9A-ED02-94E7-FB94-C756846A04F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Video link available on Moodle labelling Productivity Explained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https://uwtsd.careercentre.me/resources/elearning/hub.aspx?id=1427&amp;Referral=Action&amp;Programme=Workplace%20Skills&amp;ProgrammeID=ejNTUXl3K3lGODg5bTJUK0EySFRpQT090&amp;TaskId=63121</a:t>
            </a:r>
            <a:endParaRPr dirty="0"/>
          </a:p>
        </p:txBody>
      </p:sp>
      <p:sp>
        <p:nvSpPr>
          <p:cNvPr id="219" name="Google Shape;219;g5c5211f441_6_85:notes">
            <a:extLst>
              <a:ext uri="{FF2B5EF4-FFF2-40B4-BE49-F238E27FC236}">
                <a16:creationId xmlns:a16="http://schemas.microsoft.com/office/drawing/2014/main" id="{1617AA66-C261-69D4-649A-8BDB34AF944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33758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https://uwtsd.careercentre.me/resources/elearning/hub.aspx?id=1209&amp;Referral=Action&amp;Programme=Workplace%20Skills&amp;ProgrammeID=ejNTUXl3K3lGODg5bTJUK0EySFRpQT090&amp;TaskId=63121</a:t>
            </a:r>
          </a:p>
          <a:p>
            <a:endParaRPr lang="en-GB" dirty="0"/>
          </a:p>
          <a:p>
            <a:endParaRPr lang="en-GB" dirty="0"/>
          </a:p>
        </p:txBody>
      </p:sp>
      <p:sp>
        <p:nvSpPr>
          <p:cNvPr id="4" name="Slide Number Placeholder 3"/>
          <p:cNvSpPr>
            <a:spLocks noGrp="1"/>
          </p:cNvSpPr>
          <p:nvPr>
            <p:ph type="sldNum" sz="quarter" idx="5"/>
          </p:nvPr>
        </p:nvSpPr>
        <p:spPr/>
        <p:txBody>
          <a:bodyPr/>
          <a:lstStyle/>
          <a:p>
            <a:pPr>
              <a:defRPr/>
            </a:pPr>
            <a:fld id="{83B840F1-0E33-4179-81AC-7AE21D0E497D}" type="slidenum">
              <a:rPr lang="en-GB" altLang="en-US" smtClean="0"/>
              <a:pPr>
                <a:defRPr/>
              </a:pPr>
              <a:t>19</a:t>
            </a:fld>
            <a:endParaRPr lang="en-GB" altLang="en-US"/>
          </a:p>
        </p:txBody>
      </p:sp>
    </p:spTree>
    <p:extLst>
      <p:ext uri="{BB962C8B-B14F-4D97-AF65-F5344CB8AC3E}">
        <p14:creationId xmlns:p14="http://schemas.microsoft.com/office/powerpoint/2010/main" val="1939904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a:extLst>
            <a:ext uri="{FF2B5EF4-FFF2-40B4-BE49-F238E27FC236}">
              <a16:creationId xmlns:a16="http://schemas.microsoft.com/office/drawing/2014/main" id="{7BB658B0-2FCF-8C43-E090-3CF64ED0EC3D}"/>
            </a:ext>
          </a:extLst>
        </p:cNvPr>
        <p:cNvGrpSpPr/>
        <p:nvPr/>
      </p:nvGrpSpPr>
      <p:grpSpPr>
        <a:xfrm>
          <a:off x="0" y="0"/>
          <a:ext cx="0" cy="0"/>
          <a:chOff x="0" y="0"/>
          <a:chExt cx="0" cy="0"/>
        </a:xfrm>
      </p:grpSpPr>
      <p:sp>
        <p:nvSpPr>
          <p:cNvPr id="218" name="Google Shape;218;g5c5211f441_6_85:notes">
            <a:extLst>
              <a:ext uri="{FF2B5EF4-FFF2-40B4-BE49-F238E27FC236}">
                <a16:creationId xmlns:a16="http://schemas.microsoft.com/office/drawing/2014/main" id="{1EF18409-2BBB-06DB-E436-48D690E638F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https://moodle.uwtsd.ac.uk/course/section.php?id=203277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Example 2 is available at the bottom of the page – click the title to view in pop up screen</a:t>
            </a:r>
            <a:endParaRPr dirty="0"/>
          </a:p>
        </p:txBody>
      </p:sp>
      <p:sp>
        <p:nvSpPr>
          <p:cNvPr id="219" name="Google Shape;219;g5c5211f441_6_85:notes">
            <a:extLst>
              <a:ext uri="{FF2B5EF4-FFF2-40B4-BE49-F238E27FC236}">
                <a16:creationId xmlns:a16="http://schemas.microsoft.com/office/drawing/2014/main" id="{48275F5F-DC76-33FE-710F-0034E874B85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15596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a:extLst>
            <a:ext uri="{FF2B5EF4-FFF2-40B4-BE49-F238E27FC236}">
              <a16:creationId xmlns:a16="http://schemas.microsoft.com/office/drawing/2014/main" id="{43A0C269-509B-21BE-F4EE-8444A7C3509B}"/>
            </a:ext>
          </a:extLst>
        </p:cNvPr>
        <p:cNvGrpSpPr/>
        <p:nvPr/>
      </p:nvGrpSpPr>
      <p:grpSpPr>
        <a:xfrm>
          <a:off x="0" y="0"/>
          <a:ext cx="0" cy="0"/>
          <a:chOff x="0" y="0"/>
          <a:chExt cx="0" cy="0"/>
        </a:xfrm>
      </p:grpSpPr>
      <p:sp>
        <p:nvSpPr>
          <p:cNvPr id="218" name="Google Shape;218;g5c5211f441_6_85:notes">
            <a:extLst>
              <a:ext uri="{FF2B5EF4-FFF2-40B4-BE49-F238E27FC236}">
                <a16:creationId xmlns:a16="http://schemas.microsoft.com/office/drawing/2014/main" id="{F63D8CA1-CBEA-0C2B-808C-D9DA9881E3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Padlet is embedded into Moodle - https://moodle.uwtsd.ac.uk/mod/lti/view.php?id=722015 </a:t>
            </a:r>
            <a:endParaRPr dirty="0"/>
          </a:p>
        </p:txBody>
      </p:sp>
      <p:sp>
        <p:nvSpPr>
          <p:cNvPr id="219" name="Google Shape;219;g5c5211f441_6_85:notes">
            <a:extLst>
              <a:ext uri="{FF2B5EF4-FFF2-40B4-BE49-F238E27FC236}">
                <a16:creationId xmlns:a16="http://schemas.microsoft.com/office/drawing/2014/main" id="{1C0793F8-AC3B-36E8-AFC0-A1BF6A95886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38770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DC8707-AC71-4AF4-9F16-8DB66B2212C4}"/>
              </a:ext>
            </a:extLst>
          </p:cNvPr>
          <p:cNvSpPr>
            <a:spLocks noGrp="1"/>
          </p:cNvSpPr>
          <p:nvPr>
            <p:ph type="dt" sz="half" idx="10"/>
          </p:nvPr>
        </p:nvSpPr>
        <p:spPr>
          <a:xfrm>
            <a:off x="527051" y="6524626"/>
            <a:ext cx="1295400" cy="219075"/>
          </a:xfrm>
        </p:spPr>
        <p:txBody>
          <a:bodyPr/>
          <a:lstStyle>
            <a:lvl1pPr>
              <a:defRPr/>
            </a:lvl1pPr>
          </a:lstStyle>
          <a:p>
            <a:pPr>
              <a:defRPr/>
            </a:pPr>
            <a:fld id="{EE1D4EFC-1AF7-4057-9224-C92E134C78BB}" type="datetimeFigureOut">
              <a:rPr lang="en-GB"/>
              <a:pPr>
                <a:defRPr/>
              </a:pPr>
              <a:t>01/02/2026</a:t>
            </a:fld>
            <a:endParaRPr lang="en-GB"/>
          </a:p>
        </p:txBody>
      </p:sp>
      <p:sp>
        <p:nvSpPr>
          <p:cNvPr id="5" name="Footer Placeholder 4">
            <a:extLst>
              <a:ext uri="{FF2B5EF4-FFF2-40B4-BE49-F238E27FC236}">
                <a16:creationId xmlns:a16="http://schemas.microsoft.com/office/drawing/2014/main" id="{4A753FCB-F76F-4BED-ADD4-F6FB67F1D7C9}"/>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D0FBDBC6-F9B6-46C7-9FEA-6F2F7B6480C1}"/>
              </a:ext>
            </a:extLst>
          </p:cNvPr>
          <p:cNvSpPr>
            <a:spLocks noGrp="1"/>
          </p:cNvSpPr>
          <p:nvPr>
            <p:ph type="sldNum" sz="quarter" idx="12"/>
          </p:nvPr>
        </p:nvSpPr>
        <p:spPr/>
        <p:txBody>
          <a:bodyPr/>
          <a:lstStyle>
            <a:lvl1pPr>
              <a:defRPr smtClean="0"/>
            </a:lvl1pPr>
          </a:lstStyle>
          <a:p>
            <a:pPr>
              <a:defRPr/>
            </a:pPr>
            <a:fld id="{43614540-7CE4-40B4-8C4F-01B62F78CDD9}" type="slidenum">
              <a:rPr lang="en-GB" altLang="en-US"/>
              <a:pPr>
                <a:defRPr/>
              </a:pPr>
              <a:t>‹#›</a:t>
            </a:fld>
            <a:endParaRPr lang="en-GB" altLang="en-US"/>
          </a:p>
        </p:txBody>
      </p:sp>
    </p:spTree>
    <p:extLst>
      <p:ext uri="{BB962C8B-B14F-4D97-AF65-F5344CB8AC3E}">
        <p14:creationId xmlns:p14="http://schemas.microsoft.com/office/powerpoint/2010/main" val="1767588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FB6680-BE27-4625-B8EC-7A593EC32FED}"/>
              </a:ext>
            </a:extLst>
          </p:cNvPr>
          <p:cNvSpPr>
            <a:spLocks noGrp="1"/>
          </p:cNvSpPr>
          <p:nvPr>
            <p:ph type="dt" sz="half" idx="10"/>
          </p:nvPr>
        </p:nvSpPr>
        <p:spPr/>
        <p:txBody>
          <a:bodyPr/>
          <a:lstStyle>
            <a:lvl1pPr>
              <a:defRPr/>
            </a:lvl1pPr>
          </a:lstStyle>
          <a:p>
            <a:pPr>
              <a:defRPr/>
            </a:pPr>
            <a:fld id="{B9B9A1F9-7570-4209-B1C1-E7383F728D65}" type="datetimeFigureOut">
              <a:rPr lang="en-GB"/>
              <a:pPr>
                <a:defRPr/>
              </a:pPr>
              <a:t>01/02/2026</a:t>
            </a:fld>
            <a:endParaRPr lang="en-GB"/>
          </a:p>
        </p:txBody>
      </p:sp>
      <p:sp>
        <p:nvSpPr>
          <p:cNvPr id="5" name="Footer Placeholder 4">
            <a:extLst>
              <a:ext uri="{FF2B5EF4-FFF2-40B4-BE49-F238E27FC236}">
                <a16:creationId xmlns:a16="http://schemas.microsoft.com/office/drawing/2014/main" id="{78B91893-C450-4158-B2F5-3060DA7E88A1}"/>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89846BFD-060C-4E52-B958-60EBBA6CDF19}"/>
              </a:ext>
            </a:extLst>
          </p:cNvPr>
          <p:cNvSpPr>
            <a:spLocks noGrp="1"/>
          </p:cNvSpPr>
          <p:nvPr>
            <p:ph type="sldNum" sz="quarter" idx="12"/>
          </p:nvPr>
        </p:nvSpPr>
        <p:spPr/>
        <p:txBody>
          <a:bodyPr/>
          <a:lstStyle>
            <a:lvl1pPr>
              <a:defRPr smtClean="0"/>
            </a:lvl1pPr>
          </a:lstStyle>
          <a:p>
            <a:pPr>
              <a:defRPr/>
            </a:pPr>
            <a:fld id="{D24FAC45-781F-4602-98F1-5FADE8BA638B}" type="slidenum">
              <a:rPr lang="en-GB" altLang="en-US"/>
              <a:pPr>
                <a:defRPr/>
              </a:pPr>
              <a:t>‹#›</a:t>
            </a:fld>
            <a:endParaRPr lang="en-GB" altLang="en-US"/>
          </a:p>
        </p:txBody>
      </p:sp>
    </p:spTree>
    <p:extLst>
      <p:ext uri="{BB962C8B-B14F-4D97-AF65-F5344CB8AC3E}">
        <p14:creationId xmlns:p14="http://schemas.microsoft.com/office/powerpoint/2010/main" val="1393141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01C4F2-C6AE-400A-AED5-E2B21DCF1F5D}"/>
              </a:ext>
            </a:extLst>
          </p:cNvPr>
          <p:cNvSpPr>
            <a:spLocks noGrp="1"/>
          </p:cNvSpPr>
          <p:nvPr>
            <p:ph type="dt" sz="half" idx="10"/>
          </p:nvPr>
        </p:nvSpPr>
        <p:spPr/>
        <p:txBody>
          <a:bodyPr/>
          <a:lstStyle>
            <a:lvl1pPr>
              <a:defRPr/>
            </a:lvl1pPr>
          </a:lstStyle>
          <a:p>
            <a:pPr>
              <a:defRPr/>
            </a:pPr>
            <a:fld id="{AB0CF4F9-382A-46AC-9DAE-FF670058D26E}" type="datetimeFigureOut">
              <a:rPr lang="en-GB"/>
              <a:pPr>
                <a:defRPr/>
              </a:pPr>
              <a:t>01/02/2026</a:t>
            </a:fld>
            <a:endParaRPr lang="en-GB"/>
          </a:p>
        </p:txBody>
      </p:sp>
      <p:sp>
        <p:nvSpPr>
          <p:cNvPr id="5" name="Slide Number Placeholder 5">
            <a:extLst>
              <a:ext uri="{FF2B5EF4-FFF2-40B4-BE49-F238E27FC236}">
                <a16:creationId xmlns:a16="http://schemas.microsoft.com/office/drawing/2014/main" id="{F6B4480B-8001-4452-A366-39FC1329A245}"/>
              </a:ext>
            </a:extLst>
          </p:cNvPr>
          <p:cNvSpPr>
            <a:spLocks noGrp="1"/>
          </p:cNvSpPr>
          <p:nvPr>
            <p:ph type="sldNum" sz="quarter" idx="11"/>
          </p:nvPr>
        </p:nvSpPr>
        <p:spPr/>
        <p:txBody>
          <a:bodyPr/>
          <a:lstStyle>
            <a:lvl1pPr>
              <a:defRPr/>
            </a:lvl1pPr>
          </a:lstStyle>
          <a:p>
            <a:pPr>
              <a:defRPr/>
            </a:pPr>
            <a:fld id="{E4419A5A-9F64-4C97-A215-F80B1AD92264}" type="slidenum">
              <a:rPr lang="en-GB" altLang="en-US"/>
              <a:pPr>
                <a:defRPr/>
              </a:pPr>
              <a:t>‹#›</a:t>
            </a:fld>
            <a:endParaRPr lang="en-GB" altLang="en-US"/>
          </a:p>
        </p:txBody>
      </p:sp>
    </p:spTree>
    <p:extLst>
      <p:ext uri="{BB962C8B-B14F-4D97-AF65-F5344CB8AC3E}">
        <p14:creationId xmlns:p14="http://schemas.microsoft.com/office/powerpoint/2010/main" val="3969046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CA6ABEBB-6F7C-4F4B-ACEB-DAB65F300E92}"/>
              </a:ext>
            </a:extLst>
          </p:cNvPr>
          <p:cNvSpPr>
            <a:spLocks noGrp="1"/>
          </p:cNvSpPr>
          <p:nvPr>
            <p:ph type="dt" sz="half" idx="10"/>
          </p:nvPr>
        </p:nvSpPr>
        <p:spPr/>
        <p:txBody>
          <a:bodyPr/>
          <a:lstStyle>
            <a:lvl1pPr>
              <a:defRPr/>
            </a:lvl1pPr>
          </a:lstStyle>
          <a:p>
            <a:pPr>
              <a:defRPr/>
            </a:pPr>
            <a:fld id="{FB839370-36AC-420D-8C7D-088FF7266006}" type="datetimeFigureOut">
              <a:rPr lang="en-GB"/>
              <a:pPr>
                <a:defRPr/>
              </a:pPr>
              <a:t>01/02/2026</a:t>
            </a:fld>
            <a:endParaRPr lang="en-GB"/>
          </a:p>
        </p:txBody>
      </p:sp>
      <p:sp>
        <p:nvSpPr>
          <p:cNvPr id="6" name="Slide Number Placeholder 5">
            <a:extLst>
              <a:ext uri="{FF2B5EF4-FFF2-40B4-BE49-F238E27FC236}">
                <a16:creationId xmlns:a16="http://schemas.microsoft.com/office/drawing/2014/main" id="{92F10F1F-8619-49D9-8024-9279D25884C9}"/>
              </a:ext>
            </a:extLst>
          </p:cNvPr>
          <p:cNvSpPr>
            <a:spLocks noGrp="1"/>
          </p:cNvSpPr>
          <p:nvPr>
            <p:ph type="sldNum" sz="quarter" idx="11"/>
          </p:nvPr>
        </p:nvSpPr>
        <p:spPr/>
        <p:txBody>
          <a:bodyPr/>
          <a:lstStyle>
            <a:lvl1pPr>
              <a:defRPr/>
            </a:lvl1pPr>
          </a:lstStyle>
          <a:p>
            <a:pPr>
              <a:defRPr/>
            </a:pPr>
            <a:fld id="{CD44AB43-9045-4D8B-B748-58A0DBC1DE6D}" type="slidenum">
              <a:rPr lang="en-GB" altLang="en-US"/>
              <a:pPr>
                <a:defRPr/>
              </a:pPr>
              <a:t>‹#›</a:t>
            </a:fld>
            <a:endParaRPr lang="en-GB" altLang="en-US"/>
          </a:p>
        </p:txBody>
      </p:sp>
    </p:spTree>
    <p:extLst>
      <p:ext uri="{BB962C8B-B14F-4D97-AF65-F5344CB8AC3E}">
        <p14:creationId xmlns:p14="http://schemas.microsoft.com/office/powerpoint/2010/main" val="26600824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CACE00F9-2540-4DBE-9A35-8884D3198BC1}"/>
              </a:ext>
            </a:extLst>
          </p:cNvPr>
          <p:cNvSpPr>
            <a:spLocks noGrp="1"/>
          </p:cNvSpPr>
          <p:nvPr>
            <p:ph type="dt" sz="half" idx="10"/>
          </p:nvPr>
        </p:nvSpPr>
        <p:spPr/>
        <p:txBody>
          <a:bodyPr/>
          <a:lstStyle>
            <a:lvl1pPr>
              <a:defRPr/>
            </a:lvl1pPr>
          </a:lstStyle>
          <a:p>
            <a:pPr>
              <a:defRPr/>
            </a:pPr>
            <a:fld id="{72D39F5C-3C78-4E82-B9B9-38477B002A6C}" type="datetimeFigureOut">
              <a:rPr lang="en-GB"/>
              <a:pPr>
                <a:defRPr/>
              </a:pPr>
              <a:t>01/02/2026</a:t>
            </a:fld>
            <a:endParaRPr lang="en-GB"/>
          </a:p>
        </p:txBody>
      </p:sp>
      <p:sp>
        <p:nvSpPr>
          <p:cNvPr id="8" name="Slide Number Placeholder 5">
            <a:extLst>
              <a:ext uri="{FF2B5EF4-FFF2-40B4-BE49-F238E27FC236}">
                <a16:creationId xmlns:a16="http://schemas.microsoft.com/office/drawing/2014/main" id="{243B52CD-7801-42DD-864A-94033B15B085}"/>
              </a:ext>
            </a:extLst>
          </p:cNvPr>
          <p:cNvSpPr>
            <a:spLocks noGrp="1"/>
          </p:cNvSpPr>
          <p:nvPr>
            <p:ph type="sldNum" sz="quarter" idx="11"/>
          </p:nvPr>
        </p:nvSpPr>
        <p:spPr/>
        <p:txBody>
          <a:bodyPr/>
          <a:lstStyle>
            <a:lvl1pPr>
              <a:defRPr/>
            </a:lvl1pPr>
          </a:lstStyle>
          <a:p>
            <a:pPr>
              <a:defRPr/>
            </a:pPr>
            <a:fld id="{9186B821-30F5-419F-BC10-2B56BEA317CE}" type="slidenum">
              <a:rPr lang="en-GB" altLang="en-US"/>
              <a:pPr>
                <a:defRPr/>
              </a:pPr>
              <a:t>‹#›</a:t>
            </a:fld>
            <a:endParaRPr lang="en-GB" altLang="en-US"/>
          </a:p>
        </p:txBody>
      </p:sp>
    </p:spTree>
    <p:extLst>
      <p:ext uri="{BB962C8B-B14F-4D97-AF65-F5344CB8AC3E}">
        <p14:creationId xmlns:p14="http://schemas.microsoft.com/office/powerpoint/2010/main" val="989903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E25E4B4-B35C-43F9-8F4A-E07673C417D6}"/>
              </a:ext>
            </a:extLst>
          </p:cNvPr>
          <p:cNvSpPr>
            <a:spLocks noGrp="1"/>
          </p:cNvSpPr>
          <p:nvPr>
            <p:ph type="dt" sz="half" idx="10"/>
          </p:nvPr>
        </p:nvSpPr>
        <p:spPr/>
        <p:txBody>
          <a:bodyPr/>
          <a:lstStyle>
            <a:lvl1pPr>
              <a:defRPr/>
            </a:lvl1pPr>
          </a:lstStyle>
          <a:p>
            <a:pPr>
              <a:defRPr/>
            </a:pPr>
            <a:fld id="{06DFBCE5-C2CB-4F00-8634-493A13975D23}" type="datetimeFigureOut">
              <a:rPr lang="en-GB"/>
              <a:pPr>
                <a:defRPr/>
              </a:pPr>
              <a:t>01/02/2026</a:t>
            </a:fld>
            <a:endParaRPr lang="en-GB"/>
          </a:p>
        </p:txBody>
      </p:sp>
      <p:sp>
        <p:nvSpPr>
          <p:cNvPr id="4" name="Slide Number Placeholder 5">
            <a:extLst>
              <a:ext uri="{FF2B5EF4-FFF2-40B4-BE49-F238E27FC236}">
                <a16:creationId xmlns:a16="http://schemas.microsoft.com/office/drawing/2014/main" id="{AB2CE9F0-0AED-40B5-93D5-3E2A5F7FDD18}"/>
              </a:ext>
            </a:extLst>
          </p:cNvPr>
          <p:cNvSpPr>
            <a:spLocks noGrp="1"/>
          </p:cNvSpPr>
          <p:nvPr>
            <p:ph type="sldNum" sz="quarter" idx="11"/>
          </p:nvPr>
        </p:nvSpPr>
        <p:spPr/>
        <p:txBody>
          <a:bodyPr/>
          <a:lstStyle>
            <a:lvl1pPr>
              <a:defRPr/>
            </a:lvl1pPr>
          </a:lstStyle>
          <a:p>
            <a:pPr>
              <a:defRPr/>
            </a:pPr>
            <a:fld id="{F6145D2B-C582-400A-AEA6-92A3CD15A8FD}" type="slidenum">
              <a:rPr lang="en-GB" altLang="en-US"/>
              <a:pPr>
                <a:defRPr/>
              </a:pPr>
              <a:t>‹#›</a:t>
            </a:fld>
            <a:endParaRPr lang="en-GB" altLang="en-US"/>
          </a:p>
        </p:txBody>
      </p:sp>
    </p:spTree>
    <p:extLst>
      <p:ext uri="{BB962C8B-B14F-4D97-AF65-F5344CB8AC3E}">
        <p14:creationId xmlns:p14="http://schemas.microsoft.com/office/powerpoint/2010/main" val="1231143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B97366-CF57-4EE6-9EFB-498E6E60D2B2}"/>
              </a:ext>
            </a:extLst>
          </p:cNvPr>
          <p:cNvSpPr>
            <a:spLocks noGrp="1"/>
          </p:cNvSpPr>
          <p:nvPr>
            <p:ph type="dt" sz="half" idx="10"/>
          </p:nvPr>
        </p:nvSpPr>
        <p:spPr/>
        <p:txBody>
          <a:bodyPr/>
          <a:lstStyle>
            <a:lvl1pPr>
              <a:defRPr/>
            </a:lvl1pPr>
          </a:lstStyle>
          <a:p>
            <a:pPr>
              <a:defRPr/>
            </a:pPr>
            <a:fld id="{27848C57-A1F7-4161-BCB7-26B7A3A8F8FE}" type="datetimeFigureOut">
              <a:rPr lang="en-GB"/>
              <a:pPr>
                <a:defRPr/>
              </a:pPr>
              <a:t>01/02/2026</a:t>
            </a:fld>
            <a:endParaRPr lang="en-GB"/>
          </a:p>
        </p:txBody>
      </p:sp>
      <p:sp>
        <p:nvSpPr>
          <p:cNvPr id="3" name="Slide Number Placeholder 5">
            <a:extLst>
              <a:ext uri="{FF2B5EF4-FFF2-40B4-BE49-F238E27FC236}">
                <a16:creationId xmlns:a16="http://schemas.microsoft.com/office/drawing/2014/main" id="{BD08296B-F621-4DC5-A959-33E523805F92}"/>
              </a:ext>
            </a:extLst>
          </p:cNvPr>
          <p:cNvSpPr>
            <a:spLocks noGrp="1"/>
          </p:cNvSpPr>
          <p:nvPr>
            <p:ph type="sldNum" sz="quarter" idx="11"/>
          </p:nvPr>
        </p:nvSpPr>
        <p:spPr/>
        <p:txBody>
          <a:bodyPr/>
          <a:lstStyle>
            <a:lvl1pPr>
              <a:defRPr/>
            </a:lvl1pPr>
          </a:lstStyle>
          <a:p>
            <a:pPr>
              <a:defRPr/>
            </a:pPr>
            <a:fld id="{E127D847-7983-420A-BEC3-7857E252758B}" type="slidenum">
              <a:rPr lang="en-GB" altLang="en-US"/>
              <a:pPr>
                <a:defRPr/>
              </a:pPr>
              <a:t>‹#›</a:t>
            </a:fld>
            <a:endParaRPr lang="en-GB" altLang="en-US"/>
          </a:p>
        </p:txBody>
      </p:sp>
    </p:spTree>
    <p:extLst>
      <p:ext uri="{BB962C8B-B14F-4D97-AF65-F5344CB8AC3E}">
        <p14:creationId xmlns:p14="http://schemas.microsoft.com/office/powerpoint/2010/main" val="831170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F1A708B-4537-4CDF-9078-218158E76E88}"/>
              </a:ext>
            </a:extLst>
          </p:cNvPr>
          <p:cNvSpPr>
            <a:spLocks noGrp="1"/>
          </p:cNvSpPr>
          <p:nvPr>
            <p:ph type="dt" sz="half" idx="10"/>
          </p:nvPr>
        </p:nvSpPr>
        <p:spPr/>
        <p:txBody>
          <a:bodyPr/>
          <a:lstStyle>
            <a:lvl1pPr>
              <a:defRPr/>
            </a:lvl1pPr>
          </a:lstStyle>
          <a:p>
            <a:pPr>
              <a:defRPr/>
            </a:pPr>
            <a:fld id="{C0424C2F-8189-43DE-BA57-1AEC4DD35792}" type="datetimeFigureOut">
              <a:rPr lang="en-GB"/>
              <a:pPr>
                <a:defRPr/>
              </a:pPr>
              <a:t>01/02/2026</a:t>
            </a:fld>
            <a:endParaRPr lang="en-GB"/>
          </a:p>
        </p:txBody>
      </p:sp>
      <p:sp>
        <p:nvSpPr>
          <p:cNvPr id="6" name="Slide Number Placeholder 5">
            <a:extLst>
              <a:ext uri="{FF2B5EF4-FFF2-40B4-BE49-F238E27FC236}">
                <a16:creationId xmlns:a16="http://schemas.microsoft.com/office/drawing/2014/main" id="{F2624C93-C25A-49B7-91D9-B4694A366157}"/>
              </a:ext>
            </a:extLst>
          </p:cNvPr>
          <p:cNvSpPr>
            <a:spLocks noGrp="1"/>
          </p:cNvSpPr>
          <p:nvPr>
            <p:ph type="sldNum" sz="quarter" idx="11"/>
          </p:nvPr>
        </p:nvSpPr>
        <p:spPr/>
        <p:txBody>
          <a:bodyPr/>
          <a:lstStyle>
            <a:lvl1pPr>
              <a:defRPr/>
            </a:lvl1pPr>
          </a:lstStyle>
          <a:p>
            <a:pPr>
              <a:defRPr/>
            </a:pPr>
            <a:fld id="{60B5D7F6-6E77-4922-BBC6-D6214893F01B}" type="slidenum">
              <a:rPr lang="en-GB" altLang="en-US"/>
              <a:pPr>
                <a:defRPr/>
              </a:pPr>
              <a:t>‹#›</a:t>
            </a:fld>
            <a:endParaRPr lang="en-GB" altLang="en-US"/>
          </a:p>
        </p:txBody>
      </p:sp>
    </p:spTree>
    <p:extLst>
      <p:ext uri="{BB962C8B-B14F-4D97-AF65-F5344CB8AC3E}">
        <p14:creationId xmlns:p14="http://schemas.microsoft.com/office/powerpoint/2010/main" val="98101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9C0CD8E-4BA9-4723-AD61-EDA3A87B7C81}"/>
              </a:ext>
            </a:extLst>
          </p:cNvPr>
          <p:cNvSpPr>
            <a:spLocks noGrp="1"/>
          </p:cNvSpPr>
          <p:nvPr>
            <p:ph type="dt" sz="half" idx="10"/>
          </p:nvPr>
        </p:nvSpPr>
        <p:spPr/>
        <p:txBody>
          <a:bodyPr/>
          <a:lstStyle>
            <a:lvl1pPr>
              <a:defRPr/>
            </a:lvl1pPr>
          </a:lstStyle>
          <a:p>
            <a:pPr>
              <a:defRPr/>
            </a:pPr>
            <a:fld id="{98BCEF5C-266E-4086-AD21-16BDFF3A4B7B}" type="datetimeFigureOut">
              <a:rPr lang="en-GB"/>
              <a:pPr>
                <a:defRPr/>
              </a:pPr>
              <a:t>01/02/2026</a:t>
            </a:fld>
            <a:endParaRPr lang="en-GB"/>
          </a:p>
        </p:txBody>
      </p:sp>
      <p:sp>
        <p:nvSpPr>
          <p:cNvPr id="6" name="Slide Number Placeholder 5">
            <a:extLst>
              <a:ext uri="{FF2B5EF4-FFF2-40B4-BE49-F238E27FC236}">
                <a16:creationId xmlns:a16="http://schemas.microsoft.com/office/drawing/2014/main" id="{63B7E0BC-CAD8-4769-8BC8-179BDF70A48F}"/>
              </a:ext>
            </a:extLst>
          </p:cNvPr>
          <p:cNvSpPr>
            <a:spLocks noGrp="1"/>
          </p:cNvSpPr>
          <p:nvPr>
            <p:ph type="sldNum" sz="quarter" idx="11"/>
          </p:nvPr>
        </p:nvSpPr>
        <p:spPr/>
        <p:txBody>
          <a:bodyPr/>
          <a:lstStyle>
            <a:lvl1pPr>
              <a:defRPr/>
            </a:lvl1pPr>
          </a:lstStyle>
          <a:p>
            <a:pPr>
              <a:defRPr/>
            </a:pPr>
            <a:fld id="{A78CC17F-8AFE-4AA5-A062-8F7F28D27FE3}" type="slidenum">
              <a:rPr lang="en-GB" altLang="en-US"/>
              <a:pPr>
                <a:defRPr/>
              </a:pPr>
              <a:t>‹#›</a:t>
            </a:fld>
            <a:endParaRPr lang="en-GB" altLang="en-US"/>
          </a:p>
        </p:txBody>
      </p:sp>
    </p:spTree>
    <p:extLst>
      <p:ext uri="{BB962C8B-B14F-4D97-AF65-F5344CB8AC3E}">
        <p14:creationId xmlns:p14="http://schemas.microsoft.com/office/powerpoint/2010/main" val="1236038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C1895A-ECB5-4D60-BD68-2046146E0B4B}"/>
              </a:ext>
            </a:extLst>
          </p:cNvPr>
          <p:cNvSpPr>
            <a:spLocks noGrp="1"/>
          </p:cNvSpPr>
          <p:nvPr>
            <p:ph type="dt" sz="half" idx="10"/>
          </p:nvPr>
        </p:nvSpPr>
        <p:spPr/>
        <p:txBody>
          <a:bodyPr/>
          <a:lstStyle>
            <a:lvl1pPr>
              <a:defRPr/>
            </a:lvl1pPr>
          </a:lstStyle>
          <a:p>
            <a:pPr>
              <a:defRPr/>
            </a:pPr>
            <a:fld id="{3AC1C616-1927-4D0B-94D9-4A795A7177D6}" type="datetimeFigureOut">
              <a:rPr lang="en-GB"/>
              <a:pPr>
                <a:defRPr/>
              </a:pPr>
              <a:t>01/02/2026</a:t>
            </a:fld>
            <a:endParaRPr lang="en-GB"/>
          </a:p>
        </p:txBody>
      </p:sp>
      <p:sp>
        <p:nvSpPr>
          <p:cNvPr id="5" name="Slide Number Placeholder 5">
            <a:extLst>
              <a:ext uri="{FF2B5EF4-FFF2-40B4-BE49-F238E27FC236}">
                <a16:creationId xmlns:a16="http://schemas.microsoft.com/office/drawing/2014/main" id="{89C5608E-1DAA-4545-A1B2-9DE3E77ECAA3}"/>
              </a:ext>
            </a:extLst>
          </p:cNvPr>
          <p:cNvSpPr>
            <a:spLocks noGrp="1"/>
          </p:cNvSpPr>
          <p:nvPr>
            <p:ph type="sldNum" sz="quarter" idx="11"/>
          </p:nvPr>
        </p:nvSpPr>
        <p:spPr/>
        <p:txBody>
          <a:bodyPr/>
          <a:lstStyle>
            <a:lvl1pPr>
              <a:defRPr/>
            </a:lvl1pPr>
          </a:lstStyle>
          <a:p>
            <a:pPr>
              <a:defRPr/>
            </a:pPr>
            <a:fld id="{AFE6BC80-9C58-4835-98BC-35DDAD5A9409}" type="slidenum">
              <a:rPr lang="en-GB" altLang="en-US"/>
              <a:pPr>
                <a:defRPr/>
              </a:pPr>
              <a:t>‹#›</a:t>
            </a:fld>
            <a:endParaRPr lang="en-GB" altLang="en-US"/>
          </a:p>
        </p:txBody>
      </p:sp>
    </p:spTree>
    <p:extLst>
      <p:ext uri="{BB962C8B-B14F-4D97-AF65-F5344CB8AC3E}">
        <p14:creationId xmlns:p14="http://schemas.microsoft.com/office/powerpoint/2010/main" val="3979609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5D2F7B-D7E4-444E-9320-5D85ED71FCEB}"/>
              </a:ext>
            </a:extLst>
          </p:cNvPr>
          <p:cNvSpPr>
            <a:spLocks noGrp="1"/>
          </p:cNvSpPr>
          <p:nvPr>
            <p:ph type="dt" sz="half" idx="10"/>
          </p:nvPr>
        </p:nvSpPr>
        <p:spPr/>
        <p:txBody>
          <a:bodyPr/>
          <a:lstStyle>
            <a:lvl1pPr>
              <a:defRPr/>
            </a:lvl1pPr>
          </a:lstStyle>
          <a:p>
            <a:pPr>
              <a:defRPr/>
            </a:pPr>
            <a:fld id="{B383416C-7963-4795-825D-B4FB0850484A}" type="datetimeFigureOut">
              <a:rPr lang="en-GB"/>
              <a:pPr>
                <a:defRPr/>
              </a:pPr>
              <a:t>01/02/2026</a:t>
            </a:fld>
            <a:endParaRPr lang="en-GB"/>
          </a:p>
        </p:txBody>
      </p:sp>
      <p:sp>
        <p:nvSpPr>
          <p:cNvPr id="5" name="Slide Number Placeholder 5">
            <a:extLst>
              <a:ext uri="{FF2B5EF4-FFF2-40B4-BE49-F238E27FC236}">
                <a16:creationId xmlns:a16="http://schemas.microsoft.com/office/drawing/2014/main" id="{C282F118-2E08-4EAE-A112-0892DD9FC985}"/>
              </a:ext>
            </a:extLst>
          </p:cNvPr>
          <p:cNvSpPr>
            <a:spLocks noGrp="1"/>
          </p:cNvSpPr>
          <p:nvPr>
            <p:ph type="sldNum" sz="quarter" idx="11"/>
          </p:nvPr>
        </p:nvSpPr>
        <p:spPr/>
        <p:txBody>
          <a:bodyPr/>
          <a:lstStyle>
            <a:lvl1pPr>
              <a:defRPr/>
            </a:lvl1pPr>
          </a:lstStyle>
          <a:p>
            <a:pPr>
              <a:defRPr/>
            </a:pPr>
            <a:fld id="{74DA9F77-ED79-4167-BD78-F273BD64B56B}" type="slidenum">
              <a:rPr lang="en-GB" altLang="en-US"/>
              <a:pPr>
                <a:defRPr/>
              </a:pPr>
              <a:t>‹#›</a:t>
            </a:fld>
            <a:endParaRPr lang="en-GB" altLang="en-US"/>
          </a:p>
        </p:txBody>
      </p:sp>
    </p:spTree>
    <p:extLst>
      <p:ext uri="{BB962C8B-B14F-4D97-AF65-F5344CB8AC3E}">
        <p14:creationId xmlns:p14="http://schemas.microsoft.com/office/powerpoint/2010/main" val="2390355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DCC71E0-F1AD-4C36-B85D-4BE7D811DC6B}"/>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B5B3C3DB-E5A9-47E5-AE81-3ECF0EFB1CA5}"/>
              </a:ext>
            </a:extLst>
          </p:cNvPr>
          <p:cNvSpPr>
            <a:spLocks noGrp="1" noChangeArrowheads="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7E1C748-4BC9-46D4-AB58-4A97D3BFDBA2}"/>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F22DB86-EB4F-4B64-A14B-7E24DA2A2942}" type="datetimeFigureOut">
              <a:rPr lang="en-GB"/>
              <a:pPr>
                <a:defRPr/>
              </a:pPr>
              <a:t>01/02/2026</a:t>
            </a:fld>
            <a:endParaRPr lang="en-GB"/>
          </a:p>
        </p:txBody>
      </p:sp>
      <p:sp>
        <p:nvSpPr>
          <p:cNvPr id="6" name="Slide Number Placeholder 5">
            <a:extLst>
              <a:ext uri="{FF2B5EF4-FFF2-40B4-BE49-F238E27FC236}">
                <a16:creationId xmlns:a16="http://schemas.microsoft.com/office/drawing/2014/main" id="{08BFE76C-0306-4667-8DD4-494C89A957D5}"/>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Myriad Pro"/>
              </a:defRPr>
            </a:lvl1pPr>
          </a:lstStyle>
          <a:p>
            <a:pPr>
              <a:defRPr/>
            </a:pPr>
            <a:fld id="{9502896F-2913-4024-A978-45FF1E7A8BE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63" r:id="rId1"/>
    <p:sldLayoutId id="2147483864"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hyperlink" Target="https://uwtsd.careercentre.me/resources/elearning/hub.aspx?id=1209&amp;Referral=Action&amp;Programme=Workplace%20Skills&amp;ProgrammeID=ejNTUXl3K3lGODg5bTJUK0EySFRpQT090&amp;TaskId=63121"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moodle.uwtsd.ac.uk/mod/lti/view.php?id=722015"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32E39A27-1799-45D8-AD1F-740A5D12E2DC}"/>
              </a:ext>
            </a:extLst>
          </p:cNvPr>
          <p:cNvSpPr>
            <a:spLocks noGrp="1" noChangeArrowheads="1"/>
          </p:cNvSpPr>
          <p:nvPr>
            <p:ph type="ctrTitle"/>
          </p:nvPr>
        </p:nvSpPr>
        <p:spPr>
          <a:xfrm>
            <a:off x="140457" y="1268760"/>
            <a:ext cx="11809312" cy="1872208"/>
          </a:xfrm>
        </p:spPr>
        <p:txBody>
          <a:bodyPr/>
          <a:lstStyle/>
          <a:p>
            <a:pPr eaLnBrk="1" hangingPunct="1"/>
            <a:r>
              <a:rPr lang="en-GB" altLang="en-US" sz="3600" b="1" u="sng" dirty="0"/>
              <a:t>Essential Skills </a:t>
            </a:r>
            <a:br>
              <a:rPr lang="en-GB" altLang="en-US" sz="3600" b="1" u="sng" dirty="0"/>
            </a:br>
            <a:endParaRPr lang="en-GB" altLang="en-US" sz="3600" b="1" u="sng" dirty="0"/>
          </a:p>
        </p:txBody>
      </p:sp>
      <p:sp>
        <p:nvSpPr>
          <p:cNvPr id="5123" name="Subtitle 4">
            <a:extLst>
              <a:ext uri="{FF2B5EF4-FFF2-40B4-BE49-F238E27FC236}">
                <a16:creationId xmlns:a16="http://schemas.microsoft.com/office/drawing/2014/main" id="{F98A1305-E230-41C1-B359-9219D6B92A73}"/>
              </a:ext>
            </a:extLst>
          </p:cNvPr>
          <p:cNvSpPr>
            <a:spLocks noGrp="1" noChangeArrowheads="1"/>
          </p:cNvSpPr>
          <p:nvPr>
            <p:ph type="subTitle" idx="1"/>
          </p:nvPr>
        </p:nvSpPr>
        <p:spPr>
          <a:xfrm>
            <a:off x="3200797" y="3356992"/>
            <a:ext cx="5688632" cy="864096"/>
          </a:xfrm>
          <a:solidFill>
            <a:schemeClr val="accent5"/>
          </a:solidFill>
        </p:spPr>
        <p:txBody>
          <a:bodyPr/>
          <a:lstStyle/>
          <a:p>
            <a:pPr eaLnBrk="1" hangingPunct="1"/>
            <a:r>
              <a:rPr lang="en-GB" altLang="en-US" sz="4000" b="1" dirty="0">
                <a:solidFill>
                  <a:schemeClr val="accent2"/>
                </a:solidFill>
                <a:effectLst>
                  <a:outerShdw blurRad="38100" dist="38100" dir="2700000" algn="tl">
                    <a:srgbClr val="000000">
                      <a:alpha val="43137"/>
                    </a:srgbClr>
                  </a:outerShdw>
                </a:effectLst>
              </a:rPr>
              <a:t>Assessment Focus</a:t>
            </a:r>
          </a:p>
          <a:p>
            <a:pPr eaLnBrk="1" hangingPunct="1"/>
            <a:endParaRPr lang="en-GB" altLang="en-US" sz="6600" b="1" dirty="0">
              <a:solidFill>
                <a:schemeClr val="accent2"/>
              </a:solidFill>
              <a:effectLst>
                <a:outerShdw blurRad="38100" dist="38100" dir="2700000" algn="tl">
                  <a:srgbClr val="000000">
                    <a:alpha val="43137"/>
                  </a:srgbClr>
                </a:outerShdw>
              </a:effectLst>
            </a:endParaRPr>
          </a:p>
        </p:txBody>
      </p:sp>
      <p:sp>
        <p:nvSpPr>
          <p:cNvPr id="5124" name="Slide Number Placeholder 5">
            <a:extLst>
              <a:ext uri="{FF2B5EF4-FFF2-40B4-BE49-F238E27FC236}">
                <a16:creationId xmlns:a16="http://schemas.microsoft.com/office/drawing/2014/main" id="{E786F963-ABE2-4401-9D16-172A89A36449}"/>
              </a:ext>
            </a:extLst>
          </p:cNvPr>
          <p:cNvSpPr>
            <a:spLocks noGrp="1" noChangeArrowheads="1"/>
          </p:cNvSpPr>
          <p:nvPr>
            <p:ph type="sldNum" sz="quarter" idx="12"/>
          </p:nvPr>
        </p:nvSpPr>
        <p:spPr bwMode="auto">
          <a:xfrm>
            <a:off x="9767888" y="6453189"/>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892E4F6F-EAD8-4B4A-BE5D-1FA1AD27E83F}" type="slidenum">
              <a:rPr lang="en-GB" altLang="en-US" sz="1200">
                <a:solidFill>
                  <a:srgbClr val="898989"/>
                </a:solidFill>
              </a:rPr>
              <a:pPr>
                <a:spcBef>
                  <a:spcPct val="0"/>
                </a:spcBef>
                <a:buFontTx/>
                <a:buNone/>
              </a:pPr>
              <a:t>1</a:t>
            </a:fld>
            <a:endParaRPr lang="en-GB" altLang="en-US" sz="1200">
              <a:solidFill>
                <a:srgbClr val="898989"/>
              </a:solidFill>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42D83-BEEA-52EA-10BA-1041C2F1A2B4}"/>
              </a:ext>
            </a:extLst>
          </p:cNvPr>
          <p:cNvSpPr>
            <a:spLocks noGrp="1"/>
          </p:cNvSpPr>
          <p:nvPr>
            <p:ph type="title"/>
          </p:nvPr>
        </p:nvSpPr>
        <p:spPr>
          <a:xfrm>
            <a:off x="609600" y="274638"/>
            <a:ext cx="10972800" cy="922114"/>
          </a:xfrm>
        </p:spPr>
        <p:txBody>
          <a:bodyPr/>
          <a:lstStyle/>
          <a:p>
            <a:pPr algn="l"/>
            <a:r>
              <a:rPr lang="en-GB" dirty="0"/>
              <a:t>Essential Skills: Session Descriptions</a:t>
            </a:r>
          </a:p>
        </p:txBody>
      </p:sp>
      <p:sp>
        <p:nvSpPr>
          <p:cNvPr id="3" name="Content Placeholder 2">
            <a:extLst>
              <a:ext uri="{FF2B5EF4-FFF2-40B4-BE49-F238E27FC236}">
                <a16:creationId xmlns:a16="http://schemas.microsoft.com/office/drawing/2014/main" id="{D9E2BF06-71D9-67FC-F466-4BFDDA317DEC}"/>
              </a:ext>
            </a:extLst>
          </p:cNvPr>
          <p:cNvSpPr>
            <a:spLocks noGrp="1"/>
          </p:cNvSpPr>
          <p:nvPr>
            <p:ph idx="1"/>
          </p:nvPr>
        </p:nvSpPr>
        <p:spPr>
          <a:xfrm>
            <a:off x="7824192" y="1428270"/>
            <a:ext cx="4118248" cy="4223426"/>
          </a:xfrm>
          <a:ln w="57150">
            <a:solidFill>
              <a:schemeClr val="tx2"/>
            </a:solidFill>
          </a:ln>
        </p:spPr>
        <p:txBody>
          <a:bodyPr/>
          <a:lstStyle/>
          <a:p>
            <a:pPr marL="0" indent="0">
              <a:buNone/>
            </a:pPr>
            <a:r>
              <a:rPr lang="en-GB" sz="2400" dirty="0">
                <a:latin typeface="Arial" panose="020B0604020202020204" pitchFamily="34" charset="0"/>
                <a:cs typeface="Arial" panose="020B0604020202020204" pitchFamily="34" charset="0"/>
              </a:rPr>
              <a:t>Each week, you will receive weekly, 2-hour workshop sessions which will complement your academic and professional skills. </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There is no assessment attached to these sessions, they are to help develop your skills. </a:t>
            </a:r>
          </a:p>
        </p:txBody>
      </p:sp>
      <p:sp>
        <p:nvSpPr>
          <p:cNvPr id="4" name="Rectangle 3">
            <a:extLst>
              <a:ext uri="{FF2B5EF4-FFF2-40B4-BE49-F238E27FC236}">
                <a16:creationId xmlns:a16="http://schemas.microsoft.com/office/drawing/2014/main" id="{48E60907-B44F-BA93-D083-2AFC4D898B79}"/>
              </a:ext>
            </a:extLst>
          </p:cNvPr>
          <p:cNvSpPr/>
          <p:nvPr/>
        </p:nvSpPr>
        <p:spPr>
          <a:xfrm>
            <a:off x="633620" y="1655195"/>
            <a:ext cx="2520280" cy="936104"/>
          </a:xfrm>
          <a:prstGeom prst="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Study Planning</a:t>
            </a:r>
          </a:p>
        </p:txBody>
      </p:sp>
      <p:sp>
        <p:nvSpPr>
          <p:cNvPr id="5" name="Rectangle 4">
            <a:extLst>
              <a:ext uri="{FF2B5EF4-FFF2-40B4-BE49-F238E27FC236}">
                <a16:creationId xmlns:a16="http://schemas.microsoft.com/office/drawing/2014/main" id="{8B2507A7-3FB7-5FF5-D191-8861BD609485}"/>
              </a:ext>
            </a:extLst>
          </p:cNvPr>
          <p:cNvSpPr/>
          <p:nvPr/>
        </p:nvSpPr>
        <p:spPr>
          <a:xfrm>
            <a:off x="633620" y="3197293"/>
            <a:ext cx="2520280" cy="936104"/>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Digi Focus</a:t>
            </a:r>
          </a:p>
        </p:txBody>
      </p:sp>
      <p:sp>
        <p:nvSpPr>
          <p:cNvPr id="6" name="Rectangle 5">
            <a:extLst>
              <a:ext uri="{FF2B5EF4-FFF2-40B4-BE49-F238E27FC236}">
                <a16:creationId xmlns:a16="http://schemas.microsoft.com/office/drawing/2014/main" id="{AE72465A-B5B5-A8B9-E383-12A3FA2B21F0}"/>
              </a:ext>
            </a:extLst>
          </p:cNvPr>
          <p:cNvSpPr/>
          <p:nvPr/>
        </p:nvSpPr>
        <p:spPr>
          <a:xfrm>
            <a:off x="633620" y="4730931"/>
            <a:ext cx="2520280" cy="936104"/>
          </a:xfrm>
          <a:prstGeom prst="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Assessment Focus Workshop</a:t>
            </a:r>
          </a:p>
        </p:txBody>
      </p:sp>
      <p:sp>
        <p:nvSpPr>
          <p:cNvPr id="7" name="TextBox 6">
            <a:extLst>
              <a:ext uri="{FF2B5EF4-FFF2-40B4-BE49-F238E27FC236}">
                <a16:creationId xmlns:a16="http://schemas.microsoft.com/office/drawing/2014/main" id="{B33A9717-512F-84E2-3113-5476BBFEEF7C}"/>
              </a:ext>
            </a:extLst>
          </p:cNvPr>
          <p:cNvSpPr txBox="1"/>
          <p:nvPr/>
        </p:nvSpPr>
        <p:spPr>
          <a:xfrm>
            <a:off x="3421404" y="1667969"/>
            <a:ext cx="3600400" cy="923330"/>
          </a:xfrm>
          <a:prstGeom prst="rect">
            <a:avLst/>
          </a:prstGeom>
          <a:noFill/>
        </p:spPr>
        <p:txBody>
          <a:bodyPr wrap="square" rtlCol="0">
            <a:spAutoFit/>
          </a:bodyPr>
          <a:lstStyle/>
          <a:p>
            <a:r>
              <a:rPr lang="en-GB" dirty="0"/>
              <a:t>Sessions to help you manage your study time and maximise your independent study. </a:t>
            </a:r>
          </a:p>
        </p:txBody>
      </p:sp>
      <p:sp>
        <p:nvSpPr>
          <p:cNvPr id="8" name="TextBox 7">
            <a:extLst>
              <a:ext uri="{FF2B5EF4-FFF2-40B4-BE49-F238E27FC236}">
                <a16:creationId xmlns:a16="http://schemas.microsoft.com/office/drawing/2014/main" id="{9387AC74-ADF9-14BE-D6D2-BC160651211C}"/>
              </a:ext>
            </a:extLst>
          </p:cNvPr>
          <p:cNvSpPr txBox="1"/>
          <p:nvPr/>
        </p:nvSpPr>
        <p:spPr>
          <a:xfrm>
            <a:off x="3421404" y="3210067"/>
            <a:ext cx="3600400" cy="923330"/>
          </a:xfrm>
          <a:prstGeom prst="rect">
            <a:avLst/>
          </a:prstGeom>
          <a:noFill/>
        </p:spPr>
        <p:txBody>
          <a:bodyPr wrap="square" rtlCol="0">
            <a:spAutoFit/>
          </a:bodyPr>
          <a:lstStyle/>
          <a:p>
            <a:r>
              <a:rPr lang="en-GB" dirty="0"/>
              <a:t>Developing your digital skills and enhancing your digital confidence. </a:t>
            </a:r>
          </a:p>
        </p:txBody>
      </p:sp>
      <p:sp>
        <p:nvSpPr>
          <p:cNvPr id="9" name="TextBox 8">
            <a:extLst>
              <a:ext uri="{FF2B5EF4-FFF2-40B4-BE49-F238E27FC236}">
                <a16:creationId xmlns:a16="http://schemas.microsoft.com/office/drawing/2014/main" id="{A1694BED-314B-274A-844D-110F3A2FDA87}"/>
              </a:ext>
            </a:extLst>
          </p:cNvPr>
          <p:cNvSpPr txBox="1"/>
          <p:nvPr/>
        </p:nvSpPr>
        <p:spPr>
          <a:xfrm>
            <a:off x="3504033" y="4728366"/>
            <a:ext cx="3600400" cy="923330"/>
          </a:xfrm>
          <a:prstGeom prst="rect">
            <a:avLst/>
          </a:prstGeom>
          <a:noFill/>
        </p:spPr>
        <p:txBody>
          <a:bodyPr wrap="square" rtlCol="0">
            <a:spAutoFit/>
          </a:bodyPr>
          <a:lstStyle/>
          <a:p>
            <a:r>
              <a:rPr lang="en-GB" dirty="0"/>
              <a:t>Workshops designing to push ahead with assessments and to plan your work effectively. . </a:t>
            </a:r>
          </a:p>
        </p:txBody>
      </p:sp>
    </p:spTree>
    <p:extLst>
      <p:ext uri="{BB962C8B-B14F-4D97-AF65-F5344CB8AC3E}">
        <p14:creationId xmlns:p14="http://schemas.microsoft.com/office/powerpoint/2010/main" val="591019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DDAA7-12E7-38A0-488B-D997727A55A7}"/>
              </a:ext>
            </a:extLst>
          </p:cNvPr>
          <p:cNvSpPr>
            <a:spLocks noGrp="1"/>
          </p:cNvSpPr>
          <p:nvPr>
            <p:ph type="title"/>
          </p:nvPr>
        </p:nvSpPr>
        <p:spPr/>
        <p:txBody>
          <a:bodyPr/>
          <a:lstStyle/>
          <a:p>
            <a:pPr algn="l"/>
            <a:r>
              <a:rPr lang="en-GB" dirty="0"/>
              <a:t>Essential Skills: Session Descriptions</a:t>
            </a:r>
          </a:p>
        </p:txBody>
      </p:sp>
      <p:sp>
        <p:nvSpPr>
          <p:cNvPr id="4" name="Rectangle 3">
            <a:extLst>
              <a:ext uri="{FF2B5EF4-FFF2-40B4-BE49-F238E27FC236}">
                <a16:creationId xmlns:a16="http://schemas.microsoft.com/office/drawing/2014/main" id="{235C6850-1A98-97F9-2F37-A7F30E8DD296}"/>
              </a:ext>
            </a:extLst>
          </p:cNvPr>
          <p:cNvSpPr/>
          <p:nvPr/>
        </p:nvSpPr>
        <p:spPr>
          <a:xfrm>
            <a:off x="983432" y="1772816"/>
            <a:ext cx="2520280" cy="1008112"/>
          </a:xfrm>
          <a:prstGeom prst="rect">
            <a:avLst/>
          </a:prstGeom>
          <a:solidFill>
            <a:srgbClr val="1CD466"/>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Present!</a:t>
            </a:r>
          </a:p>
        </p:txBody>
      </p:sp>
      <p:sp>
        <p:nvSpPr>
          <p:cNvPr id="5" name="Rectangle 4">
            <a:extLst>
              <a:ext uri="{FF2B5EF4-FFF2-40B4-BE49-F238E27FC236}">
                <a16:creationId xmlns:a16="http://schemas.microsoft.com/office/drawing/2014/main" id="{FA2D11B3-0381-0FF6-203A-BF4BB10CF909}"/>
              </a:ext>
            </a:extLst>
          </p:cNvPr>
          <p:cNvSpPr/>
          <p:nvPr/>
        </p:nvSpPr>
        <p:spPr>
          <a:xfrm>
            <a:off x="1007559" y="3222422"/>
            <a:ext cx="2520280" cy="1008112"/>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Link-In and Learn</a:t>
            </a:r>
          </a:p>
        </p:txBody>
      </p:sp>
      <p:sp>
        <p:nvSpPr>
          <p:cNvPr id="7" name="TextBox 6">
            <a:extLst>
              <a:ext uri="{FF2B5EF4-FFF2-40B4-BE49-F238E27FC236}">
                <a16:creationId xmlns:a16="http://schemas.microsoft.com/office/drawing/2014/main" id="{AF590561-35D3-206D-4B9B-789124FF009E}"/>
              </a:ext>
            </a:extLst>
          </p:cNvPr>
          <p:cNvSpPr txBox="1"/>
          <p:nvPr/>
        </p:nvSpPr>
        <p:spPr>
          <a:xfrm>
            <a:off x="3863752" y="1953706"/>
            <a:ext cx="5472608" cy="646331"/>
          </a:xfrm>
          <a:prstGeom prst="rect">
            <a:avLst/>
          </a:prstGeom>
          <a:noFill/>
        </p:spPr>
        <p:txBody>
          <a:bodyPr wrap="square" rtlCol="0">
            <a:spAutoFit/>
          </a:bodyPr>
          <a:lstStyle/>
          <a:p>
            <a:r>
              <a:rPr lang="en-GB" dirty="0"/>
              <a:t>Develop your presentation confidence and work on your professional communication skills. </a:t>
            </a:r>
          </a:p>
        </p:txBody>
      </p:sp>
      <p:sp>
        <p:nvSpPr>
          <p:cNvPr id="8" name="TextBox 7">
            <a:extLst>
              <a:ext uri="{FF2B5EF4-FFF2-40B4-BE49-F238E27FC236}">
                <a16:creationId xmlns:a16="http://schemas.microsoft.com/office/drawing/2014/main" id="{73BF4621-5FDD-C3DE-39EF-689D3E21E49E}"/>
              </a:ext>
            </a:extLst>
          </p:cNvPr>
          <p:cNvSpPr txBox="1"/>
          <p:nvPr/>
        </p:nvSpPr>
        <p:spPr>
          <a:xfrm>
            <a:off x="3863752" y="3400226"/>
            <a:ext cx="5472608" cy="646331"/>
          </a:xfrm>
          <a:prstGeom prst="rect">
            <a:avLst/>
          </a:prstGeom>
          <a:noFill/>
        </p:spPr>
        <p:txBody>
          <a:bodyPr wrap="square" rtlCol="0">
            <a:spAutoFit/>
          </a:bodyPr>
          <a:lstStyle/>
          <a:p>
            <a:r>
              <a:rPr lang="en-GB" dirty="0"/>
              <a:t>Develop your network! Work towards developing your professional presence. </a:t>
            </a:r>
          </a:p>
        </p:txBody>
      </p:sp>
      <p:sp>
        <p:nvSpPr>
          <p:cNvPr id="10" name="Rectangle 9">
            <a:extLst>
              <a:ext uri="{FF2B5EF4-FFF2-40B4-BE49-F238E27FC236}">
                <a16:creationId xmlns:a16="http://schemas.microsoft.com/office/drawing/2014/main" id="{C8FF5024-07AD-C037-5CCE-61398218C1C2}"/>
              </a:ext>
            </a:extLst>
          </p:cNvPr>
          <p:cNvSpPr/>
          <p:nvPr/>
        </p:nvSpPr>
        <p:spPr>
          <a:xfrm>
            <a:off x="983432" y="4573963"/>
            <a:ext cx="2520280" cy="1008112"/>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Careers Workshop</a:t>
            </a:r>
          </a:p>
        </p:txBody>
      </p:sp>
      <p:sp>
        <p:nvSpPr>
          <p:cNvPr id="11" name="TextBox 10">
            <a:extLst>
              <a:ext uri="{FF2B5EF4-FFF2-40B4-BE49-F238E27FC236}">
                <a16:creationId xmlns:a16="http://schemas.microsoft.com/office/drawing/2014/main" id="{FF63B8CC-0FB1-67F2-1BAC-539F6A004AB6}"/>
              </a:ext>
            </a:extLst>
          </p:cNvPr>
          <p:cNvSpPr txBox="1"/>
          <p:nvPr/>
        </p:nvSpPr>
        <p:spPr>
          <a:xfrm>
            <a:off x="3884299" y="4754853"/>
            <a:ext cx="7324269" cy="646331"/>
          </a:xfrm>
          <a:prstGeom prst="rect">
            <a:avLst/>
          </a:prstGeom>
          <a:noFill/>
        </p:spPr>
        <p:txBody>
          <a:bodyPr wrap="square" rtlCol="0">
            <a:spAutoFit/>
          </a:bodyPr>
          <a:lstStyle/>
          <a:p>
            <a:r>
              <a:rPr lang="en-GB" dirty="0"/>
              <a:t>Practical sessions, exploring the career service resources and meeting advisors. . </a:t>
            </a:r>
          </a:p>
        </p:txBody>
      </p:sp>
    </p:spTree>
    <p:extLst>
      <p:ext uri="{BB962C8B-B14F-4D97-AF65-F5344CB8AC3E}">
        <p14:creationId xmlns:p14="http://schemas.microsoft.com/office/powerpoint/2010/main" val="1296410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3A0EE-7166-43EA-B547-CC7E81B49D9C}"/>
              </a:ext>
            </a:extLst>
          </p:cNvPr>
          <p:cNvSpPr>
            <a:spLocks noGrp="1"/>
          </p:cNvSpPr>
          <p:nvPr>
            <p:ph type="title"/>
          </p:nvPr>
        </p:nvSpPr>
        <p:spPr/>
        <p:txBody>
          <a:bodyPr anchor="b"/>
          <a:lstStyle/>
          <a:p>
            <a:pPr eaLnBrk="1" fontAlgn="auto" hangingPunct="1">
              <a:spcAft>
                <a:spcPts val="0"/>
              </a:spcAft>
              <a:defRPr/>
            </a:pPr>
            <a:r>
              <a:rPr lang="en-US" dirty="0">
                <a:effectLst>
                  <a:outerShdw blurRad="38100" dist="38100" dir="2700000" algn="tl">
                    <a:srgbClr val="C0C0C0"/>
                  </a:outerShdw>
                </a:effectLst>
                <a:latin typeface="Arial Rounded MT Bold" pitchFamily="34" charset="0"/>
              </a:rPr>
              <a:t>Session Objectives </a:t>
            </a:r>
            <a:endParaRPr lang="en-GB" dirty="0">
              <a:effectLst>
                <a:outerShdw blurRad="38100" dist="38100" dir="2700000" algn="tl">
                  <a:srgbClr val="C0C0C0"/>
                </a:outerShdw>
              </a:effectLst>
              <a:latin typeface="Arial Rounded MT Bold" pitchFamily="34" charset="0"/>
            </a:endParaRPr>
          </a:p>
        </p:txBody>
      </p:sp>
      <p:sp>
        <p:nvSpPr>
          <p:cNvPr id="12291" name="Content Placeholder 2">
            <a:extLst>
              <a:ext uri="{FF2B5EF4-FFF2-40B4-BE49-F238E27FC236}">
                <a16:creationId xmlns:a16="http://schemas.microsoft.com/office/drawing/2014/main" id="{CE13D728-FECA-455C-A342-2B3C6E85D0DC}"/>
              </a:ext>
            </a:extLst>
          </p:cNvPr>
          <p:cNvSpPr>
            <a:spLocks noGrp="1"/>
          </p:cNvSpPr>
          <p:nvPr>
            <p:ph idx="1"/>
          </p:nvPr>
        </p:nvSpPr>
        <p:spPr>
          <a:xfrm>
            <a:off x="335360" y="2348880"/>
            <a:ext cx="11521280" cy="2548879"/>
          </a:xfrm>
        </p:spPr>
        <p:txBody>
          <a:bodyPr vert="horz" wrap="square" lIns="182880" tIns="91440" rIns="91440" bIns="45720" numCol="1" anchor="t" anchorCtr="0" compatLnSpc="1">
            <a:prstTxWarp prst="textNoShape">
              <a:avLst/>
            </a:prstTxWarp>
          </a:bodyPr>
          <a:lstStyle/>
          <a:p>
            <a:pPr marL="107950" indent="0" eaLnBrk="1" hangingPunct="1">
              <a:spcAft>
                <a:spcPts val="1200"/>
              </a:spcAft>
              <a:buNone/>
              <a:defRPr/>
            </a:pPr>
            <a:r>
              <a:rPr lang="en-GB" altLang="en-US" sz="2400" dirty="0">
                <a:latin typeface="Arial" panose="020B0604020202020204" pitchFamily="34" charset="0"/>
                <a:cs typeface="Arial" panose="020B0604020202020204" pitchFamily="34" charset="0"/>
              </a:rPr>
              <a:t>During this session you will: </a:t>
            </a:r>
          </a:p>
          <a:p>
            <a:r>
              <a:rPr lang="en-GB" sz="2400" dirty="0">
                <a:latin typeface="Arial" panose="020B0604020202020204" pitchFamily="34" charset="0"/>
                <a:cs typeface="Arial" panose="020B0604020202020204" pitchFamily="34" charset="0"/>
              </a:rPr>
              <a:t>Navigate your assessment specifications with confidence: </a:t>
            </a:r>
          </a:p>
          <a:p>
            <a:r>
              <a:rPr lang="en-GB" sz="2400" dirty="0">
                <a:latin typeface="Arial" panose="020B0604020202020204" pitchFamily="34" charset="0"/>
                <a:cs typeface="Arial" panose="020B0604020202020204" pitchFamily="34" charset="0"/>
              </a:rPr>
              <a:t>Understanding submission deadlines</a:t>
            </a:r>
          </a:p>
          <a:p>
            <a:r>
              <a:rPr lang="en-GB" sz="2400" dirty="0">
                <a:latin typeface="Arial" panose="020B0604020202020204" pitchFamily="34" charset="0"/>
                <a:cs typeface="Arial" panose="020B0604020202020204" pitchFamily="34" charset="0"/>
              </a:rPr>
              <a:t>Identifying what needs to be done</a:t>
            </a:r>
          </a:p>
          <a:p>
            <a:r>
              <a:rPr lang="en-GB" sz="2400" dirty="0">
                <a:latin typeface="Arial" panose="020B0604020202020204" pitchFamily="34" charset="0"/>
                <a:cs typeface="Arial" panose="020B0604020202020204" pitchFamily="34" charset="0"/>
              </a:rPr>
              <a:t>Plan your next steps </a:t>
            </a:r>
          </a:p>
          <a:p>
            <a:r>
              <a:rPr lang="en-GB" sz="2400" dirty="0">
                <a:latin typeface="Arial" panose="020B0604020202020204" pitchFamily="34" charset="0"/>
                <a:cs typeface="Arial" panose="020B0604020202020204" pitchFamily="34" charset="0"/>
              </a:rPr>
              <a:t>Creating an action plan for completing your work.</a:t>
            </a:r>
          </a:p>
        </p:txBody>
      </p:sp>
      <p:sp>
        <p:nvSpPr>
          <p:cNvPr id="3" name="Rectangle 2">
            <a:extLst>
              <a:ext uri="{FF2B5EF4-FFF2-40B4-BE49-F238E27FC236}">
                <a16:creationId xmlns:a16="http://schemas.microsoft.com/office/drawing/2014/main" id="{717C301B-E41D-5729-F292-15929828C6AE}"/>
              </a:ext>
            </a:extLst>
          </p:cNvPr>
          <p:cNvSpPr/>
          <p:nvPr/>
        </p:nvSpPr>
        <p:spPr>
          <a:xfrm>
            <a:off x="337035" y="620688"/>
            <a:ext cx="2520280" cy="936104"/>
          </a:xfrm>
          <a:prstGeom prst="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Assessment Focus Workshop</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2">
            <a:extLst>
              <a:ext uri="{FF2B5EF4-FFF2-40B4-BE49-F238E27FC236}">
                <a16:creationId xmlns:a16="http://schemas.microsoft.com/office/drawing/2014/main" id="{3EA01918-D4D5-41F6-9F8F-2D336FEFFC98}"/>
              </a:ext>
            </a:extLst>
          </p:cNvPr>
          <p:cNvSpPr>
            <a:spLocks noGrp="1" noChangeArrowheads="1"/>
          </p:cNvSpPr>
          <p:nvPr>
            <p:ph type="title"/>
          </p:nvPr>
        </p:nvSpPr>
        <p:spPr/>
        <p:txBody>
          <a:bodyPr/>
          <a:lstStyle/>
          <a:p>
            <a:pPr eaLnBrk="1" hangingPunct="1"/>
            <a:r>
              <a:rPr lang="en-GB" altLang="en-US" dirty="0"/>
              <a:t>Session Schedule</a:t>
            </a:r>
          </a:p>
        </p:txBody>
      </p:sp>
      <p:sp>
        <p:nvSpPr>
          <p:cNvPr id="2" name="Content Placeholder 1">
            <a:extLst>
              <a:ext uri="{FF2B5EF4-FFF2-40B4-BE49-F238E27FC236}">
                <a16:creationId xmlns:a16="http://schemas.microsoft.com/office/drawing/2014/main" id="{D50D8E3E-69FB-4516-B44C-A31C41DC0EA9}"/>
              </a:ext>
            </a:extLst>
          </p:cNvPr>
          <p:cNvSpPr>
            <a:spLocks noGrp="1" noChangeArrowheads="1"/>
          </p:cNvSpPr>
          <p:nvPr>
            <p:ph idx="1"/>
          </p:nvPr>
        </p:nvSpPr>
        <p:spPr>
          <a:xfrm>
            <a:off x="695400" y="1992142"/>
            <a:ext cx="11809312" cy="1540767"/>
          </a:xfrm>
        </p:spPr>
        <p:txBody>
          <a:bodyPr/>
          <a:lstStyle/>
          <a:p>
            <a:pPr eaLnBrk="1" hangingPunct="1"/>
            <a:r>
              <a:rPr lang="en-GB" altLang="en-US" dirty="0"/>
              <a:t>Explore Assessment Specifications– 35 Mins</a:t>
            </a:r>
          </a:p>
          <a:p>
            <a:pPr eaLnBrk="1" hangingPunct="1"/>
            <a:r>
              <a:rPr lang="en-GB" altLang="en-US" dirty="0"/>
              <a:t>Identifying your next steps–  35mins</a:t>
            </a:r>
          </a:p>
          <a:p>
            <a:pPr eaLnBrk="1" hangingPunct="1"/>
            <a:r>
              <a:rPr lang="en-GB" altLang="en-US" dirty="0"/>
              <a:t>Creating an action plan– 35 mins</a:t>
            </a:r>
          </a:p>
          <a:p>
            <a:pPr eaLnBrk="1" hangingPunct="1"/>
            <a:r>
              <a:rPr lang="en-GB" altLang="en-US" dirty="0"/>
              <a:t>Reflection  - 15 mins. </a:t>
            </a:r>
          </a:p>
          <a:p>
            <a:pPr marL="0" indent="0" eaLnBrk="1" hangingPunct="1">
              <a:buNone/>
            </a:pPr>
            <a:endParaRPr lang="en-GB" altLang="en-US" sz="1800" dirty="0"/>
          </a:p>
          <a:p>
            <a:pPr marL="0" indent="0" eaLnBrk="1" hangingPunct="1">
              <a:buNone/>
            </a:pPr>
            <a:endParaRPr lang="en-GB" altLang="en-US" sz="1800" dirty="0"/>
          </a:p>
        </p:txBody>
      </p:sp>
      <p:sp>
        <p:nvSpPr>
          <p:cNvPr id="3" name="Rectangle: Rounded Corners 2">
            <a:extLst>
              <a:ext uri="{FF2B5EF4-FFF2-40B4-BE49-F238E27FC236}">
                <a16:creationId xmlns:a16="http://schemas.microsoft.com/office/drawing/2014/main" id="{444F0F8D-2F92-DD41-0993-B3C2E197018C}"/>
              </a:ext>
            </a:extLst>
          </p:cNvPr>
          <p:cNvSpPr/>
          <p:nvPr/>
        </p:nvSpPr>
        <p:spPr>
          <a:xfrm>
            <a:off x="1271464" y="4437112"/>
            <a:ext cx="10009112" cy="108012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t>This session will help you with your assessment planning for your taught modules. Managing a project and planning your time will help you with your professional development. </a:t>
            </a:r>
            <a:endParaRPr lang="en-GB"/>
          </a:p>
        </p:txBody>
      </p:sp>
    </p:spTree>
    <p:extLst>
      <p:ext uri="{BB962C8B-B14F-4D97-AF65-F5344CB8AC3E}">
        <p14:creationId xmlns:p14="http://schemas.microsoft.com/office/powerpoint/2010/main" val="138359020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343BD-B2F3-28E6-1581-D589097741E7}"/>
              </a:ext>
            </a:extLst>
          </p:cNvPr>
          <p:cNvSpPr>
            <a:spLocks noGrp="1"/>
          </p:cNvSpPr>
          <p:nvPr>
            <p:ph type="title"/>
          </p:nvPr>
        </p:nvSpPr>
        <p:spPr>
          <a:xfrm>
            <a:off x="609600" y="2286000"/>
            <a:ext cx="10972800" cy="1143000"/>
          </a:xfrm>
        </p:spPr>
        <p:txBody>
          <a:bodyPr/>
          <a:lstStyle/>
          <a:p>
            <a:r>
              <a:rPr lang="en-GB" dirty="0">
                <a:latin typeface="Arial" panose="020B0604020202020204" pitchFamily="34" charset="0"/>
                <a:cs typeface="Arial" panose="020B0604020202020204" pitchFamily="34" charset="0"/>
              </a:rPr>
              <a:t>Navigate your assessment specifications with confidence</a:t>
            </a:r>
            <a:endParaRPr lang="en-GB" dirty="0"/>
          </a:p>
        </p:txBody>
      </p:sp>
    </p:spTree>
    <p:extLst>
      <p:ext uri="{BB962C8B-B14F-4D97-AF65-F5344CB8AC3E}">
        <p14:creationId xmlns:p14="http://schemas.microsoft.com/office/powerpoint/2010/main" val="212029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2" name="Google Shape;222;p39"/>
          <p:cNvSpPr/>
          <p:nvPr/>
        </p:nvSpPr>
        <p:spPr>
          <a:xfrm>
            <a:off x="641866" y="1916832"/>
            <a:ext cx="5258229" cy="1312746"/>
          </a:xfrm>
          <a:prstGeom prst="rect">
            <a:avLst/>
          </a:prstGeom>
          <a:noFill/>
          <a:ln>
            <a:noFill/>
          </a:ln>
        </p:spPr>
        <p:txBody>
          <a:bodyPr spcFirstLastPara="1" wrap="square" lIns="121900" tIns="60933" rIns="121900" bIns="60933" anchor="t" anchorCtr="0">
            <a:noAutofit/>
          </a:bodyPr>
          <a:lstStyle/>
          <a:p>
            <a:endParaRPr sz="2400" dirty="0"/>
          </a:p>
        </p:txBody>
      </p:sp>
      <p:sp>
        <p:nvSpPr>
          <p:cNvPr id="3" name="TextBox 2">
            <a:extLst>
              <a:ext uri="{FF2B5EF4-FFF2-40B4-BE49-F238E27FC236}">
                <a16:creationId xmlns:a16="http://schemas.microsoft.com/office/drawing/2014/main" id="{7BE5DB05-F511-E245-6FD6-9384E9716953}"/>
              </a:ext>
            </a:extLst>
          </p:cNvPr>
          <p:cNvSpPr txBox="1"/>
          <p:nvPr/>
        </p:nvSpPr>
        <p:spPr>
          <a:xfrm>
            <a:off x="407368" y="332656"/>
            <a:ext cx="4032448" cy="1323439"/>
          </a:xfrm>
          <a:prstGeom prst="rect">
            <a:avLst/>
          </a:prstGeom>
          <a:noFill/>
        </p:spPr>
        <p:txBody>
          <a:bodyPr wrap="square" rtlCol="0">
            <a:spAutoFit/>
          </a:bodyPr>
          <a:lstStyle/>
          <a:p>
            <a:r>
              <a:rPr lang="en-GB" sz="4000" dirty="0"/>
              <a:t>Assessment Specifications </a:t>
            </a:r>
          </a:p>
        </p:txBody>
      </p:sp>
      <p:sp>
        <p:nvSpPr>
          <p:cNvPr id="5" name="Speech Bubble: Rectangle with Corners Rounded 4">
            <a:extLst>
              <a:ext uri="{FF2B5EF4-FFF2-40B4-BE49-F238E27FC236}">
                <a16:creationId xmlns:a16="http://schemas.microsoft.com/office/drawing/2014/main" id="{6D755CA8-6E39-39F2-9181-1DF66B03B519}"/>
              </a:ext>
            </a:extLst>
          </p:cNvPr>
          <p:cNvSpPr/>
          <p:nvPr/>
        </p:nvSpPr>
        <p:spPr>
          <a:xfrm>
            <a:off x="1055440" y="1985069"/>
            <a:ext cx="4032448" cy="1988929"/>
          </a:xfrm>
          <a:prstGeom prst="wedgeRoundRectCallout">
            <a:avLst>
              <a:gd name="adj1" fmla="val -47632"/>
              <a:gd name="adj2" fmla="val 92592"/>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t>Where do we find our assessment specifications for each module taught?</a:t>
            </a:r>
          </a:p>
        </p:txBody>
      </p:sp>
      <p:sp>
        <p:nvSpPr>
          <p:cNvPr id="6" name="Speech Bubble: Rectangle with Corners Rounded 5">
            <a:extLst>
              <a:ext uri="{FF2B5EF4-FFF2-40B4-BE49-F238E27FC236}">
                <a16:creationId xmlns:a16="http://schemas.microsoft.com/office/drawing/2014/main" id="{A71CC768-752B-29BF-F426-A871DB5CD6FA}"/>
              </a:ext>
            </a:extLst>
          </p:cNvPr>
          <p:cNvSpPr/>
          <p:nvPr/>
        </p:nvSpPr>
        <p:spPr>
          <a:xfrm>
            <a:off x="6063569" y="990604"/>
            <a:ext cx="4032448" cy="1988929"/>
          </a:xfrm>
          <a:prstGeom prst="wedgeRoundRectCallout">
            <a:avLst>
              <a:gd name="adj1" fmla="val 71108"/>
              <a:gd name="adj2" fmla="val -29449"/>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t>Do I have to read it? Can you not just tell me in class?</a:t>
            </a:r>
          </a:p>
        </p:txBody>
      </p:sp>
      <p:pic>
        <p:nvPicPr>
          <p:cNvPr id="8" name="Picture 7" descr="A yellow post with question marks&#10;&#10;AI-generated content may be incorrect.">
            <a:extLst>
              <a:ext uri="{FF2B5EF4-FFF2-40B4-BE49-F238E27FC236}">
                <a16:creationId xmlns:a16="http://schemas.microsoft.com/office/drawing/2014/main" id="{1A17862B-9CDD-FF4A-7DD6-116D62302C08}"/>
              </a:ext>
            </a:extLst>
          </p:cNvPr>
          <p:cNvPicPr>
            <a:picLocks noChangeAspect="1"/>
          </p:cNvPicPr>
          <p:nvPr/>
        </p:nvPicPr>
        <p:blipFill>
          <a:blip r:embed="rId3"/>
          <a:stretch>
            <a:fillRect/>
          </a:stretch>
        </p:blipFill>
        <p:spPr>
          <a:xfrm>
            <a:off x="5359206" y="3612234"/>
            <a:ext cx="2755611" cy="1988929"/>
          </a:xfrm>
          <a:prstGeom prst="rect">
            <a:avLst/>
          </a:prstGeom>
        </p:spPr>
      </p:pic>
      <p:pic>
        <p:nvPicPr>
          <p:cNvPr id="10" name="Picture 9" descr="Athletic woman arms raised">
            <a:extLst>
              <a:ext uri="{FF2B5EF4-FFF2-40B4-BE49-F238E27FC236}">
                <a16:creationId xmlns:a16="http://schemas.microsoft.com/office/drawing/2014/main" id="{A591EB64-2F93-8032-F93E-B730C48387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92572" y="990604"/>
            <a:ext cx="827198" cy="2492896"/>
          </a:xfrm>
          <a:prstGeom prst="rect">
            <a:avLst/>
          </a:prstGeom>
        </p:spPr>
      </p:pic>
      <p:sp>
        <p:nvSpPr>
          <p:cNvPr id="2" name="TextBox 1">
            <a:extLst>
              <a:ext uri="{FF2B5EF4-FFF2-40B4-BE49-F238E27FC236}">
                <a16:creationId xmlns:a16="http://schemas.microsoft.com/office/drawing/2014/main" id="{62B109FE-721A-FCEF-F045-7FCA2CF27BAE}"/>
              </a:ext>
            </a:extLst>
          </p:cNvPr>
          <p:cNvSpPr txBox="1"/>
          <p:nvPr/>
        </p:nvSpPr>
        <p:spPr>
          <a:xfrm>
            <a:off x="8386135" y="3973998"/>
            <a:ext cx="3614521" cy="1015663"/>
          </a:xfrm>
          <a:prstGeom prst="rect">
            <a:avLst/>
          </a:prstGeom>
          <a:noFill/>
        </p:spPr>
        <p:txBody>
          <a:bodyPr wrap="square" rtlCol="0">
            <a:spAutoFit/>
          </a:bodyPr>
          <a:lstStyle/>
          <a:p>
            <a:r>
              <a:rPr lang="en-GB" sz="2000" b="1" dirty="0"/>
              <a:t>What do you think?</a:t>
            </a:r>
          </a:p>
          <a:p>
            <a:endParaRPr lang="en-GB" sz="2000" b="1" dirty="0"/>
          </a:p>
          <a:p>
            <a:r>
              <a:rPr lang="en-GB" sz="2000" b="1" dirty="0"/>
              <a:t>What do you know already? </a:t>
            </a:r>
          </a:p>
        </p:txBody>
      </p:sp>
    </p:spTree>
    <p:extLst>
      <p:ext uri="{BB962C8B-B14F-4D97-AF65-F5344CB8AC3E}">
        <p14:creationId xmlns:p14="http://schemas.microsoft.com/office/powerpoint/2010/main" val="1328490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0">
          <a:extLst>
            <a:ext uri="{FF2B5EF4-FFF2-40B4-BE49-F238E27FC236}">
              <a16:creationId xmlns:a16="http://schemas.microsoft.com/office/drawing/2014/main" id="{708B8949-BFB4-BF73-1752-419D08FA6EFD}"/>
            </a:ext>
          </a:extLst>
        </p:cNvPr>
        <p:cNvGrpSpPr/>
        <p:nvPr/>
      </p:nvGrpSpPr>
      <p:grpSpPr>
        <a:xfrm>
          <a:off x="0" y="0"/>
          <a:ext cx="0" cy="0"/>
          <a:chOff x="0" y="0"/>
          <a:chExt cx="0" cy="0"/>
        </a:xfrm>
      </p:grpSpPr>
      <p:sp>
        <p:nvSpPr>
          <p:cNvPr id="222" name="Google Shape;222;p39">
            <a:extLst>
              <a:ext uri="{FF2B5EF4-FFF2-40B4-BE49-F238E27FC236}">
                <a16:creationId xmlns:a16="http://schemas.microsoft.com/office/drawing/2014/main" id="{0423C331-00EC-F9A6-244E-112017384D63}"/>
              </a:ext>
            </a:extLst>
          </p:cNvPr>
          <p:cNvSpPr/>
          <p:nvPr/>
        </p:nvSpPr>
        <p:spPr>
          <a:xfrm>
            <a:off x="641866" y="1916832"/>
            <a:ext cx="5258229" cy="1312746"/>
          </a:xfrm>
          <a:prstGeom prst="rect">
            <a:avLst/>
          </a:prstGeom>
          <a:noFill/>
          <a:ln>
            <a:noFill/>
          </a:ln>
        </p:spPr>
        <p:txBody>
          <a:bodyPr spcFirstLastPara="1" wrap="square" lIns="121900" tIns="60933" rIns="121900" bIns="60933" anchor="t" anchorCtr="0">
            <a:noAutofit/>
          </a:bodyPr>
          <a:lstStyle/>
          <a:p>
            <a:endParaRPr sz="2400" dirty="0"/>
          </a:p>
        </p:txBody>
      </p:sp>
      <p:sp>
        <p:nvSpPr>
          <p:cNvPr id="3" name="TextBox 2">
            <a:extLst>
              <a:ext uri="{FF2B5EF4-FFF2-40B4-BE49-F238E27FC236}">
                <a16:creationId xmlns:a16="http://schemas.microsoft.com/office/drawing/2014/main" id="{CB36D5D5-46D5-D0A5-E6F9-DB602C58AF42}"/>
              </a:ext>
            </a:extLst>
          </p:cNvPr>
          <p:cNvSpPr txBox="1"/>
          <p:nvPr/>
        </p:nvSpPr>
        <p:spPr>
          <a:xfrm>
            <a:off x="2609763" y="260648"/>
            <a:ext cx="9616949" cy="707886"/>
          </a:xfrm>
          <a:prstGeom prst="rect">
            <a:avLst/>
          </a:prstGeom>
          <a:noFill/>
        </p:spPr>
        <p:txBody>
          <a:bodyPr wrap="square" rtlCol="0">
            <a:spAutoFit/>
          </a:bodyPr>
          <a:lstStyle/>
          <a:p>
            <a:r>
              <a:rPr lang="en-GB" sz="4000" dirty="0"/>
              <a:t>Assessment Specifications </a:t>
            </a:r>
          </a:p>
        </p:txBody>
      </p:sp>
      <p:pic>
        <p:nvPicPr>
          <p:cNvPr id="8" name="Picture 7" descr="A yellow post with question marks&#10;&#10;AI-generated content may be incorrect.">
            <a:extLst>
              <a:ext uri="{FF2B5EF4-FFF2-40B4-BE49-F238E27FC236}">
                <a16:creationId xmlns:a16="http://schemas.microsoft.com/office/drawing/2014/main" id="{9F96B3A7-5792-0ABD-09DE-B63C3D7E8C34}"/>
              </a:ext>
            </a:extLst>
          </p:cNvPr>
          <p:cNvPicPr>
            <a:picLocks noChangeAspect="1"/>
          </p:cNvPicPr>
          <p:nvPr/>
        </p:nvPicPr>
        <p:blipFill>
          <a:blip r:embed="rId3"/>
          <a:stretch>
            <a:fillRect/>
          </a:stretch>
        </p:blipFill>
        <p:spPr>
          <a:xfrm>
            <a:off x="335360" y="1340768"/>
            <a:ext cx="2095071" cy="1512168"/>
          </a:xfrm>
          <a:prstGeom prst="rect">
            <a:avLst/>
          </a:prstGeom>
        </p:spPr>
      </p:pic>
      <p:sp>
        <p:nvSpPr>
          <p:cNvPr id="2" name="TextBox 1">
            <a:extLst>
              <a:ext uri="{FF2B5EF4-FFF2-40B4-BE49-F238E27FC236}">
                <a16:creationId xmlns:a16="http://schemas.microsoft.com/office/drawing/2014/main" id="{CF8E972A-3A5E-28E8-4877-F1142370533D}"/>
              </a:ext>
            </a:extLst>
          </p:cNvPr>
          <p:cNvSpPr txBox="1"/>
          <p:nvPr/>
        </p:nvSpPr>
        <p:spPr>
          <a:xfrm>
            <a:off x="2855640" y="1340768"/>
            <a:ext cx="7704856" cy="923330"/>
          </a:xfrm>
          <a:prstGeom prst="rect">
            <a:avLst/>
          </a:prstGeom>
          <a:noFill/>
        </p:spPr>
        <p:txBody>
          <a:bodyPr wrap="square" rtlCol="0">
            <a:spAutoFit/>
          </a:bodyPr>
          <a:lstStyle/>
          <a:p>
            <a:r>
              <a:rPr lang="en-GB" dirty="0"/>
              <a:t>Assessment specifications are the official source of information about your assessed assignments. </a:t>
            </a:r>
          </a:p>
          <a:p>
            <a:endParaRPr lang="en-GB" dirty="0"/>
          </a:p>
        </p:txBody>
      </p:sp>
      <p:pic>
        <p:nvPicPr>
          <p:cNvPr id="4" name="Picture 3" descr="A close-up of a document&#10;&#10;AI-generated content may be incorrect.">
            <a:extLst>
              <a:ext uri="{FF2B5EF4-FFF2-40B4-BE49-F238E27FC236}">
                <a16:creationId xmlns:a16="http://schemas.microsoft.com/office/drawing/2014/main" id="{619F7319-C8AF-1345-30E0-4E6D00F3012E}"/>
              </a:ext>
            </a:extLst>
          </p:cNvPr>
          <p:cNvPicPr>
            <a:picLocks noChangeAspect="1"/>
          </p:cNvPicPr>
          <p:nvPr/>
        </p:nvPicPr>
        <p:blipFill>
          <a:blip r:embed="rId4"/>
          <a:stretch>
            <a:fillRect/>
          </a:stretch>
        </p:blipFill>
        <p:spPr>
          <a:xfrm>
            <a:off x="2878360" y="2264098"/>
            <a:ext cx="5351935" cy="3343029"/>
          </a:xfrm>
          <a:prstGeom prst="rect">
            <a:avLst/>
          </a:prstGeom>
        </p:spPr>
      </p:pic>
      <p:sp>
        <p:nvSpPr>
          <p:cNvPr id="7" name="TextBox 6">
            <a:extLst>
              <a:ext uri="{FF2B5EF4-FFF2-40B4-BE49-F238E27FC236}">
                <a16:creationId xmlns:a16="http://schemas.microsoft.com/office/drawing/2014/main" id="{EB7EC25A-1036-6BA0-FB2D-B2AD8DF570A9}"/>
              </a:ext>
            </a:extLst>
          </p:cNvPr>
          <p:cNvSpPr txBox="1"/>
          <p:nvPr/>
        </p:nvSpPr>
        <p:spPr>
          <a:xfrm>
            <a:off x="8268429" y="3455502"/>
            <a:ext cx="3104728" cy="2031325"/>
          </a:xfrm>
          <a:prstGeom prst="rect">
            <a:avLst/>
          </a:prstGeom>
          <a:noFill/>
        </p:spPr>
        <p:txBody>
          <a:bodyPr wrap="square" rtlCol="0">
            <a:spAutoFit/>
          </a:bodyPr>
          <a:lstStyle/>
          <a:p>
            <a:r>
              <a:rPr lang="en-GB" dirty="0"/>
              <a:t>Your assessment specification looks like this.</a:t>
            </a:r>
          </a:p>
          <a:p>
            <a:endParaRPr lang="en-GB" dirty="0"/>
          </a:p>
          <a:p>
            <a:r>
              <a:rPr lang="en-GB" dirty="0"/>
              <a:t> Often you will have </a:t>
            </a:r>
            <a:r>
              <a:rPr lang="en-GB" b="1" dirty="0"/>
              <a:t>two</a:t>
            </a:r>
            <a:r>
              <a:rPr lang="en-GB" dirty="0"/>
              <a:t> of these documents for </a:t>
            </a:r>
            <a:r>
              <a:rPr lang="en-GB" b="1" dirty="0"/>
              <a:t>each</a:t>
            </a:r>
            <a:r>
              <a:rPr lang="en-GB" dirty="0"/>
              <a:t> module. </a:t>
            </a:r>
          </a:p>
          <a:p>
            <a:endParaRPr lang="en-GB" dirty="0"/>
          </a:p>
        </p:txBody>
      </p:sp>
    </p:spTree>
    <p:extLst>
      <p:ext uri="{BB962C8B-B14F-4D97-AF65-F5344CB8AC3E}">
        <p14:creationId xmlns:p14="http://schemas.microsoft.com/office/powerpoint/2010/main" val="1323082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up of a document&#10;&#10;AI-generated content may be incorrect.">
            <a:extLst>
              <a:ext uri="{FF2B5EF4-FFF2-40B4-BE49-F238E27FC236}">
                <a16:creationId xmlns:a16="http://schemas.microsoft.com/office/drawing/2014/main" id="{D5967296-7839-C163-55CC-097C78EFD38A}"/>
              </a:ext>
            </a:extLst>
          </p:cNvPr>
          <p:cNvPicPr>
            <a:picLocks noChangeAspect="1"/>
          </p:cNvPicPr>
          <p:nvPr/>
        </p:nvPicPr>
        <p:blipFill>
          <a:blip r:embed="rId2"/>
          <a:stretch>
            <a:fillRect/>
          </a:stretch>
        </p:blipFill>
        <p:spPr>
          <a:xfrm>
            <a:off x="2272758" y="689112"/>
            <a:ext cx="6952107" cy="4342559"/>
          </a:xfrm>
          <a:prstGeom prst="rect">
            <a:avLst/>
          </a:prstGeom>
        </p:spPr>
      </p:pic>
      <p:sp>
        <p:nvSpPr>
          <p:cNvPr id="5" name="TextBox 4">
            <a:extLst>
              <a:ext uri="{FF2B5EF4-FFF2-40B4-BE49-F238E27FC236}">
                <a16:creationId xmlns:a16="http://schemas.microsoft.com/office/drawing/2014/main" id="{9A75D702-5BF2-63D9-2B32-AF7BDCF6307A}"/>
              </a:ext>
            </a:extLst>
          </p:cNvPr>
          <p:cNvSpPr txBox="1"/>
          <p:nvPr/>
        </p:nvSpPr>
        <p:spPr>
          <a:xfrm>
            <a:off x="478979" y="676205"/>
            <a:ext cx="1573171" cy="1907024"/>
          </a:xfrm>
          <a:prstGeom prst="roundRect">
            <a:avLst/>
          </a:prstGeom>
          <a:noFill/>
          <a:ln w="38100">
            <a:solidFill>
              <a:schemeClr val="accent1"/>
            </a:solidFill>
          </a:ln>
        </p:spPr>
        <p:txBody>
          <a:bodyPr wrap="square" rtlCol="0">
            <a:spAutoFit/>
          </a:bodyPr>
          <a:lstStyle/>
          <a:p>
            <a:r>
              <a:rPr lang="en-GB" dirty="0"/>
              <a:t>This tells you </a:t>
            </a:r>
            <a:r>
              <a:rPr lang="en-GB" b="1" dirty="0"/>
              <a:t>what type </a:t>
            </a:r>
            <a:r>
              <a:rPr lang="en-GB" dirty="0"/>
              <a:t>of assessment you need to complete.</a:t>
            </a:r>
          </a:p>
        </p:txBody>
      </p:sp>
      <p:sp>
        <p:nvSpPr>
          <p:cNvPr id="6" name="Arrow: Right 5">
            <a:extLst>
              <a:ext uri="{FF2B5EF4-FFF2-40B4-BE49-F238E27FC236}">
                <a16:creationId xmlns:a16="http://schemas.microsoft.com/office/drawing/2014/main" id="{1565D9B3-D121-1169-A8A6-0FAF9CBAE7F3}"/>
              </a:ext>
            </a:extLst>
          </p:cNvPr>
          <p:cNvSpPr/>
          <p:nvPr/>
        </p:nvSpPr>
        <p:spPr>
          <a:xfrm rot="3304688">
            <a:off x="1145806" y="3127391"/>
            <a:ext cx="2046675" cy="29651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312DA11-003A-44B9-12B3-6B232105EF80}"/>
              </a:ext>
            </a:extLst>
          </p:cNvPr>
          <p:cNvSpPr txBox="1"/>
          <p:nvPr/>
        </p:nvSpPr>
        <p:spPr>
          <a:xfrm>
            <a:off x="262698" y="3266849"/>
            <a:ext cx="1789452" cy="2464594"/>
          </a:xfrm>
          <a:prstGeom prst="roundRect">
            <a:avLst/>
          </a:prstGeom>
          <a:noFill/>
          <a:ln w="38100">
            <a:solidFill>
              <a:schemeClr val="accent1"/>
            </a:solidFill>
          </a:ln>
        </p:spPr>
        <p:txBody>
          <a:bodyPr wrap="square" rtlCol="0">
            <a:spAutoFit/>
          </a:bodyPr>
          <a:lstStyle/>
          <a:p>
            <a:r>
              <a:rPr lang="en-GB" dirty="0"/>
              <a:t>The submission deadline </a:t>
            </a:r>
            <a:r>
              <a:rPr lang="en-GB" b="1" dirty="0"/>
              <a:t>tells you when </a:t>
            </a:r>
            <a:r>
              <a:rPr lang="en-GB" dirty="0"/>
              <a:t>is the last opportunity to submit your work. </a:t>
            </a:r>
          </a:p>
        </p:txBody>
      </p:sp>
      <p:sp>
        <p:nvSpPr>
          <p:cNvPr id="8" name="TextBox 7">
            <a:extLst>
              <a:ext uri="{FF2B5EF4-FFF2-40B4-BE49-F238E27FC236}">
                <a16:creationId xmlns:a16="http://schemas.microsoft.com/office/drawing/2014/main" id="{8237AE25-74F9-81AD-8764-513B863CD0E4}"/>
              </a:ext>
            </a:extLst>
          </p:cNvPr>
          <p:cNvSpPr txBox="1"/>
          <p:nvPr/>
        </p:nvSpPr>
        <p:spPr>
          <a:xfrm>
            <a:off x="9919241" y="1575638"/>
            <a:ext cx="2118737" cy="3614559"/>
          </a:xfrm>
          <a:prstGeom prst="roundRect">
            <a:avLst/>
          </a:prstGeom>
          <a:noFill/>
          <a:ln w="38100">
            <a:solidFill>
              <a:schemeClr val="accent1"/>
            </a:solidFill>
          </a:ln>
        </p:spPr>
        <p:txBody>
          <a:bodyPr wrap="square" rtlCol="0">
            <a:spAutoFit/>
          </a:bodyPr>
          <a:lstStyle/>
          <a:p>
            <a:r>
              <a:rPr lang="en-GB" dirty="0"/>
              <a:t>This tells you </a:t>
            </a:r>
            <a:r>
              <a:rPr lang="en-GB" b="1" dirty="0"/>
              <a:t>how many words</a:t>
            </a:r>
            <a:r>
              <a:rPr lang="en-GB" dirty="0"/>
              <a:t> you should include in your written work. This might also tell you </a:t>
            </a:r>
            <a:r>
              <a:rPr lang="en-GB" b="1" dirty="0"/>
              <a:t>how much time </a:t>
            </a:r>
            <a:r>
              <a:rPr lang="en-GB" dirty="0"/>
              <a:t>you need to present for if the assessment is practical. </a:t>
            </a:r>
          </a:p>
        </p:txBody>
      </p:sp>
      <p:sp>
        <p:nvSpPr>
          <p:cNvPr id="9" name="Arrow: Right 8">
            <a:extLst>
              <a:ext uri="{FF2B5EF4-FFF2-40B4-BE49-F238E27FC236}">
                <a16:creationId xmlns:a16="http://schemas.microsoft.com/office/drawing/2014/main" id="{C088C038-8E80-772E-8ABD-7327865661C0}"/>
              </a:ext>
            </a:extLst>
          </p:cNvPr>
          <p:cNvSpPr/>
          <p:nvPr/>
        </p:nvSpPr>
        <p:spPr>
          <a:xfrm rot="20102285">
            <a:off x="1861224" y="4765335"/>
            <a:ext cx="1003172" cy="263581"/>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B211D9A9-91A6-DA14-1ABE-E115D63A57C0}"/>
              </a:ext>
            </a:extLst>
          </p:cNvPr>
          <p:cNvSpPr/>
          <p:nvPr/>
        </p:nvSpPr>
        <p:spPr>
          <a:xfrm rot="10800000">
            <a:off x="8824517" y="4036584"/>
            <a:ext cx="1039242" cy="27130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96154FF8-1A93-649D-0CB7-4BE9F5B93090}"/>
              </a:ext>
            </a:extLst>
          </p:cNvPr>
          <p:cNvSpPr txBox="1"/>
          <p:nvPr/>
        </p:nvSpPr>
        <p:spPr>
          <a:xfrm>
            <a:off x="2823498" y="5090168"/>
            <a:ext cx="6076047" cy="715089"/>
          </a:xfrm>
          <a:prstGeom prst="roundRect">
            <a:avLst/>
          </a:prstGeom>
          <a:noFill/>
          <a:ln w="38100">
            <a:solidFill>
              <a:schemeClr val="accent1"/>
            </a:solidFill>
          </a:ln>
        </p:spPr>
        <p:txBody>
          <a:bodyPr wrap="square" rtlCol="0">
            <a:spAutoFit/>
          </a:bodyPr>
          <a:lstStyle/>
          <a:p>
            <a:r>
              <a:rPr lang="en-GB" dirty="0"/>
              <a:t>This date tells you when you can check your provisional marks and feedback on Turnitin. </a:t>
            </a:r>
          </a:p>
        </p:txBody>
      </p:sp>
      <p:sp>
        <p:nvSpPr>
          <p:cNvPr id="12" name="Arrow: Right 11">
            <a:extLst>
              <a:ext uri="{FF2B5EF4-FFF2-40B4-BE49-F238E27FC236}">
                <a16:creationId xmlns:a16="http://schemas.microsoft.com/office/drawing/2014/main" id="{C379F2F8-A8C5-E758-D9CF-956259C80F49}"/>
              </a:ext>
            </a:extLst>
          </p:cNvPr>
          <p:cNvSpPr/>
          <p:nvPr/>
        </p:nvSpPr>
        <p:spPr>
          <a:xfrm rot="16200000">
            <a:off x="7875895" y="4817460"/>
            <a:ext cx="472664" cy="2880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9019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EFEDC-3E58-8013-2AD0-478B53953687}"/>
              </a:ext>
            </a:extLst>
          </p:cNvPr>
          <p:cNvSpPr>
            <a:spLocks noGrp="1"/>
          </p:cNvSpPr>
          <p:nvPr>
            <p:ph type="title"/>
          </p:nvPr>
        </p:nvSpPr>
        <p:spPr/>
        <p:txBody>
          <a:bodyPr/>
          <a:lstStyle/>
          <a:p>
            <a:r>
              <a:rPr lang="en-GB" dirty="0"/>
              <a:t>Find your assessment specifications</a:t>
            </a:r>
          </a:p>
        </p:txBody>
      </p:sp>
      <p:sp>
        <p:nvSpPr>
          <p:cNvPr id="3" name="Content Placeholder 2">
            <a:extLst>
              <a:ext uri="{FF2B5EF4-FFF2-40B4-BE49-F238E27FC236}">
                <a16:creationId xmlns:a16="http://schemas.microsoft.com/office/drawing/2014/main" id="{C54A9B28-83DE-066E-6DC0-35D707D93F67}"/>
              </a:ext>
            </a:extLst>
          </p:cNvPr>
          <p:cNvSpPr>
            <a:spLocks noGrp="1"/>
          </p:cNvSpPr>
          <p:nvPr>
            <p:ph idx="1"/>
          </p:nvPr>
        </p:nvSpPr>
        <p:spPr>
          <a:xfrm>
            <a:off x="609600" y="1600201"/>
            <a:ext cx="10972800" cy="2044823"/>
          </a:xfrm>
        </p:spPr>
        <p:txBody>
          <a:bodyPr/>
          <a:lstStyle/>
          <a:p>
            <a:r>
              <a:rPr lang="en-GB" sz="2800" dirty="0"/>
              <a:t>For each of your assessed modules this term: </a:t>
            </a:r>
          </a:p>
          <a:p>
            <a:pPr lvl="1"/>
            <a:r>
              <a:rPr lang="en-GB" sz="2400" b="1" dirty="0"/>
              <a:t>Locate</a:t>
            </a:r>
            <a:r>
              <a:rPr lang="en-GB" sz="2400" dirty="0"/>
              <a:t> your assessment specifications. </a:t>
            </a:r>
          </a:p>
          <a:p>
            <a:pPr lvl="1"/>
            <a:r>
              <a:rPr lang="en-GB" sz="2400" b="1" dirty="0"/>
              <a:t>Note</a:t>
            </a:r>
            <a:r>
              <a:rPr lang="en-GB" sz="2400" dirty="0"/>
              <a:t> the type of assessment (written/presentation/exam etc) </a:t>
            </a:r>
          </a:p>
          <a:p>
            <a:pPr lvl="1"/>
            <a:r>
              <a:rPr lang="en-GB" sz="2400" b="1" dirty="0"/>
              <a:t>Note</a:t>
            </a:r>
            <a:r>
              <a:rPr lang="en-GB" sz="2400" dirty="0"/>
              <a:t> down your submission deadlines</a:t>
            </a:r>
          </a:p>
          <a:p>
            <a:pPr marL="457200" lvl="1" indent="0">
              <a:buNone/>
            </a:pPr>
            <a:endParaRPr lang="en-GB" dirty="0"/>
          </a:p>
        </p:txBody>
      </p:sp>
      <p:pic>
        <p:nvPicPr>
          <p:cNvPr id="5" name="Picture 4" descr="A grey rectangular sign with black text&#10;&#10;AI-generated content may be incorrect.">
            <a:extLst>
              <a:ext uri="{FF2B5EF4-FFF2-40B4-BE49-F238E27FC236}">
                <a16:creationId xmlns:a16="http://schemas.microsoft.com/office/drawing/2014/main" id="{167E364D-46E8-9FC7-9799-B494723E355A}"/>
              </a:ext>
            </a:extLst>
          </p:cNvPr>
          <p:cNvPicPr>
            <a:picLocks noChangeAspect="1"/>
          </p:cNvPicPr>
          <p:nvPr/>
        </p:nvPicPr>
        <p:blipFill>
          <a:blip r:embed="rId2"/>
          <a:stretch>
            <a:fillRect/>
          </a:stretch>
        </p:blipFill>
        <p:spPr>
          <a:xfrm>
            <a:off x="379217" y="3533652"/>
            <a:ext cx="4858428" cy="1047896"/>
          </a:xfrm>
          <a:prstGeom prst="rect">
            <a:avLst/>
          </a:prstGeom>
        </p:spPr>
      </p:pic>
      <p:grpSp>
        <p:nvGrpSpPr>
          <p:cNvPr id="11" name="Group 10">
            <a:extLst>
              <a:ext uri="{FF2B5EF4-FFF2-40B4-BE49-F238E27FC236}">
                <a16:creationId xmlns:a16="http://schemas.microsoft.com/office/drawing/2014/main" id="{B867C693-6D11-2B30-D41A-A1E63D6F8B2D}"/>
              </a:ext>
            </a:extLst>
          </p:cNvPr>
          <p:cNvGrpSpPr/>
          <p:nvPr/>
        </p:nvGrpSpPr>
        <p:grpSpPr>
          <a:xfrm>
            <a:off x="6672064" y="3538763"/>
            <a:ext cx="4393046" cy="1379634"/>
            <a:chOff x="6672064" y="4057600"/>
            <a:chExt cx="4393046" cy="1379634"/>
          </a:xfrm>
        </p:grpSpPr>
        <p:grpSp>
          <p:nvGrpSpPr>
            <p:cNvPr id="10" name="Group 9">
              <a:extLst>
                <a:ext uri="{FF2B5EF4-FFF2-40B4-BE49-F238E27FC236}">
                  <a16:creationId xmlns:a16="http://schemas.microsoft.com/office/drawing/2014/main" id="{262BA3F9-34C1-6F61-6641-BD679FD0B5D6}"/>
                </a:ext>
              </a:extLst>
            </p:cNvPr>
            <p:cNvGrpSpPr/>
            <p:nvPr/>
          </p:nvGrpSpPr>
          <p:grpSpPr>
            <a:xfrm>
              <a:off x="6672064" y="4057600"/>
              <a:ext cx="4393046" cy="1379634"/>
              <a:chOff x="6119523" y="4049783"/>
              <a:chExt cx="4393046" cy="1379634"/>
            </a:xfrm>
          </p:grpSpPr>
          <p:pic>
            <p:nvPicPr>
              <p:cNvPr id="7" name="Picture 6" descr="A white rectangular object with black lines&#10;&#10;AI-generated content may be incorrect.">
                <a:extLst>
                  <a:ext uri="{FF2B5EF4-FFF2-40B4-BE49-F238E27FC236}">
                    <a16:creationId xmlns:a16="http://schemas.microsoft.com/office/drawing/2014/main" id="{F941B03E-C3A3-35FD-B035-755309796EB6}"/>
                  </a:ext>
                </a:extLst>
              </p:cNvPr>
              <p:cNvPicPr>
                <a:picLocks noChangeAspect="1"/>
              </p:cNvPicPr>
              <p:nvPr/>
            </p:nvPicPr>
            <p:blipFill>
              <a:blip r:embed="rId3"/>
              <a:stretch>
                <a:fillRect/>
              </a:stretch>
            </p:blipFill>
            <p:spPr>
              <a:xfrm>
                <a:off x="6119523" y="4049783"/>
                <a:ext cx="4393046" cy="1379634"/>
              </a:xfrm>
              <a:prstGeom prst="rect">
                <a:avLst/>
              </a:prstGeom>
            </p:spPr>
          </p:pic>
          <p:sp>
            <p:nvSpPr>
              <p:cNvPr id="9" name="TextBox 8">
                <a:extLst>
                  <a:ext uri="{FF2B5EF4-FFF2-40B4-BE49-F238E27FC236}">
                    <a16:creationId xmlns:a16="http://schemas.microsoft.com/office/drawing/2014/main" id="{5DCFC982-DDF8-46BC-5B6C-4CEE9A52246A}"/>
                  </a:ext>
                </a:extLst>
              </p:cNvPr>
              <p:cNvSpPr txBox="1"/>
              <p:nvPr/>
            </p:nvSpPr>
            <p:spPr>
              <a:xfrm>
                <a:off x="8988361" y="4094088"/>
                <a:ext cx="1080120" cy="523220"/>
              </a:xfrm>
              <a:prstGeom prst="rect">
                <a:avLst/>
              </a:prstGeom>
              <a:noFill/>
            </p:spPr>
            <p:txBody>
              <a:bodyPr wrap="square" rtlCol="0">
                <a:spAutoFit/>
              </a:bodyPr>
              <a:lstStyle/>
              <a:p>
                <a:r>
                  <a:rPr lang="en-GB" sz="2800" b="1" dirty="0"/>
                  <a:t>?</a:t>
                </a:r>
              </a:p>
            </p:txBody>
          </p:sp>
        </p:grpSp>
        <p:sp>
          <p:nvSpPr>
            <p:cNvPr id="8" name="TextBox 7">
              <a:extLst>
                <a:ext uri="{FF2B5EF4-FFF2-40B4-BE49-F238E27FC236}">
                  <a16:creationId xmlns:a16="http://schemas.microsoft.com/office/drawing/2014/main" id="{B94EF5DF-BB1E-D3CE-4781-0A5931DB2687}"/>
                </a:ext>
              </a:extLst>
            </p:cNvPr>
            <p:cNvSpPr txBox="1"/>
            <p:nvPr/>
          </p:nvSpPr>
          <p:spPr>
            <a:xfrm>
              <a:off x="9032583" y="4747417"/>
              <a:ext cx="1080120" cy="523220"/>
            </a:xfrm>
            <a:prstGeom prst="rect">
              <a:avLst/>
            </a:prstGeom>
            <a:noFill/>
          </p:spPr>
          <p:txBody>
            <a:bodyPr wrap="square" rtlCol="0">
              <a:spAutoFit/>
            </a:bodyPr>
            <a:lstStyle/>
            <a:p>
              <a:r>
                <a:rPr lang="en-GB" sz="2800" b="1" dirty="0"/>
                <a:t>?</a:t>
              </a:r>
            </a:p>
          </p:txBody>
        </p:sp>
      </p:grpSp>
      <p:sp>
        <p:nvSpPr>
          <p:cNvPr id="4" name="TextBox 3">
            <a:extLst>
              <a:ext uri="{FF2B5EF4-FFF2-40B4-BE49-F238E27FC236}">
                <a16:creationId xmlns:a16="http://schemas.microsoft.com/office/drawing/2014/main" id="{A7E05802-44C1-AC94-0B76-4D075F142B3D}"/>
              </a:ext>
            </a:extLst>
          </p:cNvPr>
          <p:cNvSpPr txBox="1"/>
          <p:nvPr/>
        </p:nvSpPr>
        <p:spPr>
          <a:xfrm>
            <a:off x="3338365" y="5085184"/>
            <a:ext cx="4858428" cy="578882"/>
          </a:xfrm>
          <a:prstGeom prst="roundRect">
            <a:avLst/>
          </a:prstGeom>
          <a:noFill/>
          <a:ln>
            <a:solidFill>
              <a:schemeClr val="tx2"/>
            </a:solidFill>
          </a:ln>
        </p:spPr>
        <p:txBody>
          <a:bodyPr wrap="square" rtlCol="0">
            <a:spAutoFit/>
          </a:bodyPr>
          <a:lstStyle/>
          <a:p>
            <a:r>
              <a:rPr lang="en-GB" sz="2800" dirty="0"/>
              <a:t>You have 10 minutes…Go! </a:t>
            </a:r>
          </a:p>
        </p:txBody>
      </p:sp>
    </p:spTree>
    <p:extLst>
      <p:ext uri="{BB962C8B-B14F-4D97-AF65-F5344CB8AC3E}">
        <p14:creationId xmlns:p14="http://schemas.microsoft.com/office/powerpoint/2010/main" val="73180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0">
          <a:extLst>
            <a:ext uri="{FF2B5EF4-FFF2-40B4-BE49-F238E27FC236}">
              <a16:creationId xmlns:a16="http://schemas.microsoft.com/office/drawing/2014/main" id="{6E2687BD-A345-C69C-F01B-58C2D1A1F444}"/>
            </a:ext>
          </a:extLst>
        </p:cNvPr>
        <p:cNvGrpSpPr/>
        <p:nvPr/>
      </p:nvGrpSpPr>
      <p:grpSpPr>
        <a:xfrm>
          <a:off x="0" y="0"/>
          <a:ext cx="0" cy="0"/>
          <a:chOff x="0" y="0"/>
          <a:chExt cx="0" cy="0"/>
        </a:xfrm>
      </p:grpSpPr>
      <p:sp>
        <p:nvSpPr>
          <p:cNvPr id="222" name="Google Shape;222;p39">
            <a:extLst>
              <a:ext uri="{FF2B5EF4-FFF2-40B4-BE49-F238E27FC236}">
                <a16:creationId xmlns:a16="http://schemas.microsoft.com/office/drawing/2014/main" id="{4072C302-AAB6-484D-84F8-990DA7DEBCEF}"/>
              </a:ext>
            </a:extLst>
          </p:cNvPr>
          <p:cNvSpPr/>
          <p:nvPr/>
        </p:nvSpPr>
        <p:spPr>
          <a:xfrm>
            <a:off x="641866" y="1916832"/>
            <a:ext cx="5258229" cy="1312746"/>
          </a:xfrm>
          <a:prstGeom prst="rect">
            <a:avLst/>
          </a:prstGeom>
          <a:noFill/>
          <a:ln>
            <a:noFill/>
          </a:ln>
        </p:spPr>
        <p:txBody>
          <a:bodyPr spcFirstLastPara="1" wrap="square" lIns="121900" tIns="60933" rIns="121900" bIns="60933" anchor="t" anchorCtr="0">
            <a:noAutofit/>
          </a:bodyPr>
          <a:lstStyle/>
          <a:p>
            <a:endParaRPr sz="2400" dirty="0"/>
          </a:p>
        </p:txBody>
      </p:sp>
      <p:sp>
        <p:nvSpPr>
          <p:cNvPr id="5" name="TextBox 4">
            <a:extLst>
              <a:ext uri="{FF2B5EF4-FFF2-40B4-BE49-F238E27FC236}">
                <a16:creationId xmlns:a16="http://schemas.microsoft.com/office/drawing/2014/main" id="{3E0720FC-08D7-3C48-7487-598160A0F378}"/>
              </a:ext>
            </a:extLst>
          </p:cNvPr>
          <p:cNvSpPr txBox="1"/>
          <p:nvPr/>
        </p:nvSpPr>
        <p:spPr>
          <a:xfrm>
            <a:off x="7176120" y="477296"/>
            <a:ext cx="4763270" cy="4961870"/>
          </a:xfrm>
          <a:prstGeom prst="roundRect">
            <a:avLst/>
          </a:prstGeom>
          <a:noFill/>
          <a:ln w="38100">
            <a:solidFill>
              <a:schemeClr val="accent1"/>
            </a:solidFill>
          </a:ln>
        </p:spPr>
        <p:txBody>
          <a:bodyPr wrap="square" rtlCol="0">
            <a:spAutoFit/>
          </a:bodyPr>
          <a:lstStyle/>
          <a:p>
            <a:r>
              <a:rPr lang="en-GB" sz="2400" dirty="0"/>
              <a:t>The Task Description tells you what you need to do for your assessment. </a:t>
            </a:r>
          </a:p>
          <a:p>
            <a:r>
              <a:rPr lang="en-GB" sz="2400" dirty="0"/>
              <a:t>It will usually tell you: </a:t>
            </a:r>
          </a:p>
          <a:p>
            <a:pPr marL="285750" indent="-285750">
              <a:buFontTx/>
              <a:buChar char="-"/>
            </a:pPr>
            <a:r>
              <a:rPr lang="en-GB" sz="2400" b="1" dirty="0"/>
              <a:t>How many tasks </a:t>
            </a:r>
            <a:r>
              <a:rPr lang="en-GB" sz="2400" dirty="0"/>
              <a:t>are involved. </a:t>
            </a:r>
          </a:p>
          <a:p>
            <a:pPr marL="285750" indent="-285750">
              <a:buFontTx/>
              <a:buChar char="-"/>
            </a:pPr>
            <a:r>
              <a:rPr lang="en-GB" sz="2400" b="1" dirty="0"/>
              <a:t>Which theories </a:t>
            </a:r>
            <a:r>
              <a:rPr lang="en-GB" sz="2400" dirty="0"/>
              <a:t>or tools need to be used in your work. </a:t>
            </a:r>
          </a:p>
          <a:p>
            <a:pPr marL="285750" indent="-285750">
              <a:buFontTx/>
              <a:buChar char="-"/>
            </a:pPr>
            <a:r>
              <a:rPr lang="en-GB" sz="2400" b="1" dirty="0"/>
              <a:t>What to include </a:t>
            </a:r>
            <a:r>
              <a:rPr lang="en-GB" sz="2400" dirty="0"/>
              <a:t>in your written work or presentation. </a:t>
            </a:r>
          </a:p>
        </p:txBody>
      </p:sp>
      <p:grpSp>
        <p:nvGrpSpPr>
          <p:cNvPr id="3" name="Group 2">
            <a:extLst>
              <a:ext uri="{FF2B5EF4-FFF2-40B4-BE49-F238E27FC236}">
                <a16:creationId xmlns:a16="http://schemas.microsoft.com/office/drawing/2014/main" id="{EFE5678C-4FA8-1566-8BB2-06AA7DEB7977}"/>
              </a:ext>
            </a:extLst>
          </p:cNvPr>
          <p:cNvGrpSpPr/>
          <p:nvPr/>
        </p:nvGrpSpPr>
        <p:grpSpPr>
          <a:xfrm>
            <a:off x="407368" y="228232"/>
            <a:ext cx="6391795" cy="5459998"/>
            <a:chOff x="407368" y="499579"/>
            <a:chExt cx="6391795" cy="5459998"/>
          </a:xfrm>
        </p:grpSpPr>
        <p:pic>
          <p:nvPicPr>
            <p:cNvPr id="2" name="Picture 1" descr="A task description page with text&#10;&#10;AI-generated content may be incorrect.">
              <a:extLst>
                <a:ext uri="{FF2B5EF4-FFF2-40B4-BE49-F238E27FC236}">
                  <a16:creationId xmlns:a16="http://schemas.microsoft.com/office/drawing/2014/main" id="{47914B36-2D9B-371E-FFBA-157A280742C1}"/>
                </a:ext>
              </a:extLst>
            </p:cNvPr>
            <p:cNvPicPr>
              <a:picLocks noChangeAspect="1"/>
            </p:cNvPicPr>
            <p:nvPr/>
          </p:nvPicPr>
          <p:blipFill>
            <a:blip r:embed="rId3"/>
            <a:stretch>
              <a:fillRect/>
            </a:stretch>
          </p:blipFill>
          <p:spPr>
            <a:xfrm>
              <a:off x="407368" y="499579"/>
              <a:ext cx="6391795" cy="5459998"/>
            </a:xfrm>
            <a:prstGeom prst="rect">
              <a:avLst/>
            </a:prstGeom>
          </p:spPr>
        </p:pic>
        <p:sp>
          <p:nvSpPr>
            <p:cNvPr id="8" name="TextBox 7">
              <a:extLst>
                <a:ext uri="{FF2B5EF4-FFF2-40B4-BE49-F238E27FC236}">
                  <a16:creationId xmlns:a16="http://schemas.microsoft.com/office/drawing/2014/main" id="{E6D41046-B7FB-0833-F276-4C2B308BB538}"/>
                </a:ext>
              </a:extLst>
            </p:cNvPr>
            <p:cNvSpPr txBox="1"/>
            <p:nvPr/>
          </p:nvSpPr>
          <p:spPr>
            <a:xfrm rot="19030064">
              <a:off x="1400578" y="2767280"/>
              <a:ext cx="4405373" cy="1323439"/>
            </a:xfrm>
            <a:prstGeom prst="rect">
              <a:avLst/>
            </a:prstGeom>
            <a:noFill/>
          </p:spPr>
          <p:txBody>
            <a:bodyPr wrap="none" rtlCol="0">
              <a:spAutoFit/>
            </a:bodyPr>
            <a:lstStyle/>
            <a:p>
              <a:r>
                <a:rPr lang="en-GB" sz="8000" b="1" dirty="0">
                  <a:solidFill>
                    <a:srgbClr val="FF0000"/>
                  </a:solidFill>
                </a:rPr>
                <a:t>Example</a:t>
              </a:r>
            </a:p>
          </p:txBody>
        </p:sp>
      </p:grpSp>
    </p:spTree>
    <p:extLst>
      <p:ext uri="{BB962C8B-B14F-4D97-AF65-F5344CB8AC3E}">
        <p14:creationId xmlns:p14="http://schemas.microsoft.com/office/powerpoint/2010/main" val="4054026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0">
          <a:extLst>
            <a:ext uri="{FF2B5EF4-FFF2-40B4-BE49-F238E27FC236}">
              <a16:creationId xmlns:a16="http://schemas.microsoft.com/office/drawing/2014/main" id="{43273607-4BC4-94C3-C14A-F747E4E0A4F4}"/>
            </a:ext>
          </a:extLst>
        </p:cNvPr>
        <p:cNvGrpSpPr/>
        <p:nvPr/>
      </p:nvGrpSpPr>
      <p:grpSpPr>
        <a:xfrm>
          <a:off x="0" y="0"/>
          <a:ext cx="0" cy="0"/>
          <a:chOff x="0" y="0"/>
          <a:chExt cx="0" cy="0"/>
        </a:xfrm>
      </p:grpSpPr>
      <p:sp>
        <p:nvSpPr>
          <p:cNvPr id="222" name="Google Shape;222;p39">
            <a:extLst>
              <a:ext uri="{FF2B5EF4-FFF2-40B4-BE49-F238E27FC236}">
                <a16:creationId xmlns:a16="http://schemas.microsoft.com/office/drawing/2014/main" id="{7A591C4E-A714-71B9-F791-5BF59B39E217}"/>
              </a:ext>
            </a:extLst>
          </p:cNvPr>
          <p:cNvSpPr/>
          <p:nvPr/>
        </p:nvSpPr>
        <p:spPr>
          <a:xfrm>
            <a:off x="641866" y="1916832"/>
            <a:ext cx="5258229" cy="1312746"/>
          </a:xfrm>
          <a:prstGeom prst="rect">
            <a:avLst/>
          </a:prstGeom>
          <a:noFill/>
          <a:ln>
            <a:noFill/>
          </a:ln>
        </p:spPr>
        <p:txBody>
          <a:bodyPr spcFirstLastPara="1" wrap="square" lIns="121900" tIns="60933" rIns="121900" bIns="60933" anchor="t" anchorCtr="0">
            <a:noAutofit/>
          </a:bodyPr>
          <a:lstStyle/>
          <a:p>
            <a:endParaRPr sz="2400" dirty="0"/>
          </a:p>
        </p:txBody>
      </p:sp>
      <p:sp>
        <p:nvSpPr>
          <p:cNvPr id="2" name="TextBox 1">
            <a:extLst>
              <a:ext uri="{FF2B5EF4-FFF2-40B4-BE49-F238E27FC236}">
                <a16:creationId xmlns:a16="http://schemas.microsoft.com/office/drawing/2014/main" id="{E8D837D1-16B4-EFD3-8C5A-7BE03E02F40B}"/>
              </a:ext>
            </a:extLst>
          </p:cNvPr>
          <p:cNvSpPr txBox="1"/>
          <p:nvPr/>
        </p:nvSpPr>
        <p:spPr>
          <a:xfrm>
            <a:off x="930720" y="637528"/>
            <a:ext cx="4680520" cy="646331"/>
          </a:xfrm>
          <a:prstGeom prst="rect">
            <a:avLst/>
          </a:prstGeom>
          <a:noFill/>
        </p:spPr>
        <p:txBody>
          <a:bodyPr wrap="square" rtlCol="0">
            <a:spAutoFit/>
          </a:bodyPr>
          <a:lstStyle/>
          <a:p>
            <a:r>
              <a:rPr lang="en-GB" sz="3600" dirty="0"/>
              <a:t>Identify your tasks</a:t>
            </a:r>
          </a:p>
        </p:txBody>
      </p:sp>
      <p:pic>
        <p:nvPicPr>
          <p:cNvPr id="4" name="Picture 3">
            <a:extLst>
              <a:ext uri="{FF2B5EF4-FFF2-40B4-BE49-F238E27FC236}">
                <a16:creationId xmlns:a16="http://schemas.microsoft.com/office/drawing/2014/main" id="{4ED5CC83-5C3E-5FBB-A7BE-93CEAB69120F}"/>
              </a:ext>
            </a:extLst>
          </p:cNvPr>
          <p:cNvPicPr>
            <a:picLocks noChangeAspect="1"/>
          </p:cNvPicPr>
          <p:nvPr/>
        </p:nvPicPr>
        <p:blipFill>
          <a:blip r:embed="rId3"/>
          <a:stretch>
            <a:fillRect/>
          </a:stretch>
        </p:blipFill>
        <p:spPr>
          <a:xfrm>
            <a:off x="641866" y="1283859"/>
            <a:ext cx="9421695" cy="704670"/>
          </a:xfrm>
          <a:prstGeom prst="rect">
            <a:avLst/>
          </a:prstGeom>
        </p:spPr>
      </p:pic>
      <p:sp>
        <p:nvSpPr>
          <p:cNvPr id="7" name="TextBox 6">
            <a:extLst>
              <a:ext uri="{FF2B5EF4-FFF2-40B4-BE49-F238E27FC236}">
                <a16:creationId xmlns:a16="http://schemas.microsoft.com/office/drawing/2014/main" id="{627C5DF3-883B-651F-991C-3D00AD8E58ED}"/>
              </a:ext>
            </a:extLst>
          </p:cNvPr>
          <p:cNvSpPr txBox="1"/>
          <p:nvPr/>
        </p:nvSpPr>
        <p:spPr>
          <a:xfrm>
            <a:off x="2040345" y="2274838"/>
            <a:ext cx="6624736" cy="3046988"/>
          </a:xfrm>
          <a:prstGeom prst="rect">
            <a:avLst/>
          </a:prstGeom>
          <a:noFill/>
        </p:spPr>
        <p:txBody>
          <a:bodyPr wrap="square" rtlCol="0">
            <a:spAutoFit/>
          </a:bodyPr>
          <a:lstStyle/>
          <a:p>
            <a:pPr marL="342900" indent="-342900">
              <a:buFont typeface="Arial" panose="020B0604020202020204" pitchFamily="34" charset="0"/>
              <a:buChar char="•"/>
            </a:pPr>
            <a:r>
              <a:rPr lang="en-GB" sz="2400" b="1" dirty="0"/>
              <a:t>Read</a:t>
            </a:r>
            <a:r>
              <a:rPr lang="en-GB" sz="2400" dirty="0"/>
              <a:t> your task descriptions. </a:t>
            </a:r>
          </a:p>
          <a:p>
            <a:pPr marL="342900" indent="-342900">
              <a:buFont typeface="Arial" panose="020B0604020202020204" pitchFamily="34" charset="0"/>
              <a:buChar char="•"/>
            </a:pPr>
            <a:r>
              <a:rPr lang="en-GB" sz="2400" b="1" dirty="0"/>
              <a:t>Identify</a:t>
            </a:r>
            <a:r>
              <a:rPr lang="en-GB" sz="2400" dirty="0"/>
              <a:t> what you are being ask to do. </a:t>
            </a:r>
          </a:p>
          <a:p>
            <a:pPr marL="342900" indent="-342900">
              <a:buFont typeface="Arial" panose="020B0604020202020204" pitchFamily="34" charset="0"/>
              <a:buChar char="•"/>
            </a:pPr>
            <a:r>
              <a:rPr lang="en-GB" sz="2400" b="1" dirty="0"/>
              <a:t>Note</a:t>
            </a:r>
            <a:r>
              <a:rPr lang="en-GB" sz="2400" dirty="0"/>
              <a:t> down any words or phrases that you do not understand. </a:t>
            </a:r>
          </a:p>
          <a:p>
            <a:endParaRPr lang="en-GB" sz="2400" dirty="0"/>
          </a:p>
          <a:p>
            <a:r>
              <a:rPr lang="en-GB" sz="2400" b="1" dirty="0"/>
              <a:t>Work in pairs for 10 minutes. </a:t>
            </a:r>
          </a:p>
          <a:p>
            <a:endParaRPr lang="en-GB" sz="2400" b="1" dirty="0"/>
          </a:p>
          <a:p>
            <a:r>
              <a:rPr lang="en-GB" sz="2400" b="1" dirty="0"/>
              <a:t>Share</a:t>
            </a:r>
            <a:r>
              <a:rPr lang="en-GB" sz="2400" dirty="0"/>
              <a:t> your thoughts with your tutor</a:t>
            </a:r>
          </a:p>
        </p:txBody>
      </p:sp>
    </p:spTree>
    <p:extLst>
      <p:ext uri="{BB962C8B-B14F-4D97-AF65-F5344CB8AC3E}">
        <p14:creationId xmlns:p14="http://schemas.microsoft.com/office/powerpoint/2010/main" val="24645611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questionnaire with text on it&#10;&#10;AI-generated content may be incorrect.">
            <a:extLst>
              <a:ext uri="{FF2B5EF4-FFF2-40B4-BE49-F238E27FC236}">
                <a16:creationId xmlns:a16="http://schemas.microsoft.com/office/drawing/2014/main" id="{3CA98C1C-1935-8628-895D-10D373401792}"/>
              </a:ext>
            </a:extLst>
          </p:cNvPr>
          <p:cNvPicPr>
            <a:picLocks noChangeAspect="1"/>
          </p:cNvPicPr>
          <p:nvPr/>
        </p:nvPicPr>
        <p:blipFill>
          <a:blip r:embed="rId2"/>
          <a:stretch>
            <a:fillRect/>
          </a:stretch>
        </p:blipFill>
        <p:spPr>
          <a:xfrm>
            <a:off x="4366690" y="123363"/>
            <a:ext cx="7478169" cy="6611273"/>
          </a:xfrm>
          <a:prstGeom prst="rect">
            <a:avLst/>
          </a:prstGeom>
        </p:spPr>
      </p:pic>
      <p:sp>
        <p:nvSpPr>
          <p:cNvPr id="5" name="TextBox 4">
            <a:extLst>
              <a:ext uri="{FF2B5EF4-FFF2-40B4-BE49-F238E27FC236}">
                <a16:creationId xmlns:a16="http://schemas.microsoft.com/office/drawing/2014/main" id="{E12DBCE7-B015-5E18-1B01-2AB265F6AAC0}"/>
              </a:ext>
            </a:extLst>
          </p:cNvPr>
          <p:cNvSpPr txBox="1"/>
          <p:nvPr/>
        </p:nvSpPr>
        <p:spPr>
          <a:xfrm>
            <a:off x="315565" y="1181575"/>
            <a:ext cx="3810000" cy="3166824"/>
          </a:xfrm>
          <a:prstGeom prst="roundRect">
            <a:avLst/>
          </a:prstGeom>
          <a:noFill/>
          <a:ln w="38100">
            <a:solidFill>
              <a:schemeClr val="accent1"/>
            </a:solidFill>
          </a:ln>
        </p:spPr>
        <p:txBody>
          <a:bodyPr wrap="square" rtlCol="0">
            <a:spAutoFit/>
          </a:bodyPr>
          <a:lstStyle/>
          <a:p>
            <a:r>
              <a:rPr lang="en-GB" sz="2000" dirty="0"/>
              <a:t>This table will tell you if Artificial Intelligence tools are allowed to be used when planning, researching and writing your work. </a:t>
            </a:r>
          </a:p>
          <a:p>
            <a:endParaRPr lang="en-GB" sz="2000" dirty="0"/>
          </a:p>
          <a:p>
            <a:r>
              <a:rPr lang="en-GB" sz="2000" dirty="0"/>
              <a:t>Your lecturer will explain what this information means in your module sessions. </a:t>
            </a:r>
          </a:p>
        </p:txBody>
      </p:sp>
    </p:spTree>
    <p:extLst>
      <p:ext uri="{BB962C8B-B14F-4D97-AF65-F5344CB8AC3E}">
        <p14:creationId xmlns:p14="http://schemas.microsoft.com/office/powerpoint/2010/main" val="2014789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17C30-898E-2504-C749-4DAF5F1FD508}"/>
              </a:ext>
            </a:extLst>
          </p:cNvPr>
          <p:cNvSpPr>
            <a:spLocks noGrp="1"/>
          </p:cNvSpPr>
          <p:nvPr>
            <p:ph type="title"/>
          </p:nvPr>
        </p:nvSpPr>
        <p:spPr>
          <a:xfrm>
            <a:off x="695400" y="2286000"/>
            <a:ext cx="10972800" cy="1143000"/>
          </a:xfrm>
        </p:spPr>
        <p:txBody>
          <a:bodyPr/>
          <a:lstStyle/>
          <a:p>
            <a:r>
              <a:rPr lang="en-GB" dirty="0">
                <a:latin typeface="Arial" panose="020B0604020202020204" pitchFamily="34" charset="0"/>
                <a:cs typeface="Arial" panose="020B0604020202020204" pitchFamily="34" charset="0"/>
              </a:rPr>
              <a:t>Identifying what needs to be done</a:t>
            </a:r>
          </a:p>
        </p:txBody>
      </p:sp>
    </p:spTree>
    <p:extLst>
      <p:ext uri="{BB962C8B-B14F-4D97-AF65-F5344CB8AC3E}">
        <p14:creationId xmlns:p14="http://schemas.microsoft.com/office/powerpoint/2010/main" val="4078457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0">
          <a:extLst>
            <a:ext uri="{FF2B5EF4-FFF2-40B4-BE49-F238E27FC236}">
              <a16:creationId xmlns:a16="http://schemas.microsoft.com/office/drawing/2014/main" id="{5C243732-FA3B-A311-F3C9-B4FC329C6910}"/>
            </a:ext>
          </a:extLst>
        </p:cNvPr>
        <p:cNvGrpSpPr/>
        <p:nvPr/>
      </p:nvGrpSpPr>
      <p:grpSpPr>
        <a:xfrm>
          <a:off x="0" y="0"/>
          <a:ext cx="0" cy="0"/>
          <a:chOff x="0" y="0"/>
          <a:chExt cx="0" cy="0"/>
        </a:xfrm>
      </p:grpSpPr>
      <p:sp>
        <p:nvSpPr>
          <p:cNvPr id="222" name="Google Shape;222;p39">
            <a:extLst>
              <a:ext uri="{FF2B5EF4-FFF2-40B4-BE49-F238E27FC236}">
                <a16:creationId xmlns:a16="http://schemas.microsoft.com/office/drawing/2014/main" id="{B98FA111-D6D4-F47B-D5A0-3347855F73BE}"/>
              </a:ext>
            </a:extLst>
          </p:cNvPr>
          <p:cNvSpPr/>
          <p:nvPr/>
        </p:nvSpPr>
        <p:spPr>
          <a:xfrm>
            <a:off x="641866" y="1916832"/>
            <a:ext cx="5258229" cy="1312746"/>
          </a:xfrm>
          <a:prstGeom prst="rect">
            <a:avLst/>
          </a:prstGeom>
          <a:noFill/>
          <a:ln>
            <a:noFill/>
          </a:ln>
        </p:spPr>
        <p:txBody>
          <a:bodyPr spcFirstLastPara="1" wrap="square" lIns="121900" tIns="60933" rIns="121900" bIns="60933" anchor="t" anchorCtr="0">
            <a:noAutofit/>
          </a:bodyPr>
          <a:lstStyle/>
          <a:p>
            <a:endParaRPr sz="2400" dirty="0"/>
          </a:p>
        </p:txBody>
      </p:sp>
      <p:sp>
        <p:nvSpPr>
          <p:cNvPr id="6" name="TextBox 5">
            <a:extLst>
              <a:ext uri="{FF2B5EF4-FFF2-40B4-BE49-F238E27FC236}">
                <a16:creationId xmlns:a16="http://schemas.microsoft.com/office/drawing/2014/main" id="{36BF7807-731E-7F04-67BA-E4DF5888DCFB}"/>
              </a:ext>
            </a:extLst>
          </p:cNvPr>
          <p:cNvSpPr txBox="1"/>
          <p:nvPr/>
        </p:nvSpPr>
        <p:spPr>
          <a:xfrm>
            <a:off x="2182988" y="1735597"/>
            <a:ext cx="10071439" cy="3785652"/>
          </a:xfrm>
          <a:prstGeom prst="rect">
            <a:avLst/>
          </a:prstGeom>
          <a:noFill/>
        </p:spPr>
        <p:txBody>
          <a:bodyPr wrap="square" rtlCol="0">
            <a:spAutoFit/>
          </a:bodyPr>
          <a:lstStyle/>
          <a:p>
            <a:r>
              <a:rPr lang="en-GB" sz="2400" b="1" dirty="0"/>
              <a:t>Identify</a:t>
            </a:r>
            <a:r>
              <a:rPr lang="en-GB" sz="2400" dirty="0"/>
              <a:t> which theories, models or tools need to be included in your work. </a:t>
            </a:r>
          </a:p>
          <a:p>
            <a:pPr marL="342900" indent="-342900">
              <a:buFont typeface="Arial" panose="020B0604020202020204" pitchFamily="34" charset="0"/>
              <a:buChar char="•"/>
            </a:pPr>
            <a:endParaRPr lang="en-GB" sz="2400" dirty="0"/>
          </a:p>
          <a:p>
            <a:r>
              <a:rPr lang="en-GB" sz="2400" b="1" dirty="0"/>
              <a:t>Make</a:t>
            </a:r>
            <a:r>
              <a:rPr lang="en-GB" sz="2400" dirty="0"/>
              <a:t> a list of what you think needs to be included in your work. </a:t>
            </a:r>
          </a:p>
          <a:p>
            <a:pPr marL="342900" indent="-342900">
              <a:buFont typeface="Arial" panose="020B0604020202020204" pitchFamily="34" charset="0"/>
              <a:buChar char="•"/>
            </a:pPr>
            <a:endParaRPr lang="en-GB" sz="2400" dirty="0"/>
          </a:p>
          <a:p>
            <a:r>
              <a:rPr lang="en-GB" sz="2400" dirty="0"/>
              <a:t>Look at your module Moodle pages: </a:t>
            </a:r>
          </a:p>
          <a:p>
            <a:pPr marL="800100" lvl="1" indent="-342900">
              <a:buFont typeface="Arial" panose="020B0604020202020204" pitchFamily="34" charset="0"/>
              <a:buChar char="•"/>
            </a:pPr>
            <a:r>
              <a:rPr lang="en-GB" sz="2400" b="1" dirty="0"/>
              <a:t>Identify</a:t>
            </a:r>
            <a:r>
              <a:rPr lang="en-GB" sz="2400" dirty="0"/>
              <a:t> when you will discuss and learn key topics/theories/models or tools, </a:t>
            </a:r>
          </a:p>
          <a:p>
            <a:pPr marL="800100" lvl="1" indent="-342900">
              <a:buFont typeface="Arial" panose="020B0604020202020204" pitchFamily="34" charset="0"/>
              <a:buChar char="•"/>
            </a:pPr>
            <a:r>
              <a:rPr lang="en-GB" sz="2400" b="1" dirty="0"/>
              <a:t>Locate</a:t>
            </a:r>
            <a:r>
              <a:rPr lang="en-GB" sz="2400" dirty="0"/>
              <a:t> your module reading list and any other reading materials. </a:t>
            </a:r>
          </a:p>
          <a:p>
            <a:r>
              <a:rPr lang="en-GB" sz="2400" dirty="0"/>
              <a:t> </a:t>
            </a:r>
          </a:p>
        </p:txBody>
      </p:sp>
      <p:sp>
        <p:nvSpPr>
          <p:cNvPr id="4" name="TextBox 3">
            <a:extLst>
              <a:ext uri="{FF2B5EF4-FFF2-40B4-BE49-F238E27FC236}">
                <a16:creationId xmlns:a16="http://schemas.microsoft.com/office/drawing/2014/main" id="{30609D50-A6CD-98DD-F381-B7DC32C86263}"/>
              </a:ext>
            </a:extLst>
          </p:cNvPr>
          <p:cNvSpPr txBox="1"/>
          <p:nvPr/>
        </p:nvSpPr>
        <p:spPr>
          <a:xfrm>
            <a:off x="1637764" y="867235"/>
            <a:ext cx="8524661" cy="707886"/>
          </a:xfrm>
          <a:prstGeom prst="rect">
            <a:avLst/>
          </a:prstGeom>
          <a:noFill/>
        </p:spPr>
        <p:txBody>
          <a:bodyPr wrap="square">
            <a:spAutoFit/>
          </a:bodyPr>
          <a:lstStyle/>
          <a:p>
            <a:r>
              <a:rPr lang="en-GB" sz="4000" b="1" dirty="0">
                <a:latin typeface="Arial" panose="020B0604020202020204" pitchFamily="34" charset="0"/>
                <a:cs typeface="Arial" panose="020B0604020202020204" pitchFamily="34" charset="0"/>
              </a:rPr>
              <a:t>Identifying what needs to be done</a:t>
            </a:r>
            <a:endParaRPr lang="en-GB" sz="4000" b="1" dirty="0"/>
          </a:p>
        </p:txBody>
      </p:sp>
      <p:pic>
        <p:nvPicPr>
          <p:cNvPr id="8" name="Picture 7" descr="Casual woman writing on notepad">
            <a:extLst>
              <a:ext uri="{FF2B5EF4-FFF2-40B4-BE49-F238E27FC236}">
                <a16:creationId xmlns:a16="http://schemas.microsoft.com/office/drawing/2014/main" id="{DCC45CF1-BDE3-E4A9-9280-D1622EBE4E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86293" y="2301002"/>
            <a:ext cx="556883" cy="1971417"/>
          </a:xfrm>
          <a:prstGeom prst="rect">
            <a:avLst/>
          </a:prstGeom>
        </p:spPr>
      </p:pic>
      <p:pic>
        <p:nvPicPr>
          <p:cNvPr id="10" name="Picture 9" descr="Business woman using notepad">
            <a:extLst>
              <a:ext uri="{FF2B5EF4-FFF2-40B4-BE49-F238E27FC236}">
                <a16:creationId xmlns:a16="http://schemas.microsoft.com/office/drawing/2014/main" id="{4A2E5447-D3D2-905F-2422-FC9576574D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445426" y="3986272"/>
            <a:ext cx="581049" cy="1971417"/>
          </a:xfrm>
          <a:prstGeom prst="rect">
            <a:avLst/>
          </a:prstGeom>
        </p:spPr>
      </p:pic>
      <p:pic>
        <p:nvPicPr>
          <p:cNvPr id="12" name="Picture 11" descr="Businesswoman writing notepad">
            <a:extLst>
              <a:ext uri="{FF2B5EF4-FFF2-40B4-BE49-F238E27FC236}">
                <a16:creationId xmlns:a16="http://schemas.microsoft.com/office/drawing/2014/main" id="{1B0351C6-5DDE-8F99-1C83-A2C989208D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887603" y="1657006"/>
            <a:ext cx="734220" cy="1971417"/>
          </a:xfrm>
          <a:prstGeom prst="rect">
            <a:avLst/>
          </a:prstGeom>
        </p:spPr>
      </p:pic>
      <p:pic>
        <p:nvPicPr>
          <p:cNvPr id="14" name="Picture 13" descr="Businessman taking notes">
            <a:extLst>
              <a:ext uri="{FF2B5EF4-FFF2-40B4-BE49-F238E27FC236}">
                <a16:creationId xmlns:a16="http://schemas.microsoft.com/office/drawing/2014/main" id="{ECD66B17-B57B-4E57-ADB0-D4A45F7E60B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569183" y="3628423"/>
            <a:ext cx="719730" cy="1971417"/>
          </a:xfrm>
          <a:prstGeom prst="rect">
            <a:avLst/>
          </a:prstGeom>
        </p:spPr>
      </p:pic>
    </p:spTree>
    <p:extLst>
      <p:ext uri="{BB962C8B-B14F-4D97-AF65-F5344CB8AC3E}">
        <p14:creationId xmlns:p14="http://schemas.microsoft.com/office/powerpoint/2010/main" val="3802490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86168-501D-B117-9FA4-3383006FB2AC}"/>
              </a:ext>
            </a:extLst>
          </p:cNvPr>
          <p:cNvSpPr>
            <a:spLocks noGrp="1"/>
          </p:cNvSpPr>
          <p:nvPr>
            <p:ph type="title"/>
          </p:nvPr>
        </p:nvSpPr>
        <p:spPr>
          <a:xfrm>
            <a:off x="609600" y="274638"/>
            <a:ext cx="10972800" cy="1143000"/>
          </a:xfrm>
        </p:spPr>
        <p:txBody>
          <a:bodyPr vert="horz" wrap="square" lIns="91440" tIns="45720" rIns="91440" bIns="45720" numCol="1" anchor="ctr" anchorCtr="0" compatLnSpc="1">
            <a:prstTxWarp prst="textNoShape">
              <a:avLst/>
            </a:prstTxWarp>
            <a:normAutofit/>
          </a:bodyPr>
          <a:lstStyle/>
          <a:p>
            <a:r>
              <a:rPr lang="en-GB" dirty="0"/>
              <a:t>Reflect on your understanding</a:t>
            </a:r>
          </a:p>
        </p:txBody>
      </p:sp>
      <p:pic>
        <p:nvPicPr>
          <p:cNvPr id="5" name="Content Placeholder 4" descr="Casual woman with hand on hip">
            <a:extLst>
              <a:ext uri="{FF2B5EF4-FFF2-40B4-BE49-F238E27FC236}">
                <a16:creationId xmlns:a16="http://schemas.microsoft.com/office/drawing/2014/main" id="{883ECEB5-E590-F914-1EA7-E282FD44311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r="1" b="55553"/>
          <a:stretch>
            <a:fillRect/>
          </a:stretch>
        </p:blipFill>
        <p:spPr>
          <a:xfrm>
            <a:off x="609600" y="1600201"/>
            <a:ext cx="5384800" cy="3989040"/>
          </a:xfrm>
          <a:noFill/>
        </p:spPr>
      </p:pic>
      <p:sp>
        <p:nvSpPr>
          <p:cNvPr id="7" name="TextBox 6">
            <a:extLst>
              <a:ext uri="{FF2B5EF4-FFF2-40B4-BE49-F238E27FC236}">
                <a16:creationId xmlns:a16="http://schemas.microsoft.com/office/drawing/2014/main" id="{A3DC975D-5515-1CF2-F0E5-C858E33A91C3}"/>
              </a:ext>
            </a:extLst>
          </p:cNvPr>
          <p:cNvSpPr txBox="1"/>
          <p:nvPr/>
        </p:nvSpPr>
        <p:spPr bwMode="auto">
          <a:xfrm>
            <a:off x="6197600" y="1417638"/>
            <a:ext cx="5384800" cy="4171603"/>
          </a:xfrm>
          <a:prstGeom prst="rect">
            <a:avLst/>
          </a:prstGeom>
          <a:noFill/>
          <a:ln>
            <a:noFill/>
          </a:ln>
        </p:spPr>
        <p:txBody>
          <a:bodyPr vert="horz" wrap="square" lIns="91440" tIns="45720" rIns="91440" bIns="45720" numCol="1" rtlCol="0" anchor="t" anchorCtr="0" compatLnSpc="1">
            <a:prstTxWarp prst="textNoShape">
              <a:avLst/>
            </a:prstTxWarp>
            <a:normAutofit fontScale="92500" lnSpcReduction="10000"/>
          </a:bodyPr>
          <a:lstStyle/>
          <a:p>
            <a:pPr marL="342900" indent="-342900">
              <a:lnSpc>
                <a:spcPct val="90000"/>
              </a:lnSpc>
              <a:spcBef>
                <a:spcPct val="20000"/>
              </a:spcBef>
              <a:buFont typeface="Arial" panose="020B0604020202020204" pitchFamily="34" charset="0"/>
              <a:buChar char="•"/>
            </a:pPr>
            <a:r>
              <a:rPr lang="en-US" sz="2800" dirty="0">
                <a:latin typeface="+mn-lt"/>
                <a:cs typeface="+mn-cs"/>
              </a:rPr>
              <a:t>Do you know your </a:t>
            </a:r>
            <a:r>
              <a:rPr lang="en-US" sz="2800" b="1" dirty="0">
                <a:latin typeface="+mn-lt"/>
                <a:cs typeface="+mn-cs"/>
              </a:rPr>
              <a:t>submission deadlines</a:t>
            </a:r>
            <a:r>
              <a:rPr lang="en-US" sz="2800" dirty="0">
                <a:latin typeface="+mn-lt"/>
                <a:cs typeface="+mn-cs"/>
              </a:rPr>
              <a:t> for your assessments?</a:t>
            </a:r>
          </a:p>
          <a:p>
            <a:pPr marL="342900" indent="-342900">
              <a:lnSpc>
                <a:spcPct val="90000"/>
              </a:lnSpc>
              <a:spcBef>
                <a:spcPct val="20000"/>
              </a:spcBef>
              <a:buFont typeface="Arial" panose="020B0604020202020204" pitchFamily="34" charset="0"/>
              <a:buChar char="•"/>
            </a:pPr>
            <a:endParaRPr lang="en-US" sz="2800" dirty="0">
              <a:latin typeface="+mn-lt"/>
              <a:cs typeface="+mn-cs"/>
            </a:endParaRPr>
          </a:p>
          <a:p>
            <a:pPr marL="342900" indent="-342900">
              <a:lnSpc>
                <a:spcPct val="90000"/>
              </a:lnSpc>
              <a:spcBef>
                <a:spcPct val="20000"/>
              </a:spcBef>
              <a:buFont typeface="Arial" panose="020B0604020202020204" pitchFamily="34" charset="0"/>
              <a:buChar char="•"/>
            </a:pPr>
            <a:r>
              <a:rPr lang="en-US" sz="2800" dirty="0">
                <a:latin typeface="+mn-lt"/>
                <a:cs typeface="+mn-cs"/>
              </a:rPr>
              <a:t>What do you understand about </a:t>
            </a:r>
            <a:r>
              <a:rPr lang="en-US" sz="2800" b="1" dirty="0">
                <a:latin typeface="+mn-lt"/>
                <a:cs typeface="+mn-cs"/>
              </a:rPr>
              <a:t>your tasks</a:t>
            </a:r>
            <a:r>
              <a:rPr lang="en-US" sz="2800" dirty="0">
                <a:latin typeface="+mn-lt"/>
                <a:cs typeface="+mn-cs"/>
              </a:rPr>
              <a:t>?</a:t>
            </a:r>
          </a:p>
          <a:p>
            <a:pPr marL="342900" indent="-342900">
              <a:lnSpc>
                <a:spcPct val="90000"/>
              </a:lnSpc>
              <a:spcBef>
                <a:spcPct val="20000"/>
              </a:spcBef>
              <a:buFont typeface="Arial" panose="020B0604020202020204" pitchFamily="34" charset="0"/>
              <a:buChar char="•"/>
            </a:pPr>
            <a:endParaRPr lang="en-US" sz="2800" dirty="0">
              <a:latin typeface="+mn-lt"/>
              <a:cs typeface="+mn-cs"/>
            </a:endParaRPr>
          </a:p>
          <a:p>
            <a:pPr marL="342900" indent="-342900">
              <a:lnSpc>
                <a:spcPct val="90000"/>
              </a:lnSpc>
              <a:spcBef>
                <a:spcPct val="20000"/>
              </a:spcBef>
              <a:buFont typeface="Arial" panose="020B0604020202020204" pitchFamily="34" charset="0"/>
              <a:buChar char="•"/>
            </a:pPr>
            <a:r>
              <a:rPr lang="en-US" sz="2800" dirty="0">
                <a:latin typeface="+mn-lt"/>
                <a:cs typeface="+mn-cs"/>
              </a:rPr>
              <a:t>What are you </a:t>
            </a:r>
            <a:r>
              <a:rPr lang="en-US" sz="2800" b="1" dirty="0">
                <a:latin typeface="+mn-lt"/>
                <a:cs typeface="+mn-cs"/>
              </a:rPr>
              <a:t>confused</a:t>
            </a:r>
            <a:r>
              <a:rPr lang="en-US" sz="2800" dirty="0">
                <a:latin typeface="+mn-lt"/>
                <a:cs typeface="+mn-cs"/>
              </a:rPr>
              <a:t> or </a:t>
            </a:r>
            <a:r>
              <a:rPr lang="en-US" sz="2800" b="1" dirty="0">
                <a:latin typeface="+mn-lt"/>
                <a:cs typeface="+mn-cs"/>
              </a:rPr>
              <a:t>frustrated</a:t>
            </a:r>
            <a:r>
              <a:rPr lang="en-US" sz="2800" dirty="0">
                <a:latin typeface="+mn-lt"/>
                <a:cs typeface="+mn-cs"/>
              </a:rPr>
              <a:t> about? </a:t>
            </a:r>
          </a:p>
          <a:p>
            <a:pPr marL="342900" indent="-342900">
              <a:lnSpc>
                <a:spcPct val="90000"/>
              </a:lnSpc>
              <a:spcBef>
                <a:spcPct val="20000"/>
              </a:spcBef>
              <a:buFont typeface="Arial" panose="020B0604020202020204" pitchFamily="34" charset="0"/>
              <a:buChar char="•"/>
            </a:pPr>
            <a:endParaRPr lang="en-US" sz="2800" dirty="0">
              <a:latin typeface="+mn-lt"/>
              <a:cs typeface="+mn-cs"/>
            </a:endParaRPr>
          </a:p>
          <a:p>
            <a:pPr marL="342900" indent="-342900">
              <a:lnSpc>
                <a:spcPct val="90000"/>
              </a:lnSpc>
              <a:spcBef>
                <a:spcPct val="20000"/>
              </a:spcBef>
              <a:buFont typeface="Arial" panose="020B0604020202020204" pitchFamily="34" charset="0"/>
              <a:buChar char="•"/>
            </a:pPr>
            <a:r>
              <a:rPr lang="en-US" sz="2800" b="1" dirty="0">
                <a:latin typeface="+mn-lt"/>
                <a:cs typeface="+mn-cs"/>
              </a:rPr>
              <a:t>Who</a:t>
            </a:r>
            <a:r>
              <a:rPr lang="en-US" sz="2800" dirty="0">
                <a:latin typeface="+mn-lt"/>
                <a:cs typeface="+mn-cs"/>
              </a:rPr>
              <a:t> can help you with your questions?</a:t>
            </a:r>
          </a:p>
        </p:txBody>
      </p:sp>
    </p:spTree>
    <p:extLst>
      <p:ext uri="{BB962C8B-B14F-4D97-AF65-F5344CB8AC3E}">
        <p14:creationId xmlns:p14="http://schemas.microsoft.com/office/powerpoint/2010/main" val="3301030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9C24C-A294-A404-9684-103631E6EB9B}"/>
              </a:ext>
            </a:extLst>
          </p:cNvPr>
          <p:cNvSpPr>
            <a:spLocks noGrp="1"/>
          </p:cNvSpPr>
          <p:nvPr>
            <p:ph type="title"/>
          </p:nvPr>
        </p:nvSpPr>
        <p:spPr>
          <a:xfrm>
            <a:off x="767408" y="2286000"/>
            <a:ext cx="10972800" cy="1143000"/>
          </a:xfrm>
        </p:spPr>
        <p:txBody>
          <a:bodyPr/>
          <a:lstStyle/>
          <a:p>
            <a:r>
              <a:rPr lang="en-GB" dirty="0">
                <a:latin typeface="Arial" panose="020B0604020202020204" pitchFamily="34" charset="0"/>
                <a:cs typeface="Arial" panose="020B0604020202020204" pitchFamily="34" charset="0"/>
              </a:rPr>
              <a:t>Plan your next steps </a:t>
            </a:r>
          </a:p>
        </p:txBody>
      </p:sp>
    </p:spTree>
    <p:extLst>
      <p:ext uri="{BB962C8B-B14F-4D97-AF65-F5344CB8AC3E}">
        <p14:creationId xmlns:p14="http://schemas.microsoft.com/office/powerpoint/2010/main" val="33496080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0">
          <a:extLst>
            <a:ext uri="{FF2B5EF4-FFF2-40B4-BE49-F238E27FC236}">
              <a16:creationId xmlns:a16="http://schemas.microsoft.com/office/drawing/2014/main" id="{4C2933B9-F2AA-2EFC-55A8-279C8A08444A}"/>
            </a:ext>
          </a:extLst>
        </p:cNvPr>
        <p:cNvGrpSpPr/>
        <p:nvPr/>
      </p:nvGrpSpPr>
      <p:grpSpPr>
        <a:xfrm>
          <a:off x="0" y="0"/>
          <a:ext cx="0" cy="0"/>
          <a:chOff x="0" y="0"/>
          <a:chExt cx="0" cy="0"/>
        </a:xfrm>
      </p:grpSpPr>
      <p:sp>
        <p:nvSpPr>
          <p:cNvPr id="222" name="Google Shape;222;p39">
            <a:extLst>
              <a:ext uri="{FF2B5EF4-FFF2-40B4-BE49-F238E27FC236}">
                <a16:creationId xmlns:a16="http://schemas.microsoft.com/office/drawing/2014/main" id="{7F638AE0-3A79-2280-78AC-F18F1BA27216}"/>
              </a:ext>
            </a:extLst>
          </p:cNvPr>
          <p:cNvSpPr/>
          <p:nvPr/>
        </p:nvSpPr>
        <p:spPr>
          <a:xfrm>
            <a:off x="641866" y="1916832"/>
            <a:ext cx="5258229" cy="1312746"/>
          </a:xfrm>
          <a:prstGeom prst="rect">
            <a:avLst/>
          </a:prstGeom>
          <a:noFill/>
          <a:ln>
            <a:noFill/>
          </a:ln>
        </p:spPr>
        <p:txBody>
          <a:bodyPr spcFirstLastPara="1" wrap="square" lIns="121900" tIns="60933" rIns="121900" bIns="60933" anchor="t" anchorCtr="0">
            <a:noAutofit/>
          </a:bodyPr>
          <a:lstStyle/>
          <a:p>
            <a:endParaRPr sz="2400" dirty="0"/>
          </a:p>
        </p:txBody>
      </p:sp>
      <p:sp>
        <p:nvSpPr>
          <p:cNvPr id="2" name="TextBox 1">
            <a:extLst>
              <a:ext uri="{FF2B5EF4-FFF2-40B4-BE49-F238E27FC236}">
                <a16:creationId xmlns:a16="http://schemas.microsoft.com/office/drawing/2014/main" id="{AC90820F-468D-AE46-0E93-8A8B4417C474}"/>
              </a:ext>
            </a:extLst>
          </p:cNvPr>
          <p:cNvSpPr txBox="1"/>
          <p:nvPr/>
        </p:nvSpPr>
        <p:spPr>
          <a:xfrm>
            <a:off x="3061827" y="258260"/>
            <a:ext cx="7056784" cy="584775"/>
          </a:xfrm>
          <a:prstGeom prst="rect">
            <a:avLst/>
          </a:prstGeom>
          <a:noFill/>
        </p:spPr>
        <p:txBody>
          <a:bodyPr wrap="square" rtlCol="0">
            <a:spAutoFit/>
          </a:bodyPr>
          <a:lstStyle/>
          <a:p>
            <a:r>
              <a:rPr lang="en-GB" sz="3200" u="sng" dirty="0"/>
              <a:t>Thinking ahead</a:t>
            </a:r>
          </a:p>
        </p:txBody>
      </p:sp>
      <p:sp>
        <p:nvSpPr>
          <p:cNvPr id="3" name="TextBox 2">
            <a:extLst>
              <a:ext uri="{FF2B5EF4-FFF2-40B4-BE49-F238E27FC236}">
                <a16:creationId xmlns:a16="http://schemas.microsoft.com/office/drawing/2014/main" id="{536223A9-08AF-44FB-2B2B-97F83A9779BE}"/>
              </a:ext>
            </a:extLst>
          </p:cNvPr>
          <p:cNvSpPr txBox="1"/>
          <p:nvPr/>
        </p:nvSpPr>
        <p:spPr>
          <a:xfrm>
            <a:off x="237147" y="832816"/>
            <a:ext cx="2858287" cy="4524315"/>
          </a:xfrm>
          <a:prstGeom prst="rect">
            <a:avLst/>
          </a:prstGeom>
          <a:noFill/>
        </p:spPr>
        <p:txBody>
          <a:bodyPr wrap="square" rtlCol="0">
            <a:spAutoFit/>
          </a:bodyPr>
          <a:lstStyle/>
          <a:p>
            <a:endParaRPr lang="en-GB" sz="2400" dirty="0"/>
          </a:p>
          <a:p>
            <a:r>
              <a:rPr lang="en-GB" sz="2400" b="1" dirty="0"/>
              <a:t>Watch</a:t>
            </a:r>
            <a:r>
              <a:rPr lang="en-GB" sz="2400" dirty="0"/>
              <a:t> the video together or in small groups. </a:t>
            </a:r>
          </a:p>
          <a:p>
            <a:endParaRPr lang="en-GB" sz="2400" dirty="0"/>
          </a:p>
          <a:p>
            <a:r>
              <a:rPr lang="en-GB" sz="2400" b="1" dirty="0"/>
              <a:t>Identify </a:t>
            </a:r>
            <a:r>
              <a:rPr lang="en-GB" sz="2400" dirty="0"/>
              <a:t>three tips for improving your productivity. </a:t>
            </a:r>
          </a:p>
          <a:p>
            <a:endParaRPr lang="en-GB" sz="2400" dirty="0"/>
          </a:p>
          <a:p>
            <a:r>
              <a:rPr lang="en-GB" sz="2400" b="1" dirty="0"/>
              <a:t>Reflect</a:t>
            </a:r>
            <a:r>
              <a:rPr lang="en-GB" sz="2400" dirty="0"/>
              <a:t> – How productive do you think you are?</a:t>
            </a:r>
          </a:p>
        </p:txBody>
      </p:sp>
      <p:sp>
        <p:nvSpPr>
          <p:cNvPr id="12" name="Arrow: Bent 11">
            <a:extLst>
              <a:ext uri="{FF2B5EF4-FFF2-40B4-BE49-F238E27FC236}">
                <a16:creationId xmlns:a16="http://schemas.microsoft.com/office/drawing/2014/main" id="{F4E2B2C6-938E-134A-6044-00DEF5FCCFC5}"/>
              </a:ext>
            </a:extLst>
          </p:cNvPr>
          <p:cNvSpPr/>
          <p:nvPr/>
        </p:nvSpPr>
        <p:spPr>
          <a:xfrm flipV="1">
            <a:off x="3548523" y="1905021"/>
            <a:ext cx="665672" cy="752253"/>
          </a:xfrm>
          <a:prstGeom prst="ben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Arrow: Bent 12">
            <a:extLst>
              <a:ext uri="{FF2B5EF4-FFF2-40B4-BE49-F238E27FC236}">
                <a16:creationId xmlns:a16="http://schemas.microsoft.com/office/drawing/2014/main" id="{F84F3D91-3222-CCE8-8C77-8B7A29D89F95}"/>
              </a:ext>
            </a:extLst>
          </p:cNvPr>
          <p:cNvSpPr/>
          <p:nvPr/>
        </p:nvSpPr>
        <p:spPr>
          <a:xfrm flipV="1">
            <a:off x="5234423" y="2869052"/>
            <a:ext cx="665672" cy="752253"/>
          </a:xfrm>
          <a:prstGeom prst="ben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5" name="Picture 4" descr="A play button on an orange background&#10;&#10;AI-generated content may be incorrect.">
            <a:extLst>
              <a:ext uri="{FF2B5EF4-FFF2-40B4-BE49-F238E27FC236}">
                <a16:creationId xmlns:a16="http://schemas.microsoft.com/office/drawing/2014/main" id="{A696AB08-F5D8-D1D0-3BC6-DBE75E0B5694}"/>
              </a:ext>
            </a:extLst>
          </p:cNvPr>
          <p:cNvPicPr>
            <a:picLocks noChangeAspect="1"/>
          </p:cNvPicPr>
          <p:nvPr/>
        </p:nvPicPr>
        <p:blipFill>
          <a:blip r:embed="rId3"/>
          <a:stretch>
            <a:fillRect/>
          </a:stretch>
        </p:blipFill>
        <p:spPr>
          <a:xfrm>
            <a:off x="6304814" y="2700714"/>
            <a:ext cx="4953691" cy="2886478"/>
          </a:xfrm>
          <a:prstGeom prst="rect">
            <a:avLst/>
          </a:prstGeom>
        </p:spPr>
      </p:pic>
      <p:pic>
        <p:nvPicPr>
          <p:cNvPr id="8" name="Picture 7">
            <a:extLst>
              <a:ext uri="{FF2B5EF4-FFF2-40B4-BE49-F238E27FC236}">
                <a16:creationId xmlns:a16="http://schemas.microsoft.com/office/drawing/2014/main" id="{D1EED76F-79F4-0B43-C7E6-A80D0C59EE52}"/>
              </a:ext>
            </a:extLst>
          </p:cNvPr>
          <p:cNvPicPr>
            <a:picLocks noChangeAspect="1"/>
          </p:cNvPicPr>
          <p:nvPr/>
        </p:nvPicPr>
        <p:blipFill>
          <a:blip r:embed="rId4"/>
          <a:stretch>
            <a:fillRect/>
          </a:stretch>
        </p:blipFill>
        <p:spPr>
          <a:xfrm>
            <a:off x="3095434" y="1397058"/>
            <a:ext cx="2244014" cy="529993"/>
          </a:xfrm>
          <a:prstGeom prst="rect">
            <a:avLst/>
          </a:prstGeom>
        </p:spPr>
      </p:pic>
      <p:pic>
        <p:nvPicPr>
          <p:cNvPr id="14" name="Picture 13">
            <a:extLst>
              <a:ext uri="{FF2B5EF4-FFF2-40B4-BE49-F238E27FC236}">
                <a16:creationId xmlns:a16="http://schemas.microsoft.com/office/drawing/2014/main" id="{A090AB95-8568-1227-5854-D0A83F36E113}"/>
              </a:ext>
            </a:extLst>
          </p:cNvPr>
          <p:cNvPicPr>
            <a:picLocks noChangeAspect="1"/>
          </p:cNvPicPr>
          <p:nvPr/>
        </p:nvPicPr>
        <p:blipFill>
          <a:blip r:embed="rId5"/>
          <a:stretch>
            <a:fillRect/>
          </a:stretch>
        </p:blipFill>
        <p:spPr>
          <a:xfrm>
            <a:off x="4217441" y="2159949"/>
            <a:ext cx="4401164" cy="438211"/>
          </a:xfrm>
          <a:prstGeom prst="rect">
            <a:avLst/>
          </a:prstGeom>
        </p:spPr>
      </p:pic>
    </p:spTree>
    <p:extLst>
      <p:ext uri="{BB962C8B-B14F-4D97-AF65-F5344CB8AC3E}">
        <p14:creationId xmlns:p14="http://schemas.microsoft.com/office/powerpoint/2010/main" val="20384176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3A544-3CDB-2867-4F81-8137C5CB324B}"/>
              </a:ext>
            </a:extLst>
          </p:cNvPr>
          <p:cNvSpPr>
            <a:spLocks noGrp="1"/>
          </p:cNvSpPr>
          <p:nvPr>
            <p:ph type="title"/>
          </p:nvPr>
        </p:nvSpPr>
        <p:spPr/>
        <p:txBody>
          <a:bodyPr/>
          <a:lstStyle/>
          <a:p>
            <a:r>
              <a:rPr lang="en-GB" dirty="0"/>
              <a:t>Creating a to-do list</a:t>
            </a:r>
          </a:p>
        </p:txBody>
      </p:sp>
      <p:sp>
        <p:nvSpPr>
          <p:cNvPr id="3" name="Content Placeholder 2">
            <a:extLst>
              <a:ext uri="{FF2B5EF4-FFF2-40B4-BE49-F238E27FC236}">
                <a16:creationId xmlns:a16="http://schemas.microsoft.com/office/drawing/2014/main" id="{593E6BEC-39EB-05D7-40AE-F9F65BA84B87}"/>
              </a:ext>
            </a:extLst>
          </p:cNvPr>
          <p:cNvSpPr>
            <a:spLocks noGrp="1"/>
          </p:cNvSpPr>
          <p:nvPr>
            <p:ph idx="1"/>
          </p:nvPr>
        </p:nvSpPr>
        <p:spPr>
          <a:xfrm>
            <a:off x="609600" y="1600201"/>
            <a:ext cx="11391056" cy="676671"/>
          </a:xfrm>
        </p:spPr>
        <p:txBody>
          <a:bodyPr/>
          <a:lstStyle/>
          <a:p>
            <a:pPr marL="0" indent="0">
              <a:buNone/>
            </a:pPr>
            <a:r>
              <a:rPr lang="en-GB" sz="2800" dirty="0"/>
              <a:t>How do we start to prioritise university work when we have busy lives?</a:t>
            </a:r>
          </a:p>
        </p:txBody>
      </p:sp>
      <p:pic>
        <p:nvPicPr>
          <p:cNvPr id="5" name="Picture 4" descr="A video game with a play button&#10;&#10;AI-generated content may be incorrect.">
            <a:hlinkClick r:id="rId3"/>
            <a:extLst>
              <a:ext uri="{FF2B5EF4-FFF2-40B4-BE49-F238E27FC236}">
                <a16:creationId xmlns:a16="http://schemas.microsoft.com/office/drawing/2014/main" id="{9231D8B6-8041-4D44-1324-424F3264ECF0}"/>
              </a:ext>
            </a:extLst>
          </p:cNvPr>
          <p:cNvPicPr>
            <a:picLocks noChangeAspect="1"/>
          </p:cNvPicPr>
          <p:nvPr/>
        </p:nvPicPr>
        <p:blipFill>
          <a:blip r:embed="rId4"/>
          <a:stretch>
            <a:fillRect/>
          </a:stretch>
        </p:blipFill>
        <p:spPr>
          <a:xfrm>
            <a:off x="3359696" y="2242757"/>
            <a:ext cx="4982270" cy="2867425"/>
          </a:xfrm>
          <a:prstGeom prst="rect">
            <a:avLst/>
          </a:prstGeom>
        </p:spPr>
      </p:pic>
      <p:sp>
        <p:nvSpPr>
          <p:cNvPr id="4" name="TextBox 3">
            <a:extLst>
              <a:ext uri="{FF2B5EF4-FFF2-40B4-BE49-F238E27FC236}">
                <a16:creationId xmlns:a16="http://schemas.microsoft.com/office/drawing/2014/main" id="{FFDB272C-B421-0014-E6AF-231A59CD647E}"/>
              </a:ext>
            </a:extLst>
          </p:cNvPr>
          <p:cNvSpPr txBox="1"/>
          <p:nvPr/>
        </p:nvSpPr>
        <p:spPr>
          <a:xfrm>
            <a:off x="2207568" y="5080838"/>
            <a:ext cx="10153128" cy="523220"/>
          </a:xfrm>
          <a:prstGeom prst="rect">
            <a:avLst/>
          </a:prstGeom>
          <a:noFill/>
        </p:spPr>
        <p:txBody>
          <a:bodyPr wrap="square" rtlCol="0">
            <a:spAutoFit/>
          </a:bodyPr>
          <a:lstStyle/>
          <a:p>
            <a:r>
              <a:rPr lang="en-GB" sz="2800" dirty="0"/>
              <a:t>Watch this video and note down the key tips. </a:t>
            </a:r>
          </a:p>
        </p:txBody>
      </p:sp>
    </p:spTree>
    <p:extLst>
      <p:ext uri="{BB962C8B-B14F-4D97-AF65-F5344CB8AC3E}">
        <p14:creationId xmlns:p14="http://schemas.microsoft.com/office/powerpoint/2010/main" val="18732884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314DA3-E73F-32D1-FAD9-52B7C7F33D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85053D-2055-6E6B-1D8B-2FE3FD494230}"/>
              </a:ext>
            </a:extLst>
          </p:cNvPr>
          <p:cNvSpPr>
            <a:spLocks noGrp="1"/>
          </p:cNvSpPr>
          <p:nvPr>
            <p:ph type="title"/>
          </p:nvPr>
        </p:nvSpPr>
        <p:spPr>
          <a:xfrm>
            <a:off x="767408" y="2286000"/>
            <a:ext cx="10972800" cy="1143000"/>
          </a:xfrm>
        </p:spPr>
        <p:txBody>
          <a:bodyPr/>
          <a:lstStyle/>
          <a:p>
            <a:r>
              <a:rPr lang="en-GB" dirty="0">
                <a:latin typeface="Arial" panose="020B0604020202020204" pitchFamily="34" charset="0"/>
                <a:cs typeface="Arial" panose="020B0604020202020204" pitchFamily="34" charset="0"/>
              </a:rPr>
              <a:t>Creating an action plan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for completing your work</a:t>
            </a:r>
          </a:p>
        </p:txBody>
      </p:sp>
    </p:spTree>
    <p:extLst>
      <p:ext uri="{BB962C8B-B14F-4D97-AF65-F5344CB8AC3E}">
        <p14:creationId xmlns:p14="http://schemas.microsoft.com/office/powerpoint/2010/main" val="39175818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0">
          <a:extLst>
            <a:ext uri="{FF2B5EF4-FFF2-40B4-BE49-F238E27FC236}">
              <a16:creationId xmlns:a16="http://schemas.microsoft.com/office/drawing/2014/main" id="{A308FD1B-5DA6-5AF8-73FC-BA603F7E73BC}"/>
            </a:ext>
          </a:extLst>
        </p:cNvPr>
        <p:cNvGrpSpPr/>
        <p:nvPr/>
      </p:nvGrpSpPr>
      <p:grpSpPr>
        <a:xfrm>
          <a:off x="0" y="0"/>
          <a:ext cx="0" cy="0"/>
          <a:chOff x="0" y="0"/>
          <a:chExt cx="0" cy="0"/>
        </a:xfrm>
      </p:grpSpPr>
      <p:sp>
        <p:nvSpPr>
          <p:cNvPr id="222" name="Google Shape;222;p39">
            <a:extLst>
              <a:ext uri="{FF2B5EF4-FFF2-40B4-BE49-F238E27FC236}">
                <a16:creationId xmlns:a16="http://schemas.microsoft.com/office/drawing/2014/main" id="{FF0C15F6-A1CB-215C-8221-6E17AF62B7CB}"/>
              </a:ext>
            </a:extLst>
          </p:cNvPr>
          <p:cNvSpPr/>
          <p:nvPr/>
        </p:nvSpPr>
        <p:spPr>
          <a:xfrm>
            <a:off x="641866" y="1916832"/>
            <a:ext cx="5258229" cy="1312746"/>
          </a:xfrm>
          <a:prstGeom prst="rect">
            <a:avLst/>
          </a:prstGeom>
          <a:noFill/>
          <a:ln>
            <a:noFill/>
          </a:ln>
        </p:spPr>
        <p:txBody>
          <a:bodyPr spcFirstLastPara="1" wrap="square" lIns="121900" tIns="60933" rIns="121900" bIns="60933" anchor="t" anchorCtr="0">
            <a:noAutofit/>
          </a:bodyPr>
          <a:lstStyle/>
          <a:p>
            <a:endParaRPr sz="2400" dirty="0"/>
          </a:p>
        </p:txBody>
      </p:sp>
      <p:pic>
        <p:nvPicPr>
          <p:cNvPr id="6" name="Picture 5" descr="A screenshot of a web page&#10;&#10;AI-generated content may be incorrect.">
            <a:extLst>
              <a:ext uri="{FF2B5EF4-FFF2-40B4-BE49-F238E27FC236}">
                <a16:creationId xmlns:a16="http://schemas.microsoft.com/office/drawing/2014/main" id="{84D21FA9-D09C-A6DB-D4D1-7A6BB0BD4033}"/>
              </a:ext>
            </a:extLst>
          </p:cNvPr>
          <p:cNvPicPr>
            <a:picLocks noChangeAspect="1"/>
          </p:cNvPicPr>
          <p:nvPr/>
        </p:nvPicPr>
        <p:blipFill>
          <a:blip r:embed="rId3"/>
          <a:stretch>
            <a:fillRect/>
          </a:stretch>
        </p:blipFill>
        <p:spPr>
          <a:xfrm>
            <a:off x="641866" y="2161998"/>
            <a:ext cx="4439270" cy="2534004"/>
          </a:xfrm>
          <a:prstGeom prst="rect">
            <a:avLst/>
          </a:prstGeom>
        </p:spPr>
      </p:pic>
      <p:sp>
        <p:nvSpPr>
          <p:cNvPr id="11" name="Title 1">
            <a:extLst>
              <a:ext uri="{FF2B5EF4-FFF2-40B4-BE49-F238E27FC236}">
                <a16:creationId xmlns:a16="http://schemas.microsoft.com/office/drawing/2014/main" id="{B3C4C2C2-DEA7-B0BF-C338-BDDCE4767A87}"/>
              </a:ext>
            </a:extLst>
          </p:cNvPr>
          <p:cNvSpPr>
            <a:spLocks noGrp="1"/>
          </p:cNvSpPr>
          <p:nvPr>
            <p:ph type="title"/>
          </p:nvPr>
        </p:nvSpPr>
        <p:spPr>
          <a:xfrm>
            <a:off x="609600" y="324915"/>
            <a:ext cx="10972800" cy="1143000"/>
          </a:xfrm>
        </p:spPr>
        <p:txBody>
          <a:bodyPr/>
          <a:lstStyle/>
          <a:p>
            <a:r>
              <a:rPr lang="en-GB" dirty="0">
                <a:latin typeface="Arial" panose="020B0604020202020204" pitchFamily="34" charset="0"/>
                <a:cs typeface="Arial" panose="020B0604020202020204" pitchFamily="34" charset="0"/>
              </a:rPr>
              <a:t>Creating an action plan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for completing your work</a:t>
            </a:r>
          </a:p>
        </p:txBody>
      </p:sp>
      <p:sp>
        <p:nvSpPr>
          <p:cNvPr id="12" name="TextBox 11">
            <a:extLst>
              <a:ext uri="{FF2B5EF4-FFF2-40B4-BE49-F238E27FC236}">
                <a16:creationId xmlns:a16="http://schemas.microsoft.com/office/drawing/2014/main" id="{A93A4EDE-3055-5818-7CDC-B3857E5F16B7}"/>
              </a:ext>
            </a:extLst>
          </p:cNvPr>
          <p:cNvSpPr txBox="1"/>
          <p:nvPr/>
        </p:nvSpPr>
        <p:spPr>
          <a:xfrm>
            <a:off x="6240016" y="1905506"/>
            <a:ext cx="5544616" cy="3416320"/>
          </a:xfrm>
          <a:prstGeom prst="rect">
            <a:avLst/>
          </a:prstGeom>
          <a:noFill/>
        </p:spPr>
        <p:txBody>
          <a:bodyPr wrap="square" rtlCol="0">
            <a:spAutoFit/>
          </a:bodyPr>
          <a:lstStyle/>
          <a:p>
            <a:r>
              <a:rPr lang="en-GB" sz="2400" dirty="0"/>
              <a:t>Use the Assessment Planning Worksheet and Action Plan resource to help your break down your tasks for the next few weeks. </a:t>
            </a:r>
          </a:p>
          <a:p>
            <a:endParaRPr lang="en-GB" sz="2400" dirty="0"/>
          </a:p>
          <a:p>
            <a:pPr marL="342900" indent="-342900">
              <a:buFont typeface="Arial" panose="020B0604020202020204" pitchFamily="34" charset="0"/>
              <a:buChar char="•"/>
            </a:pPr>
            <a:r>
              <a:rPr lang="en-GB" sz="2400" dirty="0"/>
              <a:t>Take your time. </a:t>
            </a:r>
          </a:p>
          <a:p>
            <a:pPr marL="342900" indent="-342900">
              <a:buFont typeface="Arial" panose="020B0604020202020204" pitchFamily="34" charset="0"/>
              <a:buChar char="•"/>
            </a:pPr>
            <a:r>
              <a:rPr lang="en-GB" sz="2400" dirty="0"/>
              <a:t>Chat to your peers</a:t>
            </a:r>
          </a:p>
          <a:p>
            <a:pPr marL="342900" indent="-342900">
              <a:buFont typeface="Arial" panose="020B0604020202020204" pitchFamily="34" charset="0"/>
              <a:buChar char="•"/>
            </a:pPr>
            <a:r>
              <a:rPr lang="en-GB" sz="2400" dirty="0"/>
              <a:t>Ask for help and support if you need it, </a:t>
            </a:r>
          </a:p>
        </p:txBody>
      </p:sp>
    </p:spTree>
    <p:extLst>
      <p:ext uri="{BB962C8B-B14F-4D97-AF65-F5344CB8AC3E}">
        <p14:creationId xmlns:p14="http://schemas.microsoft.com/office/powerpoint/2010/main" val="20015064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0">
          <a:extLst>
            <a:ext uri="{FF2B5EF4-FFF2-40B4-BE49-F238E27FC236}">
              <a16:creationId xmlns:a16="http://schemas.microsoft.com/office/drawing/2014/main" id="{8B6B76F8-4DE2-70BF-EC0B-7CAF1D34303C}"/>
            </a:ext>
          </a:extLst>
        </p:cNvPr>
        <p:cNvGrpSpPr/>
        <p:nvPr/>
      </p:nvGrpSpPr>
      <p:grpSpPr>
        <a:xfrm>
          <a:off x="0" y="0"/>
          <a:ext cx="0" cy="0"/>
          <a:chOff x="0" y="0"/>
          <a:chExt cx="0" cy="0"/>
        </a:xfrm>
      </p:grpSpPr>
      <p:sp>
        <p:nvSpPr>
          <p:cNvPr id="222" name="Google Shape;222;p39">
            <a:extLst>
              <a:ext uri="{FF2B5EF4-FFF2-40B4-BE49-F238E27FC236}">
                <a16:creationId xmlns:a16="http://schemas.microsoft.com/office/drawing/2014/main" id="{43EB7B03-8184-371E-6ACC-A55C652E3A4A}"/>
              </a:ext>
            </a:extLst>
          </p:cNvPr>
          <p:cNvSpPr/>
          <p:nvPr/>
        </p:nvSpPr>
        <p:spPr>
          <a:xfrm>
            <a:off x="641866" y="1916832"/>
            <a:ext cx="5258229" cy="1312746"/>
          </a:xfrm>
          <a:prstGeom prst="rect">
            <a:avLst/>
          </a:prstGeom>
          <a:noFill/>
          <a:ln>
            <a:noFill/>
          </a:ln>
        </p:spPr>
        <p:txBody>
          <a:bodyPr spcFirstLastPara="1" wrap="square" lIns="121900" tIns="60933" rIns="121900" bIns="60933" anchor="t" anchorCtr="0">
            <a:noAutofit/>
          </a:bodyPr>
          <a:lstStyle/>
          <a:p>
            <a:endParaRPr sz="2400" dirty="0"/>
          </a:p>
        </p:txBody>
      </p:sp>
      <p:sp>
        <p:nvSpPr>
          <p:cNvPr id="6" name="TextBox 5">
            <a:extLst>
              <a:ext uri="{FF2B5EF4-FFF2-40B4-BE49-F238E27FC236}">
                <a16:creationId xmlns:a16="http://schemas.microsoft.com/office/drawing/2014/main" id="{77EA1F6B-D2C7-E535-742B-4D7A3B173AB7}"/>
              </a:ext>
            </a:extLst>
          </p:cNvPr>
          <p:cNvSpPr txBox="1"/>
          <p:nvPr/>
        </p:nvSpPr>
        <p:spPr>
          <a:xfrm>
            <a:off x="479376" y="242190"/>
            <a:ext cx="6408712" cy="646331"/>
          </a:xfrm>
          <a:prstGeom prst="rect">
            <a:avLst/>
          </a:prstGeom>
          <a:noFill/>
        </p:spPr>
        <p:txBody>
          <a:bodyPr wrap="square" rtlCol="0">
            <a:spAutoFit/>
          </a:bodyPr>
          <a:lstStyle/>
          <a:p>
            <a:r>
              <a:rPr lang="en-GB" sz="3600" dirty="0"/>
              <a:t>My action plan</a:t>
            </a:r>
          </a:p>
        </p:txBody>
      </p:sp>
      <p:sp>
        <p:nvSpPr>
          <p:cNvPr id="7" name="TextBox 6">
            <a:extLst>
              <a:ext uri="{FF2B5EF4-FFF2-40B4-BE49-F238E27FC236}">
                <a16:creationId xmlns:a16="http://schemas.microsoft.com/office/drawing/2014/main" id="{F9E7B5E6-2C46-3E2E-5502-F2FDCDB7FB60}"/>
              </a:ext>
            </a:extLst>
          </p:cNvPr>
          <p:cNvSpPr txBox="1"/>
          <p:nvPr/>
        </p:nvSpPr>
        <p:spPr>
          <a:xfrm>
            <a:off x="479376" y="1234377"/>
            <a:ext cx="4918439" cy="2677656"/>
          </a:xfrm>
          <a:prstGeom prst="rect">
            <a:avLst/>
          </a:prstGeom>
          <a:noFill/>
        </p:spPr>
        <p:txBody>
          <a:bodyPr wrap="square" rtlCol="0">
            <a:spAutoFit/>
          </a:bodyPr>
          <a:lstStyle/>
          <a:p>
            <a:r>
              <a:rPr lang="en-GB" sz="2400" dirty="0"/>
              <a:t>Decide your </a:t>
            </a:r>
            <a:r>
              <a:rPr lang="en-GB" sz="2400" b="1" dirty="0"/>
              <a:t>next three steps </a:t>
            </a:r>
            <a:r>
              <a:rPr lang="en-GB" sz="2400" dirty="0"/>
              <a:t>for preparing for your assessments. </a:t>
            </a:r>
          </a:p>
          <a:p>
            <a:endParaRPr lang="en-GB" sz="2400" dirty="0"/>
          </a:p>
          <a:p>
            <a:r>
              <a:rPr lang="en-GB" sz="2400" b="1" dirty="0"/>
              <a:t>Post</a:t>
            </a:r>
            <a:r>
              <a:rPr lang="en-GB" sz="2400" dirty="0"/>
              <a:t> your ideas on the session Padlet page. </a:t>
            </a:r>
          </a:p>
          <a:p>
            <a:endParaRPr lang="en-GB" sz="2400" dirty="0"/>
          </a:p>
          <a:p>
            <a:r>
              <a:rPr lang="en-GB" sz="2400" dirty="0"/>
              <a:t>Available on the Moodle Page. </a:t>
            </a:r>
          </a:p>
        </p:txBody>
      </p:sp>
      <p:pic>
        <p:nvPicPr>
          <p:cNvPr id="4" name="Picture 3" descr="A screenshot of a social media post&#10;&#10;AI-generated content may be incorrect.">
            <a:hlinkClick r:id="rId3"/>
            <a:extLst>
              <a:ext uri="{FF2B5EF4-FFF2-40B4-BE49-F238E27FC236}">
                <a16:creationId xmlns:a16="http://schemas.microsoft.com/office/drawing/2014/main" id="{E3F528B7-7395-F2B8-9203-AE44D936572C}"/>
              </a:ext>
            </a:extLst>
          </p:cNvPr>
          <p:cNvPicPr>
            <a:picLocks noChangeAspect="1"/>
          </p:cNvPicPr>
          <p:nvPr/>
        </p:nvPicPr>
        <p:blipFill>
          <a:blip r:embed="rId4"/>
          <a:stretch>
            <a:fillRect/>
          </a:stretch>
        </p:blipFill>
        <p:spPr>
          <a:xfrm>
            <a:off x="5233441" y="1556792"/>
            <a:ext cx="6800038" cy="3120157"/>
          </a:xfrm>
          <a:prstGeom prst="rect">
            <a:avLst/>
          </a:prstGeom>
        </p:spPr>
      </p:pic>
    </p:spTree>
    <p:extLst>
      <p:ext uri="{BB962C8B-B14F-4D97-AF65-F5344CB8AC3E}">
        <p14:creationId xmlns:p14="http://schemas.microsoft.com/office/powerpoint/2010/main" val="35105338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00D32-3EBD-5E7C-098A-286E347FF238}"/>
              </a:ext>
            </a:extLst>
          </p:cNvPr>
          <p:cNvSpPr>
            <a:spLocks noGrp="1"/>
          </p:cNvSpPr>
          <p:nvPr>
            <p:ph type="title"/>
          </p:nvPr>
        </p:nvSpPr>
        <p:spPr/>
        <p:txBody>
          <a:bodyPr/>
          <a:lstStyle/>
          <a:p>
            <a:r>
              <a:rPr lang="en-GB" dirty="0"/>
              <a:t>Development Diary</a:t>
            </a:r>
          </a:p>
        </p:txBody>
      </p:sp>
      <p:sp>
        <p:nvSpPr>
          <p:cNvPr id="3" name="Content Placeholder 2">
            <a:extLst>
              <a:ext uri="{FF2B5EF4-FFF2-40B4-BE49-F238E27FC236}">
                <a16:creationId xmlns:a16="http://schemas.microsoft.com/office/drawing/2014/main" id="{2F31641A-DF7F-2CA4-F2A7-F9F2E2D6DF49}"/>
              </a:ext>
            </a:extLst>
          </p:cNvPr>
          <p:cNvSpPr>
            <a:spLocks noGrp="1"/>
          </p:cNvSpPr>
          <p:nvPr>
            <p:ph idx="1"/>
          </p:nvPr>
        </p:nvSpPr>
        <p:spPr>
          <a:xfrm>
            <a:off x="587565" y="1417638"/>
            <a:ext cx="10972800" cy="3917032"/>
          </a:xfrm>
        </p:spPr>
        <p:txBody>
          <a:bodyPr/>
          <a:lstStyle/>
          <a:p>
            <a:pPr marL="0" indent="0">
              <a:buNone/>
            </a:pPr>
            <a:r>
              <a:rPr lang="en-GB" sz="2000" dirty="0"/>
              <a:t>There is no assessment attached to your Essential Skills sessions.  However, you should maintain a development diary. </a:t>
            </a:r>
          </a:p>
          <a:p>
            <a:pPr marL="0" indent="0">
              <a:buNone/>
            </a:pPr>
            <a:endParaRPr lang="en-GB" sz="2000" dirty="0"/>
          </a:p>
          <a:p>
            <a:pPr marL="0" indent="0">
              <a:buNone/>
            </a:pPr>
            <a:r>
              <a:rPr lang="en-GB" sz="2000" dirty="0"/>
              <a:t>After each week, add to your development diary (either on paper, within an online document, or journal app.) </a:t>
            </a:r>
          </a:p>
          <a:p>
            <a:pPr marL="0" indent="0">
              <a:buNone/>
            </a:pPr>
            <a:endParaRPr lang="en-GB" sz="2000" dirty="0"/>
          </a:p>
          <a:p>
            <a:pPr marL="0" indent="0">
              <a:buNone/>
            </a:pPr>
            <a:r>
              <a:rPr lang="en-GB" sz="2000" b="1" dirty="0"/>
              <a:t>What should you include in a development diary? </a:t>
            </a:r>
          </a:p>
          <a:p>
            <a:pPr marL="0" indent="0">
              <a:buNone/>
            </a:pPr>
            <a:r>
              <a:rPr lang="en-GB" sz="2000" dirty="0"/>
              <a:t>Include: </a:t>
            </a:r>
          </a:p>
          <a:p>
            <a:pPr>
              <a:buFontTx/>
              <a:buChar char="-"/>
            </a:pPr>
            <a:r>
              <a:rPr lang="en-GB" sz="2000" dirty="0"/>
              <a:t>What you have done in your session. </a:t>
            </a:r>
          </a:p>
          <a:p>
            <a:pPr>
              <a:buFontTx/>
              <a:buChar char="-"/>
            </a:pPr>
            <a:r>
              <a:rPr lang="en-GB" sz="2000" dirty="0"/>
              <a:t>What key points have you learned. </a:t>
            </a:r>
          </a:p>
          <a:p>
            <a:pPr>
              <a:buFontTx/>
              <a:buChar char="-"/>
            </a:pPr>
            <a:r>
              <a:rPr lang="en-GB" sz="2000" dirty="0"/>
              <a:t>How you intend to apply learnings to your module assessments and onward professional development. </a:t>
            </a:r>
          </a:p>
        </p:txBody>
      </p:sp>
    </p:spTree>
    <p:extLst>
      <p:ext uri="{BB962C8B-B14F-4D97-AF65-F5344CB8AC3E}">
        <p14:creationId xmlns:p14="http://schemas.microsoft.com/office/powerpoint/2010/main" val="4619089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4B64818-EEDB-45A9-B157-A1897F85A7AC}"/>
              </a:ext>
            </a:extLst>
          </p:cNvPr>
          <p:cNvPicPr>
            <a:picLocks noChangeAspect="1"/>
          </p:cNvPicPr>
          <p:nvPr/>
        </p:nvPicPr>
        <p:blipFill>
          <a:blip r:embed="rId2"/>
          <a:stretch>
            <a:fillRect/>
          </a:stretch>
        </p:blipFill>
        <p:spPr>
          <a:xfrm>
            <a:off x="7464152" y="188640"/>
            <a:ext cx="3834734" cy="2313623"/>
          </a:xfrm>
          <a:prstGeom prst="rect">
            <a:avLst/>
          </a:prstGeom>
        </p:spPr>
      </p:pic>
      <p:sp>
        <p:nvSpPr>
          <p:cNvPr id="3" name="TextBox 15">
            <a:extLst>
              <a:ext uri="{FF2B5EF4-FFF2-40B4-BE49-F238E27FC236}">
                <a16:creationId xmlns:a16="http://schemas.microsoft.com/office/drawing/2014/main" id="{698E26B7-06E6-4E8D-BCA4-AC5CB33DD956}"/>
              </a:ext>
            </a:extLst>
          </p:cNvPr>
          <p:cNvSpPr txBox="1">
            <a:spLocks noChangeArrowheads="1"/>
          </p:cNvSpPr>
          <p:nvPr/>
        </p:nvSpPr>
        <p:spPr bwMode="auto">
          <a:xfrm>
            <a:off x="270470" y="1241292"/>
            <a:ext cx="490594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eaLnBrk="1" hangingPunct="1"/>
            <a:r>
              <a:rPr lang="en-GB" sz="6000" b="1" dirty="0"/>
              <a:t> </a:t>
            </a:r>
            <a:r>
              <a:rPr lang="en-GB" sz="5800" b="1" dirty="0"/>
              <a:t>Traffic Light </a:t>
            </a:r>
            <a:r>
              <a:rPr lang="en-GB" sz="7200" b="1" i="1" dirty="0">
                <a:solidFill>
                  <a:srgbClr val="FF0000"/>
                </a:solidFill>
                <a:latin typeface="Bradley Hand ITC" pitchFamily="66" charset="0"/>
              </a:rPr>
              <a:t>it</a:t>
            </a:r>
          </a:p>
        </p:txBody>
      </p:sp>
      <p:pic>
        <p:nvPicPr>
          <p:cNvPr id="4" name="Picture 3" descr="http://png.findicons.com/files/icons/2320/x_mac_general/400/traffic_lights.png">
            <a:hlinkClick r:id="" action="ppaction://noaction"/>
            <a:extLst>
              <a:ext uri="{FF2B5EF4-FFF2-40B4-BE49-F238E27FC236}">
                <a16:creationId xmlns:a16="http://schemas.microsoft.com/office/drawing/2014/main" id="{1CAD5F91-34FE-4424-B0B2-B61CA01C61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92333"/>
            <a:ext cx="2663825"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Table 4">
            <a:extLst>
              <a:ext uri="{FF2B5EF4-FFF2-40B4-BE49-F238E27FC236}">
                <a16:creationId xmlns:a16="http://schemas.microsoft.com/office/drawing/2014/main" id="{865DB7FD-CA57-4659-925E-56D89A721884}"/>
              </a:ext>
            </a:extLst>
          </p:cNvPr>
          <p:cNvGraphicFramePr>
            <a:graphicFrameLocks noGrp="1"/>
          </p:cNvGraphicFramePr>
          <p:nvPr>
            <p:extLst>
              <p:ext uri="{D42A27DB-BD31-4B8C-83A1-F6EECF244321}">
                <p14:modId xmlns:p14="http://schemas.microsoft.com/office/powerpoint/2010/main" val="929700491"/>
              </p:ext>
            </p:extLst>
          </p:nvPr>
        </p:nvGraphicFramePr>
        <p:xfrm>
          <a:off x="2351584" y="3092333"/>
          <a:ext cx="9532398" cy="2438400"/>
        </p:xfrm>
        <a:graphic>
          <a:graphicData uri="http://schemas.openxmlformats.org/drawingml/2006/table">
            <a:tbl>
              <a:tblPr firstRow="1" bandRow="1">
                <a:tableStyleId>{5C22544A-7EE6-4342-B048-85BDC9FD1C3A}</a:tableStyleId>
              </a:tblPr>
              <a:tblGrid>
                <a:gridCol w="1402612">
                  <a:extLst>
                    <a:ext uri="{9D8B030D-6E8A-4147-A177-3AD203B41FA5}">
                      <a16:colId xmlns:a16="http://schemas.microsoft.com/office/drawing/2014/main" val="2064328041"/>
                    </a:ext>
                  </a:extLst>
                </a:gridCol>
                <a:gridCol w="8129786">
                  <a:extLst>
                    <a:ext uri="{9D8B030D-6E8A-4147-A177-3AD203B41FA5}">
                      <a16:colId xmlns:a16="http://schemas.microsoft.com/office/drawing/2014/main" val="1982762199"/>
                    </a:ext>
                  </a:extLst>
                </a:gridCol>
              </a:tblGrid>
              <a:tr h="390262">
                <a:tc>
                  <a:txBody>
                    <a:bodyPr/>
                    <a:lstStyle/>
                    <a:p>
                      <a:endParaRPr lang="en-GB" dirty="0"/>
                    </a:p>
                  </a:txBody>
                  <a:tcPr/>
                </a:tc>
                <a:tc>
                  <a:txBody>
                    <a:bodyPr/>
                    <a:lstStyle/>
                    <a:p>
                      <a:pPr algn="ctr"/>
                      <a:r>
                        <a:rPr lang="en-GB" sz="2800" b="1" i="1" dirty="0">
                          <a:solidFill>
                            <a:schemeClr val="tx1"/>
                          </a:solidFill>
                          <a:effectLst>
                            <a:outerShdw blurRad="38100" dist="38100" dir="2700000" algn="tl">
                              <a:srgbClr val="000000">
                                <a:alpha val="43137"/>
                              </a:srgbClr>
                            </a:outerShdw>
                          </a:effectLst>
                        </a:rPr>
                        <a:t>Where is your learning at ?</a:t>
                      </a:r>
                      <a:endParaRPr lang="en-GB" sz="2800" dirty="0">
                        <a:solidFill>
                          <a:schemeClr val="tx1"/>
                        </a:solidFill>
                      </a:endParaRPr>
                    </a:p>
                  </a:txBody>
                  <a:tcPr/>
                </a:tc>
                <a:extLst>
                  <a:ext uri="{0D108BD9-81ED-4DB2-BD59-A6C34878D82A}">
                    <a16:rowId xmlns:a16="http://schemas.microsoft.com/office/drawing/2014/main" val="1770179185"/>
                  </a:ext>
                </a:extLst>
              </a:tr>
              <a:tr h="370840">
                <a:tc>
                  <a:txBody>
                    <a:bodyPr/>
                    <a:lstStyle/>
                    <a:p>
                      <a:r>
                        <a:rPr lang="en-GB" sz="2800" b="1" dirty="0">
                          <a:solidFill>
                            <a:srgbClr val="FF0000"/>
                          </a:solidFill>
                          <a:effectLst>
                            <a:outerShdw blurRad="38100" dist="38100" dir="2700000" algn="tl">
                              <a:srgbClr val="000000">
                                <a:alpha val="43137"/>
                              </a:srgbClr>
                            </a:outerShdw>
                          </a:effectLst>
                        </a:rPr>
                        <a:t>Red </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800" b="0" i="0" dirty="0">
                          <a:latin typeface="+mn-lt"/>
                          <a:ea typeface="+mn-ea"/>
                        </a:rPr>
                        <a:t>I have misunderstood some of the topics. (write down 2 questions that you need help with)</a:t>
                      </a:r>
                    </a:p>
                  </a:txBody>
                  <a:tcPr anchor="ctr"/>
                </a:tc>
                <a:extLst>
                  <a:ext uri="{0D108BD9-81ED-4DB2-BD59-A6C34878D82A}">
                    <a16:rowId xmlns:a16="http://schemas.microsoft.com/office/drawing/2014/main" val="2655770272"/>
                  </a:ext>
                </a:extLst>
              </a:tr>
              <a:tr h="370840">
                <a:tc>
                  <a:txBody>
                    <a:bodyPr/>
                    <a:lstStyle/>
                    <a:p>
                      <a:r>
                        <a:rPr lang="en-GB" sz="2800" b="1" dirty="0">
                          <a:solidFill>
                            <a:srgbClr val="FFC000"/>
                          </a:solidFill>
                          <a:effectLst>
                            <a:outerShdw blurRad="38100" dist="38100" dir="2700000" algn="tl">
                              <a:srgbClr val="000000">
                                <a:alpha val="43137"/>
                              </a:srgbClr>
                            </a:outerShdw>
                          </a:effectLst>
                        </a:rPr>
                        <a:t>Amber</a:t>
                      </a:r>
                      <a:r>
                        <a:rPr lang="en-GB" b="1" dirty="0">
                          <a:solidFill>
                            <a:srgbClr val="FFC000"/>
                          </a:solidFill>
                          <a:effectLst>
                            <a:outerShdw blurRad="38100" dist="38100" dir="2700000" algn="tl">
                              <a:srgbClr val="000000">
                                <a:alpha val="43137"/>
                              </a:srgbClr>
                            </a:outerShdw>
                          </a:effectLst>
                        </a:rPr>
                        <a:t> </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800" b="0" i="0" dirty="0">
                          <a:latin typeface="+mn-lt"/>
                          <a:ea typeface="+mn-ea"/>
                        </a:rPr>
                        <a:t>I have understood most of the topics so far (write down 1 question and 1 key theme you have understood)</a:t>
                      </a:r>
                    </a:p>
                  </a:txBody>
                  <a:tcPr/>
                </a:tc>
                <a:extLst>
                  <a:ext uri="{0D108BD9-81ED-4DB2-BD59-A6C34878D82A}">
                    <a16:rowId xmlns:a16="http://schemas.microsoft.com/office/drawing/2014/main" val="3643598402"/>
                  </a:ext>
                </a:extLst>
              </a:tr>
              <a:tr h="370840">
                <a:tc>
                  <a:txBody>
                    <a:bodyPr/>
                    <a:lstStyle/>
                    <a:p>
                      <a:r>
                        <a:rPr lang="en-GB" sz="2800" b="1" dirty="0">
                          <a:solidFill>
                            <a:schemeClr val="accent3"/>
                          </a:solidFill>
                          <a:effectLst>
                            <a:outerShdw blurRad="38100" dist="38100" dir="2700000" algn="tl">
                              <a:srgbClr val="000000">
                                <a:alpha val="43137"/>
                              </a:srgbClr>
                            </a:outerShdw>
                          </a:effectLst>
                        </a:rPr>
                        <a:t>Green </a:t>
                      </a:r>
                    </a:p>
                  </a:txBody>
                  <a:tcPr/>
                </a:tc>
                <a:tc>
                  <a:txBody>
                    <a:bodyPr/>
                    <a:lstStyle/>
                    <a:p>
                      <a:pPr algn="just"/>
                      <a:r>
                        <a:rPr lang="en-GB" sz="1800" b="0" i="0" dirty="0">
                          <a:latin typeface="+mn-lt"/>
                          <a:ea typeface="+mn-ea"/>
                        </a:rPr>
                        <a:t>I have understood the topics so far (write down 2 key themes from the session to show your understanding)</a:t>
                      </a:r>
                      <a:endParaRPr lang="en-GB" sz="1800" b="0" i="0" dirty="0"/>
                    </a:p>
                  </a:txBody>
                  <a:tcPr/>
                </a:tc>
                <a:extLst>
                  <a:ext uri="{0D108BD9-81ED-4DB2-BD59-A6C34878D82A}">
                    <a16:rowId xmlns:a16="http://schemas.microsoft.com/office/drawing/2014/main" val="3562692869"/>
                  </a:ext>
                </a:extLst>
              </a:tr>
            </a:tbl>
          </a:graphicData>
        </a:graphic>
      </p:graphicFrame>
    </p:spTree>
    <p:extLst>
      <p:ext uri="{BB962C8B-B14F-4D97-AF65-F5344CB8AC3E}">
        <p14:creationId xmlns:p14="http://schemas.microsoft.com/office/powerpoint/2010/main" val="2735267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PowerPoint Presentation Template</Template>
  <TotalTime>3411</TotalTime>
  <Words>1230</Words>
  <Application>Microsoft Office PowerPoint</Application>
  <PresentationFormat>Widescreen</PresentationFormat>
  <Paragraphs>147</Paragraphs>
  <Slides>24</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Arial Rounded MT Bold</vt:lpstr>
      <vt:lpstr>Bradley Hand ITC</vt:lpstr>
      <vt:lpstr>Calibri</vt:lpstr>
      <vt:lpstr>Myriad Pro</vt:lpstr>
      <vt:lpstr>20140311PresentationUWTSDTemplate</vt:lpstr>
      <vt:lpstr>Essential Skills  </vt:lpstr>
      <vt:lpstr>Essential Skills: Session Descriptions</vt:lpstr>
      <vt:lpstr>Essential Skills: Session Descriptions</vt:lpstr>
      <vt:lpstr>Session Objectives </vt:lpstr>
      <vt:lpstr>Session Schedule</vt:lpstr>
      <vt:lpstr>Navigate your assessment specifications with confidence</vt:lpstr>
      <vt:lpstr>PowerPoint Presentation</vt:lpstr>
      <vt:lpstr>PowerPoint Presentation</vt:lpstr>
      <vt:lpstr>PowerPoint Presentation</vt:lpstr>
      <vt:lpstr>Find your assessment specifications</vt:lpstr>
      <vt:lpstr>PowerPoint Presentation</vt:lpstr>
      <vt:lpstr>PowerPoint Presentation</vt:lpstr>
      <vt:lpstr>PowerPoint Presentation</vt:lpstr>
      <vt:lpstr>Identifying what needs to be done</vt:lpstr>
      <vt:lpstr>PowerPoint Presentation</vt:lpstr>
      <vt:lpstr>Reflect on your understanding</vt:lpstr>
      <vt:lpstr>Plan your next steps </vt:lpstr>
      <vt:lpstr>PowerPoint Presentation</vt:lpstr>
      <vt:lpstr>Creating a to-do list</vt:lpstr>
      <vt:lpstr>Creating an action plan  for completing your work</vt:lpstr>
      <vt:lpstr>Creating an action plan  for completing your work</vt:lpstr>
      <vt:lpstr>PowerPoint Presentation</vt:lpstr>
      <vt:lpstr>Development Diary</vt:lpstr>
      <vt:lpstr>PowerPoint Presentation</vt:lpstr>
    </vt:vector>
  </TitlesOfParts>
  <Company>University of Chester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Leadership and Development</dc:title>
  <dc:creator>kasia</dc:creator>
  <cp:lastModifiedBy>Beau Academic</cp:lastModifiedBy>
  <cp:revision>183</cp:revision>
  <dcterms:created xsi:type="dcterms:W3CDTF">2011-02-08T13:37:54Z</dcterms:created>
  <dcterms:modified xsi:type="dcterms:W3CDTF">2026-02-01T21:57:09Z</dcterms:modified>
</cp:coreProperties>
</file>