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8" r:id="rId4"/>
    <p:sldId id="261" r:id="rId5"/>
    <p:sldId id="259" r:id="rId6"/>
    <p:sldId id="262" r:id="rId7"/>
    <p:sldId id="263" r:id="rId8"/>
    <p:sldId id="264" r:id="rId9"/>
    <p:sldId id="267" r:id="rId10"/>
    <p:sldId id="269" r:id="rId11"/>
    <p:sldId id="270" r:id="rId12"/>
    <p:sldId id="260" r:id="rId13"/>
    <p:sldId id="265" r:id="rId14"/>
    <p:sldId id="266"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86" d="100"/>
          <a:sy n="86" d="100"/>
        </p:scale>
        <p:origin x="4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8C9BEA06-16A4-4EF9-B402-503EF7918909}" type="datetimeFigureOut">
              <a:rPr lang="en-GB" smtClean="0"/>
              <a:t>20/02/2024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4A5075-A7F2-40C0-8312-B45A6B08A286}" type="slidenum">
              <a:rPr lang="en-GB" smtClean="0"/>
              <a:t>‹#›</a:t>
            </a:fld>
            <a:endParaRPr lang="en-GB"/>
          </a:p>
        </p:txBody>
      </p:sp>
    </p:spTree>
    <p:extLst>
      <p:ext uri="{BB962C8B-B14F-4D97-AF65-F5344CB8AC3E}">
        <p14:creationId xmlns:p14="http://schemas.microsoft.com/office/powerpoint/2010/main" val="370136798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9BEA06-16A4-4EF9-B402-503EF7918909}" type="datetimeFigureOut">
              <a:rPr lang="en-GB" smtClean="0"/>
              <a:t>20/02/2024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4A5075-A7F2-40C0-8312-B45A6B08A286}" type="slidenum">
              <a:rPr lang="en-GB" smtClean="0"/>
              <a:t>‹#›</a:t>
            </a:fld>
            <a:endParaRPr lang="en-GB"/>
          </a:p>
        </p:txBody>
      </p:sp>
    </p:spTree>
    <p:extLst>
      <p:ext uri="{BB962C8B-B14F-4D97-AF65-F5344CB8AC3E}">
        <p14:creationId xmlns:p14="http://schemas.microsoft.com/office/powerpoint/2010/main" val="1598815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8C9BEA06-16A4-4EF9-B402-503EF7918909}" type="datetimeFigureOut">
              <a:rPr lang="en-GB" smtClean="0"/>
              <a:t>20/02/2024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4A5075-A7F2-40C0-8312-B45A6B08A286}" type="slidenum">
              <a:rPr lang="en-GB" smtClean="0"/>
              <a:t>‹#›</a:t>
            </a:fld>
            <a:endParaRPr lang="en-GB"/>
          </a:p>
        </p:txBody>
      </p:sp>
    </p:spTree>
    <p:extLst>
      <p:ext uri="{BB962C8B-B14F-4D97-AF65-F5344CB8AC3E}">
        <p14:creationId xmlns:p14="http://schemas.microsoft.com/office/powerpoint/2010/main" val="225093722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8C9BEA06-16A4-4EF9-B402-503EF7918909}" type="datetimeFigureOut">
              <a:rPr lang="en-GB" smtClean="0"/>
              <a:t>20/02/2024</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114A5075-A7F2-40C0-8312-B45A6B08A286}" type="slidenum">
              <a:rPr lang="en-GB" smtClean="0"/>
              <a:t>‹#›</a:t>
            </a:fld>
            <a:endParaRPr lang="en-GB"/>
          </a:p>
        </p:txBody>
      </p:sp>
    </p:spTree>
    <p:extLst>
      <p:ext uri="{BB962C8B-B14F-4D97-AF65-F5344CB8AC3E}">
        <p14:creationId xmlns:p14="http://schemas.microsoft.com/office/powerpoint/2010/main" val="3171628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8C9BEA06-16A4-4EF9-B402-503EF7918909}" type="datetimeFigureOut">
              <a:rPr lang="en-GB" smtClean="0"/>
              <a:t>20/02/2024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4A5075-A7F2-40C0-8312-B45A6B08A286}"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8310161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9BEA06-16A4-4EF9-B402-503EF7918909}" type="datetimeFigureOut">
              <a:rPr lang="en-GB" smtClean="0"/>
              <a:t>20/02/2024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14A5075-A7F2-40C0-8312-B45A6B08A286}" type="slidenum">
              <a:rPr lang="en-GB" smtClean="0"/>
              <a:t>‹#›</a:t>
            </a:fld>
            <a:endParaRPr lang="en-GB"/>
          </a:p>
        </p:txBody>
      </p:sp>
    </p:spTree>
    <p:extLst>
      <p:ext uri="{BB962C8B-B14F-4D97-AF65-F5344CB8AC3E}">
        <p14:creationId xmlns:p14="http://schemas.microsoft.com/office/powerpoint/2010/main" val="2354956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9BEA06-16A4-4EF9-B402-503EF7918909}" type="datetimeFigureOut">
              <a:rPr lang="en-GB" smtClean="0"/>
              <a:t>20/02/2024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14A5075-A7F2-40C0-8312-B45A6B08A286}" type="slidenum">
              <a:rPr lang="en-GB" smtClean="0"/>
              <a:t>‹#›</a:t>
            </a:fld>
            <a:endParaRPr lang="en-GB"/>
          </a:p>
        </p:txBody>
      </p:sp>
    </p:spTree>
    <p:extLst>
      <p:ext uri="{BB962C8B-B14F-4D97-AF65-F5344CB8AC3E}">
        <p14:creationId xmlns:p14="http://schemas.microsoft.com/office/powerpoint/2010/main" val="740346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8C9BEA06-16A4-4EF9-B402-503EF7918909}" type="datetimeFigureOut">
              <a:rPr lang="en-GB" smtClean="0"/>
              <a:t>20/02/2024</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114A5075-A7F2-40C0-8312-B45A6B08A286}" type="slidenum">
              <a:rPr lang="en-GB" smtClean="0"/>
              <a:t>‹#›</a:t>
            </a:fld>
            <a:endParaRPr lang="en-GB"/>
          </a:p>
        </p:txBody>
      </p:sp>
    </p:spTree>
    <p:extLst>
      <p:ext uri="{BB962C8B-B14F-4D97-AF65-F5344CB8AC3E}">
        <p14:creationId xmlns:p14="http://schemas.microsoft.com/office/powerpoint/2010/main" val="653442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8C9BEA06-16A4-4EF9-B402-503EF7918909}" type="datetimeFigureOut">
              <a:rPr lang="en-GB" smtClean="0"/>
              <a:t>20/02/2024</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114A5075-A7F2-40C0-8312-B45A6B08A286}" type="slidenum">
              <a:rPr lang="en-GB" smtClean="0"/>
              <a:t>‹#›</a:t>
            </a:fld>
            <a:endParaRPr lang="en-GB"/>
          </a:p>
        </p:txBody>
      </p:sp>
    </p:spTree>
    <p:extLst>
      <p:ext uri="{BB962C8B-B14F-4D97-AF65-F5344CB8AC3E}">
        <p14:creationId xmlns:p14="http://schemas.microsoft.com/office/powerpoint/2010/main" val="2905336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9BEA06-16A4-4EF9-B402-503EF7918909}" type="datetimeFigureOut">
              <a:rPr lang="en-GB" smtClean="0"/>
              <a:t>20/02/2024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4A5075-A7F2-40C0-8312-B45A6B08A286}" type="slidenum">
              <a:rPr lang="en-GB" smtClean="0"/>
              <a:t>‹#›</a:t>
            </a:fld>
            <a:endParaRPr lang="en-GB"/>
          </a:p>
        </p:txBody>
      </p:sp>
    </p:spTree>
    <p:extLst>
      <p:ext uri="{BB962C8B-B14F-4D97-AF65-F5344CB8AC3E}">
        <p14:creationId xmlns:p14="http://schemas.microsoft.com/office/powerpoint/2010/main" val="3363241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9BEA06-16A4-4EF9-B402-503EF7918909}" type="datetimeFigureOut">
              <a:rPr lang="en-GB" smtClean="0"/>
              <a:t>20/02/2024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4A5075-A7F2-40C0-8312-B45A6B08A286}" type="slidenum">
              <a:rPr lang="en-GB" smtClean="0"/>
              <a:t>‹#›</a:t>
            </a:fld>
            <a:endParaRPr lang="en-GB"/>
          </a:p>
        </p:txBody>
      </p:sp>
    </p:spTree>
    <p:extLst>
      <p:ext uri="{BB962C8B-B14F-4D97-AF65-F5344CB8AC3E}">
        <p14:creationId xmlns:p14="http://schemas.microsoft.com/office/powerpoint/2010/main" val="9861759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8C9BEA06-16A4-4EF9-B402-503EF7918909}" type="datetimeFigureOut">
              <a:rPr lang="en-GB" smtClean="0"/>
              <a:t>20/02/2024</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114A5075-A7F2-40C0-8312-B45A6B08A286}" type="slidenum">
              <a:rPr lang="en-GB" smtClean="0"/>
              <a:t>‹#›</a:t>
            </a:fld>
            <a:endParaRPr lang="en-GB"/>
          </a:p>
        </p:txBody>
      </p:sp>
    </p:spTree>
    <p:extLst>
      <p:ext uri="{BB962C8B-B14F-4D97-AF65-F5344CB8AC3E}">
        <p14:creationId xmlns:p14="http://schemas.microsoft.com/office/powerpoint/2010/main" val="2605805774"/>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8.pn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2.png"/><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6.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18.png"/><Relationship Id="rId4" Type="http://schemas.openxmlformats.org/officeDocument/2006/relationships/image" Target="../media/image17.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20.png"/><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0.mp4"/><Relationship Id="rId1" Type="http://schemas.microsoft.com/office/2007/relationships/media" Target="../media/media10.mp4"/><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23.png"/><Relationship Id="rId4" Type="http://schemas.openxmlformats.org/officeDocument/2006/relationships/image" Target="../media/image22.jpeg"/></Relationships>
</file>

<file path=ppt/slides/_rels/slide12.xml.rels><?xml version="1.0" encoding="UTF-8" standalone="yes"?>
<Relationships xmlns="http://schemas.openxmlformats.org/package/2006/relationships"><Relationship Id="rId3" Type="http://schemas.openxmlformats.org/officeDocument/2006/relationships/hyperlink" Target="https://www.thesun.ie/sport/mma/4989549/conor-mcgregor-jose-aldo-rematch/" TargetMode="External"/><Relationship Id="rId2" Type="http://schemas.openxmlformats.org/officeDocument/2006/relationships/hyperlink" Target="https://liveatyourlocal.com.au/2022/12/06/paddy-pimblett-is-the-internets-favourite-ufc-fighter-so-who-is-he/" TargetMode="External"/><Relationship Id="rId1" Type="http://schemas.openxmlformats.org/officeDocument/2006/relationships/slideLayout" Target="../slideLayouts/slideLayout6.xml"/><Relationship Id="rId5" Type="http://schemas.openxmlformats.org/officeDocument/2006/relationships/hyperlink" Target="https://www.mmanytt.com/latest-news/opinion-morning-night-ufc-london-brits-fared/" TargetMode="External"/><Relationship Id="rId4" Type="http://schemas.openxmlformats.org/officeDocument/2006/relationships/hyperlink" Target="https://www.therichest.com/rich-powerful/biggest-pay-per-views-all-time/#:~:text=8%20Biggest%20Pay-Per-Views%20Of%20All%20Time%201%20Lennox"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thesportsman.com/articles/the-baddy-is-back-paddy-pimblett-and-darren-till-return-at-ufc-282" TargetMode="External"/><Relationship Id="rId3" Type="http://schemas.openxmlformats.org/officeDocument/2006/relationships/hyperlink" Target="https://www.mmamania.com/2022/8/26/23323620/video-leon-edwards-receives-champions-welcome-in-u-k-after-ufc-278-win-usman-knockout" TargetMode="External"/><Relationship Id="rId7" Type="http://schemas.openxmlformats.org/officeDocument/2006/relationships/hyperlink" Target="https://www.one37pm.com/sports/current-ufc-heavyweight-champion" TargetMode="External"/><Relationship Id="rId2" Type="http://schemas.openxmlformats.org/officeDocument/2006/relationships/hyperlink" Target="https://kungfukingdom.com/leon-edwards-inside-the-mind-of-birminghams-own-rocky/" TargetMode="External"/><Relationship Id="rId1" Type="http://schemas.openxmlformats.org/officeDocument/2006/relationships/slideLayout" Target="../slideLayouts/slideLayout2.xml"/><Relationship Id="rId6" Type="http://schemas.openxmlformats.org/officeDocument/2006/relationships/hyperlink" Target="https://www.sportonspec.co.uk/event/ufc-fight-night-london/" TargetMode="External"/><Relationship Id="rId5" Type="http://schemas.openxmlformats.org/officeDocument/2006/relationships/hyperlink" Target="https://metro.co.uk/2016/11/27/conor-mcgregor-forced-to-vacate-ufc-featherweight-belt-just-two-weeks-after-becoming-two-weight-champion-6285709/" TargetMode="External"/><Relationship Id="rId4" Type="http://schemas.openxmlformats.org/officeDocument/2006/relationships/hyperlink" Target="https://sports.inquirer.net/410323/ufc-to-slash-roster-before-year-end-says-dana-white"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cbssports.com/mma/news/ufc-295-results-highlights-tom-aspinall-earns-interim-heavyweight-crown-with-vicious-tko-of-sergei-pavlovich/" TargetMode="External"/><Relationship Id="rId7" Type="http://schemas.openxmlformats.org/officeDocument/2006/relationships/hyperlink" Target="https://uk.sports.yahoo.com/news/ufc-london-attendance-gate-o2-000928558--mma.html" TargetMode="External"/><Relationship Id="rId2" Type="http://schemas.openxmlformats.org/officeDocument/2006/relationships/hyperlink" Target="https://www.independent.co.uk/sport/ufc/ufc-london-2022-card-tom-aspinall-curtis-blaydes-b2070713.html" TargetMode="External"/><Relationship Id="rId1" Type="http://schemas.openxmlformats.org/officeDocument/2006/relationships/slideLayout" Target="../slideLayouts/slideLayout2.xml"/><Relationship Id="rId6" Type="http://schemas.openxmlformats.org/officeDocument/2006/relationships/hyperlink" Target="https://oursportinglife.co.uk/mma-statistics-uk/" TargetMode="External"/><Relationship Id="rId5" Type="http://schemas.openxmlformats.org/officeDocument/2006/relationships/hyperlink" Target="https://www.youtube.com/watch?v=bKXyigHFrOM" TargetMode="External"/><Relationship Id="rId4" Type="http://schemas.openxmlformats.org/officeDocument/2006/relationships/hyperlink" Target="https://www.bing.com/search?q=ufc+229+attendance&amp;cvid=b38181117f724315841adf6e528020fe&amp;gs_lcrp=EgZjaHJvbWUyBggAEEUYOTIGCAEQRRhAMgcIAhBFGPxV0gEIMzU4NmowajmoAgCwAgA&amp;FORM=ANAB01&amp;PC=HCTS"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s://bloodyelbow.com/2019/09/23/zuffa-finances-the-economics-of-a-ufc-event/"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D48AC-EAFA-2E39-208C-47B948505576}"/>
              </a:ext>
            </a:extLst>
          </p:cNvPr>
          <p:cNvSpPr>
            <a:spLocks noGrp="1"/>
          </p:cNvSpPr>
          <p:nvPr>
            <p:ph type="ctrTitle"/>
          </p:nvPr>
        </p:nvSpPr>
        <p:spPr/>
        <p:txBody>
          <a:bodyPr>
            <a:normAutofit fontScale="90000"/>
          </a:bodyPr>
          <a:lstStyle/>
          <a:p>
            <a:r>
              <a:rPr lang="en-GB" dirty="0"/>
              <a:t>UFC 286 London event Report – Research methods and field study experience </a:t>
            </a:r>
          </a:p>
        </p:txBody>
      </p:sp>
      <p:sp>
        <p:nvSpPr>
          <p:cNvPr id="3" name="Subtitle 2">
            <a:extLst>
              <a:ext uri="{FF2B5EF4-FFF2-40B4-BE49-F238E27FC236}">
                <a16:creationId xmlns:a16="http://schemas.microsoft.com/office/drawing/2014/main" id="{F0E9CA61-2F03-F098-BCE4-559C47220659}"/>
              </a:ext>
            </a:extLst>
          </p:cNvPr>
          <p:cNvSpPr>
            <a:spLocks noGrp="1"/>
          </p:cNvSpPr>
          <p:nvPr>
            <p:ph type="subTitle" idx="1"/>
          </p:nvPr>
        </p:nvSpPr>
        <p:spPr/>
        <p:txBody>
          <a:bodyPr/>
          <a:lstStyle/>
          <a:p>
            <a:r>
              <a:rPr lang="en-GB" dirty="0"/>
              <a:t>Lecturer – Dr Emma Roberts </a:t>
            </a:r>
          </a:p>
          <a:p>
            <a:r>
              <a:rPr lang="en-GB" dirty="0"/>
              <a:t>Module code – BMTP5022</a:t>
            </a:r>
          </a:p>
          <a:p>
            <a:endParaRPr lang="en-GB" dirty="0"/>
          </a:p>
        </p:txBody>
      </p:sp>
      <p:pic>
        <p:nvPicPr>
          <p:cNvPr id="19" name="Video 18">
            <a:hlinkClick r:id="" action="ppaction://media"/>
            <a:extLst>
              <a:ext uri="{FF2B5EF4-FFF2-40B4-BE49-F238E27FC236}">
                <a16:creationId xmlns:a16="http://schemas.microsoft.com/office/drawing/2014/main" id="{5E7A57DA-C619-375D-01D8-C09920B77E1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12443953"/>
      </p:ext>
    </p:extLst>
  </p:cSld>
  <p:clrMapOvr>
    <a:masterClrMapping/>
  </p:clrMapOvr>
  <mc:AlternateContent xmlns:mc="http://schemas.openxmlformats.org/markup-compatibility/2006">
    <mc:Choice xmlns:p14="http://schemas.microsoft.com/office/powerpoint/2010/main" Requires="p14">
      <p:transition spd="med" p14:dur="700" advTm="42223">
        <p:fade/>
      </p:transition>
    </mc:Choice>
    <mc:Fallback>
      <p:transition spd="med" advTm="4222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8C5A3-CB9D-F7D8-583B-AC134846A5D5}"/>
              </a:ext>
            </a:extLst>
          </p:cNvPr>
          <p:cNvSpPr>
            <a:spLocks noGrp="1"/>
          </p:cNvSpPr>
          <p:nvPr>
            <p:ph type="title"/>
          </p:nvPr>
        </p:nvSpPr>
        <p:spPr/>
        <p:txBody>
          <a:bodyPr/>
          <a:lstStyle/>
          <a:p>
            <a:r>
              <a:rPr lang="en-GB" dirty="0"/>
              <a:t>UFC 286 London</a:t>
            </a:r>
          </a:p>
        </p:txBody>
      </p:sp>
      <p:pic>
        <p:nvPicPr>
          <p:cNvPr id="1026" name="Picture 2" descr="[Opinion] The Morning After The Night Before At UFC London... How The ...">
            <a:extLst>
              <a:ext uri="{FF2B5EF4-FFF2-40B4-BE49-F238E27FC236}">
                <a16:creationId xmlns:a16="http://schemas.microsoft.com/office/drawing/2014/main" id="{56613ABD-5288-4259-D058-E2152F5E5FB4}"/>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1459611" y="3079908"/>
            <a:ext cx="3720155" cy="2425542"/>
          </a:xfrm>
          <a:prstGeom prst="rect">
            <a:avLst/>
          </a:prstGeom>
          <a:noFill/>
          <a:extLst>
            <a:ext uri="{909E8E84-426E-40DD-AFC4-6F175D3DCCD1}">
              <a14:hiddenFill xmlns:a14="http://schemas.microsoft.com/office/drawing/2010/main">
                <a:solidFill>
                  <a:srgbClr val="FFFFFF"/>
                </a:solidFill>
              </a14:hiddenFill>
            </a:ext>
          </a:extLst>
        </p:spPr>
      </p:pic>
      <p:sp>
        <p:nvSpPr>
          <p:cNvPr id="4" name="Arrow: Right 3">
            <a:extLst>
              <a:ext uri="{FF2B5EF4-FFF2-40B4-BE49-F238E27FC236}">
                <a16:creationId xmlns:a16="http://schemas.microsoft.com/office/drawing/2014/main" id="{6A403B6F-D167-4DFA-6748-9BF921A1AD88}"/>
              </a:ext>
            </a:extLst>
          </p:cNvPr>
          <p:cNvSpPr/>
          <p:nvPr/>
        </p:nvSpPr>
        <p:spPr>
          <a:xfrm>
            <a:off x="5495277" y="3959304"/>
            <a:ext cx="1695450" cy="66675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E2E314EA-FD39-7AA9-F661-2F2F9737A835}"/>
              </a:ext>
            </a:extLst>
          </p:cNvPr>
          <p:cNvSpPr txBox="1"/>
          <p:nvPr/>
        </p:nvSpPr>
        <p:spPr>
          <a:xfrm>
            <a:off x="7867711" y="2266323"/>
            <a:ext cx="3595457" cy="1815882"/>
          </a:xfrm>
          <a:prstGeom prst="rect">
            <a:avLst/>
          </a:prstGeom>
          <a:noFill/>
        </p:spPr>
        <p:txBody>
          <a:bodyPr wrap="square" rtlCol="0">
            <a:spAutoFit/>
          </a:bodyPr>
          <a:lstStyle/>
          <a:p>
            <a:r>
              <a:rPr lang="en-GB" sz="1600" dirty="0"/>
              <a:t>UFC London was a massive event for the UK and will be a key part of UK MMA history.  This event featured a huge up-and-coming UK superstar Leon Edwards. Leon defended his belt on home turf bringing many new eyes to the sport in the UK</a:t>
            </a:r>
          </a:p>
        </p:txBody>
      </p:sp>
      <p:sp>
        <p:nvSpPr>
          <p:cNvPr id="6" name="TextBox 5">
            <a:extLst>
              <a:ext uri="{FF2B5EF4-FFF2-40B4-BE49-F238E27FC236}">
                <a16:creationId xmlns:a16="http://schemas.microsoft.com/office/drawing/2014/main" id="{F0426A5C-EC08-8FC1-22EB-9BBED2BFA8B3}"/>
              </a:ext>
            </a:extLst>
          </p:cNvPr>
          <p:cNvSpPr txBox="1"/>
          <p:nvPr/>
        </p:nvSpPr>
        <p:spPr>
          <a:xfrm>
            <a:off x="923278" y="5550922"/>
            <a:ext cx="5007006" cy="461665"/>
          </a:xfrm>
          <a:prstGeom prst="rect">
            <a:avLst/>
          </a:prstGeom>
          <a:noFill/>
        </p:spPr>
        <p:txBody>
          <a:bodyPr wrap="square" rtlCol="0">
            <a:spAutoFit/>
          </a:bodyPr>
          <a:lstStyle/>
          <a:p>
            <a:r>
              <a:rPr lang="en-GB" sz="1200" i="1" dirty="0">
                <a:solidFill>
                  <a:srgbClr val="000000"/>
                </a:solidFill>
                <a:effectLst/>
                <a:latin typeface="Calibri" panose="020F0502020204030204" pitchFamily="34" charset="0"/>
                <a:ea typeface="Calibri" panose="020F0502020204030204" pitchFamily="34" charset="0"/>
              </a:rPr>
              <a:t>Edwards, J. (2018). [Opinion] The Morning After the Night Before At UFC London... How The Brits Fared</a:t>
            </a:r>
            <a:endParaRPr lang="en-GB" sz="1200" i="1" dirty="0"/>
          </a:p>
        </p:txBody>
      </p:sp>
      <p:pic>
        <p:nvPicPr>
          <p:cNvPr id="1032" name="Picture 8" descr="Leon Edwards: Inside The Mind of Birmingham’s Own 'Rocky' - Kung-fu Kingdom">
            <a:extLst>
              <a:ext uri="{FF2B5EF4-FFF2-40B4-BE49-F238E27FC236}">
                <a16:creationId xmlns:a16="http://schemas.microsoft.com/office/drawing/2014/main" id="{DC913ED4-6C6E-B126-267D-D0F37764A4A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05062" y="4212170"/>
            <a:ext cx="2796466" cy="1769639"/>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AB8EEA19-4A6A-F279-0838-3B81581E2CC5}"/>
              </a:ext>
            </a:extLst>
          </p:cNvPr>
          <p:cNvSpPr txBox="1"/>
          <p:nvPr/>
        </p:nvSpPr>
        <p:spPr>
          <a:xfrm>
            <a:off x="8205062" y="5981809"/>
            <a:ext cx="3053918" cy="461665"/>
          </a:xfrm>
          <a:prstGeom prst="rect">
            <a:avLst/>
          </a:prstGeom>
          <a:noFill/>
        </p:spPr>
        <p:txBody>
          <a:bodyPr wrap="square" rtlCol="0">
            <a:spAutoFit/>
          </a:bodyPr>
          <a:lstStyle/>
          <a:p>
            <a:r>
              <a:rPr lang="en-GB" sz="1200" i="1" dirty="0">
                <a:solidFill>
                  <a:srgbClr val="000000"/>
                </a:solidFill>
                <a:effectLst/>
                <a:latin typeface="Calibri" panose="020F0502020204030204" pitchFamily="34" charset="0"/>
                <a:ea typeface="Calibri" panose="020F0502020204030204" pitchFamily="34" charset="0"/>
              </a:rPr>
              <a:t>Gibbs, O. (2021). Leon Edwards: Inside The Mind of Birmingham’s Own ‘Rocky’</a:t>
            </a:r>
            <a:endParaRPr lang="en-GB" sz="1200" i="1" dirty="0"/>
          </a:p>
        </p:txBody>
      </p:sp>
      <p:pic>
        <p:nvPicPr>
          <p:cNvPr id="22" name="Video 21">
            <a:hlinkClick r:id="" action="ppaction://media"/>
            <a:extLst>
              <a:ext uri="{FF2B5EF4-FFF2-40B4-BE49-F238E27FC236}">
                <a16:creationId xmlns:a16="http://schemas.microsoft.com/office/drawing/2014/main" id="{034903BF-4BC8-AB0C-C91C-06CEA11CF97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25040254"/>
      </p:ext>
    </p:extLst>
  </p:cSld>
  <p:clrMapOvr>
    <a:masterClrMapping/>
  </p:clrMapOvr>
  <p:transition spd="slow" advTm="3530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2"/>
                </p:tgtEl>
              </p:cMediaNode>
            </p:video>
            <p:seq concurrent="1" nextAc="seek">
              <p:cTn id="8" restart="whenNotActive" fill="hold" evtFilter="cancelBubble" nodeType="interactiveSeq">
                <p:stCondLst>
                  <p:cond evt="onClick" delay="0">
                    <p:tgtEl>
                      <p:spTgt spid="2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2"/>
                                        </p:tgtEl>
                                      </p:cBhvr>
                                    </p:cmd>
                                  </p:childTnLst>
                                </p:cTn>
                              </p:par>
                            </p:childTnLst>
                          </p:cTn>
                        </p:par>
                      </p:childTnLst>
                    </p:cTn>
                  </p:par>
                </p:childTnLst>
              </p:cTn>
              <p:nextCondLst>
                <p:cond evt="onClick" delay="0">
                  <p:tgtEl>
                    <p:spTgt spid="2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60889-870A-1028-E719-F078D3E01813}"/>
              </a:ext>
            </a:extLst>
          </p:cNvPr>
          <p:cNvSpPr>
            <a:spLocks noGrp="1"/>
          </p:cNvSpPr>
          <p:nvPr>
            <p:ph type="title"/>
          </p:nvPr>
        </p:nvSpPr>
        <p:spPr>
          <a:xfrm>
            <a:off x="2231136" y="476806"/>
            <a:ext cx="7729728" cy="1188720"/>
          </a:xfrm>
        </p:spPr>
        <p:txBody>
          <a:bodyPr/>
          <a:lstStyle/>
          <a:p>
            <a:r>
              <a:rPr lang="en-GB" dirty="0"/>
              <a:t>UFC London's Importance to the tourism and hospitality industry</a:t>
            </a:r>
          </a:p>
        </p:txBody>
      </p:sp>
      <p:pic>
        <p:nvPicPr>
          <p:cNvPr id="2050" name="Picture 2" descr="UFC to slash roster before year-end, says Dana White | Inquirer Sports">
            <a:extLst>
              <a:ext uri="{FF2B5EF4-FFF2-40B4-BE49-F238E27FC236}">
                <a16:creationId xmlns:a16="http://schemas.microsoft.com/office/drawing/2014/main" id="{00409AEA-5FEF-12F0-97FC-449E31D5EF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81149" y="2397090"/>
            <a:ext cx="3934369" cy="2614612"/>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A1D4C4C-1493-7F67-E106-614A855B8AA8}"/>
              </a:ext>
            </a:extLst>
          </p:cNvPr>
          <p:cNvSpPr txBox="1"/>
          <p:nvPr/>
        </p:nvSpPr>
        <p:spPr>
          <a:xfrm>
            <a:off x="1148179" y="5310595"/>
            <a:ext cx="6094520" cy="276999"/>
          </a:xfrm>
          <a:prstGeom prst="rect">
            <a:avLst/>
          </a:prstGeom>
          <a:noFill/>
        </p:spPr>
        <p:txBody>
          <a:bodyPr wrap="square">
            <a:spAutoFit/>
          </a:bodyPr>
          <a:lstStyle/>
          <a:p>
            <a:r>
              <a:rPr lang="en-GB" sz="1200" i="1" dirty="0">
                <a:solidFill>
                  <a:srgbClr val="000000"/>
                </a:solidFill>
                <a:effectLst/>
                <a:latin typeface="Calibri" panose="020F0502020204030204" pitchFamily="34" charset="0"/>
                <a:ea typeface="Calibri" panose="020F0502020204030204" pitchFamily="34" charset="0"/>
              </a:rPr>
              <a:t>INQUIRER.net (2020). UFC to slash roster before year-end, says Dana White</a:t>
            </a:r>
            <a:endParaRPr lang="en-GB" sz="1200" i="1" dirty="0"/>
          </a:p>
        </p:txBody>
      </p:sp>
      <p:sp>
        <p:nvSpPr>
          <p:cNvPr id="8" name="TextBox 7">
            <a:extLst>
              <a:ext uri="{FF2B5EF4-FFF2-40B4-BE49-F238E27FC236}">
                <a16:creationId xmlns:a16="http://schemas.microsoft.com/office/drawing/2014/main" id="{7533B528-4FA3-5D98-DC48-EA339E6F48CE}"/>
              </a:ext>
            </a:extLst>
          </p:cNvPr>
          <p:cNvSpPr txBox="1"/>
          <p:nvPr/>
        </p:nvSpPr>
        <p:spPr>
          <a:xfrm>
            <a:off x="6676483" y="1850119"/>
            <a:ext cx="4252404" cy="1538883"/>
          </a:xfrm>
          <a:prstGeom prst="rect">
            <a:avLst/>
          </a:prstGeom>
          <a:noFill/>
        </p:spPr>
        <p:txBody>
          <a:bodyPr wrap="square" rtlCol="0">
            <a:spAutoFit/>
          </a:bodyPr>
          <a:lstStyle/>
          <a:p>
            <a:r>
              <a:rPr lang="en-GB" sz="1400" dirty="0"/>
              <a:t>UFC London had an extremely positive impact on both the hospitality and the tourism industry. It was a sold-out venue, fully selling out only 36 hours after tickets were released. </a:t>
            </a:r>
          </a:p>
          <a:p>
            <a:endParaRPr lang="en-GB" sz="1200" i="1" dirty="0"/>
          </a:p>
          <a:p>
            <a:r>
              <a:rPr lang="en-GB" sz="1200" i="1" dirty="0"/>
              <a:t>(</a:t>
            </a:r>
            <a:r>
              <a:rPr lang="en-GB" sz="1200" b="0" i="1" dirty="0">
                <a:effectLst/>
                <a:latin typeface="Calibri" panose="020F0502020204030204" pitchFamily="34" charset="0"/>
              </a:rPr>
              <a:t>Yahoo Sports. (2014). UFC London Attendance and Gate: O2 Arena Sold Out in 36 Hours)</a:t>
            </a:r>
            <a:endParaRPr lang="en-GB" sz="1200" i="1" dirty="0"/>
          </a:p>
        </p:txBody>
      </p:sp>
      <p:sp>
        <p:nvSpPr>
          <p:cNvPr id="9" name="Arrow: Right 8">
            <a:extLst>
              <a:ext uri="{FF2B5EF4-FFF2-40B4-BE49-F238E27FC236}">
                <a16:creationId xmlns:a16="http://schemas.microsoft.com/office/drawing/2014/main" id="{01B97D59-0162-7F59-C8C0-C1894D343D11}"/>
              </a:ext>
            </a:extLst>
          </p:cNvPr>
          <p:cNvSpPr/>
          <p:nvPr/>
        </p:nvSpPr>
        <p:spPr>
          <a:xfrm rot="1668202">
            <a:off x="5171312" y="4489237"/>
            <a:ext cx="1524867" cy="29296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D2F70F0F-16EC-D2BD-82A8-EE410734AE2F}"/>
              </a:ext>
            </a:extLst>
          </p:cNvPr>
          <p:cNvSpPr txBox="1"/>
          <p:nvPr/>
        </p:nvSpPr>
        <p:spPr>
          <a:xfrm>
            <a:off x="6676483" y="3489663"/>
            <a:ext cx="4367338" cy="3200876"/>
          </a:xfrm>
          <a:prstGeom prst="rect">
            <a:avLst/>
          </a:prstGeom>
          <a:noFill/>
        </p:spPr>
        <p:txBody>
          <a:bodyPr wrap="square" rtlCol="0">
            <a:spAutoFit/>
          </a:bodyPr>
          <a:lstStyle/>
          <a:p>
            <a:r>
              <a:rPr lang="en-GB" sz="1400" dirty="0"/>
              <a:t>Dana White in the post-fight press conference also went on to praise the London crowd and talked a bit about the UFC’s plans for future MMA events. Dana also went on to say how the gate was ‘8. million dollars, the biggest gate in O2 history’. These numbers show how successful UFC events can be in the UK. The sport is continually growing, and it can benefit the hospitality and tourism industries heavily through hugely successful events such as UFC London.</a:t>
            </a:r>
          </a:p>
          <a:p>
            <a:endParaRPr lang="en-GB" sz="1400" dirty="0"/>
          </a:p>
          <a:p>
            <a:r>
              <a:rPr lang="en-GB" sz="1200" i="1" dirty="0">
                <a:solidFill>
                  <a:srgbClr val="000000"/>
                </a:solidFill>
                <a:effectLst/>
                <a:latin typeface="Calibri" panose="020F0502020204030204" pitchFamily="34" charset="0"/>
                <a:ea typeface="Calibri" panose="020F0502020204030204" pitchFamily="34" charset="0"/>
              </a:rPr>
              <a:t>www.youtube.com. (n.d.). Dana White Post-Fight Press Conference | UFC 286.</a:t>
            </a:r>
            <a:endParaRPr lang="en-GB" sz="1200" i="1" dirty="0"/>
          </a:p>
          <a:p>
            <a:endParaRPr lang="en-GB" sz="1200" dirty="0"/>
          </a:p>
          <a:p>
            <a:endParaRPr lang="en-GB" sz="1200" dirty="0"/>
          </a:p>
          <a:p>
            <a:endParaRPr lang="en-GB" sz="1400" dirty="0"/>
          </a:p>
        </p:txBody>
      </p:sp>
      <p:pic>
        <p:nvPicPr>
          <p:cNvPr id="16" name="Video 15">
            <a:hlinkClick r:id="" action="ppaction://media"/>
            <a:extLst>
              <a:ext uri="{FF2B5EF4-FFF2-40B4-BE49-F238E27FC236}">
                <a16:creationId xmlns:a16="http://schemas.microsoft.com/office/drawing/2014/main" id="{6F5F9D4D-827E-B58C-3426-1B1B8674615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81703720"/>
      </p:ext>
    </p:extLst>
  </p:cSld>
  <p:clrMapOvr>
    <a:masterClrMapping/>
  </p:clrMapOvr>
  <p:transition spd="slow" advTm="51097">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50DF7-2432-FB3C-52D0-F69E4B15C419}"/>
              </a:ext>
            </a:extLst>
          </p:cNvPr>
          <p:cNvSpPr>
            <a:spLocks noGrp="1"/>
          </p:cNvSpPr>
          <p:nvPr>
            <p:ph type="title"/>
          </p:nvPr>
        </p:nvSpPr>
        <p:spPr/>
        <p:txBody>
          <a:bodyPr>
            <a:normAutofit fontScale="90000"/>
          </a:bodyPr>
          <a:lstStyle/>
          <a:p>
            <a:r>
              <a:rPr lang="en-GB" dirty="0"/>
              <a:t>The growth of the sport of MMA and how the UFC can benefit the tourism, and events industry</a:t>
            </a:r>
          </a:p>
        </p:txBody>
      </p:sp>
      <p:pic>
        <p:nvPicPr>
          <p:cNvPr id="3074" name="Picture 2" descr="MMA Statistics: How Popular is the UFC in the UK in 2021?">
            <a:extLst>
              <a:ext uri="{FF2B5EF4-FFF2-40B4-BE49-F238E27FC236}">
                <a16:creationId xmlns:a16="http://schemas.microsoft.com/office/drawing/2014/main" id="{CD4D7D80-C957-639E-3184-F5598D68965D}"/>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2135188" y="2769820"/>
            <a:ext cx="7731125" cy="156283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ADD6BC9-57A7-4F1C-E514-CF1808F5E5C2}"/>
              </a:ext>
            </a:extLst>
          </p:cNvPr>
          <p:cNvSpPr txBox="1"/>
          <p:nvPr/>
        </p:nvSpPr>
        <p:spPr>
          <a:xfrm>
            <a:off x="3484594" y="4517994"/>
            <a:ext cx="7399337" cy="276999"/>
          </a:xfrm>
          <a:prstGeom prst="rect">
            <a:avLst/>
          </a:prstGeom>
          <a:noFill/>
        </p:spPr>
        <p:txBody>
          <a:bodyPr wrap="square" rtlCol="0">
            <a:spAutoFit/>
          </a:bodyPr>
          <a:lstStyle/>
          <a:p>
            <a:r>
              <a:rPr lang="en-GB" sz="1200" i="1" dirty="0">
                <a:solidFill>
                  <a:srgbClr val="000000"/>
                </a:solidFill>
                <a:effectLst/>
                <a:latin typeface="Calibri" panose="020F0502020204030204" pitchFamily="34" charset="0"/>
                <a:ea typeface="Calibri" panose="020F0502020204030204" pitchFamily="34" charset="0"/>
              </a:rPr>
              <a:t>White, D. (2021). MMA Statistics: How Popular is the UFC in the UK in 2021</a:t>
            </a:r>
            <a:endParaRPr lang="en-GB" sz="1200" i="1" dirty="0"/>
          </a:p>
        </p:txBody>
      </p:sp>
      <p:sp>
        <p:nvSpPr>
          <p:cNvPr id="5" name="TextBox 4">
            <a:extLst>
              <a:ext uri="{FF2B5EF4-FFF2-40B4-BE49-F238E27FC236}">
                <a16:creationId xmlns:a16="http://schemas.microsoft.com/office/drawing/2014/main" id="{437ED34F-B770-9413-B4C9-1538E110140B}"/>
              </a:ext>
            </a:extLst>
          </p:cNvPr>
          <p:cNvSpPr txBox="1"/>
          <p:nvPr/>
        </p:nvSpPr>
        <p:spPr>
          <a:xfrm>
            <a:off x="1136249" y="4864963"/>
            <a:ext cx="9747682" cy="1754326"/>
          </a:xfrm>
          <a:prstGeom prst="rect">
            <a:avLst/>
          </a:prstGeom>
          <a:noFill/>
        </p:spPr>
        <p:txBody>
          <a:bodyPr wrap="square" rtlCol="0">
            <a:spAutoFit/>
          </a:bodyPr>
          <a:lstStyle/>
          <a:p>
            <a:pPr algn="just"/>
            <a:r>
              <a:rPr lang="en-GB" dirty="0"/>
              <a:t>This graph shows the growth of MMA as a sport from the year 2004 up until 2021. The graph shows how after each UK UFC main event card the popularity of the sport rises. For example, UFC 95 which was hosted in the O2 Arena in London caused a huge overall increase in fans. This trend has also occurred very recently because of new UK MMA stars such as Tom Aspinall and Paddy </a:t>
            </a:r>
            <a:r>
              <a:rPr lang="en-GB" dirty="0" err="1"/>
              <a:t>Pimblett’s</a:t>
            </a:r>
            <a:r>
              <a:rPr lang="en-GB" dirty="0"/>
              <a:t> rise within the UFC.  Although this graph doesn’t display too much information post COVID its clear to see the trend. </a:t>
            </a:r>
          </a:p>
        </p:txBody>
      </p:sp>
      <p:pic>
        <p:nvPicPr>
          <p:cNvPr id="14" name="Video 13">
            <a:hlinkClick r:id="" action="ppaction://media"/>
            <a:extLst>
              <a:ext uri="{FF2B5EF4-FFF2-40B4-BE49-F238E27FC236}">
                <a16:creationId xmlns:a16="http://schemas.microsoft.com/office/drawing/2014/main" id="{11504D3D-4A89-1389-4157-8334F143FDB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28825250"/>
      </p:ext>
    </p:extLst>
  </p:cSld>
  <p:clrMapOvr>
    <a:masterClrMapping/>
  </p:clrMapOvr>
  <p:transition spd="slow" advTm="73436">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E9B83-9025-6811-CE4C-1735714E6D9F}"/>
              </a:ext>
            </a:extLst>
          </p:cNvPr>
          <p:cNvSpPr>
            <a:spLocks noGrp="1"/>
          </p:cNvSpPr>
          <p:nvPr>
            <p:ph type="title"/>
          </p:nvPr>
        </p:nvSpPr>
        <p:spPr>
          <a:xfrm>
            <a:off x="2231136" y="370325"/>
            <a:ext cx="7729728" cy="1188720"/>
          </a:xfrm>
        </p:spPr>
        <p:txBody>
          <a:bodyPr/>
          <a:lstStyle/>
          <a:p>
            <a:r>
              <a:rPr lang="en-GB" dirty="0"/>
              <a:t>UFC 286 Post Fight Press Conference </a:t>
            </a:r>
          </a:p>
        </p:txBody>
      </p:sp>
      <p:pic>
        <p:nvPicPr>
          <p:cNvPr id="6" name="Content Placeholder 5">
            <a:extLst>
              <a:ext uri="{FF2B5EF4-FFF2-40B4-BE49-F238E27FC236}">
                <a16:creationId xmlns:a16="http://schemas.microsoft.com/office/drawing/2014/main" id="{AD70285C-6B73-30C2-30DF-322B202E6790}"/>
              </a:ext>
            </a:extLst>
          </p:cNvPr>
          <p:cNvPicPr>
            <a:picLocks noGrp="1" noChangeAspect="1"/>
          </p:cNvPicPr>
          <p:nvPr>
            <p:ph sz="half" idx="1"/>
          </p:nvPr>
        </p:nvPicPr>
        <p:blipFill>
          <a:blip r:embed="rId4"/>
          <a:stretch>
            <a:fillRect/>
          </a:stretch>
        </p:blipFill>
        <p:spPr>
          <a:xfrm>
            <a:off x="1597868" y="2471736"/>
            <a:ext cx="2916442" cy="2757211"/>
          </a:xfrm>
        </p:spPr>
      </p:pic>
      <p:sp>
        <p:nvSpPr>
          <p:cNvPr id="4" name="Content Placeholder 3">
            <a:extLst>
              <a:ext uri="{FF2B5EF4-FFF2-40B4-BE49-F238E27FC236}">
                <a16:creationId xmlns:a16="http://schemas.microsoft.com/office/drawing/2014/main" id="{2EE24060-EA7D-06A7-C05E-3209B02BABC7}"/>
              </a:ext>
            </a:extLst>
          </p:cNvPr>
          <p:cNvSpPr>
            <a:spLocks noGrp="1"/>
          </p:cNvSpPr>
          <p:nvPr>
            <p:ph sz="half" idx="2"/>
          </p:nvPr>
        </p:nvSpPr>
        <p:spPr>
          <a:xfrm>
            <a:off x="6096000" y="2494819"/>
            <a:ext cx="5281961" cy="3101982"/>
          </a:xfrm>
        </p:spPr>
        <p:txBody>
          <a:bodyPr>
            <a:normAutofit/>
          </a:bodyPr>
          <a:lstStyle/>
          <a:p>
            <a:r>
              <a:rPr lang="en-GB" sz="1400" dirty="0"/>
              <a:t>Firstly, in this case study of UFC 286 as an event I looked at the post-event press conference by Dana White, the president of the UFC. Dana had only praise for the UK as a past and future host for UFC events. In the previous slide, the graph shows us the rise that occurs after a UK UFC card which shows us how many more spectators it brings to the sport</a:t>
            </a:r>
            <a:r>
              <a:rPr lang="en-GB" dirty="0"/>
              <a:t>. </a:t>
            </a:r>
          </a:p>
          <a:p>
            <a:endParaRPr lang="en-GB" dirty="0"/>
          </a:p>
          <a:p>
            <a:r>
              <a:rPr lang="en-GB" sz="1400" dirty="0"/>
              <a:t>This growth after every event and the statistics that back it up show how UK UFC events are extremely popular are very successful and have opportunities to make a lot of money. This is not just good for the UK tourism and hospitality industry but also for the UK’s economy as a whole. </a:t>
            </a:r>
          </a:p>
        </p:txBody>
      </p:sp>
      <p:sp>
        <p:nvSpPr>
          <p:cNvPr id="7" name="TextBox 6">
            <a:extLst>
              <a:ext uri="{FF2B5EF4-FFF2-40B4-BE49-F238E27FC236}">
                <a16:creationId xmlns:a16="http://schemas.microsoft.com/office/drawing/2014/main" id="{7088028A-FAC7-2E74-0D99-4D2C12CF9CFB}"/>
              </a:ext>
            </a:extLst>
          </p:cNvPr>
          <p:cNvSpPr txBox="1"/>
          <p:nvPr/>
        </p:nvSpPr>
        <p:spPr>
          <a:xfrm>
            <a:off x="1269508" y="5319802"/>
            <a:ext cx="6081204" cy="276999"/>
          </a:xfrm>
          <a:prstGeom prst="rect">
            <a:avLst/>
          </a:prstGeom>
          <a:noFill/>
        </p:spPr>
        <p:txBody>
          <a:bodyPr wrap="square" rtlCol="0">
            <a:spAutoFit/>
          </a:bodyPr>
          <a:lstStyle/>
          <a:p>
            <a:r>
              <a:rPr lang="en-GB" sz="1200" i="1" dirty="0" err="1">
                <a:solidFill>
                  <a:srgbClr val="000000"/>
                </a:solidFill>
                <a:effectLst/>
                <a:latin typeface="Calibri" panose="020F0502020204030204" pitchFamily="34" charset="0"/>
                <a:ea typeface="Calibri" panose="020F0502020204030204" pitchFamily="34" charset="0"/>
              </a:rPr>
              <a:t>SportonSpec</a:t>
            </a:r>
            <a:r>
              <a:rPr lang="en-GB" sz="1200" i="1" dirty="0">
                <a:solidFill>
                  <a:srgbClr val="000000"/>
                </a:solidFill>
                <a:effectLst/>
                <a:latin typeface="Calibri" panose="020F0502020204030204" pitchFamily="34" charset="0"/>
                <a:ea typeface="Calibri" panose="020F0502020204030204" pitchFamily="34" charset="0"/>
              </a:rPr>
              <a:t>. (n.d.). UFC Fight Night London at The O2</a:t>
            </a:r>
            <a:endParaRPr lang="en-GB" sz="1200" i="1" dirty="0"/>
          </a:p>
        </p:txBody>
      </p:sp>
      <p:pic>
        <p:nvPicPr>
          <p:cNvPr id="10" name="Video 9">
            <a:hlinkClick r:id="" action="ppaction://media"/>
            <a:extLst>
              <a:ext uri="{FF2B5EF4-FFF2-40B4-BE49-F238E27FC236}">
                <a16:creationId xmlns:a16="http://schemas.microsoft.com/office/drawing/2014/main" id="{BF3FAC05-C230-EFE6-857A-BCC2776914C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16757189"/>
      </p:ext>
    </p:extLst>
  </p:cSld>
  <p:clrMapOvr>
    <a:masterClrMapping/>
  </p:clrMapOvr>
  <p:transition spd="slow" advTm="40306">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AFCE9-DDA7-F734-AB89-A8DA9084AE35}"/>
              </a:ext>
            </a:extLst>
          </p:cNvPr>
          <p:cNvSpPr>
            <a:spLocks noGrp="1"/>
          </p:cNvSpPr>
          <p:nvPr>
            <p:ph type="title"/>
          </p:nvPr>
        </p:nvSpPr>
        <p:spPr>
          <a:xfrm>
            <a:off x="2231135" y="514180"/>
            <a:ext cx="7729728" cy="1188720"/>
          </a:xfrm>
        </p:spPr>
        <p:txBody>
          <a:bodyPr/>
          <a:lstStyle/>
          <a:p>
            <a:r>
              <a:rPr lang="en-GB" dirty="0"/>
              <a:t>Previous of the impact of a star name for the UFC</a:t>
            </a:r>
          </a:p>
        </p:txBody>
      </p:sp>
      <p:sp>
        <p:nvSpPr>
          <p:cNvPr id="6" name="TextBox 5">
            <a:extLst>
              <a:ext uri="{FF2B5EF4-FFF2-40B4-BE49-F238E27FC236}">
                <a16:creationId xmlns:a16="http://schemas.microsoft.com/office/drawing/2014/main" id="{6E84C059-6DB3-76A1-5C5F-CFCB8DC41071}"/>
              </a:ext>
            </a:extLst>
          </p:cNvPr>
          <p:cNvSpPr txBox="1"/>
          <p:nvPr/>
        </p:nvSpPr>
        <p:spPr>
          <a:xfrm>
            <a:off x="858174" y="2553199"/>
            <a:ext cx="10475651" cy="923330"/>
          </a:xfrm>
          <a:prstGeom prst="rect">
            <a:avLst/>
          </a:prstGeom>
          <a:noFill/>
        </p:spPr>
        <p:txBody>
          <a:bodyPr wrap="square" rtlCol="0">
            <a:spAutoFit/>
          </a:bodyPr>
          <a:lstStyle/>
          <a:p>
            <a:endParaRPr lang="en-GB" dirty="0"/>
          </a:p>
          <a:p>
            <a:endParaRPr lang="en-GB" dirty="0"/>
          </a:p>
          <a:p>
            <a:endParaRPr lang="en-GB" dirty="0"/>
          </a:p>
        </p:txBody>
      </p:sp>
      <p:pic>
        <p:nvPicPr>
          <p:cNvPr id="4098" name="Picture 2" descr="Conor McGregor has UFC featherweight belt taken away two weeks after ...">
            <a:extLst>
              <a:ext uri="{FF2B5EF4-FFF2-40B4-BE49-F238E27FC236}">
                <a16:creationId xmlns:a16="http://schemas.microsoft.com/office/drawing/2014/main" id="{369CF421-E1A8-DD86-B670-D96F1CA32D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44856" y="2181111"/>
            <a:ext cx="2815516" cy="1954248"/>
          </a:xfrm>
          <a:prstGeom prst="rect">
            <a:avLst/>
          </a:prstGeom>
          <a:noFill/>
          <a:extLst>
            <a:ext uri="{909E8E84-426E-40DD-AFC4-6F175D3DCCD1}">
              <a14:hiddenFill xmlns:a14="http://schemas.microsoft.com/office/drawing/2010/main">
                <a:solidFill>
                  <a:srgbClr val="FFFFFF"/>
                </a:solidFill>
              </a14:hiddenFill>
            </a:ext>
          </a:extLst>
        </p:spPr>
      </p:pic>
      <p:sp>
        <p:nvSpPr>
          <p:cNvPr id="7" name="Arrow: Right 6">
            <a:extLst>
              <a:ext uri="{FF2B5EF4-FFF2-40B4-BE49-F238E27FC236}">
                <a16:creationId xmlns:a16="http://schemas.microsoft.com/office/drawing/2014/main" id="{14FDD558-A8A2-7BD9-C6FC-30313D92D84D}"/>
              </a:ext>
            </a:extLst>
          </p:cNvPr>
          <p:cNvSpPr/>
          <p:nvPr/>
        </p:nvSpPr>
        <p:spPr>
          <a:xfrm>
            <a:off x="5252620" y="3004801"/>
            <a:ext cx="1402672" cy="53409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951B6D41-7FAF-1F0B-83C0-92B00EB79C10}"/>
              </a:ext>
            </a:extLst>
          </p:cNvPr>
          <p:cNvSpPr txBox="1"/>
          <p:nvPr/>
        </p:nvSpPr>
        <p:spPr>
          <a:xfrm>
            <a:off x="6942338" y="2018430"/>
            <a:ext cx="4989249" cy="3477875"/>
          </a:xfrm>
          <a:prstGeom prst="rect">
            <a:avLst/>
          </a:prstGeom>
          <a:noFill/>
        </p:spPr>
        <p:txBody>
          <a:bodyPr wrap="square" rtlCol="0">
            <a:spAutoFit/>
          </a:bodyPr>
          <a:lstStyle/>
          <a:p>
            <a:r>
              <a:rPr lang="en-GB" sz="1400" dirty="0"/>
              <a:t>Connor McGregor is a prime example of a perfect star for a sports promotion. Through his charisma and pure fighting skill he grossed in huge gates. An example of this is when he fought </a:t>
            </a:r>
            <a:r>
              <a:rPr lang="en-GB" sz="1400" dirty="0" err="1"/>
              <a:t>Khabib</a:t>
            </a:r>
            <a:r>
              <a:rPr lang="en-GB" sz="1400" dirty="0"/>
              <a:t> </a:t>
            </a:r>
            <a:r>
              <a:rPr lang="en-GB" sz="1400" dirty="0" err="1"/>
              <a:t>Nurmagamedov</a:t>
            </a:r>
            <a:r>
              <a:rPr lang="en-GB" sz="1400" dirty="0"/>
              <a:t>, which had a gate of 2.4 million pay-per-view (PPV) buys. This is the 5</a:t>
            </a:r>
            <a:r>
              <a:rPr lang="en-GB" sz="1400" baseline="30000" dirty="0"/>
              <a:t>th</a:t>
            </a:r>
            <a:r>
              <a:rPr lang="en-GB" sz="1400" dirty="0"/>
              <a:t> biggest selling pay-per-view event of all time</a:t>
            </a:r>
            <a:r>
              <a:rPr lang="en-GB" dirty="0"/>
              <a:t>. </a:t>
            </a:r>
            <a:r>
              <a:rPr lang="en-GB" sz="1200" dirty="0"/>
              <a:t>(</a:t>
            </a:r>
            <a:r>
              <a:rPr lang="en-GB" sz="1200" i="1" dirty="0">
                <a:solidFill>
                  <a:srgbClr val="000000"/>
                </a:solidFill>
                <a:effectLst/>
                <a:latin typeface="Calibri" panose="020F0502020204030204" pitchFamily="34" charset="0"/>
                <a:ea typeface="Calibri" panose="020F0502020204030204" pitchFamily="34" charset="0"/>
              </a:rPr>
              <a:t>Davies, P. (2021). 8 Biggest Pay-Per-Views Of All Time)</a:t>
            </a:r>
            <a:endParaRPr lang="en-GB" sz="1200" i="1" dirty="0"/>
          </a:p>
          <a:p>
            <a:endParaRPr lang="en-GB" dirty="0"/>
          </a:p>
          <a:p>
            <a:r>
              <a:rPr lang="en-GB" sz="1400" dirty="0"/>
              <a:t>This was held in Nevada and was brilliant for both their tourism and hospitality industries. Some people paid up to just over $2500 for the most expensive UFC ticket of all time. However, tickets started from $205 and the event sold out selling a total 20,034 and making a record amount 17,188,894 dollars. </a:t>
            </a:r>
            <a:r>
              <a:rPr lang="en-GB" sz="1200" i="1" dirty="0"/>
              <a:t>(</a:t>
            </a:r>
            <a:r>
              <a:rPr lang="en-GB" sz="1200" i="1" dirty="0" err="1">
                <a:solidFill>
                  <a:srgbClr val="000000"/>
                </a:solidFill>
                <a:effectLst/>
                <a:latin typeface="Calibri" panose="020F0502020204030204" pitchFamily="34" charset="0"/>
                <a:ea typeface="Calibri" panose="020F0502020204030204" pitchFamily="34" charset="0"/>
              </a:rPr>
              <a:t>ufc</a:t>
            </a:r>
            <a:r>
              <a:rPr lang="en-GB" sz="1200" i="1" dirty="0">
                <a:solidFill>
                  <a:srgbClr val="000000"/>
                </a:solidFill>
                <a:effectLst/>
                <a:latin typeface="Calibri" panose="020F0502020204030204" pitchFamily="34" charset="0"/>
                <a:ea typeface="Calibri" panose="020F0502020204030204" pitchFamily="34" charset="0"/>
              </a:rPr>
              <a:t> 229 attendance (no date) </a:t>
            </a:r>
            <a:endParaRPr lang="en-GB" sz="1200" i="1" dirty="0"/>
          </a:p>
          <a:p>
            <a:endParaRPr lang="en-GB" sz="1400" dirty="0"/>
          </a:p>
          <a:p>
            <a:endParaRPr lang="en-GB" dirty="0"/>
          </a:p>
        </p:txBody>
      </p:sp>
      <p:sp>
        <p:nvSpPr>
          <p:cNvPr id="9" name="TextBox 8">
            <a:extLst>
              <a:ext uri="{FF2B5EF4-FFF2-40B4-BE49-F238E27FC236}">
                <a16:creationId xmlns:a16="http://schemas.microsoft.com/office/drawing/2014/main" id="{657FBC76-9992-97D5-D243-FCE27A78C2FC}"/>
              </a:ext>
            </a:extLst>
          </p:cNvPr>
          <p:cNvSpPr txBox="1"/>
          <p:nvPr/>
        </p:nvSpPr>
        <p:spPr>
          <a:xfrm>
            <a:off x="2158567" y="4166064"/>
            <a:ext cx="2388094" cy="461665"/>
          </a:xfrm>
          <a:prstGeom prst="rect">
            <a:avLst/>
          </a:prstGeom>
          <a:noFill/>
        </p:spPr>
        <p:txBody>
          <a:bodyPr wrap="square" rtlCol="0">
            <a:spAutoFit/>
          </a:bodyPr>
          <a:lstStyle/>
          <a:p>
            <a:r>
              <a:rPr lang="en-GB" sz="1200" b="0" i="0" dirty="0">
                <a:solidFill>
                  <a:srgbClr val="2C3E50"/>
                </a:solidFill>
                <a:effectLst/>
                <a:latin typeface="Calibri" panose="020F0502020204030204" pitchFamily="34" charset="0"/>
              </a:rPr>
              <a:t>Rice, S. (2016). </a:t>
            </a:r>
            <a:r>
              <a:rPr lang="en-GB" sz="1200" b="0" i="1" dirty="0">
                <a:solidFill>
                  <a:srgbClr val="2C3E50"/>
                </a:solidFill>
                <a:effectLst/>
                <a:latin typeface="Calibri" panose="020F0502020204030204" pitchFamily="34" charset="0"/>
              </a:rPr>
              <a:t>Conor McGregor stripped of UFC title</a:t>
            </a:r>
            <a:endParaRPr lang="en-GB" sz="1200" dirty="0"/>
          </a:p>
        </p:txBody>
      </p:sp>
      <p:sp>
        <p:nvSpPr>
          <p:cNvPr id="10" name="TextBox 9">
            <a:extLst>
              <a:ext uri="{FF2B5EF4-FFF2-40B4-BE49-F238E27FC236}">
                <a16:creationId xmlns:a16="http://schemas.microsoft.com/office/drawing/2014/main" id="{CC988F92-DCA5-BBC5-4860-F9AF805A30F4}"/>
              </a:ext>
            </a:extLst>
          </p:cNvPr>
          <p:cNvSpPr txBox="1"/>
          <p:nvPr/>
        </p:nvSpPr>
        <p:spPr>
          <a:xfrm>
            <a:off x="1944856" y="5389713"/>
            <a:ext cx="8584707" cy="954107"/>
          </a:xfrm>
          <a:prstGeom prst="rect">
            <a:avLst/>
          </a:prstGeom>
          <a:noFill/>
        </p:spPr>
        <p:txBody>
          <a:bodyPr wrap="square" rtlCol="0">
            <a:spAutoFit/>
          </a:bodyPr>
          <a:lstStyle/>
          <a:p>
            <a:pPr algn="just"/>
            <a:r>
              <a:rPr lang="en-GB" sz="1400" dirty="0"/>
              <a:t>This fight shows how much a star can benefit a country’s tourism and hospitality industries. The bigger the fighter gets the more traction and hype the event receives. This works well for places like hotels as they can increase their prices with more demand in the area. In the next slide, I will show the price changes of different hotels from around the globe when a large event is being held. </a:t>
            </a:r>
          </a:p>
        </p:txBody>
      </p:sp>
      <p:pic>
        <p:nvPicPr>
          <p:cNvPr id="17" name="Video 16">
            <a:hlinkClick r:id="" action="ppaction://media"/>
            <a:extLst>
              <a:ext uri="{FF2B5EF4-FFF2-40B4-BE49-F238E27FC236}">
                <a16:creationId xmlns:a16="http://schemas.microsoft.com/office/drawing/2014/main" id="{F43EC655-0A91-DFAB-E326-95C4362B2E5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04400594"/>
      </p:ext>
    </p:extLst>
  </p:cSld>
  <p:clrMapOvr>
    <a:masterClrMapping/>
  </p:clrMapOvr>
  <p:transition spd="slow" advTm="8734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F5629-D27F-A1F8-638B-CA042E2E18CC}"/>
              </a:ext>
            </a:extLst>
          </p:cNvPr>
          <p:cNvSpPr>
            <a:spLocks noGrp="1"/>
          </p:cNvSpPr>
          <p:nvPr>
            <p:ph type="title"/>
          </p:nvPr>
        </p:nvSpPr>
        <p:spPr>
          <a:xfrm>
            <a:off x="2229656" y="457381"/>
            <a:ext cx="7729728" cy="1188720"/>
          </a:xfrm>
        </p:spPr>
        <p:txBody>
          <a:bodyPr/>
          <a:lstStyle/>
          <a:p>
            <a:r>
              <a:rPr lang="en-GB" dirty="0"/>
              <a:t>THE UK’S FUTURE UFC SUPERSTARS </a:t>
            </a:r>
          </a:p>
        </p:txBody>
      </p:sp>
      <p:sp>
        <p:nvSpPr>
          <p:cNvPr id="5" name="TextBox 4">
            <a:extLst>
              <a:ext uri="{FF2B5EF4-FFF2-40B4-BE49-F238E27FC236}">
                <a16:creationId xmlns:a16="http://schemas.microsoft.com/office/drawing/2014/main" id="{F97F0418-C2F6-6665-2D90-9222FE0EA028}"/>
              </a:ext>
            </a:extLst>
          </p:cNvPr>
          <p:cNvSpPr txBox="1"/>
          <p:nvPr/>
        </p:nvSpPr>
        <p:spPr>
          <a:xfrm>
            <a:off x="3047260" y="2554056"/>
            <a:ext cx="6094520" cy="369332"/>
          </a:xfrm>
          <a:prstGeom prst="rect">
            <a:avLst/>
          </a:prstGeom>
          <a:noFill/>
        </p:spPr>
        <p:txBody>
          <a:bodyPr wrap="square">
            <a:spAutoFit/>
          </a:bodyPr>
          <a:lstStyle/>
          <a:p>
            <a:pPr algn="l"/>
            <a:r>
              <a:rPr lang="en-GB" b="0" i="0" dirty="0">
                <a:solidFill>
                  <a:srgbClr val="000000"/>
                </a:solidFill>
                <a:effectLst/>
                <a:latin typeface="Calibri" panose="020F0502020204030204" pitchFamily="34" charset="0"/>
              </a:rPr>
              <a:t>‌</a:t>
            </a:r>
          </a:p>
        </p:txBody>
      </p:sp>
      <p:pic>
        <p:nvPicPr>
          <p:cNvPr id="7" name="Picture 6">
            <a:extLst>
              <a:ext uri="{FF2B5EF4-FFF2-40B4-BE49-F238E27FC236}">
                <a16:creationId xmlns:a16="http://schemas.microsoft.com/office/drawing/2014/main" id="{ADF34C94-0CDF-2332-7FF7-F107CCE54492}"/>
              </a:ext>
            </a:extLst>
          </p:cNvPr>
          <p:cNvPicPr>
            <a:picLocks noChangeAspect="1"/>
          </p:cNvPicPr>
          <p:nvPr/>
        </p:nvPicPr>
        <p:blipFill>
          <a:blip r:embed="rId4"/>
          <a:stretch>
            <a:fillRect/>
          </a:stretch>
        </p:blipFill>
        <p:spPr>
          <a:xfrm>
            <a:off x="1627942" y="4446068"/>
            <a:ext cx="2641106" cy="1815081"/>
          </a:xfrm>
          <a:prstGeom prst="rect">
            <a:avLst/>
          </a:prstGeom>
        </p:spPr>
      </p:pic>
      <p:sp>
        <p:nvSpPr>
          <p:cNvPr id="8" name="TextBox 7">
            <a:extLst>
              <a:ext uri="{FF2B5EF4-FFF2-40B4-BE49-F238E27FC236}">
                <a16:creationId xmlns:a16="http://schemas.microsoft.com/office/drawing/2014/main" id="{2ADA2486-6C14-B58D-9404-D91EFAC8BDF4}"/>
              </a:ext>
            </a:extLst>
          </p:cNvPr>
          <p:cNvSpPr txBox="1"/>
          <p:nvPr/>
        </p:nvSpPr>
        <p:spPr>
          <a:xfrm>
            <a:off x="905522" y="6320887"/>
            <a:ext cx="4119239" cy="461665"/>
          </a:xfrm>
          <a:prstGeom prst="rect">
            <a:avLst/>
          </a:prstGeom>
          <a:noFill/>
        </p:spPr>
        <p:txBody>
          <a:bodyPr wrap="square" rtlCol="0">
            <a:spAutoFit/>
          </a:bodyPr>
          <a:lstStyle/>
          <a:p>
            <a:r>
              <a:rPr lang="en-GB" sz="1200" b="0" i="1" dirty="0" err="1">
                <a:solidFill>
                  <a:srgbClr val="2C3E50"/>
                </a:solidFill>
                <a:effectLst/>
                <a:latin typeface="Calibri" panose="020F0502020204030204" pitchFamily="34" charset="0"/>
              </a:rPr>
              <a:t>Hiergesell</a:t>
            </a:r>
            <a:r>
              <a:rPr lang="en-GB" sz="1200" b="0" i="1" dirty="0">
                <a:solidFill>
                  <a:srgbClr val="2C3E50"/>
                </a:solidFill>
                <a:effectLst/>
                <a:latin typeface="Calibri" panose="020F0502020204030204" pitchFamily="34" charset="0"/>
              </a:rPr>
              <a:t>, D. (2022) Video! ‘Rocky’ Chants Fill U.K. Airport As Edwards Returns With Belt, MMAmania.com.</a:t>
            </a:r>
            <a:endParaRPr lang="en-GB" sz="1200" i="1" dirty="0"/>
          </a:p>
        </p:txBody>
      </p:sp>
      <p:pic>
        <p:nvPicPr>
          <p:cNvPr id="5126" name="Picture 6" descr="The Baddy Returns: Paddy Pimblett And Darren Till Return At UFC 282 ...">
            <a:extLst>
              <a:ext uri="{FF2B5EF4-FFF2-40B4-BE49-F238E27FC236}">
                <a16:creationId xmlns:a16="http://schemas.microsoft.com/office/drawing/2014/main" id="{AC477A35-0064-4F23-4000-41740B8E4C6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8474" y="1947384"/>
            <a:ext cx="2641105" cy="173287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93C20AF-C680-0A84-6467-BA0EE19E6034}"/>
              </a:ext>
            </a:extLst>
          </p:cNvPr>
          <p:cNvSpPr txBox="1"/>
          <p:nvPr/>
        </p:nvSpPr>
        <p:spPr>
          <a:xfrm>
            <a:off x="328474" y="3739999"/>
            <a:ext cx="2718786" cy="646331"/>
          </a:xfrm>
          <a:prstGeom prst="rect">
            <a:avLst/>
          </a:prstGeom>
          <a:noFill/>
        </p:spPr>
        <p:txBody>
          <a:bodyPr wrap="square" rtlCol="0">
            <a:spAutoFit/>
          </a:bodyPr>
          <a:lstStyle/>
          <a:p>
            <a:r>
              <a:rPr lang="en-GB" sz="1200" b="0" i="1" dirty="0">
                <a:solidFill>
                  <a:srgbClr val="2C3E50"/>
                </a:solidFill>
                <a:effectLst/>
                <a:latin typeface="Calibri" panose="020F0502020204030204" pitchFamily="34" charset="0"/>
              </a:rPr>
              <a:t>The Baddy Is Back: Paddy </a:t>
            </a:r>
            <a:r>
              <a:rPr lang="en-GB" sz="1200" b="0" i="1" dirty="0" err="1">
                <a:solidFill>
                  <a:srgbClr val="2C3E50"/>
                </a:solidFill>
                <a:effectLst/>
                <a:latin typeface="Calibri" panose="020F0502020204030204" pitchFamily="34" charset="0"/>
              </a:rPr>
              <a:t>Pimblett</a:t>
            </a:r>
            <a:r>
              <a:rPr lang="en-GB" sz="1200" b="0" i="1" dirty="0">
                <a:solidFill>
                  <a:srgbClr val="2C3E50"/>
                </a:solidFill>
                <a:effectLst/>
                <a:latin typeface="Calibri" panose="020F0502020204030204" pitchFamily="34" charset="0"/>
              </a:rPr>
              <a:t> And Darren Till Return At UFC 282 (2022) The Sportsman</a:t>
            </a:r>
            <a:endParaRPr lang="en-GB" sz="1200" i="1" dirty="0"/>
          </a:p>
        </p:txBody>
      </p:sp>
      <p:pic>
        <p:nvPicPr>
          <p:cNvPr id="5128" name="Picture 8" descr="UFC 295 results, highlights: Tom Aspinall earns interim heavyweight ...">
            <a:extLst>
              <a:ext uri="{FF2B5EF4-FFF2-40B4-BE49-F238E27FC236}">
                <a16:creationId xmlns:a16="http://schemas.microsoft.com/office/drawing/2014/main" id="{4FE0C101-CCCE-E786-E029-677412994E9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0800000" flipV="1">
            <a:off x="3704207" y="1947384"/>
            <a:ext cx="2641107" cy="173287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A4647A1C-ABEA-DD40-BF13-8536CE22B0F3}"/>
              </a:ext>
            </a:extLst>
          </p:cNvPr>
          <p:cNvSpPr txBox="1"/>
          <p:nvPr/>
        </p:nvSpPr>
        <p:spPr>
          <a:xfrm>
            <a:off x="3187084" y="3727927"/>
            <a:ext cx="4039341" cy="646331"/>
          </a:xfrm>
          <a:prstGeom prst="rect">
            <a:avLst/>
          </a:prstGeom>
          <a:noFill/>
        </p:spPr>
        <p:txBody>
          <a:bodyPr wrap="square" rtlCol="0">
            <a:spAutoFit/>
          </a:bodyPr>
          <a:lstStyle/>
          <a:p>
            <a:r>
              <a:rPr lang="en-GB" sz="1200" b="0" i="1" dirty="0">
                <a:solidFill>
                  <a:srgbClr val="2C3E50"/>
                </a:solidFill>
                <a:effectLst/>
                <a:latin typeface="Calibri" panose="020F0502020204030204" pitchFamily="34" charset="0"/>
              </a:rPr>
              <a:t>UFC 295 results, highlights: Tom Aspinall earns interim heavyweight crown with vicious TKO of Sergei Pavlovich (2023) CBSSports.com</a:t>
            </a:r>
            <a:endParaRPr lang="en-GB" sz="1200" i="1" dirty="0"/>
          </a:p>
        </p:txBody>
      </p:sp>
      <p:sp>
        <p:nvSpPr>
          <p:cNvPr id="13" name="Arrow: Left-Up 12">
            <a:extLst>
              <a:ext uri="{FF2B5EF4-FFF2-40B4-BE49-F238E27FC236}">
                <a16:creationId xmlns:a16="http://schemas.microsoft.com/office/drawing/2014/main" id="{A171484F-F8F6-BC4D-76FF-34599EB167FF}"/>
              </a:ext>
            </a:extLst>
          </p:cNvPr>
          <p:cNvSpPr/>
          <p:nvPr/>
        </p:nvSpPr>
        <p:spPr>
          <a:xfrm rot="2399703">
            <a:off x="5396822" y="4929255"/>
            <a:ext cx="1755246" cy="1230220"/>
          </a:xfrm>
          <a:prstGeom prst="lef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E1906AA9-3BC6-62D8-D321-24300F43A587}"/>
              </a:ext>
            </a:extLst>
          </p:cNvPr>
          <p:cNvSpPr txBox="1"/>
          <p:nvPr/>
        </p:nvSpPr>
        <p:spPr>
          <a:xfrm>
            <a:off x="7614310" y="2245065"/>
            <a:ext cx="3210301" cy="3108543"/>
          </a:xfrm>
          <a:prstGeom prst="rect">
            <a:avLst/>
          </a:prstGeom>
          <a:noFill/>
        </p:spPr>
        <p:txBody>
          <a:bodyPr wrap="square" rtlCol="0">
            <a:spAutoFit/>
          </a:bodyPr>
          <a:lstStyle/>
          <a:p>
            <a:r>
              <a:rPr lang="en-GB" sz="1400" dirty="0"/>
              <a:t>These are currently the 3 biggest stars on the UK MMA scene. These fighters could be vital to grow the sport within the UK and therefore benefit the tourism and hospitality industries.</a:t>
            </a:r>
          </a:p>
          <a:p>
            <a:r>
              <a:rPr lang="en-GB" sz="1400" dirty="0"/>
              <a:t> </a:t>
            </a:r>
          </a:p>
          <a:p>
            <a:r>
              <a:rPr lang="en-GB" sz="1400" dirty="0"/>
              <a:t>The same way that the UFC promoted Conor McGregor should be done with fighters like these UK stars to gain more traction from UK fans as it both benefits the UK as a business and also helps the tourism industry as more fans would be traveling and spending their disposable income within the UK.  </a:t>
            </a:r>
          </a:p>
        </p:txBody>
      </p:sp>
      <p:pic>
        <p:nvPicPr>
          <p:cNvPr id="17" name="Video 16">
            <a:hlinkClick r:id="" action="ppaction://media"/>
            <a:extLst>
              <a:ext uri="{FF2B5EF4-FFF2-40B4-BE49-F238E27FC236}">
                <a16:creationId xmlns:a16="http://schemas.microsoft.com/office/drawing/2014/main" id="{123179B3-8A09-A4E0-C075-1597608E356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63675407"/>
      </p:ext>
    </p:extLst>
  </p:cSld>
  <p:clrMapOvr>
    <a:masterClrMapping/>
  </p:clrMapOvr>
  <p:transition spd="slow" advTm="75663">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5BA001A-9303-6C97-731A-5C2C35FFB4F2}"/>
              </a:ext>
            </a:extLst>
          </p:cNvPr>
          <p:cNvSpPr>
            <a:spLocks noGrp="1"/>
          </p:cNvSpPr>
          <p:nvPr>
            <p:ph type="body" idx="1"/>
          </p:nvPr>
        </p:nvSpPr>
        <p:spPr>
          <a:xfrm>
            <a:off x="1583436" y="1785315"/>
            <a:ext cx="4270248" cy="704087"/>
          </a:xfrm>
        </p:spPr>
        <p:txBody>
          <a:bodyPr/>
          <a:lstStyle/>
          <a:p>
            <a:r>
              <a:rPr lang="en-GB" dirty="0"/>
              <a:t>NETNOGRAPHY</a:t>
            </a:r>
          </a:p>
        </p:txBody>
      </p:sp>
      <p:sp>
        <p:nvSpPr>
          <p:cNvPr id="3" name="Content Placeholder 2">
            <a:extLst>
              <a:ext uri="{FF2B5EF4-FFF2-40B4-BE49-F238E27FC236}">
                <a16:creationId xmlns:a16="http://schemas.microsoft.com/office/drawing/2014/main" id="{3E45B2EC-AF46-FA3A-51DA-5F8E472B8E8C}"/>
              </a:ext>
            </a:extLst>
          </p:cNvPr>
          <p:cNvSpPr>
            <a:spLocks noGrp="1"/>
          </p:cNvSpPr>
          <p:nvPr>
            <p:ph sz="half" idx="2"/>
          </p:nvPr>
        </p:nvSpPr>
        <p:spPr>
          <a:xfrm>
            <a:off x="1583436" y="2489402"/>
            <a:ext cx="4270248" cy="3266429"/>
          </a:xfrm>
        </p:spPr>
        <p:txBody>
          <a:bodyPr>
            <a:noAutofit/>
          </a:bodyPr>
          <a:lstStyle/>
          <a:p>
            <a:r>
              <a:rPr lang="en-GB" sz="1400" dirty="0"/>
              <a:t>In my previous assignment in the case study using </a:t>
            </a:r>
            <a:r>
              <a:rPr lang="en-GB" sz="1400" dirty="0" err="1"/>
              <a:t>Kozinet’s</a:t>
            </a:r>
            <a:r>
              <a:rPr lang="en-GB" sz="1400" dirty="0"/>
              <a:t> (2002) theory I went over the method of </a:t>
            </a:r>
            <a:r>
              <a:rPr lang="en-GB" sz="1400" dirty="0" err="1"/>
              <a:t>netnography</a:t>
            </a:r>
            <a:r>
              <a:rPr lang="en-GB" sz="1400" dirty="0"/>
              <a:t>. </a:t>
            </a:r>
            <a:r>
              <a:rPr lang="en-GB" sz="1400" dirty="0" err="1"/>
              <a:t>Netnography</a:t>
            </a:r>
            <a:r>
              <a:rPr lang="en-GB" sz="1400" dirty="0"/>
              <a:t> is a research method for things such as looking at the public’s opinion online and through comments and other things such as ratings on websites like TripAdvisor. </a:t>
            </a:r>
          </a:p>
          <a:p>
            <a:pPr marL="0" indent="0">
              <a:buNone/>
            </a:pPr>
            <a:endParaRPr lang="en-GB" sz="1400" dirty="0"/>
          </a:p>
          <a:p>
            <a:r>
              <a:rPr lang="en-GB" sz="1400" dirty="0"/>
              <a:t>Through looking at things such as certain fighters’ comments on different social media platforms they would be able to gauge their audience’s opinions on their roster more effectively.  They could help them play to their strengths and build them up into the best character to make as much money as possible for the business. A prime example of this is Connor McGregor who entertained the villain role throughout his career, he was a cocky fighter but backed it up every time with his skill in the octagon. </a:t>
            </a:r>
          </a:p>
        </p:txBody>
      </p:sp>
      <p:sp>
        <p:nvSpPr>
          <p:cNvPr id="6" name="Title 5">
            <a:extLst>
              <a:ext uri="{FF2B5EF4-FFF2-40B4-BE49-F238E27FC236}">
                <a16:creationId xmlns:a16="http://schemas.microsoft.com/office/drawing/2014/main" id="{036B96B5-D310-5D64-C068-75DCCD9437C3}"/>
              </a:ext>
            </a:extLst>
          </p:cNvPr>
          <p:cNvSpPr>
            <a:spLocks noGrp="1"/>
          </p:cNvSpPr>
          <p:nvPr>
            <p:ph type="title"/>
          </p:nvPr>
        </p:nvSpPr>
        <p:spPr>
          <a:xfrm>
            <a:off x="2231136" y="653744"/>
            <a:ext cx="7729728" cy="1188720"/>
          </a:xfrm>
        </p:spPr>
        <p:txBody>
          <a:bodyPr/>
          <a:lstStyle/>
          <a:p>
            <a:r>
              <a:rPr lang="en-GB" dirty="0"/>
              <a:t>METHODS THAT THE UFC COULD MARKET UK STARS MORE EFFECTIVELY</a:t>
            </a:r>
          </a:p>
        </p:txBody>
      </p:sp>
      <p:pic>
        <p:nvPicPr>
          <p:cNvPr id="6146" name="Picture 2" descr="Conor McGregor teases Jose Aldo rematch after saying he has ‘immense ...">
            <a:extLst>
              <a:ext uri="{FF2B5EF4-FFF2-40B4-BE49-F238E27FC236}">
                <a16:creationId xmlns:a16="http://schemas.microsoft.com/office/drawing/2014/main" id="{AFD9F74D-4A87-9328-6361-75FFEF49E3B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70518" y="2166794"/>
            <a:ext cx="3213254" cy="210827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D1F0CDE-D288-254D-5374-046028197A8F}"/>
              </a:ext>
            </a:extLst>
          </p:cNvPr>
          <p:cNvSpPr txBox="1"/>
          <p:nvPr/>
        </p:nvSpPr>
        <p:spPr>
          <a:xfrm>
            <a:off x="7111016" y="4368565"/>
            <a:ext cx="4509856" cy="461665"/>
          </a:xfrm>
          <a:prstGeom prst="rect">
            <a:avLst/>
          </a:prstGeom>
          <a:noFill/>
        </p:spPr>
        <p:txBody>
          <a:bodyPr wrap="square" rtlCol="0">
            <a:spAutoFit/>
          </a:bodyPr>
          <a:lstStyle/>
          <a:p>
            <a:r>
              <a:rPr lang="en-GB" sz="1200" i="1" dirty="0">
                <a:solidFill>
                  <a:srgbClr val="000000"/>
                </a:solidFill>
                <a:effectLst/>
                <a:latin typeface="Calibri" panose="020F0502020204030204" pitchFamily="34" charset="0"/>
                <a:ea typeface="Calibri" panose="020F0502020204030204" pitchFamily="34" charset="0"/>
              </a:rPr>
              <a:t>Conor McGregor teases Jose Aldo rematch and has ‘immense respect’ for old foe (2020) The Irish Sun</a:t>
            </a:r>
            <a:endParaRPr lang="en-GB" sz="1200" i="1" dirty="0"/>
          </a:p>
        </p:txBody>
      </p:sp>
      <p:sp>
        <p:nvSpPr>
          <p:cNvPr id="8" name="Arrow: Right 7">
            <a:extLst>
              <a:ext uri="{FF2B5EF4-FFF2-40B4-BE49-F238E27FC236}">
                <a16:creationId xmlns:a16="http://schemas.microsoft.com/office/drawing/2014/main" id="{CA7713DE-0693-CE35-D8F5-D4815FE5A9ED}"/>
              </a:ext>
            </a:extLst>
          </p:cNvPr>
          <p:cNvSpPr/>
          <p:nvPr/>
        </p:nvSpPr>
        <p:spPr>
          <a:xfrm>
            <a:off x="5853684" y="5755831"/>
            <a:ext cx="1149829" cy="21525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8663CCB2-3D34-A770-0118-C5BF438F8659}"/>
              </a:ext>
            </a:extLst>
          </p:cNvPr>
          <p:cNvSpPr txBox="1"/>
          <p:nvPr/>
        </p:nvSpPr>
        <p:spPr>
          <a:xfrm>
            <a:off x="7608374" y="4891723"/>
            <a:ext cx="3666478" cy="1877437"/>
          </a:xfrm>
          <a:prstGeom prst="rect">
            <a:avLst/>
          </a:prstGeom>
          <a:noFill/>
        </p:spPr>
        <p:txBody>
          <a:bodyPr wrap="square" rtlCol="0">
            <a:spAutoFit/>
          </a:bodyPr>
          <a:lstStyle/>
          <a:p>
            <a:r>
              <a:rPr lang="en-GB" sz="1400" dirty="0"/>
              <a:t>If</a:t>
            </a:r>
            <a:r>
              <a:rPr lang="en-GB" dirty="0"/>
              <a:t> </a:t>
            </a:r>
            <a:r>
              <a:rPr lang="en-GB" sz="1400" dirty="0"/>
              <a:t>the UFC were able to it would be beneficial to market a fighter such as Paddy more effectively. Paddy has a lot of people who want to see him lose and he embraces this like McGregor did early in his career.  A great idea to benefit the tourism and hospitality industry would be through smarter marketing of popular UK fighters.</a:t>
            </a:r>
          </a:p>
        </p:txBody>
      </p:sp>
      <p:pic>
        <p:nvPicPr>
          <p:cNvPr id="16" name="Video 15">
            <a:hlinkClick r:id="" action="ppaction://media"/>
            <a:extLst>
              <a:ext uri="{FF2B5EF4-FFF2-40B4-BE49-F238E27FC236}">
                <a16:creationId xmlns:a16="http://schemas.microsoft.com/office/drawing/2014/main" id="{5853D1E9-D0BA-BABA-AFB6-5681F7B4DDA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85829699"/>
      </p:ext>
    </p:extLst>
  </p:cSld>
  <p:clrMapOvr>
    <a:masterClrMapping/>
  </p:clrMapOvr>
  <p:transition spd="slow" advTm="47216">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3F7EAECB-9D91-D827-06AC-2FD914CD52A1}"/>
              </a:ext>
            </a:extLst>
          </p:cNvPr>
          <p:cNvSpPr>
            <a:spLocks noGrp="1"/>
          </p:cNvSpPr>
          <p:nvPr>
            <p:ph type="body" idx="1"/>
          </p:nvPr>
        </p:nvSpPr>
        <p:spPr>
          <a:xfrm>
            <a:off x="1663335" y="1575332"/>
            <a:ext cx="4270248" cy="704087"/>
          </a:xfrm>
        </p:spPr>
        <p:txBody>
          <a:bodyPr/>
          <a:lstStyle/>
          <a:p>
            <a:r>
              <a:rPr lang="en-GB" dirty="0"/>
              <a:t>reflection</a:t>
            </a:r>
          </a:p>
        </p:txBody>
      </p:sp>
      <p:sp>
        <p:nvSpPr>
          <p:cNvPr id="6" name="Content Placeholder 5">
            <a:extLst>
              <a:ext uri="{FF2B5EF4-FFF2-40B4-BE49-F238E27FC236}">
                <a16:creationId xmlns:a16="http://schemas.microsoft.com/office/drawing/2014/main" id="{F14B96D3-CE12-5EA8-D3A2-8F47062B581A}"/>
              </a:ext>
            </a:extLst>
          </p:cNvPr>
          <p:cNvSpPr>
            <a:spLocks noGrp="1"/>
          </p:cNvSpPr>
          <p:nvPr>
            <p:ph sz="half" idx="2"/>
          </p:nvPr>
        </p:nvSpPr>
        <p:spPr>
          <a:xfrm>
            <a:off x="1648993" y="2353138"/>
            <a:ext cx="4270248" cy="2596776"/>
          </a:xfrm>
        </p:spPr>
        <p:txBody>
          <a:bodyPr>
            <a:normAutofit/>
          </a:bodyPr>
          <a:lstStyle/>
          <a:p>
            <a:r>
              <a:rPr lang="en-GB" sz="1400" dirty="0"/>
              <a:t>Reflecting on the case study I have done on UFC 286 I would like to of been able to find out a bit more than what Dana the UFC president said about the figures of the event. I would also like to know if they will try to market Paddy </a:t>
            </a:r>
            <a:r>
              <a:rPr lang="en-GB" sz="1400" dirty="0" err="1"/>
              <a:t>Pimblett</a:t>
            </a:r>
            <a:r>
              <a:rPr lang="en-GB" sz="1400" dirty="0"/>
              <a:t> in the same way as McGregor for the good of the popularity of the UFC in the UK. </a:t>
            </a:r>
          </a:p>
        </p:txBody>
      </p:sp>
      <p:sp>
        <p:nvSpPr>
          <p:cNvPr id="7" name="Content Placeholder 6">
            <a:extLst>
              <a:ext uri="{FF2B5EF4-FFF2-40B4-BE49-F238E27FC236}">
                <a16:creationId xmlns:a16="http://schemas.microsoft.com/office/drawing/2014/main" id="{5FCFCA6F-A62B-B073-B86A-9B49C14867E7}"/>
              </a:ext>
            </a:extLst>
          </p:cNvPr>
          <p:cNvSpPr>
            <a:spLocks noGrp="1"/>
          </p:cNvSpPr>
          <p:nvPr>
            <p:ph sz="quarter" idx="4"/>
          </p:nvPr>
        </p:nvSpPr>
        <p:spPr>
          <a:xfrm>
            <a:off x="6096000" y="2353138"/>
            <a:ext cx="4253484" cy="2596776"/>
          </a:xfrm>
        </p:spPr>
        <p:txBody>
          <a:bodyPr>
            <a:normAutofit/>
          </a:bodyPr>
          <a:lstStyle/>
          <a:p>
            <a:r>
              <a:rPr lang="en-GB" sz="1400" dirty="0"/>
              <a:t>The limitations of my case study are that it isn’t realistic to be able to see every fan’s opinion which is why it would be difficult for the UFC to read the comments about every fighter. Also, the trip advisor reviews don’t show everybody’s experience who attended the event. </a:t>
            </a:r>
          </a:p>
        </p:txBody>
      </p:sp>
      <p:sp>
        <p:nvSpPr>
          <p:cNvPr id="8" name="Text Placeholder 7">
            <a:extLst>
              <a:ext uri="{FF2B5EF4-FFF2-40B4-BE49-F238E27FC236}">
                <a16:creationId xmlns:a16="http://schemas.microsoft.com/office/drawing/2014/main" id="{18D069A4-70D9-B04D-CCD6-032CC8648C6A}"/>
              </a:ext>
            </a:extLst>
          </p:cNvPr>
          <p:cNvSpPr>
            <a:spLocks noGrp="1"/>
          </p:cNvSpPr>
          <p:nvPr>
            <p:ph type="body" sz="quarter" idx="13"/>
          </p:nvPr>
        </p:nvSpPr>
        <p:spPr>
          <a:xfrm>
            <a:off x="6409338" y="1585742"/>
            <a:ext cx="4270248" cy="704087"/>
          </a:xfrm>
        </p:spPr>
        <p:txBody>
          <a:bodyPr/>
          <a:lstStyle/>
          <a:p>
            <a:r>
              <a:rPr lang="en-GB" dirty="0"/>
              <a:t>Limitations of the case study</a:t>
            </a:r>
          </a:p>
        </p:txBody>
      </p:sp>
      <p:sp>
        <p:nvSpPr>
          <p:cNvPr id="4" name="Title 3">
            <a:extLst>
              <a:ext uri="{FF2B5EF4-FFF2-40B4-BE49-F238E27FC236}">
                <a16:creationId xmlns:a16="http://schemas.microsoft.com/office/drawing/2014/main" id="{6AA2FA70-A630-2B1F-4559-98D605BB4BBC}"/>
              </a:ext>
            </a:extLst>
          </p:cNvPr>
          <p:cNvSpPr>
            <a:spLocks noGrp="1"/>
          </p:cNvSpPr>
          <p:nvPr>
            <p:ph type="title"/>
          </p:nvPr>
        </p:nvSpPr>
        <p:spPr>
          <a:xfrm>
            <a:off x="2231136" y="397022"/>
            <a:ext cx="7729728" cy="1188720"/>
          </a:xfrm>
        </p:spPr>
        <p:txBody>
          <a:bodyPr/>
          <a:lstStyle/>
          <a:p>
            <a:r>
              <a:rPr lang="en-GB" dirty="0"/>
              <a:t>Reflection and Limitations of my case study</a:t>
            </a:r>
          </a:p>
        </p:txBody>
      </p:sp>
      <p:pic>
        <p:nvPicPr>
          <p:cNvPr id="7170" name="Picture 2" descr="Who Is The Current UFC Heavyweight Champion? // ONE37pm">
            <a:extLst>
              <a:ext uri="{FF2B5EF4-FFF2-40B4-BE49-F238E27FC236}">
                <a16:creationId xmlns:a16="http://schemas.microsoft.com/office/drawing/2014/main" id="{D86CCC54-5D17-2FF8-9A1A-5D3EC715B3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69329" y="4207223"/>
            <a:ext cx="2084202" cy="225375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46D2D24A-9B3F-8080-CD4F-5EB9EB33F774}"/>
              </a:ext>
            </a:extLst>
          </p:cNvPr>
          <p:cNvSpPr txBox="1"/>
          <p:nvPr/>
        </p:nvSpPr>
        <p:spPr>
          <a:xfrm>
            <a:off x="5486400" y="4949914"/>
            <a:ext cx="3169328" cy="646331"/>
          </a:xfrm>
          <a:prstGeom prst="rect">
            <a:avLst/>
          </a:prstGeom>
          <a:noFill/>
        </p:spPr>
        <p:txBody>
          <a:bodyPr wrap="square" rtlCol="0">
            <a:spAutoFit/>
          </a:bodyPr>
          <a:lstStyle/>
          <a:p>
            <a:pPr algn="l"/>
            <a:r>
              <a:rPr lang="en-GB" sz="1200" b="0" i="1" dirty="0">
                <a:solidFill>
                  <a:srgbClr val="000000"/>
                </a:solidFill>
                <a:effectLst/>
                <a:latin typeface="Calibri" panose="020F0502020204030204" pitchFamily="34" charset="0"/>
              </a:rPr>
              <a:t>Sep 8, A.S. and 2020 (2020) Who is the Current UFC Heavyweight Champion? www.one37pm.com </a:t>
            </a:r>
            <a:endParaRPr lang="en-GB" sz="1200" i="1" dirty="0"/>
          </a:p>
        </p:txBody>
      </p:sp>
      <p:pic>
        <p:nvPicPr>
          <p:cNvPr id="16" name="Video 15">
            <a:hlinkClick r:id="" action="ppaction://media"/>
            <a:extLst>
              <a:ext uri="{FF2B5EF4-FFF2-40B4-BE49-F238E27FC236}">
                <a16:creationId xmlns:a16="http://schemas.microsoft.com/office/drawing/2014/main" id="{323F5CEA-9CB5-F053-5EE7-D2945ABBA49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37501838"/>
      </p:ext>
    </p:extLst>
  </p:cSld>
  <p:clrMapOvr>
    <a:masterClrMapping/>
  </p:clrMapOvr>
  <p:transition spd="slow" advTm="54143">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88602C0-E4C1-BACB-852B-A2122FF05DF3}"/>
              </a:ext>
            </a:extLst>
          </p:cNvPr>
          <p:cNvSpPr>
            <a:spLocks noGrp="1"/>
          </p:cNvSpPr>
          <p:nvPr>
            <p:ph type="body" idx="1"/>
          </p:nvPr>
        </p:nvSpPr>
        <p:spPr>
          <a:xfrm>
            <a:off x="862739" y="2339178"/>
            <a:ext cx="4270248" cy="704087"/>
          </a:xfrm>
        </p:spPr>
        <p:txBody>
          <a:bodyPr/>
          <a:lstStyle/>
          <a:p>
            <a:r>
              <a:rPr lang="en-GB" dirty="0"/>
              <a:t>Positives</a:t>
            </a:r>
          </a:p>
        </p:txBody>
      </p:sp>
      <p:sp>
        <p:nvSpPr>
          <p:cNvPr id="5" name="Content Placeholder 4">
            <a:extLst>
              <a:ext uri="{FF2B5EF4-FFF2-40B4-BE49-F238E27FC236}">
                <a16:creationId xmlns:a16="http://schemas.microsoft.com/office/drawing/2014/main" id="{F449000D-7A58-3661-EF2F-7B82EBD94D04}"/>
              </a:ext>
            </a:extLst>
          </p:cNvPr>
          <p:cNvSpPr>
            <a:spLocks noGrp="1"/>
          </p:cNvSpPr>
          <p:nvPr>
            <p:ph sz="half" idx="2"/>
          </p:nvPr>
        </p:nvSpPr>
        <p:spPr>
          <a:xfrm>
            <a:off x="142043" y="3143250"/>
            <a:ext cx="5711641" cy="3523880"/>
          </a:xfrm>
        </p:spPr>
        <p:txBody>
          <a:bodyPr>
            <a:normAutofit fontScale="92500" lnSpcReduction="20000"/>
          </a:bodyPr>
          <a:lstStyle/>
          <a:p>
            <a:r>
              <a:rPr lang="en-GB" dirty="0"/>
              <a:t>Will grow current UK UFC fighters, beneficial not just for the UK’s event industry but also for the UFC as a business. </a:t>
            </a:r>
          </a:p>
          <a:p>
            <a:r>
              <a:rPr lang="en-GB" dirty="0"/>
              <a:t>The growth of these fighters will increase their profits through ticket sales and pay-per-view sales. As I’ve previously mentioned Connor McGregor was a prime example of this.</a:t>
            </a:r>
          </a:p>
          <a:p>
            <a:r>
              <a:rPr lang="en-GB" dirty="0"/>
              <a:t>An increase in future UK UFC events which will continue to grow the sport is beneficial to industries such as events. It would also be beneficial for the UK’s tourism industry as a whole</a:t>
            </a:r>
          </a:p>
          <a:p>
            <a:r>
              <a:rPr lang="en-GB" dirty="0"/>
              <a:t>Overall improvement of the company’s knowledge about fan’s opinions on their events. This has been brilliant with prior UK events as it’s shown that every event has increased the amount of spectators within the UK. This is beneficial for </a:t>
            </a:r>
          </a:p>
          <a:p>
            <a:endParaRPr lang="en-GB" dirty="0"/>
          </a:p>
          <a:p>
            <a:endParaRPr lang="en-GB" dirty="0"/>
          </a:p>
        </p:txBody>
      </p:sp>
      <p:sp>
        <p:nvSpPr>
          <p:cNvPr id="6" name="Content Placeholder 5">
            <a:extLst>
              <a:ext uri="{FF2B5EF4-FFF2-40B4-BE49-F238E27FC236}">
                <a16:creationId xmlns:a16="http://schemas.microsoft.com/office/drawing/2014/main" id="{45E4DC37-A7A6-695F-E002-57BF7A6432E1}"/>
              </a:ext>
            </a:extLst>
          </p:cNvPr>
          <p:cNvSpPr>
            <a:spLocks noGrp="1"/>
          </p:cNvSpPr>
          <p:nvPr>
            <p:ph sz="quarter" idx="4"/>
          </p:nvPr>
        </p:nvSpPr>
        <p:spPr>
          <a:xfrm>
            <a:off x="6338315" y="3143250"/>
            <a:ext cx="5628783" cy="3714750"/>
          </a:xfrm>
        </p:spPr>
        <p:txBody>
          <a:bodyPr>
            <a:normAutofit fontScale="92500" lnSpcReduction="20000"/>
          </a:bodyPr>
          <a:lstStyle/>
          <a:p>
            <a:r>
              <a:rPr lang="en-GB" dirty="0"/>
              <a:t>Will cost money to hire somebody specifically to check certain fighter’s comments, even though it would be made back easily. </a:t>
            </a:r>
          </a:p>
          <a:p>
            <a:r>
              <a:rPr lang="en-GB" dirty="0"/>
              <a:t>It could damage the UFC’s reputation with its fighters. For example, if a fighter was severely disliked by fans, purely based on their personality their relationship with the company could be weakened. A big example of this happening was when Colby Covington fought in Brazil he had to start playing an act to sell more fights to not be cut from the UFC.  This shows the potential risk of a bad reaction being a real threat.</a:t>
            </a:r>
          </a:p>
          <a:p>
            <a:r>
              <a:rPr lang="en-GB" dirty="0"/>
              <a:t> Potential disagreements from fans around the globe unhappy that the UFC is predominantly advertising the UK over different nations where the cards could potentially be held. </a:t>
            </a:r>
          </a:p>
          <a:p>
            <a:endParaRPr lang="en-GB" dirty="0"/>
          </a:p>
        </p:txBody>
      </p:sp>
      <p:sp>
        <p:nvSpPr>
          <p:cNvPr id="7" name="Text Placeholder 6">
            <a:extLst>
              <a:ext uri="{FF2B5EF4-FFF2-40B4-BE49-F238E27FC236}">
                <a16:creationId xmlns:a16="http://schemas.microsoft.com/office/drawing/2014/main" id="{73DD42D1-9CF0-4E7D-B193-CDBD096A4C1D}"/>
              </a:ext>
            </a:extLst>
          </p:cNvPr>
          <p:cNvSpPr>
            <a:spLocks noGrp="1"/>
          </p:cNvSpPr>
          <p:nvPr>
            <p:ph type="body" sz="quarter" idx="13"/>
          </p:nvPr>
        </p:nvSpPr>
        <p:spPr>
          <a:xfrm>
            <a:off x="7059015" y="2339178"/>
            <a:ext cx="4270248" cy="704087"/>
          </a:xfrm>
        </p:spPr>
        <p:txBody>
          <a:bodyPr/>
          <a:lstStyle/>
          <a:p>
            <a:r>
              <a:rPr lang="en-GB" dirty="0"/>
              <a:t>Negatives </a:t>
            </a:r>
          </a:p>
        </p:txBody>
      </p:sp>
      <p:sp>
        <p:nvSpPr>
          <p:cNvPr id="2" name="Title 1">
            <a:extLst>
              <a:ext uri="{FF2B5EF4-FFF2-40B4-BE49-F238E27FC236}">
                <a16:creationId xmlns:a16="http://schemas.microsoft.com/office/drawing/2014/main" id="{E982C8E7-7C74-256D-2CEA-886A79A4ECC3}"/>
              </a:ext>
            </a:extLst>
          </p:cNvPr>
          <p:cNvSpPr>
            <a:spLocks noGrp="1"/>
          </p:cNvSpPr>
          <p:nvPr>
            <p:ph type="title"/>
          </p:nvPr>
        </p:nvSpPr>
        <p:spPr/>
        <p:txBody>
          <a:bodyPr/>
          <a:lstStyle/>
          <a:p>
            <a:r>
              <a:rPr lang="en-GB" dirty="0"/>
              <a:t>positives and negatives about This  case study </a:t>
            </a:r>
          </a:p>
        </p:txBody>
      </p:sp>
      <p:pic>
        <p:nvPicPr>
          <p:cNvPr id="18" name="Video 17">
            <a:hlinkClick r:id="" action="ppaction://media"/>
            <a:extLst>
              <a:ext uri="{FF2B5EF4-FFF2-40B4-BE49-F238E27FC236}">
                <a16:creationId xmlns:a16="http://schemas.microsoft.com/office/drawing/2014/main" id="{5EB4AA6A-58B3-0A93-C576-99A5C6765B9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27394160"/>
      </p:ext>
    </p:extLst>
  </p:cSld>
  <p:clrMapOvr>
    <a:masterClrMapping/>
  </p:clrMapOvr>
  <p:transition spd="slow" advTm="100277">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1" name="Rectangle 820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0A993E-BD3C-6287-9978-6774158979E2}"/>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GB">
                <a:solidFill>
                  <a:schemeClr val="bg1"/>
                </a:solidFill>
              </a:rPr>
              <a:t>To conclude</a:t>
            </a:r>
          </a:p>
        </p:txBody>
      </p:sp>
      <p:sp>
        <p:nvSpPr>
          <p:cNvPr id="3" name="Content Placeholder 2">
            <a:extLst>
              <a:ext uri="{FF2B5EF4-FFF2-40B4-BE49-F238E27FC236}">
                <a16:creationId xmlns:a16="http://schemas.microsoft.com/office/drawing/2014/main" id="{434E35B5-BE50-7A82-2985-FE35C9A1AFE4}"/>
              </a:ext>
            </a:extLst>
          </p:cNvPr>
          <p:cNvSpPr>
            <a:spLocks noGrp="1"/>
          </p:cNvSpPr>
          <p:nvPr>
            <p:ph idx="1"/>
          </p:nvPr>
        </p:nvSpPr>
        <p:spPr>
          <a:xfrm>
            <a:off x="643468" y="2638044"/>
            <a:ext cx="3363974" cy="3415622"/>
          </a:xfrm>
        </p:spPr>
        <p:txBody>
          <a:bodyPr>
            <a:normAutofit/>
          </a:bodyPr>
          <a:lstStyle/>
          <a:p>
            <a:pPr marL="0" indent="0">
              <a:lnSpc>
                <a:spcPct val="90000"/>
              </a:lnSpc>
              <a:buNone/>
            </a:pPr>
            <a:r>
              <a:rPr lang="en-GB" sz="1100" dirty="0">
                <a:solidFill>
                  <a:schemeClr val="bg1"/>
                </a:solidFill>
              </a:rPr>
              <a:t>To conclude this case </a:t>
            </a:r>
            <a:r>
              <a:rPr lang="en-GB" sz="1100" dirty="0" err="1">
                <a:solidFill>
                  <a:schemeClr val="bg1"/>
                </a:solidFill>
              </a:rPr>
              <a:t>stmudy</a:t>
            </a:r>
            <a:r>
              <a:rPr lang="en-GB" sz="1100" dirty="0">
                <a:solidFill>
                  <a:schemeClr val="bg1"/>
                </a:solidFill>
              </a:rPr>
              <a:t> I think it was shown how events within the UK held by the UFC historically have always been successful and the sport only continuing to grow. The comparison used shows how McGregor was previously marked heavily by his strengths such as his charisma, the same could be done with fighters such as Paddy </a:t>
            </a:r>
            <a:r>
              <a:rPr lang="en-GB" sz="1100" dirty="0" err="1">
                <a:solidFill>
                  <a:schemeClr val="bg1"/>
                </a:solidFill>
              </a:rPr>
              <a:t>Pimblett</a:t>
            </a:r>
            <a:r>
              <a:rPr lang="en-GB" sz="1100" dirty="0">
                <a:solidFill>
                  <a:schemeClr val="bg1"/>
                </a:solidFill>
              </a:rPr>
              <a:t> from the UK. </a:t>
            </a:r>
          </a:p>
          <a:p>
            <a:pPr marL="0" indent="0">
              <a:lnSpc>
                <a:spcPct val="90000"/>
              </a:lnSpc>
              <a:buNone/>
            </a:pPr>
            <a:r>
              <a:rPr lang="en-GB" sz="1100" dirty="0">
                <a:solidFill>
                  <a:schemeClr val="bg1"/>
                </a:solidFill>
              </a:rPr>
              <a:t>As mentioned in the case study the UFC could improve its marketing by reviewing its comments on popular fighters and marketing them to their strengths and statistics from Connor McGregor a previously popular fighter how successful this approach can be. This in my opinion through research I’ve carried out seems like the best solution for the UFC’s future UK events to be even more successful and as a result make more profit for the UK’s tourism and events industries.</a:t>
            </a:r>
          </a:p>
        </p:txBody>
      </p:sp>
      <p:pic>
        <p:nvPicPr>
          <p:cNvPr id="8194" name="Picture 2" descr="Video: What’s the latest in the UFC’s antitrust…">
            <a:extLst>
              <a:ext uri="{FF2B5EF4-FFF2-40B4-BE49-F238E27FC236}">
                <a16:creationId xmlns:a16="http://schemas.microsoft.com/office/drawing/2014/main" id="{09C162B8-0CA1-D097-3FA3-843E98AFAC4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297763" y="1473336"/>
            <a:ext cx="6250769" cy="37504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950CE71-133E-98CD-1A35-1EA1DB7FDF61}"/>
              </a:ext>
            </a:extLst>
          </p:cNvPr>
          <p:cNvSpPr txBox="1"/>
          <p:nvPr/>
        </p:nvSpPr>
        <p:spPr>
          <a:xfrm>
            <a:off x="6977849" y="5317725"/>
            <a:ext cx="3515557" cy="461665"/>
          </a:xfrm>
          <a:prstGeom prst="rect">
            <a:avLst/>
          </a:prstGeom>
          <a:noFill/>
        </p:spPr>
        <p:txBody>
          <a:bodyPr wrap="square" rtlCol="0">
            <a:spAutoFit/>
          </a:bodyPr>
          <a:lstStyle/>
          <a:p>
            <a:r>
              <a:rPr lang="en-GB" sz="1200" i="1" dirty="0">
                <a:solidFill>
                  <a:srgbClr val="000000"/>
                </a:solidFill>
                <a:effectLst/>
                <a:latin typeface="Calibri" panose="020F0502020204030204" pitchFamily="34" charset="0"/>
                <a:ea typeface="Calibri" panose="020F0502020204030204" pitchFamily="34" charset="0"/>
              </a:rPr>
              <a:t>Video: What’s the latest in the UFC’s antitrust lawsuit?</a:t>
            </a:r>
            <a:r>
              <a:rPr lang="en-GB" sz="1200" dirty="0">
                <a:solidFill>
                  <a:srgbClr val="000000"/>
                </a:solidFill>
                <a:effectLst/>
                <a:latin typeface="Calibri" panose="020F0502020204030204" pitchFamily="34" charset="0"/>
                <a:ea typeface="Calibri" panose="020F0502020204030204" pitchFamily="34" charset="0"/>
              </a:rPr>
              <a:t> (2023)</a:t>
            </a:r>
            <a:endParaRPr lang="en-GB" sz="1200" dirty="0"/>
          </a:p>
        </p:txBody>
      </p:sp>
      <p:pic>
        <p:nvPicPr>
          <p:cNvPr id="11" name="Video 10">
            <a:hlinkClick r:id="" action="ppaction://media"/>
            <a:extLst>
              <a:ext uri="{FF2B5EF4-FFF2-40B4-BE49-F238E27FC236}">
                <a16:creationId xmlns:a16="http://schemas.microsoft.com/office/drawing/2014/main" id="{76ABF07C-82CA-7D5A-1613-D6E7A56BFA3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241134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49450">
        <p159:morph option="byObject"/>
      </p:transition>
    </mc:Choice>
    <mc:Fallback>
      <p:transition spd="slow" advTm="4945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21F8D-1513-57D3-EB14-8E9F510420D2}"/>
              </a:ext>
            </a:extLst>
          </p:cNvPr>
          <p:cNvSpPr>
            <a:spLocks noGrp="1"/>
          </p:cNvSpPr>
          <p:nvPr>
            <p:ph type="title"/>
          </p:nvPr>
        </p:nvSpPr>
        <p:spPr/>
        <p:txBody>
          <a:bodyPr/>
          <a:lstStyle/>
          <a:p>
            <a:r>
              <a:rPr lang="en-GB" dirty="0"/>
              <a:t>References </a:t>
            </a:r>
          </a:p>
        </p:txBody>
      </p:sp>
      <p:sp>
        <p:nvSpPr>
          <p:cNvPr id="4" name="TextBox 3">
            <a:extLst>
              <a:ext uri="{FF2B5EF4-FFF2-40B4-BE49-F238E27FC236}">
                <a16:creationId xmlns:a16="http://schemas.microsoft.com/office/drawing/2014/main" id="{9E54BD71-EFB0-1903-8B5E-D70DF882CD7B}"/>
              </a:ext>
            </a:extLst>
          </p:cNvPr>
          <p:cNvSpPr txBox="1"/>
          <p:nvPr/>
        </p:nvSpPr>
        <p:spPr>
          <a:xfrm>
            <a:off x="985421" y="2681056"/>
            <a:ext cx="10164932" cy="4755148"/>
          </a:xfrm>
          <a:prstGeom prst="rect">
            <a:avLst/>
          </a:prstGeom>
          <a:noFill/>
        </p:spPr>
        <p:txBody>
          <a:bodyPr wrap="square" rtlCol="0">
            <a:spAutoFit/>
          </a:bodyPr>
          <a:lstStyle/>
          <a:p>
            <a:r>
              <a:rPr lang="en-GB" sz="1800" i="1" dirty="0">
                <a:solidFill>
                  <a:srgbClr val="000000"/>
                </a:solidFill>
                <a:effectLst/>
                <a:latin typeface="Calibri" panose="020F0502020204030204" pitchFamily="34" charset="0"/>
                <a:ea typeface="Times New Roman" panose="02020603050405020304" pitchFamily="18" charset="0"/>
              </a:rPr>
              <a:t>- </a:t>
            </a:r>
            <a:r>
              <a:rPr lang="en-GB" i="1" dirty="0" err="1">
                <a:solidFill>
                  <a:srgbClr val="000000"/>
                </a:solidFill>
                <a:latin typeface="Calibri" panose="020F0502020204030204" pitchFamily="34" charset="0"/>
                <a:ea typeface="Times New Roman" panose="02020603050405020304" pitchFamily="18" charset="0"/>
              </a:rPr>
              <a:t>A</a:t>
            </a:r>
            <a:r>
              <a:rPr lang="en-GB" sz="1800" i="1" dirty="0" err="1">
                <a:solidFill>
                  <a:srgbClr val="000000"/>
                </a:solidFill>
                <a:effectLst/>
                <a:latin typeface="Calibri" panose="020F0502020204030204" pitchFamily="34" charset="0"/>
                <a:ea typeface="Times New Roman" panose="02020603050405020304" pitchFamily="18" charset="0"/>
              </a:rPr>
              <a:t>lh_alex</a:t>
            </a:r>
            <a:r>
              <a:rPr lang="en-GB" sz="1800" i="1" dirty="0">
                <a:solidFill>
                  <a:srgbClr val="000000"/>
                </a:solidFill>
                <a:effectLst/>
                <a:latin typeface="Calibri" panose="020F0502020204030204" pitchFamily="34" charset="0"/>
                <a:ea typeface="Times New Roman" panose="02020603050405020304" pitchFamily="18" charset="0"/>
              </a:rPr>
              <a:t> (2022). Paddy </a:t>
            </a:r>
            <a:r>
              <a:rPr lang="en-GB" sz="1800" i="1" dirty="0" err="1">
                <a:solidFill>
                  <a:srgbClr val="000000"/>
                </a:solidFill>
                <a:effectLst/>
                <a:latin typeface="Calibri" panose="020F0502020204030204" pitchFamily="34" charset="0"/>
                <a:ea typeface="Times New Roman" panose="02020603050405020304" pitchFamily="18" charset="0"/>
              </a:rPr>
              <a:t>Pimblett</a:t>
            </a:r>
            <a:r>
              <a:rPr lang="en-GB" sz="1800" i="1" dirty="0">
                <a:solidFill>
                  <a:srgbClr val="000000"/>
                </a:solidFill>
                <a:effectLst/>
                <a:latin typeface="Calibri" panose="020F0502020204030204" pitchFamily="34" charset="0"/>
                <a:ea typeface="Times New Roman" panose="02020603050405020304" pitchFamily="18" charset="0"/>
              </a:rPr>
              <a:t> is the internet’s favourite UFC fighter, so who is he? [online] Live at Your Local. Available at: </a:t>
            </a:r>
            <a:r>
              <a:rPr lang="en-GB" sz="1800" i="1" u="sng" dirty="0">
                <a:solidFill>
                  <a:srgbClr val="000000"/>
                </a:solidFill>
                <a:effectLst/>
                <a:latin typeface="Calibri" panose="020F0502020204030204" pitchFamily="34" charset="0"/>
                <a:ea typeface="Times New Roman" panose="02020603050405020304" pitchFamily="18" charset="0"/>
                <a:hlinkClick r:id="rId2"/>
              </a:rPr>
              <a:t>https://liveatyourlocal.com.au/2022/12/06/paddy-pimblett-is-the-internets-favourite-ufc-fighter-so-who-is-he/</a:t>
            </a:r>
            <a:r>
              <a:rPr lang="en-GB" sz="1800" i="1" dirty="0">
                <a:solidFill>
                  <a:srgbClr val="000000"/>
                </a:solidFill>
                <a:effectLst/>
                <a:latin typeface="Calibri" panose="020F0502020204030204" pitchFamily="34" charset="0"/>
                <a:ea typeface="Times New Roman" panose="02020603050405020304" pitchFamily="18" charset="0"/>
              </a:rPr>
              <a:t> [Accessed 20 Feb. 2024].</a:t>
            </a:r>
          </a:p>
          <a:p>
            <a:endParaRPr lang="en-GB" i="1" dirty="0">
              <a:solidFill>
                <a:srgbClr val="000000"/>
              </a:solidFill>
              <a:latin typeface="Calibri" panose="020F0502020204030204" pitchFamily="34" charset="0"/>
              <a:ea typeface="Times New Roman" panose="02020603050405020304" pitchFamily="18" charset="0"/>
            </a:endParaRPr>
          </a:p>
          <a:p>
            <a:pPr>
              <a:lnSpc>
                <a:spcPts val="1800"/>
              </a:lnSpc>
            </a:pPr>
            <a:r>
              <a:rPr lang="en-GB" i="1" dirty="0">
                <a:solidFill>
                  <a:srgbClr val="000000"/>
                </a:solidFill>
                <a:latin typeface="Calibri" panose="020F0502020204030204" pitchFamily="34" charset="0"/>
                <a:ea typeface="Times New Roman" panose="02020603050405020304" pitchFamily="18" charset="0"/>
              </a:rPr>
              <a:t>- </a:t>
            </a:r>
            <a:r>
              <a:rPr lang="en-GB" sz="1800" i="1" dirty="0">
                <a:solidFill>
                  <a:srgbClr val="000000"/>
                </a:solidFill>
                <a:effectLst/>
                <a:latin typeface="Calibri" panose="020F0502020204030204" pitchFamily="34" charset="0"/>
                <a:ea typeface="Times New Roman" panose="02020603050405020304" pitchFamily="18" charset="0"/>
              </a:rPr>
              <a:t>Conor McGregor teases Jose Aldo rematch and has ‘immense respect’ for old foe (2020) The Irish Sun. Available at: </a:t>
            </a:r>
            <a:r>
              <a:rPr lang="en-GB" sz="1800" i="1" u="sng" dirty="0">
                <a:solidFill>
                  <a:srgbClr val="000000"/>
                </a:solidFill>
                <a:effectLst/>
                <a:latin typeface="Calibri" panose="020F0502020204030204" pitchFamily="34" charset="0"/>
                <a:ea typeface="Times New Roman" panose="02020603050405020304" pitchFamily="18" charset="0"/>
                <a:hlinkClick r:id="rId3"/>
              </a:rPr>
              <a:t>https://www.thesun.ie/sport/mma/4989549/conor-mcgregor-jose-aldo-rematch/</a:t>
            </a:r>
            <a:r>
              <a:rPr lang="en-GB" sz="1800" i="1" dirty="0">
                <a:solidFill>
                  <a:srgbClr val="000000"/>
                </a:solidFill>
                <a:effectLst/>
                <a:latin typeface="Calibri" panose="020F0502020204030204" pitchFamily="34" charset="0"/>
                <a:ea typeface="Times New Roman" panose="02020603050405020304" pitchFamily="18" charset="0"/>
              </a:rPr>
              <a:t> (Accessed: 21 February 2024).</a:t>
            </a:r>
            <a:endParaRPr lang="en-GB" sz="1800" i="1" dirty="0">
              <a:effectLst/>
              <a:latin typeface="Times New Roman" panose="02020603050405020304" pitchFamily="18" charset="0"/>
              <a:ea typeface="Times New Roman" panose="02020603050405020304" pitchFamily="18" charset="0"/>
            </a:endParaRPr>
          </a:p>
          <a:p>
            <a:r>
              <a:rPr lang="en-GB" sz="1800" i="1" dirty="0">
                <a:solidFill>
                  <a:srgbClr val="000000"/>
                </a:solidFill>
                <a:effectLst/>
                <a:latin typeface="Calibri" panose="020F0502020204030204" pitchFamily="34" charset="0"/>
                <a:ea typeface="Times New Roman" panose="02020603050405020304" pitchFamily="18" charset="0"/>
              </a:rPr>
              <a:t>‌</a:t>
            </a:r>
            <a:endParaRPr lang="en-GB" sz="1800" i="1" dirty="0">
              <a:effectLst/>
              <a:latin typeface="Times New Roman" panose="02020603050405020304" pitchFamily="18" charset="0"/>
              <a:ea typeface="Times New Roman" panose="02020603050405020304" pitchFamily="18" charset="0"/>
            </a:endParaRPr>
          </a:p>
          <a:p>
            <a:pPr>
              <a:lnSpc>
                <a:spcPts val="1800"/>
              </a:lnSpc>
            </a:pPr>
            <a:r>
              <a:rPr lang="en-GB" i="1" dirty="0">
                <a:solidFill>
                  <a:srgbClr val="000000"/>
                </a:solidFill>
                <a:latin typeface="Calibri" panose="020F0502020204030204" pitchFamily="34" charset="0"/>
                <a:ea typeface="Times New Roman" panose="02020603050405020304" pitchFamily="18" charset="0"/>
              </a:rPr>
              <a:t>- </a:t>
            </a:r>
            <a:r>
              <a:rPr lang="en-GB" sz="1800" i="1" dirty="0">
                <a:solidFill>
                  <a:srgbClr val="000000"/>
                </a:solidFill>
                <a:effectLst/>
                <a:latin typeface="Calibri" panose="020F0502020204030204" pitchFamily="34" charset="0"/>
                <a:ea typeface="Times New Roman" panose="02020603050405020304" pitchFamily="18" charset="0"/>
              </a:rPr>
              <a:t>Davies, P. (2021). 8 Biggest Pay-Per-Views Of All Time. [online] </a:t>
            </a:r>
            <a:r>
              <a:rPr lang="en-GB" sz="1800" i="1" dirty="0" err="1">
                <a:solidFill>
                  <a:srgbClr val="000000"/>
                </a:solidFill>
                <a:effectLst/>
                <a:latin typeface="Calibri" panose="020F0502020204030204" pitchFamily="34" charset="0"/>
                <a:ea typeface="Times New Roman" panose="02020603050405020304" pitchFamily="18" charset="0"/>
              </a:rPr>
              <a:t>TheRichest</a:t>
            </a:r>
            <a:r>
              <a:rPr lang="en-GB" sz="1800" i="1" dirty="0">
                <a:solidFill>
                  <a:srgbClr val="000000"/>
                </a:solidFill>
                <a:effectLst/>
                <a:latin typeface="Calibri" panose="020F0502020204030204" pitchFamily="34" charset="0"/>
                <a:ea typeface="Times New Roman" panose="02020603050405020304" pitchFamily="18" charset="0"/>
              </a:rPr>
              <a:t>. Available at: </a:t>
            </a:r>
            <a:r>
              <a:rPr lang="en-GB" sz="1800" i="1" u="sng" dirty="0">
                <a:solidFill>
                  <a:srgbClr val="000000"/>
                </a:solidFill>
                <a:effectLst/>
                <a:latin typeface="Calibri" panose="020F0502020204030204" pitchFamily="34" charset="0"/>
                <a:ea typeface="Times New Roman" panose="02020603050405020304" pitchFamily="18" charset="0"/>
                <a:hlinkClick r:id="rId4"/>
              </a:rPr>
              <a:t>https://www.therichest.com/rich-powerful/biggest-pay-per-views-all-time/#:~:text=8%20Biggest%20Pay-Per-Views%20Of%20All%20Time%201%20Lennox</a:t>
            </a:r>
            <a:r>
              <a:rPr lang="en-GB" sz="1800" i="1" dirty="0">
                <a:solidFill>
                  <a:srgbClr val="000000"/>
                </a:solidFill>
                <a:effectLst/>
                <a:latin typeface="Calibri" panose="020F0502020204030204" pitchFamily="34" charset="0"/>
                <a:ea typeface="Times New Roman" panose="02020603050405020304" pitchFamily="18" charset="0"/>
              </a:rPr>
              <a:t> [Accessed 21 Feb. 2024].</a:t>
            </a:r>
            <a:endParaRPr lang="en-GB" sz="1800" i="1" dirty="0">
              <a:effectLst/>
              <a:latin typeface="Times New Roman" panose="02020603050405020304" pitchFamily="18" charset="0"/>
              <a:ea typeface="Times New Roman" panose="02020603050405020304" pitchFamily="18" charset="0"/>
            </a:endParaRPr>
          </a:p>
          <a:p>
            <a:pPr>
              <a:lnSpc>
                <a:spcPts val="1800"/>
              </a:lnSpc>
            </a:pPr>
            <a:r>
              <a:rPr lang="en-GB" sz="1800" i="1" dirty="0">
                <a:solidFill>
                  <a:srgbClr val="000000"/>
                </a:solidFill>
                <a:effectLst/>
                <a:latin typeface="Calibri" panose="020F0502020204030204" pitchFamily="34" charset="0"/>
                <a:ea typeface="Times New Roman" panose="02020603050405020304" pitchFamily="18" charset="0"/>
              </a:rPr>
              <a:t>‌</a:t>
            </a:r>
            <a:endParaRPr lang="en-GB" sz="1800" i="1" dirty="0">
              <a:effectLst/>
              <a:latin typeface="Times New Roman" panose="02020603050405020304" pitchFamily="18" charset="0"/>
              <a:ea typeface="Times New Roman" panose="02020603050405020304" pitchFamily="18" charset="0"/>
            </a:endParaRPr>
          </a:p>
          <a:p>
            <a:r>
              <a:rPr lang="en-GB" i="1" dirty="0">
                <a:solidFill>
                  <a:srgbClr val="000000"/>
                </a:solidFill>
                <a:latin typeface="Calibri" panose="020F0502020204030204" pitchFamily="34" charset="0"/>
                <a:ea typeface="Times New Roman" panose="02020603050405020304" pitchFamily="18" charset="0"/>
              </a:rPr>
              <a:t>- </a:t>
            </a:r>
            <a:r>
              <a:rPr lang="en-GB" sz="1800" i="1" dirty="0">
                <a:solidFill>
                  <a:srgbClr val="000000"/>
                </a:solidFill>
                <a:effectLst/>
                <a:latin typeface="Calibri" panose="020F0502020204030204" pitchFamily="34" charset="0"/>
                <a:ea typeface="Times New Roman" panose="02020603050405020304" pitchFamily="18" charset="0"/>
              </a:rPr>
              <a:t>Edwards, J. (2018). [Opinion] The Morning After the Night Before At UFC London... How The Brits Fared. [online] MMAnytt.com. Available at: </a:t>
            </a:r>
            <a:r>
              <a:rPr lang="en-GB" sz="1800" i="1" u="sng" dirty="0">
                <a:solidFill>
                  <a:srgbClr val="000000"/>
                </a:solidFill>
                <a:effectLst/>
                <a:latin typeface="Calibri" panose="020F0502020204030204" pitchFamily="34" charset="0"/>
                <a:ea typeface="Times New Roman" panose="02020603050405020304" pitchFamily="18" charset="0"/>
                <a:hlinkClick r:id="rId5"/>
              </a:rPr>
              <a:t>https://www.mmanytt.com/latest-news/opinion-morning-night-ufc-london-brits-fared/</a:t>
            </a:r>
            <a:r>
              <a:rPr lang="en-GB" sz="1800" i="1" dirty="0">
                <a:solidFill>
                  <a:srgbClr val="000000"/>
                </a:solidFill>
                <a:effectLst/>
                <a:latin typeface="Calibri" panose="020F0502020204030204" pitchFamily="34" charset="0"/>
                <a:ea typeface="Times New Roman" panose="02020603050405020304" pitchFamily="18" charset="0"/>
              </a:rPr>
              <a:t> [Accessed 20 Feb. 2024].</a:t>
            </a:r>
            <a:endParaRPr lang="en-GB" sz="1800" i="1" dirty="0">
              <a:effectLst/>
              <a:latin typeface="Times New Roman" panose="02020603050405020304" pitchFamily="18" charset="0"/>
              <a:ea typeface="Times New Roman" panose="02020603050405020304" pitchFamily="18" charset="0"/>
            </a:endParaRPr>
          </a:p>
          <a:p>
            <a:endParaRPr lang="en-GB" i="1" dirty="0">
              <a:solidFill>
                <a:srgbClr val="000000"/>
              </a:solidFill>
              <a:latin typeface="Calibri" panose="020F0502020204030204" pitchFamily="34"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536786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EB27520-86EA-A67F-10CB-8A899668AF42}"/>
              </a:ext>
            </a:extLst>
          </p:cNvPr>
          <p:cNvSpPr txBox="1"/>
          <p:nvPr/>
        </p:nvSpPr>
        <p:spPr>
          <a:xfrm>
            <a:off x="896645" y="213064"/>
            <a:ext cx="10520038" cy="6924973"/>
          </a:xfrm>
          <a:prstGeom prst="rect">
            <a:avLst/>
          </a:prstGeom>
          <a:noFill/>
        </p:spPr>
        <p:txBody>
          <a:bodyPr wrap="square" rtlCol="0">
            <a:spAutoFit/>
          </a:bodyPr>
          <a:lstStyle/>
          <a:p>
            <a:pPr>
              <a:lnSpc>
                <a:spcPts val="1800"/>
              </a:lnSpc>
            </a:pPr>
            <a:r>
              <a:rPr lang="en-GB" sz="1800" dirty="0">
                <a:solidFill>
                  <a:srgbClr val="000000"/>
                </a:solidFill>
                <a:effectLst/>
                <a:latin typeface="Calibri" panose="020F0502020204030204" pitchFamily="34" charset="0"/>
                <a:ea typeface="Times New Roman" panose="02020603050405020304" pitchFamily="18" charset="0"/>
              </a:rPr>
              <a:t>- </a:t>
            </a:r>
            <a:r>
              <a:rPr lang="en-GB" sz="1800" i="1" dirty="0">
                <a:solidFill>
                  <a:srgbClr val="000000"/>
                </a:solidFill>
                <a:effectLst/>
                <a:latin typeface="Calibri" panose="020F0502020204030204" pitchFamily="34" charset="0"/>
                <a:ea typeface="Times New Roman" panose="02020603050405020304" pitchFamily="18" charset="0"/>
              </a:rPr>
              <a:t>Gibbs, O. (2021). Leon Edwards: Inside The Mind of Birmingham’s Own ‘Rocky’. [online] Kung-fu Kingdom. Available at: </a:t>
            </a:r>
            <a:r>
              <a:rPr lang="en-GB" sz="1800" i="1" u="sng" dirty="0">
                <a:solidFill>
                  <a:srgbClr val="000000"/>
                </a:solidFill>
                <a:effectLst/>
                <a:latin typeface="Calibri" panose="020F0502020204030204" pitchFamily="34" charset="0"/>
                <a:ea typeface="Times New Roman" panose="02020603050405020304" pitchFamily="18" charset="0"/>
                <a:hlinkClick r:id="rId2"/>
              </a:rPr>
              <a:t>https://kungfukingdom.com/leon-edwards-inside-the-mind-of-birminghams-own-rocky/</a:t>
            </a:r>
            <a:r>
              <a:rPr lang="en-GB" sz="1800" i="1" dirty="0">
                <a:solidFill>
                  <a:srgbClr val="000000"/>
                </a:solidFill>
                <a:effectLst/>
                <a:latin typeface="Calibri" panose="020F0502020204030204" pitchFamily="34" charset="0"/>
                <a:ea typeface="Times New Roman" panose="02020603050405020304" pitchFamily="18" charset="0"/>
              </a:rPr>
              <a:t> [Accessed 20 Feb. 2024].</a:t>
            </a:r>
            <a:endParaRPr lang="en-GB" sz="1800" i="1" dirty="0">
              <a:effectLst/>
              <a:latin typeface="Times New Roman" panose="02020603050405020304" pitchFamily="18" charset="0"/>
              <a:ea typeface="Times New Roman" panose="02020603050405020304" pitchFamily="18" charset="0"/>
            </a:endParaRPr>
          </a:p>
          <a:p>
            <a:pPr>
              <a:lnSpc>
                <a:spcPts val="1800"/>
              </a:lnSpc>
            </a:pPr>
            <a:r>
              <a:rPr lang="en-GB" sz="1800" i="1" dirty="0">
                <a:solidFill>
                  <a:srgbClr val="000000"/>
                </a:solidFill>
                <a:effectLst/>
                <a:latin typeface="Calibri" panose="020F0502020204030204" pitchFamily="34" charset="0"/>
                <a:ea typeface="Times New Roman" panose="02020603050405020304" pitchFamily="18" charset="0"/>
              </a:rPr>
              <a:t> </a:t>
            </a:r>
          </a:p>
          <a:p>
            <a:pPr>
              <a:lnSpc>
                <a:spcPts val="1800"/>
              </a:lnSpc>
            </a:pPr>
            <a:r>
              <a:rPr lang="en-GB" i="1" dirty="0">
                <a:solidFill>
                  <a:srgbClr val="000000"/>
                </a:solidFill>
                <a:latin typeface="Calibri" panose="020F0502020204030204" pitchFamily="34" charset="0"/>
                <a:ea typeface="Times New Roman" panose="02020603050405020304" pitchFamily="18" charset="0"/>
              </a:rPr>
              <a:t>- </a:t>
            </a:r>
            <a:r>
              <a:rPr lang="en-GB" sz="1800" i="1" dirty="0" err="1">
                <a:solidFill>
                  <a:srgbClr val="000000"/>
                </a:solidFill>
                <a:effectLst/>
                <a:latin typeface="Calibri" panose="020F0502020204030204" pitchFamily="34" charset="0"/>
                <a:ea typeface="Times New Roman" panose="02020603050405020304" pitchFamily="18" charset="0"/>
              </a:rPr>
              <a:t>Hiergesell</a:t>
            </a:r>
            <a:r>
              <a:rPr lang="en-GB" sz="1800" i="1" dirty="0">
                <a:solidFill>
                  <a:srgbClr val="000000"/>
                </a:solidFill>
                <a:effectLst/>
                <a:latin typeface="Calibri" panose="020F0502020204030204" pitchFamily="34" charset="0"/>
                <a:ea typeface="Times New Roman" panose="02020603050405020304" pitchFamily="18" charset="0"/>
              </a:rPr>
              <a:t>, D. (2022) Video! ‘Rocky’ Chants Fill U.K. Airport As Edwards Returns With Belt, MMAmania.com. Available at: </a:t>
            </a:r>
            <a:r>
              <a:rPr lang="en-GB" sz="1800" i="1" u="sng" dirty="0">
                <a:solidFill>
                  <a:srgbClr val="000000"/>
                </a:solidFill>
                <a:effectLst/>
                <a:latin typeface="Calibri" panose="020F0502020204030204" pitchFamily="34" charset="0"/>
                <a:ea typeface="Times New Roman" panose="02020603050405020304" pitchFamily="18" charset="0"/>
                <a:hlinkClick r:id="rId3"/>
              </a:rPr>
              <a:t>https://www.mmamania.com/2022/8/26/23323620/video-leon-edwards-receives-champions-welcome-in-u-k-after-ufc-278-win-usman-knockout</a:t>
            </a:r>
            <a:r>
              <a:rPr lang="en-GB" sz="1800" i="1" dirty="0">
                <a:solidFill>
                  <a:srgbClr val="000000"/>
                </a:solidFill>
                <a:effectLst/>
                <a:latin typeface="Calibri" panose="020F0502020204030204" pitchFamily="34" charset="0"/>
                <a:ea typeface="Times New Roman" panose="02020603050405020304" pitchFamily="18" charset="0"/>
              </a:rPr>
              <a:t> (Accessed: 21 February 2024).</a:t>
            </a:r>
            <a:endParaRPr lang="en-GB" sz="1800" i="1" dirty="0">
              <a:effectLst/>
              <a:latin typeface="Times New Roman" panose="02020603050405020304" pitchFamily="18" charset="0"/>
              <a:ea typeface="Times New Roman" panose="02020603050405020304" pitchFamily="18" charset="0"/>
            </a:endParaRPr>
          </a:p>
          <a:p>
            <a:pPr>
              <a:lnSpc>
                <a:spcPts val="1800"/>
              </a:lnSpc>
            </a:pPr>
            <a:endParaRPr lang="en-GB" i="1" dirty="0">
              <a:solidFill>
                <a:srgbClr val="000000"/>
              </a:solidFill>
              <a:latin typeface="Calibri" panose="020F0502020204030204" pitchFamily="34" charset="0"/>
              <a:ea typeface="Times New Roman" panose="02020603050405020304" pitchFamily="18" charset="0"/>
            </a:endParaRPr>
          </a:p>
          <a:p>
            <a:pPr>
              <a:lnSpc>
                <a:spcPts val="1800"/>
              </a:lnSpc>
            </a:pPr>
            <a:r>
              <a:rPr lang="en-GB" sz="1800" i="1" dirty="0">
                <a:solidFill>
                  <a:srgbClr val="000000"/>
                </a:solidFill>
                <a:effectLst/>
                <a:latin typeface="Calibri" panose="020F0502020204030204" pitchFamily="34" charset="0"/>
                <a:ea typeface="Times New Roman" panose="02020603050405020304" pitchFamily="18" charset="0"/>
              </a:rPr>
              <a:t>-  INQUIRER.net (2020). UFC to slash roster before year-end, says Dana White. [online] INQUIRER.net. Available at: </a:t>
            </a:r>
            <a:r>
              <a:rPr lang="en-GB" sz="1800" i="1" u="sng" dirty="0">
                <a:solidFill>
                  <a:srgbClr val="000000"/>
                </a:solidFill>
                <a:effectLst/>
                <a:latin typeface="Calibri" panose="020F0502020204030204" pitchFamily="34" charset="0"/>
                <a:ea typeface="Times New Roman" panose="02020603050405020304" pitchFamily="18" charset="0"/>
                <a:hlinkClick r:id="rId4"/>
              </a:rPr>
              <a:t>https://sports.inquirer.net/410323/ufc-to-slash-roster-before-year-end-says-dana-white</a:t>
            </a:r>
            <a:r>
              <a:rPr lang="en-GB" sz="1800" i="1" dirty="0">
                <a:solidFill>
                  <a:srgbClr val="000000"/>
                </a:solidFill>
                <a:effectLst/>
                <a:latin typeface="Calibri" panose="020F0502020204030204" pitchFamily="34" charset="0"/>
                <a:ea typeface="Times New Roman" panose="02020603050405020304" pitchFamily="18" charset="0"/>
              </a:rPr>
              <a:t> [Accessed 20 Feb. 2024].</a:t>
            </a:r>
            <a:endParaRPr lang="en-GB" sz="1800" i="1" dirty="0">
              <a:effectLst/>
              <a:latin typeface="Times New Roman" panose="02020603050405020304" pitchFamily="18" charset="0"/>
              <a:ea typeface="Times New Roman" panose="02020603050405020304" pitchFamily="18" charset="0"/>
            </a:endParaRPr>
          </a:p>
          <a:p>
            <a:pPr>
              <a:lnSpc>
                <a:spcPts val="1800"/>
              </a:lnSpc>
            </a:pPr>
            <a:r>
              <a:rPr lang="en-GB" sz="1800" i="1" dirty="0">
                <a:solidFill>
                  <a:srgbClr val="000000"/>
                </a:solidFill>
                <a:effectLst/>
                <a:latin typeface="Calibri" panose="020F0502020204030204" pitchFamily="34" charset="0"/>
                <a:ea typeface="Times New Roman" panose="02020603050405020304" pitchFamily="18" charset="0"/>
              </a:rPr>
              <a:t> </a:t>
            </a:r>
            <a:endParaRPr lang="en-GB" sz="1800" i="1" dirty="0">
              <a:effectLst/>
              <a:latin typeface="Times New Roman" panose="02020603050405020304" pitchFamily="18" charset="0"/>
              <a:ea typeface="Times New Roman" panose="02020603050405020304" pitchFamily="18" charset="0"/>
            </a:endParaRPr>
          </a:p>
          <a:p>
            <a:pPr>
              <a:lnSpc>
                <a:spcPts val="1800"/>
              </a:lnSpc>
            </a:pPr>
            <a:r>
              <a:rPr lang="en-GB" sz="1800" i="1" dirty="0">
                <a:solidFill>
                  <a:srgbClr val="000000"/>
                </a:solidFill>
                <a:effectLst/>
                <a:latin typeface="Calibri" panose="020F0502020204030204" pitchFamily="34" charset="0"/>
                <a:ea typeface="Times New Roman" panose="02020603050405020304" pitchFamily="18" charset="0"/>
              </a:rPr>
              <a:t>-  Rice, S. (2016). Conor McGregor stripped of UFC title. [online] Metro. Available at: </a:t>
            </a:r>
            <a:r>
              <a:rPr lang="en-GB" sz="1800" i="1" u="sng" dirty="0">
                <a:solidFill>
                  <a:srgbClr val="000000"/>
                </a:solidFill>
                <a:effectLst/>
                <a:latin typeface="Calibri" panose="020F0502020204030204" pitchFamily="34" charset="0"/>
                <a:ea typeface="Times New Roman" panose="02020603050405020304" pitchFamily="18" charset="0"/>
                <a:hlinkClick r:id="rId5"/>
              </a:rPr>
              <a:t>https://metro.co.uk/2016/11/27/conor-mcgregor-forced-to-vacate-ufc-featherweight-belt-just-two-weeks-after-becoming-two-weight-champion-6285709/</a:t>
            </a:r>
            <a:r>
              <a:rPr lang="en-GB" sz="1800" i="1" dirty="0">
                <a:solidFill>
                  <a:srgbClr val="000000"/>
                </a:solidFill>
                <a:effectLst/>
                <a:latin typeface="Calibri" panose="020F0502020204030204" pitchFamily="34" charset="0"/>
                <a:ea typeface="Times New Roman" panose="02020603050405020304" pitchFamily="18" charset="0"/>
              </a:rPr>
              <a:t> [Accessed 21 Feb. 2024].</a:t>
            </a:r>
            <a:endParaRPr lang="en-GB" sz="1800" i="1" dirty="0">
              <a:effectLst/>
              <a:latin typeface="Times New Roman" panose="02020603050405020304" pitchFamily="18" charset="0"/>
              <a:ea typeface="Times New Roman" panose="02020603050405020304" pitchFamily="18" charset="0"/>
            </a:endParaRPr>
          </a:p>
          <a:p>
            <a:pPr>
              <a:lnSpc>
                <a:spcPts val="1800"/>
              </a:lnSpc>
            </a:pPr>
            <a:endParaRPr lang="en-GB" sz="1800" i="1" dirty="0">
              <a:solidFill>
                <a:srgbClr val="000000"/>
              </a:solidFill>
              <a:effectLst/>
              <a:latin typeface="Calibri" panose="020F0502020204030204" pitchFamily="34" charset="0"/>
              <a:ea typeface="Times New Roman" panose="02020603050405020304" pitchFamily="18" charset="0"/>
            </a:endParaRPr>
          </a:p>
          <a:p>
            <a:pPr>
              <a:lnSpc>
                <a:spcPts val="1800"/>
              </a:lnSpc>
            </a:pPr>
            <a:r>
              <a:rPr lang="en-GB" i="1" dirty="0">
                <a:solidFill>
                  <a:srgbClr val="000000"/>
                </a:solidFill>
                <a:latin typeface="Calibri" panose="020F0502020204030204" pitchFamily="34" charset="0"/>
                <a:ea typeface="Times New Roman" panose="02020603050405020304" pitchFamily="18" charset="0"/>
              </a:rPr>
              <a:t>- </a:t>
            </a:r>
            <a:r>
              <a:rPr lang="en-GB" sz="1800" i="1" dirty="0" err="1">
                <a:solidFill>
                  <a:srgbClr val="000000"/>
                </a:solidFill>
                <a:effectLst/>
                <a:latin typeface="Calibri" panose="020F0502020204030204" pitchFamily="34" charset="0"/>
                <a:ea typeface="Times New Roman" panose="02020603050405020304" pitchFamily="18" charset="0"/>
              </a:rPr>
              <a:t>SportonSpec</a:t>
            </a:r>
            <a:r>
              <a:rPr lang="en-GB" sz="1800" i="1" dirty="0">
                <a:solidFill>
                  <a:srgbClr val="000000"/>
                </a:solidFill>
                <a:effectLst/>
                <a:latin typeface="Calibri" panose="020F0502020204030204" pitchFamily="34" charset="0"/>
                <a:ea typeface="Times New Roman" panose="02020603050405020304" pitchFamily="18" charset="0"/>
              </a:rPr>
              <a:t>. (n.d.). UFC Fight Night London at The O2 | </a:t>
            </a:r>
            <a:r>
              <a:rPr lang="en-GB" sz="1800" i="1" dirty="0">
                <a:solidFill>
                  <a:srgbClr val="000000"/>
                </a:solidFill>
                <a:effectLst/>
                <a:latin typeface="Segoe UI Emoji" panose="020B0502040204020203" pitchFamily="34" charset="0"/>
                <a:ea typeface="Times New Roman" panose="02020603050405020304" pitchFamily="18" charset="0"/>
                <a:cs typeface="Segoe UI Emoji" panose="020B0502040204020203" pitchFamily="34" charset="0"/>
              </a:rPr>
              <a:t>🥋🥊</a:t>
            </a:r>
            <a:r>
              <a:rPr lang="en-GB" sz="1800" i="1" dirty="0">
                <a:solidFill>
                  <a:srgbClr val="000000"/>
                </a:solidFill>
                <a:effectLst/>
                <a:latin typeface="Calibri" panose="020F0502020204030204" pitchFamily="34" charset="0"/>
                <a:ea typeface="Times New Roman" panose="02020603050405020304" pitchFamily="18" charset="0"/>
              </a:rPr>
              <a:t> MMA | Spectator info. [online] Available at: </a:t>
            </a:r>
            <a:r>
              <a:rPr lang="en-GB" sz="1800" i="1" u="sng" dirty="0">
                <a:solidFill>
                  <a:srgbClr val="000000"/>
                </a:solidFill>
                <a:effectLst/>
                <a:latin typeface="Calibri" panose="020F0502020204030204" pitchFamily="34" charset="0"/>
                <a:ea typeface="Times New Roman" panose="02020603050405020304" pitchFamily="18" charset="0"/>
                <a:hlinkClick r:id="rId6"/>
              </a:rPr>
              <a:t>https://www.sportonspec.co.uk/event/ufc-fight-night-london/</a:t>
            </a:r>
            <a:r>
              <a:rPr lang="en-GB" sz="1800" i="1" dirty="0">
                <a:solidFill>
                  <a:srgbClr val="000000"/>
                </a:solidFill>
                <a:effectLst/>
                <a:latin typeface="Calibri" panose="020F0502020204030204" pitchFamily="34" charset="0"/>
                <a:ea typeface="Times New Roman" panose="02020603050405020304" pitchFamily="18" charset="0"/>
              </a:rPr>
              <a:t> [Accessed 21 Feb. 2024].</a:t>
            </a:r>
          </a:p>
          <a:p>
            <a:pPr>
              <a:lnSpc>
                <a:spcPts val="1800"/>
              </a:lnSpc>
            </a:pPr>
            <a:endParaRPr lang="en-GB" i="1" dirty="0">
              <a:solidFill>
                <a:srgbClr val="000000"/>
              </a:solidFill>
              <a:latin typeface="Calibri" panose="020F0502020204030204" pitchFamily="34" charset="0"/>
              <a:ea typeface="Times New Roman" panose="02020603050405020304" pitchFamily="18" charset="0"/>
            </a:endParaRPr>
          </a:p>
          <a:p>
            <a:r>
              <a:rPr lang="en-GB" sz="1800" i="1" dirty="0">
                <a:solidFill>
                  <a:srgbClr val="000000"/>
                </a:solidFill>
                <a:effectLst/>
                <a:latin typeface="Calibri" panose="020F0502020204030204" pitchFamily="34" charset="0"/>
                <a:ea typeface="Times New Roman" panose="02020603050405020304" pitchFamily="18" charset="0"/>
              </a:rPr>
              <a:t>-</a:t>
            </a:r>
            <a:r>
              <a:rPr lang="en-GB" dirty="0"/>
              <a:t> </a:t>
            </a:r>
            <a:r>
              <a:rPr lang="en-GB" sz="1800" dirty="0">
                <a:solidFill>
                  <a:srgbClr val="000000"/>
                </a:solidFill>
                <a:effectLst/>
                <a:latin typeface="Calibri" panose="020F0502020204030204" pitchFamily="34" charset="0"/>
                <a:ea typeface="Times New Roman" panose="02020603050405020304" pitchFamily="18" charset="0"/>
              </a:rPr>
              <a:t>Sep 8, A.S. and 2020 (2020) </a:t>
            </a:r>
            <a:r>
              <a:rPr lang="en-GB" sz="1800" i="1" dirty="0">
                <a:solidFill>
                  <a:srgbClr val="000000"/>
                </a:solidFill>
                <a:effectLst/>
                <a:latin typeface="Calibri" panose="020F0502020204030204" pitchFamily="34" charset="0"/>
                <a:ea typeface="Times New Roman" panose="02020603050405020304" pitchFamily="18" charset="0"/>
              </a:rPr>
              <a:t>Who is the Current UFC Heavyweight Champion?</a:t>
            </a:r>
            <a:r>
              <a:rPr lang="en-GB" sz="1800" dirty="0">
                <a:solidFill>
                  <a:srgbClr val="000000"/>
                </a:solidFill>
                <a:effectLst/>
                <a:latin typeface="Calibri" panose="020F0502020204030204" pitchFamily="34" charset="0"/>
                <a:ea typeface="Times New Roman" panose="02020603050405020304" pitchFamily="18" charset="0"/>
              </a:rPr>
              <a:t>, </a:t>
            </a:r>
            <a:r>
              <a:rPr lang="en-GB" sz="1800" i="1" dirty="0">
                <a:solidFill>
                  <a:srgbClr val="000000"/>
                </a:solidFill>
                <a:effectLst/>
                <a:latin typeface="Calibri" panose="020F0502020204030204" pitchFamily="34" charset="0"/>
                <a:ea typeface="Times New Roman" panose="02020603050405020304" pitchFamily="18" charset="0"/>
              </a:rPr>
              <a:t>www.one37pm.com</a:t>
            </a:r>
            <a:r>
              <a:rPr lang="en-GB" sz="1800" dirty="0">
                <a:solidFill>
                  <a:srgbClr val="000000"/>
                </a:solidFill>
                <a:effectLst/>
                <a:latin typeface="Calibri" panose="020F0502020204030204" pitchFamily="34" charset="0"/>
                <a:ea typeface="Times New Roman" panose="02020603050405020304" pitchFamily="18" charset="0"/>
              </a:rPr>
              <a:t>. Available at: </a:t>
            </a:r>
            <a:r>
              <a:rPr lang="en-GB" sz="1800" dirty="0">
                <a:solidFill>
                  <a:srgbClr val="000000"/>
                </a:solidFill>
                <a:effectLst/>
                <a:latin typeface="Calibri" panose="020F0502020204030204" pitchFamily="34" charset="0"/>
                <a:ea typeface="Times New Roman" panose="02020603050405020304" pitchFamily="18" charset="0"/>
                <a:hlinkClick r:id="rId7"/>
              </a:rPr>
              <a:t>https://www.one37pm.com/sports/current-ufc-heavyweight-champion</a:t>
            </a:r>
            <a:r>
              <a:rPr lang="en-GB" sz="1800" dirty="0">
                <a:solidFill>
                  <a:srgbClr val="000000"/>
                </a:solidFill>
                <a:effectLst/>
                <a:latin typeface="Calibri" panose="020F0502020204030204" pitchFamily="34" charset="0"/>
                <a:ea typeface="Times New Roman" panose="02020603050405020304" pitchFamily="18" charset="0"/>
              </a:rPr>
              <a:t> (Accessed: 22 February 2024).</a:t>
            </a:r>
            <a:endParaRPr lang="en-GB" sz="1800" i="1" dirty="0">
              <a:effectLst/>
              <a:latin typeface="Times New Roman" panose="02020603050405020304" pitchFamily="18" charset="0"/>
              <a:ea typeface="Times New Roman" panose="02020603050405020304" pitchFamily="18" charset="0"/>
            </a:endParaRPr>
          </a:p>
          <a:p>
            <a:pPr>
              <a:lnSpc>
                <a:spcPts val="1800"/>
              </a:lnSpc>
            </a:pPr>
            <a:endParaRPr lang="en-GB" i="1" dirty="0">
              <a:solidFill>
                <a:srgbClr val="000000"/>
              </a:solidFill>
              <a:latin typeface="Calibri" panose="020F0502020204030204" pitchFamily="34" charset="0"/>
              <a:ea typeface="Times New Roman" panose="02020603050405020304" pitchFamily="18" charset="0"/>
            </a:endParaRPr>
          </a:p>
          <a:p>
            <a:pPr>
              <a:lnSpc>
                <a:spcPts val="1800"/>
              </a:lnSpc>
            </a:pPr>
            <a:r>
              <a:rPr lang="en-GB" sz="1800" i="1" dirty="0">
                <a:solidFill>
                  <a:srgbClr val="000000"/>
                </a:solidFill>
                <a:effectLst/>
                <a:latin typeface="Calibri" panose="020F0502020204030204" pitchFamily="34" charset="0"/>
                <a:ea typeface="Times New Roman" panose="02020603050405020304" pitchFamily="18" charset="0"/>
              </a:rPr>
              <a:t>The Baddy Is Back: Paddy </a:t>
            </a:r>
            <a:r>
              <a:rPr lang="en-GB" sz="1800" i="1" dirty="0" err="1">
                <a:solidFill>
                  <a:srgbClr val="000000"/>
                </a:solidFill>
                <a:effectLst/>
                <a:latin typeface="Calibri" panose="020F0502020204030204" pitchFamily="34" charset="0"/>
                <a:ea typeface="Times New Roman" panose="02020603050405020304" pitchFamily="18" charset="0"/>
              </a:rPr>
              <a:t>Pimblett</a:t>
            </a:r>
            <a:r>
              <a:rPr lang="en-GB" sz="1800" i="1" dirty="0">
                <a:solidFill>
                  <a:srgbClr val="000000"/>
                </a:solidFill>
                <a:effectLst/>
                <a:latin typeface="Calibri" panose="020F0502020204030204" pitchFamily="34" charset="0"/>
                <a:ea typeface="Times New Roman" panose="02020603050405020304" pitchFamily="18" charset="0"/>
              </a:rPr>
              <a:t> And Darren Till Return At UFC 282 (2022) The Sportsman. Available at: </a:t>
            </a:r>
            <a:r>
              <a:rPr lang="en-GB" sz="1800" i="1" u="sng" dirty="0">
                <a:solidFill>
                  <a:srgbClr val="000000"/>
                </a:solidFill>
                <a:effectLst/>
                <a:latin typeface="Calibri" panose="020F0502020204030204" pitchFamily="34" charset="0"/>
                <a:ea typeface="Times New Roman" panose="02020603050405020304" pitchFamily="18" charset="0"/>
                <a:hlinkClick r:id="rId8"/>
              </a:rPr>
              <a:t>https://www.thesportsman.com/articles/the-baddy-is-back-paddy-pimblett-and-darren-till-return-at-ufc-282</a:t>
            </a:r>
            <a:r>
              <a:rPr lang="en-GB" sz="1800" i="1" dirty="0">
                <a:solidFill>
                  <a:srgbClr val="000000"/>
                </a:solidFill>
                <a:effectLst/>
                <a:latin typeface="Calibri" panose="020F0502020204030204" pitchFamily="34" charset="0"/>
                <a:ea typeface="Times New Roman" panose="02020603050405020304" pitchFamily="18" charset="0"/>
              </a:rPr>
              <a:t> (Accessed: 21 February 2024).</a:t>
            </a:r>
            <a:endParaRPr lang="en-GB" sz="1800" i="1" dirty="0">
              <a:effectLst/>
              <a:latin typeface="Times New Roman" panose="02020603050405020304" pitchFamily="18" charset="0"/>
              <a:ea typeface="Times New Roman" panose="02020603050405020304" pitchFamily="18" charset="0"/>
            </a:endParaRPr>
          </a:p>
          <a:p>
            <a:pPr>
              <a:lnSpc>
                <a:spcPts val="1800"/>
              </a:lnSpc>
            </a:pPr>
            <a:r>
              <a:rPr lang="en-GB" sz="1800" i="1" dirty="0">
                <a:solidFill>
                  <a:srgbClr val="000000"/>
                </a:solidFill>
                <a:effectLst/>
                <a:latin typeface="Calibri" panose="020F0502020204030204" pitchFamily="34" charset="0"/>
                <a:ea typeface="Times New Roman" panose="02020603050405020304" pitchFamily="18" charset="0"/>
              </a:rPr>
              <a:t> </a:t>
            </a:r>
            <a:endParaRPr lang="en-GB" sz="1800" i="1" dirty="0">
              <a:effectLst/>
              <a:latin typeface="Times New Roman" panose="02020603050405020304" pitchFamily="18" charset="0"/>
              <a:ea typeface="Times New Roman" panose="02020603050405020304" pitchFamily="18" charset="0"/>
            </a:endParaRPr>
          </a:p>
          <a:p>
            <a:pPr>
              <a:lnSpc>
                <a:spcPts val="1800"/>
              </a:lnSpc>
            </a:pPr>
            <a:endParaRPr lang="en-GB" sz="1800" i="1"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2859757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722B20A-A577-5B98-DF78-EEA32675E7C4}"/>
              </a:ext>
            </a:extLst>
          </p:cNvPr>
          <p:cNvSpPr txBox="1"/>
          <p:nvPr/>
        </p:nvSpPr>
        <p:spPr>
          <a:xfrm>
            <a:off x="985421" y="195309"/>
            <a:ext cx="10333608" cy="6786473"/>
          </a:xfrm>
          <a:prstGeom prst="rect">
            <a:avLst/>
          </a:prstGeom>
          <a:noFill/>
        </p:spPr>
        <p:txBody>
          <a:bodyPr wrap="square" rtlCol="0">
            <a:spAutoFit/>
          </a:bodyPr>
          <a:lstStyle/>
          <a:p>
            <a:r>
              <a:rPr lang="en-GB" i="1" dirty="0"/>
              <a:t>- </a:t>
            </a:r>
            <a:r>
              <a:rPr lang="en-GB" sz="1800" i="1" dirty="0">
                <a:solidFill>
                  <a:srgbClr val="000000"/>
                </a:solidFill>
                <a:effectLst/>
                <a:latin typeface="Calibri" panose="020F0502020204030204" pitchFamily="34" charset="0"/>
                <a:ea typeface="Times New Roman" panose="02020603050405020304" pitchFamily="18" charset="0"/>
              </a:rPr>
              <a:t>The Independent. (2022). Tom Aspinall vs Curtis </a:t>
            </a:r>
            <a:r>
              <a:rPr lang="en-GB" sz="1800" i="1" dirty="0" err="1">
                <a:solidFill>
                  <a:srgbClr val="000000"/>
                </a:solidFill>
                <a:effectLst/>
                <a:latin typeface="Calibri" panose="020F0502020204030204" pitchFamily="34" charset="0"/>
                <a:ea typeface="Times New Roman" panose="02020603050405020304" pitchFamily="18" charset="0"/>
              </a:rPr>
              <a:t>Blaydes</a:t>
            </a:r>
            <a:r>
              <a:rPr lang="en-GB" sz="1800" i="1" dirty="0">
                <a:solidFill>
                  <a:srgbClr val="000000"/>
                </a:solidFill>
                <a:effectLst/>
                <a:latin typeface="Calibri" panose="020F0502020204030204" pitchFamily="34" charset="0"/>
                <a:ea typeface="Times New Roman" panose="02020603050405020304" pitchFamily="18" charset="0"/>
              </a:rPr>
              <a:t> announced as UFC London main event. [online] Available at: </a:t>
            </a:r>
            <a:r>
              <a:rPr lang="en-GB" sz="1800" i="1" u="sng" dirty="0">
                <a:solidFill>
                  <a:srgbClr val="000000"/>
                </a:solidFill>
                <a:effectLst/>
                <a:latin typeface="Calibri" panose="020F0502020204030204" pitchFamily="34" charset="0"/>
                <a:ea typeface="Times New Roman" panose="02020603050405020304" pitchFamily="18" charset="0"/>
                <a:hlinkClick r:id="rId2"/>
              </a:rPr>
              <a:t>https://www.independent.co.uk/sport/ufc/ufc-london-2022-card-tom-aspinall-curtis-blaydes-b2070713.html</a:t>
            </a:r>
            <a:r>
              <a:rPr lang="en-GB" sz="1800" i="1" dirty="0">
                <a:solidFill>
                  <a:srgbClr val="000000"/>
                </a:solidFill>
                <a:effectLst/>
                <a:latin typeface="Calibri" panose="020F0502020204030204" pitchFamily="34" charset="0"/>
                <a:ea typeface="Times New Roman" panose="02020603050405020304" pitchFamily="18" charset="0"/>
              </a:rPr>
              <a:t> [Accessed 20 Feb. 2024].</a:t>
            </a:r>
            <a:endParaRPr lang="en-GB" i="1" dirty="0">
              <a:solidFill>
                <a:srgbClr val="000000"/>
              </a:solidFill>
              <a:latin typeface="Times New Roman" panose="02020603050405020304" pitchFamily="18" charset="0"/>
              <a:ea typeface="Times New Roman" panose="02020603050405020304" pitchFamily="18" charset="0"/>
            </a:endParaRPr>
          </a:p>
          <a:p>
            <a:endParaRPr lang="en-GB" i="1" dirty="0"/>
          </a:p>
          <a:p>
            <a:r>
              <a:rPr lang="en-GB" i="1" dirty="0"/>
              <a:t>- </a:t>
            </a:r>
            <a:r>
              <a:rPr lang="en-GB" sz="1800" i="1" dirty="0">
                <a:solidFill>
                  <a:srgbClr val="000000"/>
                </a:solidFill>
                <a:effectLst/>
                <a:latin typeface="Calibri" panose="020F0502020204030204" pitchFamily="34" charset="0"/>
                <a:ea typeface="Times New Roman" panose="02020603050405020304" pitchFamily="18" charset="0"/>
              </a:rPr>
              <a:t>UFC 295 results, highlights: Tom Aspinall earns interim heavyweight crown with vicious TKO of Sergei Pavlovich (2023) CBSSports.com. Available at: </a:t>
            </a:r>
            <a:r>
              <a:rPr lang="en-GB" sz="1800" i="1" u="sng" dirty="0">
                <a:solidFill>
                  <a:srgbClr val="000000"/>
                </a:solidFill>
                <a:effectLst/>
                <a:latin typeface="Calibri" panose="020F0502020204030204" pitchFamily="34" charset="0"/>
                <a:ea typeface="Times New Roman" panose="02020603050405020304" pitchFamily="18" charset="0"/>
                <a:hlinkClick r:id="rId3"/>
              </a:rPr>
              <a:t>https://www.cbssports.com/mma/news/ufc-295-results-highlights-tom-aspinall-earns-interim-heavyweight-crown-with-vicious-tko-of-sergei-pavlovich/</a:t>
            </a:r>
            <a:r>
              <a:rPr lang="en-GB" sz="1800" i="1" dirty="0">
                <a:solidFill>
                  <a:srgbClr val="000000"/>
                </a:solidFill>
                <a:effectLst/>
                <a:latin typeface="Calibri" panose="020F0502020204030204" pitchFamily="34" charset="0"/>
                <a:ea typeface="Times New Roman" panose="02020603050405020304" pitchFamily="18" charset="0"/>
              </a:rPr>
              <a:t> (Accessed: 21 February 2024).</a:t>
            </a:r>
            <a:endParaRPr lang="en-GB" sz="1800" i="1" dirty="0">
              <a:effectLst/>
              <a:latin typeface="Times New Roman" panose="02020603050405020304" pitchFamily="18" charset="0"/>
              <a:ea typeface="Times New Roman" panose="02020603050405020304" pitchFamily="18" charset="0"/>
            </a:endParaRPr>
          </a:p>
          <a:p>
            <a:endParaRPr lang="en-GB" i="1" dirty="0"/>
          </a:p>
          <a:p>
            <a:pPr>
              <a:lnSpc>
                <a:spcPts val="1800"/>
              </a:lnSpc>
            </a:pPr>
            <a:r>
              <a:rPr lang="en-GB" i="1" dirty="0"/>
              <a:t>- </a:t>
            </a:r>
            <a:r>
              <a:rPr lang="en-GB" sz="1800" i="1" dirty="0">
                <a:solidFill>
                  <a:srgbClr val="000000"/>
                </a:solidFill>
                <a:effectLst/>
                <a:latin typeface="Calibri" panose="020F0502020204030204" pitchFamily="34" charset="0"/>
                <a:ea typeface="Times New Roman" panose="02020603050405020304" pitchFamily="18" charset="0"/>
              </a:rPr>
              <a:t> </a:t>
            </a:r>
            <a:r>
              <a:rPr lang="en-GB" sz="1800" i="1" dirty="0" err="1">
                <a:solidFill>
                  <a:srgbClr val="000000"/>
                </a:solidFill>
                <a:effectLst/>
                <a:latin typeface="Calibri" panose="020F0502020204030204" pitchFamily="34" charset="0"/>
                <a:ea typeface="Times New Roman" panose="02020603050405020304" pitchFamily="18" charset="0"/>
              </a:rPr>
              <a:t>ufc</a:t>
            </a:r>
            <a:r>
              <a:rPr lang="en-GB" sz="1800" i="1" dirty="0">
                <a:solidFill>
                  <a:srgbClr val="000000"/>
                </a:solidFill>
                <a:effectLst/>
                <a:latin typeface="Calibri" panose="020F0502020204030204" pitchFamily="34" charset="0"/>
                <a:ea typeface="Times New Roman" panose="02020603050405020304" pitchFamily="18" charset="0"/>
              </a:rPr>
              <a:t> 229 attendance (no date) Bing. Available at: </a:t>
            </a:r>
            <a:r>
              <a:rPr lang="en-GB" sz="1800" i="1" u="sng" dirty="0">
                <a:solidFill>
                  <a:srgbClr val="000000"/>
                </a:solidFill>
                <a:effectLst/>
                <a:latin typeface="Calibri" panose="020F0502020204030204" pitchFamily="34" charset="0"/>
                <a:ea typeface="Times New Roman" panose="02020603050405020304" pitchFamily="18" charset="0"/>
                <a:hlinkClick r:id="rId4"/>
              </a:rPr>
              <a:t>https://www.bing.com/search?q=ufc+229+attendance&amp;cvid=b38181117f724315841adf6e528020fe&amp;gs_lcrp=EgZjaHJvbWUyBggAEEUYOTIGCAEQRRhAMgcIAhBFGPxV0gEIMzU4NmowajmoAgCwAgA&amp;FORM=ANAB01&amp;PC=HCTS</a:t>
            </a:r>
            <a:r>
              <a:rPr lang="en-GB" sz="1800" i="1" dirty="0">
                <a:solidFill>
                  <a:srgbClr val="000000"/>
                </a:solidFill>
                <a:effectLst/>
                <a:latin typeface="Calibri" panose="020F0502020204030204" pitchFamily="34" charset="0"/>
                <a:ea typeface="Times New Roman" panose="02020603050405020304" pitchFamily="18" charset="0"/>
              </a:rPr>
              <a:t> (Accessed: 21 February 2024).</a:t>
            </a:r>
            <a:endParaRPr lang="en-GB" sz="1800" i="1" dirty="0">
              <a:effectLst/>
              <a:latin typeface="Times New Roman" panose="02020603050405020304" pitchFamily="18" charset="0"/>
              <a:ea typeface="Times New Roman" panose="02020603050405020304" pitchFamily="18" charset="0"/>
            </a:endParaRPr>
          </a:p>
          <a:p>
            <a:pPr>
              <a:lnSpc>
                <a:spcPts val="1800"/>
              </a:lnSpc>
            </a:pPr>
            <a:r>
              <a:rPr lang="en-GB" sz="1800" i="1" dirty="0">
                <a:solidFill>
                  <a:srgbClr val="000000"/>
                </a:solidFill>
                <a:effectLst/>
                <a:latin typeface="Calibri" panose="020F0502020204030204" pitchFamily="34" charset="0"/>
                <a:ea typeface="Times New Roman" panose="02020603050405020304" pitchFamily="18" charset="0"/>
              </a:rPr>
              <a:t> </a:t>
            </a:r>
            <a:endParaRPr lang="en-GB" sz="1800" i="1" dirty="0">
              <a:effectLst/>
              <a:latin typeface="Times New Roman" panose="02020603050405020304" pitchFamily="18" charset="0"/>
              <a:ea typeface="Times New Roman" panose="02020603050405020304" pitchFamily="18" charset="0"/>
            </a:endParaRPr>
          </a:p>
          <a:p>
            <a:r>
              <a:rPr lang="en-GB" i="1" dirty="0"/>
              <a:t>- </a:t>
            </a:r>
            <a:r>
              <a:rPr lang="en-GB" sz="1800" i="1" dirty="0">
                <a:solidFill>
                  <a:srgbClr val="000000"/>
                </a:solidFill>
                <a:effectLst/>
                <a:latin typeface="Calibri" panose="020F0502020204030204" pitchFamily="34" charset="0"/>
                <a:ea typeface="Times New Roman" panose="02020603050405020304" pitchFamily="18" charset="0"/>
              </a:rPr>
              <a:t>www.youtube.com. (n.d.). Dana White Post-Fight Press Conference | UFC 286. [online] Available at: </a:t>
            </a:r>
            <a:r>
              <a:rPr lang="en-GB" sz="1800" i="1" u="sng" dirty="0">
                <a:solidFill>
                  <a:srgbClr val="000000"/>
                </a:solidFill>
                <a:effectLst/>
                <a:latin typeface="Calibri" panose="020F0502020204030204" pitchFamily="34" charset="0"/>
                <a:ea typeface="Times New Roman" panose="02020603050405020304" pitchFamily="18" charset="0"/>
                <a:hlinkClick r:id="rId5"/>
              </a:rPr>
              <a:t>https://www.youtube.com/watch?v=bKXyigHFrOM</a:t>
            </a:r>
            <a:r>
              <a:rPr lang="en-GB" sz="1800" i="1" dirty="0">
                <a:solidFill>
                  <a:srgbClr val="000000"/>
                </a:solidFill>
                <a:effectLst/>
                <a:latin typeface="Calibri" panose="020F0502020204030204" pitchFamily="34" charset="0"/>
                <a:ea typeface="Times New Roman" panose="02020603050405020304" pitchFamily="18" charset="0"/>
              </a:rPr>
              <a:t> [Accessed 21 Feb. 2024].</a:t>
            </a:r>
            <a:endParaRPr lang="en-GB" sz="1800" i="1" dirty="0">
              <a:effectLst/>
              <a:latin typeface="Times New Roman" panose="02020603050405020304" pitchFamily="18" charset="0"/>
              <a:ea typeface="Times New Roman" panose="02020603050405020304" pitchFamily="18" charset="0"/>
            </a:endParaRPr>
          </a:p>
          <a:p>
            <a:endParaRPr lang="en-GB" i="1" dirty="0"/>
          </a:p>
          <a:p>
            <a:r>
              <a:rPr lang="en-GB" i="1" dirty="0"/>
              <a:t>- </a:t>
            </a:r>
            <a:r>
              <a:rPr lang="en-GB" sz="1800" i="1" dirty="0">
                <a:solidFill>
                  <a:srgbClr val="000000"/>
                </a:solidFill>
                <a:effectLst/>
                <a:latin typeface="Calibri" panose="020F0502020204030204" pitchFamily="34" charset="0"/>
                <a:ea typeface="Times New Roman" panose="02020603050405020304" pitchFamily="18" charset="0"/>
              </a:rPr>
              <a:t>‌ White, D. (2021). MMA Statistics: How Popular is the UFC in the UK in 2021? [online] Our Sporting Life. Available at: </a:t>
            </a:r>
            <a:r>
              <a:rPr lang="en-GB" sz="1800" i="1" u="sng" dirty="0">
                <a:solidFill>
                  <a:srgbClr val="000000"/>
                </a:solidFill>
                <a:effectLst/>
                <a:latin typeface="Calibri" panose="020F0502020204030204" pitchFamily="34" charset="0"/>
                <a:ea typeface="Times New Roman" panose="02020603050405020304" pitchFamily="18" charset="0"/>
                <a:hlinkClick r:id="rId6"/>
              </a:rPr>
              <a:t>https://oursportinglife.co.uk/mma-statistics-uk/</a:t>
            </a:r>
            <a:r>
              <a:rPr lang="en-GB" sz="1800" i="1" dirty="0">
                <a:solidFill>
                  <a:srgbClr val="000000"/>
                </a:solidFill>
                <a:effectLst/>
                <a:latin typeface="Calibri" panose="020F0502020204030204" pitchFamily="34" charset="0"/>
                <a:ea typeface="Times New Roman" panose="02020603050405020304" pitchFamily="18" charset="0"/>
              </a:rPr>
              <a:t>. [Accessed 21 Feb. 2024]</a:t>
            </a:r>
            <a:endParaRPr lang="en-GB" sz="1800" i="1" dirty="0">
              <a:effectLst/>
              <a:latin typeface="Times New Roman" panose="02020603050405020304" pitchFamily="18" charset="0"/>
              <a:ea typeface="Times New Roman" panose="02020603050405020304" pitchFamily="18" charset="0"/>
            </a:endParaRPr>
          </a:p>
          <a:p>
            <a:endParaRPr lang="en-GB" i="1" dirty="0"/>
          </a:p>
          <a:p>
            <a:r>
              <a:rPr lang="en-GB" i="1" dirty="0"/>
              <a:t>- </a:t>
            </a:r>
            <a:r>
              <a:rPr lang="en-GB" sz="1800" i="1" dirty="0">
                <a:solidFill>
                  <a:srgbClr val="000000"/>
                </a:solidFill>
                <a:effectLst/>
                <a:latin typeface="Calibri" panose="020F0502020204030204" pitchFamily="34" charset="0"/>
                <a:ea typeface="Times New Roman" panose="02020603050405020304" pitchFamily="18" charset="0"/>
              </a:rPr>
              <a:t>Yahoo Sports. (2014). UFC London Attendance and Gate: O2 Arena Sold Out in 36 Hours. [online] Available at: </a:t>
            </a:r>
            <a:r>
              <a:rPr lang="en-GB" sz="1800" i="1" u="sng" dirty="0">
                <a:solidFill>
                  <a:srgbClr val="000000"/>
                </a:solidFill>
                <a:effectLst/>
                <a:latin typeface="Calibri" panose="020F0502020204030204" pitchFamily="34" charset="0"/>
                <a:ea typeface="Times New Roman" panose="02020603050405020304" pitchFamily="18" charset="0"/>
                <a:hlinkClick r:id="rId7"/>
              </a:rPr>
              <a:t>https://uk.sports.yahoo.com/news/ufc-london-attendance-gate-o2-000928558--mma.html</a:t>
            </a:r>
            <a:r>
              <a:rPr lang="en-GB" sz="1800" i="1" dirty="0">
                <a:solidFill>
                  <a:srgbClr val="000000"/>
                </a:solidFill>
                <a:effectLst/>
                <a:latin typeface="Calibri" panose="020F0502020204030204" pitchFamily="34" charset="0"/>
                <a:ea typeface="Times New Roman" panose="02020603050405020304" pitchFamily="18" charset="0"/>
              </a:rPr>
              <a:t> [Accessed 20 Feb. 2024].</a:t>
            </a:r>
            <a:endParaRPr lang="en-GB" sz="1800" i="1" dirty="0">
              <a:effectLst/>
              <a:latin typeface="Times New Roman" panose="02020603050405020304" pitchFamily="18" charset="0"/>
              <a:ea typeface="Times New Roman" panose="02020603050405020304" pitchFamily="18" charset="0"/>
            </a:endParaRPr>
          </a:p>
          <a:p>
            <a:endParaRPr lang="en-GB" i="1" dirty="0"/>
          </a:p>
          <a:p>
            <a:endParaRPr lang="en-GB" dirty="0"/>
          </a:p>
        </p:txBody>
      </p:sp>
    </p:spTree>
    <p:extLst>
      <p:ext uri="{BB962C8B-B14F-4D97-AF65-F5344CB8AC3E}">
        <p14:creationId xmlns:p14="http://schemas.microsoft.com/office/powerpoint/2010/main" val="13036888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CAAAAC-F72E-F3E6-BA36-8544F2706471}"/>
              </a:ext>
            </a:extLst>
          </p:cNvPr>
          <p:cNvSpPr txBox="1"/>
          <p:nvPr/>
        </p:nvSpPr>
        <p:spPr>
          <a:xfrm>
            <a:off x="798990" y="213064"/>
            <a:ext cx="10813002" cy="1477328"/>
          </a:xfrm>
          <a:prstGeom prst="rect">
            <a:avLst/>
          </a:prstGeom>
          <a:noFill/>
        </p:spPr>
        <p:txBody>
          <a:bodyPr wrap="square" rtlCol="0">
            <a:spAutoFit/>
          </a:bodyPr>
          <a:lstStyle/>
          <a:p>
            <a:endParaRPr lang="en-GB" dirty="0">
              <a:solidFill>
                <a:srgbClr val="000000"/>
              </a:solidFill>
              <a:latin typeface="Calibri" panose="020F0502020204030204" pitchFamily="34" charset="0"/>
              <a:ea typeface="Times New Roman" panose="02020603050405020304" pitchFamily="18" charset="0"/>
            </a:endParaRPr>
          </a:p>
          <a:p>
            <a:r>
              <a:rPr lang="en-GB" sz="1800" dirty="0">
                <a:solidFill>
                  <a:srgbClr val="000000"/>
                </a:solidFill>
                <a:effectLst/>
                <a:latin typeface="Calibri" panose="020F0502020204030204" pitchFamily="34" charset="0"/>
                <a:ea typeface="Times New Roman" panose="02020603050405020304" pitchFamily="18" charset="0"/>
              </a:rPr>
              <a:t>- </a:t>
            </a:r>
            <a:r>
              <a:rPr lang="en-GB" i="1" dirty="0"/>
              <a:t>- </a:t>
            </a:r>
            <a:r>
              <a:rPr lang="en-GB" sz="1800" i="1" dirty="0" err="1">
                <a:solidFill>
                  <a:srgbClr val="000000"/>
                </a:solidFill>
                <a:effectLst/>
                <a:latin typeface="Calibri" panose="020F0502020204030204" pitchFamily="34" charset="0"/>
                <a:ea typeface="Times New Roman" panose="02020603050405020304" pitchFamily="18" charset="0"/>
              </a:rPr>
              <a:t>Zuffa</a:t>
            </a:r>
            <a:r>
              <a:rPr lang="en-GB" sz="1800" i="1" dirty="0">
                <a:solidFill>
                  <a:srgbClr val="000000"/>
                </a:solidFill>
                <a:effectLst/>
                <a:latin typeface="Calibri" panose="020F0502020204030204" pitchFamily="34" charset="0"/>
                <a:ea typeface="Times New Roman" panose="02020603050405020304" pitchFamily="18" charset="0"/>
              </a:rPr>
              <a:t> Finances: The economics of a UFC event (2019) Bloody Elbow. Available at: </a:t>
            </a:r>
            <a:r>
              <a:rPr lang="en-GB" sz="1800" i="1" u="sng" dirty="0">
                <a:solidFill>
                  <a:srgbClr val="000000"/>
                </a:solidFill>
                <a:effectLst/>
                <a:latin typeface="Calibri" panose="020F0502020204030204" pitchFamily="34" charset="0"/>
                <a:ea typeface="Times New Roman" panose="02020603050405020304" pitchFamily="18" charset="0"/>
                <a:hlinkClick r:id="rId2"/>
              </a:rPr>
              <a:t>https://bloodyelbow.com/2019/09/23/zuffa-finances-the-economics-of-a-ufc-event/</a:t>
            </a:r>
            <a:r>
              <a:rPr lang="en-GB" sz="1800" i="1" dirty="0">
                <a:solidFill>
                  <a:srgbClr val="000000"/>
                </a:solidFill>
                <a:effectLst/>
                <a:latin typeface="Calibri" panose="020F0502020204030204" pitchFamily="34" charset="0"/>
                <a:ea typeface="Times New Roman" panose="02020603050405020304" pitchFamily="18" charset="0"/>
              </a:rPr>
              <a:t>. (Accessed 21 February 2024)</a:t>
            </a:r>
            <a:endParaRPr lang="en-GB" sz="1800" i="1"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572167499"/>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3906</TotalTime>
  <Words>2716</Words>
  <Application>Microsoft Office PowerPoint</Application>
  <PresentationFormat>Widescreen</PresentationFormat>
  <Paragraphs>102</Paragraphs>
  <Slides>15</Slides>
  <Notes>0</Notes>
  <HiddenSlides>0</HiddenSlides>
  <MMClips>11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Gill Sans MT</vt:lpstr>
      <vt:lpstr>Segoe UI Emoji</vt:lpstr>
      <vt:lpstr>Times New Roman</vt:lpstr>
      <vt:lpstr>Parcel</vt:lpstr>
      <vt:lpstr>UFC 286 London event Report – Research methods and field study experience </vt:lpstr>
      <vt:lpstr>UFC 286 London</vt:lpstr>
      <vt:lpstr>UFC London's Importance to the tourism and hospitality industry</vt:lpstr>
      <vt:lpstr>The growth of the sport of MMA and how the UFC can benefit the tourism, and events industry</vt:lpstr>
      <vt:lpstr>UFC 286 Post Fight Press Conference </vt:lpstr>
      <vt:lpstr>Previous of the impact of a star name for the UFC</vt:lpstr>
      <vt:lpstr>THE UK’S FUTURE UFC SUPERSTARS </vt:lpstr>
      <vt:lpstr>METHODS THAT THE UFC COULD MARKET UK STARS MORE EFFECTIVELY</vt:lpstr>
      <vt:lpstr>Reflection and Limitations of my case study</vt:lpstr>
      <vt:lpstr>positives and negatives about This  case study </vt:lpstr>
      <vt:lpstr>To conclude</vt:lpstr>
      <vt:lpstr>References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UFC London event Report – Research methods and field study experience</dc:title>
  <dc:creator>oli</dc:creator>
  <cp:lastModifiedBy>oli</cp:lastModifiedBy>
  <cp:revision>24</cp:revision>
  <dcterms:created xsi:type="dcterms:W3CDTF">2024-02-20T17:58:11Z</dcterms:created>
  <dcterms:modified xsi:type="dcterms:W3CDTF">2024-02-23T11:05:03Z</dcterms:modified>
</cp:coreProperties>
</file>