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8" roundtripDataSignature="AMtx7mi1j08XJeWfVRhsNSXAWrIzkFOM/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C3E36C-51B6-4846-B931-8C9D28718214}" v="3" dt="2026-06-04T11:19:45.8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874"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customschemas.google.com/relationships/presentationmetadata" Target="meta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notesMaster" Target="notesMasters/notesMaster1.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PTOP LENOVO" userId="0e854ac0cceaad6c" providerId="LiveId" clId="{19A22CDC-1CBE-4C87-9D92-C984854B51C4}"/>
    <pc:docChg chg="modSld">
      <pc:chgData name="LAPTOP LENOVO" userId="0e854ac0cceaad6c" providerId="LiveId" clId="{19A22CDC-1CBE-4C87-9D92-C984854B51C4}" dt="2026-06-04T11:20:03.901" v="13" actId="207"/>
      <pc:docMkLst>
        <pc:docMk/>
      </pc:docMkLst>
      <pc:sldChg chg="modNotesTx">
        <pc:chgData name="LAPTOP LENOVO" userId="0e854ac0cceaad6c" providerId="LiveId" clId="{19A22CDC-1CBE-4C87-9D92-C984854B51C4}" dt="2026-06-04T11:17:53.850" v="3" actId="207"/>
        <pc:sldMkLst>
          <pc:docMk/>
          <pc:sldMk cId="0" sldId="261"/>
        </pc:sldMkLst>
      </pc:sldChg>
      <pc:sldChg chg="modNotesTx">
        <pc:chgData name="LAPTOP LENOVO" userId="0e854ac0cceaad6c" providerId="LiveId" clId="{19A22CDC-1CBE-4C87-9D92-C984854B51C4}" dt="2026-06-04T11:18:34.857" v="8" actId="207"/>
        <pc:sldMkLst>
          <pc:docMk/>
          <pc:sldMk cId="0" sldId="262"/>
        </pc:sldMkLst>
      </pc:sldChg>
      <pc:sldChg chg="modNotesTx">
        <pc:chgData name="LAPTOP LENOVO" userId="0e854ac0cceaad6c" providerId="LiveId" clId="{19A22CDC-1CBE-4C87-9D92-C984854B51C4}" dt="2026-06-04T11:20:03.901" v="13" actId="207"/>
        <pc:sldMkLst>
          <pc:docMk/>
          <pc:sldMk cId="0" sldId="26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IN"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3" name="Google Shape;10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SzPts val="1100"/>
              <a:buNone/>
            </a:pPr>
            <a:r>
              <a:rPr lang="en-IN" dirty="0">
                <a:latin typeface="Times New Roman"/>
                <a:ea typeface="Times New Roman"/>
                <a:cs typeface="Times New Roman"/>
                <a:sym typeface="Times New Roman"/>
              </a:rPr>
              <a:t>A discussion will be held regarding data privacy, security, and ethical issues faced by companies like Computacenter due to the utilisation of information systems, and recommendations will be provided to mitigate challenges obstructing the appropriate utilisation of information systems. Examples of business organisations that use information systems will be provided, highlighting the drawbacks, solutions, and ethical risks faced by them, including analysing the impact of those systems on their business performance.     </a:t>
            </a:r>
            <a:endParaRPr dirty="0">
              <a:latin typeface="Times New Roman"/>
              <a:ea typeface="Times New Roman"/>
              <a:cs typeface="Times New Roman"/>
              <a:sym typeface="Times New Roman"/>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SzPts val="1100"/>
              <a:buNone/>
            </a:pPr>
            <a:r>
              <a:rPr lang="en-IN">
                <a:latin typeface="Times New Roman"/>
                <a:ea typeface="Times New Roman"/>
                <a:cs typeface="Times New Roman"/>
                <a:sym typeface="Times New Roman"/>
              </a:rPr>
              <a:t>By automating manual, repetitive jobs, transaction processing systems (TPS) help the Computacenter’s organisational workforce to dedicate their time to the execution of significant tasks (Hvozdyk, 2025). Through the efficient processing of transactions and providing timely data for decision-making, TPS has served as a crucial tool to enhance functional effectiveness and the accomplishment of competitive advantages (Wahsheh </a:t>
            </a:r>
            <a:r>
              <a:rPr lang="en-IN" i="1">
                <a:latin typeface="Times New Roman"/>
                <a:ea typeface="Times New Roman"/>
                <a:cs typeface="Times New Roman"/>
                <a:sym typeface="Times New Roman"/>
              </a:rPr>
              <a:t>et al. </a:t>
            </a:r>
            <a:r>
              <a:rPr lang="en-IN">
                <a:latin typeface="Times New Roman"/>
                <a:ea typeface="Times New Roman"/>
                <a:cs typeface="Times New Roman"/>
                <a:sym typeface="Times New Roman"/>
              </a:rPr>
              <a:t>2023).</a:t>
            </a:r>
            <a:endParaRPr>
              <a:latin typeface="Times New Roman"/>
              <a:ea typeface="Times New Roman"/>
              <a:cs typeface="Times New Roman"/>
              <a:sym typeface="Times New Roman"/>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137" name="Google Shape;137;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SzPts val="1100"/>
              <a:buNone/>
            </a:pPr>
            <a:r>
              <a:rPr lang="en-IN">
                <a:latin typeface="Times New Roman"/>
                <a:ea typeface="Times New Roman"/>
                <a:cs typeface="Times New Roman"/>
                <a:sym typeface="Times New Roman"/>
              </a:rPr>
              <a:t>When an organisation plans to streamline the organisational workflows, it could use Management Information Systems (MIS) since it enables the organisation to gather and analyse data efficiently (Thorson, 2025). A MIS is an efficient application adopted by Computacenter to streamline data integration, improve decision-making, and control organisational effectiveness to operate competitively in a digital-first environment (Tatli, 2024).</a:t>
            </a:r>
            <a:endParaRPr>
              <a:latin typeface="Times New Roman"/>
              <a:ea typeface="Times New Roman"/>
              <a:cs typeface="Times New Roman"/>
              <a:sym typeface="Times New Roman"/>
            </a:endParaRPr>
          </a:p>
        </p:txBody>
      </p:sp>
      <p:sp>
        <p:nvSpPr>
          <p:cNvPr id="138" name="Google Shape;138;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151" name="Google Shape;15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Clr>
                <a:schemeClr val="dk1"/>
              </a:buClr>
              <a:buSzPts val="1100"/>
              <a:buFont typeface="Arial"/>
              <a:buNone/>
            </a:pPr>
            <a:r>
              <a:rPr lang="en-IN">
                <a:latin typeface="Times New Roman"/>
                <a:ea typeface="Times New Roman"/>
                <a:cs typeface="Times New Roman"/>
                <a:sym typeface="Times New Roman"/>
              </a:rPr>
              <a:t>A decision support system (DSS) increases the speed and efficiency of undertaking decision-making activities to collect and analyse real-time data related to business (Corporate Finance Institute, 2020). Computacenter’s managers are faced with difficult decisions regularly regarding how efficiently they can run their companies to achieve a competitive edge, which can be accomplished by using a DSS (EBSCO, 2019). </a:t>
            </a:r>
            <a:endParaRPr>
              <a:solidFill>
                <a:schemeClr val="dk1"/>
              </a:solidFill>
              <a:latin typeface="Times New Roman"/>
              <a:ea typeface="Times New Roman"/>
              <a:cs typeface="Times New Roman"/>
              <a:sym typeface="Times New Roman"/>
            </a:endParaRPr>
          </a:p>
        </p:txBody>
      </p:sp>
      <p:sp>
        <p:nvSpPr>
          <p:cNvPr id="152" name="Google Shape;15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165" name="Google Shape;16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just" defTabSz="914400" rtl="0" eaLnBrk="1" fontAlgn="auto" latinLnBrk="0" hangingPunct="1">
              <a:lnSpc>
                <a:spcPct val="150000"/>
              </a:lnSpc>
              <a:spcBef>
                <a:spcPts val="0"/>
              </a:spcBef>
              <a:spcAft>
                <a:spcPts val="0"/>
              </a:spcAft>
              <a:buClr>
                <a:srgbClr val="000000"/>
              </a:buClr>
              <a:buSzPts val="1400"/>
              <a:buFont typeface="Arial"/>
              <a:buNone/>
              <a:tabLst/>
              <a:defRPr/>
            </a:pPr>
            <a:r>
              <a:rPr lang="en-IN" sz="1200" b="0" i="0" u="none" strike="noStrike" cap="none" dirty="0">
                <a:solidFill>
                  <a:schemeClr val="tx1"/>
                </a:solidFill>
                <a:effectLst/>
                <a:latin typeface="Times New Roman" panose="02020603050405020304" pitchFamily="18" charset="0"/>
                <a:ea typeface="Calibri"/>
                <a:cs typeface="Times New Roman" panose="02020603050405020304" pitchFamily="18" charset="0"/>
                <a:sym typeface="Calibri"/>
              </a:rPr>
              <a:t>A TPS is used for storing information regarding business transactions in Computacenter, and it could be used by the employees to improve their productivity. A large number of transactions occurring on the TPS slows down the system and stops its operations (Reke</a:t>
            </a:r>
            <a:r>
              <a:rPr lang="en-IN" sz="1200" b="0" i="1" u="none" strike="noStrike" cap="none" dirty="0">
                <a:solidFill>
                  <a:schemeClr val="tx1"/>
                </a:solidFill>
                <a:effectLst/>
                <a:latin typeface="Times New Roman" panose="02020603050405020304" pitchFamily="18" charset="0"/>
                <a:ea typeface="Calibri"/>
                <a:cs typeface="Times New Roman" panose="02020603050405020304" pitchFamily="18" charset="0"/>
                <a:sym typeface="Calibri"/>
              </a:rPr>
              <a:t> et al.</a:t>
            </a:r>
            <a:r>
              <a:rPr lang="en-IN" sz="1200" b="0" i="0" u="none" strike="noStrike" cap="none" dirty="0">
                <a:solidFill>
                  <a:schemeClr val="tx1"/>
                </a:solidFill>
                <a:effectLst/>
                <a:latin typeface="Times New Roman" panose="02020603050405020304" pitchFamily="18" charset="0"/>
                <a:ea typeface="Calibri"/>
                <a:cs typeface="Times New Roman" panose="02020603050405020304" pitchFamily="18" charset="0"/>
                <a:sym typeface="Calibri"/>
              </a:rPr>
              <a:t> 2022).</a:t>
            </a:r>
          </a:p>
          <a:p>
            <a:pPr marL="0" lvl="0" indent="0" algn="just" rtl="0">
              <a:lnSpc>
                <a:spcPct val="150000"/>
              </a:lnSpc>
              <a:spcBef>
                <a:spcPts val="0"/>
              </a:spcBef>
              <a:spcAft>
                <a:spcPts val="0"/>
              </a:spcAft>
              <a:buNone/>
            </a:pPr>
            <a:endParaRPr dirty="0">
              <a:solidFill>
                <a:schemeClr val="dk1"/>
              </a:solidFill>
              <a:latin typeface="Times New Roman"/>
              <a:ea typeface="Times New Roman"/>
              <a:cs typeface="Times New Roman"/>
              <a:sym typeface="Times New Roman"/>
            </a:endParaRPr>
          </a:p>
        </p:txBody>
      </p:sp>
      <p:sp>
        <p:nvSpPr>
          <p:cNvPr id="166" name="Google Shape;166;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182" name="Google Shape;182;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just" defTabSz="914400" rtl="0" eaLnBrk="1" fontAlgn="auto" latinLnBrk="0" hangingPunct="1">
              <a:lnSpc>
                <a:spcPct val="150000"/>
              </a:lnSpc>
              <a:spcBef>
                <a:spcPts val="0"/>
              </a:spcBef>
              <a:spcAft>
                <a:spcPts val="0"/>
              </a:spcAft>
              <a:buClr>
                <a:srgbClr val="000000"/>
              </a:buClr>
              <a:buSzPts val="1400"/>
              <a:buFont typeface="Arial"/>
              <a:buNone/>
              <a:tabLst/>
              <a:defRPr/>
            </a:pPr>
            <a:r>
              <a:rPr lang="en-IN" sz="1200" b="0" i="0" u="none" strike="noStrike" cap="none" dirty="0">
                <a:solidFill>
                  <a:schemeClr val="tx1"/>
                </a:solidFill>
                <a:effectLst/>
                <a:latin typeface="Times New Roman" panose="02020603050405020304" pitchFamily="18" charset="0"/>
                <a:ea typeface="Calibri"/>
                <a:cs typeface="Times New Roman" panose="02020603050405020304" pitchFamily="18" charset="0"/>
                <a:sym typeface="Calibri"/>
              </a:rPr>
              <a:t>A MIS collects, organises, and evaluates data to support business operations and decision-making at Computacenter, and it helps to integrate data from a broad group of sources into a single repository. The work productivity of employees gets hindered due to the navigation of a broad group of MIS (Tatli, 2024).</a:t>
            </a:r>
          </a:p>
          <a:p>
            <a:pPr marL="0" lvl="0" indent="0" algn="just" rtl="0">
              <a:lnSpc>
                <a:spcPct val="150000"/>
              </a:lnSpc>
              <a:spcBef>
                <a:spcPts val="0"/>
              </a:spcBef>
              <a:spcAft>
                <a:spcPts val="0"/>
              </a:spcAft>
              <a:buNone/>
            </a:pPr>
            <a:endParaRPr dirty="0"/>
          </a:p>
        </p:txBody>
      </p:sp>
      <p:sp>
        <p:nvSpPr>
          <p:cNvPr id="183" name="Google Shape;183;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197" name="Google Shape;197;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just" defTabSz="914400" rtl="0" eaLnBrk="1" fontAlgn="auto" latinLnBrk="0" hangingPunct="1">
              <a:lnSpc>
                <a:spcPct val="150000"/>
              </a:lnSpc>
              <a:spcBef>
                <a:spcPts val="0"/>
              </a:spcBef>
              <a:spcAft>
                <a:spcPts val="0"/>
              </a:spcAft>
              <a:buClr>
                <a:srgbClr val="000000"/>
              </a:buClr>
              <a:buSzPts val="1400"/>
              <a:buFont typeface="Arial"/>
              <a:buNone/>
              <a:tabLst/>
              <a:defRPr/>
            </a:pPr>
            <a:r>
              <a:rPr lang="en-IN" sz="1200" b="0" i="0" u="none" strike="noStrike" cap="none" dirty="0">
                <a:solidFill>
                  <a:schemeClr val="tx1"/>
                </a:solidFill>
                <a:effectLst/>
                <a:latin typeface="Times New Roman" panose="02020603050405020304" pitchFamily="18" charset="0"/>
                <a:ea typeface="Calibri"/>
                <a:cs typeface="Times New Roman" panose="02020603050405020304" pitchFamily="18" charset="0"/>
                <a:sym typeface="Calibri"/>
              </a:rPr>
              <a:t>Companies like Computacenter rely on decision support systems (DSS) to prepare informed decisions that provide significant perceptions regarding decision-making through data analysis. This information system also possesses few advantages and drawbacks (Zaplatynskyj, 2023).</a:t>
            </a:r>
          </a:p>
          <a:p>
            <a:pPr marL="0" lvl="0" indent="0" algn="just" rtl="0">
              <a:lnSpc>
                <a:spcPct val="150000"/>
              </a:lnSpc>
              <a:spcBef>
                <a:spcPts val="0"/>
              </a:spcBef>
              <a:spcAft>
                <a:spcPts val="0"/>
              </a:spcAft>
              <a:buNone/>
            </a:pPr>
            <a:endParaRPr dirty="0">
              <a:solidFill>
                <a:schemeClr val="dk1"/>
              </a:solidFill>
              <a:latin typeface="Times New Roman"/>
              <a:ea typeface="Times New Roman"/>
              <a:cs typeface="Times New Roman"/>
              <a:sym typeface="Times New Roman"/>
            </a:endParaRPr>
          </a:p>
        </p:txBody>
      </p:sp>
      <p:sp>
        <p:nvSpPr>
          <p:cNvPr id="198" name="Google Shape;198;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211" name="Google Shape;211;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SzPts val="1100"/>
              <a:buNone/>
            </a:pPr>
            <a:r>
              <a:rPr lang="en-IN">
                <a:latin typeface="Times New Roman"/>
                <a:ea typeface="Times New Roman"/>
                <a:cs typeface="Times New Roman"/>
                <a:sym typeface="Times New Roman"/>
              </a:rPr>
              <a:t>In Computacenter, the employees working remotely, compared to hybrid employees, often access organisational systems through the application of ineffective information systems, such as personal devices and insecure networks, which bear a high tendency to face data breaches. Remote workers rely on cloud-based collaboration tools like Slack, Microsoft Teams, and Zoom for work purposes, and when these tools are not operated accurately, it could lead to data leakage or unauthorised access by third parties (TrustArc, 2026).</a:t>
            </a:r>
            <a:endParaRPr>
              <a:latin typeface="Times New Roman"/>
              <a:ea typeface="Times New Roman"/>
              <a:cs typeface="Times New Roman"/>
              <a:sym typeface="Times New Roman"/>
            </a:endParaRPr>
          </a:p>
        </p:txBody>
      </p:sp>
      <p:sp>
        <p:nvSpPr>
          <p:cNvPr id="212" name="Google Shape;212;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225" name="Google Shape;225;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SzPts val="1100"/>
              <a:buNone/>
            </a:pPr>
            <a:r>
              <a:rPr lang="en-IN">
                <a:latin typeface="Times New Roman"/>
                <a:ea typeface="Times New Roman"/>
                <a:cs typeface="Times New Roman"/>
                <a:sym typeface="Times New Roman"/>
              </a:rPr>
              <a:t>Computacenter can adopts and uses information systems, which could establish particular guidelines for the maintenance of ethical standards regarding data privacy, safety, and transparency while using them. Companies could operate towards the creation of an ethical culture by emphasising values that encourage the ethical use of technology, through offering training to their employees on the promotion of transparency (LinkedIn, 2023).  </a:t>
            </a:r>
            <a:endParaRPr>
              <a:latin typeface="Times New Roman"/>
              <a:ea typeface="Times New Roman"/>
              <a:cs typeface="Times New Roman"/>
              <a:sym typeface="Times New Roman"/>
            </a:endParaRPr>
          </a:p>
        </p:txBody>
      </p:sp>
      <p:sp>
        <p:nvSpPr>
          <p:cNvPr id="226" name="Google Shape;226;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241" name="Google Shape;241;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None/>
            </a:pPr>
            <a:r>
              <a:rPr lang="en-IN" sz="1200" b="0" i="0" u="none" strike="noStrike">
                <a:solidFill>
                  <a:schemeClr val="dk1"/>
                </a:solidFill>
                <a:latin typeface="Times New Roman"/>
                <a:ea typeface="Times New Roman"/>
                <a:cs typeface="Times New Roman"/>
                <a:sym typeface="Times New Roman"/>
              </a:rPr>
              <a:t>Tesco relies on a huge amount of hardware, which offers the physical foundation of its information system, without which the retail store could not collect data, process transactions, regulate stock, or conduct business operations (Future Learn, 2026). Sainsbury’s has announced it has chosen NCR Voyix, a global leader in digital commerce solutions, to allow the transformation of its marketing experience and support the implementation of its Next Level Sainsbury’s business policy (Sainsburys, 2024).</a:t>
            </a:r>
            <a:endParaRPr>
              <a:solidFill>
                <a:schemeClr val="dk1"/>
              </a:solidFill>
              <a:latin typeface="Times New Roman"/>
              <a:ea typeface="Times New Roman"/>
              <a:cs typeface="Times New Roman"/>
              <a:sym typeface="Times New Roman"/>
            </a:endParaRPr>
          </a:p>
        </p:txBody>
      </p:sp>
      <p:sp>
        <p:nvSpPr>
          <p:cNvPr id="242" name="Google Shape;242;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256" name="Google Shape;256;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Clr>
                <a:schemeClr val="dk1"/>
              </a:buClr>
              <a:buSzPts val="1100"/>
              <a:buFont typeface="Arial"/>
              <a:buNone/>
            </a:pPr>
            <a:r>
              <a:rPr lang="en-IN">
                <a:latin typeface="Times New Roman"/>
                <a:ea typeface="Times New Roman"/>
                <a:cs typeface="Times New Roman"/>
                <a:sym typeface="Times New Roman"/>
              </a:rPr>
              <a:t>A discussion was conducted regarding data privacy, security, and ethical risks faced by Computacenter because of the utilisation of information systems, and recommendations were offered to mitigate problems obstructing the proper utilisation of information systems. Examples of companies that utilise information systems were provided, reflecting the drawbacks, solutions, and ethical issues faced by them, including assessing the impact of those systems on their business performance.</a:t>
            </a:r>
            <a:endParaRPr>
              <a:solidFill>
                <a:schemeClr val="dk1"/>
              </a:solidFill>
              <a:latin typeface="Times New Roman"/>
              <a:ea typeface="Times New Roman"/>
              <a:cs typeface="Times New Roman"/>
              <a:sym typeface="Times New Roman"/>
            </a:endParaRPr>
          </a:p>
        </p:txBody>
      </p:sp>
      <p:sp>
        <p:nvSpPr>
          <p:cNvPr id="257" name="Google Shape;257;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1" name="Google Shape;271;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8"/>
        <p:cNvGrpSpPr/>
        <p:nvPr/>
      </p:nvGrpSpPr>
      <p:grpSpPr>
        <a:xfrm>
          <a:off x="0" y="0"/>
          <a:ext cx="0" cy="0"/>
          <a:chOff x="0" y="0"/>
          <a:chExt cx="0" cy="0"/>
        </a:xfrm>
      </p:grpSpPr>
      <p:sp>
        <p:nvSpPr>
          <p:cNvPr id="19" name="Google Shape;19;p15"/>
          <p:cNvSpPr/>
          <p:nvPr/>
        </p:nvSpPr>
        <p:spPr>
          <a:xfrm>
            <a:off x="3175" y="6400800"/>
            <a:ext cx="12188825" cy="4572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0" name="Google Shape;20;p15"/>
          <p:cNvSpPr/>
          <p:nvPr/>
        </p:nvSpPr>
        <p:spPr>
          <a:xfrm>
            <a:off x="15" y="6334316"/>
            <a:ext cx="12188825" cy="64008"/>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1" name="Google Shape;21;p15"/>
          <p:cNvSpPr txBox="1">
            <a:spLocks noGrp="1"/>
          </p:cNvSpPr>
          <p:nvPr>
            <p:ph type="ctrTitle"/>
          </p:nvPr>
        </p:nvSpPr>
        <p:spPr>
          <a:xfrm>
            <a:off x="1097280" y="758952"/>
            <a:ext cx="10058400" cy="356616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15"/>
          <p:cNvSpPr txBox="1">
            <a:spLocks noGrp="1"/>
          </p:cNvSpPr>
          <p:nvPr>
            <p:ph type="subTitle" idx="1"/>
          </p:nvPr>
        </p:nvSpPr>
        <p:spPr>
          <a:xfrm>
            <a:off x="1100051" y="4455620"/>
            <a:ext cx="10058400" cy="11430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a:endParaRPr/>
          </a:p>
        </p:txBody>
      </p:sp>
      <p:sp>
        <p:nvSpPr>
          <p:cNvPr id="23" name="Google Shape;23;p15"/>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15"/>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5"/>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cxnSp>
        <p:nvCxnSpPr>
          <p:cNvPr id="26" name="Google Shape;26;p15"/>
          <p:cNvCxnSpPr/>
          <p:nvPr/>
        </p:nvCxnSpPr>
        <p:spPr>
          <a:xfrm>
            <a:off x="1207658" y="4343400"/>
            <a:ext cx="9875520" cy="0"/>
          </a:xfrm>
          <a:prstGeom prst="straightConnector1">
            <a:avLst/>
          </a:prstGeom>
          <a:noFill/>
          <a:ln w="9525" cap="flat" cmpd="sng">
            <a:solidFill>
              <a:srgbClr val="7F7F7F"/>
            </a:solidFill>
            <a:prstDash val="solid"/>
            <a:round/>
            <a:headEnd type="none" w="sm" len="sm"/>
            <a:tailEnd type="none" w="sm" len="sm"/>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7"/>
        <p:cNvGrpSpPr/>
        <p:nvPr/>
      </p:nvGrpSpPr>
      <p:grpSpPr>
        <a:xfrm>
          <a:off x="0" y="0"/>
          <a:ext cx="0" cy="0"/>
          <a:chOff x="0" y="0"/>
          <a:chExt cx="0" cy="0"/>
        </a:xfrm>
      </p:grpSpPr>
      <p:sp>
        <p:nvSpPr>
          <p:cNvPr id="28" name="Google Shape;28;p16"/>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6"/>
          <p:cNvSpPr txBox="1">
            <a:spLocks noGrp="1"/>
          </p:cNvSpPr>
          <p:nvPr>
            <p:ph type="body" idx="1"/>
          </p:nvPr>
        </p:nvSpPr>
        <p:spPr>
          <a:xfrm>
            <a:off x="1097279" y="1845734"/>
            <a:ext cx="4937760" cy="402336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30" name="Google Shape;30;p16"/>
          <p:cNvSpPr txBox="1">
            <a:spLocks noGrp="1"/>
          </p:cNvSpPr>
          <p:nvPr>
            <p:ph type="body" idx="2"/>
          </p:nvPr>
        </p:nvSpPr>
        <p:spPr>
          <a:xfrm>
            <a:off x="6217920" y="1845735"/>
            <a:ext cx="4937760" cy="402336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31" name="Google Shape;31;p16"/>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6"/>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16"/>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4"/>
        <p:cNvGrpSpPr/>
        <p:nvPr/>
      </p:nvGrpSpPr>
      <p:grpSpPr>
        <a:xfrm>
          <a:off x="0" y="0"/>
          <a:ext cx="0" cy="0"/>
          <a:chOff x="0" y="0"/>
          <a:chExt cx="0" cy="0"/>
        </a:xfrm>
      </p:grpSpPr>
      <p:sp>
        <p:nvSpPr>
          <p:cNvPr id="35" name="Google Shape;35;p17"/>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48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17"/>
          <p:cNvSpPr txBox="1">
            <a:spLocks noGrp="1"/>
          </p:cNvSpPr>
          <p:nvPr>
            <p:ph type="body" idx="1"/>
          </p:nvPr>
        </p:nvSpPr>
        <p:spPr>
          <a:xfrm>
            <a:off x="1097280" y="1845734"/>
            <a:ext cx="10058400" cy="402336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37" name="Google Shape;37;p17"/>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7"/>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7"/>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solidFill>
          <a:schemeClr val="lt1"/>
        </a:solidFill>
        <a:effectLst/>
      </p:bgPr>
    </p:bg>
    <p:spTree>
      <p:nvGrpSpPr>
        <p:cNvPr id="1" name="Shape 40"/>
        <p:cNvGrpSpPr/>
        <p:nvPr/>
      </p:nvGrpSpPr>
      <p:grpSpPr>
        <a:xfrm>
          <a:off x="0" y="0"/>
          <a:ext cx="0" cy="0"/>
          <a:chOff x="0" y="0"/>
          <a:chExt cx="0" cy="0"/>
        </a:xfrm>
      </p:grpSpPr>
      <p:sp>
        <p:nvSpPr>
          <p:cNvPr id="41" name="Google Shape;41;p18"/>
          <p:cNvSpPr/>
          <p:nvPr/>
        </p:nvSpPr>
        <p:spPr>
          <a:xfrm>
            <a:off x="3175" y="6400800"/>
            <a:ext cx="12188825" cy="4572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42" name="Google Shape;42;p18"/>
          <p:cNvSpPr/>
          <p:nvPr/>
        </p:nvSpPr>
        <p:spPr>
          <a:xfrm>
            <a:off x="15" y="6334316"/>
            <a:ext cx="12188825" cy="64008"/>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43" name="Google Shape;43;p18"/>
          <p:cNvSpPr txBox="1">
            <a:spLocks noGrp="1"/>
          </p:cNvSpPr>
          <p:nvPr>
            <p:ph type="title"/>
          </p:nvPr>
        </p:nvSpPr>
        <p:spPr>
          <a:xfrm>
            <a:off x="1097280" y="758952"/>
            <a:ext cx="10058400" cy="356616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262626"/>
              </a:buClr>
              <a:buSzPts val="8000"/>
              <a:buFont typeface="Calibri"/>
              <a:buNone/>
              <a:defRPr sz="8000" b="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18"/>
          <p:cNvSpPr txBox="1">
            <a:spLocks noGrp="1"/>
          </p:cNvSpPr>
          <p:nvPr>
            <p:ph type="body" idx="1"/>
          </p:nvPr>
        </p:nvSpPr>
        <p:spPr>
          <a:xfrm>
            <a:off x="1097280" y="4453128"/>
            <a:ext cx="10058400" cy="11430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marL="914400" lvl="1" indent="-228600" algn="l">
              <a:lnSpc>
                <a:spcPct val="90000"/>
              </a:lnSpc>
              <a:spcBef>
                <a:spcPts val="200"/>
              </a:spcBef>
              <a:spcAft>
                <a:spcPts val="0"/>
              </a:spcAft>
              <a:buSzPts val="1800"/>
              <a:buNone/>
              <a:defRPr sz="1800">
                <a:solidFill>
                  <a:srgbClr val="888888"/>
                </a:solidFill>
              </a:defRPr>
            </a:lvl2pPr>
            <a:lvl3pPr marL="1371600" lvl="2" indent="-228600" algn="l">
              <a:lnSpc>
                <a:spcPct val="90000"/>
              </a:lnSpc>
              <a:spcBef>
                <a:spcPts val="400"/>
              </a:spcBef>
              <a:spcAft>
                <a:spcPts val="0"/>
              </a:spcAft>
              <a:buSzPts val="1600"/>
              <a:buNone/>
              <a:defRPr sz="1600">
                <a:solidFill>
                  <a:srgbClr val="888888"/>
                </a:solidFill>
              </a:defRPr>
            </a:lvl3pPr>
            <a:lvl4pPr marL="1828800" lvl="3" indent="-228600" algn="l">
              <a:lnSpc>
                <a:spcPct val="90000"/>
              </a:lnSpc>
              <a:spcBef>
                <a:spcPts val="400"/>
              </a:spcBef>
              <a:spcAft>
                <a:spcPts val="0"/>
              </a:spcAft>
              <a:buSzPts val="1400"/>
              <a:buNone/>
              <a:defRPr sz="1400">
                <a:solidFill>
                  <a:srgbClr val="888888"/>
                </a:solidFill>
              </a:defRPr>
            </a:lvl4pPr>
            <a:lvl5pPr marL="2286000" lvl="4" indent="-228600" algn="l">
              <a:lnSpc>
                <a:spcPct val="90000"/>
              </a:lnSpc>
              <a:spcBef>
                <a:spcPts val="400"/>
              </a:spcBef>
              <a:spcAft>
                <a:spcPts val="0"/>
              </a:spcAft>
              <a:buSzPts val="1400"/>
              <a:buNone/>
              <a:defRPr sz="1400">
                <a:solidFill>
                  <a:srgbClr val="888888"/>
                </a:solidFill>
              </a:defRPr>
            </a:lvl5pPr>
            <a:lvl6pPr marL="2743200" lvl="5" indent="-228600" algn="l">
              <a:lnSpc>
                <a:spcPct val="90000"/>
              </a:lnSpc>
              <a:spcBef>
                <a:spcPts val="400"/>
              </a:spcBef>
              <a:spcAft>
                <a:spcPts val="0"/>
              </a:spcAft>
              <a:buSzPts val="1400"/>
              <a:buNone/>
              <a:defRPr sz="1400">
                <a:solidFill>
                  <a:srgbClr val="888888"/>
                </a:solidFill>
              </a:defRPr>
            </a:lvl6pPr>
            <a:lvl7pPr marL="3200400" lvl="6" indent="-228600" algn="l">
              <a:lnSpc>
                <a:spcPct val="90000"/>
              </a:lnSpc>
              <a:spcBef>
                <a:spcPts val="400"/>
              </a:spcBef>
              <a:spcAft>
                <a:spcPts val="0"/>
              </a:spcAft>
              <a:buSzPts val="1400"/>
              <a:buNone/>
              <a:defRPr sz="1400">
                <a:solidFill>
                  <a:srgbClr val="888888"/>
                </a:solidFill>
              </a:defRPr>
            </a:lvl7pPr>
            <a:lvl8pPr marL="3657600" lvl="7" indent="-228600" algn="l">
              <a:lnSpc>
                <a:spcPct val="90000"/>
              </a:lnSpc>
              <a:spcBef>
                <a:spcPts val="400"/>
              </a:spcBef>
              <a:spcAft>
                <a:spcPts val="0"/>
              </a:spcAft>
              <a:buSzPts val="1400"/>
              <a:buNone/>
              <a:defRPr sz="1400">
                <a:solidFill>
                  <a:srgbClr val="888888"/>
                </a:solidFill>
              </a:defRPr>
            </a:lvl8pPr>
            <a:lvl9pPr marL="4114800" lvl="8" indent="-228600" algn="l">
              <a:lnSpc>
                <a:spcPct val="90000"/>
              </a:lnSpc>
              <a:spcBef>
                <a:spcPts val="400"/>
              </a:spcBef>
              <a:spcAft>
                <a:spcPts val="400"/>
              </a:spcAft>
              <a:buSzPts val="1400"/>
              <a:buNone/>
              <a:defRPr sz="1400">
                <a:solidFill>
                  <a:srgbClr val="888888"/>
                </a:solidFill>
              </a:defRPr>
            </a:lvl9pPr>
          </a:lstStyle>
          <a:p>
            <a:endParaRPr/>
          </a:p>
        </p:txBody>
      </p:sp>
      <p:sp>
        <p:nvSpPr>
          <p:cNvPr id="45" name="Google Shape;45;p18"/>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8"/>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8"/>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cxnSp>
        <p:nvCxnSpPr>
          <p:cNvPr id="48" name="Google Shape;48;p18"/>
          <p:cNvCxnSpPr/>
          <p:nvPr/>
        </p:nvCxnSpPr>
        <p:spPr>
          <a:xfrm>
            <a:off x="1207658" y="4343400"/>
            <a:ext cx="9875520" cy="0"/>
          </a:xfrm>
          <a:prstGeom prst="straightConnector1">
            <a:avLst/>
          </a:prstGeom>
          <a:noFill/>
          <a:ln w="9525" cap="flat" cmpd="sng">
            <a:solidFill>
              <a:srgbClr val="7F7F7F"/>
            </a:solidFill>
            <a:prstDash val="solid"/>
            <a:round/>
            <a:headEnd type="none" w="sm" len="sm"/>
            <a:tailEnd type="none" w="sm" len="sm"/>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9"/>
        <p:cNvGrpSpPr/>
        <p:nvPr/>
      </p:nvGrpSpPr>
      <p:grpSpPr>
        <a:xfrm>
          <a:off x="0" y="0"/>
          <a:ext cx="0" cy="0"/>
          <a:chOff x="0" y="0"/>
          <a:chExt cx="0" cy="0"/>
        </a:xfrm>
      </p:grpSpPr>
      <p:sp>
        <p:nvSpPr>
          <p:cNvPr id="50" name="Google Shape;50;p19"/>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9"/>
          <p:cNvSpPr txBox="1">
            <a:spLocks noGrp="1"/>
          </p:cNvSpPr>
          <p:nvPr>
            <p:ph type="body" idx="1"/>
          </p:nvPr>
        </p:nvSpPr>
        <p:spPr>
          <a:xfrm>
            <a:off x="1097280" y="1846052"/>
            <a:ext cx="4937760" cy="736282"/>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200"/>
              </a:spcBef>
              <a:spcAft>
                <a:spcPts val="0"/>
              </a:spcAft>
              <a:buSzPts val="2000"/>
              <a:buNone/>
              <a:defRPr sz="2000" b="0" cap="none">
                <a:solidFill>
                  <a:schemeClr val="dk2"/>
                </a:solidFill>
              </a:defRPr>
            </a:lvl1pPr>
            <a:lvl2pPr marL="914400" lvl="1" indent="-228600" algn="l">
              <a:lnSpc>
                <a:spcPct val="90000"/>
              </a:lnSpc>
              <a:spcBef>
                <a:spcPts val="200"/>
              </a:spcBef>
              <a:spcAft>
                <a:spcPts val="0"/>
              </a:spcAft>
              <a:buSzPts val="2000"/>
              <a:buNone/>
              <a:defRPr sz="2000" b="1"/>
            </a:lvl2pPr>
            <a:lvl3pPr marL="1371600" lvl="2" indent="-228600" algn="l">
              <a:lnSpc>
                <a:spcPct val="90000"/>
              </a:lnSpc>
              <a:spcBef>
                <a:spcPts val="400"/>
              </a:spcBef>
              <a:spcAft>
                <a:spcPts val="0"/>
              </a:spcAft>
              <a:buSzPts val="1800"/>
              <a:buNone/>
              <a:defRPr sz="1800" b="1"/>
            </a:lvl3pPr>
            <a:lvl4pPr marL="1828800" lvl="3" indent="-228600" algn="l">
              <a:lnSpc>
                <a:spcPct val="90000"/>
              </a:lnSpc>
              <a:spcBef>
                <a:spcPts val="400"/>
              </a:spcBef>
              <a:spcAft>
                <a:spcPts val="0"/>
              </a:spcAft>
              <a:buSzPts val="1600"/>
              <a:buNone/>
              <a:defRPr sz="1600" b="1"/>
            </a:lvl4pPr>
            <a:lvl5pPr marL="2286000" lvl="4" indent="-228600" algn="l">
              <a:lnSpc>
                <a:spcPct val="90000"/>
              </a:lnSpc>
              <a:spcBef>
                <a:spcPts val="400"/>
              </a:spcBef>
              <a:spcAft>
                <a:spcPts val="0"/>
              </a:spcAft>
              <a:buSzPts val="1600"/>
              <a:buNone/>
              <a:defRPr sz="1600" b="1"/>
            </a:lvl5pPr>
            <a:lvl6pPr marL="2743200" lvl="5" indent="-228600" algn="l">
              <a:lnSpc>
                <a:spcPct val="90000"/>
              </a:lnSpc>
              <a:spcBef>
                <a:spcPts val="400"/>
              </a:spcBef>
              <a:spcAft>
                <a:spcPts val="0"/>
              </a:spcAft>
              <a:buSzPts val="1600"/>
              <a:buNone/>
              <a:defRPr sz="1600" b="1"/>
            </a:lvl6pPr>
            <a:lvl7pPr marL="3200400" lvl="6" indent="-228600" algn="l">
              <a:lnSpc>
                <a:spcPct val="90000"/>
              </a:lnSpc>
              <a:spcBef>
                <a:spcPts val="400"/>
              </a:spcBef>
              <a:spcAft>
                <a:spcPts val="0"/>
              </a:spcAft>
              <a:buSzPts val="1600"/>
              <a:buNone/>
              <a:defRPr sz="1600" b="1"/>
            </a:lvl7pPr>
            <a:lvl8pPr marL="3657600" lvl="7" indent="-228600" algn="l">
              <a:lnSpc>
                <a:spcPct val="90000"/>
              </a:lnSpc>
              <a:spcBef>
                <a:spcPts val="400"/>
              </a:spcBef>
              <a:spcAft>
                <a:spcPts val="0"/>
              </a:spcAft>
              <a:buSzPts val="1600"/>
              <a:buNone/>
              <a:defRPr sz="1600" b="1"/>
            </a:lvl8pPr>
            <a:lvl9pPr marL="4114800" lvl="8" indent="-228600" algn="l">
              <a:lnSpc>
                <a:spcPct val="90000"/>
              </a:lnSpc>
              <a:spcBef>
                <a:spcPts val="400"/>
              </a:spcBef>
              <a:spcAft>
                <a:spcPts val="400"/>
              </a:spcAft>
              <a:buSzPts val="1600"/>
              <a:buNone/>
              <a:defRPr sz="1600" b="1"/>
            </a:lvl9pPr>
          </a:lstStyle>
          <a:p>
            <a:endParaRPr/>
          </a:p>
        </p:txBody>
      </p:sp>
      <p:sp>
        <p:nvSpPr>
          <p:cNvPr id="52" name="Google Shape;52;p19"/>
          <p:cNvSpPr txBox="1">
            <a:spLocks noGrp="1"/>
          </p:cNvSpPr>
          <p:nvPr>
            <p:ph type="body" idx="2"/>
          </p:nvPr>
        </p:nvSpPr>
        <p:spPr>
          <a:xfrm>
            <a:off x="1097280" y="2582334"/>
            <a:ext cx="4937760" cy="337820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53" name="Google Shape;53;p19"/>
          <p:cNvSpPr txBox="1">
            <a:spLocks noGrp="1"/>
          </p:cNvSpPr>
          <p:nvPr>
            <p:ph type="body" idx="3"/>
          </p:nvPr>
        </p:nvSpPr>
        <p:spPr>
          <a:xfrm>
            <a:off x="6217920" y="1846052"/>
            <a:ext cx="4937760" cy="736282"/>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200"/>
              </a:spcBef>
              <a:spcAft>
                <a:spcPts val="0"/>
              </a:spcAft>
              <a:buSzPts val="2000"/>
              <a:buNone/>
              <a:defRPr sz="2000" b="0" cap="none">
                <a:solidFill>
                  <a:schemeClr val="dk2"/>
                </a:solidFill>
              </a:defRPr>
            </a:lvl1pPr>
            <a:lvl2pPr marL="914400" lvl="1" indent="-228600" algn="l">
              <a:lnSpc>
                <a:spcPct val="90000"/>
              </a:lnSpc>
              <a:spcBef>
                <a:spcPts val="200"/>
              </a:spcBef>
              <a:spcAft>
                <a:spcPts val="0"/>
              </a:spcAft>
              <a:buSzPts val="2000"/>
              <a:buNone/>
              <a:defRPr sz="2000" b="1"/>
            </a:lvl2pPr>
            <a:lvl3pPr marL="1371600" lvl="2" indent="-228600" algn="l">
              <a:lnSpc>
                <a:spcPct val="90000"/>
              </a:lnSpc>
              <a:spcBef>
                <a:spcPts val="400"/>
              </a:spcBef>
              <a:spcAft>
                <a:spcPts val="0"/>
              </a:spcAft>
              <a:buSzPts val="1800"/>
              <a:buNone/>
              <a:defRPr sz="1800" b="1"/>
            </a:lvl3pPr>
            <a:lvl4pPr marL="1828800" lvl="3" indent="-228600" algn="l">
              <a:lnSpc>
                <a:spcPct val="90000"/>
              </a:lnSpc>
              <a:spcBef>
                <a:spcPts val="400"/>
              </a:spcBef>
              <a:spcAft>
                <a:spcPts val="0"/>
              </a:spcAft>
              <a:buSzPts val="1600"/>
              <a:buNone/>
              <a:defRPr sz="1600" b="1"/>
            </a:lvl4pPr>
            <a:lvl5pPr marL="2286000" lvl="4" indent="-228600" algn="l">
              <a:lnSpc>
                <a:spcPct val="90000"/>
              </a:lnSpc>
              <a:spcBef>
                <a:spcPts val="400"/>
              </a:spcBef>
              <a:spcAft>
                <a:spcPts val="0"/>
              </a:spcAft>
              <a:buSzPts val="1600"/>
              <a:buNone/>
              <a:defRPr sz="1600" b="1"/>
            </a:lvl5pPr>
            <a:lvl6pPr marL="2743200" lvl="5" indent="-228600" algn="l">
              <a:lnSpc>
                <a:spcPct val="90000"/>
              </a:lnSpc>
              <a:spcBef>
                <a:spcPts val="400"/>
              </a:spcBef>
              <a:spcAft>
                <a:spcPts val="0"/>
              </a:spcAft>
              <a:buSzPts val="1600"/>
              <a:buNone/>
              <a:defRPr sz="1600" b="1"/>
            </a:lvl6pPr>
            <a:lvl7pPr marL="3200400" lvl="6" indent="-228600" algn="l">
              <a:lnSpc>
                <a:spcPct val="90000"/>
              </a:lnSpc>
              <a:spcBef>
                <a:spcPts val="400"/>
              </a:spcBef>
              <a:spcAft>
                <a:spcPts val="0"/>
              </a:spcAft>
              <a:buSzPts val="1600"/>
              <a:buNone/>
              <a:defRPr sz="1600" b="1"/>
            </a:lvl7pPr>
            <a:lvl8pPr marL="3657600" lvl="7" indent="-228600" algn="l">
              <a:lnSpc>
                <a:spcPct val="90000"/>
              </a:lnSpc>
              <a:spcBef>
                <a:spcPts val="400"/>
              </a:spcBef>
              <a:spcAft>
                <a:spcPts val="0"/>
              </a:spcAft>
              <a:buSzPts val="1600"/>
              <a:buNone/>
              <a:defRPr sz="1600" b="1"/>
            </a:lvl8pPr>
            <a:lvl9pPr marL="4114800" lvl="8" indent="-228600" algn="l">
              <a:lnSpc>
                <a:spcPct val="90000"/>
              </a:lnSpc>
              <a:spcBef>
                <a:spcPts val="400"/>
              </a:spcBef>
              <a:spcAft>
                <a:spcPts val="400"/>
              </a:spcAft>
              <a:buSzPts val="1600"/>
              <a:buNone/>
              <a:defRPr sz="1600" b="1"/>
            </a:lvl9pPr>
          </a:lstStyle>
          <a:p>
            <a:endParaRPr/>
          </a:p>
        </p:txBody>
      </p:sp>
      <p:sp>
        <p:nvSpPr>
          <p:cNvPr id="54" name="Google Shape;54;p19"/>
          <p:cNvSpPr txBox="1">
            <a:spLocks noGrp="1"/>
          </p:cNvSpPr>
          <p:nvPr>
            <p:ph type="body" idx="4"/>
          </p:nvPr>
        </p:nvSpPr>
        <p:spPr>
          <a:xfrm>
            <a:off x="6217920" y="2582334"/>
            <a:ext cx="4937760" cy="337820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55" name="Google Shape;55;p19"/>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9"/>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9"/>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Google Shape;59;p20"/>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0"/>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0"/>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0"/>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21"/>
          <p:cNvSpPr/>
          <p:nvPr/>
        </p:nvSpPr>
        <p:spPr>
          <a:xfrm>
            <a:off x="3175" y="6400800"/>
            <a:ext cx="12188825" cy="4572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65" name="Google Shape;65;p21"/>
          <p:cNvSpPr/>
          <p:nvPr/>
        </p:nvSpPr>
        <p:spPr>
          <a:xfrm>
            <a:off x="15" y="6334316"/>
            <a:ext cx="12188825" cy="64008"/>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66" name="Google Shape;66;p21"/>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1"/>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1"/>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69"/>
        <p:cNvGrpSpPr/>
        <p:nvPr/>
      </p:nvGrpSpPr>
      <p:grpSpPr>
        <a:xfrm>
          <a:off x="0" y="0"/>
          <a:ext cx="0" cy="0"/>
          <a:chOff x="0" y="0"/>
          <a:chExt cx="0" cy="0"/>
        </a:xfrm>
      </p:grpSpPr>
      <p:sp>
        <p:nvSpPr>
          <p:cNvPr id="70" name="Google Shape;70;p22"/>
          <p:cNvSpPr/>
          <p:nvPr/>
        </p:nvSpPr>
        <p:spPr>
          <a:xfrm>
            <a:off x="16" y="0"/>
            <a:ext cx="4050791" cy="68580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71" name="Google Shape;71;p22"/>
          <p:cNvSpPr/>
          <p:nvPr/>
        </p:nvSpPr>
        <p:spPr>
          <a:xfrm>
            <a:off x="4040071" y="0"/>
            <a:ext cx="64008" cy="6858000"/>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72" name="Google Shape;72;p22"/>
          <p:cNvSpPr txBox="1">
            <a:spLocks noGrp="1"/>
          </p:cNvSpPr>
          <p:nvPr>
            <p:ph type="title"/>
          </p:nvPr>
        </p:nvSpPr>
        <p:spPr>
          <a:xfrm>
            <a:off x="457200" y="594359"/>
            <a:ext cx="3200400" cy="228600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FFFFFF"/>
              </a:buClr>
              <a:buSzPts val="3600"/>
              <a:buFont typeface="Calibri"/>
              <a:buNone/>
              <a:defRPr sz="3600" b="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22"/>
          <p:cNvSpPr txBox="1">
            <a:spLocks noGrp="1"/>
          </p:cNvSpPr>
          <p:nvPr>
            <p:ph type="body" idx="1"/>
          </p:nvPr>
        </p:nvSpPr>
        <p:spPr>
          <a:xfrm>
            <a:off x="4800600" y="731520"/>
            <a:ext cx="6492240" cy="525780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74" name="Google Shape;74;p22"/>
          <p:cNvSpPr txBox="1">
            <a:spLocks noGrp="1"/>
          </p:cNvSpPr>
          <p:nvPr>
            <p:ph type="body" idx="2"/>
          </p:nvPr>
        </p:nvSpPr>
        <p:spPr>
          <a:xfrm>
            <a:off x="457200" y="2926080"/>
            <a:ext cx="3200400" cy="337912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200"/>
              </a:spcBef>
              <a:spcAft>
                <a:spcPts val="0"/>
              </a:spcAft>
              <a:buSzPts val="1500"/>
              <a:buNone/>
              <a:defRPr sz="1500">
                <a:solidFill>
                  <a:srgbClr val="FFFFFF"/>
                </a:solidFill>
              </a:defRPr>
            </a:lvl1pPr>
            <a:lvl2pPr marL="914400" lvl="1" indent="-228600" algn="l">
              <a:lnSpc>
                <a:spcPct val="90000"/>
              </a:lnSpc>
              <a:spcBef>
                <a:spcPts val="200"/>
              </a:spcBef>
              <a:spcAft>
                <a:spcPts val="0"/>
              </a:spcAft>
              <a:buSzPts val="1200"/>
              <a:buNone/>
              <a:defRPr sz="1200"/>
            </a:lvl2pPr>
            <a:lvl3pPr marL="1371600" lvl="2" indent="-228600" algn="l">
              <a:lnSpc>
                <a:spcPct val="90000"/>
              </a:lnSpc>
              <a:spcBef>
                <a:spcPts val="400"/>
              </a:spcBef>
              <a:spcAft>
                <a:spcPts val="0"/>
              </a:spcAft>
              <a:buSzPts val="1000"/>
              <a:buNone/>
              <a:defRPr sz="1000"/>
            </a:lvl3pPr>
            <a:lvl4pPr marL="1828800" lvl="3" indent="-228600" algn="l">
              <a:lnSpc>
                <a:spcPct val="90000"/>
              </a:lnSpc>
              <a:spcBef>
                <a:spcPts val="400"/>
              </a:spcBef>
              <a:spcAft>
                <a:spcPts val="0"/>
              </a:spcAft>
              <a:buSzPts val="900"/>
              <a:buNone/>
              <a:defRPr sz="900"/>
            </a:lvl4pPr>
            <a:lvl5pPr marL="2286000" lvl="4" indent="-228600" algn="l">
              <a:lnSpc>
                <a:spcPct val="90000"/>
              </a:lnSpc>
              <a:spcBef>
                <a:spcPts val="400"/>
              </a:spcBef>
              <a:spcAft>
                <a:spcPts val="0"/>
              </a:spcAft>
              <a:buSzPts val="900"/>
              <a:buNone/>
              <a:defRPr sz="900"/>
            </a:lvl5pPr>
            <a:lvl6pPr marL="2743200" lvl="5" indent="-228600" algn="l">
              <a:lnSpc>
                <a:spcPct val="90000"/>
              </a:lnSpc>
              <a:spcBef>
                <a:spcPts val="400"/>
              </a:spcBef>
              <a:spcAft>
                <a:spcPts val="0"/>
              </a:spcAft>
              <a:buSzPts val="900"/>
              <a:buNone/>
              <a:defRPr sz="900"/>
            </a:lvl6pPr>
            <a:lvl7pPr marL="3200400" lvl="6" indent="-228600" algn="l">
              <a:lnSpc>
                <a:spcPct val="90000"/>
              </a:lnSpc>
              <a:spcBef>
                <a:spcPts val="400"/>
              </a:spcBef>
              <a:spcAft>
                <a:spcPts val="0"/>
              </a:spcAft>
              <a:buSzPts val="900"/>
              <a:buNone/>
              <a:defRPr sz="900"/>
            </a:lvl7pPr>
            <a:lvl8pPr marL="3657600" lvl="7" indent="-228600" algn="l">
              <a:lnSpc>
                <a:spcPct val="90000"/>
              </a:lnSpc>
              <a:spcBef>
                <a:spcPts val="400"/>
              </a:spcBef>
              <a:spcAft>
                <a:spcPts val="0"/>
              </a:spcAft>
              <a:buSzPts val="900"/>
              <a:buNone/>
              <a:defRPr sz="900"/>
            </a:lvl8pPr>
            <a:lvl9pPr marL="4114800" lvl="8" indent="-228600" algn="l">
              <a:lnSpc>
                <a:spcPct val="90000"/>
              </a:lnSpc>
              <a:spcBef>
                <a:spcPts val="400"/>
              </a:spcBef>
              <a:spcAft>
                <a:spcPts val="400"/>
              </a:spcAft>
              <a:buSzPts val="900"/>
              <a:buNone/>
              <a:defRPr sz="900"/>
            </a:lvl9pPr>
          </a:lstStyle>
          <a:p>
            <a:endParaRPr/>
          </a:p>
        </p:txBody>
      </p:sp>
      <p:sp>
        <p:nvSpPr>
          <p:cNvPr id="75" name="Google Shape;75;p22"/>
          <p:cNvSpPr txBox="1">
            <a:spLocks noGrp="1"/>
          </p:cNvSpPr>
          <p:nvPr>
            <p:ph type="dt" idx="10"/>
          </p:nvPr>
        </p:nvSpPr>
        <p:spPr>
          <a:xfrm>
            <a:off x="465512" y="6459785"/>
            <a:ext cx="261851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2"/>
          <p:cNvSpPr txBox="1">
            <a:spLocks noGrp="1"/>
          </p:cNvSpPr>
          <p:nvPr>
            <p:ph type="ftr" idx="11"/>
          </p:nvPr>
        </p:nvSpPr>
        <p:spPr>
          <a:xfrm>
            <a:off x="4800600" y="6459785"/>
            <a:ext cx="4648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2"/>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050">
                <a:solidFill>
                  <a:schemeClr val="dk2"/>
                </a:solidFill>
                <a:latin typeface="Calibri"/>
                <a:ea typeface="Calibri"/>
                <a:cs typeface="Calibri"/>
                <a:sym typeface="Calibri"/>
              </a:defRPr>
            </a:lvl1pPr>
            <a:lvl2pPr marL="0" lvl="1" indent="0" algn="r">
              <a:spcBef>
                <a:spcPts val="0"/>
              </a:spcBef>
              <a:buNone/>
              <a:defRPr sz="1050">
                <a:solidFill>
                  <a:schemeClr val="dk2"/>
                </a:solidFill>
                <a:latin typeface="Calibri"/>
                <a:ea typeface="Calibri"/>
                <a:cs typeface="Calibri"/>
                <a:sym typeface="Calibri"/>
              </a:defRPr>
            </a:lvl2pPr>
            <a:lvl3pPr marL="0" lvl="2" indent="0" algn="r">
              <a:spcBef>
                <a:spcPts val="0"/>
              </a:spcBef>
              <a:buNone/>
              <a:defRPr sz="1050">
                <a:solidFill>
                  <a:schemeClr val="dk2"/>
                </a:solidFill>
                <a:latin typeface="Calibri"/>
                <a:ea typeface="Calibri"/>
                <a:cs typeface="Calibri"/>
                <a:sym typeface="Calibri"/>
              </a:defRPr>
            </a:lvl3pPr>
            <a:lvl4pPr marL="0" lvl="3" indent="0" algn="r">
              <a:spcBef>
                <a:spcPts val="0"/>
              </a:spcBef>
              <a:buNone/>
              <a:defRPr sz="1050">
                <a:solidFill>
                  <a:schemeClr val="dk2"/>
                </a:solidFill>
                <a:latin typeface="Calibri"/>
                <a:ea typeface="Calibri"/>
                <a:cs typeface="Calibri"/>
                <a:sym typeface="Calibri"/>
              </a:defRPr>
            </a:lvl4pPr>
            <a:lvl5pPr marL="0" lvl="4" indent="0" algn="r">
              <a:spcBef>
                <a:spcPts val="0"/>
              </a:spcBef>
              <a:buNone/>
              <a:defRPr sz="1050">
                <a:solidFill>
                  <a:schemeClr val="dk2"/>
                </a:solidFill>
                <a:latin typeface="Calibri"/>
                <a:ea typeface="Calibri"/>
                <a:cs typeface="Calibri"/>
                <a:sym typeface="Calibri"/>
              </a:defRPr>
            </a:lvl5pPr>
            <a:lvl6pPr marL="0" lvl="5" indent="0" algn="r">
              <a:spcBef>
                <a:spcPts val="0"/>
              </a:spcBef>
              <a:buNone/>
              <a:defRPr sz="1050">
                <a:solidFill>
                  <a:schemeClr val="dk2"/>
                </a:solidFill>
                <a:latin typeface="Calibri"/>
                <a:ea typeface="Calibri"/>
                <a:cs typeface="Calibri"/>
                <a:sym typeface="Calibri"/>
              </a:defRPr>
            </a:lvl6pPr>
            <a:lvl7pPr marL="0" lvl="6" indent="0" algn="r">
              <a:spcBef>
                <a:spcPts val="0"/>
              </a:spcBef>
              <a:buNone/>
              <a:defRPr sz="1050">
                <a:solidFill>
                  <a:schemeClr val="dk2"/>
                </a:solidFill>
                <a:latin typeface="Calibri"/>
                <a:ea typeface="Calibri"/>
                <a:cs typeface="Calibri"/>
                <a:sym typeface="Calibri"/>
              </a:defRPr>
            </a:lvl7pPr>
            <a:lvl8pPr marL="0" lvl="7" indent="0" algn="r">
              <a:spcBef>
                <a:spcPts val="0"/>
              </a:spcBef>
              <a:buNone/>
              <a:defRPr sz="1050">
                <a:solidFill>
                  <a:schemeClr val="dk2"/>
                </a:solidFill>
                <a:latin typeface="Calibri"/>
                <a:ea typeface="Calibri"/>
                <a:cs typeface="Calibri"/>
                <a:sym typeface="Calibri"/>
              </a:defRPr>
            </a:lvl8pPr>
            <a:lvl9pPr marL="0" lvl="8" indent="0" algn="r">
              <a:spcBef>
                <a:spcPts val="0"/>
              </a:spcBef>
              <a:buNone/>
              <a:defRPr sz="1050">
                <a:solidFill>
                  <a:schemeClr val="dk2"/>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8"/>
        <p:cNvGrpSpPr/>
        <p:nvPr/>
      </p:nvGrpSpPr>
      <p:grpSpPr>
        <a:xfrm>
          <a:off x="0" y="0"/>
          <a:ext cx="0" cy="0"/>
          <a:chOff x="0" y="0"/>
          <a:chExt cx="0" cy="0"/>
        </a:xfrm>
      </p:grpSpPr>
      <p:sp>
        <p:nvSpPr>
          <p:cNvPr id="79" name="Google Shape;79;p23"/>
          <p:cNvSpPr/>
          <p:nvPr/>
        </p:nvSpPr>
        <p:spPr>
          <a:xfrm>
            <a:off x="0" y="4953000"/>
            <a:ext cx="12188825" cy="19050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80" name="Google Shape;80;p23"/>
          <p:cNvSpPr/>
          <p:nvPr/>
        </p:nvSpPr>
        <p:spPr>
          <a:xfrm>
            <a:off x="15" y="4915076"/>
            <a:ext cx="12188825" cy="64008"/>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81" name="Google Shape;81;p23"/>
          <p:cNvSpPr txBox="1">
            <a:spLocks noGrp="1"/>
          </p:cNvSpPr>
          <p:nvPr>
            <p:ph type="title"/>
          </p:nvPr>
        </p:nvSpPr>
        <p:spPr>
          <a:xfrm>
            <a:off x="1097280" y="5074920"/>
            <a:ext cx="10113264" cy="822960"/>
          </a:xfrm>
          <a:prstGeom prst="rect">
            <a:avLst/>
          </a:prstGeom>
          <a:noFill/>
          <a:ln>
            <a:noFill/>
          </a:ln>
        </p:spPr>
        <p:txBody>
          <a:bodyPr spcFirstLastPara="1" wrap="square" lIns="91425" tIns="0" rIns="91425" bIns="0" anchor="b" anchorCtr="0">
            <a:noAutofit/>
          </a:bodyPr>
          <a:lstStyle>
            <a:lvl1pPr lvl="0" algn="l">
              <a:lnSpc>
                <a:spcPct val="85000"/>
              </a:lnSpc>
              <a:spcBef>
                <a:spcPts val="0"/>
              </a:spcBef>
              <a:spcAft>
                <a:spcPts val="0"/>
              </a:spcAft>
              <a:buClr>
                <a:srgbClr val="FFFFFF"/>
              </a:buClr>
              <a:buSzPts val="3600"/>
              <a:buFont typeface="Calibri"/>
              <a:buNone/>
              <a:defRPr sz="3600" b="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82" name="Google Shape;82;p23"/>
          <p:cNvPicPr preferRelativeResize="0">
            <a:picLocks noGrp="1"/>
          </p:cNvPicPr>
          <p:nvPr>
            <p:ph type="pic" idx="2"/>
          </p:nvPr>
        </p:nvPicPr>
        <p:blipFill/>
        <p:spPr>
          <a:xfrm>
            <a:off x="15" y="0"/>
            <a:ext cx="12191985" cy="4915076"/>
          </a:xfrm>
          <a:prstGeom prst="rect">
            <a:avLst/>
          </a:prstGeom>
          <a:blipFill rotWithShape="1">
            <a:blip r:embed="rId2">
              <a:alphaModFix/>
            </a:blip>
            <a:stretch>
              <a:fillRect/>
            </a:stretch>
          </a:blipFill>
          <a:ln>
            <a:noFill/>
          </a:ln>
        </p:spPr>
      </p:pic>
      <p:sp>
        <p:nvSpPr>
          <p:cNvPr id="83" name="Google Shape;83;p23"/>
          <p:cNvSpPr txBox="1">
            <a:spLocks noGrp="1"/>
          </p:cNvSpPr>
          <p:nvPr>
            <p:ph type="body" idx="1"/>
          </p:nvPr>
        </p:nvSpPr>
        <p:spPr>
          <a:xfrm>
            <a:off x="1097280" y="5907023"/>
            <a:ext cx="10113264" cy="594360"/>
          </a:xfrm>
          <a:prstGeom prst="rect">
            <a:avLst/>
          </a:prstGeom>
          <a:noFill/>
          <a:ln>
            <a:noFill/>
          </a:ln>
        </p:spPr>
        <p:txBody>
          <a:bodyPr spcFirstLastPara="1" wrap="square" lIns="91425" tIns="0" rIns="91425" bIns="0" anchor="t" anchorCtr="0">
            <a:normAutofit/>
          </a:bodyPr>
          <a:lstStyle>
            <a:lvl1pPr marL="457200" lvl="0" indent="-228600" algn="l">
              <a:lnSpc>
                <a:spcPct val="90000"/>
              </a:lnSpc>
              <a:spcBef>
                <a:spcPts val="0"/>
              </a:spcBef>
              <a:spcAft>
                <a:spcPts val="0"/>
              </a:spcAft>
              <a:buSzPts val="1500"/>
              <a:buNone/>
              <a:defRPr sz="1500">
                <a:solidFill>
                  <a:srgbClr val="FFFFFF"/>
                </a:solidFill>
              </a:defRPr>
            </a:lvl1pPr>
            <a:lvl2pPr marL="914400" lvl="1" indent="-228600" algn="l">
              <a:lnSpc>
                <a:spcPct val="90000"/>
              </a:lnSpc>
              <a:spcBef>
                <a:spcPts val="600"/>
              </a:spcBef>
              <a:spcAft>
                <a:spcPts val="0"/>
              </a:spcAft>
              <a:buSzPts val="1200"/>
              <a:buNone/>
              <a:defRPr sz="1200"/>
            </a:lvl2pPr>
            <a:lvl3pPr marL="1371600" lvl="2" indent="-228600" algn="l">
              <a:lnSpc>
                <a:spcPct val="90000"/>
              </a:lnSpc>
              <a:spcBef>
                <a:spcPts val="400"/>
              </a:spcBef>
              <a:spcAft>
                <a:spcPts val="0"/>
              </a:spcAft>
              <a:buSzPts val="1000"/>
              <a:buNone/>
              <a:defRPr sz="1000"/>
            </a:lvl3pPr>
            <a:lvl4pPr marL="1828800" lvl="3" indent="-228600" algn="l">
              <a:lnSpc>
                <a:spcPct val="90000"/>
              </a:lnSpc>
              <a:spcBef>
                <a:spcPts val="400"/>
              </a:spcBef>
              <a:spcAft>
                <a:spcPts val="0"/>
              </a:spcAft>
              <a:buSzPts val="900"/>
              <a:buNone/>
              <a:defRPr sz="900"/>
            </a:lvl4pPr>
            <a:lvl5pPr marL="2286000" lvl="4" indent="-228600" algn="l">
              <a:lnSpc>
                <a:spcPct val="90000"/>
              </a:lnSpc>
              <a:spcBef>
                <a:spcPts val="400"/>
              </a:spcBef>
              <a:spcAft>
                <a:spcPts val="0"/>
              </a:spcAft>
              <a:buSzPts val="900"/>
              <a:buNone/>
              <a:defRPr sz="900"/>
            </a:lvl5pPr>
            <a:lvl6pPr marL="2743200" lvl="5" indent="-228600" algn="l">
              <a:lnSpc>
                <a:spcPct val="90000"/>
              </a:lnSpc>
              <a:spcBef>
                <a:spcPts val="400"/>
              </a:spcBef>
              <a:spcAft>
                <a:spcPts val="0"/>
              </a:spcAft>
              <a:buSzPts val="900"/>
              <a:buNone/>
              <a:defRPr sz="900"/>
            </a:lvl6pPr>
            <a:lvl7pPr marL="3200400" lvl="6" indent="-228600" algn="l">
              <a:lnSpc>
                <a:spcPct val="90000"/>
              </a:lnSpc>
              <a:spcBef>
                <a:spcPts val="400"/>
              </a:spcBef>
              <a:spcAft>
                <a:spcPts val="0"/>
              </a:spcAft>
              <a:buSzPts val="900"/>
              <a:buNone/>
              <a:defRPr sz="900"/>
            </a:lvl7pPr>
            <a:lvl8pPr marL="3657600" lvl="7" indent="-228600" algn="l">
              <a:lnSpc>
                <a:spcPct val="90000"/>
              </a:lnSpc>
              <a:spcBef>
                <a:spcPts val="400"/>
              </a:spcBef>
              <a:spcAft>
                <a:spcPts val="0"/>
              </a:spcAft>
              <a:buSzPts val="900"/>
              <a:buNone/>
              <a:defRPr sz="900"/>
            </a:lvl8pPr>
            <a:lvl9pPr marL="4114800" lvl="8" indent="-228600" algn="l">
              <a:lnSpc>
                <a:spcPct val="90000"/>
              </a:lnSpc>
              <a:spcBef>
                <a:spcPts val="400"/>
              </a:spcBef>
              <a:spcAft>
                <a:spcPts val="400"/>
              </a:spcAft>
              <a:buSzPts val="900"/>
              <a:buNone/>
              <a:defRPr sz="900"/>
            </a:lvl9pPr>
          </a:lstStyle>
          <a:p>
            <a:endParaRPr/>
          </a:p>
        </p:txBody>
      </p:sp>
      <p:sp>
        <p:nvSpPr>
          <p:cNvPr id="84" name="Google Shape;84;p23"/>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3"/>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3"/>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7"/>
        <p:cNvGrpSpPr/>
        <p:nvPr/>
      </p:nvGrpSpPr>
      <p:grpSpPr>
        <a:xfrm>
          <a:off x="0" y="0"/>
          <a:ext cx="0" cy="0"/>
          <a:chOff x="0" y="0"/>
          <a:chExt cx="0" cy="0"/>
        </a:xfrm>
      </p:grpSpPr>
      <p:sp>
        <p:nvSpPr>
          <p:cNvPr id="88" name="Google Shape;88;p24"/>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24"/>
          <p:cNvSpPr txBox="1">
            <a:spLocks noGrp="1"/>
          </p:cNvSpPr>
          <p:nvPr>
            <p:ph type="body" idx="1"/>
          </p:nvPr>
        </p:nvSpPr>
        <p:spPr>
          <a:xfrm rot="5400000">
            <a:off x="4114800" y="-1171786"/>
            <a:ext cx="4023360" cy="10058400"/>
          </a:xfrm>
          <a:prstGeom prst="rect">
            <a:avLst/>
          </a:prstGeom>
          <a:noFill/>
          <a:ln>
            <a:noFill/>
          </a:ln>
        </p:spPr>
        <p:txBody>
          <a:bodyPr spcFirstLastPara="1" wrap="square" lIns="45700" tIns="0" rIns="45700" bIns="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90" name="Google Shape;90;p24"/>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4"/>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24"/>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93"/>
        <p:cNvGrpSpPr/>
        <p:nvPr/>
      </p:nvGrpSpPr>
      <p:grpSpPr>
        <a:xfrm>
          <a:off x="0" y="0"/>
          <a:ext cx="0" cy="0"/>
          <a:chOff x="0" y="0"/>
          <a:chExt cx="0" cy="0"/>
        </a:xfrm>
      </p:grpSpPr>
      <p:sp>
        <p:nvSpPr>
          <p:cNvPr id="94" name="Google Shape;94;p25"/>
          <p:cNvSpPr/>
          <p:nvPr/>
        </p:nvSpPr>
        <p:spPr>
          <a:xfrm>
            <a:off x="3175" y="6400800"/>
            <a:ext cx="12188825" cy="4572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95" name="Google Shape;95;p25"/>
          <p:cNvSpPr/>
          <p:nvPr/>
        </p:nvSpPr>
        <p:spPr>
          <a:xfrm>
            <a:off x="15" y="6334316"/>
            <a:ext cx="12188825" cy="64008"/>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96" name="Google Shape;96;p25"/>
          <p:cNvSpPr txBox="1">
            <a:spLocks noGrp="1"/>
          </p:cNvSpPr>
          <p:nvPr>
            <p:ph type="title"/>
          </p:nvPr>
        </p:nvSpPr>
        <p:spPr>
          <a:xfrm rot="5400000">
            <a:off x="7160640" y="1979039"/>
            <a:ext cx="5757421" cy="262890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7" name="Google Shape;97;p25"/>
          <p:cNvSpPr txBox="1">
            <a:spLocks noGrp="1"/>
          </p:cNvSpPr>
          <p:nvPr>
            <p:ph type="body" idx="1"/>
          </p:nvPr>
        </p:nvSpPr>
        <p:spPr>
          <a:xfrm rot="5400000">
            <a:off x="1826639" y="-573661"/>
            <a:ext cx="5757422" cy="7734300"/>
          </a:xfrm>
          <a:prstGeom prst="rect">
            <a:avLst/>
          </a:prstGeom>
          <a:noFill/>
          <a:ln>
            <a:noFill/>
          </a:ln>
        </p:spPr>
        <p:txBody>
          <a:bodyPr spcFirstLastPara="1" wrap="square" lIns="45700" tIns="0" rIns="45700" bIns="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98" name="Google Shape;98;p25"/>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25"/>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25"/>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4"/>
          <p:cNvSpPr/>
          <p:nvPr/>
        </p:nvSpPr>
        <p:spPr>
          <a:xfrm>
            <a:off x="1" y="6400800"/>
            <a:ext cx="12192000" cy="4572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1" name="Google Shape;11;p14"/>
          <p:cNvSpPr/>
          <p:nvPr/>
        </p:nvSpPr>
        <p:spPr>
          <a:xfrm>
            <a:off x="0" y="6334316"/>
            <a:ext cx="12192001" cy="65998"/>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2" name="Google Shape;12;p14"/>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marR="0" lvl="0" algn="l" rtl="0">
              <a:lnSpc>
                <a:spcPct val="85000"/>
              </a:lnSpc>
              <a:spcBef>
                <a:spcPts val="0"/>
              </a:spcBef>
              <a:spcAft>
                <a:spcPts val="0"/>
              </a:spcAft>
              <a:buClr>
                <a:srgbClr val="3F3F3F"/>
              </a:buClr>
              <a:buSzPts val="4800"/>
              <a:buFont typeface="Calibri"/>
              <a:buNone/>
              <a:defRPr sz="4800" b="0" i="0" u="none" strike="noStrike" cap="non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14"/>
          <p:cNvSpPr txBox="1">
            <a:spLocks noGrp="1"/>
          </p:cNvSpPr>
          <p:nvPr>
            <p:ph type="body" idx="1"/>
          </p:nvPr>
        </p:nvSpPr>
        <p:spPr>
          <a:xfrm>
            <a:off x="1097280" y="1845734"/>
            <a:ext cx="10058400" cy="4023360"/>
          </a:xfrm>
          <a:prstGeom prst="rect">
            <a:avLst/>
          </a:prstGeom>
          <a:noFill/>
          <a:ln>
            <a:noFill/>
          </a:ln>
        </p:spPr>
        <p:txBody>
          <a:bodyPr spcFirstLastPara="1" wrap="square" lIns="0" tIns="45700" rIns="0" bIns="45700" anchor="t" anchorCtr="0">
            <a:normAutofit/>
          </a:bodyPr>
          <a:lstStyle>
            <a:lvl1pPr marL="457200" marR="0" lvl="0" indent="-355600" algn="l" rtl="0">
              <a:lnSpc>
                <a:spcPct val="90000"/>
              </a:lnSpc>
              <a:spcBef>
                <a:spcPts val="1200"/>
              </a:spcBef>
              <a:spcAft>
                <a:spcPts val="0"/>
              </a:spcAft>
              <a:buClr>
                <a:schemeClr val="accent1"/>
              </a:buClr>
              <a:buSzPts val="20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8pPr>
            <a:lvl9pPr marL="4114800" marR="0" lvl="8" indent="-317500" algn="l" rtl="0">
              <a:lnSpc>
                <a:spcPct val="90000"/>
              </a:lnSpc>
              <a:spcBef>
                <a:spcPts val="400"/>
              </a:spcBef>
              <a:spcAft>
                <a:spcPts val="40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9pPr>
          </a:lstStyle>
          <a:p>
            <a:endParaRPr/>
          </a:p>
        </p:txBody>
      </p:sp>
      <p:sp>
        <p:nvSpPr>
          <p:cNvPr id="14" name="Google Shape;14;p14"/>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5" name="Google Shape;15;p14"/>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900"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6" name="Google Shape;16;p14"/>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u="none">
                <a:solidFill>
                  <a:srgbClr val="FFFFFF"/>
                </a:solidFill>
                <a:latin typeface="Calibri"/>
                <a:ea typeface="Calibri"/>
                <a:cs typeface="Calibri"/>
                <a:sym typeface="Calibri"/>
              </a:defRPr>
            </a:lvl1pPr>
            <a:lvl2pPr marL="0" marR="0" lvl="1" indent="0" algn="r" rtl="0">
              <a:spcBef>
                <a:spcPts val="0"/>
              </a:spcBef>
              <a:buNone/>
              <a:defRPr sz="1050" b="0" u="none">
                <a:solidFill>
                  <a:srgbClr val="FFFFFF"/>
                </a:solidFill>
                <a:latin typeface="Calibri"/>
                <a:ea typeface="Calibri"/>
                <a:cs typeface="Calibri"/>
                <a:sym typeface="Calibri"/>
              </a:defRPr>
            </a:lvl2pPr>
            <a:lvl3pPr marL="0" marR="0" lvl="2" indent="0" algn="r" rtl="0">
              <a:spcBef>
                <a:spcPts val="0"/>
              </a:spcBef>
              <a:buNone/>
              <a:defRPr sz="1050" b="0" u="none">
                <a:solidFill>
                  <a:srgbClr val="FFFFFF"/>
                </a:solidFill>
                <a:latin typeface="Calibri"/>
                <a:ea typeface="Calibri"/>
                <a:cs typeface="Calibri"/>
                <a:sym typeface="Calibri"/>
              </a:defRPr>
            </a:lvl3pPr>
            <a:lvl4pPr marL="0" marR="0" lvl="3" indent="0" algn="r" rtl="0">
              <a:spcBef>
                <a:spcPts val="0"/>
              </a:spcBef>
              <a:buNone/>
              <a:defRPr sz="1050" b="0" u="none">
                <a:solidFill>
                  <a:srgbClr val="FFFFFF"/>
                </a:solidFill>
                <a:latin typeface="Calibri"/>
                <a:ea typeface="Calibri"/>
                <a:cs typeface="Calibri"/>
                <a:sym typeface="Calibri"/>
              </a:defRPr>
            </a:lvl4pPr>
            <a:lvl5pPr marL="0" marR="0" lvl="4" indent="0" algn="r" rtl="0">
              <a:spcBef>
                <a:spcPts val="0"/>
              </a:spcBef>
              <a:buNone/>
              <a:defRPr sz="1050" b="0" u="none">
                <a:solidFill>
                  <a:srgbClr val="FFFFFF"/>
                </a:solidFill>
                <a:latin typeface="Calibri"/>
                <a:ea typeface="Calibri"/>
                <a:cs typeface="Calibri"/>
                <a:sym typeface="Calibri"/>
              </a:defRPr>
            </a:lvl5pPr>
            <a:lvl6pPr marL="0" marR="0" lvl="5" indent="0" algn="r" rtl="0">
              <a:spcBef>
                <a:spcPts val="0"/>
              </a:spcBef>
              <a:buNone/>
              <a:defRPr sz="1050" b="0" u="none">
                <a:solidFill>
                  <a:srgbClr val="FFFFFF"/>
                </a:solidFill>
                <a:latin typeface="Calibri"/>
                <a:ea typeface="Calibri"/>
                <a:cs typeface="Calibri"/>
                <a:sym typeface="Calibri"/>
              </a:defRPr>
            </a:lvl6pPr>
            <a:lvl7pPr marL="0" marR="0" lvl="6" indent="0" algn="r" rtl="0">
              <a:spcBef>
                <a:spcPts val="0"/>
              </a:spcBef>
              <a:buNone/>
              <a:defRPr sz="1050" b="0" u="none">
                <a:solidFill>
                  <a:srgbClr val="FFFFFF"/>
                </a:solidFill>
                <a:latin typeface="Calibri"/>
                <a:ea typeface="Calibri"/>
                <a:cs typeface="Calibri"/>
                <a:sym typeface="Calibri"/>
              </a:defRPr>
            </a:lvl7pPr>
            <a:lvl8pPr marL="0" marR="0" lvl="7" indent="0" algn="r" rtl="0">
              <a:spcBef>
                <a:spcPts val="0"/>
              </a:spcBef>
              <a:buNone/>
              <a:defRPr sz="1050" b="0" u="none">
                <a:solidFill>
                  <a:srgbClr val="FFFFFF"/>
                </a:solidFill>
                <a:latin typeface="Calibri"/>
                <a:ea typeface="Calibri"/>
                <a:cs typeface="Calibri"/>
                <a:sym typeface="Calibri"/>
              </a:defRPr>
            </a:lvl8pPr>
            <a:lvl9pPr marL="0" marR="0" lvl="8" indent="0" algn="r" rtl="0">
              <a:spcBef>
                <a:spcPts val="0"/>
              </a:spcBef>
              <a:buNone/>
              <a:defRPr sz="1050" b="0" u="none">
                <a:solidFill>
                  <a:srgbClr val="FFFFFF"/>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t>‹#›</a:t>
            </a:fld>
            <a:endParaRPr/>
          </a:p>
        </p:txBody>
      </p:sp>
      <p:cxnSp>
        <p:nvCxnSpPr>
          <p:cNvPr id="17" name="Google Shape;17;p14"/>
          <p:cNvCxnSpPr/>
          <p:nvPr/>
        </p:nvCxnSpPr>
        <p:spPr>
          <a:xfrm>
            <a:off x="1193532" y="1737845"/>
            <a:ext cx="9966960" cy="0"/>
          </a:xfrm>
          <a:prstGeom prst="straightConnector1">
            <a:avLst/>
          </a:prstGeom>
          <a:noFill/>
          <a:ln w="9525" cap="flat" cmpd="sng">
            <a:solidFill>
              <a:srgbClr val="7F7F7F"/>
            </a:solidFill>
            <a:prstDash val="solid"/>
            <a:round/>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sciencedirect.com/science/article/pii/S221282712200419X/pdf?md5=29c7ea1ad5d6c50a36ae1cc08c245b4c&amp;pid=1-s2.0-S221282712200419X-main.pdf"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hyperlink" Target="https://www.researchgate.net/profile/Mazen-Farea/publication/376673600_Operational_Level_System_Transaction_Processing_System_and_Decision_Making/links/658a769d2468df72d3d90ee3/Operational-Level-System-Transaction-Processing-System-and-Decision-Making.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1"/>
          <p:cNvSpPr txBox="1">
            <a:spLocks noGrp="1"/>
          </p:cNvSpPr>
          <p:nvPr>
            <p:ph type="ctrTitle"/>
          </p:nvPr>
        </p:nvSpPr>
        <p:spPr>
          <a:xfrm>
            <a:off x="1524000" y="1366684"/>
            <a:ext cx="9144000" cy="3254477"/>
          </a:xfrm>
          <a:prstGeom prst="rect">
            <a:avLst/>
          </a:prstGeom>
          <a:noFill/>
          <a:ln>
            <a:noFill/>
          </a:ln>
        </p:spPr>
        <p:txBody>
          <a:bodyPr spcFirstLastPara="1" wrap="square" lIns="91425" tIns="45700" rIns="91425" bIns="45700" anchor="b" anchorCtr="0">
            <a:noAutofit/>
          </a:bodyPr>
          <a:lstStyle/>
          <a:p>
            <a:pPr marL="0" lvl="0" indent="0" algn="ctr" rtl="0">
              <a:lnSpc>
                <a:spcPct val="150000"/>
              </a:lnSpc>
              <a:spcBef>
                <a:spcPts val="0"/>
              </a:spcBef>
              <a:spcAft>
                <a:spcPts val="0"/>
              </a:spcAft>
              <a:buClr>
                <a:schemeClr val="dk1"/>
              </a:buClr>
              <a:buSzPts val="2400"/>
              <a:buFont typeface="Times New Roman"/>
              <a:buNone/>
            </a:pPr>
            <a:r>
              <a:rPr lang="en-IN" sz="2400" b="1">
                <a:solidFill>
                  <a:schemeClr val="dk1"/>
                </a:solidFill>
                <a:latin typeface="Times New Roman"/>
                <a:ea typeface="Times New Roman"/>
                <a:cs typeface="Times New Roman"/>
                <a:sym typeface="Times New Roman"/>
              </a:rPr>
              <a:t>Programme: BA (Hons) Leadership and Management Skills for the Workplace</a:t>
            </a:r>
            <a:br>
              <a:rPr lang="en-IN" sz="2400" b="0">
                <a:solidFill>
                  <a:schemeClr val="dk1"/>
                </a:solidFill>
                <a:latin typeface="Times New Roman"/>
                <a:ea typeface="Times New Roman"/>
                <a:cs typeface="Times New Roman"/>
                <a:sym typeface="Times New Roman"/>
              </a:rPr>
            </a:br>
            <a:r>
              <a:rPr lang="en-IN" sz="2400" b="1">
                <a:solidFill>
                  <a:schemeClr val="dk1"/>
                </a:solidFill>
                <a:latin typeface="Times New Roman"/>
                <a:ea typeface="Times New Roman"/>
                <a:cs typeface="Times New Roman"/>
                <a:sym typeface="Times New Roman"/>
              </a:rPr>
              <a:t>Module: Managing Business Information</a:t>
            </a:r>
            <a:br>
              <a:rPr lang="en-IN" sz="2400" b="0">
                <a:solidFill>
                  <a:schemeClr val="dk1"/>
                </a:solidFill>
                <a:latin typeface="Times New Roman"/>
                <a:ea typeface="Times New Roman"/>
                <a:cs typeface="Times New Roman"/>
                <a:sym typeface="Times New Roman"/>
              </a:rPr>
            </a:br>
            <a:r>
              <a:rPr lang="en-IN" sz="2400" b="1">
                <a:solidFill>
                  <a:schemeClr val="dk1"/>
                </a:solidFill>
                <a:latin typeface="Times New Roman"/>
                <a:ea typeface="Times New Roman"/>
                <a:cs typeface="Times New Roman"/>
                <a:sym typeface="Times New Roman"/>
              </a:rPr>
              <a:t>Module code: LCLM 5004</a:t>
            </a:r>
            <a:br>
              <a:rPr lang="en-IN" sz="2400" b="0">
                <a:solidFill>
                  <a:schemeClr val="dk1"/>
                </a:solidFill>
                <a:latin typeface="Times New Roman"/>
                <a:ea typeface="Times New Roman"/>
                <a:cs typeface="Times New Roman"/>
                <a:sym typeface="Times New Roman"/>
              </a:rPr>
            </a:br>
            <a:r>
              <a:rPr lang="en-IN" sz="2400" b="1">
                <a:solidFill>
                  <a:schemeClr val="dk1"/>
                </a:solidFill>
                <a:latin typeface="Times New Roman"/>
                <a:ea typeface="Times New Roman"/>
                <a:cs typeface="Times New Roman"/>
                <a:sym typeface="Times New Roman"/>
              </a:rPr>
              <a:t>Assignment Title: Component 1- Group Presentation on Different Information Systems</a:t>
            </a:r>
            <a:endParaRPr sz="2400">
              <a:solidFill>
                <a:schemeClr val="dk1"/>
              </a:solidFill>
              <a:latin typeface="Times New Roman"/>
              <a:ea typeface="Times New Roman"/>
              <a:cs typeface="Times New Roman"/>
              <a:sym typeface="Times New Roman"/>
            </a:endParaRPr>
          </a:p>
        </p:txBody>
      </p:sp>
      <p:pic>
        <p:nvPicPr>
          <p:cNvPr id="106" name="Google Shape;106;p1"/>
          <p:cNvPicPr preferRelativeResize="0"/>
          <p:nvPr/>
        </p:nvPicPr>
        <p:blipFill rotWithShape="1">
          <a:blip r:embed="rId3">
            <a:alphaModFix/>
          </a:blip>
          <a:srcRect/>
          <a:stretch/>
        </p:blipFill>
        <p:spPr>
          <a:xfrm>
            <a:off x="9097759" y="141390"/>
            <a:ext cx="2314575" cy="8667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just" rtl="0">
              <a:lnSpc>
                <a:spcPct val="150000"/>
              </a:lnSpc>
              <a:spcBef>
                <a:spcPts val="0"/>
              </a:spcBef>
              <a:spcAft>
                <a:spcPts val="0"/>
              </a:spcAft>
              <a:buClr>
                <a:schemeClr val="dk1"/>
              </a:buClr>
              <a:buSzPts val="4400"/>
              <a:buFont typeface="Times New Roman"/>
              <a:buNone/>
            </a:pPr>
            <a:r>
              <a:rPr lang="en-IN" sz="4400" b="1">
                <a:solidFill>
                  <a:schemeClr val="dk1"/>
                </a:solidFill>
                <a:latin typeface="Times New Roman"/>
                <a:ea typeface="Times New Roman"/>
                <a:cs typeface="Times New Roman"/>
                <a:sym typeface="Times New Roman"/>
              </a:rPr>
              <a:t>Introduction</a:t>
            </a:r>
            <a:endParaRPr sz="4400">
              <a:solidFill>
                <a:schemeClr val="dk1"/>
              </a:solidFill>
              <a:latin typeface="Times New Roman"/>
              <a:ea typeface="Times New Roman"/>
              <a:cs typeface="Times New Roman"/>
              <a:sym typeface="Times New Roman"/>
            </a:endParaRPr>
          </a:p>
        </p:txBody>
      </p:sp>
      <p:pic>
        <p:nvPicPr>
          <p:cNvPr id="120" name="Google Shape;120;p2" descr="The 6 Types Of Information Systems And Their Applications"/>
          <p:cNvPicPr preferRelativeResize="0">
            <a:picLocks noGrp="1"/>
          </p:cNvPicPr>
          <p:nvPr>
            <p:ph type="body" idx="2"/>
          </p:nvPr>
        </p:nvPicPr>
        <p:blipFill rotWithShape="1">
          <a:blip r:embed="rId3">
            <a:alphaModFix/>
          </a:blip>
          <a:srcRect/>
          <a:stretch/>
        </p:blipFill>
        <p:spPr>
          <a:xfrm>
            <a:off x="6218238" y="2448076"/>
            <a:ext cx="4937125" cy="2819098"/>
          </a:xfrm>
          <a:prstGeom prst="rect">
            <a:avLst/>
          </a:prstGeom>
          <a:noFill/>
          <a:ln>
            <a:noFill/>
          </a:ln>
        </p:spPr>
      </p:pic>
      <p:sp>
        <p:nvSpPr>
          <p:cNvPr id="3" name="TextBox 2">
            <a:extLst>
              <a:ext uri="{FF2B5EF4-FFF2-40B4-BE49-F238E27FC236}">
                <a16:creationId xmlns:a16="http://schemas.microsoft.com/office/drawing/2014/main" id="{CEFBF70A-4634-EEF9-6DCF-0815ADAEF27B}"/>
              </a:ext>
            </a:extLst>
          </p:cNvPr>
          <p:cNvSpPr txBox="1"/>
          <p:nvPr/>
        </p:nvSpPr>
        <p:spPr>
          <a:xfrm>
            <a:off x="843279" y="2367280"/>
            <a:ext cx="4937125" cy="2638992"/>
          </a:xfrm>
          <a:prstGeom prst="rect">
            <a:avLst/>
          </a:prstGeom>
          <a:noFill/>
        </p:spPr>
        <p:txBody>
          <a:bodyPr wrap="square">
            <a:spAutoFit/>
          </a:bodyPr>
          <a:lstStyle/>
          <a:p>
            <a:pPr marL="285750" marR="0" lvl="0" indent="-285750" algn="just" rtl="0">
              <a:lnSpc>
                <a:spcPct val="150000"/>
              </a:lnSpc>
              <a:spcBef>
                <a:spcPts val="0"/>
              </a:spcBef>
              <a:spcAft>
                <a:spcPts val="0"/>
              </a:spcAft>
              <a:buClr>
                <a:schemeClr val="dk1"/>
              </a:buClr>
              <a:buSzPts val="1200"/>
              <a:buFont typeface="Arial" panose="020B0604020202020204" pitchFamily="34" charset="0"/>
              <a:buChar char="•"/>
            </a:pPr>
            <a:r>
              <a:rPr lang="en-US" sz="1400" dirty="0">
                <a:solidFill>
                  <a:schemeClr val="dk1"/>
                </a:solidFill>
                <a:latin typeface="Times New Roman"/>
                <a:ea typeface="Times New Roman"/>
                <a:cs typeface="Times New Roman"/>
                <a:sym typeface="Times New Roman"/>
              </a:rPr>
              <a:t>The presentation will analyse the role of various information systems in the conduct of business functions of Computacenter, by reflecting their essentiality for effectiveness, decision-making, and competitive benefit.</a:t>
            </a:r>
          </a:p>
          <a:p>
            <a:pPr marL="285750" indent="-285750" algn="just">
              <a:lnSpc>
                <a:spcPct val="150000"/>
              </a:lnSpc>
              <a:buClr>
                <a:schemeClr val="dk1"/>
              </a:buClr>
              <a:buSzPts val="1200"/>
              <a:buFont typeface="Arial" panose="020B0604020202020204" pitchFamily="34" charset="0"/>
              <a:buChar char="•"/>
            </a:pPr>
            <a:r>
              <a:rPr lang="en-US" dirty="0">
                <a:solidFill>
                  <a:schemeClr val="dk1"/>
                </a:solidFill>
                <a:latin typeface="Times New Roman"/>
                <a:ea typeface="Times New Roman"/>
                <a:cs typeface="Times New Roman"/>
                <a:sym typeface="Times New Roman"/>
              </a:rPr>
              <a:t>It will assess three information systems through the conduct of a comparison between their operations, advantages, and drawbacks in driving business efficiency.</a:t>
            </a:r>
          </a:p>
          <a:p>
            <a:pPr marL="285750" marR="0" lvl="0" indent="-285750" algn="just" rtl="0">
              <a:lnSpc>
                <a:spcPct val="150000"/>
              </a:lnSpc>
              <a:spcBef>
                <a:spcPts val="0"/>
              </a:spcBef>
              <a:spcAft>
                <a:spcPts val="0"/>
              </a:spcAft>
              <a:buClr>
                <a:schemeClr val="dk1"/>
              </a:buClr>
              <a:buSzPts val="1200"/>
              <a:buFont typeface="Arial" panose="020B0604020202020204" pitchFamily="34" charset="0"/>
              <a:buChar char="•"/>
            </a:pPr>
            <a:endParaRPr lang="en-US" sz="1400" dirty="0">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fontScale="90000"/>
          </a:bodyPr>
          <a:lstStyle/>
          <a:p>
            <a:pPr marL="0" lvl="0" indent="0" algn="just" rtl="0">
              <a:lnSpc>
                <a:spcPct val="150000"/>
              </a:lnSpc>
              <a:spcBef>
                <a:spcPts val="0"/>
              </a:spcBef>
              <a:spcAft>
                <a:spcPts val="0"/>
              </a:spcAft>
              <a:buClr>
                <a:schemeClr val="dk1"/>
              </a:buClr>
              <a:buSzPct val="100000"/>
              <a:buFont typeface="Times New Roman"/>
              <a:buNone/>
            </a:pPr>
            <a:r>
              <a:rPr lang="en-IN" b="1">
                <a:solidFill>
                  <a:schemeClr val="dk1"/>
                </a:solidFill>
                <a:latin typeface="Times New Roman"/>
                <a:ea typeface="Times New Roman"/>
                <a:cs typeface="Times New Roman"/>
                <a:sym typeface="Times New Roman"/>
              </a:rPr>
              <a:t>Discussion of various information systems- Transaction Processing Systems</a:t>
            </a:r>
            <a:endParaRPr>
              <a:solidFill>
                <a:schemeClr val="dk1"/>
              </a:solidFill>
              <a:latin typeface="Times New Roman"/>
              <a:ea typeface="Times New Roman"/>
              <a:cs typeface="Times New Roman"/>
              <a:sym typeface="Times New Roman"/>
            </a:endParaRPr>
          </a:p>
        </p:txBody>
      </p:sp>
      <p:grpSp>
        <p:nvGrpSpPr>
          <p:cNvPr id="127" name="Google Shape;127;p3"/>
          <p:cNvGrpSpPr/>
          <p:nvPr/>
        </p:nvGrpSpPr>
        <p:grpSpPr>
          <a:xfrm>
            <a:off x="6218522" y="3074030"/>
            <a:ext cx="4936555" cy="1566769"/>
            <a:chOff x="602" y="1228295"/>
            <a:chExt cx="4936555" cy="1566769"/>
          </a:xfrm>
        </p:grpSpPr>
        <p:sp>
          <p:nvSpPr>
            <p:cNvPr id="128" name="Google Shape;128;p3"/>
            <p:cNvSpPr/>
            <p:nvPr/>
          </p:nvSpPr>
          <p:spPr>
            <a:xfrm>
              <a:off x="602" y="1228295"/>
              <a:ext cx="2115666" cy="1343448"/>
            </a:xfrm>
            <a:prstGeom prst="roundRect">
              <a:avLst>
                <a:gd name="adj" fmla="val 10000"/>
              </a:avLst>
            </a:prstGeom>
            <a:solidFill>
              <a:srgbClr val="E38310"/>
            </a:solidFill>
            <a:ln w="158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3"/>
            <p:cNvSpPr/>
            <p:nvPr/>
          </p:nvSpPr>
          <p:spPr>
            <a:xfrm>
              <a:off x="235676" y="1451616"/>
              <a:ext cx="2115666" cy="1343448"/>
            </a:xfrm>
            <a:prstGeom prst="roundRect">
              <a:avLst>
                <a:gd name="adj" fmla="val 10000"/>
              </a:avLst>
            </a:prstGeom>
            <a:solidFill>
              <a:schemeClr val="lt1">
                <a:alpha val="90196"/>
              </a:schemeClr>
            </a:solidFill>
            <a:ln w="15875" cap="flat" cmpd="sng">
              <a:solidFill>
                <a:srgbClr val="E3831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3"/>
            <p:cNvSpPr txBox="1"/>
            <p:nvPr/>
          </p:nvSpPr>
          <p:spPr>
            <a:xfrm>
              <a:off x="275024" y="1490964"/>
              <a:ext cx="2036970" cy="1264752"/>
            </a:xfrm>
            <a:prstGeom prst="rect">
              <a:avLst/>
            </a:prstGeom>
            <a:noFill/>
            <a:ln>
              <a:noFill/>
            </a:ln>
          </p:spPr>
          <p:txBody>
            <a:bodyPr spcFirstLastPara="1" wrap="square" lIns="34275" tIns="34275" rIns="34275" bIns="34275" anchor="ctr" anchorCtr="0">
              <a:noAutofit/>
            </a:bodyPr>
            <a:lstStyle/>
            <a:p>
              <a:pPr marL="0" marR="0" lvl="0" indent="0" algn="ctr" rtl="0">
                <a:lnSpc>
                  <a:spcPct val="150000"/>
                </a:lnSpc>
                <a:spcBef>
                  <a:spcPts val="0"/>
                </a:spcBef>
                <a:spcAft>
                  <a:spcPts val="0"/>
                </a:spcAft>
                <a:buClr>
                  <a:schemeClr val="dk1"/>
                </a:buClr>
                <a:buSzPts val="900"/>
                <a:buFont typeface="Times New Roman"/>
                <a:buNone/>
              </a:pPr>
              <a:r>
                <a:rPr lang="en-IN" sz="900">
                  <a:solidFill>
                    <a:schemeClr val="dk1"/>
                  </a:solidFill>
                  <a:latin typeface="Times New Roman"/>
                  <a:ea typeface="Times New Roman"/>
                  <a:cs typeface="Times New Roman"/>
                  <a:sym typeface="Times New Roman"/>
                </a:rPr>
                <a:t>Through the automation of manual, repetitive jobs, transaction processing systems (TPS) enable the organisational workforce to contribute their time to the execution of valuable tasks (Hvozdyk, 2025).</a:t>
              </a:r>
              <a:endParaRPr sz="900">
                <a:solidFill>
                  <a:schemeClr val="dk1"/>
                </a:solidFill>
                <a:latin typeface="Times New Roman"/>
                <a:ea typeface="Times New Roman"/>
                <a:cs typeface="Times New Roman"/>
                <a:sym typeface="Times New Roman"/>
              </a:endParaRPr>
            </a:p>
          </p:txBody>
        </p:sp>
        <p:sp>
          <p:nvSpPr>
            <p:cNvPr id="131" name="Google Shape;131;p3"/>
            <p:cNvSpPr/>
            <p:nvPr/>
          </p:nvSpPr>
          <p:spPr>
            <a:xfrm>
              <a:off x="2586417" y="1228295"/>
              <a:ext cx="2115666" cy="1343448"/>
            </a:xfrm>
            <a:prstGeom prst="roundRect">
              <a:avLst>
                <a:gd name="adj" fmla="val 10000"/>
              </a:avLst>
            </a:prstGeom>
            <a:solidFill>
              <a:srgbClr val="E38310"/>
            </a:solidFill>
            <a:ln w="158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3"/>
            <p:cNvSpPr/>
            <p:nvPr/>
          </p:nvSpPr>
          <p:spPr>
            <a:xfrm>
              <a:off x="2821491" y="1451616"/>
              <a:ext cx="2115666" cy="1343448"/>
            </a:xfrm>
            <a:prstGeom prst="roundRect">
              <a:avLst>
                <a:gd name="adj" fmla="val 10000"/>
              </a:avLst>
            </a:prstGeom>
            <a:solidFill>
              <a:schemeClr val="lt1">
                <a:alpha val="90196"/>
              </a:schemeClr>
            </a:solidFill>
            <a:ln w="15875" cap="flat" cmpd="sng">
              <a:solidFill>
                <a:srgbClr val="E3831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3"/>
            <p:cNvSpPr txBox="1"/>
            <p:nvPr/>
          </p:nvSpPr>
          <p:spPr>
            <a:xfrm>
              <a:off x="2860839" y="1490964"/>
              <a:ext cx="2036970" cy="1264752"/>
            </a:xfrm>
            <a:prstGeom prst="rect">
              <a:avLst/>
            </a:prstGeom>
            <a:noFill/>
            <a:ln>
              <a:noFill/>
            </a:ln>
          </p:spPr>
          <p:txBody>
            <a:bodyPr spcFirstLastPara="1" wrap="square" lIns="34275" tIns="34275" rIns="34275" bIns="34275" anchor="ctr" anchorCtr="0">
              <a:noAutofit/>
            </a:bodyPr>
            <a:lstStyle/>
            <a:p>
              <a:pPr marL="0" marR="0" lvl="0" indent="0" algn="ctr" rtl="0">
                <a:lnSpc>
                  <a:spcPct val="150000"/>
                </a:lnSpc>
                <a:spcBef>
                  <a:spcPts val="0"/>
                </a:spcBef>
                <a:spcAft>
                  <a:spcPts val="0"/>
                </a:spcAft>
                <a:buClr>
                  <a:schemeClr val="dk1"/>
                </a:buClr>
                <a:buSzPts val="900"/>
                <a:buFont typeface="Times New Roman"/>
                <a:buNone/>
              </a:pPr>
              <a:r>
                <a:rPr lang="en-IN" sz="900">
                  <a:solidFill>
                    <a:schemeClr val="dk1"/>
                  </a:solidFill>
                  <a:latin typeface="Times New Roman"/>
                  <a:ea typeface="Times New Roman"/>
                  <a:cs typeface="Times New Roman"/>
                  <a:sym typeface="Times New Roman"/>
                </a:rPr>
                <a:t>By effectively processing transactions and offering timely data for decision-making, TPS has served as a necessary tool to improve functional efficiency and the achievement of competitive benefits (Wahsheh </a:t>
              </a:r>
              <a:r>
                <a:rPr lang="en-IN" sz="900" i="1">
                  <a:solidFill>
                    <a:schemeClr val="dk1"/>
                  </a:solidFill>
                  <a:latin typeface="Times New Roman"/>
                  <a:ea typeface="Times New Roman"/>
                  <a:cs typeface="Times New Roman"/>
                  <a:sym typeface="Times New Roman"/>
                </a:rPr>
                <a:t>et al. </a:t>
              </a:r>
              <a:r>
                <a:rPr lang="en-IN" sz="900">
                  <a:solidFill>
                    <a:schemeClr val="dk1"/>
                  </a:solidFill>
                  <a:latin typeface="Times New Roman"/>
                  <a:ea typeface="Times New Roman"/>
                  <a:cs typeface="Times New Roman"/>
                  <a:sym typeface="Times New Roman"/>
                </a:rPr>
                <a:t>2023).</a:t>
              </a:r>
              <a:endParaRPr sz="900">
                <a:solidFill>
                  <a:schemeClr val="dk1"/>
                </a:solidFill>
                <a:latin typeface="Times New Roman"/>
                <a:ea typeface="Times New Roman"/>
                <a:cs typeface="Times New Roman"/>
                <a:sym typeface="Times New Roman"/>
              </a:endParaRPr>
            </a:p>
          </p:txBody>
        </p:sp>
      </p:grpSp>
      <p:pic>
        <p:nvPicPr>
          <p:cNvPr id="134" name="Google Shape;134;p3" descr="What Is Transaction Processing System - A Definitive Guide ..."/>
          <p:cNvPicPr preferRelativeResize="0">
            <a:picLocks noGrp="1"/>
          </p:cNvPicPr>
          <p:nvPr>
            <p:ph type="body" idx="1"/>
          </p:nvPr>
        </p:nvPicPr>
        <p:blipFill rotWithShape="1">
          <a:blip r:embed="rId3">
            <a:alphaModFix/>
          </a:blip>
          <a:srcRect/>
          <a:stretch/>
        </p:blipFill>
        <p:spPr>
          <a:xfrm>
            <a:off x="1096963" y="2039815"/>
            <a:ext cx="4938712" cy="367769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9"/>
        <p:cNvGrpSpPr/>
        <p:nvPr/>
      </p:nvGrpSpPr>
      <p:grpSpPr>
        <a:xfrm>
          <a:off x="0" y="0"/>
          <a:ext cx="0" cy="0"/>
          <a:chOff x="0" y="0"/>
          <a:chExt cx="0" cy="0"/>
        </a:xfrm>
      </p:grpSpPr>
      <p:sp>
        <p:nvSpPr>
          <p:cNvPr id="140" name="Google Shape;140;p4"/>
          <p:cNvSpPr/>
          <p:nvPr/>
        </p:nvSpPr>
        <p:spPr>
          <a:xfrm>
            <a:off x="1" y="6400800"/>
            <a:ext cx="12192000" cy="4572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4"/>
          <p:cNvSpPr/>
          <p:nvPr/>
        </p:nvSpPr>
        <p:spPr>
          <a:xfrm>
            <a:off x="0" y="6334316"/>
            <a:ext cx="12192001" cy="65998"/>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cxnSp>
        <p:nvCxnSpPr>
          <p:cNvPr id="142" name="Google Shape;142;p4"/>
          <p:cNvCxnSpPr/>
          <p:nvPr/>
        </p:nvCxnSpPr>
        <p:spPr>
          <a:xfrm>
            <a:off x="1193532" y="1737845"/>
            <a:ext cx="9966960" cy="0"/>
          </a:xfrm>
          <a:prstGeom prst="straightConnector1">
            <a:avLst/>
          </a:prstGeom>
          <a:noFill/>
          <a:ln w="9525" cap="flat" cmpd="sng">
            <a:solidFill>
              <a:srgbClr val="7F7F7F"/>
            </a:solidFill>
            <a:prstDash val="solid"/>
            <a:round/>
            <a:headEnd type="none" w="sm" len="sm"/>
            <a:tailEnd type="none" w="sm" len="sm"/>
          </a:ln>
        </p:spPr>
      </p:cxnSp>
      <p:sp>
        <p:nvSpPr>
          <p:cNvPr id="143" name="Google Shape;143;p4"/>
          <p:cNvSpPr/>
          <p:nvPr/>
        </p:nvSpPr>
        <p:spPr>
          <a:xfrm>
            <a:off x="0" y="0"/>
            <a:ext cx="12186315"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4" name="Google Shape;144;p4"/>
          <p:cNvSpPr/>
          <p:nvPr/>
        </p:nvSpPr>
        <p:spPr>
          <a:xfrm>
            <a:off x="16" y="0"/>
            <a:ext cx="4050791" cy="68580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45" name="Google Shape;145;p4"/>
          <p:cNvSpPr txBox="1">
            <a:spLocks noGrp="1"/>
          </p:cNvSpPr>
          <p:nvPr>
            <p:ph type="title"/>
          </p:nvPr>
        </p:nvSpPr>
        <p:spPr>
          <a:xfrm>
            <a:off x="492370" y="516835"/>
            <a:ext cx="3084844" cy="2103875"/>
          </a:xfrm>
          <a:prstGeom prst="rect">
            <a:avLst/>
          </a:prstGeom>
          <a:noFill/>
          <a:ln>
            <a:noFill/>
          </a:ln>
        </p:spPr>
        <p:txBody>
          <a:bodyPr spcFirstLastPara="1" wrap="square" lIns="91425" tIns="45700" rIns="91425" bIns="45700" anchor="b" anchorCtr="0">
            <a:normAutofit fontScale="90000"/>
          </a:bodyPr>
          <a:lstStyle/>
          <a:p>
            <a:pPr marL="0" lvl="0" indent="0" algn="just" rtl="0">
              <a:lnSpc>
                <a:spcPct val="150000"/>
              </a:lnSpc>
              <a:spcBef>
                <a:spcPts val="0"/>
              </a:spcBef>
              <a:spcAft>
                <a:spcPts val="0"/>
              </a:spcAft>
              <a:buClr>
                <a:srgbClr val="FFFFFF"/>
              </a:buClr>
              <a:buSzPct val="100000"/>
              <a:buFont typeface="Times New Roman"/>
              <a:buNone/>
            </a:pPr>
            <a:r>
              <a:rPr lang="en-IN" sz="2800" b="1">
                <a:solidFill>
                  <a:srgbClr val="FFFFFF"/>
                </a:solidFill>
                <a:latin typeface="Times New Roman"/>
                <a:ea typeface="Times New Roman"/>
                <a:cs typeface="Times New Roman"/>
                <a:sym typeface="Times New Roman"/>
              </a:rPr>
              <a:t>Discussion of various information systems- Management Information Systems</a:t>
            </a:r>
            <a:endParaRPr sz="2800">
              <a:solidFill>
                <a:srgbClr val="FFFFFF"/>
              </a:solidFill>
              <a:latin typeface="Times New Roman"/>
              <a:ea typeface="Times New Roman"/>
              <a:cs typeface="Times New Roman"/>
              <a:sym typeface="Times New Roman"/>
            </a:endParaRPr>
          </a:p>
        </p:txBody>
      </p:sp>
      <p:sp>
        <p:nvSpPr>
          <p:cNvPr id="146" name="Google Shape;146;p4"/>
          <p:cNvSpPr txBox="1">
            <a:spLocks noGrp="1"/>
          </p:cNvSpPr>
          <p:nvPr>
            <p:ph type="body" idx="1"/>
          </p:nvPr>
        </p:nvSpPr>
        <p:spPr>
          <a:xfrm>
            <a:off x="492371" y="2653800"/>
            <a:ext cx="3084844" cy="3335519"/>
          </a:xfrm>
          <a:prstGeom prst="rect">
            <a:avLst/>
          </a:prstGeom>
          <a:noFill/>
          <a:ln>
            <a:noFill/>
          </a:ln>
        </p:spPr>
        <p:txBody>
          <a:bodyPr spcFirstLastPara="1" wrap="square" lIns="0" tIns="45700" rIns="0" bIns="45700" anchor="t" anchorCtr="0">
            <a:normAutofit fontScale="77500" lnSpcReduction="20000"/>
          </a:bodyPr>
          <a:lstStyle/>
          <a:p>
            <a:pPr marL="91440" lvl="0" indent="-91472" algn="just" rtl="0">
              <a:lnSpc>
                <a:spcPct val="170000"/>
              </a:lnSpc>
              <a:spcBef>
                <a:spcPts val="0"/>
              </a:spcBef>
              <a:spcAft>
                <a:spcPts val="0"/>
              </a:spcAft>
              <a:buClr>
                <a:schemeClr val="lt1"/>
              </a:buClr>
              <a:buSzPct val="100000"/>
              <a:buFont typeface="Arial"/>
              <a:buChar char="•"/>
            </a:pPr>
            <a:r>
              <a:rPr lang="en-IN" sz="1500">
                <a:solidFill>
                  <a:srgbClr val="FFFFFF"/>
                </a:solidFill>
                <a:latin typeface="Times New Roman"/>
                <a:ea typeface="Times New Roman"/>
                <a:cs typeface="Times New Roman"/>
                <a:sym typeface="Times New Roman"/>
              </a:rPr>
              <a:t>When a company expects to streamline the organisational workflows, it could utilise Management Information Systems (MIS) since it helps the organisation to collect and assess data effectively (Thorson, 2025).</a:t>
            </a:r>
            <a:endParaRPr/>
          </a:p>
          <a:p>
            <a:pPr marL="91440" lvl="0" indent="-91472" algn="just" rtl="0">
              <a:lnSpc>
                <a:spcPct val="170000"/>
              </a:lnSpc>
              <a:spcBef>
                <a:spcPts val="1400"/>
              </a:spcBef>
              <a:spcAft>
                <a:spcPts val="0"/>
              </a:spcAft>
              <a:buClr>
                <a:schemeClr val="lt1"/>
              </a:buClr>
              <a:buSzPct val="100000"/>
              <a:buFont typeface="Arial"/>
              <a:buChar char="•"/>
            </a:pPr>
            <a:r>
              <a:rPr lang="en-IN" sz="1500">
                <a:solidFill>
                  <a:srgbClr val="FFFFFF"/>
                </a:solidFill>
                <a:latin typeface="Times New Roman"/>
                <a:ea typeface="Times New Roman"/>
                <a:cs typeface="Times New Roman"/>
                <a:sym typeface="Times New Roman"/>
              </a:rPr>
              <a:t>A MIS is an effective tool implemented by companies to streamline data collaboration, enhance decision-making, and regulate organisational efficiency to function competitively in a digital-first environment (Tatli, 2024).</a:t>
            </a:r>
            <a:endParaRPr/>
          </a:p>
        </p:txBody>
      </p:sp>
      <p:sp>
        <p:nvSpPr>
          <p:cNvPr id="147" name="Google Shape;147;p4"/>
          <p:cNvSpPr/>
          <p:nvPr/>
        </p:nvSpPr>
        <p:spPr>
          <a:xfrm>
            <a:off x="4040071" y="0"/>
            <a:ext cx="64008" cy="6858000"/>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148" name="Google Shape;148;p4" descr="Mis Management Information System Stock Photos - Free ..."/>
          <p:cNvPicPr preferRelativeResize="0">
            <a:picLocks noGrp="1"/>
          </p:cNvPicPr>
          <p:nvPr>
            <p:ph type="body" idx="2"/>
          </p:nvPr>
        </p:nvPicPr>
        <p:blipFill rotWithShape="1">
          <a:blip r:embed="rId3">
            <a:alphaModFix/>
          </a:blip>
          <a:srcRect/>
          <a:stretch/>
        </p:blipFill>
        <p:spPr>
          <a:xfrm>
            <a:off x="4742017" y="1066667"/>
            <a:ext cx="6798082" cy="472466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3"/>
        <p:cNvGrpSpPr/>
        <p:nvPr/>
      </p:nvGrpSpPr>
      <p:grpSpPr>
        <a:xfrm>
          <a:off x="0" y="0"/>
          <a:ext cx="0" cy="0"/>
          <a:chOff x="0" y="0"/>
          <a:chExt cx="0" cy="0"/>
        </a:xfrm>
      </p:grpSpPr>
      <p:sp>
        <p:nvSpPr>
          <p:cNvPr id="154" name="Google Shape;154;p5"/>
          <p:cNvSpPr/>
          <p:nvPr/>
        </p:nvSpPr>
        <p:spPr>
          <a:xfrm>
            <a:off x="1" y="6400800"/>
            <a:ext cx="12192000" cy="4572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55" name="Google Shape;155;p5"/>
          <p:cNvSpPr/>
          <p:nvPr/>
        </p:nvSpPr>
        <p:spPr>
          <a:xfrm>
            <a:off x="0" y="6334316"/>
            <a:ext cx="12192001" cy="65998"/>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cxnSp>
        <p:nvCxnSpPr>
          <p:cNvPr id="156" name="Google Shape;156;p5"/>
          <p:cNvCxnSpPr/>
          <p:nvPr/>
        </p:nvCxnSpPr>
        <p:spPr>
          <a:xfrm>
            <a:off x="1193532" y="1737845"/>
            <a:ext cx="9966960" cy="0"/>
          </a:xfrm>
          <a:prstGeom prst="straightConnector1">
            <a:avLst/>
          </a:prstGeom>
          <a:noFill/>
          <a:ln w="9525" cap="flat" cmpd="sng">
            <a:solidFill>
              <a:srgbClr val="7F7F7F"/>
            </a:solidFill>
            <a:prstDash val="solid"/>
            <a:round/>
            <a:headEnd type="none" w="sm" len="sm"/>
            <a:tailEnd type="none" w="sm" len="sm"/>
          </a:ln>
        </p:spPr>
      </p:cxnSp>
      <p:sp>
        <p:nvSpPr>
          <p:cNvPr id="157" name="Google Shape;157;p5"/>
          <p:cNvSpPr/>
          <p:nvPr/>
        </p:nvSpPr>
        <p:spPr>
          <a:xfrm>
            <a:off x="0" y="1"/>
            <a:ext cx="12192000" cy="685799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a:off x="0" y="0"/>
            <a:ext cx="12192001" cy="633431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9" name="Google Shape;159;p5"/>
          <p:cNvSpPr txBox="1">
            <a:spLocks noGrp="1"/>
          </p:cNvSpPr>
          <p:nvPr>
            <p:ph type="title"/>
          </p:nvPr>
        </p:nvSpPr>
        <p:spPr>
          <a:xfrm>
            <a:off x="5181601" y="634946"/>
            <a:ext cx="6368142" cy="1450757"/>
          </a:xfrm>
          <a:prstGeom prst="rect">
            <a:avLst/>
          </a:prstGeom>
          <a:noFill/>
          <a:ln>
            <a:noFill/>
          </a:ln>
        </p:spPr>
        <p:txBody>
          <a:bodyPr spcFirstLastPara="1" wrap="square" lIns="91425" tIns="45700" rIns="91425" bIns="45700" anchor="b" anchorCtr="0">
            <a:normAutofit fontScale="90000"/>
          </a:bodyPr>
          <a:lstStyle/>
          <a:p>
            <a:pPr marL="0" lvl="0" indent="0" algn="just" rtl="0">
              <a:lnSpc>
                <a:spcPct val="150000"/>
              </a:lnSpc>
              <a:spcBef>
                <a:spcPts val="0"/>
              </a:spcBef>
              <a:spcAft>
                <a:spcPts val="0"/>
              </a:spcAft>
              <a:buClr>
                <a:schemeClr val="dk1"/>
              </a:buClr>
              <a:buSzPct val="100000"/>
              <a:buFont typeface="Times New Roman"/>
              <a:buNone/>
            </a:pPr>
            <a:r>
              <a:rPr lang="en-IN" sz="3400" b="1">
                <a:solidFill>
                  <a:schemeClr val="dk1"/>
                </a:solidFill>
                <a:latin typeface="Times New Roman"/>
                <a:ea typeface="Times New Roman"/>
                <a:cs typeface="Times New Roman"/>
                <a:sym typeface="Times New Roman"/>
              </a:rPr>
              <a:t>Discussion of various information systems- Decision Support Systems</a:t>
            </a:r>
            <a:endParaRPr/>
          </a:p>
        </p:txBody>
      </p:sp>
      <p:pic>
        <p:nvPicPr>
          <p:cNvPr id="160" name="Google Shape;160;p5" descr="How Decision Support Systems Benefit the Healthcare Industry"/>
          <p:cNvPicPr preferRelativeResize="0">
            <a:picLocks noGrp="1"/>
          </p:cNvPicPr>
          <p:nvPr>
            <p:ph type="body" idx="1"/>
          </p:nvPr>
        </p:nvPicPr>
        <p:blipFill rotWithShape="1">
          <a:blip r:embed="rId3">
            <a:alphaModFix/>
          </a:blip>
          <a:srcRect l="14969" r="34220" b="-2"/>
          <a:stretch/>
        </p:blipFill>
        <p:spPr>
          <a:xfrm>
            <a:off x="20" y="-12128"/>
            <a:ext cx="4654276" cy="6870127"/>
          </a:xfrm>
          <a:prstGeom prst="rect">
            <a:avLst/>
          </a:prstGeom>
          <a:noFill/>
          <a:ln>
            <a:noFill/>
          </a:ln>
        </p:spPr>
      </p:pic>
      <p:cxnSp>
        <p:nvCxnSpPr>
          <p:cNvPr id="161" name="Google Shape;161;p5"/>
          <p:cNvCxnSpPr/>
          <p:nvPr/>
        </p:nvCxnSpPr>
        <p:spPr>
          <a:xfrm>
            <a:off x="5287617" y="2085703"/>
            <a:ext cx="6170686" cy="0"/>
          </a:xfrm>
          <a:prstGeom prst="straightConnector1">
            <a:avLst/>
          </a:prstGeom>
          <a:noFill/>
          <a:ln w="9525" cap="flat" cmpd="sng">
            <a:solidFill>
              <a:srgbClr val="7F7F7F">
                <a:alpha val="90196"/>
              </a:srgbClr>
            </a:solidFill>
            <a:prstDash val="solid"/>
            <a:round/>
            <a:headEnd type="none" w="sm" len="sm"/>
            <a:tailEnd type="none" w="sm" len="sm"/>
          </a:ln>
        </p:spPr>
      </p:cxnSp>
      <p:sp>
        <p:nvSpPr>
          <p:cNvPr id="162" name="Google Shape;162;p5"/>
          <p:cNvSpPr txBox="1">
            <a:spLocks noGrp="1"/>
          </p:cNvSpPr>
          <p:nvPr>
            <p:ph type="body" idx="2"/>
          </p:nvPr>
        </p:nvSpPr>
        <p:spPr>
          <a:xfrm>
            <a:off x="5181601" y="2198914"/>
            <a:ext cx="6368142" cy="3670180"/>
          </a:xfrm>
          <a:prstGeom prst="rect">
            <a:avLst/>
          </a:prstGeom>
          <a:noFill/>
          <a:ln>
            <a:noFill/>
          </a:ln>
        </p:spPr>
        <p:txBody>
          <a:bodyPr spcFirstLastPara="1" wrap="square" lIns="0" tIns="45700" rIns="0" bIns="45700" anchor="t" anchorCtr="0">
            <a:normAutofit fontScale="92500" lnSpcReduction="20000"/>
          </a:bodyPr>
          <a:lstStyle/>
          <a:p>
            <a:pPr marL="91440" lvl="0" indent="-117475" algn="just" rtl="0">
              <a:lnSpc>
                <a:spcPct val="160000"/>
              </a:lnSpc>
              <a:spcBef>
                <a:spcPts val="0"/>
              </a:spcBef>
              <a:spcAft>
                <a:spcPts val="0"/>
              </a:spcAft>
              <a:buSzPct val="100000"/>
              <a:buFont typeface="Noto Sans Symbols"/>
              <a:buChar char="▪"/>
            </a:pPr>
            <a:r>
              <a:rPr lang="en-IN">
                <a:solidFill>
                  <a:schemeClr val="dk1"/>
                </a:solidFill>
                <a:latin typeface="Times New Roman"/>
                <a:ea typeface="Times New Roman"/>
                <a:cs typeface="Times New Roman"/>
                <a:sym typeface="Times New Roman"/>
              </a:rPr>
              <a:t> A decision support system (DSS) enhances the pace and effectiveness of undertaking decision-making operations to gather and assess real-time information related to business (Corporate Finance Institute, 2020).</a:t>
            </a:r>
            <a:endParaRPr/>
          </a:p>
          <a:p>
            <a:pPr marL="91440" lvl="0" indent="-117475" algn="just" rtl="0">
              <a:lnSpc>
                <a:spcPct val="160000"/>
              </a:lnSpc>
              <a:spcBef>
                <a:spcPts val="1400"/>
              </a:spcBef>
              <a:spcAft>
                <a:spcPts val="0"/>
              </a:spcAft>
              <a:buSzPct val="100000"/>
              <a:buFont typeface="Noto Sans Symbols"/>
              <a:buChar char="▪"/>
            </a:pPr>
            <a:r>
              <a:rPr lang="en-IN">
                <a:solidFill>
                  <a:schemeClr val="dk1"/>
                </a:solidFill>
                <a:latin typeface="Times New Roman"/>
                <a:ea typeface="Times New Roman"/>
                <a:cs typeface="Times New Roman"/>
                <a:sym typeface="Times New Roman"/>
              </a:rPr>
              <a:t> Organisational managers are regularly faced with complex decisions regarding how effectively they can run their companies to acquire a competitive edge, which can be accomplished by using a DSS (EBSCO, 2019).</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6"/>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Autofit/>
          </a:bodyPr>
          <a:lstStyle/>
          <a:p>
            <a:pPr marL="0" lvl="0" indent="0" algn="just" rtl="0">
              <a:lnSpc>
                <a:spcPct val="150000"/>
              </a:lnSpc>
              <a:spcBef>
                <a:spcPts val="0"/>
              </a:spcBef>
              <a:spcAft>
                <a:spcPts val="0"/>
              </a:spcAft>
              <a:buClr>
                <a:schemeClr val="dk1"/>
              </a:buClr>
              <a:buSzPts val="2800"/>
              <a:buFont typeface="Times New Roman"/>
              <a:buNone/>
            </a:pPr>
            <a:r>
              <a:rPr lang="en-IN" sz="2800" b="1">
                <a:solidFill>
                  <a:schemeClr val="dk1"/>
                </a:solidFill>
                <a:latin typeface="Times New Roman"/>
                <a:ea typeface="Times New Roman"/>
                <a:cs typeface="Times New Roman"/>
                <a:sym typeface="Times New Roman"/>
              </a:rPr>
              <a:t>Comparison of the functions, benefits, and limitations of three information systems- Transaction Processing Systems</a:t>
            </a:r>
            <a:endParaRPr/>
          </a:p>
        </p:txBody>
      </p:sp>
      <p:pic>
        <p:nvPicPr>
          <p:cNvPr id="179" name="Google Shape;179;p6"/>
          <p:cNvPicPr preferRelativeResize="0">
            <a:picLocks noGrp="1"/>
          </p:cNvPicPr>
          <p:nvPr>
            <p:ph type="body" idx="2"/>
          </p:nvPr>
        </p:nvPicPr>
        <p:blipFill rotWithShape="1">
          <a:blip r:embed="rId3">
            <a:alphaModFix/>
          </a:blip>
          <a:srcRect/>
          <a:stretch/>
        </p:blipFill>
        <p:spPr>
          <a:xfrm>
            <a:off x="6807835" y="2353442"/>
            <a:ext cx="4937125" cy="2778468"/>
          </a:xfrm>
          <a:prstGeom prst="rect">
            <a:avLst/>
          </a:prstGeom>
          <a:noFill/>
          <a:ln>
            <a:noFill/>
          </a:ln>
        </p:spPr>
      </p:pic>
      <p:sp>
        <p:nvSpPr>
          <p:cNvPr id="3" name="TextBox 2">
            <a:extLst>
              <a:ext uri="{FF2B5EF4-FFF2-40B4-BE49-F238E27FC236}">
                <a16:creationId xmlns:a16="http://schemas.microsoft.com/office/drawing/2014/main" id="{F592527A-B958-7D8E-C21F-B3EC02C22ED1}"/>
              </a:ext>
            </a:extLst>
          </p:cNvPr>
          <p:cNvSpPr txBox="1"/>
          <p:nvPr/>
        </p:nvSpPr>
        <p:spPr>
          <a:xfrm>
            <a:off x="447040" y="2353442"/>
            <a:ext cx="6096000" cy="3285323"/>
          </a:xfrm>
          <a:prstGeom prst="rect">
            <a:avLst/>
          </a:prstGeom>
          <a:noFill/>
        </p:spPr>
        <p:txBody>
          <a:bodyPr wrap="square">
            <a:spAutoFit/>
          </a:bodyPr>
          <a:lstStyle/>
          <a:p>
            <a:pPr marL="285750" marR="0" lvl="0" indent="-285750" algn="just" rtl="0">
              <a:lnSpc>
                <a:spcPct val="150000"/>
              </a:lnSpc>
              <a:spcBef>
                <a:spcPts val="0"/>
              </a:spcBef>
              <a:spcAft>
                <a:spcPts val="0"/>
              </a:spcAft>
              <a:buClr>
                <a:schemeClr val="dk1"/>
              </a:buClr>
              <a:buSzPts val="1050"/>
              <a:buFont typeface="Arial" panose="020B0604020202020204" pitchFamily="34" charset="0"/>
              <a:buChar char="•"/>
            </a:pPr>
            <a:r>
              <a:rPr lang="en-US" sz="1400" dirty="0">
                <a:solidFill>
                  <a:schemeClr val="dk1"/>
                </a:solidFill>
                <a:latin typeface="Times New Roman"/>
                <a:ea typeface="Times New Roman"/>
                <a:cs typeface="Times New Roman"/>
                <a:sym typeface="Times New Roman"/>
              </a:rPr>
              <a:t>A transaction processing system (TPS) is a kind of information system in which information related to business transactions is preserved, altered, and retrieved, where the transactions are conducted by front-line employees who directly communicate with customers (Reke </a:t>
            </a:r>
            <a:r>
              <a:rPr lang="en-US" sz="1400" i="1" dirty="0">
                <a:solidFill>
                  <a:schemeClr val="dk1"/>
                </a:solidFill>
                <a:latin typeface="Times New Roman"/>
                <a:ea typeface="Times New Roman"/>
                <a:cs typeface="Times New Roman"/>
                <a:sym typeface="Times New Roman"/>
              </a:rPr>
              <a:t>et al. </a:t>
            </a:r>
            <a:r>
              <a:rPr lang="en-US" sz="1400" dirty="0">
                <a:solidFill>
                  <a:schemeClr val="dk1"/>
                </a:solidFill>
                <a:latin typeface="Times New Roman"/>
                <a:ea typeface="Times New Roman"/>
                <a:cs typeface="Times New Roman"/>
                <a:sym typeface="Times New Roman"/>
              </a:rPr>
              <a:t>2022).</a:t>
            </a:r>
          </a:p>
          <a:p>
            <a:pPr marL="285750" indent="-285750" algn="just">
              <a:lnSpc>
                <a:spcPct val="150000"/>
              </a:lnSpc>
              <a:buClr>
                <a:schemeClr val="dk1"/>
              </a:buClr>
              <a:buSzPts val="1050"/>
              <a:buFont typeface="Arial" panose="020B0604020202020204" pitchFamily="34" charset="0"/>
              <a:buChar char="•"/>
            </a:pPr>
            <a:r>
              <a:rPr lang="en-US" dirty="0">
                <a:solidFill>
                  <a:schemeClr val="dk1"/>
                </a:solidFill>
                <a:latin typeface="Times New Roman"/>
                <a:ea typeface="Times New Roman"/>
                <a:cs typeface="Times New Roman"/>
                <a:sym typeface="Times New Roman"/>
              </a:rPr>
              <a:t>Through the utilisation of TPS, the organisational workforce enhances its productivity, and the customers can acquire more faith and satisfaction in the organisation (Reke </a:t>
            </a:r>
            <a:r>
              <a:rPr lang="en-US" i="1" dirty="0">
                <a:solidFill>
                  <a:schemeClr val="dk1"/>
                </a:solidFill>
                <a:latin typeface="Times New Roman"/>
                <a:ea typeface="Times New Roman"/>
                <a:cs typeface="Times New Roman"/>
                <a:sym typeface="Times New Roman"/>
              </a:rPr>
              <a:t>et al. </a:t>
            </a:r>
            <a:r>
              <a:rPr lang="en-US" dirty="0">
                <a:solidFill>
                  <a:schemeClr val="dk1"/>
                </a:solidFill>
                <a:latin typeface="Times New Roman"/>
                <a:ea typeface="Times New Roman"/>
                <a:cs typeface="Times New Roman"/>
                <a:sym typeface="Times New Roman"/>
              </a:rPr>
              <a:t>2022).</a:t>
            </a:r>
          </a:p>
          <a:p>
            <a:pPr marL="285750" indent="-285750" algn="just">
              <a:lnSpc>
                <a:spcPct val="150000"/>
              </a:lnSpc>
              <a:buClr>
                <a:schemeClr val="dk1"/>
              </a:buClr>
              <a:buSzPts val="1050"/>
              <a:buFont typeface="Arial" panose="020B0604020202020204" pitchFamily="34" charset="0"/>
              <a:buChar char="•"/>
            </a:pPr>
            <a:r>
              <a:rPr lang="en-US" dirty="0">
                <a:solidFill>
                  <a:schemeClr val="dk1"/>
                </a:solidFill>
                <a:latin typeface="Times New Roman"/>
                <a:ea typeface="Times New Roman"/>
                <a:cs typeface="Times New Roman"/>
                <a:sym typeface="Times New Roman"/>
              </a:rPr>
              <a:t>Very often, a huge number of transactions takes place on the TPS, which results in slowing down the system or halting its functioning (Reke </a:t>
            </a:r>
            <a:r>
              <a:rPr lang="en-US" i="1" dirty="0">
                <a:solidFill>
                  <a:schemeClr val="dk1"/>
                </a:solidFill>
                <a:latin typeface="Times New Roman"/>
                <a:ea typeface="Times New Roman"/>
                <a:cs typeface="Times New Roman"/>
                <a:sym typeface="Times New Roman"/>
              </a:rPr>
              <a:t>et al. </a:t>
            </a:r>
            <a:r>
              <a:rPr lang="en-US" dirty="0">
                <a:solidFill>
                  <a:schemeClr val="dk1"/>
                </a:solidFill>
                <a:latin typeface="Times New Roman"/>
                <a:ea typeface="Times New Roman"/>
                <a:cs typeface="Times New Roman"/>
                <a:sym typeface="Times New Roman"/>
              </a:rPr>
              <a:t>2022).</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4"/>
        <p:cNvGrpSpPr/>
        <p:nvPr/>
      </p:nvGrpSpPr>
      <p:grpSpPr>
        <a:xfrm>
          <a:off x="0" y="0"/>
          <a:ext cx="0" cy="0"/>
          <a:chOff x="0" y="0"/>
          <a:chExt cx="0" cy="0"/>
        </a:xfrm>
      </p:grpSpPr>
      <p:sp>
        <p:nvSpPr>
          <p:cNvPr id="185" name="Google Shape;185;p7"/>
          <p:cNvSpPr/>
          <p:nvPr/>
        </p:nvSpPr>
        <p:spPr>
          <a:xfrm>
            <a:off x="1" y="6400800"/>
            <a:ext cx="12192000" cy="4572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86" name="Google Shape;186;p7"/>
          <p:cNvSpPr/>
          <p:nvPr/>
        </p:nvSpPr>
        <p:spPr>
          <a:xfrm>
            <a:off x="0" y="6334316"/>
            <a:ext cx="12192001" cy="65998"/>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cxnSp>
        <p:nvCxnSpPr>
          <p:cNvPr id="187" name="Google Shape;187;p7"/>
          <p:cNvCxnSpPr/>
          <p:nvPr/>
        </p:nvCxnSpPr>
        <p:spPr>
          <a:xfrm>
            <a:off x="1193532" y="1737845"/>
            <a:ext cx="9966960" cy="0"/>
          </a:xfrm>
          <a:prstGeom prst="straightConnector1">
            <a:avLst/>
          </a:prstGeom>
          <a:noFill/>
          <a:ln w="9525" cap="flat" cmpd="sng">
            <a:solidFill>
              <a:srgbClr val="7F7F7F"/>
            </a:solidFill>
            <a:prstDash val="solid"/>
            <a:round/>
            <a:headEnd type="none" w="sm" len="sm"/>
            <a:tailEnd type="none" w="sm" len="sm"/>
          </a:ln>
        </p:spPr>
      </p:cxnSp>
      <p:sp>
        <p:nvSpPr>
          <p:cNvPr id="188" name="Google Shape;188;p7"/>
          <p:cNvSpPr/>
          <p:nvPr/>
        </p:nvSpPr>
        <p:spPr>
          <a:xfrm>
            <a:off x="0" y="0"/>
            <a:ext cx="12192001" cy="633431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9" name="Google Shape;189;p7"/>
          <p:cNvSpPr txBox="1">
            <a:spLocks noGrp="1"/>
          </p:cNvSpPr>
          <p:nvPr>
            <p:ph type="title"/>
          </p:nvPr>
        </p:nvSpPr>
        <p:spPr>
          <a:xfrm>
            <a:off x="4974771" y="634946"/>
            <a:ext cx="6574972" cy="1450757"/>
          </a:xfrm>
          <a:prstGeom prst="rect">
            <a:avLst/>
          </a:prstGeom>
          <a:noFill/>
          <a:ln>
            <a:noFill/>
          </a:ln>
        </p:spPr>
        <p:txBody>
          <a:bodyPr spcFirstLastPara="1" wrap="square" lIns="91425" tIns="45700" rIns="91425" bIns="45700" anchor="b" anchorCtr="0">
            <a:normAutofit fontScale="90000"/>
          </a:bodyPr>
          <a:lstStyle/>
          <a:p>
            <a:pPr marL="0" lvl="0" indent="0" algn="just" rtl="0">
              <a:lnSpc>
                <a:spcPct val="150000"/>
              </a:lnSpc>
              <a:spcBef>
                <a:spcPts val="0"/>
              </a:spcBef>
              <a:spcAft>
                <a:spcPts val="0"/>
              </a:spcAft>
              <a:buClr>
                <a:schemeClr val="dk1"/>
              </a:buClr>
              <a:buSzPct val="100000"/>
              <a:buFont typeface="Times New Roman"/>
              <a:buNone/>
            </a:pPr>
            <a:r>
              <a:rPr lang="en-IN" sz="3000" b="1">
                <a:solidFill>
                  <a:schemeClr val="dk1"/>
                </a:solidFill>
                <a:latin typeface="Times New Roman"/>
                <a:ea typeface="Times New Roman"/>
                <a:cs typeface="Times New Roman"/>
                <a:sym typeface="Times New Roman"/>
              </a:rPr>
              <a:t>Comparison of the functions, benefits, and limitations of three information systems- Management Information Systems</a:t>
            </a:r>
            <a:endParaRPr sz="3000">
              <a:solidFill>
                <a:schemeClr val="dk1"/>
              </a:solidFill>
              <a:latin typeface="Times New Roman"/>
              <a:ea typeface="Times New Roman"/>
              <a:cs typeface="Times New Roman"/>
              <a:sym typeface="Times New Roman"/>
            </a:endParaRPr>
          </a:p>
        </p:txBody>
      </p:sp>
      <p:pic>
        <p:nvPicPr>
          <p:cNvPr id="190" name="Google Shape;190;p7" descr="What is MIS (Management Information System)? - Naukri Code 360"/>
          <p:cNvPicPr preferRelativeResize="0">
            <a:picLocks noGrp="1"/>
          </p:cNvPicPr>
          <p:nvPr>
            <p:ph type="body" idx="1"/>
          </p:nvPr>
        </p:nvPicPr>
        <p:blipFill rotWithShape="1">
          <a:blip r:embed="rId3">
            <a:alphaModFix/>
          </a:blip>
          <a:srcRect/>
          <a:stretch/>
        </p:blipFill>
        <p:spPr>
          <a:xfrm>
            <a:off x="633999" y="2131901"/>
            <a:ext cx="4001315" cy="2330765"/>
          </a:xfrm>
          <a:prstGeom prst="rect">
            <a:avLst/>
          </a:prstGeom>
          <a:noFill/>
          <a:ln>
            <a:noFill/>
          </a:ln>
        </p:spPr>
      </p:pic>
      <p:cxnSp>
        <p:nvCxnSpPr>
          <p:cNvPr id="191" name="Google Shape;191;p7"/>
          <p:cNvCxnSpPr/>
          <p:nvPr/>
        </p:nvCxnSpPr>
        <p:spPr>
          <a:xfrm>
            <a:off x="4974770" y="2086188"/>
            <a:ext cx="6089768" cy="0"/>
          </a:xfrm>
          <a:prstGeom prst="straightConnector1">
            <a:avLst/>
          </a:prstGeom>
          <a:noFill/>
          <a:ln w="9525" cap="flat" cmpd="sng">
            <a:solidFill>
              <a:srgbClr val="7F7F7F">
                <a:alpha val="90196"/>
              </a:srgbClr>
            </a:solidFill>
            <a:prstDash val="solid"/>
            <a:round/>
            <a:headEnd type="none" w="sm" len="sm"/>
            <a:tailEnd type="none" w="sm" len="sm"/>
          </a:ln>
        </p:spPr>
      </p:cxnSp>
      <p:sp>
        <p:nvSpPr>
          <p:cNvPr id="192" name="Google Shape;192;p7"/>
          <p:cNvSpPr txBox="1">
            <a:spLocks noGrp="1"/>
          </p:cNvSpPr>
          <p:nvPr>
            <p:ph type="body" idx="2"/>
          </p:nvPr>
        </p:nvSpPr>
        <p:spPr>
          <a:xfrm>
            <a:off x="4974769" y="2198914"/>
            <a:ext cx="6574973" cy="3670180"/>
          </a:xfrm>
          <a:prstGeom prst="rect">
            <a:avLst/>
          </a:prstGeom>
          <a:noFill/>
          <a:ln>
            <a:noFill/>
          </a:ln>
        </p:spPr>
        <p:txBody>
          <a:bodyPr spcFirstLastPara="1" wrap="square" lIns="0" tIns="45700" rIns="0" bIns="45700" anchor="t" anchorCtr="0">
            <a:normAutofit fontScale="70000" lnSpcReduction="20000"/>
          </a:bodyPr>
          <a:lstStyle/>
          <a:p>
            <a:pPr marL="91440" lvl="0" indent="-91440" algn="just" rtl="0">
              <a:lnSpc>
                <a:spcPct val="170000"/>
              </a:lnSpc>
              <a:spcBef>
                <a:spcPts val="0"/>
              </a:spcBef>
              <a:spcAft>
                <a:spcPts val="0"/>
              </a:spcAft>
              <a:buSzPct val="100000"/>
              <a:buFont typeface="Arial"/>
              <a:buChar char="•"/>
            </a:pPr>
            <a:r>
              <a:rPr lang="en-IN">
                <a:solidFill>
                  <a:schemeClr val="dk1"/>
                </a:solidFill>
                <a:latin typeface="Times New Roman"/>
                <a:ea typeface="Times New Roman"/>
                <a:cs typeface="Times New Roman"/>
                <a:sym typeface="Times New Roman"/>
              </a:rPr>
              <a:t> A Management Information System (MIS) is a software solution that gathers, arranges, and assesses data to provide assistance to business functions and decision-making (Tatli, 2024).</a:t>
            </a:r>
            <a:endParaRPr/>
          </a:p>
          <a:p>
            <a:pPr marL="91440" lvl="0" indent="-91440" algn="just" rtl="0">
              <a:lnSpc>
                <a:spcPct val="170000"/>
              </a:lnSpc>
              <a:spcBef>
                <a:spcPts val="1400"/>
              </a:spcBef>
              <a:spcAft>
                <a:spcPts val="0"/>
              </a:spcAft>
              <a:buSzPct val="100000"/>
              <a:buFont typeface="Arial"/>
              <a:buChar char="•"/>
            </a:pPr>
            <a:r>
              <a:rPr lang="en-IN">
                <a:solidFill>
                  <a:schemeClr val="dk1"/>
                </a:solidFill>
                <a:latin typeface="Times New Roman"/>
                <a:ea typeface="Times New Roman"/>
                <a:cs typeface="Times New Roman"/>
                <a:sym typeface="Times New Roman"/>
              </a:rPr>
              <a:t> MIS merges information from a wide range of sources into an individual repository, which removes data silos and ensures that all sectors, like marketing, finance, HR, or sales, have access to the same information (Tatli, 2024).</a:t>
            </a:r>
            <a:endParaRPr/>
          </a:p>
          <a:p>
            <a:pPr marL="91440" lvl="0" indent="-91440" algn="just" rtl="0">
              <a:lnSpc>
                <a:spcPct val="170000"/>
              </a:lnSpc>
              <a:spcBef>
                <a:spcPts val="1400"/>
              </a:spcBef>
              <a:spcAft>
                <a:spcPts val="0"/>
              </a:spcAft>
              <a:buSzPct val="100000"/>
              <a:buFont typeface="Arial"/>
              <a:buChar char="•"/>
            </a:pPr>
            <a:r>
              <a:rPr lang="en-IN">
                <a:solidFill>
                  <a:schemeClr val="dk1"/>
                </a:solidFill>
                <a:latin typeface="Times New Roman"/>
                <a:ea typeface="Times New Roman"/>
                <a:cs typeface="Times New Roman"/>
                <a:sym typeface="Times New Roman"/>
              </a:rPr>
              <a:t> When the company workers have to explore a wide range of MIS with disintegrated workflows, their work productivity gets hampered (Tatli, 2024).</a:t>
            </a:r>
            <a:endParaRPr/>
          </a:p>
        </p:txBody>
      </p:sp>
      <p:sp>
        <p:nvSpPr>
          <p:cNvPr id="193" name="Google Shape;193;p7"/>
          <p:cNvSpPr/>
          <p:nvPr/>
        </p:nvSpPr>
        <p:spPr>
          <a:xfrm>
            <a:off x="15" y="6334316"/>
            <a:ext cx="12191985" cy="66484"/>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94" name="Google Shape;194;p7"/>
          <p:cNvSpPr/>
          <p:nvPr/>
        </p:nvSpPr>
        <p:spPr>
          <a:xfrm>
            <a:off x="1" y="6400800"/>
            <a:ext cx="12192000" cy="4572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9"/>
        <p:cNvGrpSpPr/>
        <p:nvPr/>
      </p:nvGrpSpPr>
      <p:grpSpPr>
        <a:xfrm>
          <a:off x="0" y="0"/>
          <a:ext cx="0" cy="0"/>
          <a:chOff x="0" y="0"/>
          <a:chExt cx="0" cy="0"/>
        </a:xfrm>
      </p:grpSpPr>
      <p:sp>
        <p:nvSpPr>
          <p:cNvPr id="200" name="Google Shape;200;p8"/>
          <p:cNvSpPr/>
          <p:nvPr/>
        </p:nvSpPr>
        <p:spPr>
          <a:xfrm>
            <a:off x="1" y="6400800"/>
            <a:ext cx="12192000" cy="4572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01" name="Google Shape;201;p8"/>
          <p:cNvSpPr/>
          <p:nvPr/>
        </p:nvSpPr>
        <p:spPr>
          <a:xfrm>
            <a:off x="0" y="6334316"/>
            <a:ext cx="12192001" cy="65998"/>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cxnSp>
        <p:nvCxnSpPr>
          <p:cNvPr id="202" name="Google Shape;202;p8"/>
          <p:cNvCxnSpPr/>
          <p:nvPr/>
        </p:nvCxnSpPr>
        <p:spPr>
          <a:xfrm>
            <a:off x="1193532" y="1737845"/>
            <a:ext cx="9966960" cy="0"/>
          </a:xfrm>
          <a:prstGeom prst="straightConnector1">
            <a:avLst/>
          </a:prstGeom>
          <a:noFill/>
          <a:ln w="9525" cap="flat" cmpd="sng">
            <a:solidFill>
              <a:srgbClr val="7F7F7F"/>
            </a:solidFill>
            <a:prstDash val="solid"/>
            <a:round/>
            <a:headEnd type="none" w="sm" len="sm"/>
            <a:tailEnd type="none" w="sm" len="sm"/>
          </a:ln>
        </p:spPr>
      </p:cxnSp>
      <p:sp>
        <p:nvSpPr>
          <p:cNvPr id="203" name="Google Shape;203;p8"/>
          <p:cNvSpPr/>
          <p:nvPr/>
        </p:nvSpPr>
        <p:spPr>
          <a:xfrm>
            <a:off x="0" y="0"/>
            <a:ext cx="12186315"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4" name="Google Shape;204;p8"/>
          <p:cNvSpPr/>
          <p:nvPr/>
        </p:nvSpPr>
        <p:spPr>
          <a:xfrm>
            <a:off x="16" y="0"/>
            <a:ext cx="4050791" cy="68580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05" name="Google Shape;205;p8"/>
          <p:cNvSpPr txBox="1">
            <a:spLocks noGrp="1"/>
          </p:cNvSpPr>
          <p:nvPr>
            <p:ph type="title"/>
          </p:nvPr>
        </p:nvSpPr>
        <p:spPr>
          <a:xfrm>
            <a:off x="492370" y="516835"/>
            <a:ext cx="3084844" cy="2103875"/>
          </a:xfrm>
          <a:prstGeom prst="rect">
            <a:avLst/>
          </a:prstGeom>
          <a:noFill/>
          <a:ln>
            <a:noFill/>
          </a:ln>
        </p:spPr>
        <p:txBody>
          <a:bodyPr spcFirstLastPara="1" wrap="square" lIns="91425" tIns="45700" rIns="91425" bIns="45700" anchor="b" anchorCtr="0">
            <a:noAutofit/>
          </a:bodyPr>
          <a:lstStyle/>
          <a:p>
            <a:pPr marL="0" lvl="0" indent="0" algn="just" rtl="0">
              <a:lnSpc>
                <a:spcPct val="150000"/>
              </a:lnSpc>
              <a:spcBef>
                <a:spcPts val="0"/>
              </a:spcBef>
              <a:spcAft>
                <a:spcPts val="0"/>
              </a:spcAft>
              <a:buClr>
                <a:srgbClr val="FFFFFF"/>
              </a:buClr>
              <a:buSzPts val="2000"/>
              <a:buFont typeface="Times New Roman"/>
              <a:buNone/>
            </a:pPr>
            <a:r>
              <a:rPr lang="en-IN" sz="2000" b="1">
                <a:solidFill>
                  <a:srgbClr val="FFFFFF"/>
                </a:solidFill>
                <a:latin typeface="Times New Roman"/>
                <a:ea typeface="Times New Roman"/>
                <a:cs typeface="Times New Roman"/>
                <a:sym typeface="Times New Roman"/>
              </a:rPr>
              <a:t>Comparison of the functions, benefits, and limitations of three information systems- Decision Support Systems</a:t>
            </a:r>
            <a:endParaRPr sz="2000">
              <a:solidFill>
                <a:srgbClr val="FFFFFF"/>
              </a:solidFill>
              <a:latin typeface="Times New Roman"/>
              <a:ea typeface="Times New Roman"/>
              <a:cs typeface="Times New Roman"/>
              <a:sym typeface="Times New Roman"/>
            </a:endParaRPr>
          </a:p>
        </p:txBody>
      </p:sp>
      <p:sp>
        <p:nvSpPr>
          <p:cNvPr id="206" name="Google Shape;206;p8"/>
          <p:cNvSpPr txBox="1">
            <a:spLocks noGrp="1"/>
          </p:cNvSpPr>
          <p:nvPr>
            <p:ph type="body" idx="1"/>
          </p:nvPr>
        </p:nvSpPr>
        <p:spPr>
          <a:xfrm>
            <a:off x="492371" y="2653800"/>
            <a:ext cx="3084844" cy="3335519"/>
          </a:xfrm>
          <a:prstGeom prst="rect">
            <a:avLst/>
          </a:prstGeom>
          <a:noFill/>
          <a:ln>
            <a:noFill/>
          </a:ln>
        </p:spPr>
        <p:txBody>
          <a:bodyPr spcFirstLastPara="1" wrap="square" lIns="0" tIns="45700" rIns="0" bIns="45700" anchor="t" anchorCtr="0">
            <a:noAutofit/>
          </a:bodyPr>
          <a:lstStyle/>
          <a:p>
            <a:pPr marL="91440" lvl="0" indent="-91440" algn="just" rtl="0">
              <a:lnSpc>
                <a:spcPct val="170000"/>
              </a:lnSpc>
              <a:spcBef>
                <a:spcPts val="0"/>
              </a:spcBef>
              <a:spcAft>
                <a:spcPts val="0"/>
              </a:spcAft>
              <a:buClr>
                <a:schemeClr val="lt1"/>
              </a:buClr>
              <a:buSzPts val="1000"/>
              <a:buFont typeface="Arial"/>
              <a:buChar char="•"/>
            </a:pPr>
            <a:r>
              <a:rPr lang="en-IN" sz="1000">
                <a:solidFill>
                  <a:srgbClr val="FFFFFF"/>
                </a:solidFill>
                <a:latin typeface="Times New Roman"/>
                <a:ea typeface="Times New Roman"/>
                <a:cs typeface="Times New Roman"/>
                <a:sym typeface="Times New Roman"/>
              </a:rPr>
              <a:t>For making informed decisions, business organisations depend on decision support systems (DSS) that offer significant insights regarding the preparation of decisions through the assessment of data (Zaplatynskyj, 2023).</a:t>
            </a:r>
            <a:endParaRPr/>
          </a:p>
          <a:p>
            <a:pPr marL="91440" lvl="0" indent="-91440" algn="just" rtl="0">
              <a:lnSpc>
                <a:spcPct val="170000"/>
              </a:lnSpc>
              <a:spcBef>
                <a:spcPts val="1400"/>
              </a:spcBef>
              <a:spcAft>
                <a:spcPts val="0"/>
              </a:spcAft>
              <a:buClr>
                <a:schemeClr val="lt1"/>
              </a:buClr>
              <a:buSzPts val="1000"/>
              <a:buFont typeface="Arial"/>
              <a:buChar char="•"/>
            </a:pPr>
            <a:r>
              <a:rPr lang="en-IN" sz="1000">
                <a:solidFill>
                  <a:srgbClr val="FFFFFF"/>
                </a:solidFill>
                <a:latin typeface="Times New Roman"/>
                <a:ea typeface="Times New Roman"/>
                <a:cs typeface="Times New Roman"/>
                <a:sym typeface="Times New Roman"/>
              </a:rPr>
              <a:t>Through progressive analytical applications and data collaboration, DSS enables decision-makers to analyse various contexts, detect trends, and evaluate potential results appropriately (Zaplatynskyj, 2023).</a:t>
            </a:r>
            <a:endParaRPr/>
          </a:p>
          <a:p>
            <a:pPr marL="91440" lvl="0" indent="-91440" algn="just" rtl="0">
              <a:lnSpc>
                <a:spcPct val="170000"/>
              </a:lnSpc>
              <a:spcBef>
                <a:spcPts val="1400"/>
              </a:spcBef>
              <a:spcAft>
                <a:spcPts val="0"/>
              </a:spcAft>
              <a:buClr>
                <a:schemeClr val="lt1"/>
              </a:buClr>
              <a:buSzPts val="1000"/>
              <a:buFont typeface="Arial"/>
              <a:buChar char="•"/>
            </a:pPr>
            <a:r>
              <a:rPr lang="en-IN" sz="1000">
                <a:solidFill>
                  <a:srgbClr val="FFFFFF"/>
                </a:solidFill>
                <a:latin typeface="Times New Roman"/>
                <a:ea typeface="Times New Roman"/>
                <a:cs typeface="Times New Roman"/>
                <a:sym typeface="Times New Roman"/>
              </a:rPr>
              <a:t>The acquisition of improper or unfinished information could hinder the transparency of perceptions produced by DSS, since the efficiency of these systems hugely depends on the quality and collaboration of data from different sources (Zaplatynskyj, 2023).</a:t>
            </a:r>
            <a:endParaRPr/>
          </a:p>
        </p:txBody>
      </p:sp>
      <p:sp>
        <p:nvSpPr>
          <p:cNvPr id="207" name="Google Shape;207;p8"/>
          <p:cNvSpPr/>
          <p:nvPr/>
        </p:nvSpPr>
        <p:spPr>
          <a:xfrm>
            <a:off x="4040071" y="0"/>
            <a:ext cx="64008" cy="6858000"/>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208" name="Google Shape;208;p8" descr="Decision Support System (DSS) - Overview, Components, Types"/>
          <p:cNvPicPr preferRelativeResize="0">
            <a:picLocks noGrp="1"/>
          </p:cNvPicPr>
          <p:nvPr>
            <p:ph type="body" idx="2"/>
          </p:nvPr>
        </p:nvPicPr>
        <p:blipFill rotWithShape="1">
          <a:blip r:embed="rId3">
            <a:alphaModFix/>
          </a:blip>
          <a:srcRect l="5826" r="12823" b="1"/>
          <a:stretch/>
        </p:blipFill>
        <p:spPr>
          <a:xfrm>
            <a:off x="4742017" y="640080"/>
            <a:ext cx="6798082" cy="557784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9"/>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Autofit/>
          </a:bodyPr>
          <a:lstStyle/>
          <a:p>
            <a:pPr marL="0" lvl="0" indent="0" algn="just" rtl="0">
              <a:lnSpc>
                <a:spcPct val="150000"/>
              </a:lnSpc>
              <a:spcBef>
                <a:spcPts val="0"/>
              </a:spcBef>
              <a:spcAft>
                <a:spcPts val="0"/>
              </a:spcAft>
              <a:buClr>
                <a:schemeClr val="dk1"/>
              </a:buClr>
              <a:buSzPts val="4000"/>
              <a:buFont typeface="Times New Roman"/>
              <a:buNone/>
            </a:pPr>
            <a:r>
              <a:rPr lang="en-IN" sz="4000" b="1" dirty="0">
                <a:solidFill>
                  <a:schemeClr val="dk1"/>
                </a:solidFill>
                <a:latin typeface="Times New Roman"/>
                <a:ea typeface="Times New Roman"/>
                <a:cs typeface="Times New Roman"/>
                <a:sym typeface="Times New Roman"/>
              </a:rPr>
              <a:t>Ethical Considerations- Ethical Issues faced due to the use of information systems</a:t>
            </a:r>
            <a:endParaRPr sz="4000" dirty="0">
              <a:solidFill>
                <a:schemeClr val="dk1"/>
              </a:solidFill>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A7C391D3-E0B2-8988-9880-66368B1BD2E8}"/>
              </a:ext>
            </a:extLst>
          </p:cNvPr>
          <p:cNvSpPr txBox="1"/>
          <p:nvPr/>
        </p:nvSpPr>
        <p:spPr>
          <a:xfrm>
            <a:off x="4886959" y="2306320"/>
            <a:ext cx="6296847" cy="2710112"/>
          </a:xfrm>
          <a:prstGeom prst="rect">
            <a:avLst/>
          </a:prstGeom>
          <a:noFill/>
        </p:spPr>
        <p:txBody>
          <a:bodyPr wrap="square">
            <a:spAutoFit/>
          </a:bodyPr>
          <a:lstStyle/>
          <a:p>
            <a:pPr marL="285750" marR="0" lvl="0" indent="-285750" algn="just" rtl="0">
              <a:lnSpc>
                <a:spcPct val="150000"/>
              </a:lnSpc>
              <a:spcBef>
                <a:spcPts val="0"/>
              </a:spcBef>
              <a:spcAft>
                <a:spcPts val="0"/>
              </a:spcAft>
              <a:buClr>
                <a:schemeClr val="dk1"/>
              </a:buClr>
              <a:buSzPts val="1100"/>
              <a:buFont typeface="Arial" panose="020B0604020202020204" pitchFamily="34" charset="0"/>
              <a:buChar char="•"/>
            </a:pPr>
            <a:r>
              <a:rPr lang="en-US" sz="1400" dirty="0">
                <a:solidFill>
                  <a:schemeClr val="dk1"/>
                </a:solidFill>
                <a:latin typeface="Times New Roman"/>
                <a:ea typeface="Times New Roman"/>
                <a:cs typeface="Times New Roman"/>
                <a:sym typeface="Times New Roman"/>
              </a:rPr>
              <a:t>The workers functioning remotely compared to hybrid workers frequently access company systems through the utilisation of poor information systems, such as personal devices and insecure networks, which bear a high tendency to conduct data breaches (TrustArc, 2026).</a:t>
            </a:r>
          </a:p>
          <a:p>
            <a:pPr marL="285750" indent="-285750" algn="just">
              <a:lnSpc>
                <a:spcPct val="150000"/>
              </a:lnSpc>
              <a:buClr>
                <a:schemeClr val="dk1"/>
              </a:buClr>
              <a:buSzPts val="1100"/>
              <a:buFont typeface="Arial" panose="020B0604020202020204" pitchFamily="34" charset="0"/>
              <a:buChar char="•"/>
            </a:pPr>
            <a:r>
              <a:rPr lang="en-US" dirty="0">
                <a:solidFill>
                  <a:schemeClr val="dk1"/>
                </a:solidFill>
                <a:latin typeface="Times New Roman"/>
                <a:ea typeface="Times New Roman"/>
                <a:cs typeface="Times New Roman"/>
                <a:sym typeface="Times New Roman"/>
              </a:rPr>
              <a:t>Remote employees depend on cloud-based collaboration applications like Slack, Microsoft Teams, and Zoom for work purposes, and when these tools are not regulated accurately, it could result in data leakage or unauthorised access by third parties (TrustArc, 2026).</a:t>
            </a:r>
          </a:p>
        </p:txBody>
      </p:sp>
      <p:pic>
        <p:nvPicPr>
          <p:cNvPr id="6" name="Picture 5" descr="An Overview of the Major Ethical Issues in Information Systems">
            <a:extLst>
              <a:ext uri="{FF2B5EF4-FFF2-40B4-BE49-F238E27FC236}">
                <a16:creationId xmlns:a16="http://schemas.microsoft.com/office/drawing/2014/main" id="{B00B7638-EEA5-FB10-8F67-22B5E842D9C4}"/>
              </a:ext>
            </a:extLst>
          </p:cNvPr>
          <p:cNvPicPr>
            <a:picLocks noChangeAspect="1"/>
          </p:cNvPicPr>
          <p:nvPr/>
        </p:nvPicPr>
        <p:blipFill>
          <a:blip r:embed="rId3"/>
          <a:stretch>
            <a:fillRect/>
          </a:stretch>
        </p:blipFill>
        <p:spPr>
          <a:xfrm>
            <a:off x="449154" y="2377440"/>
            <a:ext cx="4202957" cy="280416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10"/>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Autofit/>
          </a:bodyPr>
          <a:lstStyle/>
          <a:p>
            <a:pPr marL="0" lvl="0" indent="0" algn="just" rtl="0">
              <a:lnSpc>
                <a:spcPct val="150000"/>
              </a:lnSpc>
              <a:spcBef>
                <a:spcPts val="0"/>
              </a:spcBef>
              <a:spcAft>
                <a:spcPts val="0"/>
              </a:spcAft>
              <a:buClr>
                <a:schemeClr val="dk1"/>
              </a:buClr>
              <a:buSzPts val="3600"/>
              <a:buFont typeface="Times New Roman"/>
              <a:buNone/>
            </a:pPr>
            <a:r>
              <a:rPr lang="en-IN" sz="3600" b="1">
                <a:solidFill>
                  <a:schemeClr val="dk1"/>
                </a:solidFill>
                <a:latin typeface="Times New Roman"/>
                <a:ea typeface="Times New Roman"/>
                <a:cs typeface="Times New Roman"/>
                <a:sym typeface="Times New Roman"/>
              </a:rPr>
              <a:t>Ethical Considerations- Recommendations to mitigate the ethical problems</a:t>
            </a:r>
            <a:endParaRPr sz="3600">
              <a:solidFill>
                <a:schemeClr val="dk1"/>
              </a:solidFill>
              <a:latin typeface="Times New Roman"/>
              <a:ea typeface="Times New Roman"/>
              <a:cs typeface="Times New Roman"/>
              <a:sym typeface="Times New Roman"/>
            </a:endParaRPr>
          </a:p>
        </p:txBody>
      </p:sp>
      <p:grpSp>
        <p:nvGrpSpPr>
          <p:cNvPr id="229" name="Google Shape;229;p10"/>
          <p:cNvGrpSpPr/>
          <p:nvPr/>
        </p:nvGrpSpPr>
        <p:grpSpPr>
          <a:xfrm>
            <a:off x="1097280" y="2209707"/>
            <a:ext cx="4937760" cy="3314262"/>
            <a:chOff x="0" y="353813"/>
            <a:chExt cx="4937760" cy="3314262"/>
          </a:xfrm>
        </p:grpSpPr>
        <p:sp>
          <p:nvSpPr>
            <p:cNvPr id="230" name="Google Shape;230;p10"/>
            <p:cNvSpPr/>
            <p:nvPr/>
          </p:nvSpPr>
          <p:spPr>
            <a:xfrm>
              <a:off x="0" y="355283"/>
              <a:ext cx="4937760" cy="1504344"/>
            </a:xfrm>
            <a:prstGeom prst="roundRect">
              <a:avLst>
                <a:gd name="adj" fmla="val 10000"/>
              </a:avLst>
            </a:prstGeom>
            <a:solidFill>
              <a:srgbClr val="F5D7C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0"/>
            <p:cNvSpPr/>
            <p:nvPr/>
          </p:nvSpPr>
          <p:spPr>
            <a:xfrm>
              <a:off x="1738326" y="355283"/>
              <a:ext cx="3196033" cy="1505814"/>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0"/>
            <p:cNvSpPr txBox="1"/>
            <p:nvPr/>
          </p:nvSpPr>
          <p:spPr>
            <a:xfrm>
              <a:off x="162560" y="353813"/>
              <a:ext cx="4771799" cy="1507283"/>
            </a:xfrm>
            <a:prstGeom prst="rect">
              <a:avLst/>
            </a:prstGeom>
            <a:noFill/>
            <a:ln>
              <a:noFill/>
            </a:ln>
          </p:spPr>
          <p:txBody>
            <a:bodyPr spcFirstLastPara="1" wrap="square" lIns="159350" tIns="159350" rIns="159350" bIns="159350" anchor="ctr" anchorCtr="0">
              <a:noAutofit/>
            </a:bodyPr>
            <a:lstStyle/>
            <a:p>
              <a:pPr marL="0" marR="0" lvl="0" indent="0" algn="just" rtl="0">
                <a:lnSpc>
                  <a:spcPct val="150000"/>
                </a:lnSpc>
                <a:spcBef>
                  <a:spcPts val="0"/>
                </a:spcBef>
                <a:spcAft>
                  <a:spcPts val="0"/>
                </a:spcAft>
                <a:buClr>
                  <a:schemeClr val="dk1"/>
                </a:buClr>
                <a:buSzPts val="1100"/>
                <a:buFont typeface="Times New Roman"/>
                <a:buNone/>
              </a:pPr>
              <a:r>
                <a:rPr lang="en-IN" sz="1100" dirty="0">
                  <a:solidFill>
                    <a:schemeClr val="dk1"/>
                  </a:solidFill>
                  <a:latin typeface="Times New Roman"/>
                  <a:ea typeface="Times New Roman"/>
                  <a:cs typeface="Times New Roman"/>
                  <a:sym typeface="Times New Roman"/>
                </a:rPr>
                <a:t>Companies that implement and utilise information systems could set up specific guidelines for the maintenance of ethical standards related to data privacy, safety, and transparency while utilising them (LinkedIn, 2023).</a:t>
              </a:r>
              <a:endParaRPr sz="1100" dirty="0">
                <a:solidFill>
                  <a:schemeClr val="dk1"/>
                </a:solidFill>
                <a:latin typeface="Times New Roman"/>
                <a:ea typeface="Times New Roman"/>
                <a:cs typeface="Times New Roman"/>
                <a:sym typeface="Times New Roman"/>
              </a:endParaRPr>
            </a:p>
          </p:txBody>
        </p:sp>
        <p:sp>
          <p:nvSpPr>
            <p:cNvPr id="234" name="Google Shape;234;p10"/>
            <p:cNvSpPr/>
            <p:nvPr/>
          </p:nvSpPr>
          <p:spPr>
            <a:xfrm>
              <a:off x="0" y="2162261"/>
              <a:ext cx="4937760" cy="1504344"/>
            </a:xfrm>
            <a:prstGeom prst="roundRect">
              <a:avLst>
                <a:gd name="adj" fmla="val 10000"/>
              </a:avLst>
            </a:prstGeom>
            <a:solidFill>
              <a:srgbClr val="F5D7C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0"/>
            <p:cNvSpPr/>
            <p:nvPr/>
          </p:nvSpPr>
          <p:spPr>
            <a:xfrm>
              <a:off x="1738326" y="2162261"/>
              <a:ext cx="3196033" cy="1505814"/>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0"/>
            <p:cNvSpPr txBox="1"/>
            <p:nvPr/>
          </p:nvSpPr>
          <p:spPr>
            <a:xfrm>
              <a:off x="162560" y="2160791"/>
              <a:ext cx="4771799" cy="1507283"/>
            </a:xfrm>
            <a:prstGeom prst="rect">
              <a:avLst/>
            </a:prstGeom>
            <a:noFill/>
            <a:ln>
              <a:noFill/>
            </a:ln>
          </p:spPr>
          <p:txBody>
            <a:bodyPr spcFirstLastPara="1" wrap="square" lIns="159350" tIns="159350" rIns="159350" bIns="159350" anchor="ctr" anchorCtr="0">
              <a:noAutofit/>
            </a:bodyPr>
            <a:lstStyle/>
            <a:p>
              <a:pPr marL="0" marR="0" lvl="0" indent="0" algn="just" rtl="0">
                <a:lnSpc>
                  <a:spcPct val="150000"/>
                </a:lnSpc>
                <a:spcBef>
                  <a:spcPts val="0"/>
                </a:spcBef>
                <a:spcAft>
                  <a:spcPts val="0"/>
                </a:spcAft>
                <a:buClr>
                  <a:schemeClr val="dk1"/>
                </a:buClr>
                <a:buSzPts val="1100"/>
                <a:buFont typeface="Times New Roman"/>
                <a:buNone/>
              </a:pPr>
              <a:r>
                <a:rPr lang="en-IN" sz="1100" dirty="0">
                  <a:solidFill>
                    <a:schemeClr val="dk1"/>
                  </a:solidFill>
                  <a:latin typeface="Times New Roman"/>
                  <a:ea typeface="Times New Roman"/>
                  <a:cs typeface="Times New Roman"/>
                  <a:sym typeface="Times New Roman"/>
                </a:rPr>
                <a:t>Business organisations could function towards the generation of an ethical culture by emphasising values that motivate the ethical application of technology, by providing training to their workforce on fostering transparency (LinkedIn, 2023).</a:t>
              </a:r>
              <a:endParaRPr sz="1100" dirty="0">
                <a:solidFill>
                  <a:schemeClr val="dk1"/>
                </a:solidFill>
                <a:latin typeface="Times New Roman"/>
                <a:ea typeface="Times New Roman"/>
                <a:cs typeface="Times New Roman"/>
                <a:sym typeface="Times New Roman"/>
              </a:endParaRPr>
            </a:p>
          </p:txBody>
        </p:sp>
      </p:grpSp>
      <p:pic>
        <p:nvPicPr>
          <p:cNvPr id="238" name="Google Shape;238;p10" descr="The Ethics of Emerging Technologies | Lab Manager"/>
          <p:cNvPicPr preferRelativeResize="0">
            <a:picLocks noGrp="1"/>
          </p:cNvPicPr>
          <p:nvPr>
            <p:ph type="body" idx="2"/>
          </p:nvPr>
        </p:nvPicPr>
        <p:blipFill rotWithShape="1">
          <a:blip r:embed="rId3">
            <a:alphaModFix/>
          </a:blip>
          <a:srcRect/>
          <a:stretch/>
        </p:blipFill>
        <p:spPr>
          <a:xfrm>
            <a:off x="7161829" y="2305038"/>
            <a:ext cx="3603305" cy="202685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43"/>
        <p:cNvGrpSpPr/>
        <p:nvPr/>
      </p:nvGrpSpPr>
      <p:grpSpPr>
        <a:xfrm>
          <a:off x="0" y="0"/>
          <a:ext cx="0" cy="0"/>
          <a:chOff x="0" y="0"/>
          <a:chExt cx="0" cy="0"/>
        </a:xfrm>
      </p:grpSpPr>
      <p:sp>
        <p:nvSpPr>
          <p:cNvPr id="244" name="Google Shape;244;p11"/>
          <p:cNvSpPr/>
          <p:nvPr/>
        </p:nvSpPr>
        <p:spPr>
          <a:xfrm>
            <a:off x="1" y="6400800"/>
            <a:ext cx="12192000" cy="4572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45" name="Google Shape;245;p11"/>
          <p:cNvSpPr/>
          <p:nvPr/>
        </p:nvSpPr>
        <p:spPr>
          <a:xfrm>
            <a:off x="0" y="6334316"/>
            <a:ext cx="12192001" cy="65998"/>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cxnSp>
        <p:nvCxnSpPr>
          <p:cNvPr id="246" name="Google Shape;246;p11"/>
          <p:cNvCxnSpPr/>
          <p:nvPr/>
        </p:nvCxnSpPr>
        <p:spPr>
          <a:xfrm>
            <a:off x="1193532" y="1737845"/>
            <a:ext cx="9966960" cy="0"/>
          </a:xfrm>
          <a:prstGeom prst="straightConnector1">
            <a:avLst/>
          </a:prstGeom>
          <a:noFill/>
          <a:ln w="9525" cap="flat" cmpd="sng">
            <a:solidFill>
              <a:srgbClr val="7F7F7F"/>
            </a:solidFill>
            <a:prstDash val="solid"/>
            <a:round/>
            <a:headEnd type="none" w="sm" len="sm"/>
            <a:tailEnd type="none" w="sm" len="sm"/>
          </a:ln>
        </p:spPr>
      </p:cxnSp>
      <p:sp>
        <p:nvSpPr>
          <p:cNvPr id="247" name="Google Shape;247;p11"/>
          <p:cNvSpPr/>
          <p:nvPr/>
        </p:nvSpPr>
        <p:spPr>
          <a:xfrm>
            <a:off x="0" y="0"/>
            <a:ext cx="12186315"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8" name="Google Shape;248;p11"/>
          <p:cNvSpPr/>
          <p:nvPr/>
        </p:nvSpPr>
        <p:spPr>
          <a:xfrm>
            <a:off x="15" y="0"/>
            <a:ext cx="7547879" cy="68580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49" name="Google Shape;249;p11"/>
          <p:cNvSpPr txBox="1">
            <a:spLocks noGrp="1"/>
          </p:cNvSpPr>
          <p:nvPr>
            <p:ph type="title"/>
          </p:nvPr>
        </p:nvSpPr>
        <p:spPr>
          <a:xfrm>
            <a:off x="1097280" y="516835"/>
            <a:ext cx="5977937" cy="1666501"/>
          </a:xfrm>
          <a:prstGeom prst="rect">
            <a:avLst/>
          </a:prstGeom>
          <a:noFill/>
          <a:ln>
            <a:noFill/>
          </a:ln>
        </p:spPr>
        <p:txBody>
          <a:bodyPr spcFirstLastPara="1" wrap="square" lIns="91425" tIns="45700" rIns="91425" bIns="45700" anchor="b" anchorCtr="0">
            <a:normAutofit/>
          </a:bodyPr>
          <a:lstStyle/>
          <a:p>
            <a:pPr marL="0" lvl="0" indent="0" algn="just" rtl="0">
              <a:lnSpc>
                <a:spcPct val="150000"/>
              </a:lnSpc>
              <a:spcBef>
                <a:spcPts val="0"/>
              </a:spcBef>
              <a:spcAft>
                <a:spcPts val="0"/>
              </a:spcAft>
              <a:buClr>
                <a:srgbClr val="FFFFFF"/>
              </a:buClr>
              <a:buSzPts val="4000"/>
              <a:buFont typeface="Times New Roman"/>
              <a:buNone/>
            </a:pPr>
            <a:r>
              <a:rPr lang="en-IN" sz="4000" b="1">
                <a:solidFill>
                  <a:srgbClr val="FFFFFF"/>
                </a:solidFill>
                <a:latin typeface="Times New Roman"/>
                <a:ea typeface="Times New Roman"/>
                <a:cs typeface="Times New Roman"/>
                <a:sym typeface="Times New Roman"/>
              </a:rPr>
              <a:t>Real-Life Case Examples</a:t>
            </a:r>
            <a:endParaRPr sz="4000">
              <a:solidFill>
                <a:srgbClr val="FFFFFF"/>
              </a:solidFill>
              <a:latin typeface="Times New Roman"/>
              <a:ea typeface="Times New Roman"/>
              <a:cs typeface="Times New Roman"/>
              <a:sym typeface="Times New Roman"/>
            </a:endParaRPr>
          </a:p>
        </p:txBody>
      </p:sp>
      <p:sp>
        <p:nvSpPr>
          <p:cNvPr id="250" name="Google Shape;250;p11"/>
          <p:cNvSpPr txBox="1">
            <a:spLocks noGrp="1"/>
          </p:cNvSpPr>
          <p:nvPr>
            <p:ph type="body" idx="2"/>
          </p:nvPr>
        </p:nvSpPr>
        <p:spPr>
          <a:xfrm>
            <a:off x="1097279" y="2236304"/>
            <a:ext cx="5977938" cy="3652667"/>
          </a:xfrm>
          <a:prstGeom prst="rect">
            <a:avLst/>
          </a:prstGeom>
          <a:noFill/>
          <a:ln>
            <a:noFill/>
          </a:ln>
        </p:spPr>
        <p:txBody>
          <a:bodyPr spcFirstLastPara="1" wrap="square" lIns="0" tIns="45700" rIns="0" bIns="45700" anchor="t" anchorCtr="0">
            <a:normAutofit/>
          </a:bodyPr>
          <a:lstStyle/>
          <a:p>
            <a:pPr marL="91440" lvl="0" indent="-114300" algn="just" rtl="0">
              <a:lnSpc>
                <a:spcPct val="150000"/>
              </a:lnSpc>
              <a:spcBef>
                <a:spcPts val="0"/>
              </a:spcBef>
              <a:spcAft>
                <a:spcPts val="0"/>
              </a:spcAft>
              <a:buClr>
                <a:schemeClr val="lt1"/>
              </a:buClr>
              <a:buSzPts val="1800"/>
              <a:buFont typeface="Arial"/>
              <a:buChar char="•"/>
            </a:pPr>
            <a:r>
              <a:rPr lang="en-IN" sz="1800">
                <a:solidFill>
                  <a:srgbClr val="FFFFFF"/>
                </a:solidFill>
                <a:latin typeface="Times New Roman"/>
                <a:ea typeface="Times New Roman"/>
                <a:cs typeface="Times New Roman"/>
                <a:sym typeface="Times New Roman"/>
              </a:rPr>
              <a:t> Tesco depends on a large amount of hardware, which provides the physical base of its information system, without which the retail store could not gather data, process transactions, regulate stock, or conduct business functions (Future Learn, 2026).</a:t>
            </a:r>
            <a:endParaRPr/>
          </a:p>
          <a:p>
            <a:pPr marL="91440" lvl="0" indent="-114300" algn="just" rtl="0">
              <a:lnSpc>
                <a:spcPct val="150000"/>
              </a:lnSpc>
              <a:spcBef>
                <a:spcPts val="1400"/>
              </a:spcBef>
              <a:spcAft>
                <a:spcPts val="0"/>
              </a:spcAft>
              <a:buClr>
                <a:schemeClr val="lt1"/>
              </a:buClr>
              <a:buSzPts val="1800"/>
              <a:buFont typeface="Arial"/>
              <a:buChar char="•"/>
            </a:pPr>
            <a:r>
              <a:rPr lang="en-IN" sz="1800">
                <a:solidFill>
                  <a:srgbClr val="FFFFFF"/>
                </a:solidFill>
                <a:latin typeface="Times New Roman"/>
                <a:ea typeface="Times New Roman"/>
                <a:cs typeface="Times New Roman"/>
                <a:sym typeface="Times New Roman"/>
              </a:rPr>
              <a:t> Sainsbury’s has declared it has selected NCR Voyix, an international leader in digital commerce solutions, to enable the transition of its marketing experience and assist the adoption of its Next Level Sainsbury’s business policy (Sainsburys, 2024).</a:t>
            </a:r>
            <a:endParaRPr/>
          </a:p>
        </p:txBody>
      </p:sp>
      <p:sp>
        <p:nvSpPr>
          <p:cNvPr id="251" name="Google Shape;251;p11"/>
          <p:cNvSpPr/>
          <p:nvPr/>
        </p:nvSpPr>
        <p:spPr>
          <a:xfrm>
            <a:off x="7547894" y="0"/>
            <a:ext cx="64008" cy="6858000"/>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252" name="Google Shape;252;p11" descr="Tesco Sales: UK's Tesco forecasts profit rise as consumer sentiment  improves, ETRetail"/>
          <p:cNvPicPr preferRelativeResize="0">
            <a:picLocks noGrp="1"/>
          </p:cNvPicPr>
          <p:nvPr>
            <p:ph type="body" idx="1"/>
          </p:nvPr>
        </p:nvPicPr>
        <p:blipFill rotWithShape="1">
          <a:blip r:embed="rId3">
            <a:alphaModFix/>
          </a:blip>
          <a:srcRect/>
          <a:stretch/>
        </p:blipFill>
        <p:spPr>
          <a:xfrm>
            <a:off x="8251982" y="910321"/>
            <a:ext cx="3294253" cy="2165971"/>
          </a:xfrm>
          <a:prstGeom prst="rect">
            <a:avLst/>
          </a:prstGeom>
          <a:noFill/>
          <a:ln>
            <a:noFill/>
          </a:ln>
        </p:spPr>
      </p:pic>
      <p:pic>
        <p:nvPicPr>
          <p:cNvPr id="253" name="Google Shape;253;p11" descr="Sainsbury's wins largest market share gain in 27 years as grocery inflation  returns"/>
          <p:cNvPicPr preferRelativeResize="0"/>
          <p:nvPr/>
        </p:nvPicPr>
        <p:blipFill rotWithShape="1">
          <a:blip r:embed="rId4">
            <a:alphaModFix/>
          </a:blip>
          <a:srcRect/>
          <a:stretch/>
        </p:blipFill>
        <p:spPr>
          <a:xfrm>
            <a:off x="8239318" y="3844702"/>
            <a:ext cx="3306917" cy="206682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58"/>
        <p:cNvGrpSpPr/>
        <p:nvPr/>
      </p:nvGrpSpPr>
      <p:grpSpPr>
        <a:xfrm>
          <a:off x="0" y="0"/>
          <a:ext cx="0" cy="0"/>
          <a:chOff x="0" y="0"/>
          <a:chExt cx="0" cy="0"/>
        </a:xfrm>
      </p:grpSpPr>
      <p:sp>
        <p:nvSpPr>
          <p:cNvPr id="259" name="Google Shape;259;p12"/>
          <p:cNvSpPr/>
          <p:nvPr/>
        </p:nvSpPr>
        <p:spPr>
          <a:xfrm>
            <a:off x="1" y="6400800"/>
            <a:ext cx="12192000" cy="4572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60" name="Google Shape;260;p12"/>
          <p:cNvSpPr/>
          <p:nvPr/>
        </p:nvSpPr>
        <p:spPr>
          <a:xfrm>
            <a:off x="0" y="6334316"/>
            <a:ext cx="12192001" cy="65998"/>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cxnSp>
        <p:nvCxnSpPr>
          <p:cNvPr id="261" name="Google Shape;261;p12"/>
          <p:cNvCxnSpPr/>
          <p:nvPr/>
        </p:nvCxnSpPr>
        <p:spPr>
          <a:xfrm>
            <a:off x="1193532" y="1737845"/>
            <a:ext cx="9966960" cy="0"/>
          </a:xfrm>
          <a:prstGeom prst="straightConnector1">
            <a:avLst/>
          </a:prstGeom>
          <a:noFill/>
          <a:ln w="9525" cap="flat" cmpd="sng">
            <a:solidFill>
              <a:srgbClr val="7F7F7F"/>
            </a:solidFill>
            <a:prstDash val="solid"/>
            <a:round/>
            <a:headEnd type="none" w="sm" len="sm"/>
            <a:tailEnd type="none" w="sm" len="sm"/>
          </a:ln>
        </p:spPr>
      </p:cxnSp>
      <p:sp>
        <p:nvSpPr>
          <p:cNvPr id="262" name="Google Shape;262;p12"/>
          <p:cNvSpPr/>
          <p:nvPr/>
        </p:nvSpPr>
        <p:spPr>
          <a:xfrm>
            <a:off x="0" y="0"/>
            <a:ext cx="12192001" cy="633431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3" name="Google Shape;263;p12"/>
          <p:cNvSpPr txBox="1">
            <a:spLocks noGrp="1"/>
          </p:cNvSpPr>
          <p:nvPr>
            <p:ph type="title"/>
          </p:nvPr>
        </p:nvSpPr>
        <p:spPr>
          <a:xfrm>
            <a:off x="6411685" y="634946"/>
            <a:ext cx="5127171" cy="1450757"/>
          </a:xfrm>
          <a:prstGeom prst="rect">
            <a:avLst/>
          </a:prstGeom>
          <a:noFill/>
          <a:ln>
            <a:noFill/>
          </a:ln>
        </p:spPr>
        <p:txBody>
          <a:bodyPr spcFirstLastPara="1" wrap="square" lIns="91425" tIns="45700" rIns="91425" bIns="45700" anchor="b" anchorCtr="0">
            <a:normAutofit/>
          </a:bodyPr>
          <a:lstStyle/>
          <a:p>
            <a:pPr marL="0" lvl="0" indent="0" algn="just" rtl="0">
              <a:lnSpc>
                <a:spcPct val="150000"/>
              </a:lnSpc>
              <a:spcBef>
                <a:spcPts val="0"/>
              </a:spcBef>
              <a:spcAft>
                <a:spcPts val="0"/>
              </a:spcAft>
              <a:buClr>
                <a:schemeClr val="dk1"/>
              </a:buClr>
              <a:buSzPts val="4800"/>
              <a:buFont typeface="Times New Roman"/>
              <a:buNone/>
            </a:pPr>
            <a:r>
              <a:rPr lang="en-IN" b="1">
                <a:solidFill>
                  <a:schemeClr val="dk1"/>
                </a:solidFill>
                <a:latin typeface="Times New Roman"/>
                <a:ea typeface="Times New Roman"/>
                <a:cs typeface="Times New Roman"/>
                <a:sym typeface="Times New Roman"/>
              </a:rPr>
              <a:t>Conclusion</a:t>
            </a:r>
            <a:endParaRPr>
              <a:solidFill>
                <a:schemeClr val="dk1"/>
              </a:solidFill>
              <a:latin typeface="Times New Roman"/>
              <a:ea typeface="Times New Roman"/>
              <a:cs typeface="Times New Roman"/>
              <a:sym typeface="Times New Roman"/>
            </a:endParaRPr>
          </a:p>
        </p:txBody>
      </p:sp>
      <p:pic>
        <p:nvPicPr>
          <p:cNvPr id="264" name="Google Shape;264;p12"/>
          <p:cNvPicPr preferRelativeResize="0">
            <a:picLocks noGrp="1"/>
          </p:cNvPicPr>
          <p:nvPr>
            <p:ph type="body" idx="1"/>
          </p:nvPr>
        </p:nvPicPr>
        <p:blipFill rotWithShape="1">
          <a:blip r:embed="rId3">
            <a:alphaModFix/>
          </a:blip>
          <a:srcRect/>
          <a:stretch/>
        </p:blipFill>
        <p:spPr>
          <a:xfrm>
            <a:off x="643192" y="1449499"/>
            <a:ext cx="5451627" cy="3638961"/>
          </a:xfrm>
          <a:prstGeom prst="rect">
            <a:avLst/>
          </a:prstGeom>
          <a:noFill/>
          <a:ln>
            <a:noFill/>
          </a:ln>
        </p:spPr>
      </p:pic>
      <p:cxnSp>
        <p:nvCxnSpPr>
          <p:cNvPr id="265" name="Google Shape;265;p12"/>
          <p:cNvCxnSpPr/>
          <p:nvPr/>
        </p:nvCxnSpPr>
        <p:spPr>
          <a:xfrm>
            <a:off x="6411684" y="2086188"/>
            <a:ext cx="4748808" cy="0"/>
          </a:xfrm>
          <a:prstGeom prst="straightConnector1">
            <a:avLst/>
          </a:prstGeom>
          <a:noFill/>
          <a:ln w="9525" cap="flat" cmpd="sng">
            <a:solidFill>
              <a:srgbClr val="7F7F7F">
                <a:alpha val="90196"/>
              </a:srgbClr>
            </a:solidFill>
            <a:prstDash val="solid"/>
            <a:round/>
            <a:headEnd type="none" w="sm" len="sm"/>
            <a:tailEnd type="none" w="sm" len="sm"/>
          </a:ln>
        </p:spPr>
      </p:cxnSp>
      <p:sp>
        <p:nvSpPr>
          <p:cNvPr id="266" name="Google Shape;266;p12"/>
          <p:cNvSpPr txBox="1">
            <a:spLocks noGrp="1"/>
          </p:cNvSpPr>
          <p:nvPr>
            <p:ph type="body" idx="2"/>
          </p:nvPr>
        </p:nvSpPr>
        <p:spPr>
          <a:xfrm>
            <a:off x="6411684" y="2198914"/>
            <a:ext cx="5127172" cy="3670180"/>
          </a:xfrm>
          <a:prstGeom prst="rect">
            <a:avLst/>
          </a:prstGeom>
          <a:noFill/>
          <a:ln>
            <a:noFill/>
          </a:ln>
        </p:spPr>
        <p:txBody>
          <a:bodyPr spcFirstLastPara="1" wrap="square" lIns="0" tIns="45700" rIns="0" bIns="45700" anchor="t" anchorCtr="0">
            <a:normAutofit fontScale="85000" lnSpcReduction="10000"/>
          </a:bodyPr>
          <a:lstStyle/>
          <a:p>
            <a:pPr marL="91440" lvl="0" indent="-107950" algn="just" rtl="0">
              <a:lnSpc>
                <a:spcPct val="160000"/>
              </a:lnSpc>
              <a:spcBef>
                <a:spcPts val="0"/>
              </a:spcBef>
              <a:spcAft>
                <a:spcPts val="0"/>
              </a:spcAft>
              <a:buSzPct val="100000"/>
              <a:buFont typeface="Arial"/>
              <a:buChar char="•"/>
            </a:pPr>
            <a:r>
              <a:rPr lang="en-IN">
                <a:solidFill>
                  <a:schemeClr val="dk1"/>
                </a:solidFill>
                <a:latin typeface="Times New Roman"/>
                <a:ea typeface="Times New Roman"/>
                <a:cs typeface="Times New Roman"/>
                <a:sym typeface="Times New Roman"/>
              </a:rPr>
              <a:t> This presentation assessed the role of different information systems in the conduct of business operations by highlighting their importance for efficiency, decision-making, and competitive advantage.</a:t>
            </a:r>
            <a:endParaRPr/>
          </a:p>
          <a:p>
            <a:pPr marL="91440" lvl="0" indent="-107950" algn="just" rtl="0">
              <a:lnSpc>
                <a:spcPct val="160000"/>
              </a:lnSpc>
              <a:spcBef>
                <a:spcPts val="1400"/>
              </a:spcBef>
              <a:spcAft>
                <a:spcPts val="0"/>
              </a:spcAft>
              <a:buSzPct val="100000"/>
              <a:buFont typeface="Arial"/>
              <a:buChar char="•"/>
            </a:pPr>
            <a:r>
              <a:rPr lang="en-IN">
                <a:solidFill>
                  <a:schemeClr val="dk1"/>
                </a:solidFill>
                <a:latin typeface="Times New Roman"/>
                <a:ea typeface="Times New Roman"/>
                <a:cs typeface="Times New Roman"/>
                <a:sym typeface="Times New Roman"/>
              </a:rPr>
              <a:t> It conducted discussions about three information systems through the conduct of a comparison between their functions, benefits, and limitations in driving business effectiveness.</a:t>
            </a:r>
            <a:endParaRPr/>
          </a:p>
          <a:p>
            <a:pPr marL="91440" lvl="0" indent="0" algn="just" rtl="0">
              <a:lnSpc>
                <a:spcPct val="150000"/>
              </a:lnSpc>
              <a:spcBef>
                <a:spcPts val="1400"/>
              </a:spcBef>
              <a:spcAft>
                <a:spcPts val="0"/>
              </a:spcAft>
              <a:buSzPct val="100000"/>
              <a:buFont typeface="Arial"/>
              <a:buNone/>
            </a:pPr>
            <a:endParaRPr>
              <a:latin typeface="Times New Roman"/>
              <a:ea typeface="Times New Roman"/>
              <a:cs typeface="Times New Roman"/>
              <a:sym typeface="Times New Roman"/>
            </a:endParaRPr>
          </a:p>
        </p:txBody>
      </p:sp>
      <p:sp>
        <p:nvSpPr>
          <p:cNvPr id="267" name="Google Shape;267;p12"/>
          <p:cNvSpPr/>
          <p:nvPr/>
        </p:nvSpPr>
        <p:spPr>
          <a:xfrm>
            <a:off x="15" y="6334316"/>
            <a:ext cx="12191985" cy="66484"/>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68" name="Google Shape;268;p12"/>
          <p:cNvSpPr/>
          <p:nvPr/>
        </p:nvSpPr>
        <p:spPr>
          <a:xfrm>
            <a:off x="1" y="6400800"/>
            <a:ext cx="12192000" cy="4572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2"/>
        <p:cNvGrpSpPr/>
        <p:nvPr/>
      </p:nvGrpSpPr>
      <p:grpSpPr>
        <a:xfrm>
          <a:off x="0" y="0"/>
          <a:ext cx="0" cy="0"/>
          <a:chOff x="0" y="0"/>
          <a:chExt cx="0" cy="0"/>
        </a:xfrm>
      </p:grpSpPr>
      <p:sp>
        <p:nvSpPr>
          <p:cNvPr id="273" name="Google Shape;273;p13"/>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chemeClr val="dk1"/>
              </a:buClr>
              <a:buSzPts val="4400"/>
              <a:buFont typeface="Times New Roman"/>
              <a:buNone/>
            </a:pPr>
            <a:r>
              <a:rPr lang="en-IN" sz="4400" b="1">
                <a:solidFill>
                  <a:schemeClr val="dk1"/>
                </a:solidFill>
                <a:latin typeface="Times New Roman"/>
                <a:ea typeface="Times New Roman"/>
                <a:cs typeface="Times New Roman"/>
                <a:sym typeface="Times New Roman"/>
              </a:rPr>
              <a:t>References</a:t>
            </a:r>
            <a:endParaRPr sz="4400">
              <a:solidFill>
                <a:schemeClr val="dk1"/>
              </a:solidFill>
              <a:latin typeface="Times New Roman"/>
              <a:ea typeface="Times New Roman"/>
              <a:cs typeface="Times New Roman"/>
              <a:sym typeface="Times New Roman"/>
            </a:endParaRPr>
          </a:p>
        </p:txBody>
      </p:sp>
      <p:sp>
        <p:nvSpPr>
          <p:cNvPr id="274" name="Google Shape;274;p13"/>
          <p:cNvSpPr txBox="1">
            <a:spLocks noGrp="1"/>
          </p:cNvSpPr>
          <p:nvPr>
            <p:ph type="body" idx="1"/>
          </p:nvPr>
        </p:nvSpPr>
        <p:spPr>
          <a:xfrm>
            <a:off x="910466" y="1963721"/>
            <a:ext cx="10140992" cy="4023360"/>
          </a:xfrm>
          <a:prstGeom prst="rect">
            <a:avLst/>
          </a:prstGeom>
          <a:noFill/>
          <a:ln>
            <a:noFill/>
          </a:ln>
        </p:spPr>
        <p:txBody>
          <a:bodyPr spcFirstLastPara="1" wrap="square" lIns="0" tIns="45700" rIns="0" bIns="45700" anchor="t" anchorCtr="0">
            <a:noAutofit/>
          </a:bodyPr>
          <a:lstStyle/>
          <a:p>
            <a:pPr marL="91440" lvl="0" indent="-91440" algn="just" rtl="0">
              <a:lnSpc>
                <a:spcPct val="150000"/>
              </a:lnSpc>
              <a:spcBef>
                <a:spcPts val="0"/>
              </a:spcBef>
              <a:spcAft>
                <a:spcPts val="0"/>
              </a:spcAft>
              <a:buSzPts val="900"/>
              <a:buChar char=" "/>
            </a:pPr>
            <a:r>
              <a:rPr lang="en-IN" sz="900">
                <a:latin typeface="Times New Roman"/>
                <a:ea typeface="Times New Roman"/>
                <a:cs typeface="Times New Roman"/>
                <a:sym typeface="Times New Roman"/>
              </a:rPr>
              <a:t>Corporate Finance Institute (2020), </a:t>
            </a:r>
            <a:r>
              <a:rPr lang="en-IN" sz="900" i="1">
                <a:latin typeface="Times New Roman"/>
                <a:ea typeface="Times New Roman"/>
                <a:cs typeface="Times New Roman"/>
                <a:sym typeface="Times New Roman"/>
              </a:rPr>
              <a:t>Decision Support System (DSS)</a:t>
            </a:r>
            <a:r>
              <a:rPr lang="en-IN" sz="900">
                <a:latin typeface="Times New Roman"/>
                <a:ea typeface="Times New Roman"/>
                <a:cs typeface="Times New Roman"/>
                <a:sym typeface="Times New Roman"/>
              </a:rPr>
              <a:t>, Available at: https://corporatefinanceinstitute.com/resources/management/decision-support-system-dss/ (Accessed: 04 June 2026).</a:t>
            </a:r>
            <a:endParaRPr/>
          </a:p>
          <a:p>
            <a:pPr marL="91440" lvl="0" indent="-91440" algn="just" rtl="0">
              <a:lnSpc>
                <a:spcPct val="150000"/>
              </a:lnSpc>
              <a:spcBef>
                <a:spcPts val="0"/>
              </a:spcBef>
              <a:spcAft>
                <a:spcPts val="0"/>
              </a:spcAft>
              <a:buSzPts val="900"/>
              <a:buChar char=" "/>
            </a:pPr>
            <a:r>
              <a:rPr lang="en-IN" sz="900">
                <a:latin typeface="Times New Roman"/>
                <a:ea typeface="Times New Roman"/>
                <a:cs typeface="Times New Roman"/>
                <a:sym typeface="Times New Roman"/>
              </a:rPr>
              <a:t>EBSCO (2019), </a:t>
            </a:r>
            <a:r>
              <a:rPr lang="en-IN" sz="900" i="1">
                <a:latin typeface="Times New Roman"/>
                <a:ea typeface="Times New Roman"/>
                <a:cs typeface="Times New Roman"/>
                <a:sym typeface="Times New Roman"/>
              </a:rPr>
              <a:t>Decision Support Systems</a:t>
            </a:r>
            <a:r>
              <a:rPr lang="en-IN" sz="900">
                <a:latin typeface="Times New Roman"/>
                <a:ea typeface="Times New Roman"/>
                <a:cs typeface="Times New Roman"/>
                <a:sym typeface="Times New Roman"/>
              </a:rPr>
              <a:t>, Available at: https://www.ebsco.com/research-starters/business-and-management/decision-support-systems (Accessed: 04 June 2026).</a:t>
            </a:r>
            <a:endParaRPr/>
          </a:p>
          <a:p>
            <a:pPr marL="91440" lvl="0" indent="-91440" algn="just" rtl="0">
              <a:lnSpc>
                <a:spcPct val="150000"/>
              </a:lnSpc>
              <a:spcBef>
                <a:spcPts val="0"/>
              </a:spcBef>
              <a:spcAft>
                <a:spcPts val="0"/>
              </a:spcAft>
              <a:buSzPts val="900"/>
              <a:buChar char=" "/>
            </a:pPr>
            <a:r>
              <a:rPr lang="en-IN" sz="900">
                <a:latin typeface="Times New Roman"/>
                <a:ea typeface="Times New Roman"/>
                <a:cs typeface="Times New Roman"/>
                <a:sym typeface="Times New Roman"/>
              </a:rPr>
              <a:t>Future Learn (2026), </a:t>
            </a:r>
            <a:r>
              <a:rPr lang="en-IN" sz="900" i="1">
                <a:latin typeface="Times New Roman"/>
                <a:ea typeface="Times New Roman"/>
                <a:cs typeface="Times New Roman"/>
                <a:sym typeface="Times New Roman"/>
              </a:rPr>
              <a:t>Case Study: Tesco in today’s retail market</a:t>
            </a:r>
            <a:r>
              <a:rPr lang="en-IN" sz="900">
                <a:latin typeface="Times New Roman"/>
                <a:ea typeface="Times New Roman"/>
                <a:cs typeface="Times New Roman"/>
                <a:sym typeface="Times New Roman"/>
              </a:rPr>
              <a:t>, Available at: https://www.futurelearn.com/info/courses/the-data-driven-business-analyst/0/steps/456492 (Accessed: 04 June 2026).</a:t>
            </a:r>
            <a:endParaRPr/>
          </a:p>
          <a:p>
            <a:pPr marL="91440" lvl="0" indent="-91440" algn="just" rtl="0">
              <a:lnSpc>
                <a:spcPct val="150000"/>
              </a:lnSpc>
              <a:spcBef>
                <a:spcPts val="0"/>
              </a:spcBef>
              <a:spcAft>
                <a:spcPts val="0"/>
              </a:spcAft>
              <a:buSzPts val="900"/>
              <a:buChar char=" "/>
            </a:pPr>
            <a:r>
              <a:rPr lang="en-IN" sz="900">
                <a:latin typeface="Times New Roman"/>
                <a:ea typeface="Times New Roman"/>
                <a:cs typeface="Times New Roman"/>
                <a:sym typeface="Times New Roman"/>
              </a:rPr>
              <a:t>Hvozdyk, I. (2025). </a:t>
            </a:r>
            <a:r>
              <a:rPr lang="en-IN" sz="900" i="1">
                <a:latin typeface="Times New Roman"/>
                <a:ea typeface="Times New Roman"/>
                <a:cs typeface="Times New Roman"/>
                <a:sym typeface="Times New Roman"/>
              </a:rPr>
              <a:t>What is a transaction processing system [types and benefits]</a:t>
            </a:r>
            <a:r>
              <a:rPr lang="en-IN" sz="900">
                <a:latin typeface="Times New Roman"/>
                <a:ea typeface="Times New Roman"/>
                <a:cs typeface="Times New Roman"/>
                <a:sym typeface="Times New Roman"/>
              </a:rPr>
              <a:t>, </a:t>
            </a:r>
            <a:r>
              <a:rPr lang="en-IN" sz="900" i="1">
                <a:latin typeface="Times New Roman"/>
                <a:ea typeface="Times New Roman"/>
                <a:cs typeface="Times New Roman"/>
                <a:sym typeface="Times New Roman"/>
              </a:rPr>
              <a:t>Kindgeek</a:t>
            </a:r>
            <a:r>
              <a:rPr lang="en-IN" sz="900">
                <a:latin typeface="Times New Roman"/>
                <a:ea typeface="Times New Roman"/>
                <a:cs typeface="Times New Roman"/>
                <a:sym typeface="Times New Roman"/>
              </a:rPr>
              <a:t>. Available at: https://www.kindgeek.com/blog/what-is-transaction-process-system (Accessed: 04 June 2026).</a:t>
            </a:r>
            <a:endParaRPr/>
          </a:p>
          <a:p>
            <a:pPr marL="91440" lvl="0" indent="-91440" algn="just" rtl="0">
              <a:lnSpc>
                <a:spcPct val="150000"/>
              </a:lnSpc>
              <a:spcBef>
                <a:spcPts val="0"/>
              </a:spcBef>
              <a:spcAft>
                <a:spcPts val="0"/>
              </a:spcAft>
              <a:buSzPts val="900"/>
              <a:buChar char=" "/>
            </a:pPr>
            <a:r>
              <a:rPr lang="en-IN" sz="900">
                <a:latin typeface="Times New Roman"/>
                <a:ea typeface="Times New Roman"/>
                <a:cs typeface="Times New Roman"/>
                <a:sym typeface="Times New Roman"/>
              </a:rPr>
              <a:t>LinkedIn (2023), </a:t>
            </a:r>
            <a:r>
              <a:rPr lang="en-IN" sz="900" i="1">
                <a:latin typeface="Times New Roman"/>
                <a:ea typeface="Times New Roman"/>
                <a:cs typeface="Times New Roman"/>
                <a:sym typeface="Times New Roman"/>
              </a:rPr>
              <a:t>Ethical Issues in Technology &amp; Ways to Manage Them</a:t>
            </a:r>
            <a:r>
              <a:rPr lang="en-IN" sz="900">
                <a:latin typeface="Times New Roman"/>
                <a:ea typeface="Times New Roman"/>
                <a:cs typeface="Times New Roman"/>
                <a:sym typeface="Times New Roman"/>
              </a:rPr>
              <a:t>, Available at: https://www.linkedin.com/pulse/ethical-issues-technology-ways-manage-them-teamleasedigital (Accessed: 04 June 2026).</a:t>
            </a:r>
            <a:endParaRPr/>
          </a:p>
          <a:p>
            <a:pPr marL="91440" lvl="0" indent="-91440" algn="just" rtl="0">
              <a:lnSpc>
                <a:spcPct val="150000"/>
              </a:lnSpc>
              <a:spcBef>
                <a:spcPts val="0"/>
              </a:spcBef>
              <a:spcAft>
                <a:spcPts val="0"/>
              </a:spcAft>
              <a:buSzPts val="900"/>
              <a:buChar char=" "/>
            </a:pPr>
            <a:r>
              <a:rPr lang="en-IN" sz="900">
                <a:latin typeface="Times New Roman"/>
                <a:ea typeface="Times New Roman"/>
                <a:cs typeface="Times New Roman"/>
                <a:sym typeface="Times New Roman"/>
              </a:rPr>
              <a:t>Reke, E., Powell, D. and Mogos, M.F., (2022). Applying the fundamentals of TPS to realize a resilient and responsive manufacturing system. </a:t>
            </a:r>
            <a:r>
              <a:rPr lang="en-IN" sz="900" i="1">
                <a:latin typeface="Times New Roman"/>
                <a:ea typeface="Times New Roman"/>
                <a:cs typeface="Times New Roman"/>
                <a:sym typeface="Times New Roman"/>
              </a:rPr>
              <a:t>Procedia CIRP</a:t>
            </a:r>
            <a:r>
              <a:rPr lang="en-IN" sz="900">
                <a:latin typeface="Times New Roman"/>
                <a:ea typeface="Times New Roman"/>
                <a:cs typeface="Times New Roman"/>
                <a:sym typeface="Times New Roman"/>
              </a:rPr>
              <a:t>, </a:t>
            </a:r>
            <a:r>
              <a:rPr lang="en-IN" sz="900" i="1">
                <a:latin typeface="Times New Roman"/>
                <a:ea typeface="Times New Roman"/>
                <a:cs typeface="Times New Roman"/>
                <a:sym typeface="Times New Roman"/>
              </a:rPr>
              <a:t>107</a:t>
            </a:r>
            <a:r>
              <a:rPr lang="en-IN" sz="900">
                <a:latin typeface="Times New Roman"/>
                <a:ea typeface="Times New Roman"/>
                <a:cs typeface="Times New Roman"/>
                <a:sym typeface="Times New Roman"/>
              </a:rPr>
              <a:t>, pp.1221-1225. </a:t>
            </a:r>
            <a:r>
              <a:rPr lang="en-IN" sz="900" u="sng">
                <a:solidFill>
                  <a:schemeClr val="hlink"/>
                </a:solidFill>
                <a:latin typeface="Times New Roman"/>
                <a:ea typeface="Times New Roman"/>
                <a:cs typeface="Times New Roman"/>
                <a:sym typeface="Times New Roman"/>
                <a:hlinkClick r:id="rId3"/>
              </a:rPr>
              <a:t>https://www.sciencedirect.com/science/article/pii/S221282712200419X/pdf?md5=29c7ea1ad5d6c50a36ae1cc08c245b4c&amp;pid=1-s2.0-S221282712200419X-main.pdf</a:t>
            </a:r>
            <a:endParaRPr sz="900">
              <a:latin typeface="Times New Roman"/>
              <a:ea typeface="Times New Roman"/>
              <a:cs typeface="Times New Roman"/>
              <a:sym typeface="Times New Roman"/>
            </a:endParaRPr>
          </a:p>
          <a:p>
            <a:pPr marL="91440" lvl="0" indent="-91440" algn="just" rtl="0">
              <a:lnSpc>
                <a:spcPct val="150000"/>
              </a:lnSpc>
              <a:spcBef>
                <a:spcPts val="0"/>
              </a:spcBef>
              <a:spcAft>
                <a:spcPts val="0"/>
              </a:spcAft>
              <a:buSzPts val="900"/>
              <a:buChar char=" "/>
            </a:pPr>
            <a:r>
              <a:rPr lang="en-IN" sz="900">
                <a:latin typeface="Times New Roman"/>
                <a:ea typeface="Times New Roman"/>
                <a:cs typeface="Times New Roman"/>
                <a:sym typeface="Times New Roman"/>
              </a:rPr>
              <a:t>Sainsburys (2024), </a:t>
            </a:r>
            <a:r>
              <a:rPr lang="en-IN" sz="900" i="1">
                <a:latin typeface="Times New Roman"/>
                <a:ea typeface="Times New Roman"/>
                <a:cs typeface="Times New Roman"/>
                <a:sym typeface="Times New Roman"/>
              </a:rPr>
              <a:t>Sainsbury’s Partners with NCR Voyix for Exceptional Customer Experience</a:t>
            </a:r>
            <a:r>
              <a:rPr lang="en-IN" sz="900">
                <a:latin typeface="Times New Roman"/>
                <a:ea typeface="Times New Roman"/>
                <a:cs typeface="Times New Roman"/>
                <a:sym typeface="Times New Roman"/>
              </a:rPr>
              <a:t>, Available at: https://corporate.sainsburys.co.uk/news/press-releases/sainsbury-s-partners-with-ncr-voyix-for-exceptional-customer-experience/ (Accessed: 04 June 2026).</a:t>
            </a:r>
            <a:endParaRPr/>
          </a:p>
          <a:p>
            <a:pPr marL="91440" lvl="0" indent="-91440" algn="just" rtl="0">
              <a:lnSpc>
                <a:spcPct val="150000"/>
              </a:lnSpc>
              <a:spcBef>
                <a:spcPts val="0"/>
              </a:spcBef>
              <a:spcAft>
                <a:spcPts val="0"/>
              </a:spcAft>
              <a:buSzPts val="900"/>
              <a:buChar char=" "/>
            </a:pPr>
            <a:r>
              <a:rPr lang="en-IN" sz="900">
                <a:latin typeface="Times New Roman"/>
                <a:ea typeface="Times New Roman"/>
                <a:cs typeface="Times New Roman"/>
                <a:sym typeface="Times New Roman"/>
              </a:rPr>
              <a:t>Tatli, Z. (2024). </a:t>
            </a:r>
            <a:r>
              <a:rPr lang="en-IN" sz="900" i="1">
                <a:latin typeface="Times New Roman"/>
                <a:ea typeface="Times New Roman"/>
                <a:cs typeface="Times New Roman"/>
                <a:sym typeface="Times New Roman"/>
              </a:rPr>
              <a:t>The role of Management Information Systems (MIS) in solving data integration</a:t>
            </a:r>
            <a:r>
              <a:rPr lang="en-IN" sz="900">
                <a:latin typeface="Times New Roman"/>
                <a:ea typeface="Times New Roman"/>
                <a:cs typeface="Times New Roman"/>
                <a:sym typeface="Times New Roman"/>
              </a:rPr>
              <a:t>, </a:t>
            </a:r>
            <a:r>
              <a:rPr lang="en-IN" sz="900" i="1">
                <a:latin typeface="Times New Roman"/>
                <a:ea typeface="Times New Roman"/>
                <a:cs typeface="Times New Roman"/>
                <a:sym typeface="Times New Roman"/>
              </a:rPr>
              <a:t>CloudOffix</a:t>
            </a:r>
            <a:r>
              <a:rPr lang="en-IN" sz="900">
                <a:latin typeface="Times New Roman"/>
                <a:ea typeface="Times New Roman"/>
                <a:cs typeface="Times New Roman"/>
                <a:sym typeface="Times New Roman"/>
              </a:rPr>
              <a:t>. Available at: https://www.cloudoffix.com/blog/the-role-of-management-information-systems-mis-in-solving-data-integration (Accessed: 04 June 2026).</a:t>
            </a:r>
            <a:endParaRPr/>
          </a:p>
          <a:p>
            <a:pPr marL="91440" lvl="0" indent="-91440" algn="just" rtl="0">
              <a:lnSpc>
                <a:spcPct val="150000"/>
              </a:lnSpc>
              <a:spcBef>
                <a:spcPts val="0"/>
              </a:spcBef>
              <a:spcAft>
                <a:spcPts val="0"/>
              </a:spcAft>
              <a:buSzPts val="900"/>
              <a:buChar char=" "/>
            </a:pPr>
            <a:r>
              <a:rPr lang="en-IN" sz="900">
                <a:latin typeface="Times New Roman"/>
                <a:ea typeface="Times New Roman"/>
                <a:cs typeface="Times New Roman"/>
                <a:sym typeface="Times New Roman"/>
              </a:rPr>
              <a:t>Thorson, T. (2025). </a:t>
            </a:r>
            <a:r>
              <a:rPr lang="en-IN" sz="900" i="1">
                <a:latin typeface="Times New Roman"/>
                <a:ea typeface="Times New Roman"/>
                <a:cs typeface="Times New Roman"/>
                <a:sym typeface="Times New Roman"/>
              </a:rPr>
              <a:t>What are MIS? The role of Management Information Systems</a:t>
            </a:r>
            <a:r>
              <a:rPr lang="en-IN" sz="900">
                <a:latin typeface="Times New Roman"/>
                <a:ea typeface="Times New Roman"/>
                <a:cs typeface="Times New Roman"/>
                <a:sym typeface="Times New Roman"/>
              </a:rPr>
              <a:t>, </a:t>
            </a:r>
            <a:r>
              <a:rPr lang="en-IN" sz="900" i="1">
                <a:latin typeface="Times New Roman"/>
                <a:ea typeface="Times New Roman"/>
                <a:cs typeface="Times New Roman"/>
                <a:sym typeface="Times New Roman"/>
              </a:rPr>
              <a:t>Orderful</a:t>
            </a:r>
            <a:r>
              <a:rPr lang="en-IN" sz="900">
                <a:latin typeface="Times New Roman"/>
                <a:ea typeface="Times New Roman"/>
                <a:cs typeface="Times New Roman"/>
                <a:sym typeface="Times New Roman"/>
              </a:rPr>
              <a:t>. Available at: https://www.orderful.com/blog/what-is-mis (Accessed: 04 June 2026).</a:t>
            </a:r>
            <a:endParaRPr/>
          </a:p>
          <a:p>
            <a:pPr marL="91440" lvl="0" indent="-91440" algn="just" rtl="0">
              <a:lnSpc>
                <a:spcPct val="150000"/>
              </a:lnSpc>
              <a:spcBef>
                <a:spcPts val="0"/>
              </a:spcBef>
              <a:spcAft>
                <a:spcPts val="0"/>
              </a:spcAft>
              <a:buSzPts val="900"/>
              <a:buChar char=" "/>
            </a:pPr>
            <a:r>
              <a:rPr lang="en-IN" sz="900">
                <a:latin typeface="Times New Roman"/>
                <a:ea typeface="Times New Roman"/>
                <a:cs typeface="Times New Roman"/>
                <a:sym typeface="Times New Roman"/>
              </a:rPr>
              <a:t>TrustArc (2026), </a:t>
            </a:r>
            <a:r>
              <a:rPr lang="en-IN" sz="900" i="1">
                <a:latin typeface="Times New Roman"/>
                <a:ea typeface="Times New Roman"/>
                <a:cs typeface="Times New Roman"/>
                <a:sym typeface="Times New Roman"/>
              </a:rPr>
              <a:t>Employee Data Privacy: Balancing Monitoring and Trust</a:t>
            </a:r>
            <a:r>
              <a:rPr lang="en-IN" sz="900">
                <a:latin typeface="Times New Roman"/>
                <a:ea typeface="Times New Roman"/>
                <a:cs typeface="Times New Roman"/>
                <a:sym typeface="Times New Roman"/>
              </a:rPr>
              <a:t>, Available at: https://trustarc.com/resource/employee-data-privacy-balancing-monitoring-and-trust/ (Accessed: 04 June 2026).</a:t>
            </a:r>
            <a:endParaRPr/>
          </a:p>
          <a:p>
            <a:pPr marL="91440" lvl="0" indent="-91440" algn="just" rtl="0">
              <a:lnSpc>
                <a:spcPct val="150000"/>
              </a:lnSpc>
              <a:spcBef>
                <a:spcPts val="0"/>
              </a:spcBef>
              <a:spcAft>
                <a:spcPts val="0"/>
              </a:spcAft>
              <a:buSzPts val="900"/>
              <a:buChar char=" "/>
            </a:pPr>
            <a:r>
              <a:rPr lang="en-IN" sz="900">
                <a:latin typeface="Times New Roman"/>
                <a:ea typeface="Times New Roman"/>
                <a:cs typeface="Times New Roman"/>
                <a:sym typeface="Times New Roman"/>
              </a:rPr>
              <a:t>Wahsheh, F.R., Marie, Z., Farea, M.M., Al-Haithami, W.A., Mohamad, F.S. and Bisht, N., (2023), October. Operational Level System: Transaction Processing System and Decision Making. In </a:t>
            </a:r>
            <a:r>
              <a:rPr lang="en-IN" sz="900" i="1">
                <a:latin typeface="Times New Roman"/>
                <a:ea typeface="Times New Roman"/>
                <a:cs typeface="Times New Roman"/>
                <a:sym typeface="Times New Roman"/>
              </a:rPr>
              <a:t>2023 International Conference on Computer Science and Emerging Technologies (CSET)</a:t>
            </a:r>
            <a:r>
              <a:rPr lang="en-IN" sz="900">
                <a:latin typeface="Times New Roman"/>
                <a:ea typeface="Times New Roman"/>
                <a:cs typeface="Times New Roman"/>
                <a:sym typeface="Times New Roman"/>
              </a:rPr>
              <a:t> (pp. 1-7). IEEE. </a:t>
            </a:r>
            <a:r>
              <a:rPr lang="en-IN" sz="900" u="sng">
                <a:solidFill>
                  <a:schemeClr val="hlink"/>
                </a:solidFill>
                <a:latin typeface="Times New Roman"/>
                <a:ea typeface="Times New Roman"/>
                <a:cs typeface="Times New Roman"/>
                <a:sym typeface="Times New Roman"/>
                <a:hlinkClick r:id="rId4"/>
              </a:rPr>
              <a:t>https://www.researchgate.net/profile/Mazen-Farea/publication/376673600_Operational_Level_System_Transaction_Processing_System_and_Decision_Making/links/658a769d2468df72d3d90ee3/Operational-Level-System-Transaction-Processing-System-and-Decision-Making.pdf</a:t>
            </a:r>
            <a:endParaRPr sz="900">
              <a:latin typeface="Times New Roman"/>
              <a:ea typeface="Times New Roman"/>
              <a:cs typeface="Times New Roman"/>
              <a:sym typeface="Times New Roman"/>
            </a:endParaRPr>
          </a:p>
          <a:p>
            <a:pPr marL="91440" lvl="0" indent="-91440" algn="just" rtl="0">
              <a:lnSpc>
                <a:spcPct val="150000"/>
              </a:lnSpc>
              <a:spcBef>
                <a:spcPts val="0"/>
              </a:spcBef>
              <a:spcAft>
                <a:spcPts val="0"/>
              </a:spcAft>
              <a:buSzPts val="900"/>
              <a:buChar char=" "/>
            </a:pPr>
            <a:r>
              <a:rPr lang="en-IN" sz="900">
                <a:latin typeface="Times New Roman"/>
                <a:ea typeface="Times New Roman"/>
                <a:cs typeface="Times New Roman"/>
                <a:sym typeface="Times New Roman"/>
              </a:rPr>
              <a:t>Zaplatynskyj, C. (2023). </a:t>
            </a:r>
            <a:r>
              <a:rPr lang="en-IN" sz="900" i="1">
                <a:latin typeface="Times New Roman"/>
                <a:ea typeface="Times New Roman"/>
                <a:cs typeface="Times New Roman"/>
                <a:sym typeface="Times New Roman"/>
              </a:rPr>
              <a:t>Advantages and disadvantages of Decision Support Systems</a:t>
            </a:r>
            <a:r>
              <a:rPr lang="en-IN" sz="900">
                <a:latin typeface="Times New Roman"/>
                <a:ea typeface="Times New Roman"/>
                <a:cs typeface="Times New Roman"/>
                <a:sym typeface="Times New Roman"/>
              </a:rPr>
              <a:t>, </a:t>
            </a:r>
            <a:r>
              <a:rPr lang="en-IN" sz="900" i="1">
                <a:latin typeface="Times New Roman"/>
                <a:ea typeface="Times New Roman"/>
                <a:cs typeface="Times New Roman"/>
                <a:sym typeface="Times New Roman"/>
              </a:rPr>
              <a:t>InterDynamics</a:t>
            </a:r>
            <a:r>
              <a:rPr lang="en-IN" sz="900">
                <a:latin typeface="Times New Roman"/>
                <a:ea typeface="Times New Roman"/>
                <a:cs typeface="Times New Roman"/>
                <a:sym typeface="Times New Roman"/>
              </a:rPr>
              <a:t>. Available at: https://www.interdynamics.com/2023/06/14/advantages-and-disadvantages-of-decision-support-systems/ (Accessed: 04 June 2026).</a:t>
            </a:r>
            <a:endParaRP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2336</Words>
  <Application>Microsoft Office PowerPoint</Application>
  <PresentationFormat>Widescreen</PresentationFormat>
  <Paragraphs>72</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Noto Sans Symbols</vt:lpstr>
      <vt:lpstr>Times New Roman</vt:lpstr>
      <vt:lpstr>Retrospect</vt:lpstr>
      <vt:lpstr>Programme: BA (Hons) Leadership and Management Skills for the Workplace Module: Managing Business Information Module code: LCLM 5004 Assignment Title: Component 1- Group Presentation on Different Information Systems</vt:lpstr>
      <vt:lpstr>Introduction</vt:lpstr>
      <vt:lpstr>Discussion of various information systems- Transaction Processing Systems</vt:lpstr>
      <vt:lpstr>Discussion of various information systems- Management Information Systems</vt:lpstr>
      <vt:lpstr>Discussion of various information systems- Decision Support Systems</vt:lpstr>
      <vt:lpstr>Comparison of the functions, benefits, and limitations of three information systems- Transaction Processing Systems</vt:lpstr>
      <vt:lpstr>Comparison of the functions, benefits, and limitations of three information systems- Management Information Systems</vt:lpstr>
      <vt:lpstr>Comparison of the functions, benefits, and limitations of three information systems- Decision Support Systems</vt:lpstr>
      <vt:lpstr>Ethical Considerations- Ethical Issues faced due to the use of information systems</vt:lpstr>
      <vt:lpstr>Ethical Considerations- Recommendations to mitigate the ethical problems</vt:lpstr>
      <vt:lpstr>Real-Life Case Examples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LAPTOP LENOVO</dc:creator>
  <cp:lastModifiedBy>Office</cp:lastModifiedBy>
  <cp:revision>2</cp:revision>
  <dcterms:created xsi:type="dcterms:W3CDTF">2026-06-04T09:43:56Z</dcterms:created>
  <dcterms:modified xsi:type="dcterms:W3CDTF">2026-06-04T13:30:42Z</dcterms:modified>
</cp:coreProperties>
</file>