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Lst>
  <p:notesMasterIdLst>
    <p:notesMasterId r:id="rId25"/>
  </p:notesMasterIdLst>
  <p:sldIdLst>
    <p:sldId id="455" r:id="rId11"/>
    <p:sldId id="456" r:id="rId12"/>
    <p:sldId id="466" r:id="rId13"/>
    <p:sldId id="467" r:id="rId14"/>
    <p:sldId id="469" r:id="rId15"/>
    <p:sldId id="465" r:id="rId16"/>
    <p:sldId id="471" r:id="rId17"/>
    <p:sldId id="470" r:id="rId18"/>
    <p:sldId id="472" r:id="rId19"/>
    <p:sldId id="473" r:id="rId20"/>
    <p:sldId id="474" r:id="rId21"/>
    <p:sldId id="483" r:id="rId22"/>
    <p:sldId id="479" r:id="rId23"/>
    <p:sldId id="4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E4ED39-8FA3-478E-A913-A3BDB254AC03}" v="1" dt="2023-10-16T17:31:2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91656" autoAdjust="0"/>
  </p:normalViewPr>
  <p:slideViewPr>
    <p:cSldViewPr snapToGrid="0">
      <p:cViewPr varScale="1">
        <p:scale>
          <a:sx n="59" d="100"/>
          <a:sy n="59" d="100"/>
        </p:scale>
        <p:origin x="111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1474415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7vPxx7W6Cg4" TargetMode="External"/><Relationship Id="rId2" Type="http://schemas.openxmlformats.org/officeDocument/2006/relationships/image" Target="../media/image8.jpg"/><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hyperlink" Target="https://www.wallpaperflare.com/person-holding-earth-illustration-sustainability-energy-globe-wallpaper-zpsss" TargetMode="External"/><Relationship Id="rId2" Type="http://schemas.openxmlformats.org/officeDocument/2006/relationships/image" Target="../media/image9.jpg"/><Relationship Id="rId1" Type="http://schemas.openxmlformats.org/officeDocument/2006/relationships/slideLayout" Target="../slideLayouts/slideLayout52.xml"/></Relationships>
</file>

<file path=ppt/slides/_rels/slide4.xml.rels><?xml version="1.0" encoding="UTF-8" standalone="yes"?>
<Relationships xmlns="http://schemas.openxmlformats.org/package/2006/relationships"><Relationship Id="rId3" Type="http://schemas.openxmlformats.org/officeDocument/2006/relationships/hyperlink" Target="https://balneus.wordpress.com/2008/11/21/co2-emissions-changes-since-1990/" TargetMode="External"/><Relationship Id="rId2" Type="http://schemas.openxmlformats.org/officeDocument/2006/relationships/image" Target="../media/image10.jpg"/><Relationship Id="rId1" Type="http://schemas.openxmlformats.org/officeDocument/2006/relationships/slideLayout" Target="../slideLayouts/slideLayout4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houseofhall/5931748545" TargetMode="External"/><Relationship Id="rId2" Type="http://schemas.openxmlformats.org/officeDocument/2006/relationships/image" Target="../media/image11.jpg"/><Relationship Id="rId1" Type="http://schemas.openxmlformats.org/officeDocument/2006/relationships/slideLayout" Target="../slideLayouts/slideLayout4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cs/brexit-konec-spojen%C3%A9-kr%C3%A1lovstv%C3%AD-1481031/" TargetMode="External"/><Relationship Id="rId2" Type="http://schemas.openxmlformats.org/officeDocument/2006/relationships/image" Target="../media/image12.jpg"/><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view-image.php?image=16888&amp;picture=holiday-on-beach-in-summer" TargetMode="External"/><Relationship Id="rId2" Type="http://schemas.openxmlformats.org/officeDocument/2006/relationships/image" Target="../media/image13.jpg"/><Relationship Id="rId1" Type="http://schemas.openxmlformats.org/officeDocument/2006/relationships/slideLayout" Target="../slideLayouts/slideLayout42.xml"/><Relationship Id="rId6" Type="http://schemas.openxmlformats.org/officeDocument/2006/relationships/hyperlink" Target="https://creativecommons.org/licenses/by-nc-sa/3.0/" TargetMode="External"/><Relationship Id="rId5" Type="http://schemas.openxmlformats.org/officeDocument/2006/relationships/hyperlink" Target="https://drinkmi.blogspot.com/p/our-clients.html" TargetMode="External"/><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hyperlink" Target="https://www.geograph.org.uk/photo/3560482" TargetMode="External"/><Relationship Id="rId2" Type="http://schemas.openxmlformats.org/officeDocument/2006/relationships/image" Target="../media/image15.jpg"/><Relationship Id="rId1" Type="http://schemas.openxmlformats.org/officeDocument/2006/relationships/slideLayout" Target="../slideLayouts/slideLayout42.xml"/><Relationship Id="rId6" Type="http://schemas.openxmlformats.org/officeDocument/2006/relationships/hyperlink" Target="https://creativecommons.org/licenses/by-nc/3.0/" TargetMode="External"/><Relationship Id="rId5" Type="http://schemas.openxmlformats.org/officeDocument/2006/relationships/hyperlink" Target="https://socialalterations.com/2010/10/14/lesson-4-corporate-social-responsibility/" TargetMode="Externa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image" Target="../media/image17.1"/><Relationship Id="rId2" Type="http://schemas.openxmlformats.org/officeDocument/2006/relationships/notesSlide" Target="../notesSlides/notesSlide1.xml"/><Relationship Id="rId1" Type="http://schemas.openxmlformats.org/officeDocument/2006/relationships/slideLayout" Target="../slideLayouts/slideLayout42.xml"/><Relationship Id="rId4" Type="http://schemas.openxmlformats.org/officeDocument/2006/relationships/hyperlink" Target="https://www.rawpixel.com/image/385503/free-photo-image-cleaner-cleaning-housekeepin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2.xml.rels><?xml version="1.0" encoding="UTF-8" standalone="yes"?>
<Relationships xmlns="http://schemas.openxmlformats.org/package/2006/relationships"><Relationship Id="rId2" Type="http://schemas.openxmlformats.org/officeDocument/2006/relationships/hyperlink" Target="https://hmhub.in/environmental-concerns-relating-to-hotel-industry/" TargetMode="External"/><Relationship Id="rId1" Type="http://schemas.openxmlformats.org/officeDocument/2006/relationships/slideLayout" Target="../slideLayouts/slideLayout4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4.xml.rels><?xml version="1.0" encoding="UTF-8" standalone="yes"?>
<Relationships xmlns="http://schemas.openxmlformats.org/package/2006/relationships"><Relationship Id="rId2" Type="http://schemas.openxmlformats.org/officeDocument/2006/relationships/hyperlink" Target="https://www.novotel-dubai-world-trade-centre.com/news/sustainability" TargetMode="External"/><Relationship Id="rId1" Type="http://schemas.openxmlformats.org/officeDocument/2006/relationships/slideLayout" Target="../slideLayouts/slideLayout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353925" y="508315"/>
            <a:ext cx="11484150" cy="4517507"/>
          </a:xfrm>
        </p:spPr>
        <p:txBody>
          <a:bodyPr>
            <a:normAutofit fontScale="90000"/>
          </a:bodyPr>
          <a:lstStyle/>
          <a:p>
            <a:br>
              <a:rPr lang="en-GB" dirty="0"/>
            </a:br>
            <a:br>
              <a:rPr lang="en-GB" dirty="0"/>
            </a:br>
            <a:br>
              <a:rPr lang="en-GB" dirty="0"/>
            </a:br>
            <a:br>
              <a:rPr lang="en-GB" dirty="0"/>
            </a:br>
            <a:br>
              <a:rPr lang="en-GB" dirty="0"/>
            </a:br>
            <a:r>
              <a:rPr lang="en-GB" dirty="0"/>
              <a:t>STUDENT NAME:             MAHENDRA  ADHIHARI</a:t>
            </a:r>
            <a:br>
              <a:rPr lang="en-GB" dirty="0"/>
            </a:br>
            <a:br>
              <a:rPr lang="en-GB" dirty="0"/>
            </a:br>
            <a:r>
              <a:rPr lang="en-GB" dirty="0"/>
              <a:t>STUDENT NO:                  2012482</a:t>
            </a:r>
            <a:br>
              <a:rPr lang="en-GB" dirty="0"/>
            </a:br>
            <a:br>
              <a:rPr lang="en-GB" dirty="0"/>
            </a:br>
            <a:r>
              <a:rPr lang="en-GB" dirty="0"/>
              <a:t>PROGRAMME:                  BA  INTERNATIONAL HOTEL MANAGEMENT</a:t>
            </a:r>
            <a:br>
              <a:rPr lang="en-GB" dirty="0"/>
            </a:br>
            <a:br>
              <a:rPr lang="en-GB" dirty="0"/>
            </a:br>
            <a:r>
              <a:rPr lang="en-GB" dirty="0"/>
              <a:t>MODOLE CODE:               BMIH6001</a:t>
            </a:r>
            <a:br>
              <a:rPr lang="en-GB" dirty="0"/>
            </a:br>
            <a:br>
              <a:rPr lang="en-GB" dirty="0"/>
            </a:br>
            <a:r>
              <a:rPr lang="en-GB" dirty="0"/>
              <a:t>LECTURERS:                     LOLA VILLARD, GIUILIA CHIFARI</a:t>
            </a:r>
            <a:br>
              <a:rPr lang="en-GB" dirty="0"/>
            </a:br>
            <a:r>
              <a:rPr lang="en-GB" dirty="0"/>
              <a:t>  </a:t>
            </a:r>
            <a:br>
              <a:rPr lang="en-GB" dirty="0"/>
            </a:br>
            <a:r>
              <a:rPr lang="en-GB" dirty="0"/>
              <a:t>ASSIGNMENT TITLE:         POWERPOINT PRESENTATION </a:t>
            </a:r>
            <a:br>
              <a:rPr lang="en-GB" dirty="0"/>
            </a:br>
            <a:r>
              <a:rPr lang="en-GB" dirty="0"/>
              <a:t>                                            CONTEMPORARY THEME-SUSTAINABILITY</a:t>
            </a:r>
            <a:br>
              <a:rPr lang="en-GB" dirty="0"/>
            </a:br>
            <a:br>
              <a:rPr lang="en-GB" dirty="0"/>
            </a:br>
            <a:br>
              <a:rPr lang="en-GB" dirty="0"/>
            </a:br>
            <a:br>
              <a:rPr lang="en-GB" dirty="0"/>
            </a:b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7E46-9A69-2479-81F4-6F28FC2E4E4B}"/>
              </a:ext>
            </a:extLst>
          </p:cNvPr>
          <p:cNvSpPr>
            <a:spLocks noGrp="1"/>
          </p:cNvSpPr>
          <p:nvPr>
            <p:ph type="title"/>
          </p:nvPr>
        </p:nvSpPr>
        <p:spPr>
          <a:xfrm>
            <a:off x="0" y="305490"/>
            <a:ext cx="8587409" cy="5479084"/>
          </a:xfrm>
        </p:spPr>
        <p:txBody>
          <a:bodyPr>
            <a:normAutofit/>
          </a:bodyPr>
          <a:lstStyle/>
          <a:p>
            <a:r>
              <a:rPr lang="en-GB" sz="2000" dirty="0">
                <a:solidFill>
                  <a:schemeClr val="bg1"/>
                </a:solidFill>
                <a:latin typeface="Arial" panose="020B0604020202020204" pitchFamily="34" charset="0"/>
                <a:cs typeface="Arial" panose="020B0604020202020204" pitchFamily="34" charset="0"/>
              </a:rPr>
              <a:t>The main aim of today’s power point presentation is to  highlight my observation during the placement in Novotel Manchester,</a:t>
            </a: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21 Dickinson St, Manchester  M21 4LX.  The observation was about sustainability</a:t>
            </a:r>
          </a:p>
        </p:txBody>
      </p:sp>
      <p:pic>
        <p:nvPicPr>
          <p:cNvPr id="5" name="Content Placeholder 4" descr="A building with glass doors&#10;&#10;Description automatically generated">
            <a:extLst>
              <a:ext uri="{FF2B5EF4-FFF2-40B4-BE49-F238E27FC236}">
                <a16:creationId xmlns:a16="http://schemas.microsoft.com/office/drawing/2014/main" id="{3EAF200B-A07D-E2C5-AAEB-453731D2412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05057" y="0"/>
            <a:ext cx="4386943" cy="5784573"/>
          </a:xfrm>
        </p:spPr>
      </p:pic>
    </p:spTree>
    <p:extLst>
      <p:ext uri="{BB962C8B-B14F-4D97-AF65-F5344CB8AC3E}">
        <p14:creationId xmlns:p14="http://schemas.microsoft.com/office/powerpoint/2010/main" val="4088682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C17C-11EF-E340-3631-3A5AA8D682EC}"/>
              </a:ext>
            </a:extLst>
          </p:cNvPr>
          <p:cNvSpPr>
            <a:spLocks noGrp="1"/>
          </p:cNvSpPr>
          <p:nvPr>
            <p:ph type="title"/>
          </p:nvPr>
        </p:nvSpPr>
        <p:spPr>
          <a:xfrm>
            <a:off x="512381" y="146957"/>
            <a:ext cx="10744199" cy="4976837"/>
          </a:xfrm>
        </p:spPr>
        <p:txBody>
          <a:bodyPr>
            <a:normAutofit/>
          </a:bodyPr>
          <a:lstStyle/>
          <a:p>
            <a:r>
              <a:rPr lang="en-GB" sz="2000" dirty="0"/>
              <a:t>Sustainability refers to a model involving long-term thinking on environment, social and economic aspects </a:t>
            </a:r>
            <a:r>
              <a:rPr lang="en-GB" sz="2000" dirty="0" err="1"/>
              <a:t>inorder</a:t>
            </a:r>
            <a:r>
              <a:rPr lang="en-GB" sz="2000" dirty="0"/>
              <a:t> to meet the organisations’ current needs without compromising the ability of future generations to meet their own needs (</a:t>
            </a:r>
            <a:r>
              <a:rPr lang="en-GB" sz="2000" dirty="0" err="1"/>
              <a:t>Griep</a:t>
            </a:r>
            <a:r>
              <a:rPr lang="en-GB" sz="2000" dirty="0"/>
              <a:t>, </a:t>
            </a:r>
            <a:r>
              <a:rPr lang="en-GB" sz="2000" dirty="0" err="1"/>
              <a:t>Kraak</a:t>
            </a:r>
            <a:r>
              <a:rPr lang="en-GB" sz="2000" dirty="0"/>
              <a:t> and Beekman, 2022).</a:t>
            </a:r>
            <a:br>
              <a:rPr lang="en-GB" sz="2000" dirty="0"/>
            </a:br>
            <a:br>
              <a:rPr lang="en-GB" sz="2000" dirty="0"/>
            </a:br>
            <a:r>
              <a:rPr lang="en-GB" sz="2000" dirty="0"/>
              <a:t>There was a time when sustainability was only discussed among scholars, policy makers and corporate owners but now, it has become a topic of concern among common people as everyone seems responsible for the better planet, prosperous society and balanced economy. According to a survey of US Consumer attitudes on sustainable shopping, 75% of the Gen Z (people born between 1995-2010) prefer to buy sustainably rather than to go for brand names (World Economic Forum, 2022).</a:t>
            </a:r>
            <a:br>
              <a:rPr lang="en-GB" sz="2400" dirty="0"/>
            </a:br>
            <a:endParaRPr lang="en-GB" dirty="0"/>
          </a:p>
        </p:txBody>
      </p:sp>
      <p:pic>
        <p:nvPicPr>
          <p:cNvPr id="4" name="Picture 3" descr="A hand holding a green planet&#10;&#10;Description automatically generated">
            <a:extLst>
              <a:ext uri="{FF2B5EF4-FFF2-40B4-BE49-F238E27FC236}">
                <a16:creationId xmlns:a16="http://schemas.microsoft.com/office/drawing/2014/main" id="{75A3D494-AE82-7D4E-CCC2-92AAFC7377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57700" y="3608613"/>
            <a:ext cx="4925864" cy="2432957"/>
          </a:xfrm>
          <a:prstGeom prst="rect">
            <a:avLst/>
          </a:prstGeom>
        </p:spPr>
      </p:pic>
    </p:spTree>
    <p:extLst>
      <p:ext uri="{BB962C8B-B14F-4D97-AF65-F5344CB8AC3E}">
        <p14:creationId xmlns:p14="http://schemas.microsoft.com/office/powerpoint/2010/main" val="474582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C9C626-C59C-76BA-B46E-3A0C3812A135}"/>
              </a:ext>
            </a:extLst>
          </p:cNvPr>
          <p:cNvSpPr>
            <a:spLocks noGrp="1"/>
          </p:cNvSpPr>
          <p:nvPr>
            <p:ph idx="1"/>
          </p:nvPr>
        </p:nvSpPr>
        <p:spPr>
          <a:xfrm>
            <a:off x="838199" y="315876"/>
            <a:ext cx="10515600" cy="5801406"/>
          </a:xfrm>
        </p:spPr>
        <p:txBody>
          <a:bodyPr>
            <a:normAutofit/>
          </a:bodyPr>
          <a:lstStyle/>
          <a:p>
            <a:pPr marL="0" indent="0">
              <a:buNone/>
            </a:pPr>
            <a:r>
              <a:rPr lang="en-GB" sz="2000" dirty="0">
                <a:solidFill>
                  <a:schemeClr val="bg1"/>
                </a:solidFill>
                <a:latin typeface="Arial" panose="020B0604020202020204" pitchFamily="34" charset="0"/>
                <a:cs typeface="Arial" panose="020B0604020202020204" pitchFamily="34" charset="0"/>
              </a:rPr>
              <a:t>Hospitality is one of the biggest sectors in the UK, with 143,000 businesses, employing around 1.8 million people and in 2019, generated £40.4 billion for the UK economy (GOV.UK, 2021).  Hotels and other types of accommodations contribute to 2% of the 5% global CO2 emission by the tourism sector and 75% of the hotel’s environmental impacts can be directly related to excessive consumption of resources and it creates unnecessary operational costs (</a:t>
            </a:r>
            <a:r>
              <a:rPr lang="en-GB" sz="2000" dirty="0" err="1">
                <a:solidFill>
                  <a:schemeClr val="bg1"/>
                </a:solidFill>
                <a:latin typeface="Arial" panose="020B0604020202020204" pitchFamily="34" charset="0"/>
                <a:cs typeface="Arial" panose="020B0604020202020204" pitchFamily="34" charset="0"/>
              </a:rPr>
              <a:t>Rajak</a:t>
            </a:r>
            <a:r>
              <a:rPr lang="en-GB" sz="2000" dirty="0">
                <a:solidFill>
                  <a:schemeClr val="bg1"/>
                </a:solidFill>
                <a:latin typeface="Arial" panose="020B0604020202020204" pitchFamily="34" charset="0"/>
                <a:cs typeface="Arial" panose="020B0604020202020204" pitchFamily="34" charset="0"/>
              </a:rPr>
              <a:t>, 2023). According to Hotel Industry Market Statistics, 55% of UK adults have stayed in a hotel in the UK during the last 12 months and 38% of them plan to do so in the next 12 months (</a:t>
            </a:r>
            <a:r>
              <a:rPr lang="en-GB" sz="2000" dirty="0" err="1">
                <a:solidFill>
                  <a:schemeClr val="bg1"/>
                </a:solidFill>
                <a:latin typeface="Arial" panose="020B0604020202020204" pitchFamily="34" charset="0"/>
                <a:cs typeface="Arial" panose="020B0604020202020204" pitchFamily="34" charset="0"/>
              </a:rPr>
              <a:t>Marloes</a:t>
            </a:r>
            <a:r>
              <a:rPr lang="en-GB" sz="2000" dirty="0">
                <a:solidFill>
                  <a:schemeClr val="bg1"/>
                </a:solidFill>
                <a:latin typeface="Arial" panose="020B0604020202020204" pitchFamily="34" charset="0"/>
                <a:cs typeface="Arial" panose="020B0604020202020204" pitchFamily="34" charset="0"/>
              </a:rPr>
              <a:t>, 2022).  According to </a:t>
            </a:r>
            <a:r>
              <a:rPr lang="en-GB" sz="2000" dirty="0" err="1">
                <a:solidFill>
                  <a:schemeClr val="bg1"/>
                </a:solidFill>
                <a:latin typeface="Arial" panose="020B0604020202020204" pitchFamily="34" charset="0"/>
                <a:cs typeface="Arial" panose="020B0604020202020204" pitchFamily="34" charset="0"/>
              </a:rPr>
              <a:t>Booking.com’s</a:t>
            </a:r>
            <a:r>
              <a:rPr lang="en-GB" sz="2000" dirty="0">
                <a:solidFill>
                  <a:schemeClr val="bg1"/>
                </a:solidFill>
                <a:latin typeface="Arial" panose="020B0604020202020204" pitchFamily="34" charset="0"/>
                <a:cs typeface="Arial" panose="020B0604020202020204" pitchFamily="34" charset="0"/>
              </a:rPr>
              <a:t> Sustainable Travel Report, 2022, 81% of global travellers said that travelling sustainably is important to them (Milo, 2022). This data suggests that the hoteliers have no choice but to come up with sustainable practices whenever and wherever possible.</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dirty="0"/>
          </a:p>
          <a:p>
            <a:endParaRPr lang="en-GB" dirty="0"/>
          </a:p>
        </p:txBody>
      </p:sp>
      <p:pic>
        <p:nvPicPr>
          <p:cNvPr id="7" name="Picture 6" descr="A graph showing the amount of smoke coming out of a pipe&#10;&#10;Description automatically generated">
            <a:extLst>
              <a:ext uri="{FF2B5EF4-FFF2-40B4-BE49-F238E27FC236}">
                <a16:creationId xmlns:a16="http://schemas.microsoft.com/office/drawing/2014/main" id="{EA1CBC7F-95D2-4DA0-94CB-FDA077664D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199" y="3429001"/>
            <a:ext cx="10395858" cy="2302328"/>
          </a:xfrm>
          <a:prstGeom prst="rect">
            <a:avLst/>
          </a:prstGeom>
        </p:spPr>
      </p:pic>
      <p:sp>
        <p:nvSpPr>
          <p:cNvPr id="8" name="TextBox 7">
            <a:extLst>
              <a:ext uri="{FF2B5EF4-FFF2-40B4-BE49-F238E27FC236}">
                <a16:creationId xmlns:a16="http://schemas.microsoft.com/office/drawing/2014/main" id="{2342222D-84B1-6C46-A223-68A83B9C97C7}"/>
              </a:ext>
            </a:extLst>
          </p:cNvPr>
          <p:cNvSpPr txBox="1"/>
          <p:nvPr/>
        </p:nvSpPr>
        <p:spPr>
          <a:xfrm>
            <a:off x="4081462" y="5886450"/>
            <a:ext cx="4029075" cy="230832"/>
          </a:xfrm>
          <a:prstGeom prst="rect">
            <a:avLst/>
          </a:prstGeom>
          <a:noFill/>
        </p:spPr>
        <p:txBody>
          <a:bodyPr wrap="square" rtlCol="0">
            <a:spAutoFit/>
          </a:bodyPr>
          <a:lstStyle/>
          <a:p>
            <a:r>
              <a:rPr lang="en-GB" sz="900">
                <a:hlinkClick r:id="rId3" tooltip="https://balneus.wordpress.com/2008/11/21/co2-emissions-changes-since-1990/"/>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42653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20CCE1-DFC4-2F0A-9164-1A8B7EDAB9AB}"/>
              </a:ext>
            </a:extLst>
          </p:cNvPr>
          <p:cNvSpPr>
            <a:spLocks noGrp="1"/>
          </p:cNvSpPr>
          <p:nvPr>
            <p:ph idx="1"/>
          </p:nvPr>
        </p:nvSpPr>
        <p:spPr>
          <a:xfrm>
            <a:off x="838200" y="408214"/>
            <a:ext cx="10515600" cy="5768749"/>
          </a:xfrm>
        </p:spPr>
        <p:txBody>
          <a:bodyPr>
            <a:normAutofit/>
          </a:bodyPr>
          <a:lstStyle/>
          <a:p>
            <a:pPr marL="0" indent="0">
              <a:buNone/>
            </a:pPr>
            <a:r>
              <a:rPr lang="en-GB" sz="2000" dirty="0">
                <a:solidFill>
                  <a:schemeClr val="bg1"/>
                </a:solidFill>
                <a:latin typeface="Arial" panose="020B0604020202020204" pitchFamily="34" charset="0"/>
                <a:cs typeface="Arial" panose="020B0604020202020204" pitchFamily="34" charset="0"/>
              </a:rPr>
              <a:t>Novotel is a French midscale hotel brand owned by ACCOR established in 1967 (Wikipedia, 2021). Novotel Manchester Centre is a 4star hotel. comprising of 164 rooms over 4 floors with easy access to Piccadilly and Oxford Road Train station (Novotel, n.d.). The hotel has fitness centre, fully equipped gym, sauna, a steam room with intimate lighting often attracting couples  (Booking.com, n.d.). The customers at Novotel pay additional fees like £10 for breakfast,  Parking fee of £20.25 with 25% discount on it, city tax of £1-20 and a pet fee of £15 if you have one (Book Online, n.d.). </a:t>
            </a:r>
            <a:r>
              <a:rPr lang="en-GB" sz="2000" dirty="0">
                <a:solidFill>
                  <a:schemeClr val="bg1">
                    <a:lumMod val="95000"/>
                  </a:schemeClr>
                </a:solidFill>
                <a:latin typeface="Arial" panose="020B0604020202020204" pitchFamily="34" charset="0"/>
                <a:cs typeface="Arial" panose="020B0604020202020204" pitchFamily="34" charset="0"/>
              </a:rPr>
              <a:t>Novotel world trade enter in  Dubai is dedicated to sustainability and actively involves in finding ways to reducing carbon emission, minimising food waste, reducing the single use plastics and using local products as much as possible( Novotel. n. d )</a:t>
            </a:r>
          </a:p>
          <a:p>
            <a:pPr marL="0" indent="0">
              <a:buNone/>
            </a:pPr>
            <a:endParaRPr lang="en-GB" dirty="0"/>
          </a:p>
          <a:p>
            <a:pPr marL="0" indent="0">
              <a:buNone/>
            </a:pPr>
            <a:endParaRPr lang="en-GB" dirty="0"/>
          </a:p>
        </p:txBody>
      </p:sp>
      <p:pic>
        <p:nvPicPr>
          <p:cNvPr id="4" name="Picture 3" descr="A hotel entrance with a sign&#10;&#10;Description automatically generated">
            <a:extLst>
              <a:ext uri="{FF2B5EF4-FFF2-40B4-BE49-F238E27FC236}">
                <a16:creationId xmlns:a16="http://schemas.microsoft.com/office/drawing/2014/main" id="{0AC27E05-075F-2F74-4BEA-2249D99A66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96542" y="3034883"/>
            <a:ext cx="5965371" cy="2465614"/>
          </a:xfrm>
          <a:prstGeom prst="rect">
            <a:avLst/>
          </a:prstGeom>
        </p:spPr>
      </p:pic>
      <p:sp>
        <p:nvSpPr>
          <p:cNvPr id="5" name="TextBox 4">
            <a:extLst>
              <a:ext uri="{FF2B5EF4-FFF2-40B4-BE49-F238E27FC236}">
                <a16:creationId xmlns:a16="http://schemas.microsoft.com/office/drawing/2014/main" id="{F5EDD3C2-49CB-E531-D16A-7AC05BD24CDD}"/>
              </a:ext>
            </a:extLst>
          </p:cNvPr>
          <p:cNvSpPr txBox="1"/>
          <p:nvPr/>
        </p:nvSpPr>
        <p:spPr>
          <a:xfrm>
            <a:off x="4735285" y="6627168"/>
            <a:ext cx="5965371" cy="230832"/>
          </a:xfrm>
          <a:prstGeom prst="rect">
            <a:avLst/>
          </a:prstGeom>
          <a:noFill/>
        </p:spPr>
        <p:txBody>
          <a:bodyPr wrap="square" rtlCol="0">
            <a:spAutoFit/>
          </a:bodyPr>
          <a:lstStyle/>
          <a:p>
            <a:r>
              <a:rPr lang="en-GB" sz="900">
                <a:hlinkClick r:id="rId3" tooltip="https://www.flickr.com/photos/houseofhall/5931748545"/>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87143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AF32BF-F745-7B78-5F64-4837C6522E79}"/>
              </a:ext>
            </a:extLst>
          </p:cNvPr>
          <p:cNvSpPr>
            <a:spLocks noGrp="1"/>
          </p:cNvSpPr>
          <p:nvPr>
            <p:ph idx="1"/>
          </p:nvPr>
        </p:nvSpPr>
        <p:spPr>
          <a:xfrm>
            <a:off x="838200" y="261257"/>
            <a:ext cx="10515600" cy="5915706"/>
          </a:xfrm>
        </p:spPr>
        <p:txBody>
          <a:bodyPr>
            <a:normAutofit/>
          </a:bodyPr>
          <a:lstStyle/>
          <a:p>
            <a:pPr marL="0" indent="0">
              <a:buNone/>
            </a:pPr>
            <a:r>
              <a:rPr lang="en-GB" sz="2000" dirty="0">
                <a:solidFill>
                  <a:schemeClr val="bg1"/>
                </a:solidFill>
                <a:latin typeface="Arial" panose="020B0604020202020204" pitchFamily="34" charset="0"/>
                <a:cs typeface="Arial" panose="020B0604020202020204" pitchFamily="34" charset="0"/>
              </a:rPr>
              <a:t>PESTLE Analysis is a form of analysis used to identify forces in the macro-environment that are currently affecting businesses, and the ones that are likely to do so in the future (Allen, n.d.).</a:t>
            </a:r>
          </a:p>
          <a:p>
            <a:pPr marL="0" indent="0">
              <a:buNone/>
            </a:pPr>
            <a:r>
              <a:rPr lang="en-GB" sz="2000" dirty="0">
                <a:solidFill>
                  <a:schemeClr val="bg1"/>
                </a:solidFill>
                <a:latin typeface="Arial" panose="020B0604020202020204" pitchFamily="34" charset="0"/>
                <a:cs typeface="Arial" panose="020B0604020202020204" pitchFamily="34" charset="0"/>
              </a:rPr>
              <a:t>PESTLE Analysis on the hospitality sector in the UK at the present situations  shows the following:</a:t>
            </a:r>
          </a:p>
          <a:p>
            <a:pPr marL="0" indent="0">
              <a:buNone/>
            </a:pPr>
            <a:r>
              <a:rPr lang="en-GB" sz="2000" dirty="0">
                <a:solidFill>
                  <a:schemeClr val="bg1"/>
                </a:solidFill>
                <a:latin typeface="Arial" panose="020B0604020202020204" pitchFamily="34" charset="0"/>
                <a:cs typeface="Arial" panose="020B0604020202020204" pitchFamily="34" charset="0"/>
              </a:rPr>
              <a:t>Political factor: Brexit is the main political factor that has affected the hospitality sector since the country left EU. Office for National Statistics (ONS) data for 2020 shows that within a year, the population of EU national in the UK dropped from 3.7 million to 3.5 million and experts say that Brexit is the main factor in people’s decision to emigrate (Mellor,20200.</a:t>
            </a:r>
          </a:p>
          <a:p>
            <a:pPr marL="0" indent="0">
              <a:buNone/>
            </a:pPr>
            <a:r>
              <a:rPr lang="en-GB" sz="2000" dirty="0">
                <a:solidFill>
                  <a:schemeClr val="bg1"/>
                </a:solidFill>
                <a:latin typeface="Arial" panose="020B0604020202020204" pitchFamily="34" charset="0"/>
                <a:cs typeface="Arial" panose="020B0604020202020204" pitchFamily="34" charset="0"/>
              </a:rPr>
              <a:t>Economic factor: The current inflation is the main economic factor affecting the hospitality sector, The UK inflation rate has stayed at 8.7% and the core inflation rose by 7% which is at its highest level since 1992 (Mc Garvey, 2023).</a:t>
            </a:r>
          </a:p>
        </p:txBody>
      </p:sp>
      <p:pic>
        <p:nvPicPr>
          <p:cNvPr id="4" name="Picture 3" descr="A flag with stars and text&#10;&#10;Description automatically generated">
            <a:extLst>
              <a:ext uri="{FF2B5EF4-FFF2-40B4-BE49-F238E27FC236}">
                <a16:creationId xmlns:a16="http://schemas.microsoft.com/office/drawing/2014/main" id="{FAB987AD-574C-0493-D8D1-7858348604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04460" y="3986131"/>
            <a:ext cx="5131526" cy="2020824"/>
          </a:xfrm>
          <a:prstGeom prst="rect">
            <a:avLst/>
          </a:prstGeom>
        </p:spPr>
      </p:pic>
    </p:spTree>
    <p:extLst>
      <p:ext uri="{BB962C8B-B14F-4D97-AF65-F5344CB8AC3E}">
        <p14:creationId xmlns:p14="http://schemas.microsoft.com/office/powerpoint/2010/main" val="1694133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CB33E4-BE18-5639-F8EA-59BA4E66C422}"/>
              </a:ext>
            </a:extLst>
          </p:cNvPr>
          <p:cNvSpPr>
            <a:spLocks noGrp="1"/>
          </p:cNvSpPr>
          <p:nvPr>
            <p:ph idx="1"/>
          </p:nvPr>
        </p:nvSpPr>
        <p:spPr>
          <a:xfrm>
            <a:off x="838200" y="359229"/>
            <a:ext cx="10515600" cy="5817734"/>
          </a:xfrm>
        </p:spPr>
        <p:txBody>
          <a:bodyPr>
            <a:normAutofit/>
          </a:bodyPr>
          <a:lstStyle/>
          <a:p>
            <a:pPr marL="0" indent="0">
              <a:buNone/>
            </a:pPr>
            <a:r>
              <a:rPr lang="en-GB" sz="2000" dirty="0">
                <a:solidFill>
                  <a:schemeClr val="bg1"/>
                </a:solidFill>
                <a:latin typeface="Arial" panose="020B0604020202020204" pitchFamily="34" charset="0"/>
                <a:cs typeface="Arial" panose="020B0604020202020204" pitchFamily="34" charset="0"/>
              </a:rPr>
              <a:t>Social Factor:  Despite the inflation in the country, social factors are generally contributing positively to the hospitality industry. Julia Lo </a:t>
            </a:r>
            <a:r>
              <a:rPr lang="en-GB" sz="2000" dirty="0" err="1">
                <a:solidFill>
                  <a:schemeClr val="bg1"/>
                </a:solidFill>
                <a:latin typeface="Arial" panose="020B0604020202020204" pitchFamily="34" charset="0"/>
                <a:cs typeface="Arial" panose="020B0604020202020204" pitchFamily="34" charset="0"/>
              </a:rPr>
              <a:t>Bue</a:t>
            </a:r>
            <a:r>
              <a:rPr lang="en-GB" sz="2000" dirty="0">
                <a:solidFill>
                  <a:schemeClr val="bg1"/>
                </a:solidFill>
                <a:latin typeface="Arial" panose="020B0604020202020204" pitchFamily="34" charset="0"/>
                <a:cs typeface="Arial" panose="020B0604020202020204" pitchFamily="34" charset="0"/>
              </a:rPr>
              <a:t>, who is the Chief Executive of Advantage Travel Partnership said that despite the inflation, people are doing absolutely anything they can to afford a holiday, and the sales of  holidays of 700 travel agents were increased by 75% in 2022 (Race, 2022).</a:t>
            </a:r>
          </a:p>
          <a:p>
            <a:pPr marL="0" indent="0">
              <a:buNone/>
            </a:pPr>
            <a:r>
              <a:rPr lang="en-GB" sz="2000" dirty="0">
                <a:solidFill>
                  <a:schemeClr val="bg1"/>
                </a:solidFill>
                <a:latin typeface="Arial" panose="020B0604020202020204" pitchFamily="34" charset="0"/>
                <a:cs typeface="Arial" panose="020B0604020202020204" pitchFamily="34" charset="0"/>
              </a:rPr>
              <a:t>Technological Factors: Technology has mixed effects on hospitality.  Due to technology,  many people who can work from home travel around and stay in hotels to explore different places while still working and boost hotel sales. But at the same time,  technology allows  people check reviews before booking and the competition is fierce. According to Media Room, 80% of the people read reviews before booking a hotel (Spinoza,2023). Similarly, introduction of AI at the check in and check out points has made the vibe cold which is contrary to the traditional hospitality theme.</a:t>
            </a:r>
          </a:p>
          <a:p>
            <a:pPr marL="0" indent="0">
              <a:buNone/>
            </a:pPr>
            <a:endParaRPr lang="en-GB" dirty="0"/>
          </a:p>
        </p:txBody>
      </p:sp>
      <p:pic>
        <p:nvPicPr>
          <p:cNvPr id="4" name="Picture 3" descr="A close-up of a beach with umbrellas and plants&#10;&#10;Description automatically generated">
            <a:extLst>
              <a:ext uri="{FF2B5EF4-FFF2-40B4-BE49-F238E27FC236}">
                <a16:creationId xmlns:a16="http://schemas.microsoft.com/office/drawing/2014/main" id="{79AB4AAC-B5C3-E806-B688-A5368B2E4E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5158" y="3951512"/>
            <a:ext cx="4223657" cy="1975758"/>
          </a:xfrm>
          <a:prstGeom prst="rect">
            <a:avLst/>
          </a:prstGeom>
        </p:spPr>
      </p:pic>
      <p:pic>
        <p:nvPicPr>
          <p:cNvPr id="6" name="Picture 5" descr="A blue and white sign with stars&#10;&#10;Description automatically generated">
            <a:extLst>
              <a:ext uri="{FF2B5EF4-FFF2-40B4-BE49-F238E27FC236}">
                <a16:creationId xmlns:a16="http://schemas.microsoft.com/office/drawing/2014/main" id="{B8964D33-5080-CF0E-27CC-5C463F5AC98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83816" y="3951512"/>
            <a:ext cx="4223657" cy="1975757"/>
          </a:xfrm>
          <a:prstGeom prst="rect">
            <a:avLst/>
          </a:prstGeom>
        </p:spPr>
      </p:pic>
      <p:sp>
        <p:nvSpPr>
          <p:cNvPr id="7" name="TextBox 6">
            <a:extLst>
              <a:ext uri="{FF2B5EF4-FFF2-40B4-BE49-F238E27FC236}">
                <a16:creationId xmlns:a16="http://schemas.microsoft.com/office/drawing/2014/main" id="{98AC5828-B5A9-0206-2E6F-D68BFCCB7653}"/>
              </a:ext>
            </a:extLst>
          </p:cNvPr>
          <p:cNvSpPr txBox="1"/>
          <p:nvPr/>
        </p:nvSpPr>
        <p:spPr>
          <a:xfrm>
            <a:off x="6583816" y="5927269"/>
            <a:ext cx="4223657" cy="230832"/>
          </a:xfrm>
          <a:prstGeom prst="rect">
            <a:avLst/>
          </a:prstGeom>
          <a:noFill/>
        </p:spPr>
        <p:txBody>
          <a:bodyPr wrap="square" rtlCol="0">
            <a:spAutoFit/>
          </a:bodyPr>
          <a:lstStyle/>
          <a:p>
            <a:r>
              <a:rPr lang="en-GB" sz="900">
                <a:hlinkClick r:id="rId5" tooltip="https://drinkmi.blogspot.com/p/our-clients.html"/>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2256917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8CEC9F-F267-C912-B138-436261EBADFD}"/>
              </a:ext>
            </a:extLst>
          </p:cNvPr>
          <p:cNvSpPr>
            <a:spLocks noGrp="1"/>
          </p:cNvSpPr>
          <p:nvPr>
            <p:ph idx="1"/>
          </p:nvPr>
        </p:nvSpPr>
        <p:spPr>
          <a:xfrm>
            <a:off x="838200" y="359229"/>
            <a:ext cx="10515600" cy="5817734"/>
          </a:xfrm>
        </p:spPr>
        <p:txBody>
          <a:bodyPr/>
          <a:lstStyle/>
          <a:p>
            <a:r>
              <a:rPr lang="en-GB" sz="2000" dirty="0">
                <a:solidFill>
                  <a:schemeClr val="bg1"/>
                </a:solidFill>
                <a:latin typeface="Arial" panose="020B0604020202020204" pitchFamily="34" charset="0"/>
                <a:cs typeface="Arial" panose="020B0604020202020204" pitchFamily="34" charset="0"/>
              </a:rPr>
              <a:t>Legal Factors: Legal restrictions  in hiring EU nationals and the change in transportation laws have created shortages of  workforce as well as food products in the market  which has immense negative effect on the hospitality sector. Brexit has created a shortfall of 330,000 people in the workforce (Nicholson, 2023).</a:t>
            </a:r>
          </a:p>
          <a:p>
            <a:r>
              <a:rPr lang="en-GB" sz="2000" dirty="0">
                <a:solidFill>
                  <a:schemeClr val="bg1"/>
                </a:solidFill>
                <a:latin typeface="Arial" panose="020B0604020202020204" pitchFamily="34" charset="0"/>
                <a:cs typeface="Arial" panose="020B0604020202020204" pitchFamily="34" charset="0"/>
              </a:rPr>
              <a:t>Environmental Factor: Corporates are expected to fulfil their Corporate Social Responsibilities and operate in the  most environmentally friendly way possible.</a:t>
            </a:r>
          </a:p>
          <a:p>
            <a:pPr marL="0" indent="0">
              <a:buNone/>
            </a:pPr>
            <a:endParaRPr lang="en-GB" dirty="0">
              <a:solidFill>
                <a:schemeClr val="bg1"/>
              </a:solidFill>
            </a:endParaRPr>
          </a:p>
          <a:p>
            <a:endParaRPr lang="en-GB" dirty="0"/>
          </a:p>
          <a:p>
            <a:endParaRPr lang="en-GB" dirty="0"/>
          </a:p>
        </p:txBody>
      </p:sp>
      <p:pic>
        <p:nvPicPr>
          <p:cNvPr id="4" name="Picture 3" descr="A truck on the road&#10;&#10;Description automatically generated">
            <a:extLst>
              <a:ext uri="{FF2B5EF4-FFF2-40B4-BE49-F238E27FC236}">
                <a16:creationId xmlns:a16="http://schemas.microsoft.com/office/drawing/2014/main" id="{7AB48977-AF6C-8640-5D89-4BB05874D42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94013" y="2645229"/>
            <a:ext cx="4180115" cy="2237014"/>
          </a:xfrm>
          <a:prstGeom prst="rect">
            <a:avLst/>
          </a:prstGeom>
        </p:spPr>
      </p:pic>
      <p:pic>
        <p:nvPicPr>
          <p:cNvPr id="10" name="Picture 9" descr="A close-up of words&#10;&#10;Description automatically generated">
            <a:extLst>
              <a:ext uri="{FF2B5EF4-FFF2-40B4-BE49-F238E27FC236}">
                <a16:creationId xmlns:a16="http://schemas.microsoft.com/office/drawing/2014/main" id="{EFD26592-B91B-5C12-57B0-7A90DF56240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823403" y="2645229"/>
            <a:ext cx="4981122" cy="2006181"/>
          </a:xfrm>
          <a:prstGeom prst="rect">
            <a:avLst/>
          </a:prstGeom>
        </p:spPr>
      </p:pic>
      <p:sp>
        <p:nvSpPr>
          <p:cNvPr id="11" name="TextBox 10">
            <a:extLst>
              <a:ext uri="{FF2B5EF4-FFF2-40B4-BE49-F238E27FC236}">
                <a16:creationId xmlns:a16="http://schemas.microsoft.com/office/drawing/2014/main" id="{E0AE0521-12A8-E8BD-B641-7EE7D7EF19FC}"/>
              </a:ext>
            </a:extLst>
          </p:cNvPr>
          <p:cNvSpPr txBox="1"/>
          <p:nvPr/>
        </p:nvSpPr>
        <p:spPr>
          <a:xfrm>
            <a:off x="6116865" y="5435182"/>
            <a:ext cx="4981122" cy="230832"/>
          </a:xfrm>
          <a:prstGeom prst="rect">
            <a:avLst/>
          </a:prstGeom>
          <a:noFill/>
        </p:spPr>
        <p:txBody>
          <a:bodyPr wrap="square" rtlCol="0">
            <a:spAutoFit/>
          </a:bodyPr>
          <a:lstStyle/>
          <a:p>
            <a:r>
              <a:rPr lang="en-GB" sz="900">
                <a:hlinkClick r:id="rId5" tooltip="https://socialalterations.com/2010/10/14/lesson-4-corporate-social-responsibility/"/>
              </a:rPr>
              <a:t>This Photo</a:t>
            </a:r>
            <a:r>
              <a:rPr lang="en-GB" sz="900"/>
              <a:t> by Unknown Author is licensed under </a:t>
            </a:r>
            <a:r>
              <a:rPr lang="en-GB" sz="900">
                <a:hlinkClick r:id="rId6" tooltip="https://creativecommons.org/licenses/by-nc/3.0/"/>
              </a:rPr>
              <a:t>CC BY-NC</a:t>
            </a:r>
            <a:endParaRPr lang="en-GB" sz="900"/>
          </a:p>
        </p:txBody>
      </p:sp>
    </p:spTree>
    <p:extLst>
      <p:ext uri="{BB962C8B-B14F-4D97-AF65-F5344CB8AC3E}">
        <p14:creationId xmlns:p14="http://schemas.microsoft.com/office/powerpoint/2010/main" val="1835727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19738E-13C1-8C4B-517A-BE9C945129DE}"/>
              </a:ext>
            </a:extLst>
          </p:cNvPr>
          <p:cNvSpPr>
            <a:spLocks noGrp="1"/>
          </p:cNvSpPr>
          <p:nvPr>
            <p:ph idx="1"/>
          </p:nvPr>
        </p:nvSpPr>
        <p:spPr>
          <a:xfrm>
            <a:off x="838199" y="326571"/>
            <a:ext cx="11081657" cy="5850392"/>
          </a:xfrm>
        </p:spPr>
        <p:txBody>
          <a:bodyPr>
            <a:normAutofit/>
          </a:bodyPr>
          <a:lstStyle/>
          <a:p>
            <a:pPr marL="3657600" lvl="8" indent="0">
              <a:buNone/>
            </a:pPr>
            <a:r>
              <a:rPr lang="en-GB" sz="2000" dirty="0">
                <a:solidFill>
                  <a:schemeClr val="bg1"/>
                </a:solidFill>
                <a:latin typeface="Arial" panose="020B0604020202020204" pitchFamily="34" charset="0"/>
                <a:cs typeface="Arial" panose="020B0604020202020204" pitchFamily="34" charset="0"/>
              </a:rPr>
              <a:t>House-keeping is an important area in hotels as nothing sends a stronger message than cleanliness in a hotel.  A survey showed that 65% of the travellers rated cleanliness and appearance as their first priority(Negi, n.d.).</a:t>
            </a:r>
          </a:p>
          <a:p>
            <a:pPr marL="0" indent="0">
              <a:buNone/>
            </a:pPr>
            <a:endParaRPr lang="en-GB" sz="2000" dirty="0">
              <a:solidFill>
                <a:schemeClr val="bg1"/>
              </a:solidFill>
              <a:latin typeface="Arial" panose="020B0604020202020204" pitchFamily="34" charset="0"/>
              <a:cs typeface="Arial" panose="020B0604020202020204" pitchFamily="34" charset="0"/>
            </a:endParaRPr>
          </a:p>
          <a:p>
            <a:pPr marL="0" indent="0">
              <a:buNone/>
            </a:pPr>
            <a:endParaRPr lang="en-GB" sz="2000" dirty="0">
              <a:solidFill>
                <a:schemeClr val="bg1"/>
              </a:solidFill>
              <a:latin typeface="Arial" panose="020B0604020202020204" pitchFamily="34" charset="0"/>
              <a:cs typeface="Arial" panose="020B0604020202020204" pitchFamily="34" charset="0"/>
            </a:endParaRPr>
          </a:p>
          <a:p>
            <a:pPr marL="0" indent="0">
              <a:buNone/>
            </a:pPr>
            <a:r>
              <a:rPr lang="en-GB" sz="2000" dirty="0">
                <a:solidFill>
                  <a:schemeClr val="bg1"/>
                </a:solidFill>
                <a:latin typeface="Arial" panose="020B0604020202020204" pitchFamily="34" charset="0"/>
                <a:cs typeface="Arial" panose="020B0604020202020204" pitchFamily="34" charset="0"/>
              </a:rPr>
              <a:t>Social issues like single parenting, divorce, custody of kids, religious fights, social media influence, etc are increasing day by day and employees are stressed, mentally exhausted and often need work life balance. The hotel is expected to look after employee’s well-being and give them certain facilities. At this time, there is already staff shortage, it is hard for the hotel to cope up with these issues. Employee well- being  has gradually entered the vocabulary of workforce management and ensuring employee well-being is becoming an organizational imperative (Sarkar et al, 2021). The hotel considers social sustainability as one of the important factors in its operation. During my placement in the hotel, I saw that the management tries to give the facility of work life balance to its housekeeping employees and offers some level of flexibility in the rota. The company provides packages like corporate saving plan, flexible shifts, yoga classes, access to apps that help distress and recharge (ACCOR, n.d.).</a:t>
            </a:r>
          </a:p>
          <a:p>
            <a:pPr marL="0" indent="0">
              <a:buNone/>
            </a:pPr>
            <a:endParaRPr lang="en-GB" sz="2100" dirty="0">
              <a:solidFill>
                <a:schemeClr val="bg1"/>
              </a:solidFill>
              <a:latin typeface="Arial" panose="020B0604020202020204" pitchFamily="34" charset="0"/>
              <a:cs typeface="Arial" panose="020B0604020202020204" pitchFamily="34" charset="0"/>
            </a:endParaRPr>
          </a:p>
          <a:p>
            <a:pPr marL="0" indent="0">
              <a:buNone/>
            </a:pPr>
            <a:endParaRPr lang="en-GB" dirty="0"/>
          </a:p>
        </p:txBody>
      </p:sp>
      <p:pic>
        <p:nvPicPr>
          <p:cNvPr id="4" name="Picture 3" descr="A person holding a stack of towels&#10;&#10;Description automatically generated">
            <a:extLst>
              <a:ext uri="{FF2B5EF4-FFF2-40B4-BE49-F238E27FC236}">
                <a16:creationId xmlns:a16="http://schemas.microsoft.com/office/drawing/2014/main" id="{A657230E-765A-33D2-1A99-FD260880A63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199" y="207508"/>
            <a:ext cx="3456216" cy="2024743"/>
          </a:xfrm>
          <a:prstGeom prst="rect">
            <a:avLst/>
          </a:prstGeom>
        </p:spPr>
      </p:pic>
    </p:spTree>
    <p:extLst>
      <p:ext uri="{BB962C8B-B14F-4D97-AF65-F5344CB8AC3E}">
        <p14:creationId xmlns:p14="http://schemas.microsoft.com/office/powerpoint/2010/main" val="786803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F7B22C-D1D2-2F28-6207-602B19950914}"/>
              </a:ext>
            </a:extLst>
          </p:cNvPr>
          <p:cNvSpPr>
            <a:spLocks noGrp="1"/>
          </p:cNvSpPr>
          <p:nvPr>
            <p:ph idx="1"/>
          </p:nvPr>
        </p:nvSpPr>
        <p:spPr>
          <a:xfrm>
            <a:off x="838200" y="457200"/>
            <a:ext cx="10515600" cy="5719763"/>
          </a:xfrm>
        </p:spPr>
        <p:txBody>
          <a:bodyPr>
            <a:normAutofit/>
          </a:bodyPr>
          <a:lstStyle/>
          <a:p>
            <a:r>
              <a:rPr lang="en-GB" sz="2000" dirty="0">
                <a:solidFill>
                  <a:schemeClr val="bg1"/>
                </a:solidFill>
                <a:latin typeface="Arial" panose="020B0604020202020204" pitchFamily="34" charset="0"/>
                <a:cs typeface="Arial" panose="020B0604020202020204" pitchFamily="34" charset="0"/>
              </a:rPr>
              <a:t>Economic Sustainability: The Novotel Manchester Centre has some challenges to maintain very good economic sustainability. The facts like no swimming pool, no free breakfast, no parking are not very tempting to the people. The company as a whole is making good economic progress. ACCOR is planning to open 30 new hotels in India to cater to different segments of the customers in 3-5 years (The Economic Times, 2023).</a:t>
            </a:r>
          </a:p>
          <a:p>
            <a:pPr marL="0" indent="0">
              <a:buNone/>
            </a:pPr>
            <a:r>
              <a:rPr lang="en-GB" sz="2000" dirty="0">
                <a:solidFill>
                  <a:schemeClr val="bg1"/>
                </a:solidFill>
                <a:latin typeface="Arial" panose="020B0604020202020204" pitchFamily="34" charset="0"/>
                <a:cs typeface="Arial" panose="020B0604020202020204" pitchFamily="34" charset="0"/>
              </a:rPr>
              <a:t>Environmental Sustainability: Environmental sustainability is a practice by which organizations ensure that they will make either none or minimum negative impact on the non-human elements of the nature like air, water, etc (Webster and </a:t>
            </a:r>
            <a:r>
              <a:rPr lang="en-GB" sz="2000" dirty="0" err="1">
                <a:solidFill>
                  <a:schemeClr val="bg1"/>
                </a:solidFill>
                <a:latin typeface="Arial" panose="020B0604020202020204" pitchFamily="34" charset="0"/>
                <a:cs typeface="Arial" panose="020B0604020202020204" pitchFamily="34" charset="0"/>
              </a:rPr>
              <a:t>Lahneman</a:t>
            </a:r>
            <a:r>
              <a:rPr lang="en-GB" sz="2000" dirty="0">
                <a:solidFill>
                  <a:schemeClr val="bg1"/>
                </a:solidFill>
                <a:latin typeface="Arial" panose="020B0604020202020204" pitchFamily="34" charset="0"/>
                <a:cs typeface="Arial" panose="020B0604020202020204" pitchFamily="34" charset="0"/>
              </a:rPr>
              <a:t>, 2022).  It is not easy for the housekeeping department to do this as all the operations are to do with either releasing chemicals like cleaning products or , laundry powder, soaps, shampoos or consuming electricity like hoovering, running laundry </a:t>
            </a:r>
            <a:r>
              <a:rPr lang="en-GB" sz="2000" dirty="0" err="1">
                <a:solidFill>
                  <a:schemeClr val="bg1"/>
                </a:solidFill>
                <a:latin typeface="Arial" panose="020B0604020202020204" pitchFamily="34" charset="0"/>
                <a:cs typeface="Arial" panose="020B0604020202020204" pitchFamily="34" charset="0"/>
              </a:rPr>
              <a:t>machines,etc</a:t>
            </a:r>
            <a:r>
              <a:rPr lang="en-GB" sz="2000" dirty="0">
                <a:solidFill>
                  <a:schemeClr val="bg1"/>
                </a:solidFill>
                <a:latin typeface="Arial" panose="020B0604020202020204" pitchFamily="34" charset="0"/>
                <a:cs typeface="Arial" panose="020B0604020202020204" pitchFamily="34" charset="0"/>
              </a:rPr>
              <a:t>. Novotel World Trade Centre in Dubai is dedicated to sustainability and actively involves in finding ways to reduce carbon emissions, minimize food waste, and many more sustainable activities (NOVOTEL, n.d.).</a:t>
            </a:r>
          </a:p>
          <a:p>
            <a:endParaRPr lang="en-GB" sz="2200" dirty="0">
              <a:latin typeface="Arial" panose="020B0604020202020204" pitchFamily="34" charset="0"/>
              <a:cs typeface="Arial" panose="020B0604020202020204" pitchFamily="34" charset="0"/>
            </a:endParaRPr>
          </a:p>
          <a:p>
            <a:r>
              <a:rPr lang="en-GB" dirty="0"/>
              <a:t>	`</a:t>
            </a:r>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15282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7AD5CA-CA36-F689-FCE5-CC041A95E911}"/>
              </a:ext>
            </a:extLst>
          </p:cNvPr>
          <p:cNvSpPr>
            <a:spLocks noGrp="1"/>
          </p:cNvSpPr>
          <p:nvPr>
            <p:ph idx="1"/>
          </p:nvPr>
        </p:nvSpPr>
        <p:spPr>
          <a:xfrm>
            <a:off x="838200" y="310243"/>
            <a:ext cx="10515600" cy="5866720"/>
          </a:xfrm>
        </p:spPr>
        <p:txBody>
          <a:bodyPr>
            <a:normAutofit/>
          </a:bodyPr>
          <a:lstStyle/>
          <a:p>
            <a:r>
              <a:rPr lang="en-GB" sz="2000" dirty="0">
                <a:solidFill>
                  <a:schemeClr val="bg1"/>
                </a:solidFill>
                <a:latin typeface="Arial" panose="020B0604020202020204" pitchFamily="34" charset="0"/>
                <a:cs typeface="Arial" panose="020B0604020202020204" pitchFamily="34" charset="0"/>
              </a:rPr>
              <a:t>Recommendations:</a:t>
            </a:r>
          </a:p>
          <a:p>
            <a:pPr marL="0" indent="0">
              <a:buNone/>
            </a:pPr>
            <a:r>
              <a:rPr lang="en-GB" sz="2000" dirty="0">
                <a:solidFill>
                  <a:schemeClr val="bg1"/>
                </a:solidFill>
                <a:latin typeface="Arial" panose="020B0604020202020204" pitchFamily="34" charset="0"/>
                <a:cs typeface="Arial" panose="020B0604020202020204" pitchFamily="34" charset="0"/>
              </a:rPr>
              <a:t>1.The hotel can increase its apprenticeship  programmes to attract young workforce as some of the young people do not qualify to go to university and they will take the apprenticeship programmes if they are lucrative. According to BDO, which is a business advisory firm , 49% of the participants believe that apprenticeships are better suited to those who don’t get high enough grades to go to university (BDO, 2022).</a:t>
            </a:r>
          </a:p>
          <a:p>
            <a:pPr marL="0" indent="0">
              <a:buNone/>
            </a:pPr>
            <a:r>
              <a:rPr lang="en-GB" sz="2000" dirty="0">
                <a:solidFill>
                  <a:schemeClr val="bg1"/>
                </a:solidFill>
                <a:latin typeface="Arial" panose="020B0604020202020204" pitchFamily="34" charset="0"/>
                <a:cs typeface="Arial" panose="020B0604020202020204" pitchFamily="34" charset="0"/>
              </a:rPr>
              <a:t>2. The hotel being in the city centre, it is understandable that there is no parking but for swimming pool, the hotel can make a deal with the nearest leisure centre and provide swimming facilities for the customers at a discounted rate. The hotel can provide free breakfast and increase the cost on overall booking as free breakfast is more tempting than a cheaper room.</a:t>
            </a:r>
          </a:p>
          <a:p>
            <a:pPr marL="0" indent="0">
              <a:buNone/>
            </a:pPr>
            <a:r>
              <a:rPr lang="en-GB" sz="2000" dirty="0">
                <a:solidFill>
                  <a:schemeClr val="bg1"/>
                </a:solidFill>
                <a:latin typeface="Arial" panose="020B0604020202020204" pitchFamily="34" charset="0"/>
                <a:cs typeface="Arial" panose="020B0604020202020204" pitchFamily="34" charset="0"/>
              </a:rPr>
              <a:t>The hotel can give perks like paid birthday off,  adoption assistance like Hilton Hotel does. Hilton pays $10,000 to support adoption (Sohal, 2022).</a:t>
            </a:r>
          </a:p>
          <a:p>
            <a:pPr marL="0" indent="0">
              <a:buNone/>
            </a:pPr>
            <a:r>
              <a:rPr lang="en-GB" sz="2000" dirty="0">
                <a:solidFill>
                  <a:schemeClr val="bg1"/>
                </a:solidFill>
                <a:latin typeface="Arial" panose="020B0604020202020204" pitchFamily="34" charset="0"/>
                <a:cs typeface="Arial" panose="020B0604020202020204" pitchFamily="34" charset="0"/>
              </a:rPr>
              <a:t>For Environmental sustainability, the hotel can try to use less chemicals, consume less resources. It can promote practices like washing towels and linen every three days, when the customer request or when they  check out. According to </a:t>
            </a:r>
            <a:r>
              <a:rPr lang="en-GB" sz="2000" dirty="0" err="1">
                <a:solidFill>
                  <a:schemeClr val="bg1"/>
                </a:solidFill>
                <a:latin typeface="Arial" panose="020B0604020202020204" pitchFamily="34" charset="0"/>
                <a:cs typeface="Arial" panose="020B0604020202020204" pitchFamily="34" charset="0"/>
              </a:rPr>
              <a:t>Statistia</a:t>
            </a:r>
            <a:r>
              <a:rPr lang="en-GB" sz="2000" dirty="0">
                <a:solidFill>
                  <a:schemeClr val="bg1"/>
                </a:solidFill>
                <a:latin typeface="Arial" panose="020B0604020202020204" pitchFamily="34" charset="0"/>
                <a:cs typeface="Arial" panose="020B0604020202020204" pitchFamily="34" charset="0"/>
              </a:rPr>
              <a:t>, 57% of the guests  are ready to reuse their towels and  58% of them prefer hotels with eco-friendly practices (Adams, 2022).</a:t>
            </a:r>
          </a:p>
          <a:p>
            <a:pPr marL="0" indent="0">
              <a:buNone/>
            </a:pPr>
            <a:endParaRPr lang="en-GB" sz="22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46968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86EA17-67ED-7657-51CB-B6CAF5E510D4}"/>
              </a:ext>
            </a:extLst>
          </p:cNvPr>
          <p:cNvSpPr>
            <a:spLocks noGrp="1"/>
          </p:cNvSpPr>
          <p:nvPr>
            <p:ph idx="1"/>
          </p:nvPr>
        </p:nvSpPr>
        <p:spPr>
          <a:xfrm>
            <a:off x="0" y="0"/>
            <a:ext cx="12192000" cy="6858000"/>
          </a:xfrm>
        </p:spPr>
        <p:txBody>
          <a:bodyPr>
            <a:normAutofit/>
          </a:bodyPr>
          <a:lstStyle/>
          <a:p>
            <a:pPr marL="0" indent="0">
              <a:buNone/>
            </a:pPr>
            <a:r>
              <a:rPr lang="en-GB" sz="1200" dirty="0" err="1">
                <a:solidFill>
                  <a:schemeClr val="bg1"/>
                </a:solidFill>
                <a:latin typeface="Arial" panose="020B0604020202020204" pitchFamily="34" charset="0"/>
                <a:cs typeface="Arial" panose="020B0604020202020204" pitchFamily="34" charset="0"/>
              </a:rPr>
              <a:t>Griep</a:t>
            </a:r>
            <a:r>
              <a:rPr lang="en-GB" sz="1200" dirty="0">
                <a:solidFill>
                  <a:schemeClr val="bg1"/>
                </a:solidFill>
                <a:latin typeface="Arial" panose="020B0604020202020204" pitchFamily="34" charset="0"/>
                <a:cs typeface="Arial" panose="020B0604020202020204" pitchFamily="34" charset="0"/>
              </a:rPr>
              <a:t>, Y., </a:t>
            </a:r>
            <a:r>
              <a:rPr lang="en-GB" sz="1200" dirty="0" err="1">
                <a:solidFill>
                  <a:schemeClr val="bg1"/>
                </a:solidFill>
                <a:latin typeface="Arial" panose="020B0604020202020204" pitchFamily="34" charset="0"/>
                <a:cs typeface="Arial" panose="020B0604020202020204" pitchFamily="34" charset="0"/>
              </a:rPr>
              <a:t>Kraak</a:t>
            </a:r>
            <a:r>
              <a:rPr lang="en-GB" sz="1200" dirty="0">
                <a:solidFill>
                  <a:schemeClr val="bg1"/>
                </a:solidFill>
                <a:latin typeface="Arial" panose="020B0604020202020204" pitchFamily="34" charset="0"/>
                <a:cs typeface="Arial" panose="020B0604020202020204" pitchFamily="34" charset="0"/>
              </a:rPr>
              <a:t>, J., Beekman, E. (2022) ‘Sustainability is Dead, Long Live Sustainability! Paving the way to include ‘The People’ in Sustainability’, Sage</a:t>
            </a:r>
          </a:p>
          <a:p>
            <a:pPr marL="0" indent="0">
              <a:buNone/>
            </a:pPr>
            <a:r>
              <a:rPr lang="en-GB" sz="1200" dirty="0">
                <a:solidFill>
                  <a:schemeClr val="bg1"/>
                </a:solidFill>
                <a:latin typeface="Arial" panose="020B0604020202020204" pitchFamily="34" charset="0"/>
                <a:cs typeface="Arial" panose="020B0604020202020204" pitchFamily="34" charset="0"/>
              </a:rPr>
              <a:t> Journal, 48 (3), 755-992. Available at: https://journals- sagepub.com.ezproxy.uwtsd.ac.uk/ (Accessed: 03 October 2023).</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World Economic Forum. (2022). ‘Gen Z cares about sustainability more than anyone else- and is starting to make others feel the same’, World Economic Forum,</a:t>
            </a:r>
          </a:p>
          <a:p>
            <a:pPr marL="0" indent="0">
              <a:buNone/>
            </a:pPr>
            <a:r>
              <a:rPr lang="en-GB" sz="1200" dirty="0">
                <a:solidFill>
                  <a:schemeClr val="bg1"/>
                </a:solidFill>
                <a:latin typeface="Arial" panose="020B0604020202020204" pitchFamily="34" charset="0"/>
                <a:cs typeface="Arial" panose="020B0604020202020204" pitchFamily="34" charset="0"/>
              </a:rPr>
              <a:t>Available at: https://www.weforum.org/agenda/2022/03/generation-Z-sustainability-lifestyle-buying-decisions/ (Accessed: 03 October 2023). GOV.UK (2021). Hospitality Strategy: reopening, recovering, resilience.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://www.gov.uk/government/publications/hospitality-strategy (Accessed: 03October 2023). </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err="1">
                <a:solidFill>
                  <a:schemeClr val="bg1"/>
                </a:solidFill>
                <a:latin typeface="Arial" panose="020B0604020202020204" pitchFamily="34" charset="0"/>
                <a:cs typeface="Arial" panose="020B0604020202020204" pitchFamily="34" charset="0"/>
              </a:rPr>
              <a:t>Rajak</a:t>
            </a:r>
            <a:r>
              <a:rPr lang="en-GB" sz="1200" dirty="0">
                <a:solidFill>
                  <a:schemeClr val="bg1"/>
                </a:solidFill>
                <a:latin typeface="Arial" panose="020B0604020202020204" pitchFamily="34" charset="0"/>
                <a:cs typeface="Arial" panose="020B0604020202020204" pitchFamily="34" charset="0"/>
              </a:rPr>
              <a:t>, H. (2023) ‘Environmental Concerns relating to the Hotel Industry’, HMHUB. Available at: </a:t>
            </a:r>
            <a:r>
              <a:rPr lang="en-GB" sz="12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https://hmhub.in/environmental-concerns-relating-to-hotel-industry/</a:t>
            </a:r>
            <a:r>
              <a:rPr lang="en-GB" sz="1200" dirty="0">
                <a:solidFill>
                  <a:schemeClr val="bg1"/>
                </a:solidFill>
                <a:latin typeface="Arial" panose="020B0604020202020204" pitchFamily="34" charset="0"/>
                <a:cs typeface="Arial" panose="020B0604020202020204" pitchFamily="34" charset="0"/>
              </a:rPr>
              <a:t> (Accessed: 05 October 2023).</a:t>
            </a:r>
          </a:p>
          <a:p>
            <a:pPr marL="0" indent="0">
              <a:buNone/>
            </a:pPr>
            <a:r>
              <a:rPr lang="en-GB" sz="1200" dirty="0">
                <a:solidFill>
                  <a:schemeClr val="bg1"/>
                </a:solidFill>
                <a:latin typeface="Arial" panose="020B0604020202020204" pitchFamily="34" charset="0"/>
                <a:cs typeface="Arial" panose="020B0604020202020204" pitchFamily="34" charset="0"/>
              </a:rPr>
              <a:t>Milo, S. (2022). Forbes. Implementing Sustainability Into The Hospitality Industry [Online].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://www.forbes.com/sites/forbesbusinesscouncil/2022/09/29 (Accessed: 03October 2023) GOV.UK (2021). Hospitality Strategy: reopening, recovering, resilience.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://www.gov.uk/government/publications/hospitality-strategy (Accessed: 03October 2023). </a:t>
            </a:r>
          </a:p>
          <a:p>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err="1">
                <a:solidFill>
                  <a:schemeClr val="bg1"/>
                </a:solidFill>
                <a:latin typeface="Arial" panose="020B0604020202020204" pitchFamily="34" charset="0"/>
                <a:cs typeface="Arial" panose="020B0604020202020204" pitchFamily="34" charset="0"/>
              </a:rPr>
              <a:t>Rajak</a:t>
            </a:r>
            <a:r>
              <a:rPr lang="en-GB" sz="1200" dirty="0">
                <a:solidFill>
                  <a:schemeClr val="bg1"/>
                </a:solidFill>
                <a:latin typeface="Arial" panose="020B0604020202020204" pitchFamily="34" charset="0"/>
                <a:cs typeface="Arial" panose="020B0604020202020204" pitchFamily="34" charset="0"/>
              </a:rPr>
              <a:t>, H. (2023) ‘Environmental Concerns relating to the Hotel Industry’, HMHUB. Available at: </a:t>
            </a:r>
            <a:r>
              <a:rPr lang="en-GB" sz="12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https://hmhub.in/environmental-concerns-relating-to-hotel-industry/</a:t>
            </a:r>
            <a:r>
              <a:rPr lang="en-GB" sz="1200" dirty="0">
                <a:solidFill>
                  <a:schemeClr val="bg1"/>
                </a:solidFill>
                <a:latin typeface="Arial" panose="020B0604020202020204" pitchFamily="34" charset="0"/>
                <a:cs typeface="Arial" panose="020B0604020202020204" pitchFamily="34" charset="0"/>
              </a:rPr>
              <a:t> (Accessed: 05 October 2023).</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Milo, S. (2022). Forbes. Implementing Sustainability Into The Hospitality Industry [Online].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://www.forbes.com/sites/forbesbusinesscouncil/2022/09/29 (Accessed: 03October 2023)</a:t>
            </a:r>
          </a:p>
          <a:p>
            <a:pPr marL="0" indent="0">
              <a:buNone/>
            </a:pPr>
            <a:r>
              <a:rPr lang="en-GB" sz="1200" dirty="0">
                <a:solidFill>
                  <a:schemeClr val="bg1"/>
                </a:solidFill>
                <a:latin typeface="Arial" panose="020B0604020202020204" pitchFamily="34" charset="0"/>
                <a:cs typeface="Arial" panose="020B0604020202020204" pitchFamily="34" charset="0"/>
              </a:rPr>
              <a:t>Allen, B. (n.d.). Analysing Organisation Environment. </a:t>
            </a:r>
            <a:r>
              <a:rPr lang="en-GB" sz="1200" dirty="0" err="1">
                <a:solidFill>
                  <a:schemeClr val="bg1"/>
                </a:solidFill>
                <a:latin typeface="Arial" panose="020B0604020202020204" pitchFamily="34" charset="0"/>
                <a:cs typeface="Arial" panose="020B0604020202020204" pitchFamily="34" charset="0"/>
              </a:rPr>
              <a:t>N.p.</a:t>
            </a:r>
            <a:r>
              <a:rPr lang="en-GB" sz="1200" dirty="0">
                <a:solidFill>
                  <a:schemeClr val="bg1"/>
                </a:solidFill>
                <a:latin typeface="Arial" panose="020B0604020202020204" pitchFamily="34" charset="0"/>
                <a:cs typeface="Arial" panose="020B0604020202020204" pitchFamily="34" charset="0"/>
              </a:rPr>
              <a:t>: Select Knowledge Limited</a:t>
            </a:r>
          </a:p>
          <a:p>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Mellor, J. (2020) ‘Brexit: Number of EU nationals who have left UK in 2020 </a:t>
            </a:r>
            <a:r>
              <a:rPr lang="en-GB" sz="1200" dirty="0" err="1">
                <a:solidFill>
                  <a:schemeClr val="bg1"/>
                </a:solidFill>
                <a:latin typeface="Arial" panose="020B0604020202020204" pitchFamily="34" charset="0"/>
                <a:cs typeface="Arial" panose="020B0604020202020204" pitchFamily="34" charset="0"/>
              </a:rPr>
              <a:t>revealed’,The</a:t>
            </a:r>
            <a:r>
              <a:rPr lang="en-GB" sz="1200" dirty="0">
                <a:solidFill>
                  <a:schemeClr val="bg1"/>
                </a:solidFill>
                <a:latin typeface="Arial" panose="020B0604020202020204" pitchFamily="34" charset="0"/>
                <a:cs typeface="Arial" panose="020B0604020202020204" pitchFamily="34" charset="0"/>
              </a:rPr>
              <a:t> London Economic 17 September [Online]. Available at:</a:t>
            </a:r>
          </a:p>
          <a:p>
            <a:pPr marL="0" indent="0">
              <a:buNone/>
            </a:pPr>
            <a:r>
              <a:rPr lang="en-GB" sz="1200" dirty="0">
                <a:solidFill>
                  <a:schemeClr val="bg1"/>
                </a:solidFill>
                <a:latin typeface="Arial" panose="020B0604020202020204" pitchFamily="34" charset="0"/>
                <a:cs typeface="Arial" panose="020B0604020202020204" pitchFamily="34" charset="0"/>
              </a:rPr>
              <a:t>https://www.thelondoneconomic.com/news/brexit-number-of-eu-nationals-who-have-left-uk-2020-revealed-291055/ (Accessed: 05 October 2023).</a:t>
            </a:r>
          </a:p>
          <a:p>
            <a:endParaRPr lang="en-GB" sz="1200" dirty="0">
              <a:solidFill>
                <a:schemeClr val="bg1"/>
              </a:solidFill>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5104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69361E-8E18-8EA0-E6C1-6432B0D695AA}"/>
              </a:ext>
            </a:extLst>
          </p:cNvPr>
          <p:cNvSpPr>
            <a:spLocks noGrp="1"/>
          </p:cNvSpPr>
          <p:nvPr>
            <p:ph idx="1"/>
          </p:nvPr>
        </p:nvSpPr>
        <p:spPr>
          <a:xfrm>
            <a:off x="0" y="0"/>
            <a:ext cx="12192000" cy="6858000"/>
          </a:xfrm>
        </p:spPr>
        <p:txBody>
          <a:bodyPr>
            <a:normAutofit/>
          </a:bodyPr>
          <a:lstStyle/>
          <a:p>
            <a:endParaRPr lang="en-GB" sz="1200" dirty="0">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McGarvey, E. (2023) ‘UK inflation stays at 8.7% despite hopes of fall’, BBC, 21 </a:t>
            </a:r>
            <a:r>
              <a:rPr lang="en-GB" sz="1200" dirty="0" err="1">
                <a:solidFill>
                  <a:schemeClr val="bg1"/>
                </a:solidFill>
                <a:latin typeface="Arial" panose="020B0604020202020204" pitchFamily="34" charset="0"/>
                <a:cs typeface="Arial" panose="020B0604020202020204" pitchFamily="34" charset="0"/>
              </a:rPr>
              <a:t>June.Available</a:t>
            </a:r>
            <a:r>
              <a:rPr lang="en-GB" sz="1200" dirty="0">
                <a:solidFill>
                  <a:schemeClr val="bg1"/>
                </a:solidFill>
                <a:latin typeface="Arial" panose="020B0604020202020204" pitchFamily="34" charset="0"/>
                <a:cs typeface="Arial" panose="020B0604020202020204" pitchFamily="34" charset="0"/>
              </a:rPr>
              <a:t> at; https://www.bbc.co.uk/news/live/business- (Accessed: 17 October2023).</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Race, M. (2022) ‘Holidaymakers spending more as bookings rise’, BBC News 13January [online]. Available at: https://www.bbc.co.uk/news/business-64234234</a:t>
            </a:r>
          </a:p>
          <a:p>
            <a:pPr marL="0" indent="0">
              <a:buNone/>
            </a:pPr>
            <a:r>
              <a:rPr lang="en-GB" sz="1200" dirty="0">
                <a:solidFill>
                  <a:schemeClr val="bg1"/>
                </a:solidFill>
                <a:latin typeface="Arial" panose="020B0604020202020204" pitchFamily="34" charset="0"/>
                <a:cs typeface="Arial" panose="020B0604020202020204" pitchFamily="34" charset="0"/>
              </a:rPr>
              <a:t>(Accessed: 05 October 2023).</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Spinoza, JD. (2023) ‘75+ Hotel Industry Statistics You Shouldn’t Ignore in 2023’,Zoomshift 10 October 2023 [Blog].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://www.zoomshift.com/blog/hotel-industry-statistics/ (Accessed: 17 October</a:t>
            </a:r>
          </a:p>
          <a:p>
            <a:pPr marL="0" indent="0">
              <a:buNone/>
            </a:pPr>
            <a:r>
              <a:rPr lang="en-GB" sz="1200" dirty="0">
                <a:solidFill>
                  <a:schemeClr val="bg1"/>
                </a:solidFill>
                <a:latin typeface="Arial" panose="020B0604020202020204" pitchFamily="34" charset="0"/>
                <a:cs typeface="Arial" panose="020B0604020202020204" pitchFamily="34" charset="0"/>
              </a:rPr>
              <a:t>2023).</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Nicholson, K. (2023) ‘How Many Workers Has the UK Lost Due to Brexit? Researchers Have a Bleak Answer’, HUFFPOST. Available at :https://www.huffingtonpost.co.uk/entry/brexit-problem-staff-shortages-economy-uk (Accessed: 05 October 2023). Negi, J. (n.d.). HOUSEKEEPING (THEORY AND PRACTICES). India: S. Chand Publishing</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Sarkar, S., Ahuja, M., Sarkar, S., Bullock. K.M. (2021) Navigating Work and </a:t>
            </a:r>
            <a:r>
              <a:rPr lang="en-GB" sz="1200" dirty="0" err="1">
                <a:solidFill>
                  <a:schemeClr val="bg1"/>
                </a:solidFill>
                <a:latin typeface="Arial" panose="020B0604020202020204" pitchFamily="34" charset="0"/>
                <a:cs typeface="Arial" panose="020B0604020202020204" pitchFamily="34" charset="0"/>
              </a:rPr>
              <a:t>lifeBoundaries</a:t>
            </a:r>
            <a:r>
              <a:rPr lang="en-GB" sz="1200" dirty="0">
                <a:solidFill>
                  <a:schemeClr val="bg1"/>
                </a:solidFill>
                <a:latin typeface="Arial" panose="020B0604020202020204" pitchFamily="34" charset="0"/>
                <a:cs typeface="Arial" panose="020B0604020202020204" pitchFamily="34" charset="0"/>
              </a:rPr>
              <a:t>. Switzerland: Springer International Publishing.</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ACCOR. (n.d.). Accor-</a:t>
            </a:r>
            <a:r>
              <a:rPr lang="en-GB" sz="1200" dirty="0" err="1">
                <a:solidFill>
                  <a:schemeClr val="bg1"/>
                </a:solidFill>
                <a:latin typeface="Arial" panose="020B0604020202020204" pitchFamily="34" charset="0"/>
                <a:cs typeface="Arial" panose="020B0604020202020204" pitchFamily="34" charset="0"/>
              </a:rPr>
              <a:t>Carrer</a:t>
            </a:r>
            <a:r>
              <a:rPr lang="en-GB" sz="1200" dirty="0">
                <a:solidFill>
                  <a:schemeClr val="bg1"/>
                </a:solidFill>
                <a:latin typeface="Arial" panose="020B0604020202020204" pitchFamily="34" charset="0"/>
                <a:cs typeface="Arial" panose="020B0604020202020204" pitchFamily="34" charset="0"/>
              </a:rPr>
              <a:t>-Benefits.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://group.accor.com/en/carrers/join-accor/carrer-growth-opportunities (Accessed: 16 October 2023). </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The Economic Times. (2023) ‘ACCOR plans to open 30 new hotels in India in 3-5years’, The Economic Times, 08 October [Online]. Available at:</a:t>
            </a:r>
          </a:p>
          <a:p>
            <a:pPr marL="0" indent="0">
              <a:buNone/>
            </a:pPr>
            <a:r>
              <a:rPr lang="en-GB" sz="1200" dirty="0">
                <a:solidFill>
                  <a:schemeClr val="bg1"/>
                </a:solidFill>
                <a:latin typeface="Arial" panose="020B0604020202020204" pitchFamily="34" charset="0"/>
                <a:cs typeface="Arial" panose="020B0604020202020204" pitchFamily="34" charset="0"/>
              </a:rPr>
              <a:t>https://economictimes.indiatimes.com/industry/services/hotels-/-restaurants/accor-plans-to-open-30-new-hotels-in-india (Accessed: 16 October 2023).</a:t>
            </a:r>
          </a:p>
          <a:p>
            <a:pPr marL="0" indent="0">
              <a:buNone/>
            </a:pPr>
            <a:endParaRPr lang="en-GB" sz="1200" dirty="0">
              <a:solidFill>
                <a:schemeClr val="bg1"/>
              </a:solidFill>
              <a:highlight>
                <a:srgbClr val="C0C0C0"/>
              </a:highlight>
              <a:latin typeface="Arial" panose="020B0604020202020204" pitchFamily="34" charset="0"/>
              <a:cs typeface="Arial" panose="020B0604020202020204" pitchFamily="34" charset="0"/>
            </a:endParaRPr>
          </a:p>
          <a:p>
            <a:pPr marL="0" indent="0">
              <a:buNone/>
            </a:pPr>
            <a:endParaRPr lang="en-GB"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6217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D42A54-A58A-773F-4534-595EB22B6C47}"/>
              </a:ext>
            </a:extLst>
          </p:cNvPr>
          <p:cNvSpPr>
            <a:spLocks noGrp="1"/>
          </p:cNvSpPr>
          <p:nvPr>
            <p:ph idx="1"/>
          </p:nvPr>
        </p:nvSpPr>
        <p:spPr>
          <a:xfrm>
            <a:off x="0" y="0"/>
            <a:ext cx="12192000" cy="6858000"/>
          </a:xfrm>
        </p:spPr>
        <p:txBody>
          <a:bodyPr>
            <a:normAutofit/>
          </a:bodyPr>
          <a:lstStyle/>
          <a:p>
            <a:r>
              <a:rPr lang="en-GB" sz="1200" dirty="0">
                <a:solidFill>
                  <a:schemeClr val="bg1"/>
                </a:solidFill>
                <a:latin typeface="Arial" panose="020B0604020202020204" pitchFamily="34" charset="0"/>
                <a:cs typeface="Arial" panose="020B0604020202020204" pitchFamily="34" charset="0"/>
              </a:rPr>
              <a:t>Webster, C.H., </a:t>
            </a:r>
            <a:r>
              <a:rPr lang="en-GB" sz="1200" dirty="0" err="1">
                <a:solidFill>
                  <a:schemeClr val="bg1"/>
                </a:solidFill>
                <a:latin typeface="Arial" panose="020B0604020202020204" pitchFamily="34" charset="0"/>
                <a:cs typeface="Arial" panose="020B0604020202020204" pitchFamily="34" charset="0"/>
              </a:rPr>
              <a:t>Lahneman</a:t>
            </a:r>
            <a:r>
              <a:rPr lang="en-GB" sz="1200" dirty="0">
                <a:solidFill>
                  <a:schemeClr val="bg1"/>
                </a:solidFill>
                <a:latin typeface="Arial" panose="020B0604020202020204" pitchFamily="34" charset="0"/>
                <a:cs typeface="Arial" panose="020B0604020202020204" pitchFamily="34" charset="0"/>
              </a:rPr>
              <a:t>, B. (2022) ‘Environmental Sustainability-</a:t>
            </a:r>
            <a:r>
              <a:rPr lang="en-GB" sz="1200" dirty="0" err="1">
                <a:solidFill>
                  <a:schemeClr val="bg1"/>
                </a:solidFill>
                <a:latin typeface="Arial" panose="020B0604020202020204" pitchFamily="34" charset="0"/>
                <a:cs typeface="Arial" panose="020B0604020202020204" pitchFamily="34" charset="0"/>
              </a:rPr>
              <a:t>Meaning,Examples</a:t>
            </a:r>
            <a:r>
              <a:rPr lang="en-GB" sz="1200" dirty="0">
                <a:solidFill>
                  <a:schemeClr val="bg1"/>
                </a:solidFill>
                <a:latin typeface="Arial" panose="020B0604020202020204" pitchFamily="34" charset="0"/>
                <a:cs typeface="Arial" panose="020B0604020202020204" pitchFamily="34" charset="0"/>
              </a:rPr>
              <a:t> and Importance’, Network for Business Sustainability. Available at:</a:t>
            </a:r>
          </a:p>
          <a:p>
            <a:pPr marL="0" indent="0">
              <a:buNone/>
            </a:pPr>
            <a:r>
              <a:rPr lang="en-GB" sz="1200" dirty="0">
                <a:solidFill>
                  <a:schemeClr val="bg1"/>
                </a:solidFill>
                <a:latin typeface="Arial" panose="020B0604020202020204" pitchFamily="34" charset="0"/>
                <a:cs typeface="Arial" panose="020B0604020202020204" pitchFamily="34" charset="0"/>
              </a:rPr>
              <a:t>https://nbs.net/environmental-sustainability-meaning-examples-importance/(Accessed: 16 October 2023).</a:t>
            </a:r>
          </a:p>
          <a:p>
            <a:pPr marL="0" indent="0">
              <a:buNone/>
            </a:pPr>
            <a:endParaRPr lang="en-GB" sz="1200" dirty="0">
              <a:solidFill>
                <a:schemeClr val="bg1"/>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NOVOTEL. (n.d.) ‘NOVOTEL WORLD TRADE CENTRE DUBAI’, </a:t>
            </a:r>
            <a:r>
              <a:rPr lang="en-GB" sz="1200" dirty="0" err="1">
                <a:solidFill>
                  <a:schemeClr val="bg1"/>
                </a:solidFill>
                <a:latin typeface="Arial" panose="020B0604020202020204" pitchFamily="34" charset="0"/>
                <a:cs typeface="Arial" panose="020B0604020202020204" pitchFamily="34" charset="0"/>
              </a:rPr>
              <a:t>NOVOTEL.Available</a:t>
            </a:r>
            <a:r>
              <a:rPr lang="en-GB" sz="1200" dirty="0">
                <a:solidFill>
                  <a:schemeClr val="bg1"/>
                </a:solidFill>
                <a:latin typeface="Arial" panose="020B0604020202020204" pitchFamily="34" charset="0"/>
                <a:cs typeface="Arial" panose="020B0604020202020204" pitchFamily="34" charset="0"/>
              </a:rPr>
              <a:t> at: </a:t>
            </a:r>
            <a:r>
              <a:rPr lang="en-GB" sz="12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https://www.novotel-dubai-world-trade-centre.com/news/sustainability</a:t>
            </a:r>
            <a:r>
              <a:rPr lang="en-GB" sz="1200" dirty="0">
                <a:solidFill>
                  <a:schemeClr val="bg1"/>
                </a:solidFill>
                <a:latin typeface="Arial" panose="020B0604020202020204" pitchFamily="34" charset="0"/>
                <a:cs typeface="Arial" panose="020B0604020202020204" pitchFamily="34" charset="0"/>
              </a:rPr>
              <a:t> (Accessed: 16 October 2023).</a:t>
            </a:r>
          </a:p>
          <a:p>
            <a:pPr marL="0" indent="0">
              <a:buNone/>
            </a:pPr>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BDO. (2022) ‘Apprenticeships still overlooked by young people’, BDO.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://www.bdo.co.uk/en-gb/news/2022/apprenticeships-still-overlooked-by-ypung-people (Accessed: 17 October 2023). Sohal, G. (2022) ‘Learn From The Best: 11 Hilton Employee Benefits You </a:t>
            </a:r>
            <a:r>
              <a:rPr lang="en-GB" sz="1200" dirty="0" err="1">
                <a:solidFill>
                  <a:schemeClr val="bg1"/>
                </a:solidFill>
                <a:latin typeface="Arial" panose="020B0604020202020204" pitchFamily="34" charset="0"/>
                <a:cs typeface="Arial" panose="020B0604020202020204" pitchFamily="34" charset="0"/>
              </a:rPr>
              <a:t>ShouldKnow</a:t>
            </a:r>
            <a:r>
              <a:rPr lang="en-GB" sz="1200" dirty="0">
                <a:solidFill>
                  <a:schemeClr val="bg1"/>
                </a:solidFill>
                <a:latin typeface="Arial" panose="020B0604020202020204" pitchFamily="34" charset="0"/>
                <a:cs typeface="Arial" panose="020B0604020202020204" pitchFamily="34" charset="0"/>
              </a:rPr>
              <a:t> About’, </a:t>
            </a:r>
            <a:r>
              <a:rPr lang="en-GB" sz="1200" dirty="0" err="1">
                <a:solidFill>
                  <a:schemeClr val="bg1"/>
                </a:solidFill>
                <a:latin typeface="Arial" panose="020B0604020202020204" pitchFamily="34" charset="0"/>
                <a:cs typeface="Arial" panose="020B0604020202020204" pitchFamily="34" charset="0"/>
              </a:rPr>
              <a:t>PerkUp</a:t>
            </a:r>
            <a:r>
              <a:rPr lang="en-GB" sz="1200" dirty="0">
                <a:solidFill>
                  <a:schemeClr val="bg1"/>
                </a:solidFill>
                <a:latin typeface="Arial" panose="020B0604020202020204" pitchFamily="34" charset="0"/>
                <a:cs typeface="Arial" panose="020B0604020202020204" pitchFamily="34" charset="0"/>
              </a:rPr>
              <a:t>, 02 June [Online].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://www.perupapp.com/post/learn-from-the-best-11-hilton-employee-benefits-yoy-should-know-about (Accessed: 16 October 2023).</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Adams, N. (2021) ‘How hotels can be more environmentally friendly’, The Waste Management and Recycling Blog’, 24 June [Online].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://www.forgerecycling.co.uk/blog/how-hotels-can-be-more-environmetally-friendly/ (Accessed: 16 October 2023).</a:t>
            </a:r>
          </a:p>
          <a:p>
            <a:r>
              <a:rPr lang="en-GB" sz="1200" dirty="0">
                <a:solidFill>
                  <a:schemeClr val="bg1"/>
                </a:solidFill>
                <a:latin typeface="Arial" panose="020B0604020202020204" pitchFamily="34" charset="0"/>
                <a:cs typeface="Arial" panose="020B0604020202020204" pitchFamily="34" charset="0"/>
              </a:rPr>
              <a:t> Sohal, G. (2022) ‘Learn From The Best: 11 Hilton Employee Benefits You </a:t>
            </a:r>
            <a:r>
              <a:rPr lang="en-GB" sz="1200" dirty="0" err="1">
                <a:solidFill>
                  <a:schemeClr val="bg1"/>
                </a:solidFill>
                <a:latin typeface="Arial" panose="020B0604020202020204" pitchFamily="34" charset="0"/>
                <a:cs typeface="Arial" panose="020B0604020202020204" pitchFamily="34" charset="0"/>
              </a:rPr>
              <a:t>ShouldKnow</a:t>
            </a:r>
            <a:r>
              <a:rPr lang="en-GB" sz="1200" dirty="0">
                <a:solidFill>
                  <a:schemeClr val="bg1"/>
                </a:solidFill>
                <a:latin typeface="Arial" panose="020B0604020202020204" pitchFamily="34" charset="0"/>
                <a:cs typeface="Arial" panose="020B0604020202020204" pitchFamily="34" charset="0"/>
              </a:rPr>
              <a:t> About’, </a:t>
            </a:r>
            <a:r>
              <a:rPr lang="en-GB" sz="1200" dirty="0" err="1">
                <a:solidFill>
                  <a:schemeClr val="bg1"/>
                </a:solidFill>
                <a:latin typeface="Arial" panose="020B0604020202020204" pitchFamily="34" charset="0"/>
                <a:cs typeface="Arial" panose="020B0604020202020204" pitchFamily="34" charset="0"/>
              </a:rPr>
              <a:t>PerkUp</a:t>
            </a:r>
            <a:r>
              <a:rPr lang="en-GB" sz="1200" dirty="0">
                <a:solidFill>
                  <a:schemeClr val="bg1"/>
                </a:solidFill>
                <a:latin typeface="Arial" panose="020B0604020202020204" pitchFamily="34" charset="0"/>
                <a:cs typeface="Arial" panose="020B0604020202020204" pitchFamily="34" charset="0"/>
              </a:rPr>
              <a:t>, 02 June [Online]. Available </a:t>
            </a:r>
            <a:r>
              <a:rPr lang="en-GB" sz="1200" dirty="0" err="1">
                <a:solidFill>
                  <a:schemeClr val="bg1"/>
                </a:solidFill>
                <a:latin typeface="Arial" panose="020B0604020202020204" pitchFamily="34" charset="0"/>
                <a:cs typeface="Arial" panose="020B0604020202020204" pitchFamily="34" charset="0"/>
              </a:rPr>
              <a:t>at:https</a:t>
            </a:r>
            <a:r>
              <a:rPr lang="en-GB" sz="1200" dirty="0">
                <a:solidFill>
                  <a:schemeClr val="bg1"/>
                </a:solidFill>
                <a:latin typeface="Arial" panose="020B0604020202020204" pitchFamily="34" charset="0"/>
                <a:cs typeface="Arial" panose="020B0604020202020204" pitchFamily="34" charset="0"/>
              </a:rPr>
              <a:t>://www.perupapp.com/post/learn-from-the-best-11-hilton-employee-benefits-yoy-should-know-about (Accessed: 16 October 2023).</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Adams, N. (2021) ‘How hotels can be more environmentally friendly’, The Waste Management and Recycling Blog’, 24 June [Online]. Available at:</a:t>
            </a:r>
          </a:p>
          <a:p>
            <a:pPr marL="0" indent="0">
              <a:buNone/>
            </a:pPr>
            <a:r>
              <a:rPr lang="en-GB" sz="1200" dirty="0">
                <a:solidFill>
                  <a:schemeClr val="bg1"/>
                </a:solidFill>
                <a:latin typeface="Arial" panose="020B0604020202020204" pitchFamily="34" charset="0"/>
                <a:cs typeface="Arial" panose="020B0604020202020204" pitchFamily="34" charset="0"/>
              </a:rPr>
              <a:t> https://www.forgerecycling.co.uk/blog/how-hotels-can-be-more-environmetally-friendly/ (Accessed: 16 October 2023).</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0329961"/>
      </p:ext>
    </p:extLst>
  </p:cSld>
  <p:clrMapOvr>
    <a:masterClrMapping/>
  </p:clrMapOvr>
</p:sld>
</file>

<file path=ppt/theme/theme1.xml><?xml version="1.0" encoding="utf-8"?>
<a:theme xmlns:a="http://schemas.openxmlformats.org/drawingml/2006/main" name="Title Slide 1">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Office Theme">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Props1.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3.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1674</TotalTime>
  <Words>2810</Words>
  <Application>Microsoft Office PowerPoint</Application>
  <PresentationFormat>Widescreen</PresentationFormat>
  <Paragraphs>94</Paragraphs>
  <Slides>14</Slides>
  <Notes>1</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14</vt:i4>
      </vt:variant>
    </vt:vector>
  </HeadingPairs>
  <TitlesOfParts>
    <vt:vector size="24" baseType="lpstr">
      <vt:lpstr>Arial</vt:lpstr>
      <vt:lpstr>Calibri</vt:lpstr>
      <vt:lpstr>Calibri Light</vt:lpstr>
      <vt:lpstr>Title Slide 1</vt:lpstr>
      <vt:lpstr>Sub Title 1</vt:lpstr>
      <vt:lpstr>1_Text Break Info Slide 2</vt:lpstr>
      <vt:lpstr>1_Title Slide 1</vt:lpstr>
      <vt:lpstr>Text 1</vt:lpstr>
      <vt:lpstr>Theme1</vt:lpstr>
      <vt:lpstr>Theme4</vt:lpstr>
      <vt:lpstr>     STUDENT NAME:             MAHENDRA  ADHIHARI  STUDENT NO:                  2012482  PROGRAMME:                  BA  INTERNATIONAL HOTEL MANAGEMENT  MODOLE CODE:               BMIH6001  LECTURERS:                     LOLA VILLARD, GIUILIA CHIFARI    ASSIGNMENT TITLE:         POWERPOINT PRESENTATION                                              CONTEMPORARY THEME-SUSTAINABILITY    </vt:lpstr>
      <vt:lpstr>The main aim of today’s power point presentation is to  highlight my observation during the placement in Novotel Manchester, 21 Dickinson St, Manchester  M21 4LX.  The observation was about sustainability</vt:lpstr>
      <vt:lpstr>Sustainability refers to a model involving long-term thinking on environment, social and economic aspects inorder to meet the organisations’ current needs without compromising the ability of future generations to meet their own needs (Griep, Kraak and Beekman, 2022).  There was a time when sustainability was only discussed among scholars, policy makers and corporate owners but now, it has become a topic of concern among common people as everyone seems responsible for the better planet, prosperous society and balanced economy. According to a survey of US Consumer attitudes on sustainable shopping, 75% of the Gen Z (people born between 1995-2010) prefer to buy sustainably rather than to go for brand names (World Economic Forum, 2022).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goma adhikari</cp:lastModifiedBy>
  <cp:revision>41</cp:revision>
  <dcterms:created xsi:type="dcterms:W3CDTF">2023-01-31T21:01:37Z</dcterms:created>
  <dcterms:modified xsi:type="dcterms:W3CDTF">2023-11-13T16:46:00Z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