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1" r:id="rId4"/>
    <p:sldId id="259" r:id="rId5"/>
    <p:sldId id="257"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D9914D-4FEB-3315-A193-EC8E39EEE4FF}" v="1289" dt="2026-02-23T04:25:26.759"/>
    <p1510:client id="{4DCD4291-7CD6-46DB-A264-CBF6D18ED3D7}" v="1114" dt="2026-02-23T05:18:41.463"/>
    <p1510:client id="{78F9C29E-B707-B82E-796F-9B09346C101E}" v="1936" dt="2026-02-22T23:43:36.725"/>
    <p1510:client id="{A63FF71E-5E33-F663-4BC4-BFA34DEB1FFA}" v="1010" dt="2026-02-22T09:16:52.3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loudfuze.com/steps-to-a-successful-office-365-migr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techcommunity.microsoft.com/blog/microsoftteamscommunityblog/how-can-microsoft-teams-improve-user-productivity/3678743" TargetMode="External"/><Relationship Id="rId3" Type="http://schemas.openxmlformats.org/officeDocument/2006/relationships/hyperlink" Target="https://www.health.org.uk/reports-and-analysis/analysis/tech-to-save-time-how-the-nhs-can-realise-the-benefits" TargetMode="External"/><Relationship Id="rId7" Type="http://schemas.openxmlformats.org/officeDocument/2006/relationships/hyperlink" Target="https://d1wqtxts1xzle7.cloudfront.net/123452190/icetol2024_babazi-libre.pdf?1750854072=&amp;response-content-disposition=inline%3B+filename%3DMS_Teams_for_Virtual_Collaboration_An_Ov.pdf&amp;Expires=1771793533&amp;Signature=dVhJmG9iBtOq01wd~vjlZReClXIQOK4E2TgNuojP8oCqvCOyKx1bEPglhxWtXeEVuWjDLtGuVnki-Lkp7CXpamFVh2623AeUiscltuumMgig8rfkEc7IkVnxMDNhE9C2xD2aZ9W-PgJu5GDT8wNONSb766yBrqcgqy6-UdmXwwLqi8tqfZ7yvgcwZfkh4rrdwD5VAh7G3by8TKOUmMfFJtjA9iz4N3TE1bGBXysa86xR0XT5jyoBqJHPRdEnyb~gUN3tUXYsywHggKzReYcxOwqbOn2L7DxJ2Pn9JTujIJC5zN38OW7R5Oncd-SYBCYJ2-9nz2qK4lxyuS0fBeviGQ__&amp;Key-Pair-Id=APKAJLOHF5GGSLRBV4ZA" TargetMode="External"/><Relationship Id="rId2" Type="http://schemas.openxmlformats.org/officeDocument/2006/relationships/hyperlink" Target="https://books.google.co.uk/books?hl=en&amp;lr=&amp;id=-y6WDwAAQBAJ&amp;oi=fnd&amp;pg=PP1&amp;dq=how+can+the+limitations+of+microsoft+365+be+overcome&amp;ots=yrMkfYxt0M&amp;sig=CEkImfJUBRW8LV084bMbzGceCO4&amp;redir_esc=y#v=onepage&amp;q&amp;f=false" TargetMode="External"/><Relationship Id="rId1" Type="http://schemas.openxmlformats.org/officeDocument/2006/relationships/slideLayout" Target="../slideLayouts/slideLayout2.xml"/><Relationship Id="rId6" Type="http://schemas.openxmlformats.org/officeDocument/2006/relationships/hyperlink" Target="https://www.england.nhs.uk/long-read/microsoft-teams-and-remote-working/" TargetMode="External"/><Relationship Id="rId5" Type="http://schemas.openxmlformats.org/officeDocument/2006/relationships/hyperlink" Target="https://www.tandfonline.com/doi/abs/10.1002/edn.65" TargetMode="External"/><Relationship Id="rId10" Type="http://schemas.openxmlformats.org/officeDocument/2006/relationships/hyperlink" Target="https://www.gov.uk/government/publications/digital-working-in-adult-social-care-what-good-looks-like/digital-working-in-adult-social-care-what-good-looks-like-for-local-authorities-and-care-providers" TargetMode="External"/><Relationship Id="rId4" Type="http://schemas.openxmlformats.org/officeDocument/2006/relationships/hyperlink" Target="https://link.springer.com/book/10.1007/978-1-4842-3549-2" TargetMode="External"/><Relationship Id="rId9" Type="http://schemas.openxmlformats.org/officeDocument/2006/relationships/hyperlink" Target="https://businesstechsociety.org/Blog/131569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672" y="4267832"/>
            <a:ext cx="4805996" cy="1297115"/>
          </a:xfrm>
        </p:spPr>
        <p:txBody>
          <a:bodyPr anchor="t">
            <a:normAutofit/>
          </a:bodyPr>
          <a:lstStyle/>
          <a:p>
            <a:pPr algn="l"/>
            <a:r>
              <a:rPr lang="en-GB" sz="4000" u="sng">
                <a:solidFill>
                  <a:schemeClr val="tx2"/>
                </a:solidFill>
              </a:rPr>
              <a:t>Digital skills and research methods</a:t>
            </a:r>
          </a:p>
        </p:txBody>
      </p:sp>
      <p:sp>
        <p:nvSpPr>
          <p:cNvPr id="3" name="Subtitle 2"/>
          <p:cNvSpPr>
            <a:spLocks noGrp="1"/>
          </p:cNvSpPr>
          <p:nvPr>
            <p:ph type="subTitle" idx="1"/>
          </p:nvPr>
        </p:nvSpPr>
        <p:spPr>
          <a:xfrm>
            <a:off x="804672" y="3428999"/>
            <a:ext cx="4805691" cy="838831"/>
          </a:xfrm>
        </p:spPr>
        <p:txBody>
          <a:bodyPr vert="horz" lIns="91440" tIns="45720" rIns="91440" bIns="45720" rtlCol="0" anchor="b">
            <a:noAutofit/>
          </a:bodyPr>
          <a:lstStyle/>
          <a:p>
            <a:pPr algn="l"/>
            <a:r>
              <a:rPr lang="en-GB" sz="1400" u="sng">
                <a:solidFill>
                  <a:schemeClr val="tx2"/>
                </a:solidFill>
              </a:rPr>
              <a:t>LCHS4007</a:t>
            </a:r>
          </a:p>
          <a:p>
            <a:pPr algn="l"/>
            <a:r>
              <a:rPr lang="en-GB" sz="1400" u="sng">
                <a:solidFill>
                  <a:schemeClr val="tx2"/>
                </a:solidFill>
              </a:rPr>
              <a:t>Zain Din 2434534  Javairia Suleman 2522371</a:t>
            </a:r>
          </a:p>
          <a:p>
            <a:pPr algn="l"/>
            <a:r>
              <a:rPr lang="en-GB" sz="1400" u="sng">
                <a:solidFill>
                  <a:schemeClr val="tx2"/>
                </a:solidFill>
              </a:rPr>
              <a:t>Lecturer: Bianca Dodgen</a:t>
            </a:r>
            <a:endParaRPr lang="en-GB" sz="1200" u="sng">
              <a:solidFill>
                <a:schemeClr val="tx2"/>
              </a:solidFill>
            </a:endParaRPr>
          </a:p>
        </p:txBody>
      </p:sp>
      <p:grpSp>
        <p:nvGrpSpPr>
          <p:cNvPr id="21" name="Group 20">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2" name="Graphic 21" descr="Computer">
            <a:extLst>
              <a:ext uri="{FF2B5EF4-FFF2-40B4-BE49-F238E27FC236}">
                <a16:creationId xmlns:a16="http://schemas.microsoft.com/office/drawing/2014/main" id="{EB69D604-59B1-E1CC-624A-27BDD45F47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9E6688D-1DED-48EA-8368-FCD09C0B7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A0CAC64-32E0-84BF-903A-FCB56188845B}"/>
              </a:ext>
            </a:extLst>
          </p:cNvPr>
          <p:cNvSpPr>
            <a:spLocks noGrp="1"/>
          </p:cNvSpPr>
          <p:nvPr>
            <p:ph type="title"/>
          </p:nvPr>
        </p:nvSpPr>
        <p:spPr>
          <a:xfrm>
            <a:off x="8368528" y="431212"/>
            <a:ext cx="3420305" cy="1906317"/>
          </a:xfrm>
        </p:spPr>
        <p:txBody>
          <a:bodyPr>
            <a:normAutofit/>
          </a:bodyPr>
          <a:lstStyle/>
          <a:p>
            <a:pPr algn="ctr"/>
            <a:r>
              <a:rPr lang="en-GB" sz="2800" u="sng"/>
              <a:t>Productivity application</a:t>
            </a:r>
          </a:p>
        </p:txBody>
      </p:sp>
      <p:sp>
        <p:nvSpPr>
          <p:cNvPr id="3" name="Content Placeholder 2">
            <a:extLst>
              <a:ext uri="{FF2B5EF4-FFF2-40B4-BE49-F238E27FC236}">
                <a16:creationId xmlns:a16="http://schemas.microsoft.com/office/drawing/2014/main" id="{11362772-C848-A0B0-C363-8185A39D98F0}"/>
              </a:ext>
            </a:extLst>
          </p:cNvPr>
          <p:cNvSpPr>
            <a:spLocks noGrp="1"/>
          </p:cNvSpPr>
          <p:nvPr>
            <p:ph idx="1"/>
          </p:nvPr>
        </p:nvSpPr>
        <p:spPr>
          <a:xfrm>
            <a:off x="2910" y="803664"/>
            <a:ext cx="7670486" cy="6866876"/>
          </a:xfrm>
        </p:spPr>
        <p:txBody>
          <a:bodyPr vert="horz" lIns="91440" tIns="45720" rIns="91440" bIns="45720" rtlCol="0" anchor="ctr">
            <a:normAutofit lnSpcReduction="10000"/>
          </a:bodyPr>
          <a:lstStyle/>
          <a:p>
            <a:pPr marL="0" indent="0">
              <a:buNone/>
            </a:pPr>
            <a:r>
              <a:rPr lang="en-GB" sz="1400"/>
              <a:t>Productivity applications are digital tools that have been created to increase how efficiently work is done , it also allows for health-care sectors to run their organisations in a well organised manner and ensures tasks are done in a limited amount of time.</a:t>
            </a:r>
            <a:endParaRPr lang="en-GB"/>
          </a:p>
          <a:p>
            <a:pPr marL="0" indent="0">
              <a:buNone/>
            </a:pPr>
            <a:r>
              <a:rPr lang="en-GB" sz="1400"/>
              <a:t>They are accessible and can be used anywhere, anytime, allowing you to access key information whenever you need it. Digital tools such as Word, Excel, and spreadsheets include notes on how to use their applications, which makes it easier for inexperienced users. Microsoft 365 is useful as it allows for multiple people to have access to the same document at once, due to this it is constantly being updated so current information can always be added, and communication is a lot more structured. This therefore lessens the chances of miscommunication and allows for care to be carried out in the best viable way. According to Shemesh, Coughlan, Horton{2025}, " </a:t>
            </a:r>
            <a:r>
              <a:rPr lang="en-GB" sz="1400">
                <a:highlight>
                  <a:srgbClr val="FFFFFF"/>
                </a:highlight>
              </a:rPr>
              <a:t>understanding patient preferences; customising the technology appropriately; training staff and patients in how to use the technology; considering how the technology fits into the workflow; redesigning processes and ways of working." </a:t>
            </a:r>
          </a:p>
          <a:p>
            <a:pPr marL="0" indent="0">
              <a:buNone/>
            </a:pPr>
            <a:r>
              <a:rPr lang="en-GB" sz="1800" u="sng"/>
              <a:t>How do staff at Greenfield currently complete their tasks and how will PowerPoint help improve it?</a:t>
            </a:r>
            <a:endParaRPr lang="en-GB" sz="1400"/>
          </a:p>
          <a:p>
            <a:pPr marL="0" indent="0">
              <a:buNone/>
            </a:pPr>
            <a:r>
              <a:rPr lang="en-GB" sz="1400"/>
              <a:t> From reading the case study, it shows that staff at Greenfield currently complete any of their tasks through communication with one another, drafting emails, and note taking. As the care home have just started to implement the use of Microsoft 365, some carers are still struggling to use these applications. </a:t>
            </a:r>
          </a:p>
          <a:p>
            <a:pPr marL="0" indent="0">
              <a:buNone/>
            </a:pPr>
            <a:r>
              <a:rPr lang="en-GB" sz="1400"/>
              <a:t>Rather than sending long, detailed emails, information can be put into a PowerPoint presentation and shared amongst staff allowing faster communication . Instead of managers creating important slides repeatedly, they can create them once and reuse them as needed. This application is especially useful for any new staff members joining the care home, as they can catch up on anything they have missed ensuring that they are all caught up on any missed notes or training. </a:t>
            </a:r>
            <a:endParaRPr lang="en-GB"/>
          </a:p>
          <a:p>
            <a:pPr marL="0" indent="0">
              <a:buNone/>
            </a:pPr>
            <a:r>
              <a:rPr lang="en-GB" sz="1800" u="sng"/>
              <a:t>How can the limitations of this software be overcome?</a:t>
            </a:r>
          </a:p>
          <a:p>
            <a:pPr marL="0" indent="0">
              <a:buNone/>
            </a:pPr>
            <a:r>
              <a:rPr lang="en-GB" sz="1400"/>
              <a:t>The most important way we can overcome the limitations of using Microsoft PowerPoint is firstly by adding several security measures, by doing so we are ensuring that any patient information is kept safe and no safeguarding issues arise.  A second way is by ensuring the software is continuously updated and maintained, this is for data to be kept up to date and any issues or software bugs that arise to be cleared so that the system can be kept clean. </a:t>
            </a:r>
            <a:endParaRPr lang="en-GB" sz="1400">
              <a:highlight>
                <a:srgbClr val="FFFFFF"/>
              </a:highlight>
              <a:ea typeface="+mn-lt"/>
              <a:cs typeface="+mn-lt"/>
            </a:endParaRPr>
          </a:p>
          <a:p>
            <a:pPr marL="0" indent="0">
              <a:buNone/>
            </a:pPr>
            <a:endParaRPr lang="en-GB" sz="1400"/>
          </a:p>
          <a:p>
            <a:pPr marL="0" indent="0">
              <a:buNone/>
            </a:pPr>
            <a:endParaRPr lang="en-GB" sz="1400"/>
          </a:p>
          <a:p>
            <a:pPr marL="0" indent="0">
              <a:buNone/>
            </a:pPr>
            <a:endParaRPr lang="en-GB" sz="1800"/>
          </a:p>
          <a:p>
            <a:pPr marL="0" indent="0">
              <a:buNone/>
            </a:pPr>
            <a:endParaRPr lang="en-GB" sz="1400"/>
          </a:p>
          <a:p>
            <a:pPr marL="0" indent="0">
              <a:buNone/>
            </a:pPr>
            <a:endParaRPr lang="en-GB" sz="1400"/>
          </a:p>
          <a:p>
            <a:pPr marL="0" indent="0">
              <a:buNone/>
            </a:pPr>
            <a:endParaRPr lang="en-GB" sz="1000"/>
          </a:p>
        </p:txBody>
      </p:sp>
      <p:pic>
        <p:nvPicPr>
          <p:cNvPr id="5" name="Picture 4" descr="Person watching empty phone">
            <a:extLst>
              <a:ext uri="{FF2B5EF4-FFF2-40B4-BE49-F238E27FC236}">
                <a16:creationId xmlns:a16="http://schemas.microsoft.com/office/drawing/2014/main" id="{12DAF875-70EA-F3C5-0DED-C1D2B65FEDA2}"/>
              </a:ext>
            </a:extLst>
          </p:cNvPr>
          <p:cNvPicPr>
            <a:picLocks noChangeAspect="1"/>
          </p:cNvPicPr>
          <p:nvPr/>
        </p:nvPicPr>
        <p:blipFill>
          <a:blip r:embed="rId2"/>
          <a:srcRect l="29877" r="290" b="3"/>
          <a:stretch>
            <a:fillRect/>
          </a:stretch>
        </p:blipFill>
        <p:spPr>
          <a:xfrm>
            <a:off x="7913716" y="2768743"/>
            <a:ext cx="4278284" cy="4089258"/>
          </a:xfrm>
          <a:prstGeom prst="rect">
            <a:avLst/>
          </a:prstGeom>
        </p:spPr>
      </p:pic>
      <p:grpSp>
        <p:nvGrpSpPr>
          <p:cNvPr id="25" name="Group 24">
            <a:extLst>
              <a:ext uri="{FF2B5EF4-FFF2-40B4-BE49-F238E27FC236}">
                <a16:creationId xmlns:a16="http://schemas.microsoft.com/office/drawing/2014/main" id="{16BD38F4-5888-4B5B-836C-A316C52232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7881712" y="-2"/>
            <a:ext cx="4310288" cy="6858002"/>
            <a:chOff x="0" y="-2"/>
            <a:chExt cx="4310288" cy="6858002"/>
          </a:xfrm>
        </p:grpSpPr>
        <p:sp>
          <p:nvSpPr>
            <p:cNvPr id="26" name="Rectangle 25">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7" name="Rectangle 26">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4928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Tree>
    <p:extLst>
      <p:ext uri="{BB962C8B-B14F-4D97-AF65-F5344CB8AC3E}">
        <p14:creationId xmlns:p14="http://schemas.microsoft.com/office/powerpoint/2010/main" val="3091432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07645-E236-74B5-0518-94D64F98D74F}"/>
              </a:ext>
            </a:extLst>
          </p:cNvPr>
          <p:cNvSpPr>
            <a:spLocks noGrp="1"/>
          </p:cNvSpPr>
          <p:nvPr>
            <p:ph type="title"/>
          </p:nvPr>
        </p:nvSpPr>
        <p:spPr>
          <a:xfrm>
            <a:off x="3374721" y="-344683"/>
            <a:ext cx="11340230" cy="1189864"/>
          </a:xfrm>
        </p:spPr>
        <p:txBody>
          <a:bodyPr/>
          <a:lstStyle/>
          <a:p>
            <a:r>
              <a:rPr lang="en-GB" sz="2000" u="sng"/>
              <a:t>Communication and collaborative tools</a:t>
            </a:r>
            <a:r>
              <a:rPr lang="en-GB" sz="2000"/>
              <a:t> </a:t>
            </a:r>
          </a:p>
        </p:txBody>
      </p:sp>
      <p:sp>
        <p:nvSpPr>
          <p:cNvPr id="3" name="Content Placeholder 2">
            <a:extLst>
              <a:ext uri="{FF2B5EF4-FFF2-40B4-BE49-F238E27FC236}">
                <a16:creationId xmlns:a16="http://schemas.microsoft.com/office/drawing/2014/main" id="{74A15C50-11AF-C083-1FB7-DF94B61EF08A}"/>
              </a:ext>
            </a:extLst>
          </p:cNvPr>
          <p:cNvSpPr>
            <a:spLocks noGrp="1"/>
          </p:cNvSpPr>
          <p:nvPr>
            <p:ph idx="1"/>
          </p:nvPr>
        </p:nvSpPr>
        <p:spPr>
          <a:xfrm>
            <a:off x="3132" y="593898"/>
            <a:ext cx="12185736" cy="6261557"/>
          </a:xfrm>
        </p:spPr>
        <p:txBody>
          <a:bodyPr vert="horz" lIns="91440" tIns="45720" rIns="91440" bIns="45720" rtlCol="0" anchor="t">
            <a:normAutofit/>
          </a:bodyPr>
          <a:lstStyle/>
          <a:p>
            <a:pPr marL="0" indent="0">
              <a:buNone/>
            </a:pPr>
            <a:r>
              <a:rPr lang="en-GB" sz="1600" u="sng"/>
              <a:t>How does Microsoft Teams help staff communicate across different locations?</a:t>
            </a:r>
          </a:p>
          <a:p>
            <a:pPr marL="0" indent="0">
              <a:buNone/>
            </a:pPr>
            <a:r>
              <a:rPr lang="en-GB" sz="1400"/>
              <a:t>Microsoft Teams is a tool that has been developed to help people to work together remotely and to be able to share information with each other effectively. Furthermore, it allows teams to efficiently work together by chatting, video calling and being able to access and share files with each other whenever needed. According to NHS England {2023-2025}, " </a:t>
            </a:r>
            <a:r>
              <a:rPr lang="en-GB" sz="1400">
                <a:solidFill>
                  <a:srgbClr val="202A30"/>
                </a:solidFill>
                <a:highlight>
                  <a:srgbClr val="FFFFFF"/>
                </a:highlight>
                <a:ea typeface="+mn-lt"/>
                <a:cs typeface="+mn-lt"/>
              </a:rPr>
              <a:t>It is a virtual hub for teamwork which allows people to chat, call, and work together on shared files, sharing information with everyone across different locations.  It can support on-site, remote, and mobile working."</a:t>
            </a:r>
          </a:p>
          <a:p>
            <a:pPr marL="0" indent="0">
              <a:buNone/>
            </a:pPr>
            <a:r>
              <a:rPr lang="en-GB" sz="1400">
                <a:solidFill>
                  <a:srgbClr val="202A30"/>
                </a:solidFill>
                <a:highlight>
                  <a:srgbClr val="FFFFFF"/>
                </a:highlight>
                <a:ea typeface="+mn-lt"/>
                <a:cs typeface="+mn-lt"/>
              </a:rPr>
              <a:t>Microsoft Teams is an application where all other tools such as Word or PowerPoint can be accessed in one place. It allows staff to work on the </a:t>
            </a:r>
            <a:r>
              <a:rPr lang="en-GB" sz="1400" err="1">
                <a:solidFill>
                  <a:srgbClr val="202A30"/>
                </a:solidFill>
                <a:highlight>
                  <a:srgbClr val="FFFFFF"/>
                </a:highlight>
                <a:ea typeface="+mn-lt"/>
                <a:cs typeface="+mn-lt"/>
              </a:rPr>
              <a:t>sa</a:t>
            </a:r>
            <a:r>
              <a:rPr lang="en-GB" sz="1400">
                <a:solidFill>
                  <a:srgbClr val="202A30"/>
                </a:solidFill>
                <a:highlight>
                  <a:srgbClr val="FFFFFF"/>
                </a:highlight>
                <a:ea typeface="+mn-lt"/>
                <a:cs typeface="+mn-lt"/>
              </a:rPr>
              <a:t>me files together regardless of where they are, it allows for training providers to set up online courses that can be accessed and completed at any time. Microsoft Teams allows essential information to be communicated in a far more effective way and much quicker. MS Teams also offers a selection of functions that enhances collaborative work within teams.  According to </a:t>
            </a:r>
            <a:r>
              <a:rPr lang="en-GB" sz="1400" err="1">
                <a:solidFill>
                  <a:srgbClr val="202A30"/>
                </a:solidFill>
                <a:highlight>
                  <a:srgbClr val="FFFFFF"/>
                </a:highlight>
                <a:ea typeface="+mn-lt"/>
                <a:cs typeface="+mn-lt"/>
              </a:rPr>
              <a:t>Chaushi</a:t>
            </a:r>
            <a:r>
              <a:rPr lang="en-GB" sz="1400">
                <a:solidFill>
                  <a:srgbClr val="202A30"/>
                </a:solidFill>
                <a:highlight>
                  <a:srgbClr val="FFFFFF"/>
                </a:highlight>
                <a:ea typeface="+mn-lt"/>
                <a:cs typeface="+mn-lt"/>
              </a:rPr>
              <a:t> B, </a:t>
            </a:r>
            <a:r>
              <a:rPr lang="en-GB" sz="1400" err="1">
                <a:solidFill>
                  <a:srgbClr val="202A30"/>
                </a:solidFill>
                <a:highlight>
                  <a:srgbClr val="FFFFFF"/>
                </a:highlight>
                <a:ea typeface="+mn-lt"/>
                <a:cs typeface="+mn-lt"/>
              </a:rPr>
              <a:t>Nastovska</a:t>
            </a:r>
            <a:r>
              <a:rPr lang="en-GB" sz="1400">
                <a:solidFill>
                  <a:srgbClr val="202A30"/>
                </a:solidFill>
                <a:highlight>
                  <a:srgbClr val="FFFFFF"/>
                </a:highlight>
                <a:ea typeface="+mn-lt"/>
                <a:cs typeface="+mn-lt"/>
              </a:rPr>
              <a:t> M, </a:t>
            </a:r>
            <a:r>
              <a:rPr lang="en-GB" sz="1400" err="1">
                <a:solidFill>
                  <a:srgbClr val="202A30"/>
                </a:solidFill>
                <a:highlight>
                  <a:srgbClr val="FFFFFF"/>
                </a:highlight>
                <a:ea typeface="+mn-lt"/>
                <a:cs typeface="+mn-lt"/>
              </a:rPr>
              <a:t>Kurtishi</a:t>
            </a:r>
            <a:r>
              <a:rPr lang="en-GB" sz="1400">
                <a:solidFill>
                  <a:srgbClr val="202A30"/>
                </a:solidFill>
                <a:highlight>
                  <a:srgbClr val="FFFFFF"/>
                </a:highlight>
                <a:ea typeface="+mn-lt"/>
                <a:cs typeface="+mn-lt"/>
              </a:rPr>
              <a:t> T, Teams is a, " hub for all Microsoft apps: One Drive, Stream, etc., and allows for real-time interaction and collaboration regardless of where workers, students are located. This study reviewed the Microsoft teams’ application by looking at the existing features and the ease of the collaborative work in the information system. The purposes for using Teams (classes, workshops) can be 100% online, hybrid, or face-to-face. This tool enables a wider range of, e.g. training providers and participants, interactions and allows for regular, substantive interaction in online courses.</a:t>
            </a:r>
            <a:endParaRPr lang="en-GB"/>
          </a:p>
          <a:p>
            <a:pPr marL="0" indent="0">
              <a:buNone/>
            </a:pPr>
            <a:r>
              <a:rPr lang="en-GB" sz="1600" u="sng">
                <a:solidFill>
                  <a:srgbClr val="202A30"/>
                </a:solidFill>
                <a:highlight>
                  <a:srgbClr val="FFFFFF"/>
                </a:highlight>
                <a:ea typeface="+mn-lt"/>
                <a:cs typeface="+mn-lt"/>
              </a:rPr>
              <a:t>Advantages and limitations of using Microsoft Teams</a:t>
            </a:r>
            <a:endParaRPr lang="en-GB" sz="1600">
              <a:solidFill>
                <a:srgbClr val="202A30"/>
              </a:solidFill>
              <a:highlight>
                <a:srgbClr val="FFFFFF"/>
              </a:highlight>
              <a:ea typeface="+mn-lt"/>
              <a:cs typeface="+mn-lt"/>
            </a:endParaRPr>
          </a:p>
          <a:p>
            <a:pPr marL="0" indent="0">
              <a:buNone/>
            </a:pPr>
            <a:r>
              <a:rPr lang="en-GB" sz="1400">
                <a:solidFill>
                  <a:srgbClr val="202A30"/>
                </a:solidFill>
                <a:highlight>
                  <a:srgbClr val="FFFFFF"/>
                </a:highlight>
                <a:ea typeface="+mn-lt"/>
                <a:cs typeface="+mn-lt"/>
              </a:rPr>
              <a:t>Microsoft Teams puts everything a workplace needs into one place, some of the advantages of using this tool are; online meetings over Teams are very dependable and both the audio and video quality are exceptionally good, keeping all users satisfied as it allows less time worrying about connection and more time spent working and completing tasks. Following the case study, staff at Greenfield can use Teams to schedule meeting dates and times instead of using a different app saving them a lot a important time. It is available whether you are on a computer or on your phone making it easier for staff to transfer from one device to another without stopping their workflow or productivity. According to Rai 2022}, " </a:t>
            </a:r>
            <a:r>
              <a:rPr lang="en-GB" sz="1400">
                <a:solidFill>
                  <a:srgbClr val="1E1E1E"/>
                </a:solidFill>
                <a:highlight>
                  <a:srgbClr val="FFFFFF"/>
                </a:highlight>
                <a:latin typeface="Segoe UI"/>
                <a:ea typeface="+mn-lt"/>
                <a:cs typeface="Segoe UI"/>
              </a:rPr>
              <a:t>Businesses </a:t>
            </a:r>
            <a:r>
              <a:rPr lang="en-GB" sz="1400">
                <a:solidFill>
                  <a:srgbClr val="0069D4"/>
                </a:solidFill>
                <a:highlight>
                  <a:srgbClr val="FFFFFF"/>
                </a:highlight>
                <a:latin typeface="Segoe UI"/>
                <a:ea typeface="+mn-lt"/>
                <a:cs typeface="Segoe UI"/>
                <a:hlinkClick r:id="rId2"/>
              </a:rPr>
              <a:t>migrating to Office 365</a:t>
            </a:r>
            <a:r>
              <a:rPr lang="en-GB" sz="1400">
                <a:solidFill>
                  <a:srgbClr val="1E1E1E"/>
                </a:solidFill>
                <a:highlight>
                  <a:srgbClr val="FFFFFF"/>
                </a:highlight>
                <a:latin typeface="Segoe UI"/>
                <a:ea typeface="+mn-lt"/>
                <a:cs typeface="Segoe UI"/>
              </a:rPr>
              <a:t> from a network file storage environment benefit a lot from the unparalleled level of accessibility that the Microsoft 365 cloud suite offers. Along with other Microsoft 365 apps, Teams is available as a desktop app, a web app, and a mobile app. The availability of Teams on desktop and mobile platforms makes it universally accessible and helps users transition from one device to another without disrupting their workflow and overall productivity. The </a:t>
            </a:r>
            <a:r>
              <a:rPr lang="en-GB" sz="1400" err="1">
                <a:solidFill>
                  <a:srgbClr val="1E1E1E"/>
                </a:solidFill>
                <a:highlight>
                  <a:srgbClr val="FFFFFF"/>
                </a:highlight>
                <a:latin typeface="Segoe UI"/>
                <a:ea typeface="+mn-lt"/>
                <a:cs typeface="Segoe UI"/>
              </a:rPr>
              <a:t>limi</a:t>
            </a:r>
            <a:r>
              <a:rPr lang="en-GB" sz="1400">
                <a:solidFill>
                  <a:srgbClr val="1E1E1E"/>
                </a:solidFill>
                <a:highlight>
                  <a:srgbClr val="FFFFFF"/>
                </a:highlight>
                <a:latin typeface="Segoe UI"/>
                <a:ea typeface="+mn-lt"/>
                <a:cs typeface="Segoe UI"/>
              </a:rPr>
              <a:t>tations of using MS Teams may vary depending on one's knowledge on using </a:t>
            </a:r>
            <a:r>
              <a:rPr lang="en-GB" sz="1400" err="1">
                <a:solidFill>
                  <a:srgbClr val="1E1E1E"/>
                </a:solidFill>
                <a:highlight>
                  <a:srgbClr val="FFFFFF"/>
                </a:highlight>
                <a:latin typeface="Segoe UI"/>
                <a:ea typeface="+mn-lt"/>
                <a:cs typeface="Segoe UI"/>
              </a:rPr>
              <a:t>th</a:t>
            </a:r>
            <a:r>
              <a:rPr lang="en-GB" sz="1400">
                <a:solidFill>
                  <a:srgbClr val="1E1E1E"/>
                </a:solidFill>
                <a:highlight>
                  <a:srgbClr val="FFFFFF"/>
                </a:highlight>
                <a:latin typeface="Segoe UI"/>
                <a:ea typeface="+mn-lt"/>
                <a:cs typeface="Segoe UI"/>
              </a:rPr>
              <a:t>e tool itself. As there are other different apps on Teams some users may get confused about which one to use for a certain task, to ensure that users in Greenfield have the basic skills it is up to both the managers at the care home to make sure the proper training is given prior to using the tool, and also Microsoft Teams itself. One of the main limitations Greenfield needs to look out for is the high security risk. As all users can create a Team, sometimes personalised files are shared by accident, guest users can send unimportant information to different channels. Devices that are not managed by the care home can connect to MS Teams and steal key data. </a:t>
            </a:r>
            <a:endParaRPr lang="en-GB" sz="1400">
              <a:solidFill>
                <a:srgbClr val="1E1E1E"/>
              </a:solidFill>
              <a:highlight>
                <a:srgbClr val="FFFFFF"/>
              </a:highlight>
              <a:latin typeface="Segoe UI"/>
              <a:cs typeface="Segoe UI"/>
            </a:endParaRPr>
          </a:p>
          <a:p>
            <a:pPr marL="0" indent="0">
              <a:buNone/>
            </a:pPr>
            <a:endParaRPr lang="en-GB" sz="1400">
              <a:solidFill>
                <a:srgbClr val="202A30"/>
              </a:solidFill>
              <a:highlight>
                <a:srgbClr val="FFFFFF"/>
              </a:highlight>
              <a:ea typeface="+mn-lt"/>
              <a:cs typeface="+mn-lt"/>
            </a:endParaRPr>
          </a:p>
          <a:p>
            <a:pPr marL="285750" indent="-285750"/>
            <a:endParaRPr lang="en-GB" sz="1400">
              <a:solidFill>
                <a:srgbClr val="202A30"/>
              </a:solidFill>
              <a:highlight>
                <a:srgbClr val="FFFFFF"/>
              </a:highlight>
              <a:ea typeface="+mn-lt"/>
              <a:cs typeface="+mn-lt"/>
            </a:endParaRPr>
          </a:p>
          <a:p>
            <a:pPr marL="285750" indent="-285750"/>
            <a:endParaRPr lang="en-GB" sz="1600">
              <a:solidFill>
                <a:srgbClr val="202A30"/>
              </a:solidFill>
              <a:highlight>
                <a:srgbClr val="FFFFFF"/>
              </a:highlight>
              <a:ea typeface="+mn-lt"/>
              <a:cs typeface="+mn-lt"/>
            </a:endParaRPr>
          </a:p>
          <a:p>
            <a:pPr marL="0" indent="0">
              <a:buNone/>
            </a:pPr>
            <a:endParaRPr lang="en-GB" sz="1400">
              <a:solidFill>
                <a:srgbClr val="202A30"/>
              </a:solidFill>
              <a:highlight>
                <a:srgbClr val="FFFFFF"/>
              </a:highlight>
              <a:ea typeface="+mn-lt"/>
              <a:cs typeface="+mn-lt"/>
            </a:endParaRPr>
          </a:p>
        </p:txBody>
      </p:sp>
    </p:spTree>
    <p:extLst>
      <p:ext uri="{BB962C8B-B14F-4D97-AF65-F5344CB8AC3E}">
        <p14:creationId xmlns:p14="http://schemas.microsoft.com/office/powerpoint/2010/main" val="3265823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A67072C-BF9F-27AA-50D2-F0372FB94BBF}"/>
              </a:ext>
            </a:extLst>
          </p:cNvPr>
          <p:cNvSpPr>
            <a:spLocks noGrp="1"/>
          </p:cNvSpPr>
          <p:nvPr>
            <p:ph type="title"/>
          </p:nvPr>
        </p:nvSpPr>
        <p:spPr>
          <a:xfrm>
            <a:off x="24006" y="241119"/>
            <a:ext cx="4420646" cy="4726502"/>
          </a:xfrm>
        </p:spPr>
        <p:txBody>
          <a:bodyPr>
            <a:normAutofit/>
          </a:bodyPr>
          <a:lstStyle/>
          <a:p>
            <a:r>
              <a:rPr lang="en-GB" u="sng"/>
              <a:t>Digital safety action plan for greenfield</a:t>
            </a:r>
            <a:br>
              <a:rPr lang="en-GB" u="sng"/>
            </a:br>
            <a:endParaRPr lang="en-GB" u="sng"/>
          </a:p>
        </p:txBody>
      </p:sp>
      <p:sp>
        <p:nvSpPr>
          <p:cNvPr id="3" name="Content Placeholder 2">
            <a:extLst>
              <a:ext uri="{FF2B5EF4-FFF2-40B4-BE49-F238E27FC236}">
                <a16:creationId xmlns:a16="http://schemas.microsoft.com/office/drawing/2014/main" id="{4E031D8B-398C-A593-8B12-009C0BD45BA1}"/>
              </a:ext>
            </a:extLst>
          </p:cNvPr>
          <p:cNvSpPr>
            <a:spLocks noGrp="1"/>
          </p:cNvSpPr>
          <p:nvPr>
            <p:ph idx="1"/>
          </p:nvPr>
        </p:nvSpPr>
        <p:spPr>
          <a:xfrm>
            <a:off x="7123405" y="-3864"/>
            <a:ext cx="5070835" cy="6865728"/>
          </a:xfrm>
        </p:spPr>
        <p:txBody>
          <a:bodyPr vert="horz" lIns="91440" tIns="45720" rIns="91440" bIns="45720" rtlCol="0" anchor="ctr">
            <a:normAutofit/>
          </a:bodyPr>
          <a:lstStyle/>
          <a:p>
            <a:endParaRPr lang="en-GB" sz="1400"/>
          </a:p>
          <a:p>
            <a:pPr marL="0" indent="0">
              <a:buNone/>
            </a:pPr>
            <a:endParaRPr lang="en-GB" sz="1400"/>
          </a:p>
          <a:p>
            <a:endParaRPr lang="en-GB" sz="1400"/>
          </a:p>
        </p:txBody>
      </p:sp>
      <p:graphicFrame>
        <p:nvGraphicFramePr>
          <p:cNvPr id="4" name="Table 3">
            <a:extLst>
              <a:ext uri="{FF2B5EF4-FFF2-40B4-BE49-F238E27FC236}">
                <a16:creationId xmlns:a16="http://schemas.microsoft.com/office/drawing/2014/main" id="{25DEDAE5-25C7-95E3-9E51-0FCEA8F0B718}"/>
              </a:ext>
            </a:extLst>
          </p:cNvPr>
          <p:cNvGraphicFramePr>
            <a:graphicFrameLocks noGrp="1"/>
          </p:cNvGraphicFramePr>
          <p:nvPr>
            <p:extLst>
              <p:ext uri="{D42A27DB-BD31-4B8C-83A1-F6EECF244321}">
                <p14:modId xmlns:p14="http://schemas.microsoft.com/office/powerpoint/2010/main" val="3314520160"/>
              </p:ext>
            </p:extLst>
          </p:nvPr>
        </p:nvGraphicFramePr>
        <p:xfrm>
          <a:off x="4707698" y="0"/>
          <a:ext cx="7594080" cy="6978000"/>
        </p:xfrm>
        <a:graphic>
          <a:graphicData uri="http://schemas.openxmlformats.org/drawingml/2006/table">
            <a:tbl>
              <a:tblPr firstRow="1" bandRow="1">
                <a:tableStyleId>{5C22544A-7EE6-4342-B048-85BDC9FD1C3A}</a:tableStyleId>
              </a:tblPr>
              <a:tblGrid>
                <a:gridCol w="1898520">
                  <a:extLst>
                    <a:ext uri="{9D8B030D-6E8A-4147-A177-3AD203B41FA5}">
                      <a16:colId xmlns:a16="http://schemas.microsoft.com/office/drawing/2014/main" val="1189863429"/>
                    </a:ext>
                  </a:extLst>
                </a:gridCol>
                <a:gridCol w="1898520">
                  <a:extLst>
                    <a:ext uri="{9D8B030D-6E8A-4147-A177-3AD203B41FA5}">
                      <a16:colId xmlns:a16="http://schemas.microsoft.com/office/drawing/2014/main" val="407145589"/>
                    </a:ext>
                  </a:extLst>
                </a:gridCol>
                <a:gridCol w="1898520">
                  <a:extLst>
                    <a:ext uri="{9D8B030D-6E8A-4147-A177-3AD203B41FA5}">
                      <a16:colId xmlns:a16="http://schemas.microsoft.com/office/drawing/2014/main" val="34084662"/>
                    </a:ext>
                  </a:extLst>
                </a:gridCol>
                <a:gridCol w="1898520">
                  <a:extLst>
                    <a:ext uri="{9D8B030D-6E8A-4147-A177-3AD203B41FA5}">
                      <a16:colId xmlns:a16="http://schemas.microsoft.com/office/drawing/2014/main" val="869865109"/>
                    </a:ext>
                  </a:extLst>
                </a:gridCol>
              </a:tblGrid>
              <a:tr h="1726560">
                <a:tc>
                  <a:txBody>
                    <a:bodyPr/>
                    <a:lstStyle/>
                    <a:p>
                      <a:r>
                        <a:rPr lang="en-GB" sz="2400" u="sng"/>
                        <a:t>Smart foundations</a:t>
                      </a:r>
                      <a:r>
                        <a:rPr lang="en-GB" u="sng" dirty="0"/>
                        <a:t> </a:t>
                      </a:r>
                    </a:p>
                  </a:txBody>
                  <a:tcPr/>
                </a:tc>
                <a:tc>
                  <a:txBody>
                    <a:bodyPr/>
                    <a:lstStyle/>
                    <a:p>
                      <a:r>
                        <a:rPr lang="en-GB" sz="2400" u="sng"/>
                        <a:t>Safe practice</a:t>
                      </a:r>
                    </a:p>
                  </a:txBody>
                  <a:tcPr/>
                </a:tc>
                <a:tc>
                  <a:txBody>
                    <a:bodyPr/>
                    <a:lstStyle/>
                    <a:p>
                      <a:r>
                        <a:rPr lang="en-GB" sz="2400" u="sng"/>
                        <a:t>Supporting the workplace</a:t>
                      </a:r>
                      <a:r>
                        <a:rPr lang="en-GB" sz="2400" dirty="0"/>
                        <a:t> </a:t>
                      </a:r>
                    </a:p>
                  </a:txBody>
                  <a:tcPr/>
                </a:tc>
                <a:tc>
                  <a:txBody>
                    <a:bodyPr/>
                    <a:lstStyle/>
                    <a:p>
                      <a:r>
                        <a:rPr lang="en-GB" sz="2400" u="sng"/>
                        <a:t>Improving care</a:t>
                      </a:r>
                      <a:r>
                        <a:rPr lang="en-GB" dirty="0"/>
                        <a:t> </a:t>
                      </a:r>
                    </a:p>
                  </a:txBody>
                  <a:tcPr/>
                </a:tc>
                <a:extLst>
                  <a:ext uri="{0D108BD9-81ED-4DB2-BD59-A6C34878D82A}">
                    <a16:rowId xmlns:a16="http://schemas.microsoft.com/office/drawing/2014/main" val="1310493140"/>
                  </a:ext>
                </a:extLst>
              </a:tr>
              <a:tr h="1726560">
                <a:tc>
                  <a:txBody>
                    <a:bodyPr/>
                    <a:lstStyle/>
                    <a:p>
                      <a:pPr marL="342900" indent="-342900">
                        <a:buAutoNum type="arabicPeriod"/>
                      </a:pPr>
                      <a:r>
                        <a:rPr lang="en-GB" sz="1400"/>
                        <a:t>Ensure that all WIFI connections are stable to ensure staff are kept digitally online.</a:t>
                      </a:r>
                    </a:p>
                  </a:txBody>
                  <a:tcPr/>
                </a:tc>
                <a:tc>
                  <a:txBody>
                    <a:bodyPr/>
                    <a:lstStyle/>
                    <a:p>
                      <a:pPr marL="342900" indent="-342900">
                        <a:buAutoNum type="arabicPeriod"/>
                      </a:pPr>
                      <a:r>
                        <a:rPr lang="en-GB" sz="1400" dirty="0"/>
                        <a:t>Understand data protec</a:t>
                      </a:r>
                      <a:r>
                        <a:rPr lang="en-GB" sz="1400"/>
                        <a:t>tion and complete the correct training. </a:t>
                      </a:r>
                      <a:endParaRPr lang="en-GB" sz="1400" dirty="0"/>
                    </a:p>
                  </a:txBody>
                  <a:tcPr/>
                </a:tc>
                <a:tc>
                  <a:txBody>
                    <a:bodyPr/>
                    <a:lstStyle/>
                    <a:p>
                      <a:pPr marL="342900" indent="-342900">
                        <a:buAutoNum type="arabicPeriod"/>
                      </a:pPr>
                      <a:r>
                        <a:rPr lang="en-GB" sz="1400"/>
                        <a:t>Create a positive learning environment and create plans to support with digital safety.</a:t>
                      </a:r>
                      <a:endParaRPr lang="en-GB" sz="1400" dirty="0"/>
                    </a:p>
                  </a:txBody>
                  <a:tcPr/>
                </a:tc>
                <a:tc>
                  <a:txBody>
                    <a:bodyPr/>
                    <a:lstStyle/>
                    <a:p>
                      <a:pPr marL="342900" indent="-342900">
                        <a:buAutoNum type="arabicPeriod"/>
                      </a:pPr>
                      <a:r>
                        <a:rPr lang="en-GB" sz="1400"/>
                        <a:t>Share key information on how digital safety impacts people you care for and support. </a:t>
                      </a:r>
                      <a:endParaRPr lang="en-GB" sz="1400" dirty="0"/>
                    </a:p>
                  </a:txBody>
                  <a:tcPr/>
                </a:tc>
                <a:extLst>
                  <a:ext uri="{0D108BD9-81ED-4DB2-BD59-A6C34878D82A}">
                    <a16:rowId xmlns:a16="http://schemas.microsoft.com/office/drawing/2014/main" val="3540633572"/>
                  </a:ext>
                </a:extLst>
              </a:tr>
              <a:tr h="1726560">
                <a:tc>
                  <a:txBody>
                    <a:bodyPr/>
                    <a:lstStyle/>
                    <a:p>
                      <a:r>
                        <a:rPr lang="en-GB" sz="1400"/>
                        <a:t>2. ensure all staff have the confidence and training on how to use digital technologies. </a:t>
                      </a:r>
                    </a:p>
                  </a:txBody>
                  <a:tcPr/>
                </a:tc>
                <a:tc>
                  <a:txBody>
                    <a:bodyPr/>
                    <a:lstStyle/>
                    <a:p>
                      <a:r>
                        <a:rPr lang="en-GB" sz="1400" dirty="0"/>
                        <a:t>2. make sure there I enough support and step by step guides to </a:t>
                      </a:r>
                      <a:r>
                        <a:rPr lang="en-GB" sz="1400"/>
                        <a:t>ensure everyone knows the key information.</a:t>
                      </a:r>
                    </a:p>
                  </a:txBody>
                  <a:tcPr/>
                </a:tc>
                <a:tc>
                  <a:txBody>
                    <a:bodyPr/>
                    <a:lstStyle/>
                    <a:p>
                      <a:r>
                        <a:rPr lang="en-GB" sz="1400" dirty="0"/>
                        <a:t>2. use suitable ways to teach staff based on their needs and </a:t>
                      </a:r>
                      <a:r>
                        <a:rPr lang="en-GB" sz="1400"/>
                        <a:t>requirements.</a:t>
                      </a:r>
                      <a:endParaRPr lang="en-GB" sz="1400" dirty="0"/>
                    </a:p>
                  </a:txBody>
                  <a:tcPr/>
                </a:tc>
                <a:tc>
                  <a:txBody>
                    <a:bodyPr/>
                    <a:lstStyle/>
                    <a:p>
                      <a:r>
                        <a:rPr lang="en-GB" sz="1400" dirty="0"/>
                        <a:t>2. work with other organisations to talk about funding available to purchase devices that can help improve quality of </a:t>
                      </a:r>
                      <a:r>
                        <a:rPr lang="en-GB" sz="1400"/>
                        <a:t>care. </a:t>
                      </a:r>
                      <a:endParaRPr lang="en-GB" sz="1400" dirty="0"/>
                    </a:p>
                  </a:txBody>
                  <a:tcPr/>
                </a:tc>
                <a:extLst>
                  <a:ext uri="{0D108BD9-81ED-4DB2-BD59-A6C34878D82A}">
                    <a16:rowId xmlns:a16="http://schemas.microsoft.com/office/drawing/2014/main" val="2212784897"/>
                  </a:ext>
                </a:extLst>
              </a:tr>
              <a:tr h="1726560">
                <a:tc>
                  <a:txBody>
                    <a:bodyPr/>
                    <a:lstStyle/>
                    <a:p>
                      <a:r>
                        <a:rPr lang="en-GB" sz="1400" dirty="0"/>
                        <a:t>3. follow good policies and procedures when sharing important information and doing so quickly and efficiently.</a:t>
                      </a:r>
                    </a:p>
                  </a:txBody>
                  <a:tcPr/>
                </a:tc>
                <a:tc>
                  <a:txBody>
                    <a:bodyPr/>
                    <a:lstStyle/>
                    <a:p>
                      <a:r>
                        <a:rPr lang="en-GB" sz="1400" dirty="0"/>
                        <a:t>3. ensure there is enough security put into place to make sure there are no </a:t>
                      </a:r>
                      <a:r>
                        <a:rPr lang="en-GB" sz="1400"/>
                        <a:t>security attacks.</a:t>
                      </a:r>
                      <a:endParaRPr lang="en-GB" sz="1400" dirty="0"/>
                    </a:p>
                  </a:txBody>
                  <a:tcPr/>
                </a:tc>
                <a:tc>
                  <a:txBody>
                    <a:bodyPr/>
                    <a:lstStyle/>
                    <a:p>
                      <a:r>
                        <a:rPr lang="en-GB" sz="1400" dirty="0"/>
                        <a:t>3. work with other organisations to help staff learn about </a:t>
                      </a:r>
                      <a:r>
                        <a:rPr lang="en-GB" sz="1400"/>
                        <a:t>digital safety. </a:t>
                      </a:r>
                    </a:p>
                  </a:txBody>
                  <a:tcPr/>
                </a:tc>
                <a:tc>
                  <a:txBody>
                    <a:bodyPr/>
                    <a:lstStyle/>
                    <a:p>
                      <a:pPr lvl="0">
                        <a:buNone/>
                      </a:pPr>
                      <a:r>
                        <a:rPr lang="en-GB" sz="1400" dirty="0"/>
                        <a:t>3. work with families to ensure those you care </a:t>
                      </a:r>
                      <a:r>
                        <a:rPr lang="en-GB" sz="1400"/>
                        <a:t>for are</a:t>
                      </a:r>
                      <a:r>
                        <a:rPr lang="en-GB" sz="1400" dirty="0"/>
                        <a:t> using the internet safely and </a:t>
                      </a:r>
                      <a:r>
                        <a:rPr lang="en-GB" sz="1400"/>
                        <a:t>independently making sure they understand the important of digital safety. </a:t>
                      </a:r>
                      <a:endParaRPr lang="en-US" sz="1400" dirty="0"/>
                    </a:p>
                  </a:txBody>
                  <a:tcPr/>
                </a:tc>
                <a:extLst>
                  <a:ext uri="{0D108BD9-81ED-4DB2-BD59-A6C34878D82A}">
                    <a16:rowId xmlns:a16="http://schemas.microsoft.com/office/drawing/2014/main" val="2905053096"/>
                  </a:ext>
                </a:extLst>
              </a:tr>
            </a:tbl>
          </a:graphicData>
        </a:graphic>
      </p:graphicFrame>
    </p:spTree>
    <p:extLst>
      <p:ext uri="{BB962C8B-B14F-4D97-AF65-F5344CB8AC3E}">
        <p14:creationId xmlns:p14="http://schemas.microsoft.com/office/powerpoint/2010/main" val="3573310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65BFA-0B73-40E5-026F-ECC2A6F5758F}"/>
              </a:ext>
            </a:extLst>
          </p:cNvPr>
          <p:cNvSpPr>
            <a:spLocks noGrp="1"/>
          </p:cNvSpPr>
          <p:nvPr>
            <p:ph type="title"/>
          </p:nvPr>
        </p:nvSpPr>
        <p:spPr/>
        <p:txBody>
          <a:bodyPr/>
          <a:lstStyle/>
          <a:p>
            <a:r>
              <a:rPr lang="en-GB" u="sng"/>
              <a:t>Reference list</a:t>
            </a:r>
          </a:p>
        </p:txBody>
      </p:sp>
      <p:sp>
        <p:nvSpPr>
          <p:cNvPr id="3" name="Content Placeholder 2">
            <a:extLst>
              <a:ext uri="{FF2B5EF4-FFF2-40B4-BE49-F238E27FC236}">
                <a16:creationId xmlns:a16="http://schemas.microsoft.com/office/drawing/2014/main" id="{7033692D-CEA0-2AE8-716C-B358AA32D6B5}"/>
              </a:ext>
            </a:extLst>
          </p:cNvPr>
          <p:cNvSpPr>
            <a:spLocks noGrp="1"/>
          </p:cNvSpPr>
          <p:nvPr>
            <p:ph idx="1"/>
          </p:nvPr>
        </p:nvSpPr>
        <p:spPr>
          <a:xfrm>
            <a:off x="128392" y="1449845"/>
            <a:ext cx="12050038" cy="5287412"/>
          </a:xfrm>
        </p:spPr>
        <p:txBody>
          <a:bodyPr vert="horz" lIns="91440" tIns="45720" rIns="91440" bIns="45720" rtlCol="0" anchor="t">
            <a:normAutofit/>
          </a:bodyPr>
          <a:lstStyle/>
          <a:p>
            <a:pPr marL="0" indent="0">
              <a:buNone/>
            </a:pPr>
            <a:r>
              <a:rPr lang="en-GB" sz="1800">
                <a:ea typeface="+mn-lt"/>
                <a:cs typeface="+mn-lt"/>
              </a:rPr>
              <a:t>Carter N {2019} </a:t>
            </a:r>
            <a:r>
              <a:rPr lang="en-GB" sz="1800" dirty="0">
                <a:ea typeface="+mn-lt"/>
                <a:cs typeface="+mn-lt"/>
                <a:hlinkClick r:id="rId2"/>
              </a:rPr>
              <a:t>Office 365 User Guide: A comprehensive guide to increase collaboration and ... - Nikkia Carter - Google Books</a:t>
            </a:r>
            <a:endParaRPr lang="en-GB" sz="1800" dirty="0">
              <a:ea typeface="+mn-lt"/>
              <a:cs typeface="+mn-lt"/>
            </a:endParaRPr>
          </a:p>
          <a:p>
            <a:pPr marL="0" indent="0">
              <a:buNone/>
            </a:pPr>
            <a:r>
              <a:rPr lang="en-GB" sz="1800"/>
              <a:t>Shemesh B, Coughlan E, Horton T {2025} Available at: </a:t>
            </a:r>
            <a:r>
              <a:rPr lang="en-GB" sz="1800" dirty="0">
                <a:ea typeface="+mn-lt"/>
                <a:cs typeface="+mn-lt"/>
                <a:hlinkClick r:id="rId3"/>
              </a:rPr>
              <a:t>Tech to save time: how the NHS can realise the benefits - The Health Foundation</a:t>
            </a:r>
            <a:r>
              <a:rPr lang="en-GB" sz="1800">
                <a:ea typeface="+mn-lt"/>
                <a:cs typeface="+mn-lt"/>
              </a:rPr>
              <a:t> { Accessed: 19  February 2026}</a:t>
            </a:r>
            <a:endParaRPr lang="en-GB" sz="1800" dirty="0"/>
          </a:p>
          <a:p>
            <a:pPr marL="0" indent="0">
              <a:buNone/>
            </a:pPr>
            <a:r>
              <a:rPr lang="en-GB" sz="1800">
                <a:ea typeface="+mn-lt"/>
                <a:cs typeface="+mn-lt"/>
              </a:rPr>
              <a:t>Dhru N {2018} Available at: </a:t>
            </a:r>
            <a:r>
              <a:rPr lang="en-GB" sz="1800" dirty="0">
                <a:ea typeface="+mn-lt"/>
                <a:cs typeface="+mn-lt"/>
                <a:hlinkClick r:id="rId4"/>
              </a:rPr>
              <a:t>Office 365 for Healthcare Professionals: Improving Patient Care Through Collaboration, Compliance, and Productivity | Springer Nature Link</a:t>
            </a:r>
            <a:endParaRPr lang="en-GB" sz="1800" dirty="0">
              <a:ea typeface="+mn-lt"/>
              <a:cs typeface="+mn-lt"/>
            </a:endParaRPr>
          </a:p>
          <a:p>
            <a:pPr marL="0" indent="0">
              <a:buNone/>
            </a:pPr>
            <a:r>
              <a:rPr lang="en-GB" sz="1800"/>
              <a:t>Shephard M {2015} </a:t>
            </a:r>
            <a:r>
              <a:rPr lang="en-GB" sz="1800" dirty="0">
                <a:ea typeface="+mn-lt"/>
                <a:cs typeface="+mn-lt"/>
                <a:hlinkClick r:id="rId5"/>
              </a:rPr>
              <a:t>How to give an effective presentation using PowerPoint: European Diabetes Nursing: Vol 3, No 3</a:t>
            </a:r>
            <a:r>
              <a:rPr lang="en-GB" sz="1800">
                <a:ea typeface="+mn-lt"/>
                <a:cs typeface="+mn-lt"/>
              </a:rPr>
              <a:t> pp. 154-158</a:t>
            </a:r>
            <a:endParaRPr lang="en-GB" sz="1800" dirty="0"/>
          </a:p>
          <a:p>
            <a:pPr marL="0" indent="0">
              <a:buNone/>
            </a:pPr>
            <a:r>
              <a:rPr lang="en-GB" sz="1800"/>
              <a:t>NHS England {2023-2025} Microsoft Teams and remote working. Available at: </a:t>
            </a:r>
            <a:r>
              <a:rPr lang="en-GB" sz="1800" dirty="0">
                <a:ea typeface="+mn-lt"/>
                <a:cs typeface="+mn-lt"/>
                <a:hlinkClick r:id="rId6"/>
              </a:rPr>
              <a:t>NHS England » Microsoft Teams and remote working</a:t>
            </a:r>
            <a:r>
              <a:rPr lang="en-GB" sz="1800">
                <a:ea typeface="+mn-lt"/>
                <a:cs typeface="+mn-lt"/>
              </a:rPr>
              <a:t> { Accessed: 19 February 2026  </a:t>
            </a:r>
            <a:endParaRPr lang="en-GB" sz="1800" dirty="0">
              <a:ea typeface="+mn-lt"/>
              <a:cs typeface="+mn-lt"/>
            </a:endParaRPr>
          </a:p>
          <a:p>
            <a:pPr marL="0" indent="0">
              <a:buNone/>
            </a:pPr>
            <a:r>
              <a:rPr lang="en-GB" sz="1800" dirty="0" err="1"/>
              <a:t>Chaushi</a:t>
            </a:r>
            <a:r>
              <a:rPr lang="en-GB" sz="1800" dirty="0"/>
              <a:t> B, </a:t>
            </a:r>
            <a:r>
              <a:rPr lang="en-GB" sz="1800" dirty="0" err="1"/>
              <a:t>Nastovska</a:t>
            </a:r>
            <a:r>
              <a:rPr lang="en-GB" sz="1800" dirty="0"/>
              <a:t> M, </a:t>
            </a:r>
            <a:r>
              <a:rPr lang="en-GB" sz="1800" dirty="0" err="1"/>
              <a:t>Kurtishi</a:t>
            </a:r>
            <a:r>
              <a:rPr lang="en-GB" sz="1800" dirty="0"/>
              <a:t> T {2024} </a:t>
            </a:r>
            <a:r>
              <a:rPr lang="en-GB" sz="1800" dirty="0">
                <a:ea typeface="+mn-lt"/>
                <a:cs typeface="+mn-lt"/>
                <a:hlinkClick r:id="rId7"/>
              </a:rPr>
              <a:t>icetol2024_babazi-libre.pdf</a:t>
            </a:r>
            <a:r>
              <a:rPr lang="en-GB" sz="1800" dirty="0">
                <a:ea typeface="+mn-lt"/>
                <a:cs typeface="+mn-lt"/>
              </a:rPr>
              <a:t> {Accessed: </a:t>
            </a:r>
          </a:p>
          <a:p>
            <a:pPr marL="0" indent="0">
              <a:buNone/>
            </a:pPr>
            <a:r>
              <a:rPr lang="en-GB" sz="1800">
                <a:ea typeface="+mn-lt"/>
                <a:cs typeface="+mn-lt"/>
              </a:rPr>
              <a:t>Rai p {2022} How can Microsoft Teams improve user Productivity. Available at: </a:t>
            </a:r>
            <a:r>
              <a:rPr lang="en-GB" sz="1800" dirty="0">
                <a:ea typeface="+mn-lt"/>
                <a:cs typeface="+mn-lt"/>
                <a:hlinkClick r:id="rId8"/>
              </a:rPr>
              <a:t>How Can Microsoft Teams Improve User Productivity | Microsoft Community Hub</a:t>
            </a:r>
            <a:r>
              <a:rPr lang="en-GB" sz="1800">
                <a:ea typeface="+mn-lt"/>
                <a:cs typeface="+mn-lt"/>
              </a:rPr>
              <a:t> {Accessed: 20 February 2026} </a:t>
            </a:r>
            <a:endParaRPr lang="en-GB" sz="1800" dirty="0">
              <a:ea typeface="+mn-lt"/>
              <a:cs typeface="+mn-lt"/>
            </a:endParaRPr>
          </a:p>
          <a:p>
            <a:pPr marL="0" indent="0">
              <a:buNone/>
            </a:pPr>
            <a:r>
              <a:rPr lang="en-GB" sz="1800"/>
              <a:t>Foster S {2023} 10 pros and cons of using Microsoft Teams. Available at: </a:t>
            </a:r>
            <a:r>
              <a:rPr lang="en-GB" sz="1800" dirty="0">
                <a:ea typeface="+mn-lt"/>
                <a:cs typeface="+mn-lt"/>
                <a:hlinkClick r:id="rId9"/>
              </a:rPr>
              <a:t>Business Technology Society - 10 Pros and Cons of Microsoft Teams – Teams’ Advantages and Disadvantages in 2023</a:t>
            </a:r>
            <a:r>
              <a:rPr lang="en-GB" sz="1800">
                <a:ea typeface="+mn-lt"/>
                <a:cs typeface="+mn-lt"/>
              </a:rPr>
              <a:t> {Accessed at: 20 February 2026} </a:t>
            </a:r>
            <a:endParaRPr lang="en-GB" sz="1800" dirty="0">
              <a:ea typeface="+mn-lt"/>
              <a:cs typeface="+mn-lt"/>
            </a:endParaRPr>
          </a:p>
          <a:p>
            <a:pPr marL="0" indent="0">
              <a:buNone/>
            </a:pPr>
            <a:r>
              <a:rPr lang="en-GB" sz="1800"/>
              <a:t>Department of Health and Social Care. Available at: </a:t>
            </a:r>
            <a:r>
              <a:rPr lang="en-GB" sz="1800" dirty="0">
                <a:ea typeface="+mn-lt"/>
                <a:cs typeface="+mn-lt"/>
                <a:hlinkClick r:id="rId10"/>
              </a:rPr>
              <a:t>Digital working in adult social care: What Good Looks Like - GOV.UK</a:t>
            </a:r>
            <a:endParaRPr lang="en-GB" sz="1800" dirty="0"/>
          </a:p>
        </p:txBody>
      </p:sp>
    </p:spTree>
    <p:extLst>
      <p:ext uri="{BB962C8B-B14F-4D97-AF65-F5344CB8AC3E}">
        <p14:creationId xmlns:p14="http://schemas.microsoft.com/office/powerpoint/2010/main" val="237276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Digital skills and research methods</vt:lpstr>
      <vt:lpstr>Productivity application</vt:lpstr>
      <vt:lpstr>Communication and collaborative tools </vt:lpstr>
      <vt:lpstr>Digital safety action plan for greenfield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93</cp:revision>
  <dcterms:created xsi:type="dcterms:W3CDTF">2026-01-21T16:59:50Z</dcterms:created>
  <dcterms:modified xsi:type="dcterms:W3CDTF">2026-02-23T05:22:54Z</dcterms:modified>
</cp:coreProperties>
</file>