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7" r:id="rId3"/>
    <p:sldId id="258" r:id="rId4"/>
    <p:sldId id="259" r:id="rId5"/>
    <p:sldId id="260" r:id="rId6"/>
    <p:sldId id="265" r:id="rId7"/>
    <p:sldId id="261" r:id="rId8"/>
    <p:sldId id="262"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4" d="100"/>
          <a:sy n="74" d="100"/>
        </p:scale>
        <p:origin x="811" y="2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56A96-30F6-4EBD-AE5B-3C114F8B52E4}" type="doc">
      <dgm:prSet loTypeId="urn:microsoft.com/office/officeart/2005/8/layout/vProcess5" loCatId="process" qsTypeId="urn:microsoft.com/office/officeart/2005/8/quickstyle/simple2" qsCatId="simple" csTypeId="urn:microsoft.com/office/officeart/2005/8/colors/accent1_2" csCatId="accent1"/>
      <dgm:spPr/>
      <dgm:t>
        <a:bodyPr/>
        <a:lstStyle/>
        <a:p>
          <a:endParaRPr lang="en-US"/>
        </a:p>
      </dgm:t>
    </dgm:pt>
    <dgm:pt modelId="{F05B7FFD-1278-4B24-9485-B29015C1EC55}">
      <dgm:prSet/>
      <dgm:spPr/>
      <dgm:t>
        <a:bodyPr/>
        <a:lstStyle/>
        <a:p>
          <a:r>
            <a:rPr lang="en-GB" dirty="0"/>
            <a:t>Police and Criminal Evidence Act introduced in 1984</a:t>
          </a:r>
          <a:endParaRPr lang="en-US" dirty="0"/>
        </a:p>
      </dgm:t>
    </dgm:pt>
    <dgm:pt modelId="{544C8ACB-9BD3-43B5-82F6-E3B1E2590528}" type="parTrans" cxnId="{07235519-7D28-4A84-90A7-9DE924EC99D2}">
      <dgm:prSet/>
      <dgm:spPr/>
      <dgm:t>
        <a:bodyPr/>
        <a:lstStyle/>
        <a:p>
          <a:endParaRPr lang="en-US"/>
        </a:p>
      </dgm:t>
    </dgm:pt>
    <dgm:pt modelId="{2D49F1BB-EC2F-4F34-9C6F-D7F81B3ACB2D}" type="sibTrans" cxnId="{07235519-7D28-4A84-90A7-9DE924EC99D2}">
      <dgm:prSet/>
      <dgm:spPr/>
      <dgm:t>
        <a:bodyPr/>
        <a:lstStyle/>
        <a:p>
          <a:endParaRPr lang="en-US"/>
        </a:p>
      </dgm:t>
    </dgm:pt>
    <dgm:pt modelId="{88500005-C26E-4AFD-9264-1782FB31A9F6}">
      <dgm:prSet/>
      <dgm:spPr/>
      <dgm:t>
        <a:bodyPr/>
        <a:lstStyle/>
        <a:p>
          <a:r>
            <a:rPr lang="en-GB"/>
            <a:t>Created to regulate police powers</a:t>
          </a:r>
          <a:endParaRPr lang="en-US"/>
        </a:p>
      </dgm:t>
    </dgm:pt>
    <dgm:pt modelId="{6459F467-8A5C-4FBD-BE00-4270B0608CCC}" type="parTrans" cxnId="{A2B07C5B-3073-4C80-B0AA-741749DFA4F4}">
      <dgm:prSet/>
      <dgm:spPr/>
      <dgm:t>
        <a:bodyPr/>
        <a:lstStyle/>
        <a:p>
          <a:endParaRPr lang="en-US"/>
        </a:p>
      </dgm:t>
    </dgm:pt>
    <dgm:pt modelId="{41CD6EBA-1928-441D-8DDA-C91F9606165E}" type="sibTrans" cxnId="{A2B07C5B-3073-4C80-B0AA-741749DFA4F4}">
      <dgm:prSet/>
      <dgm:spPr/>
      <dgm:t>
        <a:bodyPr/>
        <a:lstStyle/>
        <a:p>
          <a:endParaRPr lang="en-US"/>
        </a:p>
      </dgm:t>
    </dgm:pt>
    <dgm:pt modelId="{3553577D-BDA2-457B-9F24-46A460359361}">
      <dgm:prSet/>
      <dgm:spPr/>
      <dgm:t>
        <a:bodyPr/>
        <a:lstStyle/>
        <a:p>
          <a:r>
            <a:rPr lang="en-GB"/>
            <a:t>Addressed concerns about miscarriages of justice</a:t>
          </a:r>
          <a:endParaRPr lang="en-US"/>
        </a:p>
      </dgm:t>
    </dgm:pt>
    <dgm:pt modelId="{5BC74D37-96DA-4806-9176-161F4E53644B}" type="parTrans" cxnId="{8F5822C1-D4C3-4AEF-8B01-55DF43B92C76}">
      <dgm:prSet/>
      <dgm:spPr/>
      <dgm:t>
        <a:bodyPr/>
        <a:lstStyle/>
        <a:p>
          <a:endParaRPr lang="en-US"/>
        </a:p>
      </dgm:t>
    </dgm:pt>
    <dgm:pt modelId="{AB296D79-A24E-4782-8B4F-5BCEE68B1B06}" type="sibTrans" cxnId="{8F5822C1-D4C3-4AEF-8B01-55DF43B92C76}">
      <dgm:prSet/>
      <dgm:spPr/>
      <dgm:t>
        <a:bodyPr/>
        <a:lstStyle/>
        <a:p>
          <a:endParaRPr lang="en-US"/>
        </a:p>
      </dgm:t>
    </dgm:pt>
    <dgm:pt modelId="{E9D8D405-4A3A-4FE6-96B4-4EA316BC12AD}">
      <dgm:prSet/>
      <dgm:spPr/>
      <dgm:t>
        <a:bodyPr/>
        <a:lstStyle/>
        <a:p>
          <a:r>
            <a:rPr lang="en-GB"/>
            <a:t>Introduced Codes of Practice for policing</a:t>
          </a:r>
          <a:endParaRPr lang="en-US"/>
        </a:p>
      </dgm:t>
    </dgm:pt>
    <dgm:pt modelId="{C94C3020-131F-4707-949C-9AD3F65FCA0C}" type="parTrans" cxnId="{F9F4922D-C482-4E1B-8D90-25717F6564FD}">
      <dgm:prSet/>
      <dgm:spPr/>
      <dgm:t>
        <a:bodyPr/>
        <a:lstStyle/>
        <a:p>
          <a:endParaRPr lang="en-US"/>
        </a:p>
      </dgm:t>
    </dgm:pt>
    <dgm:pt modelId="{8B076679-B726-49D0-9E08-062941B629E6}" type="sibTrans" cxnId="{F9F4922D-C482-4E1B-8D90-25717F6564FD}">
      <dgm:prSet/>
      <dgm:spPr/>
      <dgm:t>
        <a:bodyPr/>
        <a:lstStyle/>
        <a:p>
          <a:endParaRPr lang="en-US"/>
        </a:p>
      </dgm:t>
    </dgm:pt>
    <dgm:pt modelId="{F61C4513-6201-4B7F-9DC6-D1A04526C36F}">
      <dgm:prSet/>
      <dgm:spPr/>
      <dgm:t>
        <a:bodyPr/>
        <a:lstStyle/>
        <a:p>
          <a:r>
            <a:rPr lang="en-GB"/>
            <a:t>(Home Office, 2012)</a:t>
          </a:r>
          <a:endParaRPr lang="en-US"/>
        </a:p>
      </dgm:t>
    </dgm:pt>
    <dgm:pt modelId="{B51A207E-D830-4798-B9C7-389B53971BDF}" type="parTrans" cxnId="{DE789F1F-C945-4717-B0BF-9ACE75754784}">
      <dgm:prSet/>
      <dgm:spPr/>
      <dgm:t>
        <a:bodyPr/>
        <a:lstStyle/>
        <a:p>
          <a:endParaRPr lang="en-US"/>
        </a:p>
      </dgm:t>
    </dgm:pt>
    <dgm:pt modelId="{97A8DB43-27EB-4320-90A3-1CC358313F1E}" type="sibTrans" cxnId="{DE789F1F-C945-4717-B0BF-9ACE75754784}">
      <dgm:prSet/>
      <dgm:spPr/>
      <dgm:t>
        <a:bodyPr/>
        <a:lstStyle/>
        <a:p>
          <a:endParaRPr lang="en-US"/>
        </a:p>
      </dgm:t>
    </dgm:pt>
    <dgm:pt modelId="{C2DA63F1-6BC9-4F44-9F60-53F0D611543D}" type="pres">
      <dgm:prSet presAssocID="{9AF56A96-30F6-4EBD-AE5B-3C114F8B52E4}" presName="outerComposite" presStyleCnt="0">
        <dgm:presLayoutVars>
          <dgm:chMax val="5"/>
          <dgm:dir/>
          <dgm:resizeHandles val="exact"/>
        </dgm:presLayoutVars>
      </dgm:prSet>
      <dgm:spPr/>
    </dgm:pt>
    <dgm:pt modelId="{31A7023B-C704-4B19-996C-13FC6C1A8A0D}" type="pres">
      <dgm:prSet presAssocID="{9AF56A96-30F6-4EBD-AE5B-3C114F8B52E4}" presName="dummyMaxCanvas" presStyleCnt="0">
        <dgm:presLayoutVars/>
      </dgm:prSet>
      <dgm:spPr/>
    </dgm:pt>
    <dgm:pt modelId="{6A915C30-3886-4DDB-83E5-9667B01FEE21}" type="pres">
      <dgm:prSet presAssocID="{9AF56A96-30F6-4EBD-AE5B-3C114F8B52E4}" presName="FiveNodes_1" presStyleLbl="node1" presStyleIdx="0" presStyleCnt="5">
        <dgm:presLayoutVars>
          <dgm:bulletEnabled val="1"/>
        </dgm:presLayoutVars>
      </dgm:prSet>
      <dgm:spPr/>
    </dgm:pt>
    <dgm:pt modelId="{08E41542-CD73-4E9E-838C-5C9C6604DB25}" type="pres">
      <dgm:prSet presAssocID="{9AF56A96-30F6-4EBD-AE5B-3C114F8B52E4}" presName="FiveNodes_2" presStyleLbl="node1" presStyleIdx="1" presStyleCnt="5">
        <dgm:presLayoutVars>
          <dgm:bulletEnabled val="1"/>
        </dgm:presLayoutVars>
      </dgm:prSet>
      <dgm:spPr/>
    </dgm:pt>
    <dgm:pt modelId="{763454DD-69AF-4463-92F9-2788B9A05CCB}" type="pres">
      <dgm:prSet presAssocID="{9AF56A96-30F6-4EBD-AE5B-3C114F8B52E4}" presName="FiveNodes_3" presStyleLbl="node1" presStyleIdx="2" presStyleCnt="5">
        <dgm:presLayoutVars>
          <dgm:bulletEnabled val="1"/>
        </dgm:presLayoutVars>
      </dgm:prSet>
      <dgm:spPr/>
    </dgm:pt>
    <dgm:pt modelId="{4857B9E4-E69C-4306-87B9-36CAE349DEDD}" type="pres">
      <dgm:prSet presAssocID="{9AF56A96-30F6-4EBD-AE5B-3C114F8B52E4}" presName="FiveNodes_4" presStyleLbl="node1" presStyleIdx="3" presStyleCnt="5">
        <dgm:presLayoutVars>
          <dgm:bulletEnabled val="1"/>
        </dgm:presLayoutVars>
      </dgm:prSet>
      <dgm:spPr/>
    </dgm:pt>
    <dgm:pt modelId="{03E8F0BA-3D43-4EAE-9C87-C8B373A2B193}" type="pres">
      <dgm:prSet presAssocID="{9AF56A96-30F6-4EBD-AE5B-3C114F8B52E4}" presName="FiveNodes_5" presStyleLbl="node1" presStyleIdx="4" presStyleCnt="5">
        <dgm:presLayoutVars>
          <dgm:bulletEnabled val="1"/>
        </dgm:presLayoutVars>
      </dgm:prSet>
      <dgm:spPr/>
    </dgm:pt>
    <dgm:pt modelId="{427A1049-EAA0-4C79-AF0A-E49101FEA46B}" type="pres">
      <dgm:prSet presAssocID="{9AF56A96-30F6-4EBD-AE5B-3C114F8B52E4}" presName="FiveConn_1-2" presStyleLbl="fgAccFollowNode1" presStyleIdx="0" presStyleCnt="4">
        <dgm:presLayoutVars>
          <dgm:bulletEnabled val="1"/>
        </dgm:presLayoutVars>
      </dgm:prSet>
      <dgm:spPr/>
    </dgm:pt>
    <dgm:pt modelId="{22115523-B7C3-403B-BB95-93B4B44CE95B}" type="pres">
      <dgm:prSet presAssocID="{9AF56A96-30F6-4EBD-AE5B-3C114F8B52E4}" presName="FiveConn_2-3" presStyleLbl="fgAccFollowNode1" presStyleIdx="1" presStyleCnt="4">
        <dgm:presLayoutVars>
          <dgm:bulletEnabled val="1"/>
        </dgm:presLayoutVars>
      </dgm:prSet>
      <dgm:spPr/>
    </dgm:pt>
    <dgm:pt modelId="{DE44AEF0-9477-468F-811C-F5619FF35C9A}" type="pres">
      <dgm:prSet presAssocID="{9AF56A96-30F6-4EBD-AE5B-3C114F8B52E4}" presName="FiveConn_3-4" presStyleLbl="fgAccFollowNode1" presStyleIdx="2" presStyleCnt="4">
        <dgm:presLayoutVars>
          <dgm:bulletEnabled val="1"/>
        </dgm:presLayoutVars>
      </dgm:prSet>
      <dgm:spPr/>
    </dgm:pt>
    <dgm:pt modelId="{7834BC50-FA9E-4A35-8F43-4E163F17BB29}" type="pres">
      <dgm:prSet presAssocID="{9AF56A96-30F6-4EBD-AE5B-3C114F8B52E4}" presName="FiveConn_4-5" presStyleLbl="fgAccFollowNode1" presStyleIdx="3" presStyleCnt="4">
        <dgm:presLayoutVars>
          <dgm:bulletEnabled val="1"/>
        </dgm:presLayoutVars>
      </dgm:prSet>
      <dgm:spPr/>
    </dgm:pt>
    <dgm:pt modelId="{3E481FD0-A057-4C7F-8256-F080E6C1B3A8}" type="pres">
      <dgm:prSet presAssocID="{9AF56A96-30F6-4EBD-AE5B-3C114F8B52E4}" presName="FiveNodes_1_text" presStyleLbl="node1" presStyleIdx="4" presStyleCnt="5">
        <dgm:presLayoutVars>
          <dgm:bulletEnabled val="1"/>
        </dgm:presLayoutVars>
      </dgm:prSet>
      <dgm:spPr/>
    </dgm:pt>
    <dgm:pt modelId="{2698ECD0-D57B-4F91-8B81-6DFC18B116E4}" type="pres">
      <dgm:prSet presAssocID="{9AF56A96-30F6-4EBD-AE5B-3C114F8B52E4}" presName="FiveNodes_2_text" presStyleLbl="node1" presStyleIdx="4" presStyleCnt="5">
        <dgm:presLayoutVars>
          <dgm:bulletEnabled val="1"/>
        </dgm:presLayoutVars>
      </dgm:prSet>
      <dgm:spPr/>
    </dgm:pt>
    <dgm:pt modelId="{E62D0BCD-73FD-4808-8252-E9D4AC2398E3}" type="pres">
      <dgm:prSet presAssocID="{9AF56A96-30F6-4EBD-AE5B-3C114F8B52E4}" presName="FiveNodes_3_text" presStyleLbl="node1" presStyleIdx="4" presStyleCnt="5">
        <dgm:presLayoutVars>
          <dgm:bulletEnabled val="1"/>
        </dgm:presLayoutVars>
      </dgm:prSet>
      <dgm:spPr/>
    </dgm:pt>
    <dgm:pt modelId="{D3DBC04B-3398-49F4-875C-1409C0312516}" type="pres">
      <dgm:prSet presAssocID="{9AF56A96-30F6-4EBD-AE5B-3C114F8B52E4}" presName="FiveNodes_4_text" presStyleLbl="node1" presStyleIdx="4" presStyleCnt="5">
        <dgm:presLayoutVars>
          <dgm:bulletEnabled val="1"/>
        </dgm:presLayoutVars>
      </dgm:prSet>
      <dgm:spPr/>
    </dgm:pt>
    <dgm:pt modelId="{52D39B8E-7FEE-454A-A474-DDFA0AB94E2D}" type="pres">
      <dgm:prSet presAssocID="{9AF56A96-30F6-4EBD-AE5B-3C114F8B52E4}" presName="FiveNodes_5_text" presStyleLbl="node1" presStyleIdx="4" presStyleCnt="5">
        <dgm:presLayoutVars>
          <dgm:bulletEnabled val="1"/>
        </dgm:presLayoutVars>
      </dgm:prSet>
      <dgm:spPr/>
    </dgm:pt>
  </dgm:ptLst>
  <dgm:cxnLst>
    <dgm:cxn modelId="{11F9C60D-A0B8-40EE-82A1-9D22E56C8CF8}" type="presOf" srcId="{41CD6EBA-1928-441D-8DDA-C91F9606165E}" destId="{22115523-B7C3-403B-BB95-93B4B44CE95B}" srcOrd="0" destOrd="0" presId="urn:microsoft.com/office/officeart/2005/8/layout/vProcess5"/>
    <dgm:cxn modelId="{BD66E00E-AB7D-4354-8549-D6A5EACAED98}" type="presOf" srcId="{F61C4513-6201-4B7F-9DC6-D1A04526C36F}" destId="{03E8F0BA-3D43-4EAE-9C87-C8B373A2B193}" srcOrd="0" destOrd="0" presId="urn:microsoft.com/office/officeart/2005/8/layout/vProcess5"/>
    <dgm:cxn modelId="{D671AE15-DC2F-45E5-9290-F2250FBDA5F6}" type="presOf" srcId="{F61C4513-6201-4B7F-9DC6-D1A04526C36F}" destId="{52D39B8E-7FEE-454A-A474-DDFA0AB94E2D}" srcOrd="1" destOrd="0" presId="urn:microsoft.com/office/officeart/2005/8/layout/vProcess5"/>
    <dgm:cxn modelId="{07235519-7D28-4A84-90A7-9DE924EC99D2}" srcId="{9AF56A96-30F6-4EBD-AE5B-3C114F8B52E4}" destId="{F05B7FFD-1278-4B24-9485-B29015C1EC55}" srcOrd="0" destOrd="0" parTransId="{544C8ACB-9BD3-43B5-82F6-E3B1E2590528}" sibTransId="{2D49F1BB-EC2F-4F34-9C6F-D7F81B3ACB2D}"/>
    <dgm:cxn modelId="{546F6E1D-D491-4E7B-93CF-C1848FDE8F90}" type="presOf" srcId="{E9D8D405-4A3A-4FE6-96B4-4EA316BC12AD}" destId="{4857B9E4-E69C-4306-87B9-36CAE349DEDD}" srcOrd="0" destOrd="0" presId="urn:microsoft.com/office/officeart/2005/8/layout/vProcess5"/>
    <dgm:cxn modelId="{DE789F1F-C945-4717-B0BF-9ACE75754784}" srcId="{9AF56A96-30F6-4EBD-AE5B-3C114F8B52E4}" destId="{F61C4513-6201-4B7F-9DC6-D1A04526C36F}" srcOrd="4" destOrd="0" parTransId="{B51A207E-D830-4798-B9C7-389B53971BDF}" sibTransId="{97A8DB43-27EB-4320-90A3-1CC358313F1E}"/>
    <dgm:cxn modelId="{EDE7E929-A6CB-42E7-8946-0B816FDFEF7C}" type="presOf" srcId="{F05B7FFD-1278-4B24-9485-B29015C1EC55}" destId="{3E481FD0-A057-4C7F-8256-F080E6C1B3A8}" srcOrd="1" destOrd="0" presId="urn:microsoft.com/office/officeart/2005/8/layout/vProcess5"/>
    <dgm:cxn modelId="{F9F4922D-C482-4E1B-8D90-25717F6564FD}" srcId="{9AF56A96-30F6-4EBD-AE5B-3C114F8B52E4}" destId="{E9D8D405-4A3A-4FE6-96B4-4EA316BC12AD}" srcOrd="3" destOrd="0" parTransId="{C94C3020-131F-4707-949C-9AD3F65FCA0C}" sibTransId="{8B076679-B726-49D0-9E08-062941B629E6}"/>
    <dgm:cxn modelId="{A2B07C5B-3073-4C80-B0AA-741749DFA4F4}" srcId="{9AF56A96-30F6-4EBD-AE5B-3C114F8B52E4}" destId="{88500005-C26E-4AFD-9264-1782FB31A9F6}" srcOrd="1" destOrd="0" parTransId="{6459F467-8A5C-4FBD-BE00-4270B0608CCC}" sibTransId="{41CD6EBA-1928-441D-8DDA-C91F9606165E}"/>
    <dgm:cxn modelId="{A5A4B75F-5CD0-41DF-9FA1-0D1F2529C441}" type="presOf" srcId="{F05B7FFD-1278-4B24-9485-B29015C1EC55}" destId="{6A915C30-3886-4DDB-83E5-9667B01FEE21}" srcOrd="0" destOrd="0" presId="urn:microsoft.com/office/officeart/2005/8/layout/vProcess5"/>
    <dgm:cxn modelId="{30F3EC60-6003-4708-B0C5-A87C315D3CB9}" type="presOf" srcId="{3553577D-BDA2-457B-9F24-46A460359361}" destId="{763454DD-69AF-4463-92F9-2788B9A05CCB}" srcOrd="0" destOrd="0" presId="urn:microsoft.com/office/officeart/2005/8/layout/vProcess5"/>
    <dgm:cxn modelId="{C3509C6B-3819-4A21-B572-7E3E474FBDE8}" type="presOf" srcId="{AB296D79-A24E-4782-8B4F-5BCEE68B1B06}" destId="{DE44AEF0-9477-468F-811C-F5619FF35C9A}" srcOrd="0" destOrd="0" presId="urn:microsoft.com/office/officeart/2005/8/layout/vProcess5"/>
    <dgm:cxn modelId="{95C26F91-DC2B-455D-A875-38BD989687B5}" type="presOf" srcId="{9AF56A96-30F6-4EBD-AE5B-3C114F8B52E4}" destId="{C2DA63F1-6BC9-4F44-9F60-53F0D611543D}" srcOrd="0" destOrd="0" presId="urn:microsoft.com/office/officeart/2005/8/layout/vProcess5"/>
    <dgm:cxn modelId="{C0FEAD9E-2D39-4ACB-BA4A-42E9206CEC06}" type="presOf" srcId="{88500005-C26E-4AFD-9264-1782FB31A9F6}" destId="{2698ECD0-D57B-4F91-8B81-6DFC18B116E4}" srcOrd="1" destOrd="0" presId="urn:microsoft.com/office/officeart/2005/8/layout/vProcess5"/>
    <dgm:cxn modelId="{9955BDA5-674D-4C89-988C-C43239B25354}" type="presOf" srcId="{88500005-C26E-4AFD-9264-1782FB31A9F6}" destId="{08E41542-CD73-4E9E-838C-5C9C6604DB25}" srcOrd="0" destOrd="0" presId="urn:microsoft.com/office/officeart/2005/8/layout/vProcess5"/>
    <dgm:cxn modelId="{8F5822C1-D4C3-4AEF-8B01-55DF43B92C76}" srcId="{9AF56A96-30F6-4EBD-AE5B-3C114F8B52E4}" destId="{3553577D-BDA2-457B-9F24-46A460359361}" srcOrd="2" destOrd="0" parTransId="{5BC74D37-96DA-4806-9176-161F4E53644B}" sibTransId="{AB296D79-A24E-4782-8B4F-5BCEE68B1B06}"/>
    <dgm:cxn modelId="{0B6E97D1-3546-448D-B360-16CA32B5030F}" type="presOf" srcId="{8B076679-B726-49D0-9E08-062941B629E6}" destId="{7834BC50-FA9E-4A35-8F43-4E163F17BB29}" srcOrd="0" destOrd="0" presId="urn:microsoft.com/office/officeart/2005/8/layout/vProcess5"/>
    <dgm:cxn modelId="{DF0BBBE1-A06B-4011-9AE6-7F4D07B0C882}" type="presOf" srcId="{2D49F1BB-EC2F-4F34-9C6F-D7F81B3ACB2D}" destId="{427A1049-EAA0-4C79-AF0A-E49101FEA46B}" srcOrd="0" destOrd="0" presId="urn:microsoft.com/office/officeart/2005/8/layout/vProcess5"/>
    <dgm:cxn modelId="{879AA0F8-CAA8-4A72-803F-0E4E0531ADF3}" type="presOf" srcId="{E9D8D405-4A3A-4FE6-96B4-4EA316BC12AD}" destId="{D3DBC04B-3398-49F4-875C-1409C0312516}" srcOrd="1" destOrd="0" presId="urn:microsoft.com/office/officeart/2005/8/layout/vProcess5"/>
    <dgm:cxn modelId="{0E0060FB-24A5-4972-8EE9-A6349637516A}" type="presOf" srcId="{3553577D-BDA2-457B-9F24-46A460359361}" destId="{E62D0BCD-73FD-4808-8252-E9D4AC2398E3}" srcOrd="1" destOrd="0" presId="urn:microsoft.com/office/officeart/2005/8/layout/vProcess5"/>
    <dgm:cxn modelId="{7535F24F-70BF-44EE-ACFE-E8AFE3D3343B}" type="presParOf" srcId="{C2DA63F1-6BC9-4F44-9F60-53F0D611543D}" destId="{31A7023B-C704-4B19-996C-13FC6C1A8A0D}" srcOrd="0" destOrd="0" presId="urn:microsoft.com/office/officeart/2005/8/layout/vProcess5"/>
    <dgm:cxn modelId="{E0BA0CCB-6239-47AE-8414-B66DEB98F649}" type="presParOf" srcId="{C2DA63F1-6BC9-4F44-9F60-53F0D611543D}" destId="{6A915C30-3886-4DDB-83E5-9667B01FEE21}" srcOrd="1" destOrd="0" presId="urn:microsoft.com/office/officeart/2005/8/layout/vProcess5"/>
    <dgm:cxn modelId="{552C4253-E996-4461-83D7-B97D565B635E}" type="presParOf" srcId="{C2DA63F1-6BC9-4F44-9F60-53F0D611543D}" destId="{08E41542-CD73-4E9E-838C-5C9C6604DB25}" srcOrd="2" destOrd="0" presId="urn:microsoft.com/office/officeart/2005/8/layout/vProcess5"/>
    <dgm:cxn modelId="{526D90A9-2FE1-4482-BCEB-0B46FCED3AA3}" type="presParOf" srcId="{C2DA63F1-6BC9-4F44-9F60-53F0D611543D}" destId="{763454DD-69AF-4463-92F9-2788B9A05CCB}" srcOrd="3" destOrd="0" presId="urn:microsoft.com/office/officeart/2005/8/layout/vProcess5"/>
    <dgm:cxn modelId="{5334908F-63F2-4C81-923D-0E2D9E05364F}" type="presParOf" srcId="{C2DA63F1-6BC9-4F44-9F60-53F0D611543D}" destId="{4857B9E4-E69C-4306-87B9-36CAE349DEDD}" srcOrd="4" destOrd="0" presId="urn:microsoft.com/office/officeart/2005/8/layout/vProcess5"/>
    <dgm:cxn modelId="{66E317B7-C61C-427E-AB66-9DBB9AD9BCFC}" type="presParOf" srcId="{C2DA63F1-6BC9-4F44-9F60-53F0D611543D}" destId="{03E8F0BA-3D43-4EAE-9C87-C8B373A2B193}" srcOrd="5" destOrd="0" presId="urn:microsoft.com/office/officeart/2005/8/layout/vProcess5"/>
    <dgm:cxn modelId="{DA7479D8-FC96-4477-AE65-EA36343D43E5}" type="presParOf" srcId="{C2DA63F1-6BC9-4F44-9F60-53F0D611543D}" destId="{427A1049-EAA0-4C79-AF0A-E49101FEA46B}" srcOrd="6" destOrd="0" presId="urn:microsoft.com/office/officeart/2005/8/layout/vProcess5"/>
    <dgm:cxn modelId="{2703EF1C-713F-469D-B6AE-7F0338EE4952}" type="presParOf" srcId="{C2DA63F1-6BC9-4F44-9F60-53F0D611543D}" destId="{22115523-B7C3-403B-BB95-93B4B44CE95B}" srcOrd="7" destOrd="0" presId="urn:microsoft.com/office/officeart/2005/8/layout/vProcess5"/>
    <dgm:cxn modelId="{E9F09F28-4940-41D3-A22D-332AA9844CCB}" type="presParOf" srcId="{C2DA63F1-6BC9-4F44-9F60-53F0D611543D}" destId="{DE44AEF0-9477-468F-811C-F5619FF35C9A}" srcOrd="8" destOrd="0" presId="urn:microsoft.com/office/officeart/2005/8/layout/vProcess5"/>
    <dgm:cxn modelId="{727453E4-A739-45B8-AF05-7EE8187D3057}" type="presParOf" srcId="{C2DA63F1-6BC9-4F44-9F60-53F0D611543D}" destId="{7834BC50-FA9E-4A35-8F43-4E163F17BB29}" srcOrd="9" destOrd="0" presId="urn:microsoft.com/office/officeart/2005/8/layout/vProcess5"/>
    <dgm:cxn modelId="{54F24CD3-D732-4832-A3D7-7319420AECF5}" type="presParOf" srcId="{C2DA63F1-6BC9-4F44-9F60-53F0D611543D}" destId="{3E481FD0-A057-4C7F-8256-F080E6C1B3A8}" srcOrd="10" destOrd="0" presId="urn:microsoft.com/office/officeart/2005/8/layout/vProcess5"/>
    <dgm:cxn modelId="{86DC17CC-E989-432D-820F-26F6CC445FD5}" type="presParOf" srcId="{C2DA63F1-6BC9-4F44-9F60-53F0D611543D}" destId="{2698ECD0-D57B-4F91-8B81-6DFC18B116E4}" srcOrd="11" destOrd="0" presId="urn:microsoft.com/office/officeart/2005/8/layout/vProcess5"/>
    <dgm:cxn modelId="{EB08C291-B19F-47B7-B9EF-222DBA8C03C7}" type="presParOf" srcId="{C2DA63F1-6BC9-4F44-9F60-53F0D611543D}" destId="{E62D0BCD-73FD-4808-8252-E9D4AC2398E3}" srcOrd="12" destOrd="0" presId="urn:microsoft.com/office/officeart/2005/8/layout/vProcess5"/>
    <dgm:cxn modelId="{D9E0EF0E-E570-4F4D-838F-787BD8FBF3C1}" type="presParOf" srcId="{C2DA63F1-6BC9-4F44-9F60-53F0D611543D}" destId="{D3DBC04B-3398-49F4-875C-1409C0312516}" srcOrd="13" destOrd="0" presId="urn:microsoft.com/office/officeart/2005/8/layout/vProcess5"/>
    <dgm:cxn modelId="{6E6DAD30-457A-46B8-8687-B6ABC46F7DFB}" type="presParOf" srcId="{C2DA63F1-6BC9-4F44-9F60-53F0D611543D}" destId="{52D39B8E-7FEE-454A-A474-DDFA0AB94E2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15C30-3886-4DDB-83E5-9667B01FEE21}">
      <dsp:nvSpPr>
        <dsp:cNvPr id="0" name=""/>
        <dsp:cNvSpPr/>
      </dsp:nvSpPr>
      <dsp:spPr>
        <a:xfrm>
          <a:off x="0" y="0"/>
          <a:ext cx="5280660" cy="89702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Police and Criminal Evidence Act introduced in 1984</a:t>
          </a:r>
          <a:endParaRPr lang="en-US" sz="2300" kern="1200" dirty="0"/>
        </a:p>
      </dsp:txBody>
      <dsp:txXfrm>
        <a:off x="26273" y="26273"/>
        <a:ext cx="4207746" cy="844480"/>
      </dsp:txXfrm>
    </dsp:sp>
    <dsp:sp modelId="{08E41542-CD73-4E9E-838C-5C9C6604DB25}">
      <dsp:nvSpPr>
        <dsp:cNvPr id="0" name=""/>
        <dsp:cNvSpPr/>
      </dsp:nvSpPr>
      <dsp:spPr>
        <a:xfrm>
          <a:off x="394335" y="1021613"/>
          <a:ext cx="5280660" cy="89702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Created to regulate police powers</a:t>
          </a:r>
          <a:endParaRPr lang="en-US" sz="2300" kern="1200"/>
        </a:p>
      </dsp:txBody>
      <dsp:txXfrm>
        <a:off x="420608" y="1047886"/>
        <a:ext cx="4250711" cy="844480"/>
      </dsp:txXfrm>
    </dsp:sp>
    <dsp:sp modelId="{763454DD-69AF-4463-92F9-2788B9A05CCB}">
      <dsp:nvSpPr>
        <dsp:cNvPr id="0" name=""/>
        <dsp:cNvSpPr/>
      </dsp:nvSpPr>
      <dsp:spPr>
        <a:xfrm>
          <a:off x="788670" y="2043226"/>
          <a:ext cx="5280660" cy="89702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Addressed concerns about miscarriages of justice</a:t>
          </a:r>
          <a:endParaRPr lang="en-US" sz="2300" kern="1200"/>
        </a:p>
      </dsp:txBody>
      <dsp:txXfrm>
        <a:off x="814943" y="2069499"/>
        <a:ext cx="4250711" cy="844480"/>
      </dsp:txXfrm>
    </dsp:sp>
    <dsp:sp modelId="{4857B9E4-E69C-4306-87B9-36CAE349DEDD}">
      <dsp:nvSpPr>
        <dsp:cNvPr id="0" name=""/>
        <dsp:cNvSpPr/>
      </dsp:nvSpPr>
      <dsp:spPr>
        <a:xfrm>
          <a:off x="1183005" y="3064840"/>
          <a:ext cx="5280660" cy="89702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Introduced Codes of Practice for policing</a:t>
          </a:r>
          <a:endParaRPr lang="en-US" sz="2300" kern="1200"/>
        </a:p>
      </dsp:txBody>
      <dsp:txXfrm>
        <a:off x="1209278" y="3091113"/>
        <a:ext cx="4250711" cy="844480"/>
      </dsp:txXfrm>
    </dsp:sp>
    <dsp:sp modelId="{03E8F0BA-3D43-4EAE-9C87-C8B373A2B193}">
      <dsp:nvSpPr>
        <dsp:cNvPr id="0" name=""/>
        <dsp:cNvSpPr/>
      </dsp:nvSpPr>
      <dsp:spPr>
        <a:xfrm>
          <a:off x="1577340" y="4086453"/>
          <a:ext cx="5280660" cy="89702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(Home Office, 2012)</a:t>
          </a:r>
          <a:endParaRPr lang="en-US" sz="2300" kern="1200"/>
        </a:p>
      </dsp:txBody>
      <dsp:txXfrm>
        <a:off x="1603613" y="4112726"/>
        <a:ext cx="4250711" cy="844480"/>
      </dsp:txXfrm>
    </dsp:sp>
    <dsp:sp modelId="{427A1049-EAA0-4C79-AF0A-E49101FEA46B}">
      <dsp:nvSpPr>
        <dsp:cNvPr id="0" name=""/>
        <dsp:cNvSpPr/>
      </dsp:nvSpPr>
      <dsp:spPr>
        <a:xfrm>
          <a:off x="4697592" y="655327"/>
          <a:ext cx="583067" cy="58306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828782" y="655327"/>
        <a:ext cx="320687" cy="438758"/>
      </dsp:txXfrm>
    </dsp:sp>
    <dsp:sp modelId="{22115523-B7C3-403B-BB95-93B4B44CE95B}">
      <dsp:nvSpPr>
        <dsp:cNvPr id="0" name=""/>
        <dsp:cNvSpPr/>
      </dsp:nvSpPr>
      <dsp:spPr>
        <a:xfrm>
          <a:off x="5091927" y="1676941"/>
          <a:ext cx="583067" cy="58306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223117" y="1676941"/>
        <a:ext cx="320687" cy="438758"/>
      </dsp:txXfrm>
    </dsp:sp>
    <dsp:sp modelId="{DE44AEF0-9477-468F-811C-F5619FF35C9A}">
      <dsp:nvSpPr>
        <dsp:cNvPr id="0" name=""/>
        <dsp:cNvSpPr/>
      </dsp:nvSpPr>
      <dsp:spPr>
        <a:xfrm>
          <a:off x="5486262" y="2683603"/>
          <a:ext cx="583067" cy="58306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617452" y="2683603"/>
        <a:ext cx="320687" cy="438758"/>
      </dsp:txXfrm>
    </dsp:sp>
    <dsp:sp modelId="{7834BC50-FA9E-4A35-8F43-4E163F17BB29}">
      <dsp:nvSpPr>
        <dsp:cNvPr id="0" name=""/>
        <dsp:cNvSpPr/>
      </dsp:nvSpPr>
      <dsp:spPr>
        <a:xfrm>
          <a:off x="5880597" y="3715184"/>
          <a:ext cx="583067" cy="58306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011787" y="3715184"/>
        <a:ext cx="320687" cy="43875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vert="horz" lIns="91440" tIns="45720" rIns="91440" bIns="45720" rtlCol="0" anchor="b">
            <a:normAutofit/>
          </a:bodyPr>
          <a:lstStyle>
            <a:lvl1pPr>
              <a:defRPr lang="en-US" sz="4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567B50E4-2343-4B20-80BE-1605C97DFB16}" type="datetime1">
              <a:rPr lang="en-US" smtClean="0"/>
              <a:t>3/16/26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64384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02DE44A-7CD8-4860-9BDC-2BE4C911F6D0}" type="datetime1">
              <a:rPr lang="en-US" smtClean="0"/>
              <a:t>3/16/26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0521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vert="horz" lIns="91440" tIns="45720" rIns="91440" bIns="45720" rtlCol="0" anchor="b">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E38EAEAF-D16E-446F-97F9-D23FB245CB45}" type="datetime1">
              <a:rPr lang="en-US" smtClean="0"/>
              <a:t>3/16/26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59339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vert="horz" lIns="91440" tIns="45720" rIns="91440" bIns="45720" rtlCol="0" anchor="t">
            <a:normAutofit/>
          </a:bodyPr>
          <a:lstStyle>
            <a:lvl1pPr>
              <a:defRPr lang="en-US" sz="52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vert="horz" lIns="91440" tIns="45720" rIns="91440" bIns="45720" rtlCol="0" anchor="b">
            <a:normAutofit/>
          </a:bodyPr>
          <a:lstStyle>
            <a:lvl1pPr marL="0" indent="0">
              <a:buNone/>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6128" y="0"/>
            <a:ext cx="6595872"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782E7A21-5BA8-4C4C-9705-3A1EA342AD8A}" type="datetime1">
              <a:rPr lang="en-US" smtClean="0"/>
              <a:t>3/16/26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0223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vert="horz" lIns="91440" tIns="45720" rIns="91440" bIns="45720" rtlCol="0" anchor="t">
            <a:normAutofit/>
          </a:bodyPr>
          <a:lstStyle>
            <a:lvl1pPr>
              <a:defRPr lang="en-US" sz="7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p:spPr>
        <p:txBody>
          <a:bodyPr vert="horz" lIns="91440" tIns="45720" rIns="91440" bIns="45720" rtlCol="0" anchor="b">
            <a:normAutofit/>
          </a:bodyPr>
          <a:lstStyle>
            <a:lvl1pPr marL="0" indent="0">
              <a:buNone/>
              <a:defRPr lang="en-US" sz="2200"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CBE73BE-5F1F-40EF-8F67-E3F24D65884D}" type="datetime1">
              <a:rPr lang="en-US" smtClean="0"/>
              <a:t>3/16/26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5393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vert="horz" lIns="91440" tIns="45720" rIns="91440" bIns="45720" rtlCol="0" anchor="b">
            <a:normAutofit/>
          </a:bodyPr>
          <a:lstStyle>
            <a:lvl1pPr>
              <a:defRPr lang="en-US" sz="72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C868EF1-668D-4AD0-8652-1F3B3622EDC2}" type="datetime1">
              <a:rPr lang="en-US" smtClean="0"/>
              <a:t>3/16/26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876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E95609F-9B5B-4E29-8DB1-457A85E01A27}" type="datetime1">
              <a:rPr lang="en-US" smtClean="0"/>
              <a:t>3/16/26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58343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vert="horz" lIns="91440" tIns="45720" rIns="91440" bIns="45720" rtlCol="0" anchor="b">
            <a:normAutofit/>
          </a:bodyPr>
          <a:lstStyle>
            <a:lvl1pPr>
              <a:defRPr lang="en-US" sz="7400" dirty="0"/>
            </a:lvl1pPr>
          </a:lstStyle>
          <a:p>
            <a:pPr lvl="0"/>
            <a:r>
              <a:rPr lang="en-US" dirty="0"/>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6A0DE37-B9D6-425C-B79B-6C6DFFBD0DA2}" type="datetime1">
              <a:rPr lang="en-US" smtClean="0"/>
              <a:t>3/16/26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98264"/>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1045B0EE-4023-4E3C-8875-10AA631453CF}" type="datetime1">
              <a:rPr lang="en-US" smtClean="0"/>
              <a:t>3/16/26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9246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0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6099048"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CE6CA204-B091-40ED-8158-331EE628B522}" type="datetime1">
              <a:rPr lang="en-US" smtClean="0"/>
              <a:t>3/16/26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72448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3692F09-9D88-4105-92F6-7298804EAA90}" type="datetime1">
              <a:rPr lang="en-US" smtClean="0"/>
              <a:t>3/16/26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53938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3744F96-061D-4D71-97A2-2371A43FDE7C}" type="datetime1">
              <a:rPr lang="en-US" smtClean="0"/>
              <a:t>3/16/26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0368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C5FE133-02A7-439F-9131-2680F754099D}" type="datetime1">
              <a:rPr lang="en-US" smtClean="0"/>
              <a:t>3/16/26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42457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91BF7DD-C7D0-4333-B18D-CCAF5427F9DD}" type="datetime1">
              <a:rPr lang="en-US" smtClean="0"/>
              <a:t>3/16/26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33724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0415979-091A-4302-A385-56FC1CE52E32}" type="datetime1">
              <a:rPr lang="en-US" smtClean="0"/>
              <a:t>3/16/26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00349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7836D543-476D-434F-B209-1A114B2E3F04}" type="datetime1">
              <a:rPr lang="en-US" smtClean="0"/>
              <a:t>3/16/26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34936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83DD0F20-7689-42E6-8664-6AA00B79F132}" type="datetime1">
              <a:rPr lang="en-US" smtClean="0"/>
              <a:t>3/16/26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35650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30F2F577-5BDA-4749-9F3F-0D340DC0D6A8}" type="datetime1">
              <a:rPr lang="en-US" smtClean="0"/>
              <a:t>3/16/26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29580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AC9378AD-A6D7-4162-BB5C-47C49B2E145B}" type="datetime1">
              <a:rPr lang="en-US" smtClean="0"/>
              <a:t>3/16/26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863143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C67B65D3-547A-48A8-9F1F-13ED0B55ACC6}" type="datetime1">
              <a:rPr lang="en-US" smtClean="0"/>
              <a:t>3/16/26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864051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76A7CFE7-E645-4439-AA6B-DA8CF856D63E}" type="datetime1">
              <a:rPr lang="en-US" smtClean="0"/>
              <a:t>3/16/26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244412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E8B2C0DB-994F-48B0-91F4-5F06C3B86E32}" type="datetime1">
              <a:rPr lang="en-US" smtClean="0"/>
              <a:t>3/16/26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59071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D3F6A089-BE3E-4BB0-98EE-FDF712FF3613}" type="datetime1">
              <a:rPr lang="en-US" smtClean="0"/>
              <a:t>3/16/26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237398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AC101298-AE91-4071-9C72-5A98117ABE14}" type="datetime1">
              <a:rPr lang="en-US" smtClean="0"/>
              <a:t>3/16/26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125165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ABE4333-790C-44CD-B503-F52418ED809A}" type="datetime1">
              <a:rPr lang="en-US" smtClean="0"/>
              <a:t>3/16/26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162562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781365"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D2397CCD-8E49-4379-8DCB-9F17CAEDFC10}" type="datetime1">
              <a:rPr lang="en-US" smtClean="0"/>
              <a:t>3/16/26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005434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6146F6-C62B-441B-BAD2-D550454B4D53}" type="datetime1">
              <a:rPr lang="en-US" smtClean="0"/>
              <a:t>3/16/26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67837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0383A68-D563-4FD5-B11F-54F8D5F1E37F}" type="datetime1">
              <a:rPr lang="en-US" smtClean="0"/>
              <a:t>3/16/26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268622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3148FABB-02FF-476F-AB37-BDD0E354E780}" type="datetime1">
              <a:rPr lang="en-US" smtClean="0"/>
              <a:t>3/16/26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527907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2645" y="1828800"/>
            <a:ext cx="6172200" cy="4425696"/>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A428D3-736A-4038-886C-8BF662AA2745}" type="datetime1">
              <a:rPr lang="en-US" smtClean="0"/>
              <a:t>3/16/26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713633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2648" y="2290890"/>
            <a:ext cx="4672584" cy="4041648"/>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ED1DDEB-9B85-4E99-8A3D-ABE66C6280C3}" type="datetime1">
              <a:rPr lang="en-US" smtClean="0"/>
              <a:t>3/16/26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601695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4"/>
            <a:ext cx="3490176" cy="4041648"/>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A65DCA-443F-4667-9ED1-418507CE45A8}" type="datetime1">
              <a:rPr lang="en-US" smtClean="0"/>
              <a:t>3/16/26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3415050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94944" y="4718304"/>
            <a:ext cx="5897880" cy="1353312"/>
          </a:xfrm>
        </p:spPr>
        <p:txBody>
          <a:bodyPr vert="horz" lIns="91440" tIns="45720" rIns="91440" bIns="45720" rtlCol="0" anchor="t">
            <a:normAutofit/>
          </a:bodyPr>
          <a:lstStyle>
            <a:lvl1pPr>
              <a:lnSpc>
                <a:spcPct val="120000"/>
              </a:lnSpc>
              <a:defRPr lang="en-US" sz="2800" b="0" dirty="0">
                <a:solidFill>
                  <a:schemeClr val="accent1">
                    <a:lumMod val="75000"/>
                  </a:schemeClr>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9496" y="603503"/>
            <a:ext cx="10826496" cy="4334256"/>
          </a:xfrm>
        </p:spPr>
        <p:txBody>
          <a:bodyPr vert="horz" lIns="91440" tIns="45720" rIns="91440" bIns="45720" rtlCol="0" anchor="b">
            <a:normAutofit/>
          </a:bodyPr>
          <a:lstStyle>
            <a:lvl1pPr marL="0" indent="0">
              <a:lnSpc>
                <a:spcPct val="90000"/>
              </a:lnSpc>
              <a:spcBef>
                <a:spcPts val="0"/>
              </a:spcBef>
              <a:buNone/>
              <a:defRPr lang="en-US" sz="23200" b="1" dirty="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8CA1557D-4816-44D0-B6EE-6CAC6E30B54D}" type="datetime1">
              <a:rPr lang="en-US" smtClean="0"/>
              <a:t>3/16/26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378959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accent1">
                    <a:lumMod val="75000"/>
                  </a:schemeClr>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651F872E-5ED2-46B0-83A4-0C1AF0E0D91C}" type="datetime1">
              <a:rPr lang="en-US" smtClean="0"/>
              <a:t>3/16/26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10767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4B1ECB8-9E10-D2F3-E361-7D268551E2E2}"/>
              </a:ext>
            </a:extLst>
          </p:cNvPr>
          <p:cNvSpPr/>
          <p:nvPr/>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C6218575-0C6E-47B4-936E-32183810D7BF}" type="datetime1">
              <a:rPr lang="en-US" smtClean="0"/>
              <a:t>3/16/26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40551943"/>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1C29FB5-1C86-423F-AEAA-2683840666C3}" type="datetime1">
              <a:rPr lang="en-US" smtClean="0"/>
              <a:t>3/16/26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504029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11CCB4E-88AF-46AC-B7C5-30308F179659}" type="datetime1">
              <a:rPr lang="en-US" smtClean="0"/>
              <a:t>3/16/26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250679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A915B6-CC2A-4462-A7E5-B3080DF8F97D}" type="datetime1">
              <a:rPr lang="en-US" smtClean="0"/>
              <a:t>3/16/26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1994272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8" y="5431536"/>
            <a:ext cx="9021471" cy="466344"/>
          </a:xfrm>
        </p:spPr>
        <p:txBody>
          <a:bodyPr anchor="ctr">
            <a:normAutofit/>
          </a:bodyPr>
          <a:lstStyle>
            <a:lvl1pPr>
              <a:lnSpc>
                <a:spcPct val="120000"/>
              </a:lnSpc>
              <a:defRPr sz="220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657600"/>
          </a:xfrm>
        </p:spPr>
        <p:txBody>
          <a:bodyPr anchor="ctr">
            <a:normAutofit/>
          </a:bodyPr>
          <a:lstStyle>
            <a:lvl1pPr marL="164592" indent="-164592">
              <a:lnSpc>
                <a:spcPct val="100000"/>
              </a:lnSpc>
              <a:spcBef>
                <a:spcPts val="0"/>
              </a:spcBef>
              <a:buNone/>
              <a:defRPr sz="40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06188F7-A494-4EEB-A53D-2B97B1D4CD3C}" type="datetime1">
              <a:rPr lang="en-US" smtClean="0"/>
              <a:t>3/16/26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109558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6DECC02-1725-49EE-C93B-A4C2C4049458}"/>
              </a:ext>
            </a:extLst>
          </p:cNvPr>
          <p:cNvSpPr/>
          <p:nvPr/>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100000"/>
              </a:lnSpc>
              <a:spcBef>
                <a:spcPts val="0"/>
              </a:spcBef>
              <a:buNone/>
              <a:defRPr sz="40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9F406BC0-1562-42E5-89A2-925CA193C8A6}" type="datetime1">
              <a:rPr lang="en-US" smtClean="0"/>
              <a:t>3/16/26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9442068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100000"/>
              </a:lnSpc>
              <a:spcBef>
                <a:spcPts val="0"/>
              </a:spcBef>
              <a:buNone/>
              <a:defRPr sz="42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07F376A-778D-45CF-8340-DB03B2DA6A3E}" type="datetime1">
              <a:rPr lang="en-US" smtClean="0"/>
              <a:t>3/16/26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436437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B9DFF5A-622E-43FE-9EE9-BAAB78AB2046}" type="datetime1">
              <a:rPr lang="en-US" smtClean="0"/>
              <a:t>3/16/26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756910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0" y="2387600"/>
            <a:ext cx="51577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387600"/>
            <a:ext cx="51831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F55C09E-FF30-4AA0-A227-171955622259}" type="datetime1">
              <a:rPr lang="en-US" smtClean="0"/>
              <a:t>3/16/26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784518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7B279FF-407B-4B41-9E69-DE66ED04A328}" type="datetime1">
              <a:rPr lang="en-US" smtClean="0"/>
              <a:t>3/16/26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2199882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03E812-757D-4139-AF81-227C72D4B544}" type="datetime1">
              <a:rPr lang="en-US" smtClean="0"/>
              <a:t>3/16/26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418068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7D6A7E1-C424-43A5-938A-12DEC0A1D59D}" type="datetime1">
              <a:rPr lang="en-US" smtClean="0"/>
              <a:t>3/16/26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741605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9" y="557784"/>
            <a:ext cx="6519080" cy="5779007"/>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807C4FC2-B89B-4919-A96B-662A3584681C}" type="datetime1">
              <a:rPr lang="en-US" smtClean="0"/>
              <a:t>3/16/26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562878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10888473" cy="1133856"/>
          </a:xfrm>
        </p:spPr>
        <p:txBody>
          <a:bodyPr anchor="b">
            <a:normAutofit/>
          </a:bodyPr>
          <a:lstStyle>
            <a:lvl1pPr>
              <a:defRPr sz="6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C24BE51-D660-433D-AABA-154BE028E64E}" type="datetime1">
              <a:rPr lang="en-US" smtClean="0"/>
              <a:t>3/16/26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4282425"/>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B61F76E-6064-4431-B5C4-29A511725BCF}" type="datetime1">
              <a:rPr lang="en-US" smtClean="0"/>
              <a:t>3/16/26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09133099"/>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5EE9E671-1C83-40F7-9D33-FE8AAC7F721F}" type="datetime1">
              <a:rPr lang="en-US" smtClean="0"/>
              <a:t>3/16/26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68343171"/>
      </p:ext>
    </p:extLst>
  </p:cSld>
  <p:clrMap bg1="lt1" tx1="dk1" bg2="lt2" tx2="dk2" accent1="accent1" accent2="accent2" accent3="accent3" accent4="accent4" accent5="accent5" accent6="accent6" hlink="hlink" folHlink="folHlink"/>
  <p:sldLayoutIdLst>
    <p:sldLayoutId id="2147483771" r:id="rId1"/>
    <p:sldLayoutId id="2147483770" r:id="rId2"/>
    <p:sldLayoutId id="2147483772"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 id="2147483740" r:id="rId20"/>
    <p:sldLayoutId id="2147483741" r:id="rId21"/>
    <p:sldLayoutId id="2147483742" r:id="rId22"/>
    <p:sldLayoutId id="2147483743" r:id="rId23"/>
    <p:sldLayoutId id="2147483744" r:id="rId24"/>
    <p:sldLayoutId id="2147483745" r:id="rId25"/>
    <p:sldLayoutId id="2147483746" r:id="rId26"/>
    <p:sldLayoutId id="2147483747" r:id="rId27"/>
    <p:sldLayoutId id="2147483748" r:id="rId28"/>
    <p:sldLayoutId id="2147483749" r:id="rId29"/>
    <p:sldLayoutId id="2147483750" r:id="rId30"/>
    <p:sldLayoutId id="2147483751" r:id="rId31"/>
    <p:sldLayoutId id="2147483752" r:id="rId32"/>
    <p:sldLayoutId id="2147483753" r:id="rId33"/>
    <p:sldLayoutId id="2147483754" r:id="rId34"/>
    <p:sldLayoutId id="2147483755" r:id="rId35"/>
    <p:sldLayoutId id="2147483756" r:id="rId36"/>
    <p:sldLayoutId id="2147483757" r:id="rId37"/>
    <p:sldLayoutId id="2147483758" r:id="rId38"/>
    <p:sldLayoutId id="2147483759" r:id="rId39"/>
    <p:sldLayoutId id="2147483760" r:id="rId40"/>
    <p:sldLayoutId id="2147483761" r:id="rId41"/>
    <p:sldLayoutId id="2147483762" r:id="rId42"/>
    <p:sldLayoutId id="2147483763" r:id="rId43"/>
    <p:sldLayoutId id="2147483764" r:id="rId44"/>
    <p:sldLayoutId id="2147483765" r:id="rId45"/>
    <p:sldLayoutId id="2147483766" r:id="rId46"/>
    <p:sldLayoutId id="2147483767" r:id="rId47"/>
    <p:sldLayoutId id="2147483768" r:id="rId48"/>
    <p:sldLayoutId id="2147483769" r:id="rId49"/>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8" Type="http://schemas.openxmlformats.org/officeDocument/2006/relationships/hyperlink" Target="https://publications.parliament.uk/" TargetMode="External"/><Relationship Id="rId3" Type="http://schemas.openxmlformats.org/officeDocument/2006/relationships/hyperlink" Target="https://www.cps.gov.uk/legal-guidance/bail" TargetMode="External"/><Relationship Id="rId7" Type="http://schemas.openxmlformats.org/officeDocument/2006/relationships/hyperlink" Target="https://www.gov.uk/government/organisations/ministry-of-justice" TargetMode="External"/><Relationship Id="rId2" Type="http://schemas.openxmlformats.org/officeDocument/2006/relationships/hyperlink" Target="https://www.college.police.uk/app/detention-and-custody" TargetMode="External"/><Relationship Id="rId1" Type="http://schemas.openxmlformats.org/officeDocument/2006/relationships/slideLayout" Target="../slideLayouts/slideLayout20.xml"/><Relationship Id="rId6" Type="http://schemas.openxmlformats.org/officeDocument/2006/relationships/hyperlink" Target="https://www.gov.uk/government/publications/pace-code-g-2012" TargetMode="External"/><Relationship Id="rId5" Type="http://schemas.openxmlformats.org/officeDocument/2006/relationships/hyperlink" Target="https://www.legislation.gov.uk/ukpga/1984/60/contents" TargetMode="External"/><Relationship Id="rId4" Type="http://schemas.openxmlformats.org/officeDocument/2006/relationships/hyperlink" Target="https://www.justice-ni.gov.uk/articles/pace-codes-practice" TargetMode="External"/><Relationship Id="rId9" Type="http://schemas.openxmlformats.org/officeDocument/2006/relationships/hyperlink" Target="https://www.gov.uk/government/publications/pace-code-g-2012/pace-code-g-2012-accessib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5218032"/>
            <a:ext cx="11460480" cy="786384"/>
          </a:xfrm>
        </p:spPr>
        <p:txBody>
          <a:bodyPr anchor="b">
            <a:normAutofit fontScale="90000"/>
          </a:bodyPr>
          <a:lstStyle/>
          <a:p>
            <a:r>
              <a:rPr lang="en-GB" sz="4400" b="0">
                <a:latin typeface="Calibri"/>
                <a:ea typeface="Calibri"/>
                <a:cs typeface="Calibri"/>
              </a:rPr>
              <a:t>Code G of the Police and Criminal Evidence Act 1984</a:t>
            </a:r>
            <a:endParaRPr lang="en-US"/>
          </a:p>
        </p:txBody>
      </p:sp>
      <p:sp>
        <p:nvSpPr>
          <p:cNvPr id="3" name="Subtitle 2"/>
          <p:cNvSpPr>
            <a:spLocks noGrp="1"/>
          </p:cNvSpPr>
          <p:nvPr>
            <p:ph type="subTitle" idx="1"/>
          </p:nvPr>
        </p:nvSpPr>
        <p:spPr>
          <a:xfrm>
            <a:off x="365760" y="5972629"/>
            <a:ext cx="11460480" cy="480373"/>
          </a:xfrm>
        </p:spPr>
        <p:txBody>
          <a:bodyPr vert="horz" lIns="91440" tIns="45720" rIns="91440" bIns="45720" rtlCol="0" anchor="t">
            <a:normAutofit/>
          </a:bodyPr>
          <a:lstStyle/>
          <a:p>
            <a:r>
              <a:rPr lang="en-GB"/>
              <a:t>Lexie Watson-2500866</a:t>
            </a:r>
          </a:p>
        </p:txBody>
      </p:sp>
      <p:sp>
        <p:nvSpPr>
          <p:cNvPr id="8" name="Picture Placeholder 3">
            <a:extLst>
              <a:ext uri="{FF2B5EF4-FFF2-40B4-BE49-F238E27FC236}">
                <a16:creationId xmlns:a16="http://schemas.microsoft.com/office/drawing/2014/main" id="{688C2B21-B2BB-30C0-E114-24CA7E456039}"/>
              </a:ext>
            </a:extLst>
          </p:cNvPr>
          <p:cNvSpPr>
            <a:spLocks noGrp="1"/>
          </p:cNvSpPr>
          <p:nvPr>
            <p:ph type="pic" sz="quarter" idx="13"/>
          </p:nvPr>
        </p:nvSpPr>
        <p:spPr>
          <a:xfrm>
            <a:off x="0" y="0"/>
            <a:ext cx="12191999" cy="4986425"/>
          </a:xfrm>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A3494-D085-7F71-1B03-71C76EE639F8}"/>
              </a:ext>
            </a:extLst>
          </p:cNvPr>
          <p:cNvSpPr>
            <a:spLocks noGrp="1"/>
          </p:cNvSpPr>
          <p:nvPr>
            <p:ph type="title"/>
          </p:nvPr>
        </p:nvSpPr>
        <p:spPr>
          <a:xfrm>
            <a:off x="612647" y="320040"/>
            <a:ext cx="6858000" cy="932688"/>
          </a:xfrm>
        </p:spPr>
        <p:txBody>
          <a:bodyPr anchor="b">
            <a:normAutofit/>
          </a:bodyPr>
          <a:lstStyle/>
          <a:p>
            <a:r>
              <a:rPr lang="en-GB" dirty="0"/>
              <a:t>Intr</a:t>
            </a:r>
            <a:r>
              <a:rPr lang="en-GB"/>
              <a:t>oduction</a:t>
            </a:r>
          </a:p>
        </p:txBody>
      </p:sp>
      <p:sp>
        <p:nvSpPr>
          <p:cNvPr id="17" name="Picture Placeholder 3">
            <a:extLst>
              <a:ext uri="{FF2B5EF4-FFF2-40B4-BE49-F238E27FC236}">
                <a16:creationId xmlns:a16="http://schemas.microsoft.com/office/drawing/2014/main" id="{586808C0-96F1-71C9-E140-BB04169C40BD}"/>
              </a:ext>
            </a:extLst>
          </p:cNvPr>
          <p:cNvSpPr>
            <a:spLocks noGrp="1"/>
          </p:cNvSpPr>
          <p:nvPr>
            <p:ph type="pic" sz="quarter" idx="13"/>
          </p:nvPr>
        </p:nvSpPr>
        <p:spPr>
          <a:xfrm>
            <a:off x="8091732" y="0"/>
            <a:ext cx="4100267" cy="6858000"/>
          </a:xfrm>
        </p:spPr>
        <p:txBody>
          <a:bodyPr/>
          <a:lstStyle/>
          <a:p>
            <a:endParaRPr lang="en-GB"/>
          </a:p>
        </p:txBody>
      </p:sp>
      <p:graphicFrame>
        <p:nvGraphicFramePr>
          <p:cNvPr id="12" name="Content Placeholder 2">
            <a:extLst>
              <a:ext uri="{FF2B5EF4-FFF2-40B4-BE49-F238E27FC236}">
                <a16:creationId xmlns:a16="http://schemas.microsoft.com/office/drawing/2014/main" id="{B829CED0-6732-40A0-1186-E52EAB0D89B6}"/>
              </a:ext>
            </a:extLst>
          </p:cNvPr>
          <p:cNvGraphicFramePr>
            <a:graphicFrameLocks noGrp="1"/>
          </p:cNvGraphicFramePr>
          <p:nvPr>
            <p:ph sz="quarter" idx="14"/>
            <p:extLst>
              <p:ext uri="{D42A27DB-BD31-4B8C-83A1-F6EECF244321}">
                <p14:modId xmlns:p14="http://schemas.microsoft.com/office/powerpoint/2010/main" val="3830047142"/>
              </p:ext>
            </p:extLst>
          </p:nvPr>
        </p:nvGraphicFramePr>
        <p:xfrm>
          <a:off x="612647" y="1380744"/>
          <a:ext cx="6858000" cy="4983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0996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FC7E7-C04A-66D5-26CB-08705B8230DE}"/>
              </a:ext>
            </a:extLst>
          </p:cNvPr>
          <p:cNvSpPr>
            <a:spLocks noGrp="1"/>
          </p:cNvSpPr>
          <p:nvPr>
            <p:ph type="title"/>
          </p:nvPr>
        </p:nvSpPr>
        <p:spPr>
          <a:xfrm>
            <a:off x="7253808" y="584339"/>
            <a:ext cx="4361688" cy="1527048"/>
          </a:xfrm>
        </p:spPr>
        <p:txBody>
          <a:bodyPr anchor="b">
            <a:normAutofit/>
          </a:bodyPr>
          <a:lstStyle/>
          <a:p>
            <a:r>
              <a:rPr lang="en-GB" dirty="0"/>
              <a:t>Code G</a:t>
            </a:r>
          </a:p>
        </p:txBody>
      </p:sp>
      <p:sp>
        <p:nvSpPr>
          <p:cNvPr id="8" name="Picture Placeholder 2">
            <a:extLst>
              <a:ext uri="{FF2B5EF4-FFF2-40B4-BE49-F238E27FC236}">
                <a16:creationId xmlns:a16="http://schemas.microsoft.com/office/drawing/2014/main" id="{B5AFF187-C520-387B-5AB4-00AB05F72990}"/>
              </a:ext>
            </a:extLst>
          </p:cNvPr>
          <p:cNvSpPr>
            <a:spLocks noGrp="1"/>
          </p:cNvSpPr>
          <p:nvPr>
            <p:ph type="pic" sz="quarter" idx="13"/>
          </p:nvPr>
        </p:nvSpPr>
        <p:spPr>
          <a:xfrm>
            <a:off x="0" y="0"/>
            <a:ext cx="6611509" cy="6858000"/>
          </a:xfrm>
        </p:spPr>
        <p:txBody>
          <a:bodyPr/>
          <a:lstStyle/>
          <a:p>
            <a:endParaRPr lang="en-GB"/>
          </a:p>
        </p:txBody>
      </p:sp>
      <p:sp>
        <p:nvSpPr>
          <p:cNvPr id="3" name="Content Placeholder 2">
            <a:extLst>
              <a:ext uri="{FF2B5EF4-FFF2-40B4-BE49-F238E27FC236}">
                <a16:creationId xmlns:a16="http://schemas.microsoft.com/office/drawing/2014/main" id="{66137554-343F-7AEB-4648-762A36B48C8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53745" y="2212975"/>
            <a:ext cx="4362450" cy="4095750"/>
          </a:xfrm>
        </p:spPr>
        <p:txBody>
          <a:bodyPr vert="horz" lIns="91440" tIns="45720" rIns="91440" bIns="45720" rtlCol="0" anchor="t">
            <a:normAutofit fontScale="70000" lnSpcReduction="20000"/>
          </a:bodyPr>
          <a:lstStyle/>
          <a:p>
            <a:pPr marL="457200" indent="-457200"/>
            <a:r>
              <a:rPr lang="en-US" sz="3200" dirty="0">
                <a:ea typeface="Calibri"/>
                <a:cs typeface="Calibri"/>
              </a:rPr>
              <a:t> Part of the PACE Codes of Practice</a:t>
            </a:r>
            <a:endParaRPr lang="en-US" dirty="0"/>
          </a:p>
          <a:p>
            <a:pPr marL="457200" indent="-457200"/>
            <a:r>
              <a:rPr lang="en-US" sz="3200" dirty="0">
                <a:ea typeface="Calibri"/>
                <a:cs typeface="Calibri"/>
              </a:rPr>
              <a:t>Governs the police power of arrest</a:t>
            </a:r>
            <a:endParaRPr lang="en-US" dirty="0"/>
          </a:p>
          <a:p>
            <a:pPr marL="457200" indent="-457200"/>
            <a:r>
              <a:rPr lang="en-US" sz="3200" dirty="0">
                <a:ea typeface="Calibri"/>
                <a:cs typeface="Calibri"/>
              </a:rPr>
              <a:t>Applies mainly to Section 24 PACE</a:t>
            </a:r>
            <a:endParaRPr lang="en-US" dirty="0"/>
          </a:p>
          <a:p>
            <a:pPr marL="457200" indent="-457200"/>
            <a:r>
              <a:rPr lang="en-US" sz="3200" dirty="0">
                <a:ea typeface="Calibri"/>
                <a:cs typeface="Calibri"/>
              </a:rPr>
              <a:t>Requires reasonable suspicion and necessity</a:t>
            </a:r>
            <a:endParaRPr lang="en-US" dirty="0"/>
          </a:p>
          <a:p>
            <a:pPr>
              <a:buNone/>
            </a:pPr>
            <a:r>
              <a:rPr lang="en-US" sz="3200" dirty="0">
                <a:ea typeface="Calibri"/>
                <a:cs typeface="Calibri"/>
              </a:rPr>
              <a:t>(Home Office, 2012; </a:t>
            </a:r>
            <a:r>
              <a:rPr lang="en-US" sz="3200" dirty="0" err="1">
                <a:ea typeface="Calibri"/>
                <a:cs typeface="Calibri"/>
              </a:rPr>
              <a:t>PolicePay</a:t>
            </a:r>
            <a:r>
              <a:rPr lang="en-US" sz="3200" dirty="0">
                <a:ea typeface="Calibri"/>
                <a:cs typeface="Calibri"/>
              </a:rPr>
              <a:t>, 2026)</a:t>
            </a:r>
            <a:endParaRPr lang="en-US" dirty="0"/>
          </a:p>
          <a:p>
            <a:pPr marL="0" indent="0">
              <a:spcBef>
                <a:spcPts val="2500"/>
              </a:spcBef>
              <a:buFont typeface="Arial" panose="020B0604020202020204" pitchFamily="34" charset="0"/>
              <a:buNone/>
            </a:pPr>
            <a:endParaRPr lang="en-US" sz="1400" b="1" dirty="0"/>
          </a:p>
        </p:txBody>
      </p:sp>
    </p:spTree>
    <p:extLst>
      <p:ext uri="{BB962C8B-B14F-4D97-AF65-F5344CB8AC3E}">
        <p14:creationId xmlns:p14="http://schemas.microsoft.com/office/powerpoint/2010/main" val="3434821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B50A-C002-7605-08DC-1673E7A9997D}"/>
              </a:ext>
            </a:extLst>
          </p:cNvPr>
          <p:cNvSpPr>
            <a:spLocks noGrp="1"/>
          </p:cNvSpPr>
          <p:nvPr>
            <p:ph type="title"/>
          </p:nvPr>
        </p:nvSpPr>
        <p:spPr/>
        <p:txBody>
          <a:bodyPr/>
          <a:lstStyle/>
          <a:p>
            <a:r>
              <a:rPr lang="en-GB" sz="4400" b="0" dirty="0">
                <a:ea typeface="Calibri"/>
                <a:cs typeface="Calibri"/>
              </a:rPr>
              <a:t>IDCOPLAN</a:t>
            </a:r>
            <a:endParaRPr lang="en-US" dirty="0"/>
          </a:p>
        </p:txBody>
      </p:sp>
      <p:sp>
        <p:nvSpPr>
          <p:cNvPr id="3" name="Picture Placeholder 2">
            <a:extLst>
              <a:ext uri="{FF2B5EF4-FFF2-40B4-BE49-F238E27FC236}">
                <a16:creationId xmlns:a16="http://schemas.microsoft.com/office/drawing/2014/main" id="{A8D4550A-78A8-1D23-C6FE-3839CBB795D4}"/>
              </a:ext>
            </a:extLst>
          </p:cNvPr>
          <p:cNvSpPr>
            <a:spLocks noGrp="1"/>
          </p:cNvSpPr>
          <p:nvPr>
            <p:ph type="pic" sz="quarter" idx="13"/>
          </p:nvPr>
        </p:nvSpPr>
        <p:spPr/>
        <p:txBody>
          <a:bodyPr/>
          <a:lstStyle/>
          <a:p>
            <a:endParaRPr lang="en-GB"/>
          </a:p>
        </p:txBody>
      </p:sp>
      <p:sp>
        <p:nvSpPr>
          <p:cNvPr id="4" name="Content Placeholder 3">
            <a:extLst>
              <a:ext uri="{FF2B5EF4-FFF2-40B4-BE49-F238E27FC236}">
                <a16:creationId xmlns:a16="http://schemas.microsoft.com/office/drawing/2014/main" id="{4B7207FE-68F7-0B28-81B6-592411A60D52}"/>
              </a:ext>
            </a:extLst>
          </p:cNvPr>
          <p:cNvSpPr>
            <a:spLocks noGrp="1"/>
          </p:cNvSpPr>
          <p:nvPr>
            <p:ph sz="quarter" idx="14"/>
          </p:nvPr>
        </p:nvSpPr>
        <p:spPr/>
        <p:txBody>
          <a:bodyPr vert="horz" lIns="91440" tIns="45720" rIns="91440" bIns="45720" rtlCol="0" anchor="t">
            <a:normAutofit fontScale="92500"/>
          </a:bodyPr>
          <a:lstStyle/>
          <a:p>
            <a:r>
              <a:rPr lang="en-GB" sz="1800" dirty="0">
                <a:ea typeface="Calibri"/>
                <a:cs typeface="Calibri"/>
              </a:rPr>
              <a:t>Investigation prompt and effective</a:t>
            </a:r>
            <a:endParaRPr lang="en-GB" sz="1200" dirty="0"/>
          </a:p>
          <a:p>
            <a:r>
              <a:rPr lang="en-GB" sz="1800" dirty="0">
                <a:ea typeface="Calibri"/>
                <a:cs typeface="Calibri"/>
              </a:rPr>
              <a:t> Disappearance of suspect prevented</a:t>
            </a:r>
            <a:endParaRPr lang="en-GB" sz="1200" dirty="0"/>
          </a:p>
          <a:p>
            <a:r>
              <a:rPr lang="en-GB" sz="1800" dirty="0">
                <a:ea typeface="Calibri"/>
                <a:cs typeface="Calibri"/>
              </a:rPr>
              <a:t> Child or vulnerable person protected</a:t>
            </a:r>
            <a:endParaRPr lang="en-GB" sz="1200" dirty="0"/>
          </a:p>
          <a:p>
            <a:r>
              <a:rPr lang="en-GB" sz="1800" dirty="0">
                <a:ea typeface="Calibri"/>
                <a:cs typeface="Calibri"/>
              </a:rPr>
              <a:t> Obstruction of highway prevented</a:t>
            </a:r>
            <a:endParaRPr lang="en-GB" sz="1200" dirty="0"/>
          </a:p>
          <a:p>
            <a:r>
              <a:rPr lang="en-GB" sz="1800" dirty="0">
                <a:ea typeface="Calibri"/>
                <a:cs typeface="Calibri"/>
              </a:rPr>
              <a:t> Physical injury prevented</a:t>
            </a:r>
            <a:endParaRPr lang="en-GB" sz="1200" dirty="0"/>
          </a:p>
          <a:p>
            <a:r>
              <a:rPr lang="en-GB" sz="1800" dirty="0">
                <a:ea typeface="Calibri"/>
                <a:cs typeface="Calibri"/>
              </a:rPr>
              <a:t> Loss or damage to property prevented</a:t>
            </a:r>
            <a:endParaRPr lang="en-GB" sz="1200" dirty="0"/>
          </a:p>
          <a:p>
            <a:r>
              <a:rPr lang="en-GB" sz="1800" dirty="0">
                <a:ea typeface="Calibri"/>
                <a:cs typeface="Calibri"/>
              </a:rPr>
              <a:t> Address unknown</a:t>
            </a:r>
            <a:endParaRPr lang="en-GB" sz="1200" dirty="0"/>
          </a:p>
          <a:p>
            <a:r>
              <a:rPr lang="en-GB" sz="1800" dirty="0">
                <a:ea typeface="Calibri"/>
                <a:cs typeface="Calibri"/>
              </a:rPr>
              <a:t> Name unknown</a:t>
            </a:r>
            <a:endParaRPr lang="en-GB" sz="1200" dirty="0"/>
          </a:p>
          <a:p>
            <a:pPr marL="0" indent="0">
              <a:buNone/>
            </a:pPr>
            <a:r>
              <a:rPr lang="en-GB" sz="1800" dirty="0">
                <a:ea typeface="Calibri"/>
                <a:cs typeface="Calibri"/>
              </a:rPr>
              <a:t>(Home Office, 2012)</a:t>
            </a:r>
            <a:endParaRPr lang="en-GB" sz="1200" dirty="0"/>
          </a:p>
        </p:txBody>
      </p:sp>
    </p:spTree>
    <p:extLst>
      <p:ext uri="{BB962C8B-B14F-4D97-AF65-F5344CB8AC3E}">
        <p14:creationId xmlns:p14="http://schemas.microsoft.com/office/powerpoint/2010/main" val="1112263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80D04-701A-3329-7842-0635335409FE}"/>
              </a:ext>
            </a:extLst>
          </p:cNvPr>
          <p:cNvSpPr>
            <a:spLocks noGrp="1"/>
          </p:cNvSpPr>
          <p:nvPr>
            <p:ph type="title"/>
          </p:nvPr>
        </p:nvSpPr>
        <p:spPr>
          <a:xfrm>
            <a:off x="7253808" y="584339"/>
            <a:ext cx="4361688" cy="1527048"/>
          </a:xfrm>
        </p:spPr>
        <p:txBody>
          <a:bodyPr anchor="b">
            <a:normAutofit/>
          </a:bodyPr>
          <a:lstStyle/>
          <a:p>
            <a:r>
              <a:rPr lang="en-GB" sz="4400" b="0" dirty="0">
                <a:ea typeface="Calibri"/>
                <a:cs typeface="Calibri"/>
              </a:rPr>
              <a:t>JPLAN(E)</a:t>
            </a:r>
            <a:endParaRPr lang="en-US" dirty="0"/>
          </a:p>
        </p:txBody>
      </p:sp>
      <p:sp>
        <p:nvSpPr>
          <p:cNvPr id="24" name="Picture Placeholder 2">
            <a:extLst>
              <a:ext uri="{FF2B5EF4-FFF2-40B4-BE49-F238E27FC236}">
                <a16:creationId xmlns:a16="http://schemas.microsoft.com/office/drawing/2014/main" id="{94C8EAAC-F40D-0C12-CB1F-48EF220BE4E0}"/>
              </a:ext>
            </a:extLst>
          </p:cNvPr>
          <p:cNvSpPr>
            <a:spLocks noGrp="1"/>
          </p:cNvSpPr>
          <p:nvPr>
            <p:ph type="pic" sz="quarter" idx="13"/>
          </p:nvPr>
        </p:nvSpPr>
        <p:spPr>
          <a:xfrm>
            <a:off x="0" y="0"/>
            <a:ext cx="6611509" cy="6858000"/>
          </a:xfrm>
        </p:spPr>
        <p:txBody>
          <a:bodyPr/>
          <a:lstStyle/>
          <a:p>
            <a:endParaRPr lang="en-GB"/>
          </a:p>
        </p:txBody>
      </p:sp>
      <p:sp>
        <p:nvSpPr>
          <p:cNvPr id="25" name="Content Placeholder 2">
            <a:extLst>
              <a:ext uri="{FF2B5EF4-FFF2-40B4-BE49-F238E27FC236}">
                <a16:creationId xmlns:a16="http://schemas.microsoft.com/office/drawing/2014/main" id="{B8C4DD7A-C241-9E04-63B2-706F7485E27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53745" y="2212975"/>
            <a:ext cx="4362450" cy="4095750"/>
          </a:xfrm>
        </p:spPr>
        <p:txBody>
          <a:bodyPr vert="horz" lIns="91440" tIns="45720" rIns="91440" bIns="45720" rtlCol="0" anchor="t">
            <a:normAutofit fontScale="92500" lnSpcReduction="20000"/>
          </a:bodyPr>
          <a:lstStyle/>
          <a:p>
            <a:r>
              <a:rPr lang="en-US" sz="3200" dirty="0">
                <a:ea typeface="Calibri"/>
                <a:cs typeface="Calibri"/>
              </a:rPr>
              <a:t> Justified</a:t>
            </a:r>
            <a:endParaRPr lang="en-US" dirty="0">
              <a:ea typeface="Calibri"/>
              <a:cs typeface="Calibri"/>
            </a:endParaRPr>
          </a:p>
          <a:p>
            <a:r>
              <a:rPr lang="en-US" sz="3200" dirty="0">
                <a:ea typeface="Calibri"/>
                <a:cs typeface="Calibri"/>
              </a:rPr>
              <a:t> Proportionate</a:t>
            </a:r>
            <a:endParaRPr lang="en-US" dirty="0"/>
          </a:p>
          <a:p>
            <a:r>
              <a:rPr lang="en-US" sz="3200" dirty="0">
                <a:ea typeface="Calibri"/>
                <a:cs typeface="Calibri"/>
              </a:rPr>
              <a:t>Legal</a:t>
            </a:r>
            <a:endParaRPr lang="en-US" dirty="0"/>
          </a:p>
          <a:p>
            <a:r>
              <a:rPr lang="en-US" sz="3200" dirty="0">
                <a:ea typeface="Calibri"/>
                <a:cs typeface="Calibri"/>
              </a:rPr>
              <a:t> Accountable</a:t>
            </a:r>
            <a:endParaRPr lang="en-US" dirty="0"/>
          </a:p>
          <a:p>
            <a:r>
              <a:rPr lang="en-US" sz="3200" dirty="0">
                <a:ea typeface="Calibri"/>
                <a:cs typeface="Calibri"/>
              </a:rPr>
              <a:t>Necessary</a:t>
            </a:r>
            <a:endParaRPr lang="en-US" dirty="0"/>
          </a:p>
          <a:p>
            <a:r>
              <a:rPr lang="en-US" sz="3200" dirty="0">
                <a:ea typeface="Calibri"/>
                <a:cs typeface="Calibri"/>
              </a:rPr>
              <a:t> Ethical</a:t>
            </a:r>
            <a:endParaRPr lang="en-US" dirty="0"/>
          </a:p>
          <a:p>
            <a:pPr>
              <a:buNone/>
            </a:pPr>
            <a:r>
              <a:rPr lang="en-US" sz="3200" dirty="0">
                <a:ea typeface="Calibri"/>
                <a:cs typeface="Calibri"/>
              </a:rPr>
              <a:t>(Reiner, 2010)</a:t>
            </a:r>
            <a:endParaRPr lang="en-US" dirty="0"/>
          </a:p>
          <a:p>
            <a:pPr marL="0" indent="0">
              <a:spcBef>
                <a:spcPts val="2500"/>
              </a:spcBef>
              <a:buFont typeface="Arial" panose="020B0604020202020204" pitchFamily="34" charset="0"/>
              <a:buNone/>
            </a:pPr>
            <a:endParaRPr lang="en-US" sz="1400" b="1" dirty="0"/>
          </a:p>
        </p:txBody>
      </p:sp>
    </p:spTree>
    <p:extLst>
      <p:ext uri="{BB962C8B-B14F-4D97-AF65-F5344CB8AC3E}">
        <p14:creationId xmlns:p14="http://schemas.microsoft.com/office/powerpoint/2010/main" val="809073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6CD10-965F-41F7-4267-ACAD593E4C11}"/>
              </a:ext>
            </a:extLst>
          </p:cNvPr>
          <p:cNvSpPr>
            <a:spLocks noGrp="1"/>
          </p:cNvSpPr>
          <p:nvPr>
            <p:ph type="title"/>
          </p:nvPr>
        </p:nvSpPr>
        <p:spPr/>
        <p:txBody>
          <a:bodyPr>
            <a:normAutofit fontScale="90000"/>
          </a:bodyPr>
          <a:lstStyle/>
          <a:p>
            <a:r>
              <a:rPr lang="en-GB" b="0" dirty="0">
                <a:ea typeface="+mj-lt"/>
                <a:cs typeface="+mj-lt"/>
              </a:rPr>
              <a:t>Police Accountability and Record Keeping</a:t>
            </a:r>
            <a:endParaRPr lang="en-US" dirty="0"/>
          </a:p>
        </p:txBody>
      </p:sp>
      <p:sp>
        <p:nvSpPr>
          <p:cNvPr id="3" name="Picture Placeholder 2">
            <a:extLst>
              <a:ext uri="{FF2B5EF4-FFF2-40B4-BE49-F238E27FC236}">
                <a16:creationId xmlns:a16="http://schemas.microsoft.com/office/drawing/2014/main" id="{795CC538-44B1-1820-8D0F-CDE5489ABA52}"/>
              </a:ext>
            </a:extLst>
          </p:cNvPr>
          <p:cNvSpPr>
            <a:spLocks noGrp="1"/>
          </p:cNvSpPr>
          <p:nvPr>
            <p:ph type="pic" sz="quarter" idx="13"/>
          </p:nvPr>
        </p:nvSpPr>
        <p:spPr/>
        <p:txBody>
          <a:bodyPr/>
          <a:lstStyle/>
          <a:p>
            <a:endParaRPr lang="en-GB"/>
          </a:p>
        </p:txBody>
      </p:sp>
      <p:sp>
        <p:nvSpPr>
          <p:cNvPr id="4" name="Content Placeholder 3">
            <a:extLst>
              <a:ext uri="{FF2B5EF4-FFF2-40B4-BE49-F238E27FC236}">
                <a16:creationId xmlns:a16="http://schemas.microsoft.com/office/drawing/2014/main" id="{62750441-EA4B-9ACA-39CD-2E66772ED249}"/>
              </a:ext>
            </a:extLst>
          </p:cNvPr>
          <p:cNvSpPr>
            <a:spLocks noGrp="1"/>
          </p:cNvSpPr>
          <p:nvPr>
            <p:ph sz="quarter" idx="14"/>
          </p:nvPr>
        </p:nvSpPr>
        <p:spPr/>
        <p:txBody>
          <a:bodyPr vert="horz" lIns="91440" tIns="45720" rIns="91440" bIns="45720" rtlCol="0" anchor="t">
            <a:normAutofit fontScale="92500" lnSpcReduction="20000"/>
          </a:bodyPr>
          <a:lstStyle/>
          <a:p>
            <a:r>
              <a:rPr lang="en-GB" dirty="0">
                <a:ea typeface="+mn-lt"/>
                <a:cs typeface="+mn-lt"/>
              </a:rPr>
              <a:t>Officers must justify why an arrest is necessary</a:t>
            </a:r>
            <a:endParaRPr lang="en-GB" dirty="0"/>
          </a:p>
          <a:p>
            <a:r>
              <a:rPr lang="en-GB" dirty="0">
                <a:ea typeface="+mn-lt"/>
                <a:cs typeface="+mn-lt"/>
              </a:rPr>
              <a:t>Reasons for arrest must be recorded</a:t>
            </a:r>
            <a:endParaRPr lang="en-GB" dirty="0"/>
          </a:p>
          <a:p>
            <a:r>
              <a:rPr lang="en-GB" dirty="0">
                <a:ea typeface="+mn-lt"/>
                <a:cs typeface="+mn-lt"/>
              </a:rPr>
              <a:t>Decisions can be reviewed in court</a:t>
            </a:r>
            <a:endParaRPr lang="en-GB" dirty="0"/>
          </a:p>
          <a:p>
            <a:r>
              <a:rPr lang="en-GB" dirty="0">
                <a:ea typeface="+mn-lt"/>
                <a:cs typeface="+mn-lt"/>
              </a:rPr>
              <a:t>Helps prevent misuse of police powers</a:t>
            </a:r>
            <a:endParaRPr lang="en-GB" dirty="0"/>
          </a:p>
          <a:p>
            <a:r>
              <a:rPr lang="en-GB" dirty="0">
                <a:ea typeface="+mn-lt"/>
                <a:cs typeface="+mn-lt"/>
              </a:rPr>
              <a:t>Increases public trust and transparency</a:t>
            </a:r>
            <a:endParaRPr lang="en-GB" dirty="0"/>
          </a:p>
          <a:p>
            <a:r>
              <a:rPr lang="en-GB" dirty="0">
                <a:ea typeface="+mn-lt"/>
                <a:cs typeface="+mn-lt"/>
              </a:rPr>
              <a:t>(Home Office, 2012; College of Policing, 2023)</a:t>
            </a:r>
            <a:endParaRPr lang="en-GB" dirty="0"/>
          </a:p>
          <a:p>
            <a:pPr marL="0" indent="0">
              <a:buNone/>
            </a:pPr>
            <a:endParaRPr lang="en-GB" b="1" dirty="0"/>
          </a:p>
        </p:txBody>
      </p:sp>
    </p:spTree>
    <p:extLst>
      <p:ext uri="{BB962C8B-B14F-4D97-AF65-F5344CB8AC3E}">
        <p14:creationId xmlns:p14="http://schemas.microsoft.com/office/powerpoint/2010/main" val="2150454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25741-EDBA-C6DC-4BDE-AAF91E848164}"/>
              </a:ext>
            </a:extLst>
          </p:cNvPr>
          <p:cNvSpPr>
            <a:spLocks noGrp="1"/>
          </p:cNvSpPr>
          <p:nvPr>
            <p:ph type="title"/>
          </p:nvPr>
        </p:nvSpPr>
        <p:spPr/>
        <p:txBody>
          <a:bodyPr/>
          <a:lstStyle/>
          <a:p>
            <a:r>
              <a:rPr lang="en-GB" sz="4400" b="0" dirty="0">
                <a:ea typeface="Calibri"/>
                <a:cs typeface="Calibri"/>
              </a:rPr>
              <a:t>Impact of Code G</a:t>
            </a:r>
            <a:endParaRPr lang="en-US" dirty="0"/>
          </a:p>
        </p:txBody>
      </p:sp>
      <p:sp>
        <p:nvSpPr>
          <p:cNvPr id="3" name="Picture Placeholder 2">
            <a:extLst>
              <a:ext uri="{FF2B5EF4-FFF2-40B4-BE49-F238E27FC236}">
                <a16:creationId xmlns:a16="http://schemas.microsoft.com/office/drawing/2014/main" id="{154C6571-6C19-BCDC-0295-B4DEC4DBE860}"/>
              </a:ext>
            </a:extLst>
          </p:cNvPr>
          <p:cNvSpPr>
            <a:spLocks noGrp="1"/>
          </p:cNvSpPr>
          <p:nvPr>
            <p:ph type="pic" sz="quarter" idx="13"/>
          </p:nvPr>
        </p:nvSpPr>
        <p:spPr/>
        <p:txBody>
          <a:bodyPr/>
          <a:lstStyle/>
          <a:p>
            <a:endParaRPr lang="en-GB"/>
          </a:p>
        </p:txBody>
      </p:sp>
      <p:sp>
        <p:nvSpPr>
          <p:cNvPr id="4" name="Content Placeholder 3">
            <a:extLst>
              <a:ext uri="{FF2B5EF4-FFF2-40B4-BE49-F238E27FC236}">
                <a16:creationId xmlns:a16="http://schemas.microsoft.com/office/drawing/2014/main" id="{8F7FD960-0C84-6D11-9639-42726ECDECA6}"/>
              </a:ext>
            </a:extLst>
          </p:cNvPr>
          <p:cNvSpPr>
            <a:spLocks noGrp="1"/>
          </p:cNvSpPr>
          <p:nvPr>
            <p:ph sz="quarter" idx="14"/>
          </p:nvPr>
        </p:nvSpPr>
        <p:spPr/>
        <p:txBody>
          <a:bodyPr vert="horz" lIns="91440" tIns="45720" rIns="91440" bIns="45720" rtlCol="0" anchor="t">
            <a:normAutofit fontScale="85000" lnSpcReduction="10000"/>
          </a:bodyPr>
          <a:lstStyle/>
          <a:p>
            <a:r>
              <a:rPr lang="en-GB" sz="3200" dirty="0">
                <a:ea typeface="Calibri"/>
                <a:cs typeface="Calibri"/>
              </a:rPr>
              <a:t> Improves accountability</a:t>
            </a:r>
            <a:endParaRPr lang="en-GB" dirty="0"/>
          </a:p>
          <a:p>
            <a:r>
              <a:rPr lang="en-GB" sz="3200" dirty="0">
                <a:ea typeface="Calibri"/>
                <a:cs typeface="Calibri"/>
              </a:rPr>
              <a:t> Protects civil liberties</a:t>
            </a:r>
            <a:endParaRPr lang="en-GB" dirty="0"/>
          </a:p>
          <a:p>
            <a:r>
              <a:rPr lang="en-GB" sz="3200" dirty="0">
                <a:ea typeface="Calibri"/>
                <a:cs typeface="Calibri"/>
              </a:rPr>
              <a:t> Prevents unnecessary arrests</a:t>
            </a:r>
            <a:endParaRPr lang="en-GB" dirty="0"/>
          </a:p>
          <a:p>
            <a:r>
              <a:rPr lang="en-GB" sz="3200" dirty="0">
                <a:ea typeface="Calibri"/>
                <a:cs typeface="Calibri"/>
              </a:rPr>
              <a:t> Encourages proportionate policing</a:t>
            </a:r>
            <a:endParaRPr lang="en-GB" dirty="0"/>
          </a:p>
          <a:p>
            <a:pPr marL="0" indent="0">
              <a:buNone/>
            </a:pPr>
            <a:r>
              <a:rPr lang="en-GB" sz="3200" dirty="0">
                <a:ea typeface="Calibri"/>
                <a:cs typeface="Calibri"/>
              </a:rPr>
              <a:t>(Newburn, 2017)</a:t>
            </a:r>
            <a:endParaRPr lang="en-GB" dirty="0"/>
          </a:p>
          <a:p>
            <a:endParaRPr lang="en-GB" dirty="0"/>
          </a:p>
        </p:txBody>
      </p:sp>
    </p:spTree>
    <p:extLst>
      <p:ext uri="{BB962C8B-B14F-4D97-AF65-F5344CB8AC3E}">
        <p14:creationId xmlns:p14="http://schemas.microsoft.com/office/powerpoint/2010/main" val="1237190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868B3-398B-8733-E5F9-7D624E606367}"/>
              </a:ext>
            </a:extLst>
          </p:cNvPr>
          <p:cNvSpPr>
            <a:spLocks noGrp="1"/>
          </p:cNvSpPr>
          <p:nvPr>
            <p:ph type="title"/>
          </p:nvPr>
        </p:nvSpPr>
        <p:spPr/>
        <p:txBody>
          <a:bodyPr/>
          <a:lstStyle/>
          <a:p>
            <a:r>
              <a:rPr lang="en-GB" dirty="0"/>
              <a:t>evaluation</a:t>
            </a:r>
          </a:p>
        </p:txBody>
      </p:sp>
      <p:sp>
        <p:nvSpPr>
          <p:cNvPr id="3" name="Picture Placeholder 2">
            <a:extLst>
              <a:ext uri="{FF2B5EF4-FFF2-40B4-BE49-F238E27FC236}">
                <a16:creationId xmlns:a16="http://schemas.microsoft.com/office/drawing/2014/main" id="{37C14C6C-A5A4-AEB7-E869-CFED58F23BF8}"/>
              </a:ext>
            </a:extLst>
          </p:cNvPr>
          <p:cNvSpPr>
            <a:spLocks noGrp="1"/>
          </p:cNvSpPr>
          <p:nvPr>
            <p:ph type="pic" sz="quarter" idx="13"/>
          </p:nvPr>
        </p:nvSpPr>
        <p:spPr/>
        <p:txBody>
          <a:bodyPr/>
          <a:lstStyle/>
          <a:p>
            <a:endParaRPr lang="en-GB"/>
          </a:p>
        </p:txBody>
      </p:sp>
      <p:sp>
        <p:nvSpPr>
          <p:cNvPr id="4" name="Content Placeholder 3">
            <a:extLst>
              <a:ext uri="{FF2B5EF4-FFF2-40B4-BE49-F238E27FC236}">
                <a16:creationId xmlns:a16="http://schemas.microsoft.com/office/drawing/2014/main" id="{1F21EA8C-3DE0-BE0F-B697-8243CA145216}"/>
              </a:ext>
            </a:extLst>
          </p:cNvPr>
          <p:cNvSpPr>
            <a:spLocks noGrp="1"/>
          </p:cNvSpPr>
          <p:nvPr>
            <p:ph sz="quarter" idx="14"/>
          </p:nvPr>
        </p:nvSpPr>
        <p:spPr/>
        <p:txBody>
          <a:bodyPr vert="horz" lIns="91440" tIns="45720" rIns="91440" bIns="45720" rtlCol="0" anchor="t">
            <a:normAutofit fontScale="62500" lnSpcReduction="20000"/>
          </a:bodyPr>
          <a:lstStyle/>
          <a:p>
            <a:r>
              <a:rPr lang="en-GB" sz="3200" dirty="0">
                <a:ea typeface="Calibri"/>
                <a:cs typeface="Calibri"/>
              </a:rPr>
              <a:t> Strengthens legal safeguards for suspects</a:t>
            </a:r>
            <a:endParaRPr lang="en-GB" dirty="0"/>
          </a:p>
          <a:p>
            <a:r>
              <a:rPr lang="en-GB" sz="3200" dirty="0">
                <a:ea typeface="Calibri"/>
                <a:cs typeface="Calibri"/>
              </a:rPr>
              <a:t> Improves transparency in police decisions</a:t>
            </a:r>
            <a:endParaRPr lang="en-GB" dirty="0"/>
          </a:p>
          <a:p>
            <a:r>
              <a:rPr lang="en-GB" sz="3200" dirty="0">
                <a:ea typeface="Calibri"/>
                <a:cs typeface="Calibri"/>
              </a:rPr>
              <a:t> Reduces risk of unlawful arrest</a:t>
            </a:r>
            <a:endParaRPr lang="en-GB" dirty="0"/>
          </a:p>
          <a:p>
            <a:r>
              <a:rPr lang="en-GB" sz="3200" dirty="0">
                <a:ea typeface="Calibri"/>
                <a:cs typeface="Calibri"/>
              </a:rPr>
              <a:t> Police discretion can still create inconsistency</a:t>
            </a:r>
            <a:endParaRPr lang="en-GB" dirty="0"/>
          </a:p>
          <a:p>
            <a:r>
              <a:rPr lang="en-GB" sz="3200" dirty="0">
                <a:ea typeface="Calibri"/>
                <a:cs typeface="Calibri"/>
              </a:rPr>
              <a:t>Overall: Improves fairness and accountability</a:t>
            </a:r>
            <a:endParaRPr lang="en-GB" dirty="0"/>
          </a:p>
          <a:p>
            <a:pPr marL="0" indent="0">
              <a:buNone/>
            </a:pPr>
            <a:r>
              <a:rPr lang="en-GB" sz="3200" dirty="0">
                <a:ea typeface="Calibri"/>
                <a:cs typeface="Calibri"/>
              </a:rPr>
              <a:t>(Home Office, 2012; Reiner, 2010; Newburn, 2017)</a:t>
            </a:r>
            <a:endParaRPr lang="en-GB" dirty="0"/>
          </a:p>
          <a:p>
            <a:endParaRPr lang="en-GB" dirty="0"/>
          </a:p>
        </p:txBody>
      </p:sp>
    </p:spTree>
    <p:extLst>
      <p:ext uri="{BB962C8B-B14F-4D97-AF65-F5344CB8AC3E}">
        <p14:creationId xmlns:p14="http://schemas.microsoft.com/office/powerpoint/2010/main" val="1065216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60BE3-BD98-A0EA-16A7-78244215F488}"/>
              </a:ext>
            </a:extLst>
          </p:cNvPr>
          <p:cNvSpPr>
            <a:spLocks noGrp="1"/>
          </p:cNvSpPr>
          <p:nvPr>
            <p:ph type="title"/>
          </p:nvPr>
        </p:nvSpPr>
        <p:spPr/>
        <p:txBody>
          <a:bodyPr/>
          <a:lstStyle/>
          <a:p>
            <a:r>
              <a:rPr lang="en-GB" dirty="0"/>
              <a:t>conclusion</a:t>
            </a:r>
          </a:p>
        </p:txBody>
      </p:sp>
      <p:sp>
        <p:nvSpPr>
          <p:cNvPr id="3" name="Picture Placeholder 2">
            <a:extLst>
              <a:ext uri="{FF2B5EF4-FFF2-40B4-BE49-F238E27FC236}">
                <a16:creationId xmlns:a16="http://schemas.microsoft.com/office/drawing/2014/main" id="{7A26A391-9447-EB84-618D-95B8FDC37CEE}"/>
              </a:ext>
            </a:extLst>
          </p:cNvPr>
          <p:cNvSpPr>
            <a:spLocks noGrp="1"/>
          </p:cNvSpPr>
          <p:nvPr>
            <p:ph type="pic" sz="quarter" idx="13"/>
          </p:nvPr>
        </p:nvSpPr>
        <p:spPr/>
        <p:txBody>
          <a:bodyPr/>
          <a:lstStyle/>
          <a:p>
            <a:endParaRPr lang="en-GB"/>
          </a:p>
        </p:txBody>
      </p:sp>
      <p:sp>
        <p:nvSpPr>
          <p:cNvPr id="4" name="Content Placeholder 3">
            <a:extLst>
              <a:ext uri="{FF2B5EF4-FFF2-40B4-BE49-F238E27FC236}">
                <a16:creationId xmlns:a16="http://schemas.microsoft.com/office/drawing/2014/main" id="{7FC2E1F7-7717-387F-ACE7-B2B5E6C20EA0}"/>
              </a:ext>
            </a:extLst>
          </p:cNvPr>
          <p:cNvSpPr>
            <a:spLocks noGrp="1"/>
          </p:cNvSpPr>
          <p:nvPr>
            <p:ph sz="quarter" idx="14"/>
          </p:nvPr>
        </p:nvSpPr>
        <p:spPr/>
        <p:txBody>
          <a:bodyPr vert="horz" lIns="91440" tIns="45720" rIns="91440" bIns="45720" rtlCol="0" anchor="t">
            <a:normAutofit fontScale="85000" lnSpcReduction="10000"/>
          </a:bodyPr>
          <a:lstStyle/>
          <a:p>
            <a:r>
              <a:rPr lang="en-GB" dirty="0">
                <a:ea typeface="+mn-lt"/>
                <a:cs typeface="+mn-lt"/>
              </a:rPr>
              <a:t>In conclusion, Code G of the Police and Criminal Evidence Act 1984 has improved fairness and accountability in policing by ensuring that arrests are only made when necessary and lawful. The necessity test helps prevent unnecessary arrests and protects individual rights. Although police officers still use professional discretion, Code G provides clear guidance that strengthens transparency and supports fair treatment of suspects within the criminal justice system.</a:t>
            </a:r>
            <a:endParaRPr lang="en-GB" dirty="0"/>
          </a:p>
          <a:p>
            <a:endParaRPr lang="en-GB" dirty="0"/>
          </a:p>
        </p:txBody>
      </p:sp>
    </p:spTree>
    <p:extLst>
      <p:ext uri="{BB962C8B-B14F-4D97-AF65-F5344CB8AC3E}">
        <p14:creationId xmlns:p14="http://schemas.microsoft.com/office/powerpoint/2010/main" val="2796536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1849F-081B-026D-12B9-24AAD4D1FB3E}"/>
              </a:ext>
            </a:extLst>
          </p:cNvPr>
          <p:cNvSpPr>
            <a:spLocks noGrp="1"/>
          </p:cNvSpPr>
          <p:nvPr>
            <p:ph type="title"/>
          </p:nvPr>
        </p:nvSpPr>
        <p:spPr>
          <a:xfrm>
            <a:off x="3251109" y="-755379"/>
            <a:ext cx="4361688" cy="1527048"/>
          </a:xfrm>
        </p:spPr>
        <p:txBody>
          <a:bodyPr/>
          <a:lstStyle/>
          <a:p>
            <a:r>
              <a:rPr lang="en-GB" dirty="0"/>
              <a:t>References</a:t>
            </a:r>
          </a:p>
        </p:txBody>
      </p:sp>
      <p:sp>
        <p:nvSpPr>
          <p:cNvPr id="3" name="Picture Placeholder 2">
            <a:extLst>
              <a:ext uri="{FF2B5EF4-FFF2-40B4-BE49-F238E27FC236}">
                <a16:creationId xmlns:a16="http://schemas.microsoft.com/office/drawing/2014/main" id="{578F959F-F5CA-CF3B-5EB8-237B4C10D8D0}"/>
              </a:ext>
            </a:extLst>
          </p:cNvPr>
          <p:cNvSpPr>
            <a:spLocks noGrp="1"/>
          </p:cNvSpPr>
          <p:nvPr>
            <p:ph type="pic" sz="quarter" idx="13"/>
          </p:nvPr>
        </p:nvSpPr>
        <p:spPr>
          <a:xfrm>
            <a:off x="0" y="0"/>
            <a:ext cx="3033423" cy="6858000"/>
          </a:xfrm>
        </p:spPr>
        <p:txBody>
          <a:bodyPr/>
          <a:lstStyle/>
          <a:p>
            <a:endParaRPr lang="en-GB"/>
          </a:p>
        </p:txBody>
      </p:sp>
      <p:sp>
        <p:nvSpPr>
          <p:cNvPr id="4" name="Content Placeholder 3">
            <a:extLst>
              <a:ext uri="{FF2B5EF4-FFF2-40B4-BE49-F238E27FC236}">
                <a16:creationId xmlns:a16="http://schemas.microsoft.com/office/drawing/2014/main" id="{E07DCF9D-B761-2DD6-CF70-E280E61BE390}"/>
              </a:ext>
            </a:extLst>
          </p:cNvPr>
          <p:cNvSpPr>
            <a:spLocks noGrp="1"/>
          </p:cNvSpPr>
          <p:nvPr>
            <p:ph sz="quarter" idx="14"/>
          </p:nvPr>
        </p:nvSpPr>
        <p:spPr>
          <a:xfrm>
            <a:off x="3469841" y="771669"/>
            <a:ext cx="7918595" cy="5774358"/>
          </a:xfrm>
        </p:spPr>
        <p:txBody>
          <a:bodyPr vert="horz" lIns="91440" tIns="45720" rIns="91440" bIns="45720" rtlCol="0" anchor="t">
            <a:noAutofit/>
          </a:bodyPr>
          <a:lstStyle/>
          <a:p>
            <a:r>
              <a:rPr lang="en-GB" sz="1200" dirty="0"/>
              <a:t>College of Policing (2023) </a:t>
            </a:r>
            <a:r>
              <a:rPr lang="en-GB" sz="1200" i="1" dirty="0"/>
              <a:t>Detention and custody: authorised professional practice</a:t>
            </a:r>
            <a:r>
              <a:rPr lang="en-GB" sz="1200" dirty="0"/>
              <a:t>. Available at: </a:t>
            </a:r>
            <a:r>
              <a:rPr lang="en-GB" sz="1200" dirty="0">
                <a:hlinkClick r:id="rId2"/>
              </a:rPr>
              <a:t>https://www.college.police.uk/app/detention-and-custody</a:t>
            </a:r>
            <a:r>
              <a:rPr lang="en-GB" sz="1200" dirty="0"/>
              <a:t> (Accessed: 12 March 2026).</a:t>
            </a:r>
          </a:p>
          <a:p>
            <a:r>
              <a:rPr lang="en-GB" sz="1200" dirty="0"/>
              <a:t>Crown Prosecution Service (n.d.) </a:t>
            </a:r>
            <a:r>
              <a:rPr lang="en-GB" sz="1200" i="1" dirty="0"/>
              <a:t>Bail – Legal Guidance</a:t>
            </a:r>
            <a:r>
              <a:rPr lang="en-GB" sz="1200" dirty="0"/>
              <a:t>. Available at: </a:t>
            </a:r>
            <a:r>
              <a:rPr lang="en-GB" sz="1200" dirty="0">
                <a:hlinkClick r:id="rId3"/>
              </a:rPr>
              <a:t>https://www.cps.gov.uk/legal-guidance/bail</a:t>
            </a:r>
            <a:r>
              <a:rPr lang="en-GB" sz="1200" dirty="0"/>
              <a:t> (Accessed: 13 March 2026).</a:t>
            </a:r>
          </a:p>
          <a:p>
            <a:r>
              <a:rPr lang="en-GB" sz="1200" dirty="0"/>
              <a:t>Department of Justice (2015) </a:t>
            </a:r>
            <a:r>
              <a:rPr lang="en-GB" sz="1200" i="1" dirty="0"/>
              <a:t>PACE codes of practice</a:t>
            </a:r>
            <a:r>
              <a:rPr lang="en-GB" sz="1200" dirty="0"/>
              <a:t>. Available at: </a:t>
            </a:r>
            <a:r>
              <a:rPr lang="en-GB" sz="1200" dirty="0">
                <a:hlinkClick r:id="rId4"/>
              </a:rPr>
              <a:t>https://www.justice-ni.gov.uk/articles/pace-codes-practice</a:t>
            </a:r>
            <a:r>
              <a:rPr lang="en-GB" sz="1200" dirty="0"/>
              <a:t> (Accessed: 13 March 2026).</a:t>
            </a:r>
          </a:p>
          <a:p>
            <a:r>
              <a:rPr lang="en-GB" sz="1200" dirty="0"/>
              <a:t>Home Office (1984) </a:t>
            </a:r>
            <a:r>
              <a:rPr lang="en-GB" sz="1200" i="1" dirty="0"/>
              <a:t>Police and Criminal Evidence Act 1984</a:t>
            </a:r>
            <a:r>
              <a:rPr lang="en-GB" sz="1200" dirty="0"/>
              <a:t>. Available at: </a:t>
            </a:r>
            <a:r>
              <a:rPr lang="en-GB" sz="1200" dirty="0">
                <a:hlinkClick r:id="rId5"/>
              </a:rPr>
              <a:t>https://www.legislation.gov.uk/ukpga/1984/60/contents</a:t>
            </a:r>
            <a:r>
              <a:rPr lang="en-GB" sz="1200" dirty="0"/>
              <a:t> (Accessed: 13 March 2026).</a:t>
            </a:r>
          </a:p>
          <a:p>
            <a:r>
              <a:rPr lang="en-GB" sz="1200" dirty="0"/>
              <a:t>Home Office (2012) </a:t>
            </a:r>
            <a:r>
              <a:rPr lang="en-GB" sz="1200" i="1" dirty="0"/>
              <a:t>Police and Criminal Evidence Act 1984: Code G – statutory power of arrest by police officers</a:t>
            </a:r>
            <a:r>
              <a:rPr lang="en-GB" sz="1200" dirty="0"/>
              <a:t>. Available at: </a:t>
            </a:r>
            <a:r>
              <a:rPr lang="en-GB" sz="1200" dirty="0">
                <a:hlinkClick r:id="rId6"/>
              </a:rPr>
              <a:t>https://www.gov.uk/government/publications/pace-code-g-2012</a:t>
            </a:r>
            <a:r>
              <a:rPr lang="en-GB" sz="1200" dirty="0"/>
              <a:t> (Accessed: 13 March 2026).</a:t>
            </a:r>
          </a:p>
          <a:p>
            <a:r>
              <a:rPr lang="en-GB" sz="1200" dirty="0"/>
              <a:t>Ministry of Justice (2020) </a:t>
            </a:r>
            <a:r>
              <a:rPr lang="en-GB" sz="1200" i="1" dirty="0"/>
              <a:t>Human rights and the criminal justice system</a:t>
            </a:r>
            <a:r>
              <a:rPr lang="en-GB" sz="1200" dirty="0"/>
              <a:t>. Available at: </a:t>
            </a:r>
            <a:r>
              <a:rPr lang="en-GB" sz="1200" dirty="0">
                <a:hlinkClick r:id="rId7"/>
              </a:rPr>
              <a:t>https://www.gov.uk/government/organisations/ministry-of-justice</a:t>
            </a:r>
            <a:r>
              <a:rPr lang="en-GB" sz="1200" dirty="0"/>
              <a:t> (Accessed: 12 March 2026).</a:t>
            </a:r>
          </a:p>
          <a:p>
            <a:r>
              <a:rPr lang="en-GB" sz="1200" dirty="0"/>
              <a:t>Newburn, T. (2017) </a:t>
            </a:r>
            <a:r>
              <a:rPr lang="en-GB" sz="1200" i="1" dirty="0"/>
              <a:t>Criminology</a:t>
            </a:r>
            <a:r>
              <a:rPr lang="en-GB" sz="1200" dirty="0"/>
              <a:t>. 3rd </a:t>
            </a:r>
            <a:r>
              <a:rPr lang="en-GB" sz="1200" dirty="0" err="1"/>
              <a:t>edn</a:t>
            </a:r>
            <a:r>
              <a:rPr lang="en-GB" sz="1200" dirty="0"/>
              <a:t>. London: Routledge.</a:t>
            </a:r>
          </a:p>
          <a:p>
            <a:r>
              <a:rPr lang="en-GB" sz="1200" dirty="0"/>
              <a:t>Parliament UK (2008) </a:t>
            </a:r>
            <a:r>
              <a:rPr lang="en-GB" sz="1200" i="1" dirty="0"/>
              <a:t>Police powers and the protection of civil liberties</a:t>
            </a:r>
            <a:r>
              <a:rPr lang="en-GB" sz="1200" dirty="0"/>
              <a:t>. Available at: </a:t>
            </a:r>
            <a:r>
              <a:rPr lang="en-GB" sz="1200" dirty="0">
                <a:hlinkClick r:id="rId8"/>
              </a:rPr>
              <a:t>https://publications.parliament.uk</a:t>
            </a:r>
            <a:r>
              <a:rPr lang="en-GB" sz="1200" dirty="0"/>
              <a:t> (Accessed: 12 March 2026).</a:t>
            </a:r>
          </a:p>
          <a:p>
            <a:r>
              <a:rPr lang="en-GB" sz="1200" dirty="0"/>
              <a:t>Reiner, R. (2010) </a:t>
            </a:r>
            <a:r>
              <a:rPr lang="en-GB" sz="1200" i="1" dirty="0"/>
              <a:t>The politics of the police</a:t>
            </a:r>
            <a:r>
              <a:rPr lang="en-GB" sz="1200" dirty="0"/>
              <a:t>. 4th </a:t>
            </a:r>
            <a:r>
              <a:rPr lang="en-GB" sz="1200" dirty="0" err="1"/>
              <a:t>edn</a:t>
            </a:r>
            <a:r>
              <a:rPr lang="en-GB" sz="1200" dirty="0"/>
              <a:t>. Oxford: Oxford University Press.</a:t>
            </a:r>
          </a:p>
          <a:p>
            <a:r>
              <a:rPr lang="en-GB" sz="1200" dirty="0"/>
              <a:t>UK Government (2022) </a:t>
            </a:r>
            <a:r>
              <a:rPr lang="en-GB" sz="1200" i="1" dirty="0"/>
              <a:t>Police and Criminal Evidence Act 1984: Code G accessible version</a:t>
            </a:r>
            <a:r>
              <a:rPr lang="en-GB" sz="1200" dirty="0"/>
              <a:t>. Available at: </a:t>
            </a:r>
            <a:r>
              <a:rPr lang="en-GB" sz="1200" dirty="0">
                <a:hlinkClick r:id="rId9"/>
              </a:rPr>
              <a:t>https://www.gov.uk/government/publications/pace-code-g-2012/pace-code-g-2012-accessible</a:t>
            </a:r>
            <a:r>
              <a:rPr lang="en-GB" sz="1200" dirty="0"/>
              <a:t> (Accessed: 13 March 2026).</a:t>
            </a:r>
          </a:p>
          <a:p>
            <a:endParaRPr lang="en-GB" dirty="0"/>
          </a:p>
        </p:txBody>
      </p:sp>
    </p:spTree>
    <p:extLst>
      <p:ext uri="{BB962C8B-B14F-4D97-AF65-F5344CB8AC3E}">
        <p14:creationId xmlns:p14="http://schemas.microsoft.com/office/powerpoint/2010/main" val="1995743845"/>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D43F4A-02D5-42AD-9542-27487597C212}" vid="{14154C61-C2E2-42F2-9833-4EC39495D4C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674</Words>
  <Application>Microsoft Office PowerPoint</Application>
  <PresentationFormat>Widescreen</PresentationFormat>
  <Paragraphs>65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Helena</vt:lpstr>
      <vt:lpstr>Code G of the Police and Criminal Evidence Act 1984</vt:lpstr>
      <vt:lpstr>Introduction</vt:lpstr>
      <vt:lpstr>Code G</vt:lpstr>
      <vt:lpstr>IDCOPLAN</vt:lpstr>
      <vt:lpstr>JPLAN(E)</vt:lpstr>
      <vt:lpstr>Police Accountability and Record Keeping</vt:lpstr>
      <vt:lpstr>Impact of Code G</vt:lpstr>
      <vt:lpstr>evaluation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Code G of the Police and Criminal Evidence Act 1984</dc:title>
  <dc:creator/>
  <cp:lastModifiedBy>lexie watson</cp:lastModifiedBy>
  <cp:revision>102</cp:revision>
  <dcterms:created xsi:type="dcterms:W3CDTF">2026-03-15T18:28:21Z</dcterms:created>
  <dcterms:modified xsi:type="dcterms:W3CDTF">2026-03-16T23:41:50Z</dcterms:modified>
</cp:coreProperties>
</file>