
<file path=[Content_Types].xml><?xml version="1.0" encoding="utf-8"?>
<Types xmlns="http://schemas.openxmlformats.org/package/2006/content-types">
  <Default Extension="jpeg" ContentType="image/jpeg"/>
  <Default Extension="JPG" ContentType="image/.jpg"/>
  <Default Extension="emf" ContentType="image/x-emf"/>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tableStyles.xml" ContentType="application/vnd.openxmlformats-officedocument.presentationml.tableStyle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sldIdLst>
    <p:sldId id="258" r:id="rId3"/>
    <p:sldId id="283" r:id="rId5"/>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7343"/>
    <a:srgbClr val="FFFFFF"/>
    <a:srgbClr val="60606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4118" autoAdjust="0"/>
    <p:restoredTop sz="94660"/>
  </p:normalViewPr>
  <p:slideViewPr>
    <p:cSldViewPr snapToGrid="0">
      <p:cViewPr varScale="1">
        <p:scale>
          <a:sx n="72" d="100"/>
          <a:sy n="72" d="100"/>
        </p:scale>
        <p:origin x="432"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7" Type="http://schemas.openxmlformats.org/officeDocument/2006/relationships/viewProps" Target="viewProps.xml"/><Relationship Id="rId6" Type="http://schemas.openxmlformats.org/officeDocument/2006/relationships/presProps" Target="presProps.xml"/><Relationship Id="rId5" Type="http://schemas.openxmlformats.org/officeDocument/2006/relationships/slide" Target="slides/slide2.xml"/><Relationship Id="rId4" Type="http://schemas.openxmlformats.org/officeDocument/2006/relationships/notesMaster" Target="notesMasters/notesMaster1.xml"/><Relationship Id="rId3" Type="http://schemas.openxmlformats.org/officeDocument/2006/relationships/slide" Target="slides/slide1.xml"/><Relationship Id="rId2" Type="http://schemas.openxmlformats.org/officeDocument/2006/relationships/theme" Target="theme/theme1.xml"/><Relationship Id="rId1" Type="http://schemas.openxmlformats.org/officeDocument/2006/relationships/slideMaster" Target="slideMasters/slide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EFD42F7-718C-4B98-AAEC-167E6DDD60A7}" type="datetimeFigureOut">
              <a:rPr lang="en-US" smtClean="0"/>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B2AA4F-B828-4D7C-AFD3-893933DAFCB4}" type="slidenum">
              <a:rPr lang="en-US" smtClean="0"/>
            </a:fld>
            <a:endParaRPr 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Slide Image Placeholder 1"/>
          <p:cNvSpPr/>
          <p:nvPr>
            <p:ph type="sldImg" idx="2"/>
          </p:nvPr>
        </p:nvSpPr>
        <p:spPr/>
      </p:sp>
      <p:sp>
        <p:nvSpPr>
          <p:cNvPr id="3" name="Text Placeholder 2"/>
          <p:cNvSpPr/>
          <p:nvPr>
            <p:ph type="body" idx="3"/>
          </p:nvPr>
        </p:nvSpPr>
        <p:spPr/>
        <p:txBody>
          <a:bodyPr/>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smtClean="0"/>
              <a:t>单击此处编辑母版标题样式</a:t>
            </a:r>
            <a:endParaRPr lang="zh-CN" altLang="en-US"/>
          </a:p>
        </p:txBody>
      </p:sp>
      <p:sp>
        <p:nvSpPr>
          <p:cNvPr id="3" name="副标题 2"/>
          <p:cNvSpPr>
            <a:spLocks noGrp="1"/>
          </p:cNvSpPr>
          <p:nvPr>
            <p:ph type="subTitle" idx="1" hasCustomPrompt="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smtClean="0"/>
              <a:t>单击以编辑母版副标题样式</a:t>
            </a:r>
            <a:endParaRPr lang="zh-CN" altLang="en-US"/>
          </a:p>
        </p:txBody>
      </p:sp>
      <p:sp>
        <p:nvSpPr>
          <p:cNvPr id="4" name="日期占位符 3"/>
          <p:cNvSpPr>
            <a:spLocks noGrp="1"/>
          </p:cNvSpPr>
          <p:nvPr>
            <p:ph type="dt" sz="half" idx="10"/>
          </p:nvPr>
        </p:nvSpPr>
        <p:spPr/>
        <p:txBody>
          <a:bodyPr/>
          <a:lstStyle/>
          <a:p>
            <a:fld id="{FF89AEDA-8C03-4239-8CFE-AFB744C0CFC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6CB9B4C-B462-48CD-81B7-C51DDC4C94E8}" type="slidenum">
              <a:rPr lang="zh-CN" altLang="en-US" smtClean="0"/>
            </a:fld>
            <a:endParaRPr lang="zh-CN" alt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idx="1" hasCustomPrompt="1"/>
          </p:nvPr>
        </p:nvSpPr>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FF89AEDA-8C03-4239-8CFE-AFB744C0CFC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6CB9B4C-B462-48CD-81B7-C51DDC4C94E8}" type="slidenum">
              <a:rPr lang="zh-CN" altLang="en-US" smtClean="0"/>
            </a:fld>
            <a:endParaRPr lang="zh-CN"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smtClean="0"/>
              <a:t>编辑母版文本样式</a:t>
            </a:r>
            <a:endParaRPr lang="zh-CN" altLang="en-US" smtClean="0"/>
          </a:p>
        </p:txBody>
      </p:sp>
      <p:sp>
        <p:nvSpPr>
          <p:cNvPr id="4" name="日期占位符 3"/>
          <p:cNvSpPr>
            <a:spLocks noGrp="1"/>
          </p:cNvSpPr>
          <p:nvPr>
            <p:ph type="dt" sz="half" idx="10"/>
          </p:nvPr>
        </p:nvSpPr>
        <p:spPr/>
        <p:txBody>
          <a:bodyPr/>
          <a:lstStyle/>
          <a:p>
            <a:fld id="{FF89AEDA-8C03-4239-8CFE-AFB744C0CFC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6CB9B4C-B462-48CD-81B7-C51DDC4C94E8}" type="slidenum">
              <a:rPr lang="zh-CN" altLang="en-US" smtClean="0"/>
            </a:fld>
            <a:endParaRPr lang="zh-CN"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内容占位符 2"/>
          <p:cNvSpPr>
            <a:spLocks noGrp="1"/>
          </p:cNvSpPr>
          <p:nvPr>
            <p:ph sz="half" idx="1" hasCustomPrompt="1"/>
          </p:nvPr>
        </p:nvSpPr>
        <p:spPr>
          <a:xfrm>
            <a:off x="838200" y="1825625"/>
            <a:ext cx="5181600" cy="435133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内容占位符 3"/>
          <p:cNvSpPr>
            <a:spLocks noGrp="1"/>
          </p:cNvSpPr>
          <p:nvPr>
            <p:ph sz="half" idx="2" hasCustomPrompt="1"/>
          </p:nvPr>
        </p:nvSpPr>
        <p:spPr>
          <a:xfrm>
            <a:off x="6172200" y="1825625"/>
            <a:ext cx="5181600" cy="435133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日期占位符 4"/>
          <p:cNvSpPr>
            <a:spLocks noGrp="1"/>
          </p:cNvSpPr>
          <p:nvPr>
            <p:ph type="dt" sz="half" idx="10"/>
          </p:nvPr>
        </p:nvSpPr>
        <p:spPr/>
        <p:txBody>
          <a:bodyPr/>
          <a:lstStyle/>
          <a:p>
            <a:fld id="{FF89AEDA-8C03-4239-8CFE-AFB744C0CFC2}"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26CB9B4C-B462-48CD-81B7-C51DDC4C94E8}" type="slidenum">
              <a:rPr lang="zh-CN" altLang="en-US" smtClean="0"/>
            </a:fld>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p:cNvSpPr>
            <a:spLocks noGrp="1"/>
          </p:cNvSpPr>
          <p:nvPr>
            <p:ph type="title"/>
          </p:nvPr>
        </p:nvSpPr>
        <p:spPr>
          <a:xfrm>
            <a:off x="839788" y="365125"/>
            <a:ext cx="10515600" cy="1325563"/>
          </a:xfrm>
        </p:spPr>
        <p:txBody>
          <a:bodyPr/>
          <a:lstStyle/>
          <a:p>
            <a:r>
              <a:rPr lang="zh-CN" altLang="en-US" smtClean="0"/>
              <a:t>单击此处编辑母版标题样式</a:t>
            </a:r>
            <a:endParaRPr lang="zh-CN" altLang="en-US"/>
          </a:p>
        </p:txBody>
      </p:sp>
      <p:sp>
        <p:nvSpPr>
          <p:cNvPr id="3" name="文本占位符 2"/>
          <p:cNvSpPr>
            <a:spLocks noGrp="1"/>
          </p:cNvSpPr>
          <p:nvPr>
            <p:ph type="body" idx="1" hasCustomPrompt="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4" name="内容占位符 3"/>
          <p:cNvSpPr>
            <a:spLocks noGrp="1"/>
          </p:cNvSpPr>
          <p:nvPr>
            <p:ph sz="half" idx="2" hasCustomPrompt="1"/>
          </p:nvPr>
        </p:nvSpPr>
        <p:spPr>
          <a:xfrm>
            <a:off x="839788" y="2505075"/>
            <a:ext cx="5157787" cy="368458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5" name="文本占位符 4"/>
          <p:cNvSpPr>
            <a:spLocks noGrp="1"/>
          </p:cNvSpPr>
          <p:nvPr>
            <p:ph type="body" sz="quarter" idx="3" hasCustomPrompt="1"/>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smtClean="0"/>
              <a:t>编辑母版文本样式</a:t>
            </a:r>
            <a:endParaRPr lang="zh-CN" altLang="en-US" smtClean="0"/>
          </a:p>
        </p:txBody>
      </p:sp>
      <p:sp>
        <p:nvSpPr>
          <p:cNvPr id="6" name="内容占位符 5"/>
          <p:cNvSpPr>
            <a:spLocks noGrp="1"/>
          </p:cNvSpPr>
          <p:nvPr>
            <p:ph sz="quarter" idx="4" hasCustomPrompt="1"/>
          </p:nvPr>
        </p:nvSpPr>
        <p:spPr>
          <a:xfrm>
            <a:off x="6172200" y="2505075"/>
            <a:ext cx="5183188" cy="3684588"/>
          </a:xfrm>
        </p:spPr>
        <p:txBody>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7" name="日期占位符 6"/>
          <p:cNvSpPr>
            <a:spLocks noGrp="1"/>
          </p:cNvSpPr>
          <p:nvPr>
            <p:ph type="dt" sz="half" idx="10"/>
          </p:nvPr>
        </p:nvSpPr>
        <p:spPr/>
        <p:txBody>
          <a:bodyPr/>
          <a:lstStyle/>
          <a:p>
            <a:fld id="{FF89AEDA-8C03-4239-8CFE-AFB744C0CFC2}" type="datetimeFigureOut">
              <a:rPr lang="zh-CN" altLang="en-US" smtClean="0"/>
            </a:fld>
            <a:endParaRPr lang="zh-CN" altLang="en-US"/>
          </a:p>
        </p:txBody>
      </p:sp>
      <p:sp>
        <p:nvSpPr>
          <p:cNvPr id="8" name="页脚占位符 7"/>
          <p:cNvSpPr>
            <a:spLocks noGrp="1"/>
          </p:cNvSpPr>
          <p:nvPr>
            <p:ph type="ftr" sz="quarter" idx="11"/>
          </p:nvPr>
        </p:nvSpPr>
        <p:spPr/>
        <p:txBody>
          <a:bodyPr/>
          <a:lstStyle/>
          <a:p>
            <a:endParaRPr lang="zh-CN" altLang="en-US"/>
          </a:p>
        </p:txBody>
      </p:sp>
      <p:sp>
        <p:nvSpPr>
          <p:cNvPr id="9" name="灯片编号占位符 8"/>
          <p:cNvSpPr>
            <a:spLocks noGrp="1"/>
          </p:cNvSpPr>
          <p:nvPr>
            <p:ph type="sldNum" sz="quarter" idx="12"/>
          </p:nvPr>
        </p:nvSpPr>
        <p:spPr/>
        <p:txBody>
          <a:bodyPr/>
          <a:lstStyle/>
          <a:p>
            <a:fld id="{26CB9B4C-B462-48CD-81B7-C51DDC4C94E8}" type="slidenum">
              <a:rPr lang="zh-CN" altLang="en-US" smtClean="0"/>
            </a:fld>
            <a:endParaRPr lang="zh-CN"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日期占位符 2"/>
          <p:cNvSpPr>
            <a:spLocks noGrp="1"/>
          </p:cNvSpPr>
          <p:nvPr>
            <p:ph type="dt" sz="half" idx="10"/>
          </p:nvPr>
        </p:nvSpPr>
        <p:spPr/>
        <p:txBody>
          <a:bodyPr/>
          <a:lstStyle/>
          <a:p>
            <a:fld id="{FF89AEDA-8C03-4239-8CFE-AFB744C0CFC2}" type="datetimeFigureOut">
              <a:rPr lang="zh-CN" altLang="en-US" smtClean="0"/>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26CB9B4C-B462-48CD-81B7-C51DDC4C94E8}" type="slidenum">
              <a:rPr lang="zh-CN" altLang="en-US" smtClean="0"/>
            </a:fld>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FF89AEDA-8C03-4239-8CFE-AFB744C0CFC2}" type="datetimeFigureOut">
              <a:rPr lang="zh-CN" altLang="en-US" smtClean="0"/>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26CB9B4C-B462-48CD-81B7-C51DDC4C94E8}" type="slidenum">
              <a:rPr lang="zh-CN" altLang="en-US" smtClean="0"/>
            </a:fld>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内容占位符 2"/>
          <p:cNvSpPr>
            <a:spLocks noGrp="1"/>
          </p:cNvSpPr>
          <p:nvPr>
            <p:ph idx="1" hasCustomPrompt="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fld id="{FF89AEDA-8C03-4239-8CFE-AFB744C0CFC2}"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26CB9B4C-B462-48CD-81B7-C51DDC4C94E8}" type="slidenum">
              <a:rPr lang="zh-CN" altLang="en-US" smtClean="0"/>
            </a:fld>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smtClean="0"/>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p:cNvSpPr>
            <a:spLocks noGrp="1"/>
          </p:cNvSpPr>
          <p:nvPr>
            <p:ph type="body" sz="half" idx="2" hasCustomPrompt="1"/>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smtClean="0"/>
              <a:t>编辑母版文本样式</a:t>
            </a:r>
            <a:endParaRPr lang="zh-CN" altLang="en-US" smtClean="0"/>
          </a:p>
        </p:txBody>
      </p:sp>
      <p:sp>
        <p:nvSpPr>
          <p:cNvPr id="5" name="日期占位符 4"/>
          <p:cNvSpPr>
            <a:spLocks noGrp="1"/>
          </p:cNvSpPr>
          <p:nvPr>
            <p:ph type="dt" sz="half" idx="10"/>
          </p:nvPr>
        </p:nvSpPr>
        <p:spPr/>
        <p:txBody>
          <a:bodyPr/>
          <a:lstStyle/>
          <a:p>
            <a:fld id="{FF89AEDA-8C03-4239-8CFE-AFB744C0CFC2}" type="datetimeFigureOut">
              <a:rPr lang="zh-CN" altLang="en-US" smtClean="0"/>
            </a:fld>
            <a:endParaRPr lang="zh-CN" altLang="en-US"/>
          </a:p>
        </p:txBody>
      </p:sp>
      <p:sp>
        <p:nvSpPr>
          <p:cNvPr id="6" name="页脚占位符 5"/>
          <p:cNvSpPr>
            <a:spLocks noGrp="1"/>
          </p:cNvSpPr>
          <p:nvPr>
            <p:ph type="ftr" sz="quarter" idx="11"/>
          </p:nvPr>
        </p:nvSpPr>
        <p:spPr/>
        <p:txBody>
          <a:bodyPr/>
          <a:lstStyle/>
          <a:p>
            <a:endParaRPr lang="zh-CN" altLang="en-US"/>
          </a:p>
        </p:txBody>
      </p:sp>
      <p:sp>
        <p:nvSpPr>
          <p:cNvPr id="7" name="灯片编号占位符 6"/>
          <p:cNvSpPr>
            <a:spLocks noGrp="1"/>
          </p:cNvSpPr>
          <p:nvPr>
            <p:ph type="sldNum" sz="quarter" idx="12"/>
          </p:nvPr>
        </p:nvSpPr>
        <p:spPr/>
        <p:txBody>
          <a:bodyPr/>
          <a:lstStyle/>
          <a:p>
            <a:fld id="{26CB9B4C-B462-48CD-81B7-C51DDC4C94E8}" type="slidenum">
              <a:rPr lang="zh-CN" altLang="en-US" smtClean="0"/>
            </a:fld>
            <a:endParaRPr lang="zh-CN"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FF89AEDA-8C03-4239-8CFE-AFB744C0CFC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6CB9B4C-B462-48CD-81B7-C51DDC4C94E8}" type="slidenum">
              <a:rPr lang="zh-CN" altLang="en-US" smtClean="0"/>
            </a:fld>
            <a:endParaRPr lang="zh-CN"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smtClean="0"/>
              <a:t>单击此处编辑母版标题样式</a:t>
            </a:r>
            <a:endParaRPr lang="zh-CN" altLang="en-US"/>
          </a:p>
        </p:txBody>
      </p:sp>
      <p:sp>
        <p:nvSpPr>
          <p:cNvPr id="3" name="竖排文字占位符 2"/>
          <p:cNvSpPr>
            <a:spLocks noGrp="1"/>
          </p:cNvSpPr>
          <p:nvPr>
            <p:ph type="body" orient="vert" idx="1" hasCustomPrompt="1"/>
          </p:nvPr>
        </p:nvSpPr>
        <p:spPr>
          <a:xfrm>
            <a:off x="838200" y="365125"/>
            <a:ext cx="7734300" cy="5811838"/>
          </a:xfrm>
        </p:spPr>
        <p:txBody>
          <a:bodyPr vert="eaVert"/>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10"/>
          </p:nvPr>
        </p:nvSpPr>
        <p:spPr/>
        <p:txBody>
          <a:bodyPr/>
          <a:lstStyle/>
          <a:p>
            <a:fld id="{FF89AEDA-8C03-4239-8CFE-AFB744C0CFC2}" type="datetimeFigureOut">
              <a:rPr lang="zh-CN" altLang="en-US" smtClean="0"/>
            </a:fld>
            <a:endParaRPr lang="zh-CN" altLang="en-US"/>
          </a:p>
        </p:txBody>
      </p:sp>
      <p:sp>
        <p:nvSpPr>
          <p:cNvPr id="5" name="页脚占位符 4"/>
          <p:cNvSpPr>
            <a:spLocks noGrp="1"/>
          </p:cNvSpPr>
          <p:nvPr>
            <p:ph type="ftr" sz="quarter" idx="11"/>
          </p:nvPr>
        </p:nvSpPr>
        <p:spPr/>
        <p:txBody>
          <a:bodyPr/>
          <a:lstStyle/>
          <a:p>
            <a:endParaRPr lang="zh-CN" altLang="en-US"/>
          </a:p>
        </p:txBody>
      </p:sp>
      <p:sp>
        <p:nvSpPr>
          <p:cNvPr id="6" name="灯片编号占位符 5"/>
          <p:cNvSpPr>
            <a:spLocks noGrp="1"/>
          </p:cNvSpPr>
          <p:nvPr>
            <p:ph type="sldNum" sz="quarter" idx="12"/>
          </p:nvPr>
        </p:nvSpPr>
        <p:spPr/>
        <p:txBody>
          <a:bodyPr/>
          <a:lstStyle/>
          <a:p>
            <a:fld id="{26CB9B4C-B462-48CD-81B7-C51DDC4C94E8}" type="slidenum">
              <a:rPr lang="zh-CN" altLang="en-US" smtClean="0"/>
            </a:fld>
            <a:endParaRPr lang="zh-CN" altLang="en-US"/>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 Type="http://schemas.openxmlformats.org/officeDocument/2006/relationships/slideLayout" Target="../slideLayouts/slideLayout2.xml"/><Relationship Id="rId12" Type="http://schemas.openxmlformats.org/officeDocument/2006/relationships/theme" Target="../theme/theme1.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smtClean="0"/>
              <a:t>单击此处编辑母版标题样式</a:t>
            </a:r>
            <a:endParaRPr lang="zh-CN" altLang="en-US"/>
          </a:p>
        </p:txBody>
      </p:sp>
      <p:sp>
        <p:nvSpPr>
          <p:cNvPr id="3" name="文本占位符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smtClean="0"/>
              <a:t>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89AEDA-8C03-4239-8CFE-AFB744C0CFC2}" type="datetimeFigureOut">
              <a:rPr lang="zh-CN" altLang="en-US" smtClean="0"/>
            </a:fld>
            <a:endParaRPr lang="zh-CN" altLang="en-US"/>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6CB9B4C-B462-48CD-81B7-C51DDC4C94E8}" type="slidenum">
              <a:rPr lang="zh-CN" altLang="en-US" smtClean="0"/>
            </a:fld>
            <a:endParaRPr lang="zh-CN" alt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5" Type="http://schemas.openxmlformats.org/officeDocument/2006/relationships/notesSlide" Target="../notesSlides/notesSlide1.xml"/><Relationship Id="rId4" Type="http://schemas.openxmlformats.org/officeDocument/2006/relationships/slideLayout" Target="../slideLayouts/slideLayout7.xml"/><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emf"/></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图片 6"/>
          <p:cNvPicPr>
            <a:picLocks noChangeAspect="1"/>
          </p:cNvPicPr>
          <p:nvPr/>
        </p:nvPicPr>
        <p:blipFill>
          <a:blip r:embed="rId1"/>
          <a:stretch>
            <a:fillRect/>
          </a:stretch>
        </p:blipFill>
        <p:spPr>
          <a:xfrm>
            <a:off x="-96520" y="1027430"/>
            <a:ext cx="15365095" cy="116840"/>
          </a:xfrm>
          <a:prstGeom prst="rect">
            <a:avLst/>
          </a:prstGeom>
        </p:spPr>
      </p:pic>
      <p:sp>
        <p:nvSpPr>
          <p:cNvPr id="10" name="矩形 9"/>
          <p:cNvSpPr/>
          <p:nvPr/>
        </p:nvSpPr>
        <p:spPr>
          <a:xfrm>
            <a:off x="-831616" y="1795968"/>
            <a:ext cx="650382" cy="1093304"/>
          </a:xfrm>
          <a:prstGeom prst="rect">
            <a:avLst/>
          </a:prstGeom>
          <a:solidFill>
            <a:srgbClr val="FF734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11" name="矩形 10"/>
          <p:cNvSpPr/>
          <p:nvPr/>
        </p:nvSpPr>
        <p:spPr>
          <a:xfrm>
            <a:off x="-831616" y="2889272"/>
            <a:ext cx="650382" cy="1093304"/>
          </a:xfrm>
          <a:prstGeom prst="rect">
            <a:avLst/>
          </a:prstGeom>
          <a:solidFill>
            <a:srgbClr val="60606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cxnSp>
        <p:nvCxnSpPr>
          <p:cNvPr id="12" name="直接连接符 11"/>
          <p:cNvCxnSpPr/>
          <p:nvPr/>
        </p:nvCxnSpPr>
        <p:spPr>
          <a:xfrm>
            <a:off x="3195955" y="1777365"/>
            <a:ext cx="9525" cy="3902075"/>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3" name="直接连接符 12"/>
          <p:cNvCxnSpPr/>
          <p:nvPr/>
        </p:nvCxnSpPr>
        <p:spPr>
          <a:xfrm rot="5400000">
            <a:off x="3857892" y="1143563"/>
            <a:ext cx="0" cy="130453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4" name="直接连接符 13"/>
          <p:cNvCxnSpPr/>
          <p:nvPr/>
        </p:nvCxnSpPr>
        <p:spPr>
          <a:xfrm flipH="1" flipV="1">
            <a:off x="3205480" y="4387850"/>
            <a:ext cx="1524635" cy="20955"/>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直接连接符 14"/>
          <p:cNvCxnSpPr/>
          <p:nvPr/>
        </p:nvCxnSpPr>
        <p:spPr>
          <a:xfrm rot="5400000">
            <a:off x="3848367" y="5036415"/>
            <a:ext cx="0" cy="1304537"/>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7" name="圆角矩形 16"/>
          <p:cNvSpPr/>
          <p:nvPr/>
        </p:nvSpPr>
        <p:spPr>
          <a:xfrm>
            <a:off x="4138894" y="1453993"/>
            <a:ext cx="2523507" cy="683128"/>
          </a:xfrm>
          <a:prstGeom prst="roundRect">
            <a:avLst/>
          </a:prstGeom>
          <a:solidFill>
            <a:srgbClr val="FF734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19" name="圆角矩形 18"/>
          <p:cNvSpPr/>
          <p:nvPr/>
        </p:nvSpPr>
        <p:spPr>
          <a:xfrm>
            <a:off x="4126194" y="5347508"/>
            <a:ext cx="2523507" cy="684531"/>
          </a:xfrm>
          <a:prstGeom prst="roundRect">
            <a:avLst/>
          </a:prstGeom>
          <a:solidFill>
            <a:srgbClr val="60606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21" name="圆角矩形 20"/>
          <p:cNvSpPr/>
          <p:nvPr/>
        </p:nvSpPr>
        <p:spPr>
          <a:xfrm>
            <a:off x="4138894" y="4056249"/>
            <a:ext cx="2523507" cy="684531"/>
          </a:xfrm>
          <a:prstGeom prst="roundRect">
            <a:avLst/>
          </a:prstGeom>
          <a:solidFill>
            <a:srgbClr val="FF7343"/>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fontAlgn="auto"/>
            <a:endParaRPr lang="zh-CN" altLang="en-US" noProof="1"/>
          </a:p>
        </p:txBody>
      </p:sp>
      <p:sp>
        <p:nvSpPr>
          <p:cNvPr id="26" name="文本框 25"/>
          <p:cNvSpPr txBox="1"/>
          <p:nvPr/>
        </p:nvSpPr>
        <p:spPr>
          <a:xfrm>
            <a:off x="4201447" y="1583928"/>
            <a:ext cx="2398875" cy="398780"/>
          </a:xfrm>
          <a:prstGeom prst="rect">
            <a:avLst/>
          </a:prstGeom>
          <a:noFill/>
        </p:spPr>
        <p:txBody>
          <a:bodyPr wrap="square" rtlCol="0">
            <a:spAutoFit/>
            <a:scene3d>
              <a:camera prst="orthographicFront"/>
              <a:lightRig rig="threePt" dir="t"/>
            </a:scene3d>
            <a:sp3d contourW="12700"/>
          </a:bodyPr>
          <a:lstStyle/>
          <a:p>
            <a:pPr algn="ctr"/>
            <a:r>
              <a:rPr lang="en-GB" altLang="zh-CN" sz="2000" b="1" dirty="0">
                <a:solidFill>
                  <a:schemeClr val="bg1"/>
                </a:solidFill>
                <a:latin typeface="Calibri" panose="020F0502020204030204" pitchFamily="34" charset="0"/>
              </a:rPr>
              <a:t>Analysis</a:t>
            </a:r>
            <a:endParaRPr lang="en-GB" altLang="zh-CN" sz="2000" b="1" dirty="0">
              <a:solidFill>
                <a:schemeClr val="bg1"/>
              </a:solidFill>
              <a:latin typeface="Calibri" panose="020F0502020204030204" pitchFamily="34" charset="0"/>
            </a:endParaRPr>
          </a:p>
        </p:txBody>
      </p:sp>
      <p:sp>
        <p:nvSpPr>
          <p:cNvPr id="27" name="文本框 26"/>
          <p:cNvSpPr txBox="1"/>
          <p:nvPr/>
        </p:nvSpPr>
        <p:spPr>
          <a:xfrm>
            <a:off x="6791960" y="1266190"/>
            <a:ext cx="5264785" cy="1014730"/>
          </a:xfrm>
          <a:prstGeom prst="rect">
            <a:avLst/>
          </a:prstGeom>
          <a:noFill/>
          <a:ln>
            <a:solidFill>
              <a:schemeClr val="tx1"/>
            </a:solidFill>
          </a:ln>
        </p:spPr>
        <p:txBody>
          <a:bodyPr wrap="square" rtlCol="0">
            <a:spAutoFit/>
            <a:scene3d>
              <a:camera prst="orthographicFront"/>
              <a:lightRig rig="threePt" dir="t"/>
            </a:scene3d>
            <a:sp3d contourW="12700"/>
          </a:bodyPr>
          <a:lstStyle/>
          <a:p>
            <a:pPr marL="171450" indent="-171450">
              <a:buFont typeface="Arial" panose="020B0604020202020204" pitchFamily="34" charset="0"/>
              <a:buChar char="•"/>
            </a:pPr>
            <a:r>
              <a:rPr lang="en-GB" altLang="en-US" sz="1200" b="1">
                <a:latin typeface="Segoe UI Historic" panose="020B0502040204020203" charset="0"/>
                <a:cs typeface="Segoe UI Historic" panose="020B0502040204020203" charset="0"/>
                <a:sym typeface="+mn-ea"/>
              </a:rPr>
              <a:t>As Cottrell (2017) states, critical Analysis helps us explore many different ways and viewpoints of a text, In doing so we can create a wide variety of facts to think about.</a:t>
            </a:r>
            <a:endParaRPr lang="en-GB" altLang="en-US" sz="1200" b="1">
              <a:latin typeface="Segoe UI Historic" panose="020B0502040204020203" charset="0"/>
              <a:cs typeface="Segoe UI Historic" panose="020B0502040204020203" charset="0"/>
            </a:endParaRPr>
          </a:p>
          <a:p>
            <a:pPr marL="171450" indent="-171450">
              <a:buFont typeface="Arial" panose="020B0604020202020204" pitchFamily="34" charset="0"/>
              <a:buChar char="•"/>
            </a:pPr>
            <a:r>
              <a:rPr lang="en-GB" altLang="en-US" sz="1200" b="1">
                <a:latin typeface="Segoe UI Historic" panose="020B0502040204020203" charset="0"/>
                <a:cs typeface="Segoe UI Historic" panose="020B0502040204020203" charset="0"/>
                <a:sym typeface="+mn-ea"/>
              </a:rPr>
              <a:t>When being analytical and calculated with our assessments we can accurately conclude if our ideas are accurate (Dwyer, 2017).</a:t>
            </a:r>
            <a:endParaRPr lang="en-US" altLang="zh-CN" sz="1200" b="1" dirty="0">
              <a:solidFill>
                <a:schemeClr val="tx1">
                  <a:lumMod val="50000"/>
                  <a:lumOff val="50000"/>
                </a:schemeClr>
              </a:solidFill>
              <a:latin typeface="Calibri" panose="020F0502020204030204" pitchFamily="34" charset="0"/>
              <a:ea typeface="+mj-ea"/>
            </a:endParaRPr>
          </a:p>
        </p:txBody>
      </p:sp>
      <p:sp>
        <p:nvSpPr>
          <p:cNvPr id="28" name="文本框 27"/>
          <p:cNvSpPr txBox="1"/>
          <p:nvPr/>
        </p:nvSpPr>
        <p:spPr>
          <a:xfrm>
            <a:off x="4201447" y="5489410"/>
            <a:ext cx="2398875" cy="398780"/>
          </a:xfrm>
          <a:prstGeom prst="rect">
            <a:avLst/>
          </a:prstGeom>
          <a:noFill/>
        </p:spPr>
        <p:txBody>
          <a:bodyPr wrap="square" rtlCol="0">
            <a:spAutoFit/>
            <a:scene3d>
              <a:camera prst="orthographicFront"/>
              <a:lightRig rig="threePt" dir="t"/>
            </a:scene3d>
            <a:sp3d contourW="12700"/>
          </a:bodyPr>
          <a:lstStyle/>
          <a:p>
            <a:pPr algn="ctr"/>
            <a:r>
              <a:rPr lang="en-GB" altLang="zh-CN" sz="2000" b="1" dirty="0">
                <a:solidFill>
                  <a:schemeClr val="bg1"/>
                </a:solidFill>
                <a:latin typeface="Calibri" panose="020F0502020204030204" pitchFamily="34" charset="0"/>
              </a:rPr>
              <a:t>Creativity</a:t>
            </a:r>
            <a:endParaRPr lang="en-GB" altLang="zh-CN" sz="2000" b="1" dirty="0">
              <a:solidFill>
                <a:schemeClr val="bg1"/>
              </a:solidFill>
              <a:latin typeface="Calibri" panose="020F0502020204030204" pitchFamily="34" charset="0"/>
            </a:endParaRPr>
          </a:p>
        </p:txBody>
      </p:sp>
      <p:sp>
        <p:nvSpPr>
          <p:cNvPr id="24" name="文本框 18"/>
          <p:cNvSpPr>
            <a:spLocks noChangeArrowheads="1"/>
          </p:cNvSpPr>
          <p:nvPr/>
        </p:nvSpPr>
        <p:spPr bwMode="auto">
          <a:xfrm>
            <a:off x="343635" y="189838"/>
            <a:ext cx="6574790" cy="82994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p>
            <a:r>
              <a:rPr lang="en-GB" altLang="en-US" sz="4800" b="1" dirty="0">
                <a:solidFill>
                  <a:srgbClr val="FF7343"/>
                </a:solidFill>
                <a:latin typeface="Calibri" panose="020F0502020204030204" pitchFamily="34" charset="0"/>
                <a:ea typeface="Microsoft YaHei" panose="020B0503020204020204" pitchFamily="34" charset="-122"/>
                <a:sym typeface="Microsoft YaHei" panose="020B0503020204020204" pitchFamily="34" charset="-122"/>
              </a:rPr>
              <a:t>What is Critical Thinking?</a:t>
            </a:r>
            <a:endParaRPr lang="en-GB" altLang="en-US" sz="4800" b="1" dirty="0">
              <a:solidFill>
                <a:srgbClr val="FF7343"/>
              </a:solidFill>
              <a:latin typeface="Calibri" panose="020F0502020204030204" pitchFamily="34" charset="0"/>
              <a:ea typeface="Microsoft YaHei" panose="020B0503020204020204" pitchFamily="34" charset="-122"/>
              <a:sym typeface="Microsoft YaHei" panose="020B0503020204020204" pitchFamily="34" charset="-122"/>
            </a:endParaRPr>
          </a:p>
        </p:txBody>
      </p:sp>
      <p:sp>
        <p:nvSpPr>
          <p:cNvPr id="3" name="文本框 27"/>
          <p:cNvSpPr txBox="1"/>
          <p:nvPr/>
        </p:nvSpPr>
        <p:spPr>
          <a:xfrm>
            <a:off x="4167505" y="4199255"/>
            <a:ext cx="2473325" cy="398780"/>
          </a:xfrm>
          <a:prstGeom prst="rect">
            <a:avLst/>
          </a:prstGeom>
          <a:noFill/>
        </p:spPr>
        <p:txBody>
          <a:bodyPr wrap="square" rtlCol="0">
            <a:spAutoFit/>
            <a:scene3d>
              <a:camera prst="orthographicFront"/>
              <a:lightRig rig="threePt" dir="t"/>
            </a:scene3d>
            <a:sp3d contourW="12700"/>
          </a:bodyPr>
          <a:p>
            <a:pPr algn="ctr"/>
            <a:r>
              <a:rPr lang="en-GB" altLang="zh-CN" sz="2000" b="1" dirty="0">
                <a:solidFill>
                  <a:schemeClr val="bg1"/>
                </a:solidFill>
                <a:latin typeface="Calibri" panose="020F0502020204030204" pitchFamily="34" charset="0"/>
              </a:rPr>
              <a:t>Reflection</a:t>
            </a:r>
            <a:endParaRPr lang="en-GB" altLang="zh-CN" sz="2000" b="1" dirty="0">
              <a:solidFill>
                <a:schemeClr val="bg1"/>
              </a:solidFill>
              <a:latin typeface="Calibri" panose="020F0502020204030204" pitchFamily="34" charset="0"/>
            </a:endParaRPr>
          </a:p>
        </p:txBody>
      </p:sp>
      <p:sp>
        <p:nvSpPr>
          <p:cNvPr id="6" name="Text Box 5"/>
          <p:cNvSpPr txBox="1"/>
          <p:nvPr/>
        </p:nvSpPr>
        <p:spPr>
          <a:xfrm>
            <a:off x="6791960" y="5182870"/>
            <a:ext cx="5264785" cy="1568450"/>
          </a:xfrm>
          <a:prstGeom prst="rect">
            <a:avLst/>
          </a:prstGeom>
          <a:noFill/>
          <a:ln>
            <a:solidFill>
              <a:schemeClr val="tx1"/>
            </a:solidFill>
          </a:ln>
        </p:spPr>
        <p:txBody>
          <a:bodyPr wrap="square" rtlCol="0">
            <a:spAutoFit/>
          </a:bodyPr>
          <a:p>
            <a:pPr marL="171450" indent="-171450">
              <a:buFont typeface="Arial" panose="020B0604020202020204" pitchFamily="34" charset="0"/>
              <a:buChar char="•"/>
            </a:pPr>
            <a:r>
              <a:rPr lang="en-GB" altLang="en-US" sz="1200" b="1">
                <a:latin typeface="Segoe UI Historic" panose="020B0502040204020203" charset="0"/>
                <a:cs typeface="Segoe UI Historic" panose="020B0502040204020203" charset="0"/>
                <a:sym typeface="+mn-ea"/>
              </a:rPr>
              <a:t>Dwyer (2017) proposes that </a:t>
            </a:r>
            <a:r>
              <a:rPr lang="en-GB" altLang="en-US" sz="1200" b="1">
                <a:latin typeface="Segoe UI Historic" panose="020B0502040204020203" charset="0"/>
                <a:cs typeface="Segoe UI Historic" panose="020B0502040204020203" charset="0"/>
              </a:rPr>
              <a:t>creative thinking is another viable notion of thought in comparison to critical thinking. It would be beneficial to understand the differences between the two reasoning techniques and how creativity could be practical to link ideas and thoughts to come to a conclusion. </a:t>
            </a:r>
            <a:endParaRPr lang="en-GB" altLang="en-US" sz="1200" b="1">
              <a:latin typeface="Segoe UI Historic" panose="020B0502040204020203" charset="0"/>
              <a:cs typeface="Segoe UI Historic" panose="020B0502040204020203" charset="0"/>
            </a:endParaRPr>
          </a:p>
          <a:p>
            <a:pPr marL="171450" indent="-171450">
              <a:buFont typeface="Arial" panose="020B0604020202020204" pitchFamily="34" charset="0"/>
              <a:buChar char="•"/>
            </a:pPr>
            <a:r>
              <a:rPr lang="en-GB" altLang="en-US" sz="1200" b="1">
                <a:latin typeface="Segoe UI Historic" panose="020B0502040204020203" charset="0"/>
                <a:cs typeface="Segoe UI Historic" panose="020B0502040204020203" charset="0"/>
              </a:rPr>
              <a:t>As Haber (2020) points out, the combination of creativity within critical thinking could be a convenient skill to assist students in comprehending text.</a:t>
            </a:r>
            <a:endParaRPr lang="en-GB" altLang="en-US" sz="1200" b="1">
              <a:latin typeface="Segoe UI Historic" panose="020B0502040204020203" charset="0"/>
              <a:cs typeface="Segoe UI Historic" panose="020B0502040204020203" charset="0"/>
            </a:endParaRPr>
          </a:p>
        </p:txBody>
      </p:sp>
      <p:pic>
        <p:nvPicPr>
          <p:cNvPr id="100" name="Picture 99"/>
          <p:cNvPicPr/>
          <p:nvPr/>
        </p:nvPicPr>
        <p:blipFill>
          <a:blip r:embed="rId2"/>
          <a:stretch>
            <a:fillRect/>
          </a:stretch>
        </p:blipFill>
        <p:spPr>
          <a:xfrm>
            <a:off x="7303135" y="35560"/>
            <a:ext cx="1194435" cy="852170"/>
          </a:xfrm>
          <a:prstGeom prst="rect">
            <a:avLst/>
          </a:prstGeom>
          <a:noFill/>
          <a:ln w="9525">
            <a:noFill/>
          </a:ln>
        </p:spPr>
      </p:pic>
      <p:sp>
        <p:nvSpPr>
          <p:cNvPr id="20" name="Oval Callout 19"/>
          <p:cNvSpPr/>
          <p:nvPr/>
        </p:nvSpPr>
        <p:spPr>
          <a:xfrm>
            <a:off x="9011285" y="55880"/>
            <a:ext cx="2615565" cy="963930"/>
          </a:xfrm>
          <a:prstGeom prst="wedgeEllipseCallout">
            <a:avLst>
              <a:gd name="adj1" fmla="val -71947"/>
              <a:gd name="adj2" fmla="val -1251"/>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p>
            <a:pPr algn="ctr"/>
            <a:endParaRPr lang="en-GB" altLang="en-US"/>
          </a:p>
        </p:txBody>
      </p:sp>
      <p:sp>
        <p:nvSpPr>
          <p:cNvPr id="18" name="Text Box 17"/>
          <p:cNvSpPr txBox="1"/>
          <p:nvPr/>
        </p:nvSpPr>
        <p:spPr>
          <a:xfrm>
            <a:off x="7986395" y="122555"/>
            <a:ext cx="4665345" cy="829945"/>
          </a:xfrm>
          <a:prstGeom prst="rect">
            <a:avLst/>
          </a:prstGeom>
          <a:noFill/>
        </p:spPr>
        <p:txBody>
          <a:bodyPr wrap="square" rtlCol="0" anchor="t">
            <a:spAutoFit/>
          </a:bodyPr>
          <a:p>
            <a:pPr algn="ctr"/>
            <a:r>
              <a:rPr lang="en-GB" altLang="en-US" sz="1200">
                <a:latin typeface="Times New Roman" panose="02020603050405020304" charset="0"/>
                <a:cs typeface="Times New Roman" panose="02020603050405020304" charset="0"/>
              </a:rPr>
              <a:t>“No problem can withstand </a:t>
            </a:r>
            <a:endParaRPr lang="en-GB" altLang="en-US" sz="1200">
              <a:latin typeface="Times New Roman" panose="02020603050405020304" charset="0"/>
              <a:cs typeface="Times New Roman" panose="02020603050405020304" charset="0"/>
            </a:endParaRPr>
          </a:p>
          <a:p>
            <a:pPr algn="ctr"/>
            <a:r>
              <a:rPr lang="en-GB" altLang="en-US" sz="1200">
                <a:latin typeface="Times New Roman" panose="02020603050405020304" charset="0"/>
                <a:cs typeface="Times New Roman" panose="02020603050405020304" charset="0"/>
              </a:rPr>
              <a:t>the assault of sustained thinking.” </a:t>
            </a:r>
            <a:endParaRPr lang="en-GB" altLang="en-US" sz="1200">
              <a:latin typeface="Times New Roman" panose="02020603050405020304" charset="0"/>
              <a:cs typeface="Times New Roman" panose="02020603050405020304" charset="0"/>
            </a:endParaRPr>
          </a:p>
          <a:p>
            <a:pPr algn="ctr"/>
            <a:r>
              <a:rPr lang="en-GB" altLang="en-US" sz="1200">
                <a:latin typeface="Times New Roman" panose="02020603050405020304" charset="0"/>
                <a:cs typeface="Times New Roman" panose="02020603050405020304" charset="0"/>
              </a:rPr>
              <a:t> Voltaire</a:t>
            </a:r>
            <a:endParaRPr lang="en-GB" altLang="en-US" sz="1200">
              <a:latin typeface="Times New Roman" panose="02020603050405020304" charset="0"/>
              <a:cs typeface="Times New Roman" panose="02020603050405020304" charset="0"/>
            </a:endParaRPr>
          </a:p>
          <a:p>
            <a:pPr algn="ctr"/>
            <a:r>
              <a:rPr lang="en-GB" altLang="en-US" sz="1200">
                <a:latin typeface="Times New Roman" panose="02020603050405020304" charset="0"/>
                <a:cs typeface="Times New Roman" panose="02020603050405020304" charset="0"/>
              </a:rPr>
              <a:t> (1694–1778)</a:t>
            </a:r>
            <a:endParaRPr lang="en-GB" altLang="en-US" sz="1200">
              <a:latin typeface="Times New Roman" panose="02020603050405020304" charset="0"/>
              <a:cs typeface="Times New Roman" panose="02020603050405020304" charset="0"/>
            </a:endParaRPr>
          </a:p>
        </p:txBody>
      </p:sp>
      <p:sp>
        <p:nvSpPr>
          <p:cNvPr id="22" name="Text Box 21"/>
          <p:cNvSpPr txBox="1"/>
          <p:nvPr/>
        </p:nvSpPr>
        <p:spPr>
          <a:xfrm>
            <a:off x="7407910" y="813435"/>
            <a:ext cx="1953895" cy="213995"/>
          </a:xfrm>
          <a:prstGeom prst="rect">
            <a:avLst/>
          </a:prstGeom>
          <a:noFill/>
        </p:spPr>
        <p:txBody>
          <a:bodyPr wrap="square" rtlCol="0">
            <a:spAutoFit/>
          </a:bodyPr>
          <a:p>
            <a:r>
              <a:rPr lang="en-GB" altLang="en-US" sz="800"/>
              <a:t>(Liberty Fund,2003)</a:t>
            </a:r>
            <a:endParaRPr lang="en-GB" altLang="en-US" sz="800"/>
          </a:p>
        </p:txBody>
      </p:sp>
      <p:cxnSp>
        <p:nvCxnSpPr>
          <p:cNvPr id="2" name="直接连接符 13"/>
          <p:cNvCxnSpPr/>
          <p:nvPr/>
        </p:nvCxnSpPr>
        <p:spPr>
          <a:xfrm flipH="1" flipV="1">
            <a:off x="3195955" y="3021965"/>
            <a:ext cx="930275" cy="12065"/>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4" name="圆角矩形 18"/>
          <p:cNvSpPr/>
          <p:nvPr/>
        </p:nvSpPr>
        <p:spPr>
          <a:xfrm>
            <a:off x="4138894" y="2677333"/>
            <a:ext cx="2523507" cy="684531"/>
          </a:xfrm>
          <a:prstGeom prst="roundRect">
            <a:avLst/>
          </a:prstGeom>
          <a:solidFill>
            <a:srgbClr val="606060"/>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p>
            <a:pPr algn="ctr" fontAlgn="auto"/>
            <a:endParaRPr lang="en-GB" altLang="zh-CN" noProof="1"/>
          </a:p>
        </p:txBody>
      </p:sp>
      <p:cxnSp>
        <p:nvCxnSpPr>
          <p:cNvPr id="5" name="直接连接符 13"/>
          <p:cNvCxnSpPr/>
          <p:nvPr/>
        </p:nvCxnSpPr>
        <p:spPr>
          <a:xfrm flipH="1" flipV="1">
            <a:off x="2823210" y="3737610"/>
            <a:ext cx="372745" cy="1270"/>
          </a:xfrm>
          <a:prstGeom prst="line">
            <a:avLst/>
          </a:prstGeom>
          <a:ln w="1905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pic>
        <p:nvPicPr>
          <p:cNvPr id="8" name="Picture 7"/>
          <p:cNvPicPr/>
          <p:nvPr/>
        </p:nvPicPr>
        <p:blipFill>
          <a:blip r:embed="rId3"/>
          <a:stretch>
            <a:fillRect/>
          </a:stretch>
        </p:blipFill>
        <p:spPr>
          <a:xfrm>
            <a:off x="113665" y="2747010"/>
            <a:ext cx="2709545" cy="2087880"/>
          </a:xfrm>
          <a:prstGeom prst="rect">
            <a:avLst/>
          </a:prstGeom>
          <a:noFill/>
          <a:ln w="9525">
            <a:solidFill>
              <a:schemeClr val="tx1"/>
            </a:solidFill>
          </a:ln>
        </p:spPr>
      </p:pic>
      <p:sp>
        <p:nvSpPr>
          <p:cNvPr id="9" name="Text Box 8"/>
          <p:cNvSpPr txBox="1"/>
          <p:nvPr/>
        </p:nvSpPr>
        <p:spPr>
          <a:xfrm>
            <a:off x="949960" y="4740910"/>
            <a:ext cx="1038225" cy="368300"/>
          </a:xfrm>
          <a:prstGeom prst="rect">
            <a:avLst/>
          </a:prstGeom>
          <a:noFill/>
        </p:spPr>
        <p:txBody>
          <a:bodyPr wrap="none" rtlCol="0" anchor="t">
            <a:spAutoFit/>
          </a:bodyPr>
          <a:p>
            <a:r>
              <a:rPr lang="en-GB" altLang="en-US" sz="800">
                <a:latin typeface="Times New Roman" panose="02020603050405020304" charset="0"/>
                <a:cs typeface="Times New Roman" panose="02020603050405020304" charset="0"/>
                <a:sym typeface="+mn-ea"/>
              </a:rPr>
              <a:t>(The Bubble, 2018)</a:t>
            </a:r>
            <a:r>
              <a:rPr lang="en-GB" altLang="en-US">
                <a:latin typeface="Times New Roman" panose="02020603050405020304" charset="0"/>
                <a:cs typeface="Times New Roman" panose="02020603050405020304" charset="0"/>
                <a:sym typeface="+mn-ea"/>
              </a:rPr>
              <a:t> </a:t>
            </a:r>
            <a:endParaRPr lang="en-GB" altLang="en-US"/>
          </a:p>
        </p:txBody>
      </p:sp>
      <p:sp>
        <p:nvSpPr>
          <p:cNvPr id="16" name="文本框 27"/>
          <p:cNvSpPr txBox="1"/>
          <p:nvPr/>
        </p:nvSpPr>
        <p:spPr>
          <a:xfrm>
            <a:off x="4201447" y="2819870"/>
            <a:ext cx="2398875" cy="398780"/>
          </a:xfrm>
          <a:prstGeom prst="rect">
            <a:avLst/>
          </a:prstGeom>
          <a:noFill/>
        </p:spPr>
        <p:txBody>
          <a:bodyPr wrap="square" rtlCol="0">
            <a:spAutoFit/>
            <a:scene3d>
              <a:camera prst="orthographicFront"/>
              <a:lightRig rig="threePt" dir="t"/>
            </a:scene3d>
            <a:sp3d contourW="12700"/>
          </a:bodyPr>
          <a:p>
            <a:pPr algn="ctr"/>
            <a:r>
              <a:rPr lang="en-GB" altLang="zh-CN" sz="2000" b="1" dirty="0">
                <a:solidFill>
                  <a:schemeClr val="bg1"/>
                </a:solidFill>
                <a:latin typeface="Calibri" panose="020F0502020204030204" pitchFamily="34" charset="0"/>
              </a:rPr>
              <a:t>Objectivity</a:t>
            </a:r>
            <a:endParaRPr lang="en-GB" altLang="zh-CN" sz="2000" b="1" dirty="0">
              <a:solidFill>
                <a:schemeClr val="bg1"/>
              </a:solidFill>
              <a:latin typeface="Calibri" panose="020F0502020204030204" pitchFamily="34" charset="0"/>
            </a:endParaRPr>
          </a:p>
        </p:txBody>
      </p:sp>
      <p:sp>
        <p:nvSpPr>
          <p:cNvPr id="23" name="Text Box 22"/>
          <p:cNvSpPr txBox="1"/>
          <p:nvPr/>
        </p:nvSpPr>
        <p:spPr>
          <a:xfrm>
            <a:off x="6791325" y="2376805"/>
            <a:ext cx="5265420" cy="1198880"/>
          </a:xfrm>
          <a:prstGeom prst="rect">
            <a:avLst/>
          </a:prstGeom>
          <a:noFill/>
          <a:ln>
            <a:solidFill>
              <a:schemeClr val="tx1"/>
            </a:solidFill>
          </a:ln>
        </p:spPr>
        <p:txBody>
          <a:bodyPr wrap="square" rtlCol="0" anchor="t">
            <a:spAutoFit/>
          </a:bodyPr>
          <a:p>
            <a:pPr marL="171450" indent="-171450">
              <a:buFont typeface="Arial" panose="020B0604020202020204" pitchFamily="34" charset="0"/>
              <a:buChar char="•"/>
            </a:pPr>
            <a:r>
              <a:rPr lang="en-GB" altLang="en-US" sz="1200" b="1">
                <a:latin typeface="Segoe UI Historic" panose="020B0502040204020203" charset="0"/>
                <a:cs typeface="Segoe UI Historic" panose="020B0502040204020203" charset="0"/>
              </a:rPr>
              <a:t>Objectivity according to Eales-Reynolds (2013) is to withdraw personal opinion when evaluating evidence, assessing the facts with an impartial view and not letting your lack of agreement with something interfere with the outcome.</a:t>
            </a:r>
            <a:endParaRPr lang="en-GB" altLang="en-US" sz="1200" b="1">
              <a:latin typeface="Segoe UI Historic" panose="020B0502040204020203" charset="0"/>
              <a:cs typeface="Segoe UI Historic" panose="020B0502040204020203" charset="0"/>
            </a:endParaRPr>
          </a:p>
          <a:p>
            <a:pPr marL="171450" indent="-171450">
              <a:buFont typeface="Arial" panose="020B0604020202020204" pitchFamily="34" charset="0"/>
              <a:buChar char="•"/>
            </a:pPr>
            <a:r>
              <a:rPr lang="en-GB" altLang="en-US" sz="1200" b="1">
                <a:latin typeface="Segoe UI Historic" panose="020B0502040204020203" charset="0"/>
                <a:cs typeface="Segoe UI Historic" panose="020B0502040204020203" charset="0"/>
              </a:rPr>
              <a:t>The purpose of objectivity is to obtain the most precise results whilst obtaining a greater comprehension of the text (Cottrell, 2017).</a:t>
            </a:r>
            <a:endParaRPr lang="en-GB" altLang="en-US" sz="1200" b="1">
              <a:latin typeface="Segoe UI Historic" panose="020B0502040204020203" charset="0"/>
              <a:cs typeface="Segoe UI Historic" panose="020B0502040204020203" charset="0"/>
            </a:endParaRPr>
          </a:p>
        </p:txBody>
      </p:sp>
      <p:sp>
        <p:nvSpPr>
          <p:cNvPr id="25" name="Text Box 24"/>
          <p:cNvSpPr txBox="1"/>
          <p:nvPr/>
        </p:nvSpPr>
        <p:spPr>
          <a:xfrm>
            <a:off x="6791960" y="3671570"/>
            <a:ext cx="5264785" cy="1383665"/>
          </a:xfrm>
          <a:prstGeom prst="rect">
            <a:avLst/>
          </a:prstGeom>
          <a:noFill/>
          <a:ln>
            <a:solidFill>
              <a:schemeClr val="tx1"/>
            </a:solidFill>
          </a:ln>
        </p:spPr>
        <p:txBody>
          <a:bodyPr wrap="square" rtlCol="0" anchor="t">
            <a:spAutoFit/>
          </a:bodyPr>
          <a:p>
            <a:pPr marL="171450" indent="-171450">
              <a:buFont typeface="Arial" panose="020B0604020202020204" pitchFamily="34" charset="0"/>
              <a:buChar char="•"/>
            </a:pPr>
            <a:r>
              <a:rPr lang="en-GB" altLang="en-US" sz="1200" b="1">
                <a:latin typeface="Segoe UI Historic" panose="020B0502040204020203" charset="0"/>
                <a:cs typeface="Segoe UI Historic" panose="020B0502040204020203" charset="0"/>
              </a:rPr>
              <a:t>After completing a draft of an assignment, It would be considered best practice to self assess and re-evaluate your work. Making a habit of this procedure and always reflecting on your work can strengthen the ability to self-review (Eales-Reynolds, Lesley-Jane, et al, 2013).</a:t>
            </a:r>
            <a:endParaRPr lang="en-GB" altLang="en-US" sz="1200" b="1">
              <a:latin typeface="Segoe UI Historic" panose="020B0502040204020203" charset="0"/>
              <a:cs typeface="Segoe UI Historic" panose="020B0502040204020203" charset="0"/>
            </a:endParaRPr>
          </a:p>
          <a:p>
            <a:pPr marL="171450" indent="-171450">
              <a:buFont typeface="Arial" panose="020B0604020202020204" pitchFamily="34" charset="0"/>
              <a:buChar char="•"/>
            </a:pPr>
            <a:r>
              <a:rPr lang="en-GB" altLang="en-US" sz="1200" b="1">
                <a:latin typeface="Segoe UI Historic" panose="020B0502040204020203" charset="0"/>
                <a:cs typeface="Segoe UI Historic" panose="020B0502040204020203" charset="0"/>
              </a:rPr>
              <a:t>Regular reflection will help with a better overall perspective, allowing us to work without overwriting and would help us to clarify first drafts using a fresh viewpoint (Bassot, 2016).</a:t>
            </a:r>
            <a:endParaRPr lang="en-GB" altLang="en-US" sz="1200" b="1">
              <a:latin typeface="Segoe UI Historic" panose="020B0502040204020203" charset="0"/>
              <a:cs typeface="Segoe UI Historic" panose="020B0502040204020203" charset="0"/>
            </a:endParaRPr>
          </a:p>
        </p:txBody>
      </p:sp>
      <p:sp>
        <p:nvSpPr>
          <p:cNvPr id="29" name="Text Box 28"/>
          <p:cNvSpPr txBox="1"/>
          <p:nvPr/>
        </p:nvSpPr>
        <p:spPr>
          <a:xfrm>
            <a:off x="113665" y="1283970"/>
            <a:ext cx="2709545" cy="1198880"/>
          </a:xfrm>
          <a:prstGeom prst="rect">
            <a:avLst/>
          </a:prstGeom>
          <a:noFill/>
          <a:ln>
            <a:solidFill>
              <a:schemeClr val="tx1"/>
            </a:solidFill>
          </a:ln>
        </p:spPr>
        <p:txBody>
          <a:bodyPr wrap="square" rtlCol="0" anchor="t">
            <a:spAutoFit/>
          </a:bodyPr>
          <a:p>
            <a:pPr algn="ctr"/>
            <a:r>
              <a:rPr lang="en-GB" altLang="en-US">
                <a:latin typeface="Ink Free" panose="03080402000500000000" charset="0"/>
                <a:cs typeface="Ink Free" panose="03080402000500000000" charset="0"/>
              </a:rPr>
              <a:t>“Education is nothing more, nor less, than learning to think”</a:t>
            </a:r>
            <a:endParaRPr lang="en-GB" altLang="en-US">
              <a:latin typeface="Ink Free" panose="03080402000500000000" charset="0"/>
              <a:cs typeface="Ink Free" panose="03080402000500000000" charset="0"/>
            </a:endParaRPr>
          </a:p>
          <a:p>
            <a:pPr algn="ctr"/>
            <a:r>
              <a:rPr lang="en-GB" altLang="en-US">
                <a:latin typeface="Ink Free" panose="03080402000500000000" charset="0"/>
                <a:cs typeface="Ink Free" panose="03080402000500000000" charset="0"/>
              </a:rPr>
              <a:t>- </a:t>
            </a:r>
            <a:r>
              <a:rPr lang="en-GB" altLang="en-US">
                <a:latin typeface="Ink Free" panose="03080402000500000000" charset="0"/>
                <a:cs typeface="Ink Free" panose="03080402000500000000" charset="0"/>
                <a:sym typeface="+mn-ea"/>
              </a:rPr>
              <a:t>Dr. Peter Facione</a:t>
            </a:r>
            <a:endParaRPr lang="en-GB" altLang="en-US">
              <a:latin typeface="Ink Free" panose="03080402000500000000" charset="0"/>
              <a:cs typeface="Ink Free" panose="03080402000500000000" charset="0"/>
            </a:endParaRPr>
          </a:p>
        </p:txBody>
      </p:sp>
      <p:sp>
        <p:nvSpPr>
          <p:cNvPr id="32" name="Text Box 31"/>
          <p:cNvSpPr txBox="1"/>
          <p:nvPr/>
        </p:nvSpPr>
        <p:spPr>
          <a:xfrm>
            <a:off x="113665" y="5182870"/>
            <a:ext cx="2710180" cy="1476375"/>
          </a:xfrm>
          <a:prstGeom prst="rect">
            <a:avLst/>
          </a:prstGeom>
          <a:noFill/>
          <a:ln>
            <a:solidFill>
              <a:schemeClr val="tx1"/>
            </a:solidFill>
          </a:ln>
        </p:spPr>
        <p:txBody>
          <a:bodyPr wrap="square" rtlCol="0" anchor="t">
            <a:spAutoFit/>
          </a:bodyPr>
          <a:p>
            <a:pPr algn="ctr"/>
            <a:r>
              <a:rPr lang="en-GB" altLang="en-US">
                <a:latin typeface="Ink Free" panose="03080402000500000000" charset="0"/>
                <a:cs typeface="Ink Free" panose="03080402000500000000" charset="0"/>
              </a:rPr>
              <a:t>“We cannot solve our problems with the same thinking we used when we created them”</a:t>
            </a:r>
            <a:endParaRPr lang="en-GB" altLang="en-US">
              <a:latin typeface="Ink Free" panose="03080402000500000000" charset="0"/>
              <a:cs typeface="Ink Free" panose="03080402000500000000" charset="0"/>
            </a:endParaRPr>
          </a:p>
          <a:p>
            <a:pPr algn="ctr"/>
            <a:r>
              <a:rPr lang="en-GB" altLang="en-US">
                <a:latin typeface="Ink Free" panose="03080402000500000000" charset="0"/>
                <a:cs typeface="Ink Free" panose="03080402000500000000" charset="0"/>
              </a:rPr>
              <a:t>- Albert Einstein</a:t>
            </a:r>
            <a:endParaRPr lang="en-GB" altLang="en-US">
              <a:latin typeface="Ink Free" panose="03080402000500000000" charset="0"/>
              <a:cs typeface="Ink Free" panose="03080402000500000000" charset="0"/>
            </a:endParaRPr>
          </a:p>
        </p:txBody>
      </p:sp>
      <p:sp>
        <p:nvSpPr>
          <p:cNvPr id="30" name="Text Box 29"/>
          <p:cNvSpPr txBox="1"/>
          <p:nvPr/>
        </p:nvSpPr>
        <p:spPr>
          <a:xfrm>
            <a:off x="4305935" y="-57150"/>
            <a:ext cx="3580765" cy="306705"/>
          </a:xfrm>
          <a:prstGeom prst="rect">
            <a:avLst/>
          </a:prstGeom>
          <a:noFill/>
        </p:spPr>
        <p:txBody>
          <a:bodyPr wrap="square" rtlCol="0" anchor="t">
            <a:spAutoFit/>
          </a:bodyPr>
          <a:p>
            <a:pPr algn="ctr"/>
            <a:r>
              <a:rPr lang="en-GB" altLang="en-US" sz="1400">
                <a:latin typeface="Times New Roman" panose="02020603050405020304" charset="0"/>
                <a:cs typeface="Times New Roman" panose="02020603050405020304" charset="0"/>
                <a:sym typeface="+mn-ea"/>
              </a:rPr>
              <a:t>Kalon Smithers 1451522</a:t>
            </a:r>
            <a:endParaRPr lang="en-GB" altLang="en-US" sz="1400"/>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文本框 6" descr="e7d195523061f1c0deeec63e560781cfd59afb0ea006f2a87ABB68BF51EA6619813959095094C18C62A12F549504892A4AAA8C1554C6663626E05CA27F281A14E6983772AFC3FB97135759321DEA3D7004FB075A8443E283A7673BBBDBFD88DFA513D62253E27B7E9FFF4379D8121322A85C7E16198ADF129F152EEF5340DE1ED504E252F53EAD1F847BC471C6326134"/>
          <p:cNvSpPr txBox="1"/>
          <p:nvPr/>
        </p:nvSpPr>
        <p:spPr>
          <a:xfrm flipH="1">
            <a:off x="2567253" y="279"/>
            <a:ext cx="7057494" cy="829945"/>
          </a:xfrm>
          <a:prstGeom prst="rect">
            <a:avLst/>
          </a:prstGeom>
          <a:noFill/>
          <a:ln>
            <a:noFill/>
          </a:ln>
        </p:spPr>
        <p:txBody>
          <a:bodyPr wrap="square" rtlCol="0">
            <a:spAutoFit/>
          </a:bodyPr>
          <a:lstStyle/>
          <a:p>
            <a:pPr algn="ctr"/>
            <a:r>
              <a:rPr lang="en-GB" altLang="zh-CN" sz="3200" u="sng" dirty="0">
                <a:solidFill>
                  <a:schemeClr val="tx1"/>
                </a:solidFill>
                <a:latin typeface="Georgia" panose="02040502050405020303" charset="0"/>
                <a:ea typeface="方正兰亭超细黑简体" panose="02000000000000000000" pitchFamily="2" charset="-122"/>
                <a:cs typeface="Georgia" panose="02040502050405020303" charset="0"/>
              </a:rPr>
              <a:t>Reference List</a:t>
            </a:r>
            <a:r>
              <a:rPr lang="en-GB" altLang="zh-CN" sz="4800" b="1" u="sng" dirty="0">
                <a:solidFill>
                  <a:srgbClr val="FF7343"/>
                </a:solidFill>
                <a:latin typeface="Calibri" panose="020F0502020204030204" pitchFamily="34" charset="0"/>
                <a:ea typeface="方正兰亭超细黑简体" panose="02000000000000000000" pitchFamily="2" charset="-122"/>
                <a:cs typeface="Aharoni" panose="02010803020104030203" pitchFamily="2" charset="-79"/>
              </a:rPr>
              <a:t> </a:t>
            </a:r>
            <a:endParaRPr lang="en-GB" altLang="zh-CN" sz="4800" b="1" u="sng" dirty="0">
              <a:solidFill>
                <a:srgbClr val="FF7343"/>
              </a:solidFill>
              <a:latin typeface="Calibri" panose="020F0502020204030204" pitchFamily="34" charset="0"/>
              <a:ea typeface="方正兰亭超细黑简体" panose="02000000000000000000" pitchFamily="2" charset="-122"/>
              <a:cs typeface="Aharoni" panose="02010803020104030203" pitchFamily="2" charset="-79"/>
            </a:endParaRPr>
          </a:p>
        </p:txBody>
      </p:sp>
      <p:sp>
        <p:nvSpPr>
          <p:cNvPr id="4" name="Text Box 3"/>
          <p:cNvSpPr txBox="1"/>
          <p:nvPr/>
        </p:nvSpPr>
        <p:spPr>
          <a:xfrm>
            <a:off x="283210" y="1130300"/>
            <a:ext cx="11625580" cy="3107690"/>
          </a:xfrm>
          <a:prstGeom prst="rect">
            <a:avLst/>
          </a:prstGeom>
          <a:noFill/>
        </p:spPr>
        <p:txBody>
          <a:bodyPr vert="horz" wrap="square" rtlCol="0" anchor="t">
            <a:spAutoFit/>
          </a:bodyPr>
          <a:p>
            <a:r>
              <a:rPr lang="en-GB" altLang="en-US" sz="1400">
                <a:latin typeface="Times New Roman" panose="02020603050405020304" charset="0"/>
                <a:cs typeface="Times New Roman" panose="02020603050405020304" charset="0"/>
              </a:rPr>
              <a:t>Bassot, B. (2016) </a:t>
            </a:r>
            <a:r>
              <a:rPr lang="en-GB" altLang="en-US" sz="1400" i="1">
                <a:latin typeface="Times New Roman" panose="02020603050405020304" charset="0"/>
                <a:cs typeface="Times New Roman" panose="02020603050405020304" charset="0"/>
              </a:rPr>
              <a:t>The reflective practice guide : an interdisciplinary approach to critical reflection</a:t>
            </a:r>
            <a:r>
              <a:rPr lang="en-GB" altLang="en-US" sz="1400">
                <a:latin typeface="Times New Roman" panose="02020603050405020304" charset="0"/>
                <a:cs typeface="Times New Roman" panose="02020603050405020304" charset="0"/>
              </a:rPr>
              <a:t>. Abingdon, Oxon: Routledge.</a:t>
            </a:r>
            <a:endParaRPr lang="en-GB" altLang="en-US" sz="1400">
              <a:latin typeface="Times New Roman" panose="02020603050405020304" charset="0"/>
              <a:cs typeface="Times New Roman" panose="02020603050405020304" charset="0"/>
            </a:endParaRPr>
          </a:p>
          <a:p>
            <a:endParaRPr lang="en-GB" altLang="en-US" sz="1400">
              <a:latin typeface="Times New Roman" panose="02020603050405020304" charset="0"/>
              <a:cs typeface="Times New Roman" panose="02020603050405020304" charset="0"/>
            </a:endParaRPr>
          </a:p>
          <a:p>
            <a:r>
              <a:rPr lang="en-GB" altLang="en-US" sz="1400">
                <a:latin typeface="Times New Roman" panose="02020603050405020304" charset="0"/>
                <a:cs typeface="Times New Roman" panose="02020603050405020304" charset="0"/>
              </a:rPr>
              <a:t>Cottrell, S. (2017) </a:t>
            </a:r>
            <a:r>
              <a:rPr lang="en-GB" altLang="en-US" sz="1400" i="1">
                <a:latin typeface="Times New Roman" panose="02020603050405020304" charset="0"/>
                <a:cs typeface="Times New Roman" panose="02020603050405020304" charset="0"/>
              </a:rPr>
              <a:t>Critical thinking skills : effective analysis, argument and reflection</a:t>
            </a:r>
            <a:r>
              <a:rPr lang="en-GB" altLang="en-US" sz="1400">
                <a:latin typeface="Times New Roman" panose="02020603050405020304" charset="0"/>
                <a:cs typeface="Times New Roman" panose="02020603050405020304" charset="0"/>
              </a:rPr>
              <a:t>. 3rd. edition. London: Palgrave Macmillan.</a:t>
            </a:r>
            <a:endParaRPr lang="en-GB" altLang="en-US" sz="1400">
              <a:latin typeface="Times New Roman" panose="02020603050405020304" charset="0"/>
              <a:cs typeface="Times New Roman" panose="02020603050405020304" charset="0"/>
            </a:endParaRPr>
          </a:p>
          <a:p>
            <a:endParaRPr lang="en-GB" altLang="en-US" sz="1400">
              <a:latin typeface="Times New Roman" panose="02020603050405020304" charset="0"/>
              <a:cs typeface="Times New Roman" panose="02020603050405020304" charset="0"/>
            </a:endParaRPr>
          </a:p>
          <a:p>
            <a:r>
              <a:rPr lang="en-GB" altLang="en-US" sz="1400">
                <a:latin typeface="Times New Roman" panose="02020603050405020304" charset="0"/>
                <a:cs typeface="Times New Roman" panose="02020603050405020304" charset="0"/>
              </a:rPr>
              <a:t>Dwyer, C. P. (2017) </a:t>
            </a:r>
            <a:r>
              <a:rPr lang="en-GB" altLang="en-US" sz="1400" i="1">
                <a:latin typeface="Times New Roman" panose="02020603050405020304" charset="0"/>
                <a:cs typeface="Times New Roman" panose="02020603050405020304" charset="0"/>
              </a:rPr>
              <a:t>Critical thinking : conceptual perspectives and practical guidelines</a:t>
            </a:r>
            <a:r>
              <a:rPr lang="en-GB" altLang="en-US" sz="1400">
                <a:latin typeface="Times New Roman" panose="02020603050405020304" charset="0"/>
                <a:cs typeface="Times New Roman" panose="02020603050405020304" charset="0"/>
              </a:rPr>
              <a:t>. Cambridge: Cambridge University Press.</a:t>
            </a:r>
            <a:endParaRPr lang="en-GB" altLang="en-US" sz="1400">
              <a:latin typeface="Times New Roman" panose="02020603050405020304" charset="0"/>
              <a:cs typeface="Times New Roman" panose="02020603050405020304" charset="0"/>
            </a:endParaRPr>
          </a:p>
          <a:p>
            <a:endParaRPr lang="en-GB" altLang="en-US" sz="1400">
              <a:latin typeface="Times New Roman" panose="02020603050405020304" charset="0"/>
              <a:cs typeface="Times New Roman" panose="02020603050405020304" charset="0"/>
            </a:endParaRPr>
          </a:p>
          <a:p>
            <a:r>
              <a:rPr lang="en-GB" altLang="en-US" sz="1400">
                <a:latin typeface="Times New Roman" panose="02020603050405020304" charset="0"/>
                <a:cs typeface="Times New Roman" panose="02020603050405020304" charset="0"/>
              </a:rPr>
              <a:t>Eales-Reynolds, L.-J. et al. (2013) </a:t>
            </a:r>
            <a:r>
              <a:rPr lang="en-GB" altLang="en-US" sz="1400" i="1">
                <a:latin typeface="Times New Roman" panose="02020603050405020304" charset="0"/>
                <a:cs typeface="Times New Roman" panose="02020603050405020304" charset="0"/>
              </a:rPr>
              <a:t>Critical thinking skills for education students</a:t>
            </a:r>
            <a:r>
              <a:rPr lang="en-GB" altLang="en-US" sz="1400">
                <a:latin typeface="Times New Roman" panose="02020603050405020304" charset="0"/>
                <a:cs typeface="Times New Roman" panose="02020603050405020304" charset="0"/>
              </a:rPr>
              <a:t>. 2nd edition. London: Sage Publications.</a:t>
            </a:r>
            <a:endParaRPr lang="en-GB" altLang="en-US" sz="1400">
              <a:latin typeface="Times New Roman" panose="02020603050405020304" charset="0"/>
              <a:cs typeface="Times New Roman" panose="02020603050405020304" charset="0"/>
            </a:endParaRPr>
          </a:p>
          <a:p>
            <a:endParaRPr lang="en-GB" altLang="en-US" sz="1400">
              <a:latin typeface="Times New Roman" panose="02020603050405020304" charset="0"/>
              <a:cs typeface="Times New Roman" panose="02020603050405020304" charset="0"/>
            </a:endParaRPr>
          </a:p>
          <a:p>
            <a:r>
              <a:rPr lang="en-GB" altLang="en-US" sz="1400">
                <a:latin typeface="Times New Roman" panose="02020603050405020304" charset="0"/>
                <a:cs typeface="Times New Roman" panose="02020603050405020304" charset="0"/>
              </a:rPr>
              <a:t>Haber, J. (2020) </a:t>
            </a:r>
            <a:r>
              <a:rPr lang="en-GB" altLang="en-US" sz="1400" i="1">
                <a:latin typeface="Times New Roman" panose="02020603050405020304" charset="0"/>
                <a:cs typeface="Times New Roman" panose="02020603050405020304" charset="0"/>
              </a:rPr>
              <a:t>Critical thinking</a:t>
            </a:r>
            <a:r>
              <a:rPr lang="en-GB" altLang="en-US" sz="1400">
                <a:latin typeface="Times New Roman" panose="02020603050405020304" charset="0"/>
                <a:cs typeface="Times New Roman" panose="02020603050405020304" charset="0"/>
              </a:rPr>
              <a:t>. Cambridge, Massachusetts: The MIT Press.</a:t>
            </a:r>
            <a:endParaRPr lang="en-GB" altLang="en-US" sz="1400">
              <a:latin typeface="Times New Roman" panose="02020603050405020304" charset="0"/>
              <a:cs typeface="Times New Roman" panose="02020603050405020304" charset="0"/>
            </a:endParaRPr>
          </a:p>
          <a:p>
            <a:endParaRPr lang="en-GB" altLang="en-US" sz="1400">
              <a:latin typeface="Times New Roman" panose="02020603050405020304" charset="0"/>
              <a:cs typeface="Times New Roman" panose="02020603050405020304" charset="0"/>
            </a:endParaRPr>
          </a:p>
          <a:p>
            <a:r>
              <a:rPr lang="en-GB" altLang="en-US" sz="1400">
                <a:latin typeface="Times New Roman" panose="02020603050405020304" charset="0"/>
                <a:cs typeface="Times New Roman" panose="02020603050405020304" charset="0"/>
              </a:rPr>
              <a:t>Liberty Fund (2003) </a:t>
            </a:r>
            <a:r>
              <a:rPr lang="en-GB" altLang="en-US" sz="1400" i="1">
                <a:latin typeface="Times New Roman" panose="02020603050405020304" charset="0"/>
                <a:cs typeface="Times New Roman" panose="02020603050405020304" charset="0"/>
              </a:rPr>
              <a:t>Voltaire</a:t>
            </a:r>
            <a:r>
              <a:rPr lang="en-GB" altLang="en-US" sz="1400">
                <a:latin typeface="Times New Roman" panose="02020603050405020304" charset="0"/>
                <a:cs typeface="Times New Roman" panose="02020603050405020304" charset="0"/>
              </a:rPr>
              <a:t>. [Online Image] Available from: https://oll.libertyfund.org/person/voltaire [Accessed 14/09/21]</a:t>
            </a:r>
            <a:endParaRPr lang="en-GB" altLang="en-US" sz="1400">
              <a:latin typeface="Times New Roman" panose="02020603050405020304" charset="0"/>
              <a:cs typeface="Times New Roman" panose="02020603050405020304" charset="0"/>
            </a:endParaRPr>
          </a:p>
          <a:p>
            <a:endParaRPr lang="en-GB" altLang="en-US" sz="1400">
              <a:latin typeface="Times New Roman" panose="02020603050405020304" charset="0"/>
              <a:cs typeface="Times New Roman" panose="02020603050405020304" charset="0"/>
            </a:endParaRPr>
          </a:p>
          <a:p>
            <a:r>
              <a:rPr lang="en-GB" altLang="en-US" sz="1400">
                <a:latin typeface="Times New Roman" panose="02020603050405020304" charset="0"/>
                <a:cs typeface="Times New Roman" panose="02020603050405020304" charset="0"/>
              </a:rPr>
              <a:t>The Bubble (2018) </a:t>
            </a:r>
            <a:r>
              <a:rPr lang="en-GB" altLang="en-US" sz="1400" i="1">
                <a:latin typeface="Times New Roman" panose="02020603050405020304" charset="0"/>
                <a:cs typeface="Times New Roman" panose="02020603050405020304" charset="0"/>
              </a:rPr>
              <a:t>Critical Thinking</a:t>
            </a:r>
            <a:r>
              <a:rPr lang="en-GB" altLang="en-US" sz="1400">
                <a:latin typeface="Times New Roman" panose="02020603050405020304" charset="0"/>
                <a:cs typeface="Times New Roman" panose="02020603050405020304" charset="0"/>
              </a:rPr>
              <a:t>. [Online Image] Available from: https://www.thebubble.org.uk/culture/philosophy-religion/introduction-logic-logical-fallacies/ [Accessed 16/09/21]</a:t>
            </a:r>
            <a:endParaRPr lang="en-GB" altLang="en-US" sz="1400">
              <a:latin typeface="Times New Roman" panose="02020603050405020304" charset="0"/>
              <a:cs typeface="Times New Roman" panose="02020603050405020304" charset="0"/>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53" presetClass="entr" presetSubtype="16" fill="hold" grpId="0" nodeType="after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p:cTn id="7" dur="750" fill="hold"/>
                                        <p:tgtEl>
                                          <p:spTgt spid="7"/>
                                        </p:tgtEl>
                                        <p:attrNameLst>
                                          <p:attrName>ppt_w</p:attrName>
                                        </p:attrNameLst>
                                      </p:cBhvr>
                                      <p:tavLst>
                                        <p:tav tm="0">
                                          <p:val>
                                            <p:fltVal val="0"/>
                                          </p:val>
                                        </p:tav>
                                        <p:tav tm="100000">
                                          <p:val>
                                            <p:strVal val="#ppt_w"/>
                                          </p:val>
                                        </p:tav>
                                      </p:tavLst>
                                    </p:anim>
                                    <p:anim calcmode="lin" valueType="num">
                                      <p:cBhvr>
                                        <p:cTn id="8" dur="750" fill="hold"/>
                                        <p:tgtEl>
                                          <p:spTgt spid="7"/>
                                        </p:tgtEl>
                                        <p:attrNameLst>
                                          <p:attrName>ppt_h</p:attrName>
                                        </p:attrNameLst>
                                      </p:cBhvr>
                                      <p:tavLst>
                                        <p:tav tm="0">
                                          <p:val>
                                            <p:fltVal val="0"/>
                                          </p:val>
                                        </p:tav>
                                        <p:tav tm="100000">
                                          <p:val>
                                            <p:strVal val="#ppt_h"/>
                                          </p:val>
                                        </p:tav>
                                      </p:tavLst>
                                    </p:anim>
                                    <p:animEffect transition="in" filter="fade">
                                      <p:cBhvr>
                                        <p:cTn id="9" dur="75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ldLvl="0" animBg="1"/>
    </p:bldLst>
  </p:timing>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2870</Words>
  <Application>WPS Presentation</Application>
  <PresentationFormat>宽屏</PresentationFormat>
  <Paragraphs>55</Paragraphs>
  <Slides>2</Slides>
  <Notes>0</Notes>
  <HiddenSlides>0</HiddenSlides>
  <MMClips>0</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2</vt:i4>
      </vt:variant>
    </vt:vector>
  </HeadingPairs>
  <TitlesOfParts>
    <vt:vector size="18" baseType="lpstr">
      <vt:lpstr>Arial</vt:lpstr>
      <vt:lpstr>SimSun</vt:lpstr>
      <vt:lpstr>Wingdings</vt:lpstr>
      <vt:lpstr>Times New Roman</vt:lpstr>
      <vt:lpstr>Calibri</vt:lpstr>
      <vt:lpstr>Segoe UI Historic</vt:lpstr>
      <vt:lpstr>Microsoft YaHei</vt:lpstr>
      <vt:lpstr>Ink Free</vt:lpstr>
      <vt:lpstr>Georgia</vt:lpstr>
      <vt:lpstr>方正兰亭超细黑简体</vt:lpstr>
      <vt:lpstr>Aharoni</vt:lpstr>
      <vt:lpstr>Arial Unicode MS</vt:lpstr>
      <vt:lpstr>等线 Light</vt:lpstr>
      <vt:lpstr>等线</vt:lpstr>
      <vt:lpstr>Yu Gothic UI Semibold</vt:lpstr>
      <vt:lpstr>Office 主题​​</vt:lpstr>
      <vt:lpstr>PowerPoint 演示文稿</vt:lpstr>
      <vt:lpstr>PowerPoint 演示文稿</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PC</dc:creator>
  <cp:lastModifiedBy>Kalon Smithers</cp:lastModifiedBy>
  <cp:revision>101</cp:revision>
  <dcterms:created xsi:type="dcterms:W3CDTF">2017-07-17T10:24:00Z</dcterms:created>
  <dcterms:modified xsi:type="dcterms:W3CDTF">2021-09-20T16:32:56Z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7F727914AC504029B05E9B45C6DC4B5E</vt:lpwstr>
  </property>
  <property fmtid="{D5CDD505-2E9C-101B-9397-08002B2CF9AE}" pid="3" name="KSOProductBuildVer">
    <vt:lpwstr>2057-11.2.0.10258</vt:lpwstr>
  </property>
</Properties>
</file>