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7"/>
  </p:notesMasterIdLst>
  <p:sldIdLst>
    <p:sldId id="257" r:id="rId5"/>
    <p:sldId id="269" r:id="rId6"/>
    <p:sldId id="260" r:id="rId7"/>
    <p:sldId id="262" r:id="rId8"/>
    <p:sldId id="263" r:id="rId9"/>
    <p:sldId id="264" r:id="rId10"/>
    <p:sldId id="265" r:id="rId11"/>
    <p:sldId id="266" r:id="rId12"/>
    <p:sldId id="267" r:id="rId13"/>
    <p:sldId id="268" r:id="rId14"/>
    <p:sldId id="271"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ABB479-9858-46EB-9CB3-94AFABA81FE8}" v="37" dt="2020-10-22T10:59:41.5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71058" autoAdjust="0"/>
  </p:normalViewPr>
  <p:slideViewPr>
    <p:cSldViewPr snapToGrid="0">
      <p:cViewPr varScale="1">
        <p:scale>
          <a:sx n="51" d="100"/>
          <a:sy n="51" d="100"/>
        </p:scale>
        <p:origin x="1500" y="72"/>
      </p:cViewPr>
      <p:guideLst/>
    </p:cSldViewPr>
  </p:slideViewPr>
  <p:notesTextViewPr>
    <p:cViewPr>
      <p:scale>
        <a:sx n="1" d="1"/>
        <a:sy n="1" d="1"/>
      </p:scale>
      <p:origin x="0" y="-41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thomas" userId="c064588b8d4eaeb8" providerId="LiveId" clId="{4BABB479-9858-46EB-9CB3-94AFABA81FE8}"/>
    <pc:docChg chg="modSld">
      <pc:chgData name="hannah thomas" userId="c064588b8d4eaeb8" providerId="LiveId" clId="{4BABB479-9858-46EB-9CB3-94AFABA81FE8}" dt="2020-10-22T10:59:41.520" v="35"/>
      <pc:docMkLst>
        <pc:docMk/>
      </pc:docMkLst>
      <pc:sldChg chg="addSp delSp modSp modTransition modAnim">
        <pc:chgData name="hannah thomas" userId="c064588b8d4eaeb8" providerId="LiveId" clId="{4BABB479-9858-46EB-9CB3-94AFABA81FE8}" dt="2020-10-22T10:06:44.011" v="4"/>
        <pc:sldMkLst>
          <pc:docMk/>
          <pc:sldMk cId="1736693185" sldId="257"/>
        </pc:sldMkLst>
        <pc:picChg chg="add del mod">
          <ac:chgData name="hannah thomas" userId="c064588b8d4eaeb8" providerId="LiveId" clId="{4BABB479-9858-46EB-9CB3-94AFABA81FE8}" dt="2020-10-22T10:06:00.637" v="1"/>
          <ac:picMkLst>
            <pc:docMk/>
            <pc:sldMk cId="1736693185" sldId="257"/>
            <ac:picMk id="4" creationId="{0BA396C2-D7C7-486E-80D6-71EE4534301B}"/>
          </ac:picMkLst>
        </pc:picChg>
        <pc:picChg chg="add del mod">
          <ac:chgData name="hannah thomas" userId="c064588b8d4eaeb8" providerId="LiveId" clId="{4BABB479-9858-46EB-9CB3-94AFABA81FE8}" dt="2020-10-22T10:06:33.515" v="3"/>
          <ac:picMkLst>
            <pc:docMk/>
            <pc:sldMk cId="1736693185" sldId="257"/>
            <ac:picMk id="6" creationId="{E7DE4605-8AD3-4BF3-BD9E-4AAD32AAF69E}"/>
          </ac:picMkLst>
        </pc:picChg>
        <pc:picChg chg="add mod">
          <ac:chgData name="hannah thomas" userId="c064588b8d4eaeb8" providerId="LiveId" clId="{4BABB479-9858-46EB-9CB3-94AFABA81FE8}" dt="2020-10-22T10:06:44.011" v="4"/>
          <ac:picMkLst>
            <pc:docMk/>
            <pc:sldMk cId="1736693185" sldId="257"/>
            <ac:picMk id="7" creationId="{3C55E22E-C691-465B-975C-E14ED20087F0}"/>
          </ac:picMkLst>
        </pc:picChg>
      </pc:sldChg>
      <pc:sldChg chg="addSp delSp modSp modTransition modAnim">
        <pc:chgData name="hannah thomas" userId="c064588b8d4eaeb8" providerId="LiveId" clId="{4BABB479-9858-46EB-9CB3-94AFABA81FE8}" dt="2020-10-22T10:20:20.956" v="8"/>
        <pc:sldMkLst>
          <pc:docMk/>
          <pc:sldMk cId="2540360992" sldId="260"/>
        </pc:sldMkLst>
        <pc:picChg chg="add del mod">
          <ac:chgData name="hannah thomas" userId="c064588b8d4eaeb8" providerId="LiveId" clId="{4BABB479-9858-46EB-9CB3-94AFABA81FE8}" dt="2020-10-22T10:15:36.927" v="7"/>
          <ac:picMkLst>
            <pc:docMk/>
            <pc:sldMk cId="2540360992" sldId="260"/>
            <ac:picMk id="5" creationId="{12D1AB43-F93B-49F0-BD59-13FDEA880C43}"/>
          </ac:picMkLst>
        </pc:picChg>
        <pc:picChg chg="add mod">
          <ac:chgData name="hannah thomas" userId="c064588b8d4eaeb8" providerId="LiveId" clId="{4BABB479-9858-46EB-9CB3-94AFABA81FE8}" dt="2020-10-22T10:20:20.956" v="8"/>
          <ac:picMkLst>
            <pc:docMk/>
            <pc:sldMk cId="2540360992" sldId="260"/>
            <ac:picMk id="6" creationId="{BAE413B6-1F07-4297-B307-72C28888CAAF}"/>
          </ac:picMkLst>
        </pc:picChg>
      </pc:sldChg>
      <pc:sldChg chg="addSp delSp modSp modTransition modAnim">
        <pc:chgData name="hannah thomas" userId="c064588b8d4eaeb8" providerId="LiveId" clId="{4BABB479-9858-46EB-9CB3-94AFABA81FE8}" dt="2020-10-22T10:26:30.114" v="12"/>
        <pc:sldMkLst>
          <pc:docMk/>
          <pc:sldMk cId="3530160587" sldId="262"/>
        </pc:sldMkLst>
        <pc:picChg chg="add del mod">
          <ac:chgData name="hannah thomas" userId="c064588b8d4eaeb8" providerId="LiveId" clId="{4BABB479-9858-46EB-9CB3-94AFABA81FE8}" dt="2020-10-22T10:24:42.869" v="10"/>
          <ac:picMkLst>
            <pc:docMk/>
            <pc:sldMk cId="3530160587" sldId="262"/>
            <ac:picMk id="6" creationId="{6C7C0271-0D60-4727-BA06-485FE257B987}"/>
          </ac:picMkLst>
        </pc:picChg>
        <pc:picChg chg="add del mod">
          <ac:chgData name="hannah thomas" userId="c064588b8d4eaeb8" providerId="LiveId" clId="{4BABB479-9858-46EB-9CB3-94AFABA81FE8}" dt="2020-10-22T10:24:51.231" v="11"/>
          <ac:picMkLst>
            <pc:docMk/>
            <pc:sldMk cId="3530160587" sldId="262"/>
            <ac:picMk id="7" creationId="{973F038F-0E4E-461B-AB4A-3DA380437097}"/>
          </ac:picMkLst>
        </pc:picChg>
        <pc:picChg chg="add mod">
          <ac:chgData name="hannah thomas" userId="c064588b8d4eaeb8" providerId="LiveId" clId="{4BABB479-9858-46EB-9CB3-94AFABA81FE8}" dt="2020-10-22T10:26:30.114" v="12"/>
          <ac:picMkLst>
            <pc:docMk/>
            <pc:sldMk cId="3530160587" sldId="262"/>
            <ac:picMk id="9" creationId="{534E81F4-4EE6-4CC4-A1AA-800213F40FAB}"/>
          </ac:picMkLst>
        </pc:picChg>
      </pc:sldChg>
      <pc:sldChg chg="addSp delSp modSp modTransition modAnim">
        <pc:chgData name="hannah thomas" userId="c064588b8d4eaeb8" providerId="LiveId" clId="{4BABB479-9858-46EB-9CB3-94AFABA81FE8}" dt="2020-10-22T10:31:48.523" v="15"/>
        <pc:sldMkLst>
          <pc:docMk/>
          <pc:sldMk cId="2558499601" sldId="263"/>
        </pc:sldMkLst>
        <pc:picChg chg="add del mod">
          <ac:chgData name="hannah thomas" userId="c064588b8d4eaeb8" providerId="LiveId" clId="{4BABB479-9858-46EB-9CB3-94AFABA81FE8}" dt="2020-10-22T10:28:32.773" v="14"/>
          <ac:picMkLst>
            <pc:docMk/>
            <pc:sldMk cId="2558499601" sldId="263"/>
            <ac:picMk id="3" creationId="{B302D7E6-3DAE-4198-A386-2950D2F9D81B}"/>
          </ac:picMkLst>
        </pc:picChg>
        <pc:picChg chg="add mod">
          <ac:chgData name="hannah thomas" userId="c064588b8d4eaeb8" providerId="LiveId" clId="{4BABB479-9858-46EB-9CB3-94AFABA81FE8}" dt="2020-10-22T10:31:48.523" v="15"/>
          <ac:picMkLst>
            <pc:docMk/>
            <pc:sldMk cId="2558499601" sldId="263"/>
            <ac:picMk id="4" creationId="{141CA298-2349-4E57-AFAC-F22533BF28BE}"/>
          </ac:picMkLst>
        </pc:picChg>
      </pc:sldChg>
      <pc:sldChg chg="addSp delSp modSp modTransition modAnim">
        <pc:chgData name="hannah thomas" userId="c064588b8d4eaeb8" providerId="LiveId" clId="{4BABB479-9858-46EB-9CB3-94AFABA81FE8}" dt="2020-10-22T10:45:43.456" v="27"/>
        <pc:sldMkLst>
          <pc:docMk/>
          <pc:sldMk cId="1327045202" sldId="264"/>
        </pc:sldMkLst>
        <pc:picChg chg="add del mod">
          <ac:chgData name="hannah thomas" userId="c064588b8d4eaeb8" providerId="LiveId" clId="{4BABB479-9858-46EB-9CB3-94AFABA81FE8}" dt="2020-10-22T10:39:57.470" v="17"/>
          <ac:picMkLst>
            <pc:docMk/>
            <pc:sldMk cId="1327045202" sldId="264"/>
            <ac:picMk id="3" creationId="{25CB283D-02ED-4B56-B70C-2AA5F93B43E0}"/>
          </ac:picMkLst>
        </pc:picChg>
        <pc:picChg chg="add del mod">
          <ac:chgData name="hannah thomas" userId="c064588b8d4eaeb8" providerId="LiveId" clId="{4BABB479-9858-46EB-9CB3-94AFABA81FE8}" dt="2020-10-22T10:40:25.213" v="19"/>
          <ac:picMkLst>
            <pc:docMk/>
            <pc:sldMk cId="1327045202" sldId="264"/>
            <ac:picMk id="5" creationId="{66C0D7B7-3EE4-4A99-A862-1BAEE97000EF}"/>
          </ac:picMkLst>
        </pc:picChg>
        <pc:picChg chg="add del mod">
          <ac:chgData name="hannah thomas" userId="c064588b8d4eaeb8" providerId="LiveId" clId="{4BABB479-9858-46EB-9CB3-94AFABA81FE8}" dt="2020-10-22T10:44:17.482" v="22"/>
          <ac:picMkLst>
            <pc:docMk/>
            <pc:sldMk cId="1327045202" sldId="264"/>
            <ac:picMk id="6" creationId="{518936BE-7373-49B9-A7B7-DB7C93575673}"/>
          </ac:picMkLst>
        </pc:picChg>
        <pc:picChg chg="add del mod">
          <ac:chgData name="hannah thomas" userId="c064588b8d4eaeb8" providerId="LiveId" clId="{4BABB479-9858-46EB-9CB3-94AFABA81FE8}" dt="2020-10-22T10:44:59.776" v="24"/>
          <ac:picMkLst>
            <pc:docMk/>
            <pc:sldMk cId="1327045202" sldId="264"/>
            <ac:picMk id="7" creationId="{517FE437-98C6-43CB-84E9-9E6C67EAC591}"/>
          </ac:picMkLst>
        </pc:picChg>
        <pc:picChg chg="add del mod">
          <ac:chgData name="hannah thomas" userId="c064588b8d4eaeb8" providerId="LiveId" clId="{4BABB479-9858-46EB-9CB3-94AFABA81FE8}" dt="2020-10-22T10:45:24.034" v="26"/>
          <ac:picMkLst>
            <pc:docMk/>
            <pc:sldMk cId="1327045202" sldId="264"/>
            <ac:picMk id="8" creationId="{B81BE477-078B-477F-AECF-F907E05D90CE}"/>
          </ac:picMkLst>
        </pc:picChg>
        <pc:picChg chg="add mod">
          <ac:chgData name="hannah thomas" userId="c064588b8d4eaeb8" providerId="LiveId" clId="{4BABB479-9858-46EB-9CB3-94AFABA81FE8}" dt="2020-10-22T10:45:43.456" v="27"/>
          <ac:picMkLst>
            <pc:docMk/>
            <pc:sldMk cId="1327045202" sldId="264"/>
            <ac:picMk id="9" creationId="{22EBE1AC-6D90-487E-BC7E-50176B36B713}"/>
          </ac:picMkLst>
        </pc:picChg>
      </pc:sldChg>
      <pc:sldChg chg="addSp modSp">
        <pc:chgData name="hannah thomas" userId="c064588b8d4eaeb8" providerId="LiveId" clId="{4BABB479-9858-46EB-9CB3-94AFABA81FE8}" dt="2020-10-22T10:43:53.257" v="21"/>
        <pc:sldMkLst>
          <pc:docMk/>
          <pc:sldMk cId="3257827393" sldId="265"/>
        </pc:sldMkLst>
        <pc:picChg chg="add mod">
          <ac:chgData name="hannah thomas" userId="c064588b8d4eaeb8" providerId="LiveId" clId="{4BABB479-9858-46EB-9CB3-94AFABA81FE8}" dt="2020-10-22T10:43:53.257" v="21"/>
          <ac:picMkLst>
            <pc:docMk/>
            <pc:sldMk cId="3257827393" sldId="265"/>
            <ac:picMk id="3" creationId="{173878D1-02C4-4DEE-8B8B-E625323A25BD}"/>
          </ac:picMkLst>
        </pc:picChg>
      </pc:sldChg>
      <pc:sldChg chg="addSp delSp modSp modTransition modAnim">
        <pc:chgData name="hannah thomas" userId="c064588b8d4eaeb8" providerId="LiveId" clId="{4BABB479-9858-46EB-9CB3-94AFABA81FE8}" dt="2020-10-22T10:49:29.416" v="30"/>
        <pc:sldMkLst>
          <pc:docMk/>
          <pc:sldMk cId="2046230678" sldId="266"/>
        </pc:sldMkLst>
        <pc:picChg chg="add del mod">
          <ac:chgData name="hannah thomas" userId="c064588b8d4eaeb8" providerId="LiveId" clId="{4BABB479-9858-46EB-9CB3-94AFABA81FE8}" dt="2020-10-22T10:48:22.270" v="29"/>
          <ac:picMkLst>
            <pc:docMk/>
            <pc:sldMk cId="2046230678" sldId="266"/>
            <ac:picMk id="3" creationId="{CB770DBE-2469-444C-86CA-FE6F0BD95A4F}"/>
          </ac:picMkLst>
        </pc:picChg>
        <pc:picChg chg="add mod">
          <ac:chgData name="hannah thomas" userId="c064588b8d4eaeb8" providerId="LiveId" clId="{4BABB479-9858-46EB-9CB3-94AFABA81FE8}" dt="2020-10-22T10:49:29.416" v="30"/>
          <ac:picMkLst>
            <pc:docMk/>
            <pc:sldMk cId="2046230678" sldId="266"/>
            <ac:picMk id="6" creationId="{4C969314-E913-4B62-BAB6-ED405F7FFB2E}"/>
          </ac:picMkLst>
        </pc:picChg>
      </pc:sldChg>
      <pc:sldChg chg="addSp modSp">
        <pc:chgData name="hannah thomas" userId="c064588b8d4eaeb8" providerId="LiveId" clId="{4BABB479-9858-46EB-9CB3-94AFABA81FE8}" dt="2020-10-22T10:51:50.841" v="31"/>
        <pc:sldMkLst>
          <pc:docMk/>
          <pc:sldMk cId="81364061" sldId="267"/>
        </pc:sldMkLst>
        <pc:picChg chg="add mod">
          <ac:chgData name="hannah thomas" userId="c064588b8d4eaeb8" providerId="LiveId" clId="{4BABB479-9858-46EB-9CB3-94AFABA81FE8}" dt="2020-10-22T10:51:50.841" v="31"/>
          <ac:picMkLst>
            <pc:docMk/>
            <pc:sldMk cId="81364061" sldId="267"/>
            <ac:picMk id="5" creationId="{4B297D79-4357-4751-8FAD-F1DF4FF9E902}"/>
          </ac:picMkLst>
        </pc:picChg>
      </pc:sldChg>
      <pc:sldChg chg="addSp modSp">
        <pc:chgData name="hannah thomas" userId="c064588b8d4eaeb8" providerId="LiveId" clId="{4BABB479-9858-46EB-9CB3-94AFABA81FE8}" dt="2020-10-22T10:54:14.680" v="32"/>
        <pc:sldMkLst>
          <pc:docMk/>
          <pc:sldMk cId="2769358177" sldId="268"/>
        </pc:sldMkLst>
        <pc:picChg chg="add mod">
          <ac:chgData name="hannah thomas" userId="c064588b8d4eaeb8" providerId="LiveId" clId="{4BABB479-9858-46EB-9CB3-94AFABA81FE8}" dt="2020-10-22T10:54:14.680" v="32"/>
          <ac:picMkLst>
            <pc:docMk/>
            <pc:sldMk cId="2769358177" sldId="268"/>
            <ac:picMk id="3" creationId="{10E780B8-7F1C-4EEB-920C-D738315A57E7}"/>
          </ac:picMkLst>
        </pc:picChg>
      </pc:sldChg>
      <pc:sldChg chg="addSp modSp">
        <pc:chgData name="hannah thomas" userId="c064588b8d4eaeb8" providerId="LiveId" clId="{4BABB479-9858-46EB-9CB3-94AFABA81FE8}" dt="2020-10-22T10:12:19.210" v="5"/>
        <pc:sldMkLst>
          <pc:docMk/>
          <pc:sldMk cId="426422181" sldId="269"/>
        </pc:sldMkLst>
        <pc:picChg chg="add mod">
          <ac:chgData name="hannah thomas" userId="c064588b8d4eaeb8" providerId="LiveId" clId="{4BABB479-9858-46EB-9CB3-94AFABA81FE8}" dt="2020-10-22T10:12:19.210" v="5"/>
          <ac:picMkLst>
            <pc:docMk/>
            <pc:sldMk cId="426422181" sldId="269"/>
            <ac:picMk id="4" creationId="{5BA909CF-51C4-4893-8C62-4717DFA0044A}"/>
          </ac:picMkLst>
        </pc:picChg>
      </pc:sldChg>
      <pc:sldChg chg="addSp delSp modSp modTransition modAnim">
        <pc:chgData name="hannah thomas" userId="c064588b8d4eaeb8" providerId="LiveId" clId="{4BABB479-9858-46EB-9CB3-94AFABA81FE8}" dt="2020-10-22T10:59:41.520" v="35"/>
        <pc:sldMkLst>
          <pc:docMk/>
          <pc:sldMk cId="3807133828" sldId="271"/>
        </pc:sldMkLst>
        <pc:picChg chg="add del mod">
          <ac:chgData name="hannah thomas" userId="c064588b8d4eaeb8" providerId="LiveId" clId="{4BABB479-9858-46EB-9CB3-94AFABA81FE8}" dt="2020-10-22T10:58:24.595" v="34"/>
          <ac:picMkLst>
            <pc:docMk/>
            <pc:sldMk cId="3807133828" sldId="271"/>
            <ac:picMk id="3" creationId="{289E6D9E-A570-41D3-8D77-82A55EA5FBDC}"/>
          </ac:picMkLst>
        </pc:picChg>
        <pc:picChg chg="add mod">
          <ac:chgData name="hannah thomas" userId="c064588b8d4eaeb8" providerId="LiveId" clId="{4BABB479-9858-46EB-9CB3-94AFABA81FE8}" dt="2020-10-22T10:59:41.520" v="35"/>
          <ac:picMkLst>
            <pc:docMk/>
            <pc:sldMk cId="3807133828" sldId="271"/>
            <ac:picMk id="5" creationId="{EF4E841C-3C7D-4F7E-AC84-8BF01BBA8A7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2C2B1F-DE40-4D08-86E7-9ECE89733460}" type="datetimeFigureOut">
              <a:rPr lang="en-GB" smtClean="0"/>
              <a:t>20/10/2020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12870A-D946-4059-A32B-06FC2814B793}" type="slidenum">
              <a:rPr lang="en-GB" smtClean="0"/>
              <a:t>‹#›</a:t>
            </a:fld>
            <a:endParaRPr lang="en-GB"/>
          </a:p>
        </p:txBody>
      </p:sp>
    </p:spTree>
    <p:extLst>
      <p:ext uri="{BB962C8B-B14F-4D97-AF65-F5344CB8AC3E}">
        <p14:creationId xmlns:p14="http://schemas.microsoft.com/office/powerpoint/2010/main" val="2522973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12870A-D946-4059-A32B-06FC2814B793}" type="slidenum">
              <a:rPr lang="en-GB" smtClean="0"/>
              <a:t>1</a:t>
            </a:fld>
            <a:endParaRPr lang="en-GB"/>
          </a:p>
        </p:txBody>
      </p:sp>
    </p:spTree>
    <p:extLst>
      <p:ext uri="{BB962C8B-B14F-4D97-AF65-F5344CB8AC3E}">
        <p14:creationId xmlns:p14="http://schemas.microsoft.com/office/powerpoint/2010/main" val="3845187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Strategy is a deliberate search for a plan of action that will aid the development of a </a:t>
            </a:r>
            <a:r>
              <a:rPr lang="en-GB" dirty="0" err="1"/>
              <a:t>business;s</a:t>
            </a:r>
            <a:r>
              <a:rPr lang="en-GB" dirty="0"/>
              <a:t> competitive advantage and compound it. Strategy determines how an organisation uses its available resources to meet the needs of stakeholders and its market position. </a:t>
            </a:r>
          </a:p>
          <a:p>
            <a:endParaRPr lang="en-GB" dirty="0"/>
          </a:p>
          <a:p>
            <a:r>
              <a:rPr lang="en-GB" dirty="0"/>
              <a:t>A deliberate strategy is a strategy that the organisation creates in order to meet the objectives that have been created, however an emergent strategy on the other hand is a strategy that gets created by the organisation as their environment changes due to complications. Mintzberg believes that organisations must be adaptable to their environment to ensure that they keep up with the  ever changing situations within the world. </a:t>
            </a:r>
          </a:p>
          <a:p>
            <a:endParaRPr lang="en-GB" dirty="0"/>
          </a:p>
          <a:p>
            <a:r>
              <a:rPr lang="en-GB" dirty="0"/>
              <a:t>As organisations create emergent strategies within the changing environment, they learn things and then those strategies become a realised strategy. The image in the slide describes that the mix of a deliberate strategy and an emergent strategy within an </a:t>
            </a:r>
            <a:r>
              <a:rPr lang="en-GB" dirty="0" err="1"/>
              <a:t>organsation</a:t>
            </a:r>
            <a:r>
              <a:rPr lang="en-GB" dirty="0"/>
              <a:t> becomes a realised strategy. </a:t>
            </a:r>
          </a:p>
          <a:p>
            <a:endParaRPr lang="en-GB" dirty="0"/>
          </a:p>
          <a:p>
            <a:r>
              <a:rPr lang="en-GB" dirty="0"/>
              <a:t>Johnson and Scholes, including Mintzberg are well known theorists within strategy and strategic management. The two quotes within the slide successfully explain the meaning of strategy, and Mintzberg’s quote simply suggests that emergent strategies are made without planning or technique however are made within the circumstances of the environment. </a:t>
            </a:r>
          </a:p>
        </p:txBody>
      </p:sp>
      <p:sp>
        <p:nvSpPr>
          <p:cNvPr id="4" name="Slide Number Placeholder 3"/>
          <p:cNvSpPr>
            <a:spLocks noGrp="1"/>
          </p:cNvSpPr>
          <p:nvPr>
            <p:ph type="sldNum" sz="quarter" idx="5"/>
          </p:nvPr>
        </p:nvSpPr>
        <p:spPr/>
        <p:txBody>
          <a:bodyPr/>
          <a:lstStyle/>
          <a:p>
            <a:fld id="{DD12870A-D946-4059-A32B-06FC2814B793}" type="slidenum">
              <a:rPr lang="en-GB" smtClean="0"/>
              <a:t>2</a:t>
            </a:fld>
            <a:endParaRPr lang="en-GB"/>
          </a:p>
        </p:txBody>
      </p:sp>
    </p:spTree>
    <p:extLst>
      <p:ext uri="{BB962C8B-B14F-4D97-AF65-F5344CB8AC3E}">
        <p14:creationId xmlns:p14="http://schemas.microsoft.com/office/powerpoint/2010/main" val="2187659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Looking at the image pasted in the slide regarding strategic management, a number of words stand out. The words that stand out the most to me are, mission statement, strategies, internal and external factors, stakeholder, analysis and vision. </a:t>
            </a:r>
          </a:p>
          <a:p>
            <a:endParaRPr lang="en-GB" dirty="0"/>
          </a:p>
          <a:p>
            <a:r>
              <a:rPr lang="en-GB" dirty="0"/>
              <a:t>Strategic management is tool used by organisations to ensure that their organisation has the ability to achieve goals and targets that have been set, it ensures that the establishment that stable business and conforms to all vital factors within the business for effective management. </a:t>
            </a:r>
          </a:p>
          <a:p>
            <a:endParaRPr lang="en-GB" dirty="0"/>
          </a:p>
          <a:p>
            <a:r>
              <a:rPr lang="en-GB" dirty="0"/>
              <a:t>From the image, it is important for businesses to stand by their mission statement, to have realistic strategies to achieve their goals, understand their internal and external factors within the organisations through using tools such as SWOT and PEST analysis including having an analysis of their stakeholders and placing them correctly within their analysis.</a:t>
            </a:r>
          </a:p>
          <a:p>
            <a:endParaRPr lang="en-GB" dirty="0"/>
          </a:p>
          <a:p>
            <a:r>
              <a:rPr lang="en-GB" dirty="0"/>
              <a:t>Henry Mintzberg believes that strategic management is an oxymoron, are strategies aren’t formulated form planned processes, however the most interesting strategies emerge from smaller problems getting solved and people learning things. </a:t>
            </a:r>
          </a:p>
        </p:txBody>
      </p:sp>
      <p:sp>
        <p:nvSpPr>
          <p:cNvPr id="4" name="Slide Number Placeholder 3"/>
          <p:cNvSpPr>
            <a:spLocks noGrp="1"/>
          </p:cNvSpPr>
          <p:nvPr>
            <p:ph type="sldNum" sz="quarter" idx="5"/>
          </p:nvPr>
        </p:nvSpPr>
        <p:spPr/>
        <p:txBody>
          <a:bodyPr/>
          <a:lstStyle/>
          <a:p>
            <a:fld id="{DD12870A-D946-4059-A32B-06FC2814B793}" type="slidenum">
              <a:rPr lang="en-GB" smtClean="0"/>
              <a:t>3</a:t>
            </a:fld>
            <a:endParaRPr lang="en-GB"/>
          </a:p>
        </p:txBody>
      </p:sp>
    </p:spTree>
    <p:extLst>
      <p:ext uri="{BB962C8B-B14F-4D97-AF65-F5344CB8AC3E}">
        <p14:creationId xmlns:p14="http://schemas.microsoft.com/office/powerpoint/2010/main" val="2235023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LUSH Cosmetics is an independently owned retailer that was created by Mark Constantine and beauty therapist Liz Weir in 1995 in Poole, UK. It has gained a huge success on a global level for its freshly handmade and ethically friendly products which include, bath bombs, body washes, facial products and more. The organisations mission statement is to develop effective products by using fresh and organic ingredients that include, natural fruits and vegetables, essential oils and safe synthetics without the use of harmful chemicals. LUSH believe very strongly on not testing on animals, instead they test all of their products on humans. They believe so strongly with this mission statement that the organisation even refuse to buy their supply from producers that test on animals. LUSH see their products as good value whilst also making a profit without impacting the environment. Lush also believe that the customer is always right. Lush products have been becoming more popular and successful in recent years, due to the fact that today’s generation are more environmentally friendly and are aware of the damages to the environment, also with a clear understanding of how important sustainability is to help the environment, therefore are using more LUSH  products due to their mission statement. </a:t>
            </a:r>
          </a:p>
          <a:p>
            <a:endParaRPr lang="en-GB" dirty="0"/>
          </a:p>
        </p:txBody>
      </p:sp>
      <p:sp>
        <p:nvSpPr>
          <p:cNvPr id="4" name="Slide Number Placeholder 3"/>
          <p:cNvSpPr>
            <a:spLocks noGrp="1"/>
          </p:cNvSpPr>
          <p:nvPr>
            <p:ph type="sldNum" sz="quarter" idx="5"/>
          </p:nvPr>
        </p:nvSpPr>
        <p:spPr/>
        <p:txBody>
          <a:bodyPr/>
          <a:lstStyle/>
          <a:p>
            <a:fld id="{DD12870A-D946-4059-A32B-06FC2814B793}" type="slidenum">
              <a:rPr lang="en-GB" smtClean="0"/>
              <a:t>4</a:t>
            </a:fld>
            <a:endParaRPr lang="en-GB"/>
          </a:p>
        </p:txBody>
      </p:sp>
    </p:spTree>
    <p:extLst>
      <p:ext uri="{BB962C8B-B14F-4D97-AF65-F5344CB8AC3E}">
        <p14:creationId xmlns:p14="http://schemas.microsoft.com/office/powerpoint/2010/main" val="704976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RETAIL STRATEGY </a:t>
            </a:r>
          </a:p>
          <a:p>
            <a:pPr marL="0" indent="0">
              <a:buNone/>
            </a:pPr>
            <a:r>
              <a:rPr lang="en-GB" dirty="0"/>
              <a:t>Lush hold a retail strategy where they turn the usual cosmetic buying on the head. LUSH aim to create an interesting vibe within their store, by filling it with an array of products, colours and scents which attract  their customers into the shop. They aimed to increase the instore experience for their customers by employing staff who hold and share the same values as the organisation and are passionate about promoting the variety of products within store, by assisting the customers including educating them on the importance of the brand and products that they are buying. </a:t>
            </a:r>
          </a:p>
          <a:p>
            <a:pPr marL="0" indent="0">
              <a:buNone/>
            </a:pPr>
            <a:endParaRPr lang="en-GB" dirty="0"/>
          </a:p>
          <a:p>
            <a:pPr marL="0" indent="0">
              <a:buNone/>
            </a:pPr>
            <a:r>
              <a:rPr lang="en-GB" dirty="0"/>
              <a:t>2. SOCIAL STRATEGY </a:t>
            </a:r>
          </a:p>
          <a:p>
            <a:pPr marL="0" indent="0">
              <a:buNone/>
            </a:pPr>
            <a:r>
              <a:rPr lang="en-GB" dirty="0"/>
              <a:t>LUSH like to ensure that they have a strong social presence across the variety of social platforms. ensuring that they are posting frequently across the platforms to promote new and existing products, including starting conversations regarding environmental issues. LUSH are aware that the conversations may not always be comfortable, but they know it’s a way of getting people talking and aware of the different environmental problems that are currently happening within the world. For example, one year, LUSH began a conversation regarding the issue that the Orangutangs are in danger and to promote their support within this issue, they created a new environmentally friendly bath bomb in the shape of the animal to create funds to donate to this issue. They always see increase in sales when they get people talking about situations such as this. </a:t>
            </a:r>
          </a:p>
          <a:p>
            <a:pPr marL="0" indent="0">
              <a:buNone/>
            </a:pPr>
            <a:endParaRPr lang="en-GB" dirty="0"/>
          </a:p>
          <a:p>
            <a:pPr marL="0" indent="0">
              <a:buNone/>
            </a:pPr>
            <a:r>
              <a:rPr lang="en-GB" dirty="0"/>
              <a:t>3. TECHNOLOGICAL STRATEGY </a:t>
            </a:r>
          </a:p>
          <a:p>
            <a:pPr marL="0" indent="0">
              <a:buNone/>
            </a:pPr>
            <a:r>
              <a:rPr lang="en-GB" dirty="0"/>
              <a:t>This technological strategy interlinks again with LUSH’s strategy to increase the customer experience in store. They decided to implement a technology that analyses the customers skin type and recommend the perfect lush product to combat the issue. They capitalised on this technology as it allowed them to analyse the social trends within the beauty industry which allowed them to realise that there was a link missing between the customer experience being offered and the one  being desired. </a:t>
            </a:r>
          </a:p>
          <a:p>
            <a:pPr marL="0" indent="0">
              <a:buNone/>
            </a:pPr>
            <a:endParaRPr lang="en-GB" dirty="0"/>
          </a:p>
          <a:p>
            <a:pPr marL="0" indent="0">
              <a:buNone/>
            </a:pPr>
            <a:r>
              <a:rPr lang="en-GB" dirty="0"/>
              <a:t>4. SUSTAINABILITY STRATEGY</a:t>
            </a:r>
          </a:p>
          <a:p>
            <a:pPr marL="0" indent="0">
              <a:buNone/>
            </a:pPr>
            <a:r>
              <a:rPr lang="en-GB" dirty="0"/>
              <a:t>LUSH’S sustainability strategy include the phrases, refuse, reuse, reduce and recycle. They refuse packaging, which simply means that they have designed the packaging out of the product. This is through the impact of them going NAKED. This means that products such as soap or shampoo aren’t produced in bottles, instead are bars which don’t have any packaging, instead the organisation would put the bar in a paper bag for customers to take home, so that the packaging has an easier breakdown. LUSH aren’t able to make all products naked at the moment, however 30-50% of their products are. </a:t>
            </a:r>
          </a:p>
          <a:p>
            <a:pPr marL="0" indent="0">
              <a:buNone/>
            </a:pPr>
            <a:endParaRPr lang="en-GB" dirty="0"/>
          </a:p>
          <a:p>
            <a:pPr marL="0" indent="0">
              <a:buNone/>
            </a:pPr>
            <a:r>
              <a:rPr lang="en-GB" dirty="0"/>
              <a:t>Another factors of they sustainability strategy is, their BLACK POT SCHEME. Their black pots are made out of PCR materials. They encourage customers to return the pots as part of their recycling scheme. However, customers must return 5 black pots to receive a free face mask. The return rate currently is 18% however I believe that there are ways to increase this statistic. </a:t>
            </a:r>
          </a:p>
        </p:txBody>
      </p:sp>
      <p:sp>
        <p:nvSpPr>
          <p:cNvPr id="4" name="Slide Number Placeholder 3"/>
          <p:cNvSpPr>
            <a:spLocks noGrp="1"/>
          </p:cNvSpPr>
          <p:nvPr>
            <p:ph type="sldNum" sz="quarter" idx="5"/>
          </p:nvPr>
        </p:nvSpPr>
        <p:spPr/>
        <p:txBody>
          <a:bodyPr/>
          <a:lstStyle/>
          <a:p>
            <a:fld id="{DD12870A-D946-4059-A32B-06FC2814B793}" type="slidenum">
              <a:rPr lang="en-GB" smtClean="0"/>
              <a:t>5</a:t>
            </a:fld>
            <a:endParaRPr lang="en-GB"/>
          </a:p>
        </p:txBody>
      </p:sp>
    </p:spTree>
    <p:extLst>
      <p:ext uri="{BB962C8B-B14F-4D97-AF65-F5344CB8AC3E}">
        <p14:creationId xmlns:p14="http://schemas.microsoft.com/office/powerpoint/2010/main" val="3322269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Strengths: </a:t>
            </a:r>
          </a:p>
          <a:p>
            <a:r>
              <a:rPr lang="en-GB" b="0" dirty="0"/>
              <a:t>One of the most obvious strengths within LUSH is the fact that they are environmentally friendly and a sustainable brand, this correlates with their strong Corporate Social Responsibility. LUSH provide back into the local communities and they have donated large sums of money to charities that aid the environment. Another strength that they have is that their products are fresh and handmade, which provides them with a differentiation to other brands. </a:t>
            </a:r>
          </a:p>
          <a:p>
            <a:endParaRPr lang="en-GB" b="0" dirty="0"/>
          </a:p>
          <a:p>
            <a:r>
              <a:rPr lang="en-GB" b="1" dirty="0"/>
              <a:t>Weaknesses: </a:t>
            </a:r>
          </a:p>
          <a:p>
            <a:r>
              <a:rPr lang="en-GB" b="0" dirty="0"/>
              <a:t>The brand advertisement isn’t always attractive, it doesn’t always draw in the customers attention. I believe this is because the brand show the reality of the effects that we are having on the environment and nature, which probably makes people feel slightly uncomfortable. </a:t>
            </a:r>
          </a:p>
          <a:p>
            <a:r>
              <a:rPr lang="en-GB" b="0" dirty="0"/>
              <a:t>Products can be on the higher end of the market, and customers find some of their products slightly expensive, therefore people make the more convenient choice of buying elsewhere for a cheaper product instead of buying the more responsible product. </a:t>
            </a:r>
          </a:p>
          <a:p>
            <a:r>
              <a:rPr lang="en-GB" b="0" dirty="0"/>
              <a:t>Not many people are aware of the brands products and their benefits for example, people who suffer from skin problems such as eczema would benefit from using lush’s dream cream as its made with oats and oats are beneficial for smoothing skin irritation. </a:t>
            </a:r>
          </a:p>
          <a:p>
            <a:endParaRPr lang="en-GB" b="0" dirty="0"/>
          </a:p>
          <a:p>
            <a:r>
              <a:rPr lang="en-GB" b="1" dirty="0"/>
              <a:t>Opportunities: </a:t>
            </a:r>
          </a:p>
          <a:p>
            <a:r>
              <a:rPr lang="en-GB" b="0" dirty="0"/>
              <a:t>LUSH’s opportunities include, society becoming more environmentally friendly and more aware of the effects on the environment and it is strengthening LUSH’s position within the market as more people appreciate the effort that goes into making ethically friendly products. This correlates with the fact that more people are growing scared of using products with harsh chemicals in them, and LUSH make all products with fresh ingredients without the use of synthetics, and not testing on animals. LUSH can use this as an opportunity to capitalise on this. people also have a growing passion for handmade products, making then appreciate the time and effort that is put into the product and more appreciation is shown towards the brand. </a:t>
            </a:r>
          </a:p>
          <a:p>
            <a:endParaRPr lang="en-GB" b="0" dirty="0"/>
          </a:p>
          <a:p>
            <a:r>
              <a:rPr lang="en-GB" b="1" dirty="0"/>
              <a:t>Threats:</a:t>
            </a:r>
          </a:p>
          <a:p>
            <a:r>
              <a:rPr lang="en-GB" b="0" dirty="0"/>
              <a:t>One big threat to LUSH is their competitors, with them offering cheaper products and also becoming more environmentally friendly which will draw consumers to the cheaper brand which correlates with the point that consumers will buy more conventional products instead of the responsible product. </a:t>
            </a:r>
          </a:p>
          <a:p>
            <a:r>
              <a:rPr lang="en-GB" b="0" dirty="0"/>
              <a:t>Supply could easily decrease, especially that LUSH get their products from a variety of locations world wide, this would cause them to rethink their supply strategy and supply stakeholders.  </a:t>
            </a:r>
          </a:p>
          <a:p>
            <a:endParaRPr lang="en-GB" b="0" dirty="0"/>
          </a:p>
          <a:p>
            <a:endParaRPr lang="en-GB" b="0" dirty="0"/>
          </a:p>
        </p:txBody>
      </p:sp>
      <p:sp>
        <p:nvSpPr>
          <p:cNvPr id="4" name="Slide Number Placeholder 3"/>
          <p:cNvSpPr>
            <a:spLocks noGrp="1"/>
          </p:cNvSpPr>
          <p:nvPr>
            <p:ph type="sldNum" sz="quarter" idx="5"/>
          </p:nvPr>
        </p:nvSpPr>
        <p:spPr/>
        <p:txBody>
          <a:bodyPr/>
          <a:lstStyle/>
          <a:p>
            <a:fld id="{DD12870A-D946-4059-A32B-06FC2814B793}" type="slidenum">
              <a:rPr lang="en-GB" smtClean="0"/>
              <a:t>6</a:t>
            </a:fld>
            <a:endParaRPr lang="en-GB"/>
          </a:p>
        </p:txBody>
      </p:sp>
    </p:spTree>
    <p:extLst>
      <p:ext uri="{BB962C8B-B14F-4D97-AF65-F5344CB8AC3E}">
        <p14:creationId xmlns:p14="http://schemas.microsoft.com/office/powerpoint/2010/main" val="471774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Political: </a:t>
            </a:r>
          </a:p>
          <a:p>
            <a:r>
              <a:rPr lang="en-GB" b="0" dirty="0"/>
              <a:t>LUSH import and export a number of ingredients to use for their fresh handmade products, however they need to ensure that they are always aware of the changes that are happening within the regulations from various places, otherwise they will have to get their produce from elsewhere which can have a knock on effect to the suppliers. </a:t>
            </a:r>
          </a:p>
          <a:p>
            <a:endParaRPr lang="en-GB" b="0" dirty="0"/>
          </a:p>
          <a:p>
            <a:r>
              <a:rPr lang="en-GB" b="0" dirty="0"/>
              <a:t>Ensure they are abiding with government rules and legislation which also correlates with the NEW EU cosmetic product regulations. </a:t>
            </a:r>
          </a:p>
          <a:p>
            <a:endParaRPr lang="en-GB" b="1" dirty="0"/>
          </a:p>
          <a:p>
            <a:r>
              <a:rPr lang="en-GB" b="1" dirty="0"/>
              <a:t>Social:</a:t>
            </a:r>
          </a:p>
          <a:p>
            <a:r>
              <a:rPr lang="en-GB" b="0" dirty="0"/>
              <a:t>LUSH need to ensure that they are up to date with their social trends, so that they know how to attract their customers in the correct way. </a:t>
            </a:r>
          </a:p>
          <a:p>
            <a:r>
              <a:rPr lang="en-GB" b="0" dirty="0"/>
              <a:t>Ensure customer presence in store – LUSH are successful doing this as their stores are full of colour and various scents that draw the customer in, they also do this through having enthusiastic staff that share the same values as the brand. </a:t>
            </a:r>
          </a:p>
          <a:p>
            <a:r>
              <a:rPr lang="en-GB" b="0" dirty="0"/>
              <a:t>They campaign for non profit organisations that help aid the environment and they also provide funds back into local communities </a:t>
            </a:r>
          </a:p>
          <a:p>
            <a:r>
              <a:rPr lang="en-GB" b="0" dirty="0"/>
              <a:t>Social trends have also shown LUSH an increased demand for ethically friendly products, which again strengthens their position within the market. </a:t>
            </a:r>
          </a:p>
          <a:p>
            <a:endParaRPr lang="en-GB" b="0" dirty="0"/>
          </a:p>
          <a:p>
            <a:r>
              <a:rPr lang="en-GB" b="1" dirty="0"/>
              <a:t>Economical: </a:t>
            </a:r>
          </a:p>
          <a:p>
            <a:r>
              <a:rPr lang="en-GB" b="0" dirty="0"/>
              <a:t>There is an economic growth in emergent countries and the price competition with other brands are lowering margins within the organisation </a:t>
            </a:r>
          </a:p>
          <a:p>
            <a:endParaRPr lang="en-GB" b="0" dirty="0"/>
          </a:p>
          <a:p>
            <a:r>
              <a:rPr lang="en-GB" b="1" dirty="0"/>
              <a:t>Technological: </a:t>
            </a:r>
          </a:p>
          <a:p>
            <a:r>
              <a:rPr lang="en-GB" b="0" dirty="0"/>
              <a:t>The average shelf life of the products cannot exceed 14 months, this can be considered a weakness for the brand. In some cases, products cannot exceed 4-5 months. This is dependent on what the product is and the ingredients that  have been used within. </a:t>
            </a:r>
          </a:p>
          <a:p>
            <a:r>
              <a:rPr lang="en-GB" b="0" dirty="0"/>
              <a:t>LUSH must also try and promote and encourage online sales, this could be difficult as customers enjoy attending the store, to smell and feel the various products to see what their preference is.</a:t>
            </a:r>
          </a:p>
          <a:p>
            <a:endParaRPr lang="en-GB" b="1" dirty="0"/>
          </a:p>
        </p:txBody>
      </p:sp>
      <p:sp>
        <p:nvSpPr>
          <p:cNvPr id="4" name="Slide Number Placeholder 3"/>
          <p:cNvSpPr>
            <a:spLocks noGrp="1"/>
          </p:cNvSpPr>
          <p:nvPr>
            <p:ph type="sldNum" sz="quarter" idx="5"/>
          </p:nvPr>
        </p:nvSpPr>
        <p:spPr/>
        <p:txBody>
          <a:bodyPr/>
          <a:lstStyle/>
          <a:p>
            <a:fld id="{DD12870A-D946-4059-A32B-06FC2814B793}" type="slidenum">
              <a:rPr lang="en-GB" smtClean="0"/>
              <a:t>7</a:t>
            </a:fld>
            <a:endParaRPr lang="en-GB"/>
          </a:p>
        </p:txBody>
      </p:sp>
    </p:spTree>
    <p:extLst>
      <p:ext uri="{BB962C8B-B14F-4D97-AF65-F5344CB8AC3E}">
        <p14:creationId xmlns:p14="http://schemas.microsoft.com/office/powerpoint/2010/main" val="1952118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Bowman is a well known theorist and created a tool known as </a:t>
            </a:r>
            <a:r>
              <a:rPr lang="en-GB" dirty="0" err="1"/>
              <a:t>Bowman;s</a:t>
            </a:r>
            <a:r>
              <a:rPr lang="en-GB" dirty="0"/>
              <a:t> strategic clock to define an organisations market position in relation to its competitors. According to Bowman, having a competitive advantage is more powerful than a cost advantage as it concerns the strategic positioning of products within the market. </a:t>
            </a:r>
          </a:p>
          <a:p>
            <a:endParaRPr lang="en-GB" dirty="0"/>
          </a:p>
          <a:p>
            <a:r>
              <a:rPr lang="en-GB" dirty="0"/>
              <a:t>Through analysis of LUSH, the diagram displays my interpretation of the organisation and where I would locate LUSH on Bowman’s Clock. Other people may place it elsewhere, however it all comes down to the individual and their interpretation of the organisation. I have placed LUSH in-between Hybrid and Differentiation due to the fact that the company has successfully  implemented this strategy as they differentiate their products and brand by creating fresh, handmade and ethical products using suppliers that don’t test on animals, neither do the organisation themselves test on animals, they use humans instead. They also have a strong commitment to their social corporate responsibility, therefore I have placed them here. </a:t>
            </a:r>
          </a:p>
        </p:txBody>
      </p:sp>
      <p:sp>
        <p:nvSpPr>
          <p:cNvPr id="4" name="Slide Number Placeholder 3"/>
          <p:cNvSpPr>
            <a:spLocks noGrp="1"/>
          </p:cNvSpPr>
          <p:nvPr>
            <p:ph type="sldNum" sz="quarter" idx="5"/>
          </p:nvPr>
        </p:nvSpPr>
        <p:spPr/>
        <p:txBody>
          <a:bodyPr/>
          <a:lstStyle/>
          <a:p>
            <a:fld id="{DD12870A-D946-4059-A32B-06FC2814B793}" type="slidenum">
              <a:rPr lang="en-GB" smtClean="0"/>
              <a:t>8</a:t>
            </a:fld>
            <a:endParaRPr lang="en-GB"/>
          </a:p>
        </p:txBody>
      </p:sp>
    </p:spTree>
    <p:extLst>
      <p:ext uri="{BB962C8B-B14F-4D97-AF65-F5344CB8AC3E}">
        <p14:creationId xmlns:p14="http://schemas.microsoft.com/office/powerpoint/2010/main" val="2260184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Mendelow</a:t>
            </a:r>
            <a:r>
              <a:rPr lang="en-GB" dirty="0"/>
              <a:t> created the power and interest matrix in order to analyse what stakeholders are within an organisation and their importance. This tool is used to communicate effectively with the various stakeholder and building relationships with people who have strong interests within the organisation. This matrix is open for interpretation by the individual on where the various stakeholder belong and their importance. </a:t>
            </a:r>
          </a:p>
          <a:p>
            <a:endParaRPr lang="en-GB" dirty="0"/>
          </a:p>
          <a:p>
            <a:r>
              <a:rPr lang="en-GB" dirty="0"/>
              <a:t>On the diagram within the slide, I have placed various stakeholders that I think are important within different places. I believe that employee’s and customers hold the most power when it comes to a business. I believe this, due to the fact without customers and employee’s a business wouldn’t function, a business needs employee’s to create a good work culture to get things done, and for this to work successfully, employees must be kept satisfied and kept informed of all changes within the organisation. Drucker once stated that culture eats strategy for breakfast and without culture the business wouldn’t work. I believe the same for customers, without their support and use of the organisation, the organisation wouldn’t be able to expand and keep operating. </a:t>
            </a:r>
          </a:p>
          <a:p>
            <a:endParaRPr lang="en-GB" dirty="0"/>
          </a:p>
          <a:p>
            <a:r>
              <a:rPr lang="en-GB" dirty="0"/>
              <a:t>Competitors should be monitored, to ensure what their position is within the market and how LUSH can be above them within the market to ensure that they have the advantage. Communities and charities should be kept engaged, as LUSH raises funds for variety of communities and charities, its important that the organisation keeps communication with them to ensure that they are aware of the different issues that are arising.</a:t>
            </a:r>
          </a:p>
          <a:p>
            <a:endParaRPr lang="en-GB" dirty="0"/>
          </a:p>
          <a:p>
            <a:r>
              <a:rPr lang="en-GB" dirty="0"/>
              <a:t>Social media platforms must be monitored to ensure that the correct information and issues are being shared across the platforms.  There are other various stakeholders that are important within LUSH, however as stated it is all open for the individuals interpretation. </a:t>
            </a:r>
          </a:p>
          <a:p>
            <a:endParaRPr lang="en-GB" dirty="0"/>
          </a:p>
          <a:p>
            <a:endParaRPr lang="en-GB" dirty="0"/>
          </a:p>
        </p:txBody>
      </p:sp>
      <p:sp>
        <p:nvSpPr>
          <p:cNvPr id="4" name="Slide Number Placeholder 3"/>
          <p:cNvSpPr>
            <a:spLocks noGrp="1"/>
          </p:cNvSpPr>
          <p:nvPr>
            <p:ph type="sldNum" sz="quarter" idx="5"/>
          </p:nvPr>
        </p:nvSpPr>
        <p:spPr/>
        <p:txBody>
          <a:bodyPr/>
          <a:lstStyle/>
          <a:p>
            <a:fld id="{DD12870A-D946-4059-A32B-06FC2814B793}" type="slidenum">
              <a:rPr lang="en-GB" smtClean="0"/>
              <a:t>9</a:t>
            </a:fld>
            <a:endParaRPr lang="en-GB"/>
          </a:p>
        </p:txBody>
      </p:sp>
    </p:spTree>
    <p:extLst>
      <p:ext uri="{BB962C8B-B14F-4D97-AF65-F5344CB8AC3E}">
        <p14:creationId xmlns:p14="http://schemas.microsoft.com/office/powerpoint/2010/main" val="2391611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first recommendation for the brand would be related to their black pot recycling scheme. They encourage customers to return 5 black pots in order to be recycled and then the customer would receive a free face mask as a thank you. </a:t>
            </a:r>
          </a:p>
          <a:p>
            <a:endParaRPr lang="en-GB" dirty="0"/>
          </a:p>
          <a:p>
            <a:r>
              <a:rPr lang="en-GB" dirty="0"/>
              <a:t>I believe, that majority of customers wouldn’t buy a large number of products in black pots, or they would buy products that would last them a few months, making them forget about the recycling scheme and throwing out their pots. I believe a better way to manage this scheme would be through providing a better incentive to customers to encourage them to return the pots. For example. If they were to return one pot, they would receive a small sample of hand wash, returning 2 pots at the same time, would give customers a lip balm and so on, until the customer would return five pots in one go and then receive a face mask or an alternative product. I believe that this would enhance the return rate of the pots, increasing the statistic from 18%. </a:t>
            </a:r>
          </a:p>
          <a:p>
            <a:endParaRPr lang="en-GB" dirty="0"/>
          </a:p>
          <a:p>
            <a:r>
              <a:rPr lang="en-GB" dirty="0"/>
              <a:t>I believe another way to enhance customers knowledge on the recycling scheme that the brand has, is through making small leaflets or business card sized cards to provide some more information to customer once they have made a purchase. Explaining the efforts that lush go to , to help the environment and how the customer can also have an impact. I believe that it could change the customers aspect on a number of things and encourage them to make small changes with their recycling and use of products. </a:t>
            </a:r>
          </a:p>
        </p:txBody>
      </p:sp>
      <p:sp>
        <p:nvSpPr>
          <p:cNvPr id="4" name="Slide Number Placeholder 3"/>
          <p:cNvSpPr>
            <a:spLocks noGrp="1"/>
          </p:cNvSpPr>
          <p:nvPr>
            <p:ph type="sldNum" sz="quarter" idx="5"/>
          </p:nvPr>
        </p:nvSpPr>
        <p:spPr/>
        <p:txBody>
          <a:bodyPr/>
          <a:lstStyle/>
          <a:p>
            <a:fld id="{DD12870A-D946-4059-A32B-06FC2814B793}" type="slidenum">
              <a:rPr lang="en-GB" smtClean="0"/>
              <a:t>10</a:t>
            </a:fld>
            <a:endParaRPr lang="en-GB"/>
          </a:p>
        </p:txBody>
      </p:sp>
    </p:spTree>
    <p:extLst>
      <p:ext uri="{BB962C8B-B14F-4D97-AF65-F5344CB8AC3E}">
        <p14:creationId xmlns:p14="http://schemas.microsoft.com/office/powerpoint/2010/main" val="311600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LUSH have recently stated that they are looking to remove themselves from a number of social media platforms, as they don’t like holding their conversations in one place and they want to hand social media back to their communities, founders and friends and let them do the talking. Agreed, by stating that they are going to remove themselves from social media, has caused people to talk about the brand. In today’s society, everything is based through social media. Some businesses cant survive without their social media platforms as it is the only way that they can effectively target their customers. </a:t>
            </a:r>
          </a:p>
          <a:p>
            <a:endParaRPr lang="en-GB" dirty="0"/>
          </a:p>
          <a:p>
            <a:r>
              <a:rPr lang="en-GB" dirty="0"/>
              <a:t>LUSH, has a strong customer presence within store, as the smells and staff attract the customers in. However, with the current circumstances that the world is currently going through with the coronavirus pandemic, I believe that getting rid of their social media is the wrong move. With the pandemic causing localities to go into lockdown, the only way that people can purchase items is through the LUSH website. If customers are unable to go in store to ask for help via the staff, their social platforms allow customers to air their voices, ask for assistance and provide feedback to the brand. LUSH, in my opinion should rethink their social media strategy and create a look that is slightly more appealing to the customers eye. Yes, the brand creates discussions regarding difficult topics which is a brilliant thing, however, by looking at the image of their Instagram account, I don’t think that it is attractive as it doesn’t catch my attention, it looks boring. It doesn’t portray the scene that you would get instore which is full of colour and aromas. I believe lush needs to try and implement their instore vibe into their social media platforms. </a:t>
            </a:r>
          </a:p>
        </p:txBody>
      </p:sp>
      <p:sp>
        <p:nvSpPr>
          <p:cNvPr id="4" name="Slide Number Placeholder 3"/>
          <p:cNvSpPr>
            <a:spLocks noGrp="1"/>
          </p:cNvSpPr>
          <p:nvPr>
            <p:ph type="sldNum" sz="quarter" idx="5"/>
          </p:nvPr>
        </p:nvSpPr>
        <p:spPr/>
        <p:txBody>
          <a:bodyPr/>
          <a:lstStyle/>
          <a:p>
            <a:fld id="{DD12870A-D946-4059-A32B-06FC2814B793}" type="slidenum">
              <a:rPr lang="en-GB" smtClean="0"/>
              <a:t>11</a:t>
            </a:fld>
            <a:endParaRPr lang="en-GB"/>
          </a:p>
        </p:txBody>
      </p:sp>
    </p:spTree>
    <p:extLst>
      <p:ext uri="{BB962C8B-B14F-4D97-AF65-F5344CB8AC3E}">
        <p14:creationId xmlns:p14="http://schemas.microsoft.com/office/powerpoint/2010/main" val="1502698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12870A-D946-4059-A32B-06FC2814B793}" type="slidenum">
              <a:rPr lang="en-GB" smtClean="0"/>
              <a:t>12</a:t>
            </a:fld>
            <a:endParaRPr lang="en-GB"/>
          </a:p>
        </p:txBody>
      </p:sp>
    </p:spTree>
    <p:extLst>
      <p:ext uri="{BB962C8B-B14F-4D97-AF65-F5344CB8AC3E}">
        <p14:creationId xmlns:p14="http://schemas.microsoft.com/office/powerpoint/2010/main" val="4056279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10/20/2020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10/20/2020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10/20/2020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10/20/2020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10/20/2020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4.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7.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mindtools.com/pages/article/what-is-strategy.htm#:~:text=Gerry%20Johnson%20and%20Kevan%20Scholes,needs%20of%20markets%20and%20stakehol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image">
            <a:extLst>
              <a:ext uri="{FF2B5EF4-FFF2-40B4-BE49-F238E27FC236}">
                <a16:creationId xmlns:a16="http://schemas.microsoft.com/office/drawing/2014/main" id="{6D3BA21E-E6C8-4E14-8E53-C5DF567E9DFF}"/>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21" y="0"/>
            <a:ext cx="12191979" cy="6857990"/>
          </a:xfrm>
          <a:prstGeom prst="rect">
            <a:avLst/>
          </a:prstGeom>
        </p:spPr>
      </p:pic>
      <p:sp>
        <p:nvSpPr>
          <p:cNvPr id="70" name="Rectangle 6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314" y="0"/>
            <a:ext cx="6525472" cy="6858000"/>
          </a:xfrm>
          <a:prstGeom prst="rect">
            <a:avLst/>
          </a:prstGeom>
          <a:solidFill>
            <a:schemeClr val="bg1">
              <a:lumMod val="75000"/>
              <a:lumOff val="25000"/>
            </a:schemeClr>
          </a:solidFill>
          <a:ln w="6350" cap="sq" cmpd="sng" algn="ctr">
            <a:noFill/>
            <a:prstDash val="solid"/>
            <a:miter lim="800000"/>
          </a:ln>
          <a:effectLst/>
        </p:spPr>
      </p:sp>
      <p:sp>
        <p:nvSpPr>
          <p:cNvPr id="84" name="Rectangle 7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682" y="320040"/>
            <a:ext cx="5888736" cy="6217920"/>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578316" y="1348844"/>
            <a:ext cx="5409468" cy="3042706"/>
          </a:xfrm>
        </p:spPr>
        <p:txBody>
          <a:bodyPr>
            <a:normAutofit/>
          </a:bodyPr>
          <a:lstStyle/>
          <a:p>
            <a:r>
              <a:rPr lang="en-US" sz="4200" dirty="0">
                <a:solidFill>
                  <a:schemeClr val="tx1"/>
                </a:solidFill>
              </a:rPr>
              <a:t>Strategies for resilience and prosperity – bmsp6006.</a:t>
            </a:r>
            <a:br>
              <a:rPr lang="en-US" sz="4200" dirty="0">
                <a:solidFill>
                  <a:schemeClr val="tx1"/>
                </a:solidFill>
              </a:rPr>
            </a:br>
            <a:r>
              <a:rPr lang="en-US" sz="4200" dirty="0">
                <a:solidFill>
                  <a:schemeClr val="tx1"/>
                </a:solidFill>
              </a:rPr>
              <a:t>assignment two.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578316" y="4682061"/>
            <a:ext cx="5409468" cy="950976"/>
          </a:xfrm>
        </p:spPr>
        <p:txBody>
          <a:bodyPr>
            <a:normAutofit/>
          </a:bodyPr>
          <a:lstStyle/>
          <a:p>
            <a:pPr>
              <a:spcAft>
                <a:spcPts val="600"/>
              </a:spcAft>
            </a:pPr>
            <a:r>
              <a:rPr lang="en-US">
                <a:solidFill>
                  <a:schemeClr val="tx1"/>
                </a:solidFill>
              </a:rPr>
              <a:t>Hannah Thomas – 1703382 </a:t>
            </a:r>
          </a:p>
        </p:txBody>
      </p:sp>
      <p:pic>
        <p:nvPicPr>
          <p:cNvPr id="7" name="Audio 6">
            <a:hlinkClick r:id="" action="ppaction://media"/>
            <a:extLst>
              <a:ext uri="{FF2B5EF4-FFF2-40B4-BE49-F238E27FC236}">
                <a16:creationId xmlns:a16="http://schemas.microsoft.com/office/drawing/2014/main" id="{3C55E22E-C691-465B-975C-E14ED20087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31"/>
    </mc:Choice>
    <mc:Fallback>
      <p:transition spd="slow" advTm="3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1.3 Intended, Emergent, and Realized Strategies – Mastering Strategic  Management">
            <a:extLst>
              <a:ext uri="{FF2B5EF4-FFF2-40B4-BE49-F238E27FC236}">
                <a16:creationId xmlns:a16="http://schemas.microsoft.com/office/drawing/2014/main" id="{11AEC7F7-F60C-4A37-919B-F8FEA222313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04689" y="1708736"/>
            <a:ext cx="5808981" cy="3340163"/>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5114D-15F7-4332-8AA1-26E0260B6267}"/>
              </a:ext>
            </a:extLst>
          </p:cNvPr>
          <p:cNvSpPr>
            <a:spLocks noGrp="1"/>
          </p:cNvSpPr>
          <p:nvPr>
            <p:ph type="title"/>
          </p:nvPr>
        </p:nvSpPr>
        <p:spPr>
          <a:xfrm>
            <a:off x="7064082" y="642594"/>
            <a:ext cx="4472921" cy="1371600"/>
          </a:xfrm>
        </p:spPr>
        <p:txBody>
          <a:bodyPr>
            <a:normAutofit/>
          </a:bodyPr>
          <a:lstStyle/>
          <a:p>
            <a:r>
              <a:rPr lang="en-GB" dirty="0"/>
              <a:t>What is Strategy ? </a:t>
            </a:r>
          </a:p>
        </p:txBody>
      </p:sp>
      <p:sp>
        <p:nvSpPr>
          <p:cNvPr id="3" name="Content Placeholder 2">
            <a:extLst>
              <a:ext uri="{FF2B5EF4-FFF2-40B4-BE49-F238E27FC236}">
                <a16:creationId xmlns:a16="http://schemas.microsoft.com/office/drawing/2014/main" id="{7EA69181-8B64-419D-BCD8-39A2453852DC}"/>
              </a:ext>
            </a:extLst>
          </p:cNvPr>
          <p:cNvSpPr>
            <a:spLocks noGrp="1"/>
          </p:cNvSpPr>
          <p:nvPr>
            <p:ph idx="1"/>
          </p:nvPr>
        </p:nvSpPr>
        <p:spPr>
          <a:xfrm>
            <a:off x="7064082" y="2103120"/>
            <a:ext cx="4472922" cy="3931920"/>
          </a:xfrm>
        </p:spPr>
        <p:txBody>
          <a:bodyPr>
            <a:normAutofit/>
          </a:bodyPr>
          <a:lstStyle/>
          <a:p>
            <a:r>
              <a:rPr lang="en-GB" sz="1600" i="1" dirty="0">
                <a:effectLst/>
                <a:latin typeface="Calibri" panose="020F0502020204030204" pitchFamily="34" charset="0"/>
                <a:ea typeface="Calibri" panose="020F0502020204030204" pitchFamily="34" charset="0"/>
                <a:cs typeface="Times New Roman" panose="02020603050405020304" pitchFamily="18" charset="0"/>
              </a:rPr>
              <a:t>"Strategy is the direction and scope of an organisation over the long term, which achieves advantage in a changing environment through its configuration of resources and competences with the aim of fulfilling stakeholder expectations.” </a:t>
            </a:r>
            <a:r>
              <a:rPr lang="en-GB" sz="1600" dirty="0">
                <a:effectLst/>
                <a:latin typeface="Calibri" panose="020F0502020204030204" pitchFamily="34" charset="0"/>
                <a:ea typeface="Calibri" panose="020F0502020204030204" pitchFamily="34" charset="0"/>
                <a:cs typeface="Times New Roman" panose="02020603050405020304" pitchFamily="18" charset="0"/>
              </a:rPr>
              <a:t>(Johnson &amp; Scholes, 2006)</a:t>
            </a:r>
          </a:p>
          <a:p>
            <a:endParaRPr lang="en-GB" sz="1600" dirty="0">
              <a:latin typeface="Calibri" panose="020F0502020204030204" pitchFamily="34" charset="0"/>
              <a:ea typeface="Calibri" panose="020F0502020204030204" pitchFamily="34" charset="0"/>
              <a:cs typeface="Times New Roman" panose="02020603050405020304" pitchFamily="18" charset="0"/>
            </a:endParaRPr>
          </a:p>
          <a:p>
            <a:r>
              <a:rPr lang="en-GB" sz="1600" b="0" i="1" dirty="0">
                <a:effectLst/>
                <a:latin typeface="Open Sans"/>
              </a:rPr>
              <a:t>The real challenge in crafting strategy lies in detecting subtle discontinuities that may undermine a business in the future. And for that there is no technique, no program, just a sharp mind in touch with the situation. </a:t>
            </a:r>
            <a:r>
              <a:rPr lang="en-GB" sz="1600" i="1" dirty="0">
                <a:latin typeface="Open Sans"/>
              </a:rPr>
              <a:t>(Mintzberg, 2003). </a:t>
            </a:r>
            <a:endParaRPr lang="en-GB" sz="1600" i="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86B27838-4846-4CD2-AD16-28A417C52100}"/>
              </a:ext>
            </a:extLst>
          </p:cNvPr>
          <p:cNvSpPr txBox="1"/>
          <p:nvPr/>
        </p:nvSpPr>
        <p:spPr>
          <a:xfrm>
            <a:off x="845649" y="5048899"/>
            <a:ext cx="6096000" cy="369332"/>
          </a:xfrm>
          <a:prstGeom prst="rect">
            <a:avLst/>
          </a:prstGeom>
          <a:noFill/>
        </p:spPr>
        <p:txBody>
          <a:bodyPr wrap="square">
            <a:spAutoFit/>
          </a:bodyPr>
          <a:lstStyle/>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(Google, 2020)</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pic>
        <p:nvPicPr>
          <p:cNvPr id="4" name="Audio 3">
            <a:hlinkClick r:id="" action="ppaction://media"/>
            <a:extLst>
              <a:ext uri="{FF2B5EF4-FFF2-40B4-BE49-F238E27FC236}">
                <a16:creationId xmlns:a16="http://schemas.microsoft.com/office/drawing/2014/main" id="{5BA909CF-51C4-4893-8C62-4717DFA0044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4221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6084"/>
    </mc:Choice>
    <mc:Fallback>
      <p:transition spd="slow" advTm="56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7" name="Rectangle 7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9" name="Group 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0" name="Straight Connector 7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trategic Management - Strategic Management Insight">
            <a:extLst>
              <a:ext uri="{FF2B5EF4-FFF2-40B4-BE49-F238E27FC236}">
                <a16:creationId xmlns:a16="http://schemas.microsoft.com/office/drawing/2014/main" id="{80ABFB58-F8E1-46D6-924C-08738CD6A815}"/>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979034" y="419610"/>
            <a:ext cx="6065023" cy="4043348"/>
          </a:xfrm>
          <a:prstGeom prst="rect">
            <a:avLst/>
          </a:prstGeom>
          <a:noFill/>
          <a:extLst>
            <a:ext uri="{909E8E84-426E-40DD-AFC4-6F175D3DCCD1}">
              <a14:hiddenFill xmlns:a14="http://schemas.microsoft.com/office/drawing/2010/main">
                <a:solidFill>
                  <a:srgbClr val="FFFFFF"/>
                </a:solidFill>
              </a14:hiddenFill>
            </a:ext>
          </a:extLst>
        </p:spPr>
      </p:pic>
      <p:sp>
        <p:nvSpPr>
          <p:cNvPr id="90" name="Rectangle 89">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0324F-9969-408D-949D-F4EE92517A2C}"/>
              </a:ext>
            </a:extLst>
          </p:cNvPr>
          <p:cNvSpPr>
            <a:spLocks noGrp="1"/>
          </p:cNvSpPr>
          <p:nvPr>
            <p:ph type="title"/>
          </p:nvPr>
        </p:nvSpPr>
        <p:spPr>
          <a:xfrm>
            <a:off x="8497008" y="584828"/>
            <a:ext cx="3467385" cy="1978451"/>
          </a:xfrm>
        </p:spPr>
        <p:txBody>
          <a:bodyPr vert="horz" lIns="91440" tIns="45720" rIns="91440" bIns="45720" rtlCol="0" anchor="ctr">
            <a:normAutofit/>
          </a:bodyPr>
          <a:lstStyle/>
          <a:p>
            <a:pPr algn="ctr">
              <a:lnSpc>
                <a:spcPct val="83000"/>
              </a:lnSpc>
            </a:pPr>
            <a:r>
              <a:rPr lang="en-US" sz="3000" cap="all" spc="-100" dirty="0"/>
              <a:t>What is Strategic Management?</a:t>
            </a:r>
          </a:p>
        </p:txBody>
      </p:sp>
      <p:sp>
        <p:nvSpPr>
          <p:cNvPr id="92" name="Rectangle 91">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4" name="Straight Connector 93">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F789CA1-281E-4FFB-98C9-A3D48E3D8222}"/>
              </a:ext>
            </a:extLst>
          </p:cNvPr>
          <p:cNvSpPr txBox="1"/>
          <p:nvPr/>
        </p:nvSpPr>
        <p:spPr>
          <a:xfrm>
            <a:off x="8746435" y="2385391"/>
            <a:ext cx="3034748" cy="2031325"/>
          </a:xfrm>
          <a:prstGeom prst="rect">
            <a:avLst/>
          </a:prstGeom>
          <a:noFill/>
        </p:spPr>
        <p:txBody>
          <a:bodyPr wrap="square" rtlCol="0">
            <a:spAutoFit/>
          </a:bodyPr>
          <a:lstStyle/>
          <a:p>
            <a:pPr marL="285750" indent="-285750">
              <a:buFont typeface="Arial" panose="020B0604020202020204" pitchFamily="34" charset="0"/>
              <a:buChar char="•"/>
            </a:pPr>
            <a:r>
              <a:rPr lang="en-GB" dirty="0"/>
              <a:t>Mission Statement </a:t>
            </a:r>
          </a:p>
          <a:p>
            <a:pPr marL="285750" indent="-285750">
              <a:buFont typeface="Arial" panose="020B0604020202020204" pitchFamily="34" charset="0"/>
              <a:buChar char="•"/>
            </a:pPr>
            <a:r>
              <a:rPr lang="en-GB" dirty="0"/>
              <a:t>Strategies </a:t>
            </a:r>
          </a:p>
          <a:p>
            <a:pPr marL="285750" indent="-285750">
              <a:buFont typeface="Arial" panose="020B0604020202020204" pitchFamily="34" charset="0"/>
              <a:buChar char="•"/>
            </a:pPr>
            <a:r>
              <a:rPr lang="en-GB" dirty="0"/>
              <a:t>Internal and external factors </a:t>
            </a:r>
          </a:p>
          <a:p>
            <a:pPr marL="285750" indent="-285750">
              <a:buFont typeface="Arial" panose="020B0604020202020204" pitchFamily="34" charset="0"/>
              <a:buChar char="•"/>
            </a:pPr>
            <a:r>
              <a:rPr lang="en-GB" dirty="0"/>
              <a:t>Analysis </a:t>
            </a:r>
          </a:p>
          <a:p>
            <a:pPr marL="285750" indent="-285750">
              <a:buFont typeface="Arial" panose="020B0604020202020204" pitchFamily="34" charset="0"/>
              <a:buChar char="•"/>
            </a:pPr>
            <a:r>
              <a:rPr lang="en-GB" dirty="0"/>
              <a:t>Vision </a:t>
            </a:r>
          </a:p>
          <a:p>
            <a:pPr marL="285750" indent="-285750">
              <a:buFont typeface="Arial" panose="020B0604020202020204" pitchFamily="34" charset="0"/>
              <a:buChar char="•"/>
            </a:pPr>
            <a:r>
              <a:rPr lang="en-GB" dirty="0"/>
              <a:t>Stakeholder</a:t>
            </a:r>
          </a:p>
        </p:txBody>
      </p:sp>
      <p:sp>
        <p:nvSpPr>
          <p:cNvPr id="3" name="TextBox 2">
            <a:extLst>
              <a:ext uri="{FF2B5EF4-FFF2-40B4-BE49-F238E27FC236}">
                <a16:creationId xmlns:a16="http://schemas.microsoft.com/office/drawing/2014/main" id="{6557FD7A-9CB5-4857-89F5-9921CA2E5F81}"/>
              </a:ext>
            </a:extLst>
          </p:cNvPr>
          <p:cNvSpPr txBox="1"/>
          <p:nvPr/>
        </p:nvSpPr>
        <p:spPr>
          <a:xfrm>
            <a:off x="1178971" y="4739512"/>
            <a:ext cx="6423464" cy="1477328"/>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a:t>
            </a:r>
            <a:r>
              <a:rPr lang="en-GB" i="1" dirty="0">
                <a:latin typeface="Calibri" panose="020F0502020204030204" pitchFamily="34" charset="0"/>
                <a:ea typeface="Calibri" panose="020F0502020204030204" pitchFamily="34" charset="0"/>
                <a:cs typeface="Times New Roman" panose="02020603050405020304" pitchFamily="18" charset="0"/>
              </a:rPr>
              <a:t>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trategic management is the management of an organisations resources and how the use them to achieve goals and targets. The tool of strategic management is used in various ways to, settings objectives, analysing competitors, the internal factor of the organisation and evaluating different strategies” (Kenton, 2020),</a:t>
            </a:r>
            <a:endParaRPr lang="en-GB" i="1" dirty="0"/>
          </a:p>
        </p:txBody>
      </p:sp>
      <p:pic>
        <p:nvPicPr>
          <p:cNvPr id="6" name="Audio 5">
            <a:hlinkClick r:id="" action="ppaction://media"/>
            <a:extLst>
              <a:ext uri="{FF2B5EF4-FFF2-40B4-BE49-F238E27FC236}">
                <a16:creationId xmlns:a16="http://schemas.microsoft.com/office/drawing/2014/main" id="{BAE413B6-1F07-4297-B307-72C28888CA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40360992"/>
      </p:ext>
    </p:extLst>
  </p:cSld>
  <p:clrMapOvr>
    <a:masterClrMapping/>
  </p:clrMapOvr>
  <mc:AlternateContent xmlns:mc="http://schemas.openxmlformats.org/markup-compatibility/2006">
    <mc:Choice xmlns:p14="http://schemas.microsoft.com/office/powerpoint/2010/main" Requires="p14">
      <p:transition spd="slow" p14:dur="2000" advTm="75101"/>
    </mc:Choice>
    <mc:Fallback>
      <p:transition spd="slow" advTm="75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134">
            <a:extLst>
              <a:ext uri="{FF2B5EF4-FFF2-40B4-BE49-F238E27FC236}">
                <a16:creationId xmlns:a16="http://schemas.microsoft.com/office/drawing/2014/main" id="{26C4D022-E2BC-435F-9CDB-44DC57C07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7E483E2-BAEF-4264-BDA9-D0D9DF7F0367}"/>
              </a:ext>
            </a:extLst>
          </p:cNvPr>
          <p:cNvPicPr>
            <a:picLocks noChangeAspect="1"/>
          </p:cNvPicPr>
          <p:nvPr/>
        </p:nvPicPr>
        <p:blipFill rotWithShape="1">
          <a:blip r:embed="rId5"/>
          <a:srcRect l="60" r="-6" b="-6"/>
          <a:stretch/>
        </p:blipFill>
        <p:spPr>
          <a:xfrm>
            <a:off x="-1" y="10"/>
            <a:ext cx="2852928" cy="3428990"/>
          </a:xfrm>
          <a:prstGeom prst="rect">
            <a:avLst/>
          </a:prstGeom>
        </p:spPr>
      </p:pic>
      <p:sp>
        <p:nvSpPr>
          <p:cNvPr id="2053" name="Rectangle 136">
            <a:extLst>
              <a:ext uri="{FF2B5EF4-FFF2-40B4-BE49-F238E27FC236}">
                <a16:creationId xmlns:a16="http://schemas.microsoft.com/office/drawing/2014/main" id="{C926CAD6-45B1-4A85-A196-E722067B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80" y="0"/>
            <a:ext cx="6525472" cy="6858000"/>
          </a:xfrm>
          <a:prstGeom prst="rect">
            <a:avLst/>
          </a:prstGeom>
          <a:solidFill>
            <a:schemeClr val="bg1">
              <a:lumMod val="75000"/>
              <a:lumOff val="25000"/>
            </a:schemeClr>
          </a:solidFill>
          <a:ln w="6350" cap="sq" cmpd="sng" algn="ctr">
            <a:noFill/>
            <a:prstDash val="solid"/>
            <a:miter lim="800000"/>
          </a:ln>
          <a:effectLst/>
        </p:spPr>
      </p:sp>
      <p:sp>
        <p:nvSpPr>
          <p:cNvPr id="2054" name="Rectangle 138">
            <a:extLst>
              <a:ext uri="{FF2B5EF4-FFF2-40B4-BE49-F238E27FC236}">
                <a16:creationId xmlns:a16="http://schemas.microsoft.com/office/drawing/2014/main" id="{0E0936D5-2DCE-48A4-93BC-BA7861B4E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1848" y="320040"/>
            <a:ext cx="5888736" cy="6217920"/>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9231193-398D-40B0-911F-CB9D24C9B909}"/>
              </a:ext>
            </a:extLst>
          </p:cNvPr>
          <p:cNvSpPr>
            <a:spLocks noGrp="1"/>
          </p:cNvSpPr>
          <p:nvPr>
            <p:ph type="title"/>
          </p:nvPr>
        </p:nvSpPr>
        <p:spPr>
          <a:xfrm>
            <a:off x="6303580" y="642594"/>
            <a:ext cx="5245269" cy="1371600"/>
          </a:xfrm>
        </p:spPr>
        <p:txBody>
          <a:bodyPr vert="horz" lIns="91440" tIns="45720" rIns="91440" bIns="45720" rtlCol="0" anchor="ctr">
            <a:normAutofit/>
          </a:bodyPr>
          <a:lstStyle/>
          <a:p>
            <a:r>
              <a:rPr lang="en-US" sz="3700">
                <a:solidFill>
                  <a:schemeClr val="tx1"/>
                </a:solidFill>
              </a:rPr>
              <a:t>Organization Overview – LUSH Cosmetics</a:t>
            </a:r>
          </a:p>
        </p:txBody>
      </p:sp>
      <p:pic>
        <p:nvPicPr>
          <p:cNvPr id="4" name="Picture 3">
            <a:extLst>
              <a:ext uri="{FF2B5EF4-FFF2-40B4-BE49-F238E27FC236}">
                <a16:creationId xmlns:a16="http://schemas.microsoft.com/office/drawing/2014/main" id="{34ADFC91-44BA-4FA5-821B-A73BEC3BB9DF}"/>
              </a:ext>
            </a:extLst>
          </p:cNvPr>
          <p:cNvPicPr>
            <a:picLocks noChangeAspect="1"/>
          </p:cNvPicPr>
          <p:nvPr/>
        </p:nvPicPr>
        <p:blipFill rotWithShape="1">
          <a:blip r:embed="rId6"/>
          <a:srcRect l="13629" r="7571" b="-5"/>
          <a:stretch/>
        </p:blipFill>
        <p:spPr>
          <a:xfrm>
            <a:off x="2852929" y="10"/>
            <a:ext cx="2807185" cy="3428990"/>
          </a:xfrm>
          <a:prstGeom prst="rect">
            <a:avLst/>
          </a:prstGeom>
        </p:spPr>
      </p:pic>
      <p:pic>
        <p:nvPicPr>
          <p:cNvPr id="3" name="Picture 2">
            <a:extLst>
              <a:ext uri="{FF2B5EF4-FFF2-40B4-BE49-F238E27FC236}">
                <a16:creationId xmlns:a16="http://schemas.microsoft.com/office/drawing/2014/main" id="{08E242BE-B265-4D65-A58C-28C34E9ECC13}"/>
              </a:ext>
            </a:extLst>
          </p:cNvPr>
          <p:cNvPicPr>
            <a:picLocks noChangeAspect="1"/>
          </p:cNvPicPr>
          <p:nvPr/>
        </p:nvPicPr>
        <p:blipFill rotWithShape="1">
          <a:blip r:embed="rId7"/>
          <a:srcRect l="14875" r="22725"/>
          <a:stretch/>
        </p:blipFill>
        <p:spPr>
          <a:xfrm>
            <a:off x="20" y="3429000"/>
            <a:ext cx="2852908" cy="3429000"/>
          </a:xfrm>
          <a:prstGeom prst="rect">
            <a:avLst/>
          </a:prstGeom>
        </p:spPr>
      </p:pic>
      <p:pic>
        <p:nvPicPr>
          <p:cNvPr id="2050" name="Picture 2" descr="Lush under fire as Australian workers protest working conditions - Global  Cosmetics News">
            <a:extLst>
              <a:ext uri="{FF2B5EF4-FFF2-40B4-BE49-F238E27FC236}">
                <a16:creationId xmlns:a16="http://schemas.microsoft.com/office/drawing/2014/main" id="{BB17DE28-5DA1-4EB9-B989-F4EB53146EB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1022" r="31972" b="3"/>
          <a:stretch/>
        </p:blipFill>
        <p:spPr bwMode="auto">
          <a:xfrm>
            <a:off x="2810552" y="3429000"/>
            <a:ext cx="2852928" cy="3429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8588203-C55E-429B-A5E7-D16D545ACFEA}"/>
              </a:ext>
            </a:extLst>
          </p:cNvPr>
          <p:cNvSpPr txBox="1"/>
          <p:nvPr/>
        </p:nvSpPr>
        <p:spPr>
          <a:xfrm>
            <a:off x="6303580" y="2103120"/>
            <a:ext cx="5245269" cy="4434840"/>
          </a:xfrm>
          <a:prstGeom prst="rect">
            <a:avLst/>
          </a:prstGeom>
        </p:spPr>
        <p:txBody>
          <a:bodyPr vert="horz" lIns="91440" tIns="45720" rIns="91440" bIns="45720" rtlCol="0">
            <a:normAutofit lnSpcReduction="10000"/>
          </a:bodyPr>
          <a:lstStyle/>
          <a:p>
            <a:pPr marL="285750" indent="-182880">
              <a:spcAft>
                <a:spcPts val="600"/>
              </a:spcAft>
              <a:buClr>
                <a:schemeClr val="tx1">
                  <a:lumMod val="85000"/>
                  <a:lumOff val="15000"/>
                </a:schemeClr>
              </a:buClr>
              <a:buFont typeface="Garamond" pitchFamily="18" charset="0"/>
              <a:buChar char="◦"/>
            </a:pPr>
            <a:r>
              <a:rPr lang="en-US" sz="2000" dirty="0"/>
              <a:t>Created in 1995 – by Mark Constantine &amp; Liz Weir</a:t>
            </a:r>
          </a:p>
          <a:p>
            <a:pPr marL="285750" indent="-182880">
              <a:spcAft>
                <a:spcPts val="600"/>
              </a:spcAft>
              <a:buClr>
                <a:schemeClr val="tx1">
                  <a:lumMod val="85000"/>
                  <a:lumOff val="15000"/>
                </a:schemeClr>
              </a:buClr>
              <a:buFont typeface="Garamond" pitchFamily="18" charset="0"/>
              <a:buChar char="◦"/>
            </a:pPr>
            <a:r>
              <a:rPr lang="en-US" sz="2000" dirty="0"/>
              <a:t>Fresh handmade and ethically friendly products </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Becke</a:t>
            </a:r>
            <a:r>
              <a:rPr lang="en-GB" sz="2000" dirty="0">
                <a:effectLst/>
                <a:latin typeface="Calibri" panose="020F0502020204030204" pitchFamily="34" charset="0"/>
                <a:ea typeface="Calibri" panose="020F0502020204030204" pitchFamily="34" charset="0"/>
                <a:cs typeface="Times New Roman" panose="02020603050405020304" pitchFamily="18" charset="0"/>
              </a:rPr>
              <a:t>, 2019 )</a:t>
            </a:r>
            <a:endParaRPr lang="en-US" sz="2000" dirty="0"/>
          </a:p>
          <a:p>
            <a:pPr marL="285750" indent="-182880">
              <a:spcAft>
                <a:spcPts val="600"/>
              </a:spcAft>
              <a:buClr>
                <a:schemeClr val="tx1">
                  <a:lumMod val="85000"/>
                  <a:lumOff val="15000"/>
                </a:schemeClr>
              </a:buClr>
              <a:buFont typeface="Garamond" pitchFamily="18" charset="0"/>
              <a:buChar char="◦"/>
            </a:pPr>
            <a:r>
              <a:rPr lang="en-US" sz="2000" dirty="0"/>
              <a:t>Products are 100% vegetarian, 85% Vegan</a:t>
            </a:r>
          </a:p>
          <a:p>
            <a:pPr marL="285750" indent="-182880">
              <a:spcAft>
                <a:spcPts val="600"/>
              </a:spcAft>
              <a:buClr>
                <a:schemeClr val="tx1">
                  <a:lumMod val="85000"/>
                  <a:lumOff val="15000"/>
                </a:schemeClr>
              </a:buClr>
              <a:buFont typeface="Garamond" pitchFamily="18" charset="0"/>
              <a:buChar char="◦"/>
            </a:pPr>
            <a:r>
              <a:rPr lang="en-US" sz="2000" dirty="0"/>
              <a:t>No testing on animals – testing on humans instead </a:t>
            </a:r>
            <a:r>
              <a:rPr lang="en-GB" sz="2000" dirty="0">
                <a:effectLst/>
                <a:latin typeface="Calibri" panose="020F0502020204030204" pitchFamily="34" charset="0"/>
                <a:ea typeface="Calibri" panose="020F0502020204030204" pitchFamily="34" charset="0"/>
                <a:cs typeface="Times New Roman" panose="02020603050405020304" pitchFamily="18" charset="0"/>
              </a:rPr>
              <a:t>(Trotter, 2017)</a:t>
            </a:r>
            <a:endParaRPr lang="en-US" sz="2000" dirty="0"/>
          </a:p>
          <a:p>
            <a:pPr marL="285750" indent="-182880">
              <a:spcAft>
                <a:spcPts val="600"/>
              </a:spcAft>
              <a:buClr>
                <a:schemeClr val="tx1">
                  <a:lumMod val="85000"/>
                  <a:lumOff val="15000"/>
                </a:schemeClr>
              </a:buClr>
              <a:buFont typeface="Garamond" pitchFamily="18" charset="0"/>
              <a:buChar char="◦"/>
            </a:pPr>
            <a:r>
              <a:rPr lang="en-US" sz="2000" dirty="0"/>
              <a:t>Provide funds back into communities and donate funds to charities that aid the environment. </a:t>
            </a:r>
            <a:r>
              <a:rPr lang="en-GB" sz="2000" dirty="0">
                <a:effectLst/>
                <a:latin typeface="Calibri" panose="020F0502020204030204" pitchFamily="34" charset="0"/>
                <a:ea typeface="Calibri" panose="020F0502020204030204" pitchFamily="34" charset="0"/>
                <a:cs typeface="Times New Roman" panose="02020603050405020304" pitchFamily="18" charset="0"/>
              </a:rPr>
              <a:t>(Loeb, 2017)</a:t>
            </a:r>
            <a:endParaRPr lang="en-US" sz="2000" dirty="0"/>
          </a:p>
          <a:p>
            <a:pPr marL="285750" indent="-182880">
              <a:spcAft>
                <a:spcPts val="600"/>
              </a:spcAft>
              <a:buClr>
                <a:schemeClr val="tx1">
                  <a:lumMod val="85000"/>
                  <a:lumOff val="15000"/>
                </a:schemeClr>
              </a:buClr>
              <a:buFont typeface="Garamond" pitchFamily="18" charset="0"/>
              <a:buChar char="◦"/>
            </a:pPr>
            <a:r>
              <a:rPr lang="en-US" sz="2000" dirty="0"/>
              <a:t>Seek to minimize product packaging and lower costs. </a:t>
            </a:r>
          </a:p>
          <a:p>
            <a:pPr marL="102870">
              <a:spcAft>
                <a:spcPts val="600"/>
              </a:spcAft>
              <a:buClr>
                <a:schemeClr val="tx1">
                  <a:lumMod val="85000"/>
                  <a:lumOff val="15000"/>
                </a:schemeClr>
              </a:buClr>
            </a:pPr>
            <a:endParaRPr lang="en-US" dirty="0"/>
          </a:p>
          <a:p>
            <a:pPr marL="285750" indent="-182880">
              <a:spcAft>
                <a:spcPts val="600"/>
              </a:spcAft>
              <a:buClr>
                <a:schemeClr val="tx1">
                  <a:lumMod val="85000"/>
                  <a:lumOff val="15000"/>
                </a:schemeClr>
              </a:buClr>
              <a:buFont typeface="Garamond" pitchFamily="18" charset="0"/>
              <a:buChar char="◦"/>
            </a:pPr>
            <a:endParaRPr lang="en-US" dirty="0"/>
          </a:p>
        </p:txBody>
      </p:sp>
      <p:pic>
        <p:nvPicPr>
          <p:cNvPr id="9" name="Audio 8">
            <a:hlinkClick r:id="" action="ppaction://media"/>
            <a:extLst>
              <a:ext uri="{FF2B5EF4-FFF2-40B4-BE49-F238E27FC236}">
                <a16:creationId xmlns:a16="http://schemas.microsoft.com/office/drawing/2014/main" id="{534E81F4-4EE6-4CC4-A1AA-800213F40FA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01605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2938"/>
    </mc:Choice>
    <mc:Fallback>
      <p:transition spd="slow" advTm="92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6" name="Picture 4" descr="Product Photography - Danika Sea – Designer &amp; Photographer">
            <a:extLst>
              <a:ext uri="{FF2B5EF4-FFF2-40B4-BE49-F238E27FC236}">
                <a16:creationId xmlns:a16="http://schemas.microsoft.com/office/drawing/2014/main" id="{A77471EF-1882-467F-95E6-AC67E72878D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851" r="-1" b="24245"/>
          <a:stretch/>
        </p:blipFill>
        <p:spPr bwMode="auto">
          <a:xfrm>
            <a:off x="0" y="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8" name="Rectangle 138">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sp>
      <p:sp>
        <p:nvSpPr>
          <p:cNvPr id="3079" name="Rectangle 140">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0831EAE8-302F-4AC6-9E5E-C557371B47AB}"/>
              </a:ext>
            </a:extLst>
          </p:cNvPr>
          <p:cNvSpPr>
            <a:spLocks noGrp="1"/>
          </p:cNvSpPr>
          <p:nvPr>
            <p:ph type="title"/>
          </p:nvPr>
        </p:nvSpPr>
        <p:spPr>
          <a:xfrm>
            <a:off x="1357950" y="1106424"/>
            <a:ext cx="4633416" cy="1371600"/>
          </a:xfrm>
        </p:spPr>
        <p:txBody>
          <a:bodyPr vert="horz" lIns="91440" tIns="45720" rIns="91440" bIns="45720" rtlCol="0">
            <a:normAutofit/>
          </a:bodyPr>
          <a:lstStyle/>
          <a:p>
            <a:r>
              <a:rPr lang="en-US" sz="2800" cap="all" spc="-100" dirty="0"/>
              <a:t>Current </a:t>
            </a:r>
            <a:r>
              <a:rPr lang="en-US" sz="2800" cap="all" spc="-100" dirty="0" err="1"/>
              <a:t>Organisation</a:t>
            </a:r>
            <a:r>
              <a:rPr lang="en-US" sz="2800" cap="all" spc="-100" dirty="0"/>
              <a:t> Strategies within LUSH. </a:t>
            </a:r>
          </a:p>
        </p:txBody>
      </p:sp>
      <p:sp>
        <p:nvSpPr>
          <p:cNvPr id="3081" name="Content Placeholder 3079">
            <a:extLst>
              <a:ext uri="{FF2B5EF4-FFF2-40B4-BE49-F238E27FC236}">
                <a16:creationId xmlns:a16="http://schemas.microsoft.com/office/drawing/2014/main" id="{817BFD33-CBCE-4BED-833A-AF1D860BAA20}"/>
              </a:ext>
            </a:extLst>
          </p:cNvPr>
          <p:cNvSpPr>
            <a:spLocks noGrp="1"/>
          </p:cNvSpPr>
          <p:nvPr>
            <p:ph idx="1"/>
          </p:nvPr>
        </p:nvSpPr>
        <p:spPr>
          <a:xfrm>
            <a:off x="1357950" y="2305050"/>
            <a:ext cx="4633415" cy="3119935"/>
          </a:xfrm>
        </p:spPr>
        <p:txBody>
          <a:bodyPr>
            <a:normAutofit/>
          </a:bodyPr>
          <a:lstStyle/>
          <a:p>
            <a:r>
              <a:rPr lang="en-US" dirty="0"/>
              <a:t>Retail strategy – improving customer experience instore by employing enthusiastic staff. (Trotter, 2017)</a:t>
            </a:r>
          </a:p>
          <a:p>
            <a:r>
              <a:rPr lang="en-US" dirty="0"/>
              <a:t>Social Strategy – ensuring a strong social presence. </a:t>
            </a:r>
            <a:r>
              <a:rPr lang="en-GB" sz="1600" dirty="0">
                <a:effectLst/>
                <a:latin typeface="Calibri" panose="020F0502020204030204" pitchFamily="34" charset="0"/>
                <a:ea typeface="Calibri" panose="020F0502020204030204" pitchFamily="34" charset="0"/>
                <a:cs typeface="Times New Roman" panose="02020603050405020304" pitchFamily="18" charset="0"/>
              </a:rPr>
              <a:t>(Saltzman, 2017)</a:t>
            </a:r>
            <a:endParaRPr lang="en-US" sz="1400" dirty="0"/>
          </a:p>
          <a:p>
            <a:r>
              <a:rPr lang="en-US" dirty="0"/>
              <a:t>Technological Strategy – enhancing customer experience </a:t>
            </a:r>
            <a:r>
              <a:rPr lang="en-GB" sz="1600" dirty="0">
                <a:effectLst/>
                <a:latin typeface="Calibri" panose="020F0502020204030204" pitchFamily="34" charset="0"/>
                <a:ea typeface="Calibri" panose="020F0502020204030204" pitchFamily="34" charset="0"/>
                <a:cs typeface="Times New Roman" panose="02020603050405020304" pitchFamily="18" charset="0"/>
              </a:rPr>
              <a:t>(Aisha, 2017)</a:t>
            </a:r>
            <a:endParaRPr lang="en-US" sz="1400" dirty="0"/>
          </a:p>
          <a:p>
            <a:r>
              <a:rPr lang="en-US" dirty="0"/>
              <a:t>Sustainability Strategy – Four Pillar strategy </a:t>
            </a:r>
            <a:r>
              <a:rPr lang="en-US" i="1" dirty="0"/>
              <a:t>REFUSE, REUSE, REDUCE AND RECYCLE. </a:t>
            </a:r>
            <a:r>
              <a:rPr lang="en-GB" sz="1600" dirty="0">
                <a:effectLst/>
                <a:latin typeface="Calibri" panose="020F0502020204030204" pitchFamily="34" charset="0"/>
                <a:ea typeface="Calibri" panose="020F0502020204030204" pitchFamily="34" charset="0"/>
                <a:cs typeface="Times New Roman" panose="02020603050405020304" pitchFamily="18" charset="0"/>
              </a:rPr>
              <a:t>(Mohan, 2019)</a:t>
            </a:r>
            <a:endParaRPr lang="en-US" dirty="0"/>
          </a:p>
        </p:txBody>
      </p:sp>
      <p:pic>
        <p:nvPicPr>
          <p:cNvPr id="4" name="Audio 3">
            <a:hlinkClick r:id="" action="ppaction://media"/>
            <a:extLst>
              <a:ext uri="{FF2B5EF4-FFF2-40B4-BE49-F238E27FC236}">
                <a16:creationId xmlns:a16="http://schemas.microsoft.com/office/drawing/2014/main" id="{141CA298-2349-4E57-AFAC-F22533BF28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584996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7190"/>
    </mc:Choice>
    <mc:Fallback>
      <p:transition spd="slow" advTm="157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7F606-FA74-4844-A9AA-24F74712D667}"/>
              </a:ext>
            </a:extLst>
          </p:cNvPr>
          <p:cNvSpPr>
            <a:spLocks noGrp="1"/>
          </p:cNvSpPr>
          <p:nvPr>
            <p:ph type="title"/>
          </p:nvPr>
        </p:nvSpPr>
        <p:spPr/>
        <p:txBody>
          <a:bodyPr/>
          <a:lstStyle/>
          <a:p>
            <a:r>
              <a:rPr lang="en-GB" dirty="0"/>
              <a:t>S.W.O.T.</a:t>
            </a:r>
          </a:p>
        </p:txBody>
      </p:sp>
      <p:graphicFrame>
        <p:nvGraphicFramePr>
          <p:cNvPr id="4" name="Table 4">
            <a:extLst>
              <a:ext uri="{FF2B5EF4-FFF2-40B4-BE49-F238E27FC236}">
                <a16:creationId xmlns:a16="http://schemas.microsoft.com/office/drawing/2014/main" id="{336C2AF0-5A32-4D0F-9FC4-05D50F14CF9A}"/>
              </a:ext>
            </a:extLst>
          </p:cNvPr>
          <p:cNvGraphicFramePr>
            <a:graphicFrameLocks noGrp="1"/>
          </p:cNvGraphicFramePr>
          <p:nvPr>
            <p:extLst>
              <p:ext uri="{D42A27DB-BD31-4B8C-83A1-F6EECF244321}">
                <p14:modId xmlns:p14="http://schemas.microsoft.com/office/powerpoint/2010/main" val="3430810081"/>
              </p:ext>
            </p:extLst>
          </p:nvPr>
        </p:nvGraphicFramePr>
        <p:xfrm>
          <a:off x="742950" y="1657350"/>
          <a:ext cx="10782300" cy="4846320"/>
        </p:xfrm>
        <a:graphic>
          <a:graphicData uri="http://schemas.openxmlformats.org/drawingml/2006/table">
            <a:tbl>
              <a:tblPr firstRow="1" bandRow="1">
                <a:tableStyleId>{BC89EF96-8CEA-46FF-86C4-4CE0E7609802}</a:tableStyleId>
              </a:tblPr>
              <a:tblGrid>
                <a:gridCol w="5391150">
                  <a:extLst>
                    <a:ext uri="{9D8B030D-6E8A-4147-A177-3AD203B41FA5}">
                      <a16:colId xmlns:a16="http://schemas.microsoft.com/office/drawing/2014/main" val="3105581191"/>
                    </a:ext>
                  </a:extLst>
                </a:gridCol>
                <a:gridCol w="5391150">
                  <a:extLst>
                    <a:ext uri="{9D8B030D-6E8A-4147-A177-3AD203B41FA5}">
                      <a16:colId xmlns:a16="http://schemas.microsoft.com/office/drawing/2014/main" val="4248297093"/>
                    </a:ext>
                  </a:extLst>
                </a:gridCol>
              </a:tblGrid>
              <a:tr h="2279028">
                <a:tc>
                  <a:txBody>
                    <a:bodyPr/>
                    <a:lstStyle/>
                    <a:p>
                      <a:r>
                        <a:rPr lang="en-GB" b="1" dirty="0"/>
                        <a:t>STRENGTHS: </a:t>
                      </a:r>
                    </a:p>
                    <a:p>
                      <a:pPr marL="342900" indent="-342900">
                        <a:buFont typeface="+mj-lt"/>
                        <a:buAutoNum type="arabicPeriod"/>
                      </a:pPr>
                      <a:r>
                        <a:rPr lang="en-GB" b="0" dirty="0"/>
                        <a:t>Environmentally friendly and sustainable </a:t>
                      </a:r>
                    </a:p>
                    <a:p>
                      <a:pPr marL="342900" indent="-342900">
                        <a:buFont typeface="+mj-lt"/>
                        <a:buAutoNum type="arabicPeriod"/>
                      </a:pPr>
                      <a:r>
                        <a:rPr lang="en-GB" b="0" dirty="0"/>
                        <a:t>Strong CSR </a:t>
                      </a:r>
                    </a:p>
                    <a:p>
                      <a:pPr marL="342900" indent="-342900">
                        <a:buFont typeface="+mj-lt"/>
                        <a:buAutoNum type="arabicPeriod"/>
                      </a:pPr>
                      <a:r>
                        <a:rPr lang="en-GB" b="0" dirty="0"/>
                        <a:t>Fresh and handmade products </a:t>
                      </a:r>
                    </a:p>
                  </a:txBody>
                  <a:tcPr/>
                </a:tc>
                <a:tc>
                  <a:txBody>
                    <a:bodyPr/>
                    <a:lstStyle/>
                    <a:p>
                      <a:r>
                        <a:rPr lang="en-GB" dirty="0"/>
                        <a:t>WEAKNESSES</a:t>
                      </a:r>
                    </a:p>
                    <a:p>
                      <a:pPr marL="342900" indent="-342900">
                        <a:buFont typeface="+mj-lt"/>
                        <a:buAutoNum type="arabicPeriod"/>
                      </a:pPr>
                      <a:r>
                        <a:rPr lang="en-GB" b="0" dirty="0"/>
                        <a:t>Brand advertisement isn’t always attractive </a:t>
                      </a:r>
                    </a:p>
                    <a:p>
                      <a:pPr marL="342900" indent="-342900">
                        <a:buFont typeface="+mj-lt"/>
                        <a:buAutoNum type="arabicPeriod"/>
                      </a:pPr>
                      <a:r>
                        <a:rPr lang="en-GB" b="0" dirty="0"/>
                        <a:t>Products can be on the higher end of the market – causing customers to purchase cheaper elsewhere </a:t>
                      </a:r>
                    </a:p>
                    <a:p>
                      <a:pPr marL="342900" indent="-342900">
                        <a:buFont typeface="+mj-lt"/>
                        <a:buAutoNum type="arabicPeriod"/>
                      </a:pPr>
                      <a:r>
                        <a:rPr lang="en-GB" b="0" dirty="0"/>
                        <a:t>Not many people are familiar with the brand and are aware of the benefits of their products. </a:t>
                      </a:r>
                    </a:p>
                  </a:txBody>
                  <a:tcPr/>
                </a:tc>
                <a:extLst>
                  <a:ext uri="{0D108BD9-81ED-4DB2-BD59-A6C34878D82A}">
                    <a16:rowId xmlns:a16="http://schemas.microsoft.com/office/drawing/2014/main" val="1888539787"/>
                  </a:ext>
                </a:extLst>
              </a:tr>
              <a:tr h="2279028">
                <a:tc>
                  <a:txBody>
                    <a:bodyPr/>
                    <a:lstStyle/>
                    <a:p>
                      <a:r>
                        <a:rPr lang="en-GB" b="1" dirty="0"/>
                        <a:t>OPPORTUNITIES:</a:t>
                      </a:r>
                    </a:p>
                    <a:p>
                      <a:pPr marL="342900" indent="-342900">
                        <a:buFont typeface="+mj-lt"/>
                        <a:buAutoNum type="arabicPeriod"/>
                      </a:pPr>
                      <a:r>
                        <a:rPr lang="en-GB" b="0" dirty="0"/>
                        <a:t>Society is becoming more environmentally friendly – strengthening LUSH’s position within the market. </a:t>
                      </a:r>
                    </a:p>
                    <a:p>
                      <a:pPr marL="342900" indent="-342900">
                        <a:buFont typeface="+mj-lt"/>
                        <a:buAutoNum type="arabicPeriod"/>
                      </a:pPr>
                      <a:r>
                        <a:rPr lang="en-GB" b="0" dirty="0"/>
                        <a:t>Society have a growing fear of chemicals within products and the thought of testing on animals. LUSH can capitalise on this </a:t>
                      </a:r>
                    </a:p>
                    <a:p>
                      <a:pPr marL="342900" indent="-342900">
                        <a:buFont typeface="+mj-lt"/>
                        <a:buAutoNum type="arabicPeriod"/>
                      </a:pPr>
                      <a:r>
                        <a:rPr lang="en-GB" b="0" dirty="0"/>
                        <a:t>People have a growing passion for handmade products </a:t>
                      </a:r>
                    </a:p>
                  </a:txBody>
                  <a:tcPr/>
                </a:tc>
                <a:tc>
                  <a:txBody>
                    <a:bodyPr/>
                    <a:lstStyle/>
                    <a:p>
                      <a:r>
                        <a:rPr lang="en-GB" b="1" dirty="0"/>
                        <a:t>THREATS: </a:t>
                      </a:r>
                    </a:p>
                    <a:p>
                      <a:pPr marL="342900" indent="-342900">
                        <a:buFont typeface="+mj-lt"/>
                        <a:buAutoNum type="arabicPeriod"/>
                      </a:pPr>
                      <a:r>
                        <a:rPr lang="en-GB" b="0" dirty="0"/>
                        <a:t>Competitors offering cheaper products </a:t>
                      </a:r>
                    </a:p>
                    <a:p>
                      <a:pPr marL="342900" indent="-342900">
                        <a:buFont typeface="+mj-lt"/>
                        <a:buAutoNum type="arabicPeriod"/>
                      </a:pPr>
                      <a:r>
                        <a:rPr lang="en-GB" b="0" dirty="0"/>
                        <a:t>Supply sources could decrease, making LUSH reconsider their stakeholder analysis </a:t>
                      </a:r>
                    </a:p>
                    <a:p>
                      <a:pPr marL="342900" indent="-342900">
                        <a:buFont typeface="+mj-lt"/>
                        <a:buAutoNum type="arabicPeriod"/>
                      </a:pPr>
                      <a:r>
                        <a:rPr lang="en-GB" b="0" dirty="0"/>
                        <a:t>Consumers buying more conventional products elsewhere. </a:t>
                      </a:r>
                    </a:p>
                  </a:txBody>
                  <a:tcPr/>
                </a:tc>
                <a:extLst>
                  <a:ext uri="{0D108BD9-81ED-4DB2-BD59-A6C34878D82A}">
                    <a16:rowId xmlns:a16="http://schemas.microsoft.com/office/drawing/2014/main" val="93624391"/>
                  </a:ext>
                </a:extLst>
              </a:tr>
            </a:tbl>
          </a:graphicData>
        </a:graphic>
      </p:graphicFrame>
      <p:pic>
        <p:nvPicPr>
          <p:cNvPr id="10" name="Picture 9">
            <a:extLst>
              <a:ext uri="{FF2B5EF4-FFF2-40B4-BE49-F238E27FC236}">
                <a16:creationId xmlns:a16="http://schemas.microsoft.com/office/drawing/2014/main" id="{5275BE89-F78A-460D-97D6-0E41175A987F}"/>
              </a:ext>
            </a:extLst>
          </p:cNvPr>
          <p:cNvPicPr>
            <a:picLocks noChangeAspect="1"/>
          </p:cNvPicPr>
          <p:nvPr/>
        </p:nvPicPr>
        <p:blipFill>
          <a:blip r:embed="rId5"/>
          <a:stretch>
            <a:fillRect/>
          </a:stretch>
        </p:blipFill>
        <p:spPr>
          <a:xfrm>
            <a:off x="9408795" y="354330"/>
            <a:ext cx="2316480" cy="1303020"/>
          </a:xfrm>
          <a:prstGeom prst="rect">
            <a:avLst/>
          </a:prstGeom>
        </p:spPr>
      </p:pic>
      <p:pic>
        <p:nvPicPr>
          <p:cNvPr id="9" name="Audio 8">
            <a:hlinkClick r:id="" action="ppaction://media"/>
            <a:extLst>
              <a:ext uri="{FF2B5EF4-FFF2-40B4-BE49-F238E27FC236}">
                <a16:creationId xmlns:a16="http://schemas.microsoft.com/office/drawing/2014/main" id="{22EBE1AC-6D90-487E-BC7E-50176B36B7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7045202"/>
      </p:ext>
    </p:extLst>
  </p:cSld>
  <p:clrMapOvr>
    <a:masterClrMapping/>
  </p:clrMapOvr>
  <mc:AlternateContent xmlns:mc="http://schemas.openxmlformats.org/markup-compatibility/2006">
    <mc:Choice xmlns:p14="http://schemas.microsoft.com/office/powerpoint/2010/main" Requires="p14">
      <p:transition spd="slow" p14:dur="2000" advTm="14510"/>
    </mc:Choice>
    <mc:Fallback>
      <p:transition spd="slow" advTm="14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A55C8-40AF-410C-99DF-B3E0018E51C6}"/>
              </a:ext>
            </a:extLst>
          </p:cNvPr>
          <p:cNvSpPr>
            <a:spLocks noGrp="1"/>
          </p:cNvSpPr>
          <p:nvPr>
            <p:ph type="title"/>
          </p:nvPr>
        </p:nvSpPr>
        <p:spPr/>
        <p:txBody>
          <a:bodyPr/>
          <a:lstStyle/>
          <a:p>
            <a:r>
              <a:rPr lang="en-GB" dirty="0"/>
              <a:t>P.E.S.T.</a:t>
            </a:r>
          </a:p>
        </p:txBody>
      </p:sp>
      <p:graphicFrame>
        <p:nvGraphicFramePr>
          <p:cNvPr id="6" name="Table 6">
            <a:extLst>
              <a:ext uri="{FF2B5EF4-FFF2-40B4-BE49-F238E27FC236}">
                <a16:creationId xmlns:a16="http://schemas.microsoft.com/office/drawing/2014/main" id="{EC119318-8EF5-470F-9AE2-9E8655A78BD5}"/>
              </a:ext>
            </a:extLst>
          </p:cNvPr>
          <p:cNvGraphicFramePr>
            <a:graphicFrameLocks noGrp="1"/>
          </p:cNvGraphicFramePr>
          <p:nvPr>
            <p:extLst>
              <p:ext uri="{D42A27DB-BD31-4B8C-83A1-F6EECF244321}">
                <p14:modId xmlns:p14="http://schemas.microsoft.com/office/powerpoint/2010/main" val="4196445369"/>
              </p:ext>
            </p:extLst>
          </p:nvPr>
        </p:nvGraphicFramePr>
        <p:xfrm>
          <a:off x="679450" y="1643354"/>
          <a:ext cx="10750550" cy="4572052"/>
        </p:xfrm>
        <a:graphic>
          <a:graphicData uri="http://schemas.openxmlformats.org/drawingml/2006/table">
            <a:tbl>
              <a:tblPr firstRow="1" bandRow="1">
                <a:tableStyleId>{BC89EF96-8CEA-46FF-86C4-4CE0E7609802}</a:tableStyleId>
              </a:tblPr>
              <a:tblGrid>
                <a:gridCol w="5375275">
                  <a:extLst>
                    <a:ext uri="{9D8B030D-6E8A-4147-A177-3AD203B41FA5}">
                      <a16:colId xmlns:a16="http://schemas.microsoft.com/office/drawing/2014/main" val="3796736718"/>
                    </a:ext>
                  </a:extLst>
                </a:gridCol>
                <a:gridCol w="5375275">
                  <a:extLst>
                    <a:ext uri="{9D8B030D-6E8A-4147-A177-3AD203B41FA5}">
                      <a16:colId xmlns:a16="http://schemas.microsoft.com/office/drawing/2014/main" val="2346187493"/>
                    </a:ext>
                  </a:extLst>
                </a:gridCol>
              </a:tblGrid>
              <a:tr h="2286026">
                <a:tc>
                  <a:txBody>
                    <a:bodyPr/>
                    <a:lstStyle/>
                    <a:p>
                      <a:r>
                        <a:rPr lang="en-GB" b="1" dirty="0"/>
                        <a:t>POLITICAL: </a:t>
                      </a:r>
                    </a:p>
                    <a:p>
                      <a:pPr marL="285750" indent="-285750">
                        <a:buFont typeface="Arial" panose="020B0604020202020204" pitchFamily="34" charset="0"/>
                        <a:buChar char="•"/>
                      </a:pPr>
                      <a:r>
                        <a:rPr lang="en-GB" b="0" dirty="0"/>
                        <a:t>Import and export regulations </a:t>
                      </a:r>
                    </a:p>
                    <a:p>
                      <a:pPr marL="285750" indent="-285750">
                        <a:buFont typeface="Arial" panose="020B0604020202020204" pitchFamily="34" charset="0"/>
                        <a:buChar char="•"/>
                      </a:pPr>
                      <a:r>
                        <a:rPr lang="en-GB" b="0" dirty="0"/>
                        <a:t>Government legislation </a:t>
                      </a:r>
                    </a:p>
                    <a:p>
                      <a:pPr marL="285750" indent="-285750">
                        <a:buFont typeface="Arial" panose="020B0604020202020204" pitchFamily="34" charset="0"/>
                        <a:buChar char="•"/>
                      </a:pPr>
                      <a:r>
                        <a:rPr lang="en-GB" b="0" dirty="0"/>
                        <a:t>New EU Cosmetic Product regulations </a:t>
                      </a:r>
                    </a:p>
                  </a:txBody>
                  <a:tcPr/>
                </a:tc>
                <a:tc>
                  <a:txBody>
                    <a:bodyPr/>
                    <a:lstStyle/>
                    <a:p>
                      <a:r>
                        <a:rPr lang="en-GB" dirty="0"/>
                        <a:t>SOCIAL: </a:t>
                      </a:r>
                    </a:p>
                    <a:p>
                      <a:pPr marL="285750" indent="-285750">
                        <a:buFont typeface="Arial" panose="020B0604020202020204" pitchFamily="34" charset="0"/>
                        <a:buChar char="•"/>
                      </a:pPr>
                      <a:r>
                        <a:rPr lang="en-GB" b="0" dirty="0"/>
                        <a:t>Social Trends </a:t>
                      </a:r>
                    </a:p>
                    <a:p>
                      <a:pPr marL="285750" indent="-285750">
                        <a:buFont typeface="Arial" panose="020B0604020202020204" pitchFamily="34" charset="0"/>
                        <a:buChar char="•"/>
                      </a:pPr>
                      <a:r>
                        <a:rPr lang="en-GB" b="0" dirty="0"/>
                        <a:t>Customer Presence </a:t>
                      </a:r>
                    </a:p>
                    <a:p>
                      <a:pPr marL="285750" indent="-285750">
                        <a:buFont typeface="Arial" panose="020B0604020202020204" pitchFamily="34" charset="0"/>
                        <a:buChar char="•"/>
                      </a:pPr>
                      <a:r>
                        <a:rPr lang="en-GB" b="0" dirty="0"/>
                        <a:t>Campaigning for non – profit organisations </a:t>
                      </a:r>
                    </a:p>
                    <a:p>
                      <a:pPr marL="285750" indent="-285750">
                        <a:buFont typeface="Arial" panose="020B0604020202020204" pitchFamily="34" charset="0"/>
                        <a:buChar char="•"/>
                      </a:pPr>
                      <a:r>
                        <a:rPr lang="en-GB" b="0" dirty="0"/>
                        <a:t>Increased demand for environmentally friendly products. </a:t>
                      </a:r>
                    </a:p>
                  </a:txBody>
                  <a:tcPr/>
                </a:tc>
                <a:extLst>
                  <a:ext uri="{0D108BD9-81ED-4DB2-BD59-A6C34878D82A}">
                    <a16:rowId xmlns:a16="http://schemas.microsoft.com/office/drawing/2014/main" val="2590606646"/>
                  </a:ext>
                </a:extLst>
              </a:tr>
              <a:tr h="2286026">
                <a:tc>
                  <a:txBody>
                    <a:bodyPr/>
                    <a:lstStyle/>
                    <a:p>
                      <a:r>
                        <a:rPr lang="en-GB" b="1" dirty="0"/>
                        <a:t>ECONOMICAL: </a:t>
                      </a:r>
                    </a:p>
                    <a:p>
                      <a:pPr marL="285750" indent="-285750">
                        <a:buFont typeface="Arial" panose="020B0604020202020204" pitchFamily="34" charset="0"/>
                        <a:buChar char="•"/>
                      </a:pPr>
                      <a:r>
                        <a:rPr lang="en-GB" b="0" dirty="0"/>
                        <a:t>Economic growth in emergent countries </a:t>
                      </a:r>
                    </a:p>
                    <a:p>
                      <a:pPr marL="285750" indent="-285750">
                        <a:buFont typeface="Arial" panose="020B0604020202020204" pitchFamily="34" charset="0"/>
                        <a:buChar char="•"/>
                      </a:pPr>
                      <a:r>
                        <a:rPr lang="en-GB" b="0" dirty="0"/>
                        <a:t>Price competition lowering margins within the organisation </a:t>
                      </a:r>
                    </a:p>
                  </a:txBody>
                  <a:tcPr/>
                </a:tc>
                <a:tc>
                  <a:txBody>
                    <a:bodyPr/>
                    <a:lstStyle/>
                    <a:p>
                      <a:r>
                        <a:rPr lang="en-GB" b="1" dirty="0"/>
                        <a:t>TECHNOLOGICAL: </a:t>
                      </a:r>
                    </a:p>
                    <a:p>
                      <a:pPr marL="285750" indent="-285750">
                        <a:buFont typeface="Arial" panose="020B0604020202020204" pitchFamily="34" charset="0"/>
                        <a:buChar char="•"/>
                      </a:pPr>
                      <a:r>
                        <a:rPr lang="en-GB" b="0" dirty="0"/>
                        <a:t>Average shelf life cannot exceed 14 months. </a:t>
                      </a:r>
                    </a:p>
                    <a:p>
                      <a:pPr marL="285750" indent="-285750">
                        <a:buFont typeface="Arial" panose="020B0604020202020204" pitchFamily="34" charset="0"/>
                        <a:buChar char="•"/>
                      </a:pPr>
                      <a:r>
                        <a:rPr lang="en-GB" b="0" dirty="0"/>
                        <a:t>Encourage more online sales – as customers prefer to go instore to smell and feel products. </a:t>
                      </a:r>
                    </a:p>
                  </a:txBody>
                  <a:tcPr/>
                </a:tc>
                <a:extLst>
                  <a:ext uri="{0D108BD9-81ED-4DB2-BD59-A6C34878D82A}">
                    <a16:rowId xmlns:a16="http://schemas.microsoft.com/office/drawing/2014/main" val="4187198544"/>
                  </a:ext>
                </a:extLst>
              </a:tr>
            </a:tbl>
          </a:graphicData>
        </a:graphic>
      </p:graphicFrame>
      <p:pic>
        <p:nvPicPr>
          <p:cNvPr id="3" name="Audio 2">
            <a:hlinkClick r:id="" action="ppaction://media"/>
            <a:extLst>
              <a:ext uri="{FF2B5EF4-FFF2-40B4-BE49-F238E27FC236}">
                <a16:creationId xmlns:a16="http://schemas.microsoft.com/office/drawing/2014/main" id="{173878D1-02C4-4DEE-8B8B-E625323A25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7827393"/>
      </p:ext>
    </p:extLst>
  </p:cSld>
  <p:clrMapOvr>
    <a:masterClrMapping/>
  </p:clrMapOvr>
  <mc:AlternateContent xmlns:mc="http://schemas.openxmlformats.org/markup-compatibility/2006">
    <mc:Choice xmlns:p14="http://schemas.microsoft.com/office/powerpoint/2010/main" Requires="p14">
      <p:transition spd="slow" p14:dur="2000" advTm="17606"/>
    </mc:Choice>
    <mc:Fallback>
      <p:transition spd="slow" advTm="17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3520-B589-4976-97AF-CD5739985C02}"/>
              </a:ext>
            </a:extLst>
          </p:cNvPr>
          <p:cNvSpPr>
            <a:spLocks noGrp="1"/>
          </p:cNvSpPr>
          <p:nvPr>
            <p:ph type="title"/>
          </p:nvPr>
        </p:nvSpPr>
        <p:spPr/>
        <p:txBody>
          <a:bodyPr/>
          <a:lstStyle/>
          <a:p>
            <a:r>
              <a:rPr lang="en-GB" dirty="0"/>
              <a:t>Bowman’s Strategic Clock 1997  </a:t>
            </a:r>
          </a:p>
        </p:txBody>
      </p:sp>
      <p:pic>
        <p:nvPicPr>
          <p:cNvPr id="4" name="Picture 3" descr="Bowman's Strategic Clock (Strategic Positioning) | Business | tutor2u">
            <a:extLst>
              <a:ext uri="{FF2B5EF4-FFF2-40B4-BE49-F238E27FC236}">
                <a16:creationId xmlns:a16="http://schemas.microsoft.com/office/drawing/2014/main" id="{24A26A79-51B0-4E80-9AFC-106C83298CFE}"/>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5353050" y="1680990"/>
            <a:ext cx="6153150" cy="3995910"/>
          </a:xfrm>
          <a:prstGeom prst="rect">
            <a:avLst/>
          </a:prstGeom>
          <a:noFill/>
          <a:ln>
            <a:noFill/>
          </a:ln>
        </p:spPr>
      </p:pic>
      <p:pic>
        <p:nvPicPr>
          <p:cNvPr id="5" name="Picture 4">
            <a:extLst>
              <a:ext uri="{FF2B5EF4-FFF2-40B4-BE49-F238E27FC236}">
                <a16:creationId xmlns:a16="http://schemas.microsoft.com/office/drawing/2014/main" id="{E22D4622-110B-4998-91E0-400D9930F0DD}"/>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7662862" y="2328863"/>
            <a:ext cx="485775" cy="485775"/>
          </a:xfrm>
          <a:prstGeom prst="rect">
            <a:avLst/>
          </a:prstGeom>
        </p:spPr>
      </p:pic>
      <p:sp>
        <p:nvSpPr>
          <p:cNvPr id="7" name="TextBox 6">
            <a:extLst>
              <a:ext uri="{FF2B5EF4-FFF2-40B4-BE49-F238E27FC236}">
                <a16:creationId xmlns:a16="http://schemas.microsoft.com/office/drawing/2014/main" id="{F1D5F9B8-2FC4-4ADD-9B68-3AB04EA35524}"/>
              </a:ext>
            </a:extLst>
          </p:cNvPr>
          <p:cNvSpPr txBox="1"/>
          <p:nvPr/>
        </p:nvSpPr>
        <p:spPr>
          <a:xfrm>
            <a:off x="689811" y="2014194"/>
            <a:ext cx="4282239" cy="3693319"/>
          </a:xfrm>
          <a:prstGeom prst="rect">
            <a:avLst/>
          </a:prstGeom>
          <a:noFill/>
        </p:spPr>
        <p:txBody>
          <a:bodyPr wrap="square" rtlCol="0">
            <a:spAutoFit/>
          </a:bodyPr>
          <a:lstStyle/>
          <a:p>
            <a:pPr marL="285750" indent="-285750">
              <a:buFont typeface="Arial" panose="020B0604020202020204" pitchFamily="34" charset="0"/>
              <a:buChar char="•"/>
            </a:pPr>
            <a:r>
              <a:rPr lang="en-GB" dirty="0"/>
              <a:t>BSC is a tool used to demonstrate an organisations market position and to analyse its competitors. </a:t>
            </a:r>
          </a:p>
          <a:p>
            <a:endParaRPr lang="en-GB" dirty="0"/>
          </a:p>
          <a:p>
            <a:pPr marL="285750" indent="-285750">
              <a:buFont typeface="Arial" panose="020B0604020202020204" pitchFamily="34" charset="0"/>
              <a:buChar char="•"/>
            </a:pPr>
            <a:r>
              <a:rPr lang="en-GB" dirty="0"/>
              <a:t>Having a competitive advantage is more powerful than a cost advantage as it concerns the strategic positioning  of products within the market. </a:t>
            </a:r>
            <a:r>
              <a:rPr lang="en-GB" sz="1800" dirty="0">
                <a:effectLst/>
                <a:latin typeface="Calibri" panose="020F0502020204030204" pitchFamily="34" charset="0"/>
                <a:ea typeface="Calibri" panose="020F0502020204030204" pitchFamily="34" charset="0"/>
                <a:cs typeface="Times New Roman" panose="02020603050405020304" pitchFamily="18" charset="0"/>
              </a:rPr>
              <a:t>(Mulder, 2018)</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diagram shows where I have placed LUSH as an organisation on the model. </a:t>
            </a:r>
          </a:p>
        </p:txBody>
      </p:sp>
      <p:pic>
        <p:nvPicPr>
          <p:cNvPr id="6" name="Audio 5">
            <a:hlinkClick r:id="" action="ppaction://media"/>
            <a:extLst>
              <a:ext uri="{FF2B5EF4-FFF2-40B4-BE49-F238E27FC236}">
                <a16:creationId xmlns:a16="http://schemas.microsoft.com/office/drawing/2014/main" id="{4C969314-E913-4B62-BAB6-ED405F7FFB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46230678"/>
      </p:ext>
    </p:extLst>
  </p:cSld>
  <p:clrMapOvr>
    <a:masterClrMapping/>
  </p:clrMapOvr>
  <mc:AlternateContent xmlns:mc="http://schemas.openxmlformats.org/markup-compatibility/2006">
    <mc:Choice xmlns:p14="http://schemas.microsoft.com/office/powerpoint/2010/main" Requires="p14">
      <p:transition spd="slow" p14:dur="2000" advTm="58903"/>
    </mc:Choice>
    <mc:Fallback>
      <p:transition spd="slow" advTm="58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DF8DD-E7BA-4DC5-A67E-61C4D8AEB52C}"/>
              </a:ext>
            </a:extLst>
          </p:cNvPr>
          <p:cNvSpPr>
            <a:spLocks noGrp="1"/>
          </p:cNvSpPr>
          <p:nvPr>
            <p:ph type="title"/>
          </p:nvPr>
        </p:nvSpPr>
        <p:spPr/>
        <p:txBody>
          <a:bodyPr>
            <a:normAutofit fontScale="90000"/>
          </a:bodyPr>
          <a:lstStyle/>
          <a:p>
            <a:r>
              <a:rPr lang="en-GB" dirty="0"/>
              <a:t>Stakeholder Analysis of LUSH – </a:t>
            </a:r>
            <a:r>
              <a:rPr lang="en-GB" dirty="0" err="1"/>
              <a:t>Mendelow’s</a:t>
            </a:r>
            <a:r>
              <a:rPr lang="en-GB" dirty="0"/>
              <a:t> Power and Interest Model 1981</a:t>
            </a:r>
          </a:p>
        </p:txBody>
      </p:sp>
      <p:sp>
        <p:nvSpPr>
          <p:cNvPr id="3" name="Content Placeholder 2">
            <a:extLst>
              <a:ext uri="{FF2B5EF4-FFF2-40B4-BE49-F238E27FC236}">
                <a16:creationId xmlns:a16="http://schemas.microsoft.com/office/drawing/2014/main" id="{30D7DBAD-036C-4BDC-8FD8-F16229E078AB}"/>
              </a:ext>
            </a:extLst>
          </p:cNvPr>
          <p:cNvSpPr>
            <a:spLocks noGrp="1"/>
          </p:cNvSpPr>
          <p:nvPr>
            <p:ph idx="1"/>
          </p:nvPr>
        </p:nvSpPr>
        <p:spPr>
          <a:xfrm>
            <a:off x="1066800" y="2103120"/>
            <a:ext cx="4133850" cy="3707130"/>
          </a:xfrm>
        </p:spPr>
        <p:txBody>
          <a:bodyPr/>
          <a:lstStyle/>
          <a:p>
            <a:r>
              <a:rPr lang="en-GB" sz="1800" i="1" dirty="0">
                <a:solidFill>
                  <a:srgbClr val="181818"/>
                </a:solidFill>
                <a:effectLst/>
                <a:latin typeface="Calibri" panose="020F0502020204030204" pitchFamily="34" charset="0"/>
                <a:ea typeface="Calibri" panose="020F0502020204030204" pitchFamily="34" charset="0"/>
              </a:rPr>
              <a:t>“The purpose of business is to create and keep a customer</a:t>
            </a:r>
            <a:r>
              <a:rPr lang="en-GB" sz="1600" i="1" dirty="0">
                <a:solidFill>
                  <a:srgbClr val="181818"/>
                </a:solidFill>
                <a:effectLst/>
                <a:latin typeface="Calibri" panose="020F0502020204030204" pitchFamily="34" charset="0"/>
                <a:ea typeface="Calibri" panose="020F0502020204030204" pitchFamily="34"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rPr>
              <a:t>(Drucker, 2019)</a:t>
            </a:r>
          </a:p>
          <a:p>
            <a:endParaRPr lang="en-GB" dirty="0"/>
          </a:p>
          <a:p>
            <a:r>
              <a:rPr lang="en-GB" dirty="0"/>
              <a:t>This matrix, creating by </a:t>
            </a:r>
            <a:r>
              <a:rPr lang="en-GB" dirty="0" err="1"/>
              <a:t>Mendelow</a:t>
            </a:r>
            <a:r>
              <a:rPr lang="en-GB" dirty="0"/>
              <a:t> in 1981, allows organisations to analyse who their stakeholder are and analyse their importance. </a:t>
            </a:r>
          </a:p>
          <a:p>
            <a:endParaRPr lang="en-GB" dirty="0"/>
          </a:p>
          <a:p>
            <a:r>
              <a:rPr lang="en-GB" dirty="0"/>
              <a:t>I have created a matrix, placing stakeholders in specific locations on the matrix according to my interpretation. </a:t>
            </a:r>
          </a:p>
        </p:txBody>
      </p:sp>
      <p:pic>
        <p:nvPicPr>
          <p:cNvPr id="4" name="Picture 3">
            <a:extLst>
              <a:ext uri="{FF2B5EF4-FFF2-40B4-BE49-F238E27FC236}">
                <a16:creationId xmlns:a16="http://schemas.microsoft.com/office/drawing/2014/main" id="{B8919AA5-D218-43D8-868E-F5A492FF8705}"/>
              </a:ext>
            </a:extLst>
          </p:cNvPr>
          <p:cNvPicPr>
            <a:picLocks noChangeAspect="1"/>
          </p:cNvPicPr>
          <p:nvPr/>
        </p:nvPicPr>
        <p:blipFill rotWithShape="1">
          <a:blip r:embed="rId5"/>
          <a:srcRect l="30781" t="29360" r="33907" b="12204"/>
          <a:stretch/>
        </p:blipFill>
        <p:spPr>
          <a:xfrm>
            <a:off x="7143752" y="1804644"/>
            <a:ext cx="4305300" cy="4005606"/>
          </a:xfrm>
          <a:prstGeom prst="rect">
            <a:avLst/>
          </a:prstGeom>
        </p:spPr>
      </p:pic>
      <p:pic>
        <p:nvPicPr>
          <p:cNvPr id="5" name="Audio 4">
            <a:hlinkClick r:id="" action="ppaction://media"/>
            <a:extLst>
              <a:ext uri="{FF2B5EF4-FFF2-40B4-BE49-F238E27FC236}">
                <a16:creationId xmlns:a16="http://schemas.microsoft.com/office/drawing/2014/main" id="{4B297D79-4357-4751-8FAD-F1DF4FF9E90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364061"/>
      </p:ext>
    </p:extLst>
  </p:cSld>
  <p:clrMapOvr>
    <a:masterClrMapping/>
  </p:clrMapOvr>
  <mc:AlternateContent xmlns:mc="http://schemas.openxmlformats.org/markup-compatibility/2006">
    <mc:Choice xmlns:p14="http://schemas.microsoft.com/office/powerpoint/2010/main" Requires="p14">
      <p:transition spd="slow" p14:dur="2000" advTm="68963"/>
    </mc:Choice>
    <mc:Fallback>
      <p:transition spd="slow" advTm="68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13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052" name="Picture 4" descr="LUSH 5 Pot Program - Bring back 5 empty clean black LUSH pots and get a  Fresh Face Mask Free! #minimalistblogger #lifest… | Fresh face mask,  Lotion, Shampoo bottle">
            <a:extLst>
              <a:ext uri="{FF2B5EF4-FFF2-40B4-BE49-F238E27FC236}">
                <a16:creationId xmlns:a16="http://schemas.microsoft.com/office/drawing/2014/main" id="{204FC3D2-1527-45A4-B877-E2D7F65FD97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605" r="3058" b="-2"/>
          <a:stretch/>
        </p:blipFill>
        <p:spPr bwMode="auto">
          <a:xfrm>
            <a:off x="20" y="-1"/>
            <a:ext cx="7534631" cy="6857999"/>
          </a:xfrm>
          <a:prstGeom prst="rect">
            <a:avLst/>
          </a:prstGeom>
          <a:noFill/>
          <a:extLst>
            <a:ext uri="{909E8E84-426E-40DD-AFC4-6F175D3DCCD1}">
              <a14:hiddenFill xmlns:a14="http://schemas.microsoft.com/office/drawing/2010/main">
                <a:solidFill>
                  <a:srgbClr val="FFFFFF"/>
                </a:solidFill>
              </a14:hiddenFill>
            </a:ext>
          </a:extLst>
        </p:spPr>
      </p:pic>
      <p:sp>
        <p:nvSpPr>
          <p:cNvPr id="2065" name="Rectangle 14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066" name="Rectangle 14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 name="Title 1">
            <a:extLst>
              <a:ext uri="{FF2B5EF4-FFF2-40B4-BE49-F238E27FC236}">
                <a16:creationId xmlns:a16="http://schemas.microsoft.com/office/drawing/2014/main" id="{C2FD61DC-33AE-4C55-9C56-4B36BA0744D4}"/>
              </a:ext>
            </a:extLst>
          </p:cNvPr>
          <p:cNvSpPr>
            <a:spLocks noGrp="1"/>
          </p:cNvSpPr>
          <p:nvPr>
            <p:ph type="title"/>
          </p:nvPr>
        </p:nvSpPr>
        <p:spPr>
          <a:xfrm>
            <a:off x="774043" y="727626"/>
            <a:ext cx="4602152" cy="1718225"/>
          </a:xfrm>
        </p:spPr>
        <p:txBody>
          <a:bodyPr vert="horz" lIns="91440" tIns="45720" rIns="91440" bIns="45720" rtlCol="0" anchor="ctr">
            <a:normAutofit/>
          </a:bodyPr>
          <a:lstStyle/>
          <a:p>
            <a:r>
              <a:rPr lang="en-US" sz="4100"/>
              <a:t>Recommendation One  </a:t>
            </a:r>
          </a:p>
        </p:txBody>
      </p:sp>
      <p:sp>
        <p:nvSpPr>
          <p:cNvPr id="4" name="TextBox 3">
            <a:extLst>
              <a:ext uri="{FF2B5EF4-FFF2-40B4-BE49-F238E27FC236}">
                <a16:creationId xmlns:a16="http://schemas.microsoft.com/office/drawing/2014/main" id="{773229D1-76CF-4C0F-8DF1-D6129EC7A674}"/>
              </a:ext>
            </a:extLst>
          </p:cNvPr>
          <p:cNvSpPr txBox="1"/>
          <p:nvPr/>
        </p:nvSpPr>
        <p:spPr>
          <a:xfrm>
            <a:off x="774043" y="2538920"/>
            <a:ext cx="4602152" cy="3480066"/>
          </a:xfrm>
          <a:prstGeom prst="rect">
            <a:avLst/>
          </a:prstGeom>
        </p:spPr>
        <p:txBody>
          <a:bodyPr vert="horz" lIns="91440" tIns="45720" rIns="91440" bIns="45720" rtlCol="0">
            <a:normAutofit fontScale="92500" lnSpcReduction="10000"/>
          </a:bodyPr>
          <a:lstStyle/>
          <a:p>
            <a:pPr marL="285750" indent="-182880">
              <a:spcAft>
                <a:spcPts val="600"/>
              </a:spcAft>
              <a:buClr>
                <a:schemeClr val="tx1">
                  <a:lumMod val="85000"/>
                  <a:lumOff val="15000"/>
                </a:schemeClr>
              </a:buClr>
              <a:buFont typeface="Garamond" pitchFamily="18" charset="0"/>
              <a:buChar char="◦"/>
            </a:pPr>
            <a:r>
              <a:rPr lang="en-US" sz="2400" dirty="0"/>
              <a:t>Offer more of an incentive to return the black pots e.g. instead of returning 5 pots to receive a free face mask, return 1 and receive  “x”, return 2 and receive “x”</a:t>
            </a:r>
          </a:p>
          <a:p>
            <a:pPr marL="102870">
              <a:spcAft>
                <a:spcPts val="600"/>
              </a:spcAft>
              <a:buClr>
                <a:schemeClr val="tx1">
                  <a:lumMod val="85000"/>
                  <a:lumOff val="15000"/>
                </a:schemeClr>
              </a:buClr>
            </a:pPr>
            <a:endParaRPr lang="en-US" sz="2400" dirty="0"/>
          </a:p>
          <a:p>
            <a:pPr marL="285750" indent="-182880">
              <a:spcAft>
                <a:spcPts val="600"/>
              </a:spcAft>
              <a:buClr>
                <a:schemeClr val="tx1">
                  <a:lumMod val="85000"/>
                  <a:lumOff val="15000"/>
                </a:schemeClr>
              </a:buClr>
              <a:buFont typeface="Garamond" pitchFamily="18" charset="0"/>
              <a:buChar char="◦"/>
            </a:pPr>
            <a:r>
              <a:rPr lang="en-US" sz="2400" dirty="0"/>
              <a:t>Provide customers with more information to enhance their knowledge</a:t>
            </a:r>
          </a:p>
          <a:p>
            <a:pPr marL="285750" indent="-182880">
              <a:spcAft>
                <a:spcPts val="600"/>
              </a:spcAft>
              <a:buClr>
                <a:schemeClr val="tx1">
                  <a:lumMod val="85000"/>
                  <a:lumOff val="15000"/>
                </a:schemeClr>
              </a:buClr>
              <a:buFont typeface="Garamond" pitchFamily="18" charset="0"/>
              <a:buChar char="◦"/>
            </a:pPr>
            <a:endParaRPr lang="en-US" dirty="0"/>
          </a:p>
        </p:txBody>
      </p:sp>
      <p:pic>
        <p:nvPicPr>
          <p:cNvPr id="2054" name="Picture 6" descr="Tackling the Plastic Problem | Lush Fresh Handmade Cosmetics">
            <a:extLst>
              <a:ext uri="{FF2B5EF4-FFF2-40B4-BE49-F238E27FC236}">
                <a16:creationId xmlns:a16="http://schemas.microsoft.com/office/drawing/2014/main" id="{E932B2E1-0D77-4DC2-A31D-4F89B7200F9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781" r="19048" b="3"/>
          <a:stretch/>
        </p:blipFill>
        <p:spPr bwMode="auto">
          <a:xfrm>
            <a:off x="7508332" y="10"/>
            <a:ext cx="4683667" cy="342899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Little black pots of Lush favourites | Priceless Life Of Mine">
            <a:extLst>
              <a:ext uri="{FF2B5EF4-FFF2-40B4-BE49-F238E27FC236}">
                <a16:creationId xmlns:a16="http://schemas.microsoft.com/office/drawing/2014/main" id="{B83C8C4D-1CF4-46BF-AB13-24443796692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384" r="-1" b="-1"/>
          <a:stretch/>
        </p:blipFill>
        <p:spPr bwMode="auto">
          <a:xfrm>
            <a:off x="7508331" y="3428998"/>
            <a:ext cx="4683669" cy="342900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10E780B8-7F1C-4EEB-920C-D738315A57E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69358177"/>
      </p:ext>
    </p:extLst>
  </p:cSld>
  <p:clrMapOvr>
    <a:masterClrMapping/>
  </p:clrMapOvr>
  <mc:AlternateContent xmlns:mc="http://schemas.openxmlformats.org/markup-compatibility/2006">
    <mc:Choice xmlns:p14="http://schemas.microsoft.com/office/powerpoint/2010/main" Requires="p14">
      <p:transition spd="slow" p14:dur="2000" advTm="56374"/>
    </mc:Choice>
    <mc:Fallback>
      <p:transition spd="slow" advTm="56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8538AF5-C8F9-4836-89EC-FF04F4549F29}"/>
              </a:ext>
            </a:extLst>
          </p:cNvPr>
          <p:cNvPicPr>
            <a:picLocks noChangeAspect="1"/>
          </p:cNvPicPr>
          <p:nvPr/>
        </p:nvPicPr>
        <p:blipFill rotWithShape="1">
          <a:blip r:embed="rId5"/>
          <a:srcRect t="2018" r="1" b="37638"/>
          <a:stretch/>
        </p:blipFill>
        <p:spPr>
          <a:xfrm>
            <a:off x="20" y="10"/>
            <a:ext cx="6392647" cy="6857990"/>
          </a:xfrm>
          <a:prstGeom prst="rect">
            <a:avLst/>
          </a:prstGeom>
        </p:spPr>
      </p:pic>
      <p:sp>
        <p:nvSpPr>
          <p:cNvPr id="13" name="Rectangle 12">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B6A6A-B025-470F-B67B-C9A10D80EE12}"/>
              </a:ext>
            </a:extLst>
          </p:cNvPr>
          <p:cNvSpPr>
            <a:spLocks noGrp="1"/>
          </p:cNvSpPr>
          <p:nvPr>
            <p:ph type="title"/>
          </p:nvPr>
        </p:nvSpPr>
        <p:spPr>
          <a:xfrm>
            <a:off x="7064082" y="642594"/>
            <a:ext cx="4472921" cy="1371600"/>
          </a:xfrm>
        </p:spPr>
        <p:txBody>
          <a:bodyPr>
            <a:normAutofit/>
          </a:bodyPr>
          <a:lstStyle/>
          <a:p>
            <a:r>
              <a:rPr lang="en-GB" dirty="0"/>
              <a:t>Recommendation Two</a:t>
            </a:r>
          </a:p>
        </p:txBody>
      </p:sp>
      <p:sp>
        <p:nvSpPr>
          <p:cNvPr id="8" name="Content Placeholder 7">
            <a:extLst>
              <a:ext uri="{FF2B5EF4-FFF2-40B4-BE49-F238E27FC236}">
                <a16:creationId xmlns:a16="http://schemas.microsoft.com/office/drawing/2014/main" id="{7ABB4E31-CF34-4F2E-B5CD-4B2D968C803C}"/>
              </a:ext>
            </a:extLst>
          </p:cNvPr>
          <p:cNvSpPr>
            <a:spLocks noGrp="1"/>
          </p:cNvSpPr>
          <p:nvPr>
            <p:ph idx="1"/>
          </p:nvPr>
        </p:nvSpPr>
        <p:spPr>
          <a:xfrm>
            <a:off x="7064082" y="2103120"/>
            <a:ext cx="4472922" cy="3931920"/>
          </a:xfrm>
        </p:spPr>
        <p:txBody>
          <a:bodyPr>
            <a:normAutofit lnSpcReduction="10000"/>
          </a:bodyPr>
          <a:lstStyle/>
          <a:p>
            <a:r>
              <a:rPr lang="en-US" dirty="0"/>
              <a:t>LUSH have stated that they are to delete a number of their accounts across a variety of platform such as Twitter, Instagram and Facebook. </a:t>
            </a:r>
          </a:p>
          <a:p>
            <a:pPr marL="0" indent="0">
              <a:buNone/>
            </a:pPr>
            <a:endParaRPr lang="en-US" dirty="0"/>
          </a:p>
          <a:p>
            <a:r>
              <a:rPr lang="en-GB" b="0" i="1" dirty="0">
                <a:solidFill>
                  <a:srgbClr val="3F3F42"/>
                </a:solidFill>
                <a:effectLst/>
                <a:latin typeface="ReithSans"/>
              </a:rPr>
              <a:t>"We don't want to limit ourselves to holding conversations in one place, we want social to be placed back in the hands of our communities - from our founders to our friends," </a:t>
            </a:r>
          </a:p>
          <a:p>
            <a:endParaRPr lang="en-GB" i="1" dirty="0">
              <a:solidFill>
                <a:srgbClr val="3F3F42"/>
              </a:solidFill>
              <a:latin typeface="ReithSans"/>
            </a:endParaRPr>
          </a:p>
          <a:p>
            <a:r>
              <a:rPr lang="en-GB" dirty="0">
                <a:solidFill>
                  <a:srgbClr val="3F3F42"/>
                </a:solidFill>
                <a:latin typeface="ReithSans"/>
              </a:rPr>
              <a:t>I disagree with this move, I believe that the brand should rethink their social media strategy and make their branding and social posts more appealing to their customers. </a:t>
            </a:r>
            <a:endParaRPr lang="en-US" dirty="0"/>
          </a:p>
        </p:txBody>
      </p:sp>
      <p:pic>
        <p:nvPicPr>
          <p:cNvPr id="5" name="Audio 4">
            <a:hlinkClick r:id="" action="ppaction://media"/>
            <a:extLst>
              <a:ext uri="{FF2B5EF4-FFF2-40B4-BE49-F238E27FC236}">
                <a16:creationId xmlns:a16="http://schemas.microsoft.com/office/drawing/2014/main" id="{EF4E841C-3C7D-4F7E-AC84-8BF01BBA8A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07133828"/>
      </p:ext>
    </p:extLst>
  </p:cSld>
  <p:clrMapOvr>
    <a:masterClrMapping/>
  </p:clrMapOvr>
  <mc:AlternateContent xmlns:mc="http://schemas.openxmlformats.org/markup-compatibility/2006">
    <mc:Choice xmlns:p14="http://schemas.microsoft.com/office/powerpoint/2010/main" Requires="p14">
      <p:transition spd="slow" p14:dur="2000" advTm="72073"/>
    </mc:Choice>
    <mc:Fallback>
      <p:transition spd="slow" advTm="72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72">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New reference examples on the APA Style website">
            <a:extLst>
              <a:ext uri="{FF2B5EF4-FFF2-40B4-BE49-F238E27FC236}">
                <a16:creationId xmlns:a16="http://schemas.microsoft.com/office/drawing/2014/main" id="{D417E94F-3AD2-474D-9126-C530FF96C773}"/>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2118" r="6772"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02F3908-F9E2-4168-8486-2AF9BEE3A61D}"/>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sz="4800"/>
              <a:t>References </a:t>
            </a:r>
          </a:p>
        </p:txBody>
      </p:sp>
      <p:sp>
        <p:nvSpPr>
          <p:cNvPr id="7" name="Rectangle 2">
            <a:extLst>
              <a:ext uri="{FF2B5EF4-FFF2-40B4-BE49-F238E27FC236}">
                <a16:creationId xmlns:a16="http://schemas.microsoft.com/office/drawing/2014/main" id="{9AFB7283-FB1C-46CD-8BDA-5F4065D0E50D}"/>
              </a:ext>
            </a:extLst>
          </p:cNvPr>
          <p:cNvSpPr>
            <a:spLocks noChangeArrowheads="1"/>
          </p:cNvSpPr>
          <p:nvPr/>
        </p:nvSpPr>
        <p:spPr bwMode="auto">
          <a:xfrm>
            <a:off x="1066800" y="2103120"/>
            <a:ext cx="10058400" cy="384962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925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Aisha. (2017). Retrieved from https://issuu.com/aishashawky/docs/lush_f.</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err="1">
                <a:ln>
                  <a:noFill/>
                </a:ln>
                <a:effectLst/>
                <a:latin typeface="+mn-lt"/>
              </a:rPr>
              <a:t>Becke</a:t>
            </a:r>
            <a:r>
              <a:rPr kumimoji="0" lang="en-US" altLang="en-US" sz="1100" b="0" i="0" u="none" strike="noStrike" cap="none" normalizeH="0" baseline="0" dirty="0">
                <a:ln>
                  <a:noFill/>
                </a:ln>
                <a:effectLst/>
                <a:latin typeface="+mn-lt"/>
              </a:rPr>
              <a:t>, C. (2019 ). Retrieved from https://www.mapleholistics.com/blog/lush-cosmetics-overview-review/.</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Drucker, P. (2019). Retrieved from https://www.goodreads.com/author/quotes/12008.Peter_F_Drucker.</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Google. (2020). Retrieved from https://www.google.com/search?q=intended+strategy+and+realized+strategy&amp;tbm=isch&amp;ved=2ahUKEwi5lKLcg7XsAhXIIBQKHYSVB9MQ2-cCegQIABAA&amp;oq=intende&amp;gs_lcp=CgNpbWcQARgAMgQIIxAnMgIIADICCAAyAggAMgIIADICCAAyAggAMgIIADICCAAyAggAOgQIABBDOggIABCxAxCDAToHCAAQsQMQQzoFCA.</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Johnson, &amp; Scholes. (2006). Retrieved from </a:t>
            </a:r>
            <a:r>
              <a:rPr kumimoji="0" lang="en-US" altLang="en-US" sz="1100" b="0" i="0" u="none" strike="noStrike" cap="none" normalizeH="0" baseline="0" dirty="0">
                <a:ln>
                  <a:noFill/>
                </a:ln>
                <a:effectLst/>
                <a:latin typeface="+mn-lt"/>
                <a:hlinkClick r:id="rId4"/>
              </a:rPr>
              <a:t>https://www.mindtools.com/pages/article/what-is-strategy.htm#:~:text=Gerry%20Johnson%20and%20Kevan%20Scholes,needs%20of%20markets%20and%20stakeholders</a:t>
            </a:r>
            <a:r>
              <a:rPr kumimoji="0" lang="en-US" altLang="en-US" sz="1100" b="0" i="0" u="none" strike="noStrike" cap="none" normalizeH="0" baseline="0" dirty="0">
                <a:ln>
                  <a:noFill/>
                </a:ln>
                <a:effectLst/>
                <a:latin typeface="+mn-lt"/>
              </a:rPr>
              <a:t>.</a:t>
            </a:r>
          </a:p>
          <a:p>
            <a:pPr indent="-182880" eaLnBrk="1" hangingPunct="1">
              <a:lnSpc>
                <a:spcPct val="90000"/>
              </a:lnSpc>
              <a:spcAft>
                <a:spcPts val="600"/>
              </a:spcAft>
              <a:buClr>
                <a:schemeClr val="tx1">
                  <a:lumMod val="85000"/>
                  <a:lumOff val="15000"/>
                </a:schemeClr>
              </a:buClr>
              <a:buFont typeface="Garamond" pitchFamily="18" charset="0"/>
              <a:buChar char="◦"/>
            </a:pPr>
            <a:r>
              <a:rPr lang="en-GB" sz="1500" dirty="0">
                <a:effectLst/>
                <a:latin typeface="Calibri" panose="020F0502020204030204" pitchFamily="34" charset="0"/>
                <a:ea typeface="Calibri" panose="020F0502020204030204" pitchFamily="34" charset="0"/>
                <a:cs typeface="Times New Roman" panose="02020603050405020304" pitchFamily="18" charset="0"/>
              </a:rPr>
              <a:t>Kenton, W. (2020). Retrieved from https://www.investopedia.com/terms/s/strategic-management.asp.</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endParaRPr kumimoji="0" lang="en-US" altLang="en-US" sz="1100" b="0" i="0" u="none" strike="noStrike" cap="none" normalizeH="0" baseline="0" dirty="0">
              <a:ln>
                <a:noFill/>
              </a:ln>
              <a:effectLst/>
              <a:latin typeface="+mn-lt"/>
            </a:endParaRP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Loeb, W. (2017). Retrieved from https://www.forbes.com/sites/walterloeb/2017/04/07/lush-beauty-taking-the-industry-by-storm-thanks-to-young-love/#6abe201811c5.</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Mintzberg, H. (2003). The Strategy Process: Concepts, Contexts, Cases. </a:t>
            </a:r>
            <a:r>
              <a:rPr kumimoji="0" lang="en-US" altLang="en-US" sz="1100" b="0" i="1" u="none" strike="noStrike" cap="none" normalizeH="0" baseline="0" dirty="0">
                <a:ln>
                  <a:noFill/>
                </a:ln>
                <a:effectLst/>
                <a:latin typeface="+mn-lt"/>
              </a:rPr>
              <a:t>Pearson Education </a:t>
            </a:r>
            <a:r>
              <a:rPr kumimoji="0" lang="en-US" altLang="en-US" sz="1100" b="0" i="0" u="none" strike="noStrike" cap="none" normalizeH="0" baseline="0" dirty="0">
                <a:ln>
                  <a:noFill/>
                </a:ln>
                <a:effectLst/>
                <a:latin typeface="+mn-lt"/>
              </a:rPr>
              <a:t>.</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Mohan, A.-M. (2019). Retrieved from https://www.packworld.com/issues/sustainability/article/21097505/lush-cosmetics-sustainable-packaging-strategy.</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Mulder. (2018). Retrieved from https://www.toolshero.com/strategy/bowman-strategy-clock/.</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Saltzman, S. (2017). Retrieved from https://fashionista.com/2017/08/lush-cosmetics-business-strategy.</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Trotter, C. (2017). Retrieved from https://www.insider-trends.com/30-things-you-didnt-know-about-lush-cosmetics/.</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r>
              <a:rPr kumimoji="0" lang="en-US" altLang="en-US" sz="1100" b="0" i="0" u="none" strike="noStrike" cap="none" normalizeH="0" baseline="0" dirty="0">
                <a:ln>
                  <a:noFill/>
                </a:ln>
                <a:effectLst/>
                <a:latin typeface="+mn-lt"/>
              </a:rPr>
              <a:t>Trotter, C. (2017 ). Retrieved from https://www.insider-trends.com/inside-retail-strategy-lush/#:~:text=Lush's%20retail%20strategy%20is%20all,riot%20of%20colour%20and%20smell.</a:t>
            </a:r>
          </a:p>
          <a:p>
            <a:pPr marL="0" marR="0" lvl="0" indent="-182880" eaLnBrk="1" fontAlgn="base" hangingPunct="1">
              <a:lnSpc>
                <a:spcPct val="90000"/>
              </a:lnSpc>
              <a:spcBef>
                <a:spcPct val="0"/>
              </a:spcBef>
              <a:spcAft>
                <a:spcPts val="600"/>
              </a:spcAft>
              <a:buClr>
                <a:schemeClr val="tx1">
                  <a:lumMod val="85000"/>
                  <a:lumOff val="15000"/>
                </a:schemeClr>
              </a:buClr>
              <a:buSzTx/>
              <a:buFont typeface="Garamond" pitchFamily="18" charset="0"/>
              <a:buChar char="◦"/>
              <a:tabLst/>
            </a:pPr>
            <a:endParaRPr kumimoji="0" lang="en-US" altLang="en-US" sz="1100" b="0" i="0" u="none" strike="noStrike" cap="none" normalizeH="0" baseline="0" dirty="0">
              <a:ln>
                <a:noFill/>
              </a:ln>
              <a:effectLst/>
              <a:latin typeface="+mn-lt"/>
            </a:endParaRPr>
          </a:p>
        </p:txBody>
      </p:sp>
      <p:sp>
        <p:nvSpPr>
          <p:cNvPr id="1031" name="Rectangle 74">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835508474"/>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9927E4-E194-47BE-91C2-B87D50CF51DB}">
  <ds:schemaRefs>
    <ds:schemaRef ds:uri="http://schemas.microsoft.com/sharepoint/v3/contenttype/forms"/>
  </ds:schemaRefs>
</ds:datastoreItem>
</file>

<file path=customXml/itemProps2.xml><?xml version="1.0" encoding="utf-8"?>
<ds:datastoreItem xmlns:ds="http://schemas.openxmlformats.org/officeDocument/2006/customXml" ds:itemID="{0E92E9E5-79AF-4029-8FCA-9C327D54FD8F}">
  <ds:schemaRef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71af3243-3dd4-4a8d-8c0d-dd76da1f02a5"/>
    <ds:schemaRef ds:uri="http://www.w3.org/XML/1998/namespace"/>
    <ds:schemaRef ds:uri="http://purl.org/dc/terms/"/>
  </ds:schemaRefs>
</ds:datastoreItem>
</file>

<file path=customXml/itemProps3.xml><?xml version="1.0" encoding="utf-8"?>
<ds:datastoreItem xmlns:ds="http://schemas.openxmlformats.org/officeDocument/2006/customXml" ds:itemID="{E34A532A-EA0D-41F9-B458-AF9358EF2F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3069</TotalTime>
  <Words>4188</Words>
  <Application>Microsoft Office PowerPoint</Application>
  <PresentationFormat>Widescreen</PresentationFormat>
  <Paragraphs>186</Paragraphs>
  <Slides>12</Slides>
  <Notes>12</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Avenir Next LT Pro</vt:lpstr>
      <vt:lpstr>Avenir Next LT Pro Light</vt:lpstr>
      <vt:lpstr>Calibri</vt:lpstr>
      <vt:lpstr>Garamond</vt:lpstr>
      <vt:lpstr>Open Sans</vt:lpstr>
      <vt:lpstr>ReithSans</vt:lpstr>
      <vt:lpstr>SavonVTI</vt:lpstr>
      <vt:lpstr>Strategies for resilience and prosperity – bmsp6006. assignment two. </vt:lpstr>
      <vt:lpstr>What is Strategy ? </vt:lpstr>
      <vt:lpstr>What is Strategic Management?</vt:lpstr>
      <vt:lpstr>Organization Overview – LUSH Cosmetics</vt:lpstr>
      <vt:lpstr>Current Organisation Strategies within LUSH. </vt:lpstr>
      <vt:lpstr>S.W.O.T.</vt:lpstr>
      <vt:lpstr>P.E.S.T.</vt:lpstr>
      <vt:lpstr>Bowman’s Strategic Clock 1997  </vt:lpstr>
      <vt:lpstr>Stakeholder Analysis of LUSH – Mendelow’s Power and Interest Model 1981</vt:lpstr>
      <vt:lpstr>Recommendation One  </vt:lpstr>
      <vt:lpstr>Recommendation Two</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 – bmsp6006. assignment two.</dc:title>
  <dc:creator>hannah thomas</dc:creator>
  <cp:lastModifiedBy>hannah thomas</cp:lastModifiedBy>
  <cp:revision>2</cp:revision>
  <dcterms:created xsi:type="dcterms:W3CDTF">2020-10-20T07:33:29Z</dcterms:created>
  <dcterms:modified xsi:type="dcterms:W3CDTF">2020-10-22T11:00:08Z</dcterms:modified>
</cp:coreProperties>
</file>