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4"/>
  </p:notesMasterIdLst>
  <p:sldIdLst>
    <p:sldId id="256" r:id="rId2"/>
    <p:sldId id="358" r:id="rId3"/>
    <p:sldId id="273" r:id="rId4"/>
    <p:sldId id="359" r:id="rId5"/>
    <p:sldId id="257" r:id="rId6"/>
    <p:sldId id="267" r:id="rId7"/>
    <p:sldId id="265" r:id="rId8"/>
    <p:sldId id="266" r:id="rId9"/>
    <p:sldId id="263" r:id="rId10"/>
    <p:sldId id="276" r:id="rId11"/>
    <p:sldId id="259" r:id="rId12"/>
    <p:sldId id="260" r:id="rId13"/>
    <p:sldId id="274" r:id="rId14"/>
    <p:sldId id="262" r:id="rId15"/>
    <p:sldId id="268" r:id="rId16"/>
    <p:sldId id="269" r:id="rId17"/>
    <p:sldId id="258" r:id="rId18"/>
    <p:sldId id="271" r:id="rId19"/>
    <p:sldId id="272" r:id="rId20"/>
    <p:sldId id="277" r:id="rId21"/>
    <p:sldId id="261" r:id="rId22"/>
    <p:sldId id="275"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2661" autoAdjust="0"/>
  </p:normalViewPr>
  <p:slideViewPr>
    <p:cSldViewPr snapToGrid="0">
      <p:cViewPr varScale="1">
        <p:scale>
          <a:sx n="84" d="100"/>
          <a:sy n="84" d="100"/>
        </p:scale>
        <p:origin x="280" y="5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6F4E15-C3B9-4C9D-8991-786B23FF51B9}" type="datetimeFigureOut">
              <a:rPr lang="en-GB" smtClean="0"/>
              <a:t>14/10/2024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48DC7A-5BFE-4B5F-90D8-2FFA01A4BACC}" type="slidenum">
              <a:rPr lang="en-GB" smtClean="0"/>
              <a:t>‹#›</a:t>
            </a:fld>
            <a:endParaRPr lang="en-GB"/>
          </a:p>
        </p:txBody>
      </p:sp>
    </p:spTree>
    <p:extLst>
      <p:ext uri="{BB962C8B-B14F-4D97-AF65-F5344CB8AC3E}">
        <p14:creationId xmlns:p14="http://schemas.microsoft.com/office/powerpoint/2010/main" val="3722972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research area falls into the discipline of Information Systems. I publish each year and some of this year’s research are summarised in the table.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Identifying the Challenges for Enhancing Rural Resilience Through the Circular Economy in Carmarthenshire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748DC7A-5BFE-4B5F-90D8-2FFA01A4BACC}" type="slidenum">
              <a:rPr lang="en-GB" smtClean="0"/>
              <a:t>2</a:t>
            </a:fld>
            <a:endParaRPr lang="en-GB"/>
          </a:p>
        </p:txBody>
      </p:sp>
    </p:spTree>
    <p:extLst>
      <p:ext uri="{BB962C8B-B14F-4D97-AF65-F5344CB8AC3E}">
        <p14:creationId xmlns:p14="http://schemas.microsoft.com/office/powerpoint/2010/main" val="184532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DO</a:t>
            </a:r>
          </a:p>
        </p:txBody>
      </p:sp>
      <p:sp>
        <p:nvSpPr>
          <p:cNvPr id="4" name="Slide Number Placeholder 3"/>
          <p:cNvSpPr>
            <a:spLocks noGrp="1"/>
          </p:cNvSpPr>
          <p:nvPr>
            <p:ph type="sldNum" sz="quarter" idx="5"/>
          </p:nvPr>
        </p:nvSpPr>
        <p:spPr/>
        <p:txBody>
          <a:bodyPr/>
          <a:lstStyle/>
          <a:p>
            <a:fld id="{1748DC7A-5BFE-4B5F-90D8-2FFA01A4BACC}" type="slidenum">
              <a:rPr lang="en-GB" smtClean="0"/>
              <a:t>4</a:t>
            </a:fld>
            <a:endParaRPr lang="en-GB"/>
          </a:p>
        </p:txBody>
      </p:sp>
    </p:spTree>
    <p:extLst>
      <p:ext uri="{BB962C8B-B14F-4D97-AF65-F5344CB8AC3E}">
        <p14:creationId xmlns:p14="http://schemas.microsoft.com/office/powerpoint/2010/main" val="38794713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 flexible</a:t>
            </a:r>
          </a:p>
          <a:p>
            <a:r>
              <a:rPr lang="en-GB" dirty="0"/>
              <a:t>Look for pivotal words</a:t>
            </a:r>
          </a:p>
          <a:p>
            <a:r>
              <a:rPr lang="en-GB" dirty="0"/>
              <a:t>Reading widely</a:t>
            </a:r>
          </a:p>
          <a:p>
            <a:r>
              <a:rPr lang="en-GB" dirty="0"/>
              <a:t>Looking for aims, purpose, tasks.</a:t>
            </a:r>
          </a:p>
          <a:p>
            <a:r>
              <a:rPr lang="en-GB" dirty="0"/>
              <a:t>Active reading thinking critically- uncover key arguments</a:t>
            </a:r>
          </a:p>
          <a:p>
            <a:r>
              <a:rPr lang="en-GB" b="0" i="0" dirty="0">
                <a:solidFill>
                  <a:srgbClr val="333333"/>
                </a:solidFill>
                <a:effectLst/>
                <a:latin typeface="arial" panose="020B0604020202020204" pitchFamily="34" charset="0"/>
              </a:rPr>
              <a:t>Shown in the figure are various people’s reading habits.</a:t>
            </a:r>
          </a:p>
          <a:p>
            <a:r>
              <a:rPr lang="en-GB" b="0" i="0" dirty="0">
                <a:solidFill>
                  <a:srgbClr val="333333"/>
                </a:solidFill>
                <a:effectLst/>
                <a:latin typeface="arial" panose="020B0604020202020204" pitchFamily="34" charset="0"/>
              </a:rPr>
              <a:t>Which of these reading habits are similar to your own? </a:t>
            </a:r>
          </a:p>
          <a:p>
            <a:endParaRPr lang="en-GB" b="0" i="0" dirty="0">
              <a:solidFill>
                <a:srgbClr val="333333"/>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1748DC7A-5BFE-4B5F-90D8-2FFA01A4BACC}" type="slidenum">
              <a:rPr lang="en-GB" smtClean="0"/>
              <a:t>5</a:t>
            </a:fld>
            <a:endParaRPr lang="en-GB"/>
          </a:p>
        </p:txBody>
      </p:sp>
    </p:spTree>
    <p:extLst>
      <p:ext uri="{BB962C8B-B14F-4D97-AF65-F5344CB8AC3E}">
        <p14:creationId xmlns:p14="http://schemas.microsoft.com/office/powerpoint/2010/main" val="4236983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Skimming - </a:t>
            </a:r>
            <a:r>
              <a:rPr lang="en-GB" b="0" i="0" dirty="0">
                <a:solidFill>
                  <a:srgbClr val="333333"/>
                </a:solidFill>
                <a:effectLst/>
                <a:latin typeface="arial" panose="020B0604020202020204" pitchFamily="34" charset="0"/>
              </a:rPr>
              <a:t>read the text quickly in order to find out what it is about and how it is organised – Gain an overview</a:t>
            </a:r>
          </a:p>
          <a:p>
            <a:r>
              <a:rPr lang="en-GB" b="0" i="0" dirty="0">
                <a:solidFill>
                  <a:srgbClr val="333333"/>
                </a:solidFill>
                <a:effectLst/>
                <a:latin typeface="arial" panose="020B0604020202020204" pitchFamily="34" charset="0"/>
              </a:rPr>
              <a:t>Recall –what areas did the text address</a:t>
            </a:r>
          </a:p>
          <a:p>
            <a:r>
              <a:rPr lang="en-GB" b="0" i="0" dirty="0">
                <a:solidFill>
                  <a:srgbClr val="333333"/>
                </a:solidFill>
                <a:effectLst/>
                <a:latin typeface="arial" panose="020B0604020202020204" pitchFamily="34" charset="0"/>
              </a:rPr>
              <a:t>Scan – not in-depth reading, now you scan for specific ideas / facts in the text</a:t>
            </a:r>
          </a:p>
          <a:p>
            <a:r>
              <a:rPr lang="en-GB" b="0" i="0" dirty="0">
                <a:solidFill>
                  <a:srgbClr val="333333"/>
                </a:solidFill>
                <a:effectLst/>
                <a:latin typeface="arial" panose="020B0604020202020204" pitchFamily="34" charset="0"/>
              </a:rPr>
              <a:t>In-depth -  read it more closely and gain an in-depth understanding of its topic</a:t>
            </a:r>
          </a:p>
          <a:p>
            <a:r>
              <a:rPr lang="en-GB" b="0" i="0" dirty="0">
                <a:solidFill>
                  <a:srgbClr val="333333"/>
                </a:solidFill>
                <a:effectLst/>
                <a:latin typeface="arial" panose="020B0604020202020204" pitchFamily="34" charset="0"/>
              </a:rPr>
              <a:t>Making sense – look at the context in which the word is used.</a:t>
            </a:r>
          </a:p>
          <a:p>
            <a:endParaRPr lang="en-GB" b="0" i="0" dirty="0">
              <a:solidFill>
                <a:srgbClr val="333333"/>
              </a:solidFill>
              <a:effectLst/>
              <a:latin typeface="arial" panose="020B0604020202020204" pitchFamily="34" charset="0"/>
            </a:endParaRPr>
          </a:p>
          <a:p>
            <a:r>
              <a:rPr lang="en-GB" b="0" i="0" dirty="0">
                <a:solidFill>
                  <a:srgbClr val="333333"/>
                </a:solidFill>
                <a:effectLst/>
                <a:latin typeface="arial" panose="020B0604020202020204" pitchFamily="34" charset="0"/>
              </a:rPr>
              <a:t>As you read make notes – annotate the text / illustrations – to help understand the ideas.</a:t>
            </a:r>
          </a:p>
          <a:p>
            <a:r>
              <a:rPr lang="en-GB" b="0" i="0" dirty="0">
                <a:solidFill>
                  <a:srgbClr val="333333"/>
                </a:solidFill>
                <a:effectLst/>
                <a:latin typeface="arial" panose="020B0604020202020204" pitchFamily="34" charset="0"/>
              </a:rPr>
              <a:t>Tools to make notes – </a:t>
            </a:r>
            <a:r>
              <a:rPr lang="en-GB" b="0" i="0" dirty="0" err="1">
                <a:solidFill>
                  <a:srgbClr val="333333"/>
                </a:solidFill>
                <a:effectLst/>
                <a:latin typeface="arial" panose="020B0604020202020204" pitchFamily="34" charset="0"/>
              </a:rPr>
              <a:t>Padlets</a:t>
            </a:r>
            <a:r>
              <a:rPr lang="en-GB" b="0" i="0" dirty="0">
                <a:solidFill>
                  <a:srgbClr val="333333"/>
                </a:solidFill>
                <a:effectLst/>
                <a:latin typeface="arial" panose="020B0604020202020204" pitchFamily="34" charset="0"/>
              </a:rPr>
              <a:t> / notepads</a:t>
            </a:r>
          </a:p>
          <a:p>
            <a:endParaRPr lang="en-GB" b="0" i="0" dirty="0">
              <a:solidFill>
                <a:srgbClr val="333333"/>
              </a:solidFill>
              <a:effectLst/>
              <a:latin typeface="arial" panose="020B0604020202020204" pitchFamily="34" charset="0"/>
            </a:endParaRPr>
          </a:p>
          <a:p>
            <a:r>
              <a:rPr lang="en-GB" b="0" i="0" dirty="0">
                <a:solidFill>
                  <a:srgbClr val="333333"/>
                </a:solidFill>
                <a:effectLst/>
                <a:latin typeface="arial" panose="020B0604020202020204" pitchFamily="34" charset="0"/>
              </a:rPr>
              <a:t>Subtopics – cause / effects / where? etc</a:t>
            </a:r>
          </a:p>
          <a:p>
            <a:endParaRPr lang="en-GB" dirty="0"/>
          </a:p>
        </p:txBody>
      </p:sp>
      <p:sp>
        <p:nvSpPr>
          <p:cNvPr id="4" name="Slide Number Placeholder 3"/>
          <p:cNvSpPr>
            <a:spLocks noGrp="1"/>
          </p:cNvSpPr>
          <p:nvPr>
            <p:ph type="sldNum" sz="quarter" idx="5"/>
          </p:nvPr>
        </p:nvSpPr>
        <p:spPr/>
        <p:txBody>
          <a:bodyPr/>
          <a:lstStyle/>
          <a:p>
            <a:fld id="{1748DC7A-5BFE-4B5F-90D8-2FFA01A4BACC}" type="slidenum">
              <a:rPr lang="en-GB" smtClean="0"/>
              <a:t>6</a:t>
            </a:fld>
            <a:endParaRPr lang="en-GB"/>
          </a:p>
        </p:txBody>
      </p:sp>
    </p:spTree>
    <p:extLst>
      <p:ext uri="{BB962C8B-B14F-4D97-AF65-F5344CB8AC3E}">
        <p14:creationId xmlns:p14="http://schemas.microsoft.com/office/powerpoint/2010/main" val="3214768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Where do you find each source? Library / Databases / Internet / Booksellers / The media</a:t>
            </a:r>
          </a:p>
          <a:p>
            <a:endParaRPr lang="en-GB" dirty="0"/>
          </a:p>
          <a:p>
            <a:pPr algn="l">
              <a:buFont typeface="Arial" panose="020B0604020202020204" pitchFamily="34" charset="0"/>
              <a:buNone/>
            </a:pPr>
            <a:r>
              <a:rPr lang="en-GB" b="0" i="0" dirty="0">
                <a:solidFill>
                  <a:srgbClr val="333333"/>
                </a:solidFill>
                <a:effectLst/>
                <a:latin typeface="arial" panose="020B0604020202020204" pitchFamily="34" charset="0"/>
              </a:rPr>
              <a:t>The correct answers are: </a:t>
            </a:r>
          </a:p>
          <a:p>
            <a:pPr algn="l">
              <a:buFont typeface="Arial" panose="020B0604020202020204" pitchFamily="34" charset="0"/>
              <a:buChar char="•"/>
            </a:pPr>
            <a:r>
              <a:rPr lang="en-GB" b="0" i="0" dirty="0">
                <a:solidFill>
                  <a:srgbClr val="333333"/>
                </a:solidFill>
                <a:effectLst/>
                <a:latin typeface="arial" panose="020B0604020202020204" pitchFamily="34" charset="0"/>
              </a:rPr>
              <a:t> 1 = e</a:t>
            </a:r>
          </a:p>
          <a:p>
            <a:pPr algn="l">
              <a:buFont typeface="Arial" panose="020B0604020202020204" pitchFamily="34" charset="0"/>
              <a:buChar char="•"/>
            </a:pPr>
            <a:r>
              <a:rPr lang="en-GB" b="0" i="0" dirty="0">
                <a:solidFill>
                  <a:srgbClr val="333333"/>
                </a:solidFill>
                <a:effectLst/>
                <a:latin typeface="arial" panose="020B0604020202020204" pitchFamily="34" charset="0"/>
              </a:rPr>
              <a:t> 2 = d</a:t>
            </a:r>
          </a:p>
          <a:p>
            <a:pPr algn="l">
              <a:buFont typeface="Arial" panose="020B0604020202020204" pitchFamily="34" charset="0"/>
              <a:buChar char="•"/>
            </a:pPr>
            <a:r>
              <a:rPr lang="en-GB" b="0" i="0" dirty="0">
                <a:solidFill>
                  <a:srgbClr val="333333"/>
                </a:solidFill>
                <a:effectLst/>
                <a:latin typeface="arial" panose="020B0604020202020204" pitchFamily="34" charset="0"/>
              </a:rPr>
              <a:t> 3 = b</a:t>
            </a:r>
          </a:p>
          <a:p>
            <a:pPr algn="l">
              <a:buFont typeface="Arial" panose="020B0604020202020204" pitchFamily="34" charset="0"/>
              <a:buChar char="•"/>
            </a:pPr>
            <a:r>
              <a:rPr lang="en-GB" b="0" i="0" dirty="0">
                <a:solidFill>
                  <a:srgbClr val="333333"/>
                </a:solidFill>
                <a:effectLst/>
                <a:latin typeface="arial" panose="020B0604020202020204" pitchFamily="34" charset="0"/>
              </a:rPr>
              <a:t> 4 = c</a:t>
            </a:r>
          </a:p>
          <a:p>
            <a:pPr algn="l">
              <a:buFont typeface="Arial" panose="020B0604020202020204" pitchFamily="34" charset="0"/>
              <a:buChar char="•"/>
            </a:pPr>
            <a:r>
              <a:rPr lang="en-GB" b="0" i="0" dirty="0">
                <a:solidFill>
                  <a:srgbClr val="333333"/>
                </a:solidFill>
                <a:effectLst/>
                <a:latin typeface="arial" panose="020B0604020202020204" pitchFamily="34" charset="0"/>
              </a:rPr>
              <a:t> 5 = a</a:t>
            </a:r>
          </a:p>
          <a:p>
            <a:endParaRPr lang="en-GB" dirty="0"/>
          </a:p>
        </p:txBody>
      </p:sp>
      <p:sp>
        <p:nvSpPr>
          <p:cNvPr id="4" name="Slide Number Placeholder 3"/>
          <p:cNvSpPr>
            <a:spLocks noGrp="1"/>
          </p:cNvSpPr>
          <p:nvPr>
            <p:ph type="sldNum" sz="quarter" idx="5"/>
          </p:nvPr>
        </p:nvSpPr>
        <p:spPr/>
        <p:txBody>
          <a:bodyPr/>
          <a:lstStyle/>
          <a:p>
            <a:fld id="{1748DC7A-5BFE-4B5F-90D8-2FFA01A4BACC}" type="slidenum">
              <a:rPr lang="en-GB" smtClean="0"/>
              <a:t>7</a:t>
            </a:fld>
            <a:endParaRPr lang="en-GB"/>
          </a:p>
        </p:txBody>
      </p:sp>
    </p:spTree>
    <p:extLst>
      <p:ext uri="{BB962C8B-B14F-4D97-AF65-F5344CB8AC3E}">
        <p14:creationId xmlns:p14="http://schemas.microsoft.com/office/powerpoint/2010/main" val="2529789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arial" panose="020B0604020202020204" pitchFamily="34" charset="0"/>
              </a:rPr>
              <a:t>Read the list of reading strategies again.</a:t>
            </a:r>
          </a:p>
          <a:p>
            <a:pPr algn="l">
              <a:buFont typeface="Arial" panose="020B0604020202020204" pitchFamily="34" charset="0"/>
              <a:buNone/>
            </a:pPr>
            <a:r>
              <a:rPr lang="en-GB" b="0" i="0" dirty="0">
                <a:solidFill>
                  <a:srgbClr val="333333"/>
                </a:solidFill>
                <a:effectLst/>
                <a:latin typeface="arial" panose="020B0604020202020204" pitchFamily="34" charset="0"/>
              </a:rPr>
              <a:t>Which of the strategies do you already follow?</a:t>
            </a:r>
          </a:p>
          <a:p>
            <a:pPr algn="l">
              <a:buFont typeface="Arial" panose="020B0604020202020204" pitchFamily="34" charset="0"/>
              <a:buNone/>
            </a:pPr>
            <a:r>
              <a:rPr lang="en-GB" b="0" i="0" dirty="0">
                <a:solidFill>
                  <a:srgbClr val="333333"/>
                </a:solidFill>
                <a:effectLst/>
                <a:latin typeface="arial" panose="020B0604020202020204" pitchFamily="34" charset="0"/>
              </a:rPr>
              <a:t>Which of them is new to you?</a:t>
            </a:r>
          </a:p>
          <a:p>
            <a:pPr algn="l">
              <a:buFont typeface="Arial" panose="020B0604020202020204" pitchFamily="34" charset="0"/>
              <a:buNone/>
            </a:pPr>
            <a:r>
              <a:rPr lang="en-GB" b="0" i="0" dirty="0">
                <a:solidFill>
                  <a:srgbClr val="333333"/>
                </a:solidFill>
                <a:effectLst/>
                <a:latin typeface="arial" panose="020B0604020202020204" pitchFamily="34" charset="0"/>
              </a:rPr>
              <a:t>Which would you like to try?</a:t>
            </a:r>
          </a:p>
          <a:p>
            <a:pPr algn="l">
              <a:buFont typeface="Arial" panose="020B0604020202020204" pitchFamily="34" charset="0"/>
              <a:buNone/>
            </a:pPr>
            <a:endParaRPr lang="en-GB" b="0" i="0" dirty="0">
              <a:solidFill>
                <a:srgbClr val="333333"/>
              </a:solidFill>
              <a:effectLst/>
              <a:latin typeface="arial" panose="020B0604020202020204" pitchFamily="34" charset="0"/>
            </a:endParaRPr>
          </a:p>
          <a:p>
            <a:pPr algn="l">
              <a:buFont typeface="Arial" panose="020B0604020202020204" pitchFamily="34" charset="0"/>
              <a:buNone/>
            </a:pPr>
            <a:r>
              <a:rPr lang="en-GB" b="0" i="0" dirty="0">
                <a:solidFill>
                  <a:srgbClr val="333333"/>
                </a:solidFill>
                <a:effectLst/>
                <a:latin typeface="arial" panose="020B0604020202020204" pitchFamily="34" charset="0"/>
              </a:rPr>
              <a:t>Try to write 500 words each day, it’s a good habit to get into. It will help you develop the same skills when you embark on the thesis.</a:t>
            </a:r>
          </a:p>
          <a:p>
            <a:endParaRPr lang="en-GB" dirty="0"/>
          </a:p>
        </p:txBody>
      </p:sp>
      <p:sp>
        <p:nvSpPr>
          <p:cNvPr id="4" name="Slide Number Placeholder 3"/>
          <p:cNvSpPr>
            <a:spLocks noGrp="1"/>
          </p:cNvSpPr>
          <p:nvPr>
            <p:ph type="sldNum" sz="quarter" idx="5"/>
          </p:nvPr>
        </p:nvSpPr>
        <p:spPr/>
        <p:txBody>
          <a:bodyPr/>
          <a:lstStyle/>
          <a:p>
            <a:fld id="{1748DC7A-5BFE-4B5F-90D8-2FFA01A4BACC}" type="slidenum">
              <a:rPr lang="en-GB" smtClean="0"/>
              <a:t>8</a:t>
            </a:fld>
            <a:endParaRPr lang="en-GB"/>
          </a:p>
        </p:txBody>
      </p:sp>
    </p:spTree>
    <p:extLst>
      <p:ext uri="{BB962C8B-B14F-4D97-AF65-F5344CB8AC3E}">
        <p14:creationId xmlns:p14="http://schemas.microsoft.com/office/powerpoint/2010/main" val="12021981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message about a literature review is that the focus of a literature review, is to summarise and synthesise the arguments and ideas of others, review sources that are specifically relevant to your research, considering how they inform your research methods and questions without adding new contributions. </a:t>
            </a:r>
          </a:p>
          <a:p>
            <a:r>
              <a:rPr lang="en-GB" dirty="0"/>
              <a:t>The literature review may provide the theoretical foundation for the main study.</a:t>
            </a:r>
          </a:p>
          <a:p>
            <a:pPr fontAlgn="base"/>
            <a:endParaRPr lang="en-GB" b="1" i="0" dirty="0">
              <a:effectLst/>
              <a:latin typeface="inherit"/>
            </a:endParaRPr>
          </a:p>
          <a:p>
            <a:pPr fontAlgn="base"/>
            <a:r>
              <a:rPr lang="en-GB" b="1" i="0" dirty="0">
                <a:effectLst/>
                <a:latin typeface="inherit"/>
              </a:rPr>
              <a:t>The structure of a literature review - https://www.rlf.org.uk/resources/the-structure-of-a-literature-review/ </a:t>
            </a:r>
          </a:p>
          <a:p>
            <a:pPr fontAlgn="base"/>
            <a:r>
              <a:rPr lang="en-GB" dirty="0">
                <a:effectLst/>
              </a:rPr>
              <a:t>A literature review should be structured like any other essay: it should have an introduction, a middle or main body, and a conclusion.</a:t>
            </a:r>
          </a:p>
          <a:p>
            <a:pPr fontAlgn="base"/>
            <a:r>
              <a:rPr lang="en-GB" b="1" dirty="0">
                <a:effectLst/>
                <a:latin typeface="inherit"/>
              </a:rPr>
              <a:t>Introduction</a:t>
            </a:r>
          </a:p>
          <a:p>
            <a:pPr fontAlgn="base"/>
            <a:r>
              <a:rPr lang="en-GB" dirty="0">
                <a:effectLst/>
              </a:rPr>
              <a:t>The introduction should:</a:t>
            </a:r>
          </a:p>
          <a:p>
            <a:pPr fontAlgn="base">
              <a:buFont typeface="Arial" panose="020B0604020202020204" pitchFamily="34" charset="0"/>
              <a:buChar char="•"/>
            </a:pPr>
            <a:r>
              <a:rPr lang="en-GB" dirty="0">
                <a:effectLst/>
              </a:rPr>
              <a:t>define your topic and provide an appropriate context for reviewing the literature;</a:t>
            </a:r>
          </a:p>
          <a:p>
            <a:pPr fontAlgn="base">
              <a:buFont typeface="Arial" panose="020B0604020202020204" pitchFamily="34" charset="0"/>
              <a:buChar char="•"/>
            </a:pPr>
            <a:r>
              <a:rPr lang="en-GB" dirty="0">
                <a:effectLst/>
              </a:rPr>
              <a:t>establish your reasons – i.e. point of view – for</a:t>
            </a:r>
          </a:p>
          <a:p>
            <a:pPr fontAlgn="base">
              <a:buFont typeface="Arial" panose="020B0604020202020204" pitchFamily="34" charset="0"/>
              <a:buChar char="•"/>
            </a:pPr>
            <a:r>
              <a:rPr lang="en-GB" dirty="0">
                <a:effectLst/>
              </a:rPr>
              <a:t>reviewing the literature;</a:t>
            </a:r>
          </a:p>
          <a:p>
            <a:pPr fontAlgn="base">
              <a:buFont typeface="Arial" panose="020B0604020202020204" pitchFamily="34" charset="0"/>
              <a:buChar char="•"/>
            </a:pPr>
            <a:r>
              <a:rPr lang="en-GB" dirty="0">
                <a:effectLst/>
              </a:rPr>
              <a:t>explain the organisation – i.e. sequence – of the review;</a:t>
            </a:r>
          </a:p>
          <a:p>
            <a:pPr fontAlgn="base">
              <a:buFont typeface="Arial" panose="020B0604020202020204" pitchFamily="34" charset="0"/>
              <a:buChar char="•"/>
            </a:pPr>
            <a:r>
              <a:rPr lang="en-GB" dirty="0">
                <a:effectLst/>
              </a:rPr>
              <a:t>state the scope of the review – i.e. what is included and what isn’t included. For example, if you were reviewing the literature on obesity in children you might say something like: There are a large number of studies of obesity trends in the general population. However, since the focus of this research is on obesity in children, these will not be reviewed in detail and will only be referred to as appropriate.</a:t>
            </a:r>
          </a:p>
          <a:p>
            <a:pPr fontAlgn="base"/>
            <a:r>
              <a:rPr lang="en-GB" b="1" dirty="0">
                <a:effectLst/>
                <a:latin typeface="inherit"/>
              </a:rPr>
              <a:t>Main body</a:t>
            </a:r>
          </a:p>
          <a:p>
            <a:pPr fontAlgn="base"/>
            <a:r>
              <a:rPr lang="en-GB" dirty="0">
                <a:effectLst/>
              </a:rPr>
              <a:t>The middle or main body should:</a:t>
            </a:r>
          </a:p>
          <a:p>
            <a:pPr fontAlgn="base">
              <a:buFont typeface="Arial" panose="020B0604020202020204" pitchFamily="34" charset="0"/>
              <a:buChar char="•"/>
            </a:pPr>
            <a:r>
              <a:rPr lang="en-GB" dirty="0">
                <a:effectLst/>
              </a:rPr>
              <a:t>organise the literature according to common themes;</a:t>
            </a:r>
          </a:p>
          <a:p>
            <a:pPr fontAlgn="base">
              <a:buFont typeface="Arial" panose="020B0604020202020204" pitchFamily="34" charset="0"/>
              <a:buChar char="•"/>
            </a:pPr>
            <a:r>
              <a:rPr lang="en-GB" dirty="0">
                <a:effectLst/>
              </a:rPr>
              <a:t>provide insight into the relation between your chosen topic and the wider subject area e.g. between obesity in children and obesity in general;</a:t>
            </a:r>
          </a:p>
          <a:p>
            <a:pPr fontAlgn="base">
              <a:buFont typeface="Arial" panose="020B0604020202020204" pitchFamily="34" charset="0"/>
              <a:buChar char="•"/>
            </a:pPr>
            <a:r>
              <a:rPr lang="en-GB" dirty="0">
                <a:effectLst/>
              </a:rPr>
              <a:t>move from a general, wider view of the literature being reviewed to the specific focus of your research.</a:t>
            </a:r>
          </a:p>
          <a:p>
            <a:pPr fontAlgn="base"/>
            <a:r>
              <a:rPr lang="en-GB" b="1" dirty="0">
                <a:effectLst/>
                <a:latin typeface="inherit"/>
              </a:rPr>
              <a:t>Conclusion</a:t>
            </a:r>
          </a:p>
          <a:p>
            <a:pPr fontAlgn="base"/>
            <a:r>
              <a:rPr lang="en-GB" dirty="0">
                <a:effectLst/>
              </a:rPr>
              <a:t>The conclusion should:</a:t>
            </a:r>
          </a:p>
          <a:p>
            <a:pPr fontAlgn="base">
              <a:buFont typeface="Arial" panose="020B0604020202020204" pitchFamily="34" charset="0"/>
              <a:buChar char="•"/>
            </a:pPr>
            <a:r>
              <a:rPr lang="en-GB" dirty="0">
                <a:effectLst/>
              </a:rPr>
              <a:t>summarise the important aspects of the existing body of literature;</a:t>
            </a:r>
          </a:p>
          <a:p>
            <a:pPr fontAlgn="base">
              <a:buFont typeface="Arial" panose="020B0604020202020204" pitchFamily="34" charset="0"/>
              <a:buChar char="•"/>
            </a:pPr>
            <a:r>
              <a:rPr lang="en-GB" dirty="0">
                <a:effectLst/>
              </a:rPr>
              <a:t>evaluate the current state of the literature reviewed;</a:t>
            </a:r>
          </a:p>
          <a:p>
            <a:pPr fontAlgn="base">
              <a:buFont typeface="Arial" panose="020B0604020202020204" pitchFamily="34" charset="0"/>
              <a:buChar char="•"/>
            </a:pPr>
            <a:r>
              <a:rPr lang="en-GB" dirty="0">
                <a:effectLst/>
              </a:rPr>
              <a:t>identify significant flaws or gaps in existing knowledge;</a:t>
            </a:r>
          </a:p>
          <a:p>
            <a:pPr fontAlgn="base">
              <a:buFont typeface="Arial" panose="020B0604020202020204" pitchFamily="34" charset="0"/>
              <a:buChar char="•"/>
            </a:pPr>
            <a:r>
              <a:rPr lang="en-GB" dirty="0">
                <a:effectLst/>
              </a:rPr>
              <a:t>outline areas for future study;</a:t>
            </a:r>
          </a:p>
          <a:p>
            <a:pPr fontAlgn="base">
              <a:buFont typeface="Arial" panose="020B0604020202020204" pitchFamily="34" charset="0"/>
              <a:buChar char="•"/>
            </a:pPr>
            <a:r>
              <a:rPr lang="en-GB" dirty="0">
                <a:effectLst/>
              </a:rPr>
              <a:t>link your research to existing knowledge.</a:t>
            </a:r>
          </a:p>
          <a:p>
            <a:endParaRPr lang="en-GB" dirty="0"/>
          </a:p>
          <a:p>
            <a:endParaRPr lang="en-GB" dirty="0"/>
          </a:p>
        </p:txBody>
      </p:sp>
      <p:sp>
        <p:nvSpPr>
          <p:cNvPr id="4" name="Slide Number Placeholder 3"/>
          <p:cNvSpPr>
            <a:spLocks noGrp="1"/>
          </p:cNvSpPr>
          <p:nvPr>
            <p:ph type="sldNum" sz="quarter" idx="5"/>
          </p:nvPr>
        </p:nvSpPr>
        <p:spPr/>
        <p:txBody>
          <a:bodyPr/>
          <a:lstStyle/>
          <a:p>
            <a:fld id="{1748DC7A-5BFE-4B5F-90D8-2FFA01A4BACC}" type="slidenum">
              <a:rPr lang="en-GB" smtClean="0"/>
              <a:t>9</a:t>
            </a:fld>
            <a:endParaRPr lang="en-GB"/>
          </a:p>
        </p:txBody>
      </p:sp>
    </p:spTree>
    <p:extLst>
      <p:ext uri="{BB962C8B-B14F-4D97-AF65-F5344CB8AC3E}">
        <p14:creationId xmlns:p14="http://schemas.microsoft.com/office/powerpoint/2010/main" val="26907310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instructions for authors provides a clear idea of the focus of the journal</a:t>
            </a:r>
          </a:p>
        </p:txBody>
      </p:sp>
      <p:sp>
        <p:nvSpPr>
          <p:cNvPr id="4" name="Slide Number Placeholder 3"/>
          <p:cNvSpPr>
            <a:spLocks noGrp="1"/>
          </p:cNvSpPr>
          <p:nvPr>
            <p:ph type="sldNum" sz="quarter" idx="5"/>
          </p:nvPr>
        </p:nvSpPr>
        <p:spPr/>
        <p:txBody>
          <a:bodyPr/>
          <a:lstStyle/>
          <a:p>
            <a:fld id="{1748DC7A-5BFE-4B5F-90D8-2FFA01A4BACC}" type="slidenum">
              <a:rPr lang="en-GB" smtClean="0"/>
              <a:t>10</a:t>
            </a:fld>
            <a:endParaRPr lang="en-GB"/>
          </a:p>
        </p:txBody>
      </p:sp>
    </p:spTree>
    <p:extLst>
      <p:ext uri="{BB962C8B-B14F-4D97-AF65-F5344CB8AC3E}">
        <p14:creationId xmlns:p14="http://schemas.microsoft.com/office/powerpoint/2010/main" val="32608051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a method in place for </a:t>
            </a:r>
            <a:r>
              <a:rPr lang="en-GB" dirty="0" err="1"/>
              <a:t>summrising</a:t>
            </a:r>
            <a:r>
              <a:rPr lang="en-GB" dirty="0"/>
              <a:t> the selected papers focus.</a:t>
            </a:r>
          </a:p>
          <a:p>
            <a:endParaRPr lang="en-GB" dirty="0"/>
          </a:p>
          <a:p>
            <a:r>
              <a:rPr lang="en-GB" dirty="0"/>
              <a:t>We will come back to overview of concept/theory in the next online forum discussion area.</a:t>
            </a:r>
          </a:p>
          <a:p>
            <a:r>
              <a:rPr lang="en-GB" dirty="0"/>
              <a:t>In this template the idea would be to note any theories the author focused on in the paper.</a:t>
            </a:r>
          </a:p>
        </p:txBody>
      </p:sp>
      <p:sp>
        <p:nvSpPr>
          <p:cNvPr id="4" name="Slide Number Placeholder 3"/>
          <p:cNvSpPr>
            <a:spLocks noGrp="1"/>
          </p:cNvSpPr>
          <p:nvPr>
            <p:ph type="sldNum" sz="quarter" idx="5"/>
          </p:nvPr>
        </p:nvSpPr>
        <p:spPr/>
        <p:txBody>
          <a:bodyPr/>
          <a:lstStyle/>
          <a:p>
            <a:fld id="{1748DC7A-5BFE-4B5F-90D8-2FFA01A4BACC}" type="slidenum">
              <a:rPr lang="en-GB" smtClean="0"/>
              <a:t>11</a:t>
            </a:fld>
            <a:endParaRPr lang="en-GB"/>
          </a:p>
        </p:txBody>
      </p:sp>
    </p:spTree>
    <p:extLst>
      <p:ext uri="{BB962C8B-B14F-4D97-AF65-F5344CB8AC3E}">
        <p14:creationId xmlns:p14="http://schemas.microsoft.com/office/powerpoint/2010/main" val="3955585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might be an alternative template.  Thank bout different template. Perhaps have a look online and decide what template you will follow so that you are already structing your literature review because you have a method in place for evaluating the paper selected.</a:t>
            </a:r>
          </a:p>
        </p:txBody>
      </p:sp>
      <p:sp>
        <p:nvSpPr>
          <p:cNvPr id="4" name="Slide Number Placeholder 3"/>
          <p:cNvSpPr>
            <a:spLocks noGrp="1"/>
          </p:cNvSpPr>
          <p:nvPr>
            <p:ph type="sldNum" sz="quarter" idx="5"/>
          </p:nvPr>
        </p:nvSpPr>
        <p:spPr/>
        <p:txBody>
          <a:bodyPr/>
          <a:lstStyle/>
          <a:p>
            <a:fld id="{1748DC7A-5BFE-4B5F-90D8-2FFA01A4BACC}" type="slidenum">
              <a:rPr lang="en-GB" smtClean="0"/>
              <a:t>12</a:t>
            </a:fld>
            <a:endParaRPr lang="en-GB"/>
          </a:p>
        </p:txBody>
      </p:sp>
    </p:spTree>
    <p:extLst>
      <p:ext uri="{BB962C8B-B14F-4D97-AF65-F5344CB8AC3E}">
        <p14:creationId xmlns:p14="http://schemas.microsoft.com/office/powerpoint/2010/main" val="1816300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Here is another approach to analyse papers</a:t>
            </a:r>
          </a:p>
        </p:txBody>
      </p:sp>
      <p:sp>
        <p:nvSpPr>
          <p:cNvPr id="4" name="Slide Number Placeholder 3"/>
          <p:cNvSpPr>
            <a:spLocks noGrp="1"/>
          </p:cNvSpPr>
          <p:nvPr>
            <p:ph type="sldNum" sz="quarter" idx="5"/>
          </p:nvPr>
        </p:nvSpPr>
        <p:spPr/>
        <p:txBody>
          <a:bodyPr/>
          <a:lstStyle/>
          <a:p>
            <a:fld id="{1748DC7A-5BFE-4B5F-90D8-2FFA01A4BACC}" type="slidenum">
              <a:rPr lang="en-GB" smtClean="0"/>
              <a:t>13</a:t>
            </a:fld>
            <a:endParaRPr lang="en-GB"/>
          </a:p>
        </p:txBody>
      </p:sp>
    </p:spTree>
    <p:extLst>
      <p:ext uri="{BB962C8B-B14F-4D97-AF65-F5344CB8AC3E}">
        <p14:creationId xmlns:p14="http://schemas.microsoft.com/office/powerpoint/2010/main" val="27886623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left out – such as choice of writing style US vs UK English.</a:t>
            </a:r>
          </a:p>
        </p:txBody>
      </p:sp>
      <p:sp>
        <p:nvSpPr>
          <p:cNvPr id="4" name="Slide Number Placeholder 3"/>
          <p:cNvSpPr>
            <a:spLocks noGrp="1"/>
          </p:cNvSpPr>
          <p:nvPr>
            <p:ph type="sldNum" sz="quarter" idx="5"/>
          </p:nvPr>
        </p:nvSpPr>
        <p:spPr/>
        <p:txBody>
          <a:bodyPr/>
          <a:lstStyle/>
          <a:p>
            <a:fld id="{1748DC7A-5BFE-4B5F-90D8-2FFA01A4BACC}" type="slidenum">
              <a:rPr lang="en-GB" smtClean="0"/>
              <a:t>14</a:t>
            </a:fld>
            <a:endParaRPr lang="en-GB"/>
          </a:p>
        </p:txBody>
      </p:sp>
    </p:spTree>
    <p:extLst>
      <p:ext uri="{BB962C8B-B14F-4D97-AF65-F5344CB8AC3E}">
        <p14:creationId xmlns:p14="http://schemas.microsoft.com/office/powerpoint/2010/main" val="28415706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https://www.ncbi.nlm.nih.gov/pmc/articles/PMC7333781/</a:t>
            </a:r>
          </a:p>
        </p:txBody>
      </p:sp>
      <p:sp>
        <p:nvSpPr>
          <p:cNvPr id="4" name="Slide Number Placeholder 3"/>
          <p:cNvSpPr>
            <a:spLocks noGrp="1"/>
          </p:cNvSpPr>
          <p:nvPr>
            <p:ph type="sldNum" sz="quarter" idx="5"/>
          </p:nvPr>
        </p:nvSpPr>
        <p:spPr/>
        <p:txBody>
          <a:bodyPr/>
          <a:lstStyle/>
          <a:p>
            <a:fld id="{1748DC7A-5BFE-4B5F-90D8-2FFA01A4BACC}" type="slidenum">
              <a:rPr lang="en-GB" smtClean="0"/>
              <a:t>16</a:t>
            </a:fld>
            <a:endParaRPr lang="en-GB"/>
          </a:p>
        </p:txBody>
      </p:sp>
    </p:spTree>
    <p:extLst>
      <p:ext uri="{BB962C8B-B14F-4D97-AF65-F5344CB8AC3E}">
        <p14:creationId xmlns:p14="http://schemas.microsoft.com/office/powerpoint/2010/main" val="35530063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1748DC7A-5BFE-4B5F-90D8-2FFA01A4BACC}" type="slidenum">
              <a:rPr lang="en-GB" smtClean="0"/>
              <a:t>17</a:t>
            </a:fld>
            <a:endParaRPr lang="en-GB"/>
          </a:p>
        </p:txBody>
      </p:sp>
    </p:spTree>
    <p:extLst>
      <p:ext uri="{BB962C8B-B14F-4D97-AF65-F5344CB8AC3E}">
        <p14:creationId xmlns:p14="http://schemas.microsoft.com/office/powerpoint/2010/main" val="2364829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https://www.emeraldgrouppublishing.com/how-to/authoring-editing-reviewing/write-a-literature-review</a:t>
            </a:r>
          </a:p>
        </p:txBody>
      </p:sp>
      <p:sp>
        <p:nvSpPr>
          <p:cNvPr id="4" name="Slide Number Placeholder 3"/>
          <p:cNvSpPr>
            <a:spLocks noGrp="1"/>
          </p:cNvSpPr>
          <p:nvPr>
            <p:ph type="sldNum" sz="quarter" idx="5"/>
          </p:nvPr>
        </p:nvSpPr>
        <p:spPr/>
        <p:txBody>
          <a:bodyPr/>
          <a:lstStyle/>
          <a:p>
            <a:fld id="{1748DC7A-5BFE-4B5F-90D8-2FFA01A4BACC}" type="slidenum">
              <a:rPr lang="en-GB" smtClean="0"/>
              <a:t>19</a:t>
            </a:fld>
            <a:endParaRPr lang="en-GB"/>
          </a:p>
        </p:txBody>
      </p:sp>
    </p:spTree>
    <p:extLst>
      <p:ext uri="{BB962C8B-B14F-4D97-AF65-F5344CB8AC3E}">
        <p14:creationId xmlns:p14="http://schemas.microsoft.com/office/powerpoint/2010/main" val="2101969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05A8601-F55E-4917-AFB7-FB1D814DC63F}"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2410038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5A8601-F55E-4917-AFB7-FB1D814DC63F}"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3219510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A8601-F55E-4917-AFB7-FB1D814DC63F}"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1060904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05A8601-F55E-4917-AFB7-FB1D814DC63F}"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80905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05A8601-F55E-4917-AFB7-FB1D814DC63F}" type="datetimeFigureOut">
              <a:rPr lang="en-GB" smtClean="0"/>
              <a:t>14/10/2024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1985793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05A8601-F55E-4917-AFB7-FB1D814DC63F}" type="datetimeFigureOut">
              <a:rPr lang="en-GB" smtClean="0"/>
              <a:t>14/10/2024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4105431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05A8601-F55E-4917-AFB7-FB1D814DC63F}" type="datetimeFigureOut">
              <a:rPr lang="en-GB" smtClean="0"/>
              <a:t>14/10/2024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3140083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05A8601-F55E-4917-AFB7-FB1D814DC63F}" type="datetimeFigureOut">
              <a:rPr lang="en-GB" smtClean="0"/>
              <a:t>14/10/2024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3121000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5A8601-F55E-4917-AFB7-FB1D814DC63F}"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4275340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5A8601-F55E-4917-AFB7-FB1D814DC63F}"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2003705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05A8601-F55E-4917-AFB7-FB1D814DC63F}"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11114204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05A8601-F55E-4917-AFB7-FB1D814DC63F}"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1218649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A8601-F55E-4917-AFB7-FB1D814DC63F}"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965159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05A8601-F55E-4917-AFB7-FB1D814DC63F}" type="datetimeFigureOut">
              <a:rPr lang="en-GB" smtClean="0"/>
              <a:t>14/10/2024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31477507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05A8601-F55E-4917-AFB7-FB1D814DC63F}" type="datetimeFigureOut">
              <a:rPr lang="en-GB" smtClean="0"/>
              <a:t>14/10/2024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2122393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5A8601-F55E-4917-AFB7-FB1D814DC63F}"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4236746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5A8601-F55E-4917-AFB7-FB1D814DC63F}"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1392183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05A8601-F55E-4917-AFB7-FB1D814DC63F}" type="datetimeFigureOut">
              <a:rPr lang="en-GB" smtClean="0"/>
              <a:t>14/10/2024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42EB461-1AC9-4E50-835F-662B0E6107CC}" type="slidenum">
              <a:rPr lang="en-GB" smtClean="0"/>
              <a:t>‹#›</a:t>
            </a:fld>
            <a:endParaRPr lang="en-GB"/>
          </a:p>
        </p:txBody>
      </p:sp>
    </p:spTree>
    <p:extLst>
      <p:ext uri="{BB962C8B-B14F-4D97-AF65-F5344CB8AC3E}">
        <p14:creationId xmlns:p14="http://schemas.microsoft.com/office/powerpoint/2010/main" val="3729746667"/>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3835"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7.sv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hyperlink" Target="https://www.iiakm.org/ojakm/articles/2023/OJAKM_Volume11_1pp14-29.php"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OvcawD4abp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page/view.php?id=100097&amp;inpopup=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hyperlink" Target="https://moodle.uwtsd.ac.uk/mod/resource/view.php?id=100092" TargetMode="External"/><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uwtsd.ac.uk/library/student-essentials/refwork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hyperlink" Target="https://eur01.safelinks.protection.outlook.com/?url=https%3A%2F%2Fwww.youtube.com%2Fplaylist%3Flist%3DPLyN7Mmvg_0odPDamAc5anVah56yS-mkxV&amp;data=05%7C01%7Cr.mullins%40uwtsd.ac.uk%7C58a5f90eff5444c73db208daa5561679%7C4e0f11f9046e45059cb8db2152311e21%7C0%7C0%7C638004086401021062%7CUnknown%7CTWFpbGZsb3d8eyJWIjoiMC4wLjAwMDAiLCJQIjoiV2luMzIiLCJBTiI6Ik1haWwiLCJXVCI6Mn0%3D%7C3000%7C%7C%7C&amp;sdata=%2Fov0ylIXc2aiy8VzuSs1iGvDWicvZZZqMeEs%2FZQ1z4s%3D&amp;reserved=0"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eur01.safelinks.protection.outlook.com/?url=https%3A%2F%2Fwww.uwtsd.ac.uk%2Flibrary%2F&amp;data=05%7C01%7Cr.mullins%40uwtsd.ac.uk%7C58a5f90eff5444c73db208daa5561679%7C4e0f11f9046e45059cb8db2152311e21%7C0%7C0%7C638004086401021062%7CUnknown%7CTWFpbGZsb3d8eyJWIjoiMC4wLjAwMDAiLCJQIjoiV2luMzIiLCJBTiI6Ik1haWwiLCJXVCI6Mn0%3D%7C3000%7C%7C%7C&amp;sdata=2RdBUluK6NuaRUsc%2BDG3Bauj8%2FLSinogTTEzYu4xPVA%3D&amp;reserved=0" TargetMode="External"/><Relationship Id="rId7" Type="http://schemas.openxmlformats.org/officeDocument/2006/relationships/hyperlink" Target="https://eur01.safelinks.protection.outlook.com/?url=https%3A%2F%2Fknowledge.exlibrisgroup.com%2FRefWorks&amp;data=05%7C01%7Cr.mullins%40uwtsd.ac.uk%7C58a5f90eff5444c73db208daa5561679%7C4e0f11f9046e45059cb8db2152311e21%7C0%7C0%7C638004086401021062%7CUnknown%7CTWFpbGZsb3d8eyJWIjoiMC4wLjAwMDAiLCJQIjoiV2luMzIiLCJBTiI6Ik1haWwiLCJXVCI6Mn0%3D%7C3000%7C%7C%7C&amp;sdata=nHYcdQE4jnh9%2F6o3FUSiDmypBwNYcp15MsgDbLFhr2g%3D&amp;reserved=0"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proquest.libguides.com%2Frefworks&amp;data=05%7C01%7Cr.mullins%40uwtsd.ac.uk%7C58a5f90eff5444c73db208daa5561679%7C4e0f11f9046e45059cb8db2152311e21%7C0%7C0%7C638004086401021062%7CUnknown%7CTWFpbGZsb3d8eyJWIjoiMC4wLjAwMDAiLCJQIjoiV2luMzIiLCJBTiI6Ik1haWwiLCJXVCI6Mn0%3D%7C3000%7C%7C%7C&amp;sdata=49F8JLvPfYn1CbzzzQJBLch6YrW2PsPrQVA1OJrPAe0%3D&amp;reserved=0" TargetMode="External"/><Relationship Id="rId5" Type="http://schemas.openxmlformats.org/officeDocument/2006/relationships/hyperlink" Target="https://eur01.safelinks.protection.outlook.com/?url=https%3A%2F%2Fuwtsd.ac.uk%2Flibrary%2Fstudent-essentials%2Frefworks%2F&amp;data=05%7C01%7Cr.mullins%40uwtsd.ac.uk%7C58a5f90eff5444c73db208daa5561679%7C4e0f11f9046e45059cb8db2152311e21%7C0%7C0%7C638004086401021062%7CUnknown%7CTWFpbGZsb3d8eyJWIjoiMC4wLjAwMDAiLCJQIjoiV2luMzIiLCJBTiI6Ik1haWwiLCJXVCI6Mn0%3D%7C3000%7C%7C%7C&amp;sdata=7wIZFwk6ndfkRsGz2Wi%2FVYMwOMXO92k1hSS%2BedUqflQ%3D&amp;reserved=0" TargetMode="External"/><Relationship Id="rId4" Type="http://schemas.openxmlformats.org/officeDocument/2006/relationships/hyperlink" Target="https://eur01.safelinks.protection.outlook.com/?url=https%3A%2F%2Fuwtsd.ac.uk%2Flibrary%2Fstudent-essentials%2F&amp;data=05%7C01%7Cr.mullins%40uwtsd.ac.uk%7C58a5f90eff5444c73db208daa5561679%7C4e0f11f9046e45059cb8db2152311e21%7C0%7C0%7C638004086401021062%7CUnknown%7CTWFpbGZsb3d8eyJWIjoiMC4wLjAwMDAiLCJQIjoiV2luMzIiLCJBTiI6Ik1haWwiLCJXVCI6Mn0%3D%7C3000%7C%7C%7C&amp;sdata=hK57FTPsTZqAXX%2BqGs4jDcdX%2FNEUdnOwBc%2FQjTH8L58%3D&amp;reserved=0"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libguides.uwf.edu/c.php?g=215199&amp;p=1420520" TargetMode="External"/><Relationship Id="rId2" Type="http://schemas.openxmlformats.org/officeDocument/2006/relationships/hyperlink" Target="https://www.ed.ac.uk/institute-academic-development/study-hub/learning-resources/literature-review" TargetMode="External"/><Relationship Id="rId1" Type="http://schemas.openxmlformats.org/officeDocument/2006/relationships/slideLayout" Target="../slideLayouts/slideLayout2.xml"/><Relationship Id="rId5" Type="http://schemas.openxmlformats.org/officeDocument/2006/relationships/hyperlink" Target="https://open.umn.edu/opentextbooks/textbooks/choosing-using-sources-a-guide-to-academic-research" TargetMode="External"/><Relationship Id="rId4" Type="http://schemas.openxmlformats.org/officeDocument/2006/relationships/hyperlink" Target="https://uwtsd.ac.uk/library/infoskills/"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480FC-386D-4DAA-B529-98F6E4074D81}"/>
              </a:ext>
            </a:extLst>
          </p:cNvPr>
          <p:cNvSpPr>
            <a:spLocks noGrp="1"/>
          </p:cNvSpPr>
          <p:nvPr>
            <p:ph type="ctrTitle"/>
          </p:nvPr>
        </p:nvSpPr>
        <p:spPr>
          <a:xfrm>
            <a:off x="8112971" y="1399655"/>
            <a:ext cx="3352375" cy="3066507"/>
          </a:xfrm>
          <a:solidFill>
            <a:schemeClr val="bg2"/>
          </a:solidFill>
        </p:spPr>
        <p:txBody>
          <a:bodyPr>
            <a:normAutofit/>
          </a:bodyPr>
          <a:lstStyle/>
          <a:p>
            <a:pPr>
              <a:lnSpc>
                <a:spcPct val="90000"/>
              </a:lnSpc>
            </a:pPr>
            <a:r>
              <a:rPr lang="en-GB" sz="4200" b="0" i="0" dirty="0">
                <a:effectLst/>
                <a:latin typeface="-apple-system"/>
              </a:rPr>
              <a:t>Reading and evaluating literature as a </a:t>
            </a:r>
            <a:r>
              <a:rPr lang="en-GB" sz="4200" b="0" i="0" dirty="0">
                <a:solidFill>
                  <a:schemeClr val="tx1"/>
                </a:solidFill>
                <a:effectLst/>
                <a:latin typeface="-apple-system"/>
              </a:rPr>
              <a:t>practitioner-researcher</a:t>
            </a:r>
            <a:endParaRPr lang="en-GB" sz="4200" dirty="0">
              <a:solidFill>
                <a:schemeClr val="tx1"/>
              </a:solidFill>
            </a:endParaRPr>
          </a:p>
        </p:txBody>
      </p:sp>
      <p:sp>
        <p:nvSpPr>
          <p:cNvPr id="10" name="Rectangle 9">
            <a:extLst>
              <a:ext uri="{FF2B5EF4-FFF2-40B4-BE49-F238E27FC236}">
                <a16:creationId xmlns:a16="http://schemas.microsoft.com/office/drawing/2014/main" id="{4C1E981B-F06E-48B4-9275-F4B261AFC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571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988C642-99D1-484F-94A0-AD5671F0545A}"/>
              </a:ext>
            </a:extLst>
          </p:cNvPr>
          <p:cNvSpPr>
            <a:spLocks noGrp="1"/>
          </p:cNvSpPr>
          <p:nvPr>
            <p:ph type="subTitle" idx="1"/>
          </p:nvPr>
        </p:nvSpPr>
        <p:spPr>
          <a:xfrm>
            <a:off x="1184009" y="824247"/>
            <a:ext cx="4789105" cy="1621508"/>
          </a:xfrm>
          <a:solidFill>
            <a:schemeClr val="bg2"/>
          </a:solidFill>
        </p:spPr>
        <p:txBody>
          <a:bodyPr>
            <a:normAutofit/>
          </a:bodyPr>
          <a:lstStyle/>
          <a:p>
            <a:pPr algn="ctr"/>
            <a:r>
              <a:rPr lang="en-GB" sz="2400" b="0" i="0" cap="none" dirty="0">
                <a:solidFill>
                  <a:schemeClr val="tx1"/>
                </a:solidFill>
                <a:effectLst/>
                <a:latin typeface="Times New Roman" panose="02020603050405020304" pitchFamily="18" charset="0"/>
                <a:ea typeface="Tahoma" panose="020B060403050404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Approaches to Research and Academic Communication (B</a:t>
            </a:r>
            <a:r>
              <a:rPr lang="en-GB" sz="2400" cap="none" dirty="0">
                <a:solidFill>
                  <a:schemeClr val="tx1"/>
                </a:solidFill>
                <a:latin typeface="Times New Roman" panose="02020603050405020304" pitchFamily="18" charset="0"/>
                <a:ea typeface="Tahoma" panose="020B060403050404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MDP70</a:t>
            </a:r>
            <a:r>
              <a:rPr lang="en-GB" sz="2400" b="0" i="0" cap="none" dirty="0">
                <a:solidFill>
                  <a:schemeClr val="tx1"/>
                </a:solidFill>
                <a:effectLst/>
                <a:latin typeface="Times New Roman" panose="02020603050405020304" pitchFamily="18" charset="0"/>
                <a:ea typeface="Tahoma" panose="020B060403050404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00)</a:t>
            </a:r>
            <a:endParaRPr lang="en-GB" sz="2400" b="0" i="0" dirty="0">
              <a:solidFill>
                <a:schemeClr val="tx1"/>
              </a:solidFill>
              <a:effectLst/>
              <a:latin typeface="Times New Roman" panose="02020603050405020304" pitchFamily="18" charset="0"/>
              <a:ea typeface="Tahoma" panose="020B060403050404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endParaRPr>
          </a:p>
          <a:p>
            <a:endParaRPr lang="en-GB" sz="1800" dirty="0">
              <a:solidFill>
                <a:schemeClr val="bg1"/>
              </a:solidFill>
            </a:endParaRPr>
          </a:p>
        </p:txBody>
      </p:sp>
      <p:sp>
        <p:nvSpPr>
          <p:cNvPr id="12" name="Freeform 36">
            <a:extLst>
              <a:ext uri="{FF2B5EF4-FFF2-40B4-BE49-F238E27FC236}">
                <a16:creationId xmlns:a16="http://schemas.microsoft.com/office/drawing/2014/main" id="{312E2C24-0CD2-4071-8CE2-B059993A9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4" name="Freeform 5">
            <a:extLst>
              <a:ext uri="{FF2B5EF4-FFF2-40B4-BE49-F238E27FC236}">
                <a16:creationId xmlns:a16="http://schemas.microsoft.com/office/drawing/2014/main" id="{24F1DC13-C830-4B86-A9C6-927F5C55D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3708596"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GB"/>
          </a:p>
        </p:txBody>
      </p:sp>
      <p:pic>
        <p:nvPicPr>
          <p:cNvPr id="7" name="Graphic 6" descr="Graduation Cap">
            <a:extLst>
              <a:ext uri="{FF2B5EF4-FFF2-40B4-BE49-F238E27FC236}">
                <a16:creationId xmlns:a16="http://schemas.microsoft.com/office/drawing/2014/main" id="{25C1D4C3-DA83-C3B7-514B-094F9C46F85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637570" y="2692882"/>
            <a:ext cx="3709642" cy="3709642"/>
          </a:xfrm>
          <a:prstGeom prst="rect">
            <a:avLst/>
          </a:prstGeom>
          <a:effectLst/>
        </p:spPr>
      </p:pic>
      <p:pic>
        <p:nvPicPr>
          <p:cNvPr id="8" name="Picture 7" descr="Books on a shelf">
            <a:extLst>
              <a:ext uri="{FF2B5EF4-FFF2-40B4-BE49-F238E27FC236}">
                <a16:creationId xmlns:a16="http://schemas.microsoft.com/office/drawing/2014/main" id="{10076F0D-65D2-4D2F-8CE4-F969C4849B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82021" y="5222210"/>
            <a:ext cx="2140035" cy="1427441"/>
          </a:xfrm>
          <a:prstGeom prst="rect">
            <a:avLst/>
          </a:prstGeom>
        </p:spPr>
      </p:pic>
      <p:sp>
        <p:nvSpPr>
          <p:cNvPr id="4" name="TextBox 3">
            <a:extLst>
              <a:ext uri="{FF2B5EF4-FFF2-40B4-BE49-F238E27FC236}">
                <a16:creationId xmlns:a16="http://schemas.microsoft.com/office/drawing/2014/main" id="{498BE569-ED3D-4AEA-8F3D-263E96ED8BCA}"/>
              </a:ext>
            </a:extLst>
          </p:cNvPr>
          <p:cNvSpPr txBox="1"/>
          <p:nvPr/>
        </p:nvSpPr>
        <p:spPr>
          <a:xfrm>
            <a:off x="8355243" y="5222210"/>
            <a:ext cx="3457207" cy="646331"/>
          </a:xfrm>
          <a:prstGeom prst="rect">
            <a:avLst/>
          </a:prstGeom>
          <a:noFill/>
        </p:spPr>
        <p:txBody>
          <a:bodyPr wrap="square" rtlCol="0">
            <a:spAutoFit/>
          </a:bodyPr>
          <a:lstStyle/>
          <a:p>
            <a:r>
              <a:rPr lang="en-GB" dirty="0"/>
              <a:t>Dr Roisin Mullins</a:t>
            </a:r>
          </a:p>
          <a:p>
            <a:r>
              <a:rPr lang="en-GB" dirty="0"/>
              <a:t>r.mullins@uwtsd.ac.uk</a:t>
            </a:r>
          </a:p>
        </p:txBody>
      </p:sp>
    </p:spTree>
    <p:extLst>
      <p:ext uri="{BB962C8B-B14F-4D97-AF65-F5344CB8AC3E}">
        <p14:creationId xmlns:p14="http://schemas.microsoft.com/office/powerpoint/2010/main" val="1162665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2E16D6-4A93-5D6A-0D0B-A970E2A54DA5}"/>
              </a:ext>
            </a:extLst>
          </p:cNvPr>
          <p:cNvSpPr txBox="1"/>
          <p:nvPr/>
        </p:nvSpPr>
        <p:spPr>
          <a:xfrm>
            <a:off x="185118" y="0"/>
            <a:ext cx="10157061" cy="954107"/>
          </a:xfrm>
          <a:prstGeom prst="rect">
            <a:avLst/>
          </a:prstGeom>
          <a:noFill/>
        </p:spPr>
        <p:txBody>
          <a:bodyPr wrap="square" rtlCol="0">
            <a:spAutoFit/>
          </a:bodyPr>
          <a:lstStyle/>
          <a:p>
            <a:r>
              <a:rPr lang="en-GB" sz="2800" b="1" dirty="0"/>
              <a:t>Introduction – Associate Professor in Information Systems</a:t>
            </a:r>
          </a:p>
          <a:p>
            <a:r>
              <a:rPr lang="en-GB" sz="2800" b="1" dirty="0"/>
              <a:t>Research Publications 2023-24	</a:t>
            </a:r>
          </a:p>
        </p:txBody>
      </p:sp>
      <p:graphicFrame>
        <p:nvGraphicFramePr>
          <p:cNvPr id="5" name="Table 5">
            <a:extLst>
              <a:ext uri="{FF2B5EF4-FFF2-40B4-BE49-F238E27FC236}">
                <a16:creationId xmlns:a16="http://schemas.microsoft.com/office/drawing/2014/main" id="{1BF967FB-265A-E8A9-8104-C753439A7E0E}"/>
              </a:ext>
            </a:extLst>
          </p:cNvPr>
          <p:cNvGraphicFramePr>
            <a:graphicFrameLocks noGrp="1"/>
          </p:cNvGraphicFramePr>
          <p:nvPr>
            <p:extLst>
              <p:ext uri="{D42A27DB-BD31-4B8C-83A1-F6EECF244321}">
                <p14:modId xmlns:p14="http://schemas.microsoft.com/office/powerpoint/2010/main" val="396214299"/>
              </p:ext>
            </p:extLst>
          </p:nvPr>
        </p:nvGraphicFramePr>
        <p:xfrm>
          <a:off x="185118" y="1033589"/>
          <a:ext cx="11821764" cy="5721013"/>
        </p:xfrm>
        <a:graphic>
          <a:graphicData uri="http://schemas.openxmlformats.org/drawingml/2006/table">
            <a:tbl>
              <a:tblPr firstRow="1" bandRow="1">
                <a:tableStyleId>{5C22544A-7EE6-4342-B048-85BDC9FD1C3A}</a:tableStyleId>
              </a:tblPr>
              <a:tblGrid>
                <a:gridCol w="9567295">
                  <a:extLst>
                    <a:ext uri="{9D8B030D-6E8A-4147-A177-3AD203B41FA5}">
                      <a16:colId xmlns:a16="http://schemas.microsoft.com/office/drawing/2014/main" val="780903989"/>
                    </a:ext>
                  </a:extLst>
                </a:gridCol>
                <a:gridCol w="2254469">
                  <a:extLst>
                    <a:ext uri="{9D8B030D-6E8A-4147-A177-3AD203B41FA5}">
                      <a16:colId xmlns:a16="http://schemas.microsoft.com/office/drawing/2014/main" val="2890049639"/>
                    </a:ext>
                  </a:extLst>
                </a:gridCol>
              </a:tblGrid>
              <a:tr h="18405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100" b="0" kern="12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rPr>
                        <a:t>Mullins, R., </a:t>
                      </a:r>
                      <a:r>
                        <a:rPr lang="en-US" sz="2100" b="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Dettmer, S., Ziemba, E., and </a:t>
                      </a:r>
                      <a:r>
                        <a:rPr lang="en-US" sz="2100" b="0" kern="12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Eisenbardt</a:t>
                      </a:r>
                      <a:r>
                        <a:rPr lang="en-US" sz="2100" b="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M. (2024)</a:t>
                      </a:r>
                      <a:r>
                        <a:rPr lang="en-GB" sz="2100" b="0" kern="1200" dirty="0">
                          <a:solidFill>
                            <a:schemeClr val="tx1"/>
                          </a:solidFill>
                          <a:latin typeface="Arial" panose="020B0604020202020204" pitchFamily="34" charset="0"/>
                          <a:ea typeface="+mn-ea"/>
                          <a:cs typeface="Arial" panose="020B0604020202020204" pitchFamily="34" charset="0"/>
                        </a:rPr>
                        <a:t>. </a:t>
                      </a:r>
                      <a:r>
                        <a:rPr lang="en-US" sz="21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Potential for a Process Framework to Guide the Implementation of Circular Economy Activities</a:t>
                      </a:r>
                      <a:r>
                        <a:rPr lang="en-US" sz="2100" b="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in Enterprises. </a:t>
                      </a:r>
                      <a:r>
                        <a:rPr lang="en-US" sz="21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In (Eds) </a:t>
                      </a:r>
                      <a:r>
                        <a:rPr lang="en-GB" sz="2100" b="0" i="1"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Adoption of Emerging Information and Communication Technology for Sustainability</a:t>
                      </a:r>
                      <a:r>
                        <a:rPr lang="en-GB" sz="21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 </a:t>
                      </a:r>
                      <a:r>
                        <a:rPr lang="en-US" sz="21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pp. 3-26 Taylor &amp; Francis CRC Press</a:t>
                      </a:r>
                      <a:endParaRPr lang="en-US" sz="2100" b="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2200" b="0" dirty="0">
                          <a:solidFill>
                            <a:schemeClr val="tx1"/>
                          </a:solidFill>
                          <a:latin typeface="Arial" panose="020B0604020202020204" pitchFamily="34" charset="0"/>
                          <a:cs typeface="Arial" panose="020B0604020202020204" pitchFamily="34" charset="0"/>
                        </a:rPr>
                        <a:t>Book Chapter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15765214"/>
                  </a:ext>
                </a:extLst>
              </a:tr>
              <a:tr h="15487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100" b="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Fahmy, T., &amp; </a:t>
                      </a:r>
                      <a:r>
                        <a:rPr lang="en-US" sz="2100" b="0" kern="12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rPr>
                        <a:t>Mullins, R. </a:t>
                      </a:r>
                      <a:r>
                        <a:rPr lang="en-US" sz="2100" b="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(2023) </a:t>
                      </a:r>
                      <a:r>
                        <a:rPr lang="en-US" sz="21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IT support services conceptual engagement model</a:t>
                      </a:r>
                      <a:r>
                        <a:rPr lang="en-AU" sz="21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a:t>
                      </a:r>
                      <a:r>
                        <a:rPr lang="en-AU" sz="2100" b="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US" sz="2100" b="0" i="1"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Online Journal of Applied Knowledge Management, pp14-29. </a:t>
                      </a:r>
                      <a:r>
                        <a:rPr lang="en-US" sz="2100" b="0" i="1"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3"/>
                        </a:rPr>
                        <a:t>https://www.iiakm.org/ojakm/articles/2023/OJAKM_Volume11_1pp14-29.php</a:t>
                      </a:r>
                      <a:endParaRPr lang="en-US" sz="2100" b="0" i="1"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dirty="0">
                          <a:solidFill>
                            <a:schemeClr val="tx1"/>
                          </a:solidFill>
                          <a:latin typeface="Arial" panose="020B0604020202020204" pitchFamily="34" charset="0"/>
                          <a:cs typeface="Arial" panose="020B0604020202020204" pitchFamily="34" charset="0"/>
                        </a:rPr>
                        <a:t>Journal papers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dirty="0">
                          <a:solidFill>
                            <a:srgbClr val="FFFF00"/>
                          </a:solidFill>
                          <a:latin typeface="Arial" panose="020B0604020202020204" pitchFamily="34" charset="0"/>
                          <a:cs typeface="Arial" panose="020B0604020202020204" pitchFamily="34" charset="0"/>
                        </a:rPr>
                        <a:t>Best Paper Award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41697381"/>
                  </a:ext>
                </a:extLst>
              </a:tr>
              <a:tr h="178615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1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Carmarthenshire County Council (CCC) funded project – “ </a:t>
                      </a:r>
                      <a:r>
                        <a:rPr lang="en-GB" sz="21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Identifying the Challenges for Enhancing Rural Resilience Through the Circular Economy (CE) in Carmarthenshire “</a:t>
                      </a:r>
                    </a:p>
                    <a:p>
                      <a:pPr marL="625475"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100" dirty="0">
                          <a:solidFill>
                            <a:schemeClr val="tx1"/>
                          </a:solidFill>
                          <a:effectLst/>
                          <a:latin typeface="Arial" panose="020B0604020202020204" pitchFamily="34" charset="0"/>
                          <a:ea typeface="Calibri" panose="020F0502020204030204" pitchFamily="34" charset="0"/>
                          <a:cs typeface="Arial" panose="020B0604020202020204" pitchFamily="34" charset="0"/>
                        </a:rPr>
                        <a:t>Hos</a:t>
                      </a:r>
                      <a:r>
                        <a:rPr lang="en-GB" sz="21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t</a:t>
                      </a:r>
                      <a:r>
                        <a:rPr lang="en-GB" sz="2100" dirty="0">
                          <a:solidFill>
                            <a:schemeClr val="tx1"/>
                          </a:solidFill>
                          <a:effectLst/>
                          <a:latin typeface="Arial" panose="020B0604020202020204" pitchFamily="34" charset="0"/>
                          <a:ea typeface="Calibri" panose="020F0502020204030204" pitchFamily="34" charset="0"/>
                          <a:cs typeface="Arial" panose="020B0604020202020204" pitchFamily="34" charset="0"/>
                        </a:rPr>
                        <a:t>ed </a:t>
                      </a:r>
                      <a:r>
                        <a:rPr lang="en-GB" sz="2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Drefach</a:t>
                      </a:r>
                      <a:r>
                        <a:rPr lang="en-GB" sz="2100" dirty="0">
                          <a:solidFill>
                            <a:schemeClr val="tx1"/>
                          </a:solidFill>
                          <a:effectLst/>
                          <a:latin typeface="Arial" panose="020B0604020202020204" pitchFamily="34" charset="0"/>
                          <a:ea typeface="Calibri" panose="020F0502020204030204" pitchFamily="34" charset="0"/>
                          <a:cs typeface="Arial" panose="020B0604020202020204" pitchFamily="34" charset="0"/>
                        </a:rPr>
                        <a:t> CE Event - Community Hall Carmarthenshire</a:t>
                      </a:r>
                    </a:p>
                    <a:p>
                      <a:pPr marL="625475" indent="-342900">
                        <a:buFont typeface="Arial" panose="020B0604020202020204" pitchFamily="34" charset="0"/>
                        <a:buChar char="•"/>
                      </a:pPr>
                      <a:r>
                        <a:rPr lang="en-GB" sz="21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KES24, Proceedings of the London Knowledge Exchange Symposium.</a:t>
                      </a:r>
                    </a:p>
                    <a:p>
                      <a:pPr marL="625475" indent="-342900">
                        <a:buFont typeface="Arial" panose="020B0604020202020204" pitchFamily="34" charset="0"/>
                        <a:buChar char="•"/>
                      </a:pPr>
                      <a:r>
                        <a:rPr lang="en-GB" sz="21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Circular Economy Hotspot Wales </a:t>
                      </a:r>
                    </a:p>
                    <a:p>
                      <a:pPr marL="282575" indent="0">
                        <a:buFontTx/>
                        <a:buNone/>
                      </a:pPr>
                      <a:endParaRPr lang="en-GB" sz="21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2200" b="0" kern="1200" dirty="0">
                          <a:solidFill>
                            <a:schemeClr val="tx1"/>
                          </a:solidFill>
                          <a:latin typeface="Arial" panose="020B0604020202020204" pitchFamily="34" charset="0"/>
                          <a:ea typeface="+mn-ea"/>
                          <a:cs typeface="Arial" panose="020B0604020202020204" pitchFamily="34" charset="0"/>
                        </a:rPr>
                        <a:t>Conference presentation and Posters</a:t>
                      </a:r>
                    </a:p>
                    <a:p>
                      <a:endParaRPr lang="en-GB" sz="2200" b="0" kern="1200" dirty="0">
                        <a:solidFill>
                          <a:schemeClr val="tx1"/>
                        </a:solidFill>
                        <a:latin typeface="Arial" panose="020B0604020202020204" pitchFamily="34" charset="0"/>
                        <a:ea typeface="+mn-ea"/>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44239299"/>
                  </a:ext>
                </a:extLst>
              </a:tr>
            </a:tbl>
          </a:graphicData>
        </a:graphic>
      </p:graphicFrame>
      <p:pic>
        <p:nvPicPr>
          <p:cNvPr id="3" name="Picture 2">
            <a:extLst>
              <a:ext uri="{FF2B5EF4-FFF2-40B4-BE49-F238E27FC236}">
                <a16:creationId xmlns:a16="http://schemas.microsoft.com/office/drawing/2014/main" id="{0C775F92-7516-26CF-3958-89B5FEB4DB9A}"/>
              </a:ext>
            </a:extLst>
          </p:cNvPr>
          <p:cNvPicPr>
            <a:picLocks noChangeAspect="1"/>
          </p:cNvPicPr>
          <p:nvPr/>
        </p:nvPicPr>
        <p:blipFill>
          <a:blip r:embed="rId4"/>
          <a:stretch>
            <a:fillRect/>
          </a:stretch>
        </p:blipFill>
        <p:spPr>
          <a:xfrm>
            <a:off x="9944100" y="5824411"/>
            <a:ext cx="1765602" cy="644969"/>
          </a:xfrm>
          <a:prstGeom prst="rect">
            <a:avLst/>
          </a:prstGeom>
        </p:spPr>
      </p:pic>
    </p:spTree>
    <p:extLst>
      <p:ext uri="{BB962C8B-B14F-4D97-AF65-F5344CB8AC3E}">
        <p14:creationId xmlns:p14="http://schemas.microsoft.com/office/powerpoint/2010/main" val="2339386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9AF9FD-709C-41A4-9894-0CFD9E90203E}"/>
              </a:ext>
            </a:extLst>
          </p:cNvPr>
          <p:cNvSpPr>
            <a:spLocks noGrp="1"/>
          </p:cNvSpPr>
          <p:nvPr>
            <p:ph idx="1"/>
          </p:nvPr>
        </p:nvSpPr>
        <p:spPr>
          <a:xfrm>
            <a:off x="191418" y="1783429"/>
            <a:ext cx="11388653" cy="4760464"/>
          </a:xfrm>
        </p:spPr>
        <p:txBody>
          <a:bodyPr>
            <a:noAutofit/>
          </a:bodyPr>
          <a:lstStyle/>
          <a:p>
            <a:pPr marL="0" indent="0">
              <a:buNone/>
            </a:pPr>
            <a:r>
              <a:rPr lang="en-GB" sz="3200" dirty="0">
                <a:latin typeface="Times New Roman" panose="02020603050405020304" pitchFamily="18" charset="0"/>
                <a:cs typeface="Times New Roman" panose="02020603050405020304" pitchFamily="18" charset="0"/>
              </a:rPr>
              <a:t>The plan for today</a:t>
            </a:r>
          </a:p>
          <a:p>
            <a:pPr lvl="1"/>
            <a:r>
              <a:rPr lang="en-GB" sz="3200" dirty="0">
                <a:latin typeface="Times New Roman" panose="02020603050405020304" pitchFamily="18" charset="0"/>
                <a:cs typeface="Times New Roman" panose="02020603050405020304" pitchFamily="18" charset="0"/>
              </a:rPr>
              <a:t>Discuss the module structure on Moodle.</a:t>
            </a:r>
          </a:p>
          <a:p>
            <a:pPr lvl="1"/>
            <a:r>
              <a:rPr lang="en-GB" sz="3200" dirty="0">
                <a:latin typeface="Times New Roman" panose="02020603050405020304" pitchFamily="18" charset="0"/>
                <a:cs typeface="Times New Roman" panose="02020603050405020304" pitchFamily="18" charset="0"/>
              </a:rPr>
              <a:t>Download and discuss the assessment – Files on Moodle</a:t>
            </a:r>
          </a:p>
          <a:p>
            <a:pPr lvl="1"/>
            <a:r>
              <a:rPr lang="en-GB" sz="3200" dirty="0">
                <a:latin typeface="Times New Roman" panose="02020603050405020304" pitchFamily="18" charset="0"/>
                <a:cs typeface="Times New Roman" panose="02020603050405020304" pitchFamily="18" charset="0"/>
              </a:rPr>
              <a:t>Agree Online tutorial schedule</a:t>
            </a:r>
          </a:p>
          <a:p>
            <a:pPr lvl="1"/>
            <a:r>
              <a:rPr lang="en-GB" sz="3200" dirty="0">
                <a:latin typeface="Times New Roman" panose="02020603050405020304" pitchFamily="18" charset="0"/>
                <a:cs typeface="Times New Roman" panose="02020603050405020304" pitchFamily="18" charset="0"/>
              </a:rPr>
              <a:t>Introduce the topic </a:t>
            </a:r>
          </a:p>
          <a:p>
            <a:pPr marL="914400" lvl="2" indent="0">
              <a:buNone/>
            </a:pPr>
            <a:r>
              <a:rPr lang="en-GB" sz="3200" b="0" i="0" u="sng" dirty="0">
                <a:effectLst/>
                <a:latin typeface="Times New Roman" panose="02020603050405020304" pitchFamily="18" charset="0"/>
                <a:cs typeface="Times New Roman" panose="02020603050405020304" pitchFamily="18" charset="0"/>
              </a:rPr>
              <a:t>Reading and evaluating literature as a </a:t>
            </a:r>
            <a:r>
              <a:rPr lang="en-GB" sz="3200" b="0" i="0" u="sng" dirty="0">
                <a:solidFill>
                  <a:schemeClr val="tx1"/>
                </a:solidFill>
                <a:effectLst/>
                <a:latin typeface="Times New Roman" panose="02020603050405020304" pitchFamily="18" charset="0"/>
                <a:cs typeface="Times New Roman" panose="02020603050405020304" pitchFamily="18" charset="0"/>
              </a:rPr>
              <a:t>practitioner-researcher</a:t>
            </a:r>
          </a:p>
          <a:p>
            <a:pPr lvl="1"/>
            <a:r>
              <a:rPr lang="en-GB" sz="3200" dirty="0">
                <a:latin typeface="Times New Roman" panose="02020603050405020304" pitchFamily="18" charset="0"/>
                <a:cs typeface="Times New Roman" panose="02020603050405020304" pitchFamily="18" charset="0"/>
              </a:rPr>
              <a:t>Introduce library resources and tools</a:t>
            </a:r>
          </a:p>
          <a:p>
            <a:pPr lvl="1"/>
            <a:r>
              <a:rPr lang="en-GB" sz="3200" b="0" i="0" dirty="0">
                <a:solidFill>
                  <a:schemeClr val="tx1"/>
                </a:solidFill>
                <a:effectLst/>
                <a:latin typeface="Times New Roman" panose="02020603050405020304" pitchFamily="18" charset="0"/>
                <a:cs typeface="Times New Roman" panose="02020603050405020304" pitchFamily="18" charset="0"/>
              </a:rPr>
              <a:t>Exercises – Readings – A paper explaining literature review</a:t>
            </a:r>
          </a:p>
        </p:txBody>
      </p:sp>
      <p:sp>
        <p:nvSpPr>
          <p:cNvPr id="4" name="TextBox 3">
            <a:extLst>
              <a:ext uri="{FF2B5EF4-FFF2-40B4-BE49-F238E27FC236}">
                <a16:creationId xmlns:a16="http://schemas.microsoft.com/office/drawing/2014/main" id="{C3F7E758-3FA9-45CC-842A-CB1291A0346F}"/>
              </a:ext>
            </a:extLst>
          </p:cNvPr>
          <p:cNvSpPr txBox="1"/>
          <p:nvPr/>
        </p:nvSpPr>
        <p:spPr>
          <a:xfrm>
            <a:off x="0" y="55841"/>
            <a:ext cx="10909978" cy="1077218"/>
          </a:xfrm>
          <a:prstGeom prst="rect">
            <a:avLst/>
          </a:prstGeom>
          <a:noFill/>
        </p:spPr>
        <p:txBody>
          <a:bodyPr wrap="square" rtlCol="0">
            <a:spAutoFit/>
          </a:bodyPr>
          <a:lstStyle/>
          <a:p>
            <a:pPr algn="ctr"/>
            <a:r>
              <a:rPr lang="en-GB" sz="3200" dirty="0">
                <a:latin typeface="Times New Roman" panose="02020603050405020304" pitchFamily="18" charset="0"/>
                <a:cs typeface="Times New Roman" panose="02020603050405020304" pitchFamily="18" charset="0"/>
              </a:rPr>
              <a:t>Approaches to Research and </a:t>
            </a:r>
          </a:p>
          <a:p>
            <a:pPr algn="ctr"/>
            <a:r>
              <a:rPr lang="en-GB" sz="3200" dirty="0">
                <a:latin typeface="Times New Roman" panose="02020603050405020304" pitchFamily="18" charset="0"/>
                <a:cs typeface="Times New Roman" panose="02020603050405020304" pitchFamily="18" charset="0"/>
              </a:rPr>
              <a:t>Academic Communication (BMDP7000)</a:t>
            </a:r>
          </a:p>
        </p:txBody>
      </p:sp>
    </p:spTree>
    <p:extLst>
      <p:ext uri="{BB962C8B-B14F-4D97-AF65-F5344CB8AC3E}">
        <p14:creationId xmlns:p14="http://schemas.microsoft.com/office/powerpoint/2010/main" val="491012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2185D-3B30-4EE3-4A7D-9990B88C0EB1}"/>
              </a:ext>
            </a:extLst>
          </p:cNvPr>
          <p:cNvSpPr>
            <a:spLocks noGrp="1"/>
          </p:cNvSpPr>
          <p:nvPr>
            <p:ph type="title"/>
          </p:nvPr>
        </p:nvSpPr>
        <p:spPr>
          <a:xfrm>
            <a:off x="176732" y="1506072"/>
            <a:ext cx="2059321" cy="3288766"/>
          </a:xfrm>
        </p:spPr>
        <p:txBody>
          <a:bodyPr/>
          <a:lstStyle/>
          <a:p>
            <a:r>
              <a:rPr lang="en-GB" sz="1900" b="1" dirty="0">
                <a:solidFill>
                  <a:schemeClr val="tx1"/>
                </a:solidFill>
                <a:latin typeface="Arial" panose="020B0604020202020204" pitchFamily="34" charset="0"/>
              </a:rPr>
              <a:t>Module and Tutorial Schedule</a:t>
            </a:r>
            <a:br>
              <a:rPr lang="en-GB" sz="1900" dirty="0">
                <a:solidFill>
                  <a:schemeClr val="tx1"/>
                </a:solidFill>
              </a:rPr>
            </a:br>
            <a:r>
              <a:rPr lang="en-GB" sz="1900" dirty="0">
                <a:solidFill>
                  <a:schemeClr val="tx1"/>
                </a:solidFill>
              </a:rPr>
              <a:t> </a:t>
            </a:r>
            <a:br>
              <a:rPr lang="en-GB" sz="1900" dirty="0">
                <a:solidFill>
                  <a:schemeClr val="tx1"/>
                </a:solidFill>
              </a:rPr>
            </a:br>
            <a:r>
              <a:rPr lang="en-GB" sz="1900" b="1" dirty="0">
                <a:solidFill>
                  <a:schemeClr val="tx1"/>
                </a:solidFill>
                <a:effectLst/>
                <a:latin typeface="Arial" panose="020B0604020202020204" pitchFamily="34" charset="0"/>
                <a:ea typeface="Times New Roman" panose="02020603050405020304" pitchFamily="18" charset="0"/>
              </a:rPr>
              <a:t>BMDP7000</a:t>
            </a:r>
            <a:br>
              <a:rPr lang="en-GB" sz="1900" b="1" dirty="0">
                <a:solidFill>
                  <a:schemeClr val="tx1"/>
                </a:solidFill>
                <a:effectLst/>
                <a:latin typeface="Arial" panose="020B0604020202020204" pitchFamily="34" charset="0"/>
                <a:ea typeface="Times New Roman" panose="02020603050405020304" pitchFamily="18" charset="0"/>
              </a:rPr>
            </a:br>
            <a:br>
              <a:rPr lang="en-GB" sz="1900" b="1" dirty="0">
                <a:solidFill>
                  <a:schemeClr val="tx1"/>
                </a:solidFill>
                <a:effectLst/>
                <a:latin typeface="Arial" panose="020B0604020202020204" pitchFamily="34" charset="0"/>
                <a:ea typeface="Times New Roman" panose="02020603050405020304" pitchFamily="18" charset="0"/>
              </a:rPr>
            </a:br>
            <a:r>
              <a:rPr lang="en-GB" sz="1900" b="1" dirty="0">
                <a:solidFill>
                  <a:schemeClr val="tx1"/>
                </a:solidFill>
                <a:effectLst/>
                <a:latin typeface="Arial" panose="020B0604020202020204" pitchFamily="34" charset="0"/>
                <a:ea typeface="Times New Roman" panose="02020603050405020304" pitchFamily="18" charset="0"/>
              </a:rPr>
              <a:t>Approaches to Research and Academic Communication</a:t>
            </a:r>
            <a:endParaRPr lang="en-GB" sz="1900" dirty="0">
              <a:solidFill>
                <a:schemeClr val="tx1"/>
              </a:solidFill>
            </a:endParaRPr>
          </a:p>
        </p:txBody>
      </p:sp>
      <p:graphicFrame>
        <p:nvGraphicFramePr>
          <p:cNvPr id="5" name="Table 4">
            <a:extLst>
              <a:ext uri="{FF2B5EF4-FFF2-40B4-BE49-F238E27FC236}">
                <a16:creationId xmlns:a16="http://schemas.microsoft.com/office/drawing/2014/main" id="{E91DEE80-DDB7-E826-73F9-3F98DCB0C5C4}"/>
              </a:ext>
            </a:extLst>
          </p:cNvPr>
          <p:cNvGraphicFramePr>
            <a:graphicFrameLocks noGrp="1"/>
          </p:cNvGraphicFramePr>
          <p:nvPr>
            <p:extLst>
              <p:ext uri="{D42A27DB-BD31-4B8C-83A1-F6EECF244321}">
                <p14:modId xmlns:p14="http://schemas.microsoft.com/office/powerpoint/2010/main" val="830765282"/>
              </p:ext>
            </p:extLst>
          </p:nvPr>
        </p:nvGraphicFramePr>
        <p:xfrm>
          <a:off x="2405742" y="140970"/>
          <a:ext cx="9481457" cy="6576060"/>
        </p:xfrm>
        <a:graphic>
          <a:graphicData uri="http://schemas.openxmlformats.org/drawingml/2006/table">
            <a:tbl>
              <a:tblPr>
                <a:tableStyleId>{5C22544A-7EE6-4342-B048-85BDC9FD1C3A}</a:tableStyleId>
              </a:tblPr>
              <a:tblGrid>
                <a:gridCol w="1457705">
                  <a:extLst>
                    <a:ext uri="{9D8B030D-6E8A-4147-A177-3AD203B41FA5}">
                      <a16:colId xmlns:a16="http://schemas.microsoft.com/office/drawing/2014/main" val="1846198283"/>
                    </a:ext>
                  </a:extLst>
                </a:gridCol>
                <a:gridCol w="3269432">
                  <a:extLst>
                    <a:ext uri="{9D8B030D-6E8A-4147-A177-3AD203B41FA5}">
                      <a16:colId xmlns:a16="http://schemas.microsoft.com/office/drawing/2014/main" val="3434104084"/>
                    </a:ext>
                  </a:extLst>
                </a:gridCol>
                <a:gridCol w="4754320">
                  <a:extLst>
                    <a:ext uri="{9D8B030D-6E8A-4147-A177-3AD203B41FA5}">
                      <a16:colId xmlns:a16="http://schemas.microsoft.com/office/drawing/2014/main" val="2125887821"/>
                    </a:ext>
                  </a:extLst>
                </a:gridCol>
              </a:tblGrid>
              <a:tr h="368300">
                <a:tc>
                  <a:txBody>
                    <a:bodyPr/>
                    <a:lstStyle/>
                    <a:p>
                      <a:pPr algn="l" fontAlgn="b"/>
                      <a:r>
                        <a:rPr lang="en-GB" sz="1800" u="none" strike="noStrike" dirty="0">
                          <a:solidFill>
                            <a:schemeClr val="accent3">
                              <a:lumMod val="75000"/>
                            </a:schemeClr>
                          </a:solidFill>
                          <a:effectLst/>
                          <a:latin typeface="Arial" panose="020B0604020202020204" pitchFamily="34" charset="0"/>
                          <a:cs typeface="Arial" panose="020B0604020202020204" pitchFamily="34" charset="0"/>
                        </a:rPr>
                        <a:t>Week Beginning </a:t>
                      </a:r>
                      <a:endParaRPr lang="en-GB" sz="1800" b="0" i="0" u="none" strike="noStrike" dirty="0">
                        <a:solidFill>
                          <a:schemeClr val="accent3">
                            <a:lumMod val="75000"/>
                          </a:schemeClr>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fontAlgn="b"/>
                      <a:r>
                        <a:rPr lang="en-GB" sz="1800" u="none" strike="noStrike" dirty="0">
                          <a:solidFill>
                            <a:schemeClr val="accent3">
                              <a:lumMod val="75000"/>
                            </a:schemeClr>
                          </a:solidFill>
                          <a:effectLst/>
                          <a:latin typeface="Arial" panose="020B0604020202020204" pitchFamily="34" charset="0"/>
                          <a:cs typeface="Arial" panose="020B0604020202020204" pitchFamily="34" charset="0"/>
                        </a:rPr>
                        <a:t>Actual Day and Time</a:t>
                      </a:r>
                      <a:endParaRPr lang="en-GB" sz="1800" b="0" i="0" u="none" strike="noStrike" dirty="0">
                        <a:solidFill>
                          <a:schemeClr val="accent3">
                            <a:lumMod val="75000"/>
                          </a:schemeClr>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b"/>
                      <a:r>
                        <a:rPr lang="en-GB" sz="1800" u="none" strike="noStrike" dirty="0">
                          <a:solidFill>
                            <a:schemeClr val="accent3">
                              <a:lumMod val="75000"/>
                            </a:schemeClr>
                          </a:solidFill>
                          <a:effectLst/>
                          <a:latin typeface="Arial" panose="020B0604020202020204" pitchFamily="34" charset="0"/>
                          <a:cs typeface="Arial" panose="020B0604020202020204" pitchFamily="34" charset="0"/>
                        </a:rPr>
                        <a:t>Activity</a:t>
                      </a:r>
                      <a:endParaRPr lang="en-GB" sz="1800" b="0" i="0" u="none" strike="noStrike" dirty="0">
                        <a:solidFill>
                          <a:schemeClr val="accent3">
                            <a:lumMod val="75000"/>
                          </a:schemeClr>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50753044"/>
                  </a:ext>
                </a:extLst>
              </a:tr>
              <a:tr h="184150">
                <a:tc>
                  <a:txBody>
                    <a:bodyPr/>
                    <a:lstStyle/>
                    <a:p>
                      <a:pPr algn="l" fontAlgn="b"/>
                      <a:r>
                        <a:rPr lang="en-GB" sz="500" u="none" strike="noStrike" dirty="0">
                          <a:solidFill>
                            <a:srgbClr val="FF0000"/>
                          </a:solidFill>
                          <a:effectLst/>
                          <a:latin typeface="Arial" panose="020B0604020202020204" pitchFamily="34" charset="0"/>
                          <a:cs typeface="Arial" panose="020B0604020202020204" pitchFamily="34" charset="0"/>
                        </a:rPr>
                        <a:t> </a:t>
                      </a:r>
                      <a:endParaRPr lang="en-GB" sz="500" b="0" i="0" u="none" strike="noStrike" dirty="0">
                        <a:solidFill>
                          <a:srgbClr val="FF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b"/>
                      <a:r>
                        <a:rPr lang="en-GB" sz="500" u="none" strike="noStrike" dirty="0">
                          <a:effectLst/>
                          <a:latin typeface="Arial" panose="020B0604020202020204" pitchFamily="34" charset="0"/>
                          <a:cs typeface="Arial" panose="020B0604020202020204" pitchFamily="34" charset="0"/>
                        </a:rPr>
                        <a:t> </a:t>
                      </a:r>
                      <a:endParaRPr lang="en-GB" sz="5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b"/>
                      <a:r>
                        <a:rPr lang="en-GB" sz="500" u="none" strike="noStrike" dirty="0">
                          <a:effectLst/>
                          <a:latin typeface="Arial" panose="020B0604020202020204" pitchFamily="34" charset="0"/>
                          <a:cs typeface="Arial" panose="020B0604020202020204" pitchFamily="34" charset="0"/>
                        </a:rPr>
                        <a:t> </a:t>
                      </a:r>
                      <a:endParaRPr lang="en-GB" sz="5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1538417"/>
                  </a:ext>
                </a:extLst>
              </a:tr>
              <a:tr h="184150">
                <a:tc>
                  <a:txBody>
                    <a:bodyPr/>
                    <a:lstStyle/>
                    <a:p>
                      <a:pPr algn="l" fontAlgn="b"/>
                      <a:r>
                        <a:rPr lang="en-GB" sz="1800" u="none" strike="noStrike" dirty="0">
                          <a:effectLst/>
                          <a:highlight>
                            <a:srgbClr val="FFFF00"/>
                          </a:highlight>
                          <a:latin typeface="Arial" panose="020B0604020202020204" pitchFamily="34" charset="0"/>
                          <a:cs typeface="Arial" panose="020B0604020202020204" pitchFamily="34" charset="0"/>
                        </a:rPr>
                        <a:t>07/10/2024</a:t>
                      </a:r>
                      <a:endParaRPr lang="en-GB" sz="18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Week 1  Friday 11</a:t>
                      </a:r>
                      <a:r>
                        <a:rPr lang="en-GB" sz="1800" u="none" strike="noStrike" baseline="30000" dirty="0">
                          <a:effectLst/>
                          <a:latin typeface="Arial" panose="020B0604020202020204" pitchFamily="34" charset="0"/>
                          <a:cs typeface="Arial" panose="020B0604020202020204" pitchFamily="34" charset="0"/>
                        </a:rPr>
                        <a:t>th</a:t>
                      </a:r>
                      <a:r>
                        <a:rPr lang="en-GB" sz="1800" u="none" strike="noStrike" dirty="0">
                          <a:effectLst/>
                          <a:latin typeface="Arial" panose="020B0604020202020204" pitchFamily="34" charset="0"/>
                          <a:cs typeface="Arial" panose="020B0604020202020204" pitchFamily="34" charset="0"/>
                        </a:rPr>
                        <a:t> Oct 14:00-15:00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highlight>
                            <a:srgbClr val="FFFF00"/>
                          </a:highlight>
                          <a:latin typeface="Arial" panose="020B0604020202020204" pitchFamily="34" charset="0"/>
                          <a:cs typeface="Arial" panose="020B0604020202020204" pitchFamily="34" charset="0"/>
                        </a:rPr>
                        <a:t>TUTORIAL 1 </a:t>
                      </a:r>
                      <a:r>
                        <a:rPr lang="en-GB" sz="1800" u="none" strike="noStrike" dirty="0">
                          <a:effectLst/>
                          <a:latin typeface="Arial" panose="020B0604020202020204" pitchFamily="34" charset="0"/>
                          <a:cs typeface="Arial" panose="020B0604020202020204" pitchFamily="34" charset="0"/>
                        </a:rPr>
                        <a:t>in Lampeter</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83606936"/>
                  </a:ext>
                </a:extLst>
              </a:tr>
              <a:tr h="71119">
                <a:tc>
                  <a:txBody>
                    <a:bodyPr/>
                    <a:lstStyle/>
                    <a:p>
                      <a:pPr algn="l" fontAlgn="t" hangingPunct="1"/>
                      <a:endParaRPr lang="en-GB" sz="1800" u="none" strike="noStrike" dirty="0">
                        <a:effectLst/>
                        <a:highlight>
                          <a:srgbClr val="FFFF00"/>
                        </a:highlight>
                        <a:latin typeface="Arial" panose="020B0604020202020204" pitchFamily="34" charset="0"/>
                        <a:cs typeface="Arial" panose="020B0604020202020204" pitchFamily="34" charset="0"/>
                      </a:endParaRPr>
                    </a:p>
                    <a:p>
                      <a:pPr algn="l" fontAlgn="t" hangingPunct="1"/>
                      <a:r>
                        <a:rPr lang="en-GB" sz="1800" u="none" strike="noStrike" dirty="0">
                          <a:effectLst/>
                          <a:highlight>
                            <a:srgbClr val="FFFF00"/>
                          </a:highlight>
                          <a:latin typeface="Arial" panose="020B0604020202020204" pitchFamily="34" charset="0"/>
                          <a:cs typeface="Arial" panose="020B0604020202020204" pitchFamily="34" charset="0"/>
                        </a:rPr>
                        <a:t>14/10/2024</a:t>
                      </a:r>
                    </a:p>
                    <a:p>
                      <a:pPr algn="l" fontAlgn="t" hangingPunct="1"/>
                      <a:endParaRPr lang="en-GB" sz="1800" b="0" i="0" u="none" strike="noStrike" dirty="0">
                        <a:solidFill>
                          <a:srgbClr val="000000"/>
                        </a:solidFill>
                        <a:effectLst/>
                        <a:latin typeface="Arial" panose="020B0604020202020204" pitchFamily="34" charset="0"/>
                        <a:cs typeface="Arial" panose="020B0604020202020204" pitchFamily="34" charset="0"/>
                      </a:endParaRPr>
                    </a:p>
                    <a:p>
                      <a:pPr algn="l" fontAlgn="t" hangingPunct="1"/>
                      <a:endParaRPr lang="en-GB" sz="1800" b="0" i="0" u="none" strike="noStrike" dirty="0">
                        <a:solidFill>
                          <a:srgbClr val="000000"/>
                        </a:solidFill>
                        <a:effectLst/>
                        <a:latin typeface="Arial" panose="020B0604020202020204" pitchFamily="34" charset="0"/>
                        <a:cs typeface="Arial" panose="020B0604020202020204" pitchFamily="34" charset="0"/>
                      </a:endParaRPr>
                    </a:p>
                    <a:p>
                      <a:pPr algn="l" fontAlgn="t" hangingPunct="1"/>
                      <a:endParaRPr lang="en-GB" sz="1800" b="0" i="0" u="none" strike="noStrike" dirty="0">
                        <a:solidFill>
                          <a:srgbClr val="000000"/>
                        </a:solidFill>
                        <a:effectLst/>
                        <a:latin typeface="Arial" panose="020B0604020202020204" pitchFamily="34" charset="0"/>
                        <a:cs typeface="Arial" panose="020B0604020202020204" pitchFamily="34" charset="0"/>
                      </a:endParaRPr>
                    </a:p>
                    <a:p>
                      <a:pPr algn="l" fontAlgn="t" hangingPunct="1"/>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a:effectLst/>
                          <a:latin typeface="Arial" panose="020B0604020202020204" pitchFamily="34" charset="0"/>
                          <a:cs typeface="Arial" panose="020B0604020202020204" pitchFamily="34" charset="0"/>
                        </a:rPr>
                        <a:t>Week 2  Monday </a:t>
                      </a:r>
                      <a:r>
                        <a:rPr lang="en-GB" sz="1800" u="none" strike="noStrike" dirty="0">
                          <a:effectLst/>
                          <a:latin typeface="Arial" panose="020B0604020202020204" pitchFamily="34" charset="0"/>
                          <a:cs typeface="Arial" panose="020B0604020202020204" pitchFamily="34" charset="0"/>
                        </a:rPr>
                        <a:t>14</a:t>
                      </a:r>
                      <a:r>
                        <a:rPr lang="en-GB" sz="1800" u="none" strike="noStrike" baseline="30000" dirty="0">
                          <a:effectLst/>
                          <a:latin typeface="Arial" panose="020B0604020202020204" pitchFamily="34" charset="0"/>
                          <a:cs typeface="Arial" panose="020B0604020202020204" pitchFamily="34" charset="0"/>
                        </a:rPr>
                        <a:t>th</a:t>
                      </a:r>
                      <a:r>
                        <a:rPr lang="en-GB" sz="1800" u="none" strike="noStrike" dirty="0">
                          <a:effectLst/>
                          <a:latin typeface="Arial" panose="020B0604020202020204" pitchFamily="34" charset="0"/>
                          <a:cs typeface="Arial" panose="020B0604020202020204" pitchFamily="34" charset="0"/>
                        </a:rPr>
                        <a:t> October </a:t>
                      </a:r>
                    </a:p>
                    <a:p>
                      <a:pPr algn="l" fontAlgn="ctr"/>
                      <a:r>
                        <a:rPr lang="en-GB" sz="1800" u="none" strike="noStrike" dirty="0">
                          <a:effectLst/>
                          <a:latin typeface="Arial" panose="020B0604020202020204" pitchFamily="34" charset="0"/>
                          <a:cs typeface="Arial" panose="020B0604020202020204" pitchFamily="34" charset="0"/>
                        </a:rPr>
                        <a:t>12:00-13:00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highlight>
                            <a:srgbClr val="FFFF00"/>
                          </a:highlight>
                          <a:latin typeface="Arial" panose="020B0604020202020204" pitchFamily="34" charset="0"/>
                          <a:cs typeface="Arial" panose="020B0604020202020204" pitchFamily="34" charset="0"/>
                        </a:rPr>
                        <a:t>Repeat TUTORIAL 1 ONLINE </a:t>
                      </a:r>
                    </a:p>
                    <a:p>
                      <a:pPr algn="l" fontAlgn="ctr"/>
                      <a:r>
                        <a:rPr lang="en-GB" sz="1800" u="none" strike="noStrike" dirty="0">
                          <a:effectLst/>
                          <a:latin typeface="Arial" panose="020B0604020202020204" pitchFamily="34" charset="0"/>
                          <a:cs typeface="Arial" panose="020B0604020202020204" pitchFamily="34" charset="0"/>
                        </a:rPr>
                        <a:t>(for those who were unable to attend the</a:t>
                      </a:r>
                    </a:p>
                    <a:p>
                      <a:pPr algn="l" fontAlgn="ctr"/>
                      <a:r>
                        <a:rPr lang="en-GB" sz="1800" u="none" strike="noStrike" dirty="0">
                          <a:effectLst/>
                          <a:latin typeface="Arial" panose="020B0604020202020204" pitchFamily="34" charset="0"/>
                          <a:cs typeface="Arial" panose="020B0604020202020204" pitchFamily="34" charset="0"/>
                        </a:rPr>
                        <a:t>residential in Lampeter)</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68941041"/>
                  </a:ext>
                </a:extLst>
              </a:tr>
              <a:tr h="184150">
                <a:tc>
                  <a:txBody>
                    <a:bodyPr/>
                    <a:lstStyle/>
                    <a:p>
                      <a:pPr algn="l" fontAlgn="t"/>
                      <a:r>
                        <a:rPr lang="en-GB" sz="1800" u="none" strike="noStrike" dirty="0">
                          <a:effectLst/>
                          <a:highlight>
                            <a:srgbClr val="FFFF00"/>
                          </a:highlight>
                          <a:latin typeface="Arial" panose="020B0604020202020204" pitchFamily="34" charset="0"/>
                          <a:cs typeface="Arial" panose="020B0604020202020204" pitchFamily="34" charset="0"/>
                        </a:rPr>
                        <a:t>21/10/2024</a:t>
                      </a:r>
                    </a:p>
                    <a:p>
                      <a:pPr algn="l" fontAlgn="t"/>
                      <a:endParaRPr lang="en-GB" sz="18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Week 3  Monday 21</a:t>
                      </a:r>
                      <a:r>
                        <a:rPr lang="en-GB" sz="1800" u="none" strike="noStrike" baseline="30000" dirty="0">
                          <a:effectLst/>
                          <a:latin typeface="Arial" panose="020B0604020202020204" pitchFamily="34" charset="0"/>
                          <a:cs typeface="Arial" panose="020B0604020202020204" pitchFamily="34" charset="0"/>
                        </a:rPr>
                        <a:t>st</a:t>
                      </a:r>
                      <a:r>
                        <a:rPr lang="en-GB" sz="1800" u="none" strike="noStrike" dirty="0">
                          <a:effectLst/>
                          <a:latin typeface="Arial" panose="020B0604020202020204" pitchFamily="34" charset="0"/>
                          <a:cs typeface="Arial" panose="020B0604020202020204" pitchFamily="34" charset="0"/>
                        </a:rPr>
                        <a:t>  Oct 12:00-13:00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t"/>
                      <a:r>
                        <a:rPr lang="en-GB" sz="1800" u="none" strike="noStrike" dirty="0">
                          <a:effectLst/>
                          <a:highlight>
                            <a:srgbClr val="FFFF00"/>
                          </a:highlight>
                          <a:latin typeface="Arial" panose="020B0604020202020204" pitchFamily="34" charset="0"/>
                          <a:cs typeface="Arial" panose="020B0604020202020204" pitchFamily="34" charset="0"/>
                        </a:rPr>
                        <a:t>TUTORIAL 2 ONLINE</a:t>
                      </a:r>
                    </a:p>
                    <a:p>
                      <a:pPr algn="l" fontAlgn="t"/>
                      <a:endParaRPr lang="en-GB" sz="1800" b="1"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71755234"/>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28/10/2024</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Week 4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Online work (with tutor engagement)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94939725"/>
                  </a:ext>
                </a:extLst>
              </a:tr>
              <a:tr h="184150">
                <a:tc>
                  <a:txBody>
                    <a:bodyPr/>
                    <a:lstStyle/>
                    <a:p>
                      <a:pPr algn="l" fontAlgn="b"/>
                      <a:r>
                        <a:rPr lang="en-GB" sz="1800" u="none" strike="noStrike" dirty="0">
                          <a:effectLst/>
                          <a:highlight>
                            <a:srgbClr val="FFFF00"/>
                          </a:highlight>
                          <a:latin typeface="Arial" panose="020B0604020202020204" pitchFamily="34" charset="0"/>
                          <a:cs typeface="Arial" panose="020B0604020202020204" pitchFamily="34" charset="0"/>
                        </a:rPr>
                        <a:t>04/11/2024</a:t>
                      </a:r>
                      <a:endParaRPr lang="en-GB" sz="18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Week 5  Monday 4</a:t>
                      </a:r>
                      <a:r>
                        <a:rPr lang="en-GB" sz="1800" u="none" strike="noStrike" baseline="30000" dirty="0">
                          <a:effectLst/>
                          <a:latin typeface="Arial" panose="020B0604020202020204" pitchFamily="34" charset="0"/>
                          <a:cs typeface="Arial" panose="020B0604020202020204" pitchFamily="34" charset="0"/>
                        </a:rPr>
                        <a:t>th</a:t>
                      </a:r>
                      <a:r>
                        <a:rPr lang="en-GB" sz="1800" u="none" strike="noStrike" dirty="0">
                          <a:effectLst/>
                          <a:latin typeface="Arial" panose="020B0604020202020204" pitchFamily="34" charset="0"/>
                          <a:cs typeface="Arial" panose="020B0604020202020204" pitchFamily="34" charset="0"/>
                        </a:rPr>
                        <a:t> Nov 12:00-13:00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highlight>
                            <a:srgbClr val="FFFF00"/>
                          </a:highlight>
                          <a:latin typeface="Arial" panose="020B0604020202020204" pitchFamily="34" charset="0"/>
                          <a:cs typeface="Arial" panose="020B0604020202020204" pitchFamily="34" charset="0"/>
                        </a:rPr>
                        <a:t>TUTORIAL 3 ONLINE</a:t>
                      </a:r>
                      <a:endParaRPr lang="en-GB" sz="1800" b="1"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36208803"/>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11/11/2024</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Week 6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Online work (with tutor engagement)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7512020"/>
                  </a:ext>
                </a:extLst>
              </a:tr>
              <a:tr h="184150">
                <a:tc>
                  <a:txBody>
                    <a:bodyPr/>
                    <a:lstStyle/>
                    <a:p>
                      <a:pPr algn="l" fontAlgn="b"/>
                      <a:r>
                        <a:rPr lang="en-GB" sz="1800" u="none" strike="noStrike" dirty="0">
                          <a:effectLst/>
                          <a:highlight>
                            <a:srgbClr val="FFFF00"/>
                          </a:highlight>
                          <a:latin typeface="Arial" panose="020B0604020202020204" pitchFamily="34" charset="0"/>
                          <a:cs typeface="Arial" panose="020B0604020202020204" pitchFamily="34" charset="0"/>
                        </a:rPr>
                        <a:t>18/11/2024</a:t>
                      </a:r>
                    </a:p>
                    <a:p>
                      <a:pPr algn="l" fontAlgn="b"/>
                      <a:endParaRPr lang="en-GB" sz="18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Week 7  Monday 18</a:t>
                      </a:r>
                      <a:r>
                        <a:rPr lang="en-GB" sz="1800" u="none" strike="noStrike" baseline="30000" dirty="0">
                          <a:effectLst/>
                          <a:latin typeface="Arial" panose="020B0604020202020204" pitchFamily="34" charset="0"/>
                          <a:cs typeface="Arial" panose="020B0604020202020204" pitchFamily="34" charset="0"/>
                        </a:rPr>
                        <a:t>th</a:t>
                      </a:r>
                      <a:r>
                        <a:rPr lang="en-GB" sz="1800" u="none" strike="noStrike" dirty="0">
                          <a:effectLst/>
                          <a:latin typeface="Arial" panose="020B0604020202020204" pitchFamily="34" charset="0"/>
                          <a:cs typeface="Arial" panose="020B0604020202020204" pitchFamily="34" charset="0"/>
                        </a:rPr>
                        <a:t> Nov 12:00-13:00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highlight>
                            <a:srgbClr val="FFFF00"/>
                          </a:highlight>
                          <a:latin typeface="Arial" panose="020B0604020202020204" pitchFamily="34" charset="0"/>
                          <a:cs typeface="Arial" panose="020B0604020202020204" pitchFamily="34" charset="0"/>
                        </a:rPr>
                        <a:t>TUTORIAL 4 ONLINE</a:t>
                      </a:r>
                      <a:endParaRPr lang="en-GB" sz="1800" b="1"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46589582"/>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25/11/2024</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a:effectLst/>
                          <a:latin typeface="Arial" panose="020B0604020202020204" pitchFamily="34" charset="0"/>
                          <a:cs typeface="Arial" panose="020B0604020202020204" pitchFamily="34" charset="0"/>
                        </a:rPr>
                        <a:t>Week 8 </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Online work (with tutor engagement)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34708919"/>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02/12/2024</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a:effectLst/>
                          <a:latin typeface="Arial" panose="020B0604020202020204" pitchFamily="34" charset="0"/>
                          <a:cs typeface="Arial" panose="020B0604020202020204" pitchFamily="34" charset="0"/>
                        </a:rPr>
                        <a:t>Week 9 </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Online work (with tutor engagement)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33360981"/>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09/12/2024</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a:effectLst/>
                          <a:latin typeface="Arial" panose="020B0604020202020204" pitchFamily="34" charset="0"/>
                          <a:cs typeface="Arial" panose="020B0604020202020204" pitchFamily="34" charset="0"/>
                        </a:rPr>
                        <a:t>Week 10 </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Online work (with tutor engagement)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35095919"/>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06/01/2025</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b"/>
                      <a:r>
                        <a:rPr lang="en-GB" sz="1800" u="none" strike="noStrike">
                          <a:effectLst/>
                          <a:latin typeface="Arial" panose="020B0604020202020204" pitchFamily="34" charset="0"/>
                          <a:cs typeface="Arial" panose="020B0604020202020204" pitchFamily="34" charset="0"/>
                        </a:rPr>
                        <a:t>Week 11</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b"/>
                      <a:r>
                        <a:rPr lang="en-GB" sz="1800" u="none" strike="noStrike" dirty="0">
                          <a:effectLst/>
                          <a:latin typeface="Arial" panose="020B0604020202020204" pitchFamily="34" charset="0"/>
                          <a:cs typeface="Arial" panose="020B0604020202020204" pitchFamily="34" charset="0"/>
                        </a:rPr>
                        <a:t>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76593737"/>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13/01/2025</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b"/>
                      <a:r>
                        <a:rPr lang="en-GB" sz="1800" u="none" strike="noStrike" dirty="0">
                          <a:effectLst/>
                          <a:latin typeface="Arial" panose="020B0604020202020204" pitchFamily="34" charset="0"/>
                          <a:cs typeface="Arial" panose="020B0604020202020204" pitchFamily="34" charset="0"/>
                        </a:rPr>
                        <a:t>Week 12</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marL="0" marR="0" lvl="0" indent="0" algn="l" defTabSz="457200" rtl="0" eaLnBrk="1" fontAlgn="b" latinLnBrk="0" hangingPunct="1">
                        <a:lnSpc>
                          <a:spcPct val="100000"/>
                        </a:lnSpc>
                        <a:spcBef>
                          <a:spcPts val="0"/>
                        </a:spcBef>
                        <a:spcAft>
                          <a:spcPts val="0"/>
                        </a:spcAft>
                        <a:buClrTx/>
                        <a:buSzTx/>
                        <a:buFontTx/>
                        <a:buNone/>
                        <a:tabLst/>
                        <a:defRPr/>
                      </a:pPr>
                      <a:r>
                        <a:rPr lang="en-GB" sz="1800" u="none" strike="noStrike" dirty="0">
                          <a:effectLst/>
                          <a:latin typeface="Arial" panose="020B0604020202020204" pitchFamily="34" charset="0"/>
                          <a:cs typeface="Arial" panose="020B0604020202020204" pitchFamily="34" charset="0"/>
                        </a:rPr>
                        <a:t> </a:t>
                      </a:r>
                      <a:r>
                        <a:rPr lang="en-GB" sz="1800" u="none" strike="noStrike" dirty="0">
                          <a:effectLst/>
                          <a:highlight>
                            <a:srgbClr val="FFFF00"/>
                          </a:highlight>
                          <a:latin typeface="Arial" panose="020B0604020202020204" pitchFamily="34" charset="0"/>
                          <a:cs typeface="Arial" panose="020B0604020202020204" pitchFamily="34" charset="0"/>
                        </a:rPr>
                        <a:t>Assessment - Submit ONLINE   -  19/01/2025</a:t>
                      </a:r>
                      <a:endParaRPr lang="en-GB" sz="18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86149617"/>
                  </a:ext>
                </a:extLst>
              </a:tr>
            </a:tbl>
          </a:graphicData>
        </a:graphic>
      </p:graphicFrame>
    </p:spTree>
    <p:extLst>
      <p:ext uri="{BB962C8B-B14F-4D97-AF65-F5344CB8AC3E}">
        <p14:creationId xmlns:p14="http://schemas.microsoft.com/office/powerpoint/2010/main" val="429871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D306E-F045-4C78-8B24-680E25B01142}"/>
              </a:ext>
            </a:extLst>
          </p:cNvPr>
          <p:cNvSpPr>
            <a:spLocks noGrp="1"/>
          </p:cNvSpPr>
          <p:nvPr>
            <p:ph type="title"/>
          </p:nvPr>
        </p:nvSpPr>
        <p:spPr>
          <a:xfrm>
            <a:off x="848535" y="186001"/>
            <a:ext cx="9404723" cy="1400530"/>
          </a:xfrm>
        </p:spPr>
        <p:txBody>
          <a:bodyPr/>
          <a:lstStyle/>
          <a:p>
            <a:r>
              <a:rPr lang="en-GB" b="1" dirty="0"/>
              <a:t>Types of </a:t>
            </a:r>
            <a:br>
              <a:rPr lang="en-GB" b="1" dirty="0"/>
            </a:br>
            <a:r>
              <a:rPr lang="en-GB" b="1" dirty="0"/>
              <a:t>Reading</a:t>
            </a:r>
          </a:p>
        </p:txBody>
      </p:sp>
      <p:sp>
        <p:nvSpPr>
          <p:cNvPr id="3" name="Content Placeholder 2">
            <a:extLst>
              <a:ext uri="{FF2B5EF4-FFF2-40B4-BE49-F238E27FC236}">
                <a16:creationId xmlns:a16="http://schemas.microsoft.com/office/drawing/2014/main" id="{2ADFFE1A-89CA-4B73-9E05-AFE79A9FB0D5}"/>
              </a:ext>
            </a:extLst>
          </p:cNvPr>
          <p:cNvSpPr>
            <a:spLocks noGrp="1"/>
          </p:cNvSpPr>
          <p:nvPr>
            <p:ph idx="1"/>
          </p:nvPr>
        </p:nvSpPr>
        <p:spPr>
          <a:xfrm>
            <a:off x="399869" y="2130691"/>
            <a:ext cx="10515600" cy="4541307"/>
          </a:xfrm>
        </p:spPr>
        <p:txBody>
          <a:bodyPr>
            <a:noAutofit/>
          </a:bodyPr>
          <a:lstStyle/>
          <a:p>
            <a:r>
              <a:rPr lang="en-GB" sz="2400" b="1" dirty="0">
                <a:latin typeface="Tahoma" panose="020B0604030504040204" pitchFamily="34" charset="0"/>
                <a:ea typeface="Tahoma" panose="020B0604030504040204" pitchFamily="34" charset="0"/>
                <a:cs typeface="Tahoma" panose="020B0604030504040204" pitchFamily="34" charset="0"/>
              </a:rPr>
              <a:t>Skimming</a:t>
            </a:r>
          </a:p>
          <a:p>
            <a:r>
              <a:rPr lang="en-GB" sz="2400" b="1" dirty="0">
                <a:effectLst/>
                <a:latin typeface="Tahoma" panose="020B0604030504040204" pitchFamily="34" charset="0"/>
                <a:ea typeface="Tahoma" panose="020B0604030504040204" pitchFamily="34" charset="0"/>
                <a:cs typeface="Tahoma" panose="020B0604030504040204" pitchFamily="34" charset="0"/>
              </a:rPr>
              <a:t>Scanning</a:t>
            </a:r>
          </a:p>
          <a:p>
            <a:r>
              <a:rPr lang="en-GB" sz="2400" b="1" dirty="0">
                <a:latin typeface="Tahoma" panose="020B0604030504040204" pitchFamily="34" charset="0"/>
                <a:ea typeface="Tahoma" panose="020B0604030504040204" pitchFamily="34" charset="0"/>
                <a:cs typeface="Tahoma" panose="020B0604030504040204" pitchFamily="34" charset="0"/>
              </a:rPr>
              <a:t>Extensive Reading</a:t>
            </a:r>
          </a:p>
          <a:p>
            <a:r>
              <a:rPr lang="en-GB" sz="2400" b="1" dirty="0">
                <a:latin typeface="Tahoma" panose="020B0604030504040204" pitchFamily="34" charset="0"/>
                <a:ea typeface="Tahoma" panose="020B0604030504040204" pitchFamily="34" charset="0"/>
                <a:cs typeface="Tahoma" panose="020B0604030504040204" pitchFamily="34" charset="0"/>
              </a:rPr>
              <a:t>Intensive Reading</a:t>
            </a:r>
          </a:p>
          <a:p>
            <a:r>
              <a:rPr lang="en-GB" sz="2400" b="1" dirty="0">
                <a:effectLst/>
                <a:latin typeface="Tahoma" panose="020B0604030504040204" pitchFamily="34" charset="0"/>
                <a:ea typeface="Tahoma" panose="020B0604030504040204" pitchFamily="34" charset="0"/>
                <a:cs typeface="Tahoma" panose="020B0604030504040204" pitchFamily="34" charset="0"/>
              </a:rPr>
              <a:t>Critical Reading</a:t>
            </a:r>
          </a:p>
          <a:p>
            <a:endParaRPr lang="en-GB" sz="2400" b="1" dirty="0">
              <a:latin typeface="Tahoma" panose="020B0604030504040204" pitchFamily="34" charset="0"/>
              <a:ea typeface="Tahoma" panose="020B0604030504040204" pitchFamily="34" charset="0"/>
              <a:cs typeface="Tahoma" panose="020B0604030504040204" pitchFamily="34" charset="0"/>
            </a:endParaRPr>
          </a:p>
          <a:p>
            <a:r>
              <a:rPr lang="en-GB" sz="2400" b="1" dirty="0">
                <a:latin typeface="Tahoma" panose="020B0604030504040204" pitchFamily="34" charset="0"/>
                <a:ea typeface="Tahoma" panose="020B0604030504040204" pitchFamily="34" charset="0"/>
                <a:cs typeface="Tahoma" panose="020B0604030504040204" pitchFamily="34" charset="0"/>
              </a:rPr>
              <a:t>The reading leads to different outcomes</a:t>
            </a:r>
          </a:p>
          <a:p>
            <a:r>
              <a:rPr lang="en-GB" sz="2400" b="1" dirty="0">
                <a:latin typeface="Tahoma" panose="020B0604030504040204" pitchFamily="34" charset="0"/>
                <a:ea typeface="Tahoma" panose="020B0604030504040204" pitchFamily="34" charset="0"/>
                <a:cs typeface="Tahoma" panose="020B0604030504040204" pitchFamily="34" charset="0"/>
              </a:rPr>
              <a:t>Where do </a:t>
            </a:r>
            <a:r>
              <a:rPr lang="en-GB" sz="2400" b="1" u="sng" dirty="0">
                <a:latin typeface="Tahoma" panose="020B0604030504040204" pitchFamily="34" charset="0"/>
                <a:ea typeface="Tahoma" panose="020B0604030504040204" pitchFamily="34" charset="0"/>
                <a:cs typeface="Tahoma" panose="020B0604030504040204" pitchFamily="34" charset="0"/>
              </a:rPr>
              <a:t>you</a:t>
            </a:r>
            <a:r>
              <a:rPr lang="en-GB" sz="2400" b="1" dirty="0">
                <a:latin typeface="Tahoma" panose="020B0604030504040204" pitchFamily="34" charset="0"/>
                <a:ea typeface="Tahoma" panose="020B0604030504040204" pitchFamily="34" charset="0"/>
                <a:cs typeface="Tahoma" panose="020B0604030504040204" pitchFamily="34" charset="0"/>
              </a:rPr>
              <a:t> start? </a:t>
            </a:r>
          </a:p>
          <a:p>
            <a:r>
              <a:rPr lang="en-GB" sz="2400" b="1" dirty="0">
                <a:latin typeface="Tahoma" panose="020B0604030504040204" pitchFamily="34" charset="0"/>
                <a:ea typeface="Tahoma" panose="020B0604030504040204" pitchFamily="34" charset="0"/>
                <a:cs typeface="Tahoma" panose="020B0604030504040204" pitchFamily="34" charset="0"/>
              </a:rPr>
              <a:t>Know your style</a:t>
            </a:r>
            <a:endParaRPr lang="en-GB" sz="2400" dirty="0">
              <a:latin typeface="Tahoma" panose="020B0604030504040204" pitchFamily="34" charset="0"/>
              <a:ea typeface="Tahoma" panose="020B0604030504040204" pitchFamily="34" charset="0"/>
              <a:cs typeface="Tahoma" panose="020B0604030504040204" pitchFamily="34" charset="0"/>
            </a:endParaRPr>
          </a:p>
        </p:txBody>
      </p:sp>
      <p:sp>
        <p:nvSpPr>
          <p:cNvPr id="6" name="Speech Bubble: Oval 5">
            <a:extLst>
              <a:ext uri="{FF2B5EF4-FFF2-40B4-BE49-F238E27FC236}">
                <a16:creationId xmlns:a16="http://schemas.microsoft.com/office/drawing/2014/main" id="{FD86BECE-AE7D-4A81-A11B-5A053D72BCF4}"/>
              </a:ext>
            </a:extLst>
          </p:cNvPr>
          <p:cNvSpPr/>
          <p:nvPr/>
        </p:nvSpPr>
        <p:spPr>
          <a:xfrm>
            <a:off x="9891361" y="1924778"/>
            <a:ext cx="2267200" cy="176518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read newspapers and magazines</a:t>
            </a:r>
          </a:p>
        </p:txBody>
      </p:sp>
      <p:sp>
        <p:nvSpPr>
          <p:cNvPr id="8" name="Speech Bubble: Oval 7">
            <a:extLst>
              <a:ext uri="{FF2B5EF4-FFF2-40B4-BE49-F238E27FC236}">
                <a16:creationId xmlns:a16="http://schemas.microsoft.com/office/drawing/2014/main" id="{BE5A5635-B91D-45D6-A851-BE6092D7DCA0}"/>
              </a:ext>
            </a:extLst>
          </p:cNvPr>
          <p:cNvSpPr/>
          <p:nvPr/>
        </p:nvSpPr>
        <p:spPr>
          <a:xfrm>
            <a:off x="7015310" y="4583204"/>
            <a:ext cx="2086534" cy="183129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am building my own car.  I’m reading a manual</a:t>
            </a:r>
          </a:p>
        </p:txBody>
      </p:sp>
      <p:sp>
        <p:nvSpPr>
          <p:cNvPr id="9" name="Speech Bubble: Oval 8">
            <a:extLst>
              <a:ext uri="{FF2B5EF4-FFF2-40B4-BE49-F238E27FC236}">
                <a16:creationId xmlns:a16="http://schemas.microsoft.com/office/drawing/2014/main" id="{AA9EC330-5874-40EE-8B74-0B403D2252A3}"/>
              </a:ext>
            </a:extLst>
          </p:cNvPr>
          <p:cNvSpPr/>
          <p:nvPr/>
        </p:nvSpPr>
        <p:spPr>
          <a:xfrm>
            <a:off x="8456442" y="635947"/>
            <a:ext cx="1908810" cy="145161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read news on my phone</a:t>
            </a:r>
          </a:p>
        </p:txBody>
      </p:sp>
      <p:sp>
        <p:nvSpPr>
          <p:cNvPr id="10" name="Speech Bubble: Oval 9">
            <a:extLst>
              <a:ext uri="{FF2B5EF4-FFF2-40B4-BE49-F238E27FC236}">
                <a16:creationId xmlns:a16="http://schemas.microsoft.com/office/drawing/2014/main" id="{15EAEF86-039E-4697-AB11-29D779A15BFE}"/>
              </a:ext>
            </a:extLst>
          </p:cNvPr>
          <p:cNvSpPr/>
          <p:nvPr/>
        </p:nvSpPr>
        <p:spPr>
          <a:xfrm>
            <a:off x="4006355" y="240132"/>
            <a:ext cx="2216041" cy="168464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read Facebook posts, Twitter, text messages</a:t>
            </a:r>
          </a:p>
        </p:txBody>
      </p:sp>
      <p:sp>
        <p:nvSpPr>
          <p:cNvPr id="11" name="Speech Bubble: Oval 10">
            <a:extLst>
              <a:ext uri="{FF2B5EF4-FFF2-40B4-BE49-F238E27FC236}">
                <a16:creationId xmlns:a16="http://schemas.microsoft.com/office/drawing/2014/main" id="{D1C79EEA-1D37-4BDC-B606-4D4C4DCD4347}"/>
              </a:ext>
            </a:extLst>
          </p:cNvPr>
          <p:cNvSpPr/>
          <p:nvPr/>
        </p:nvSpPr>
        <p:spPr>
          <a:xfrm>
            <a:off x="4738808" y="3185942"/>
            <a:ext cx="2060605" cy="139726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read work emails and reports</a:t>
            </a:r>
          </a:p>
        </p:txBody>
      </p:sp>
      <p:sp>
        <p:nvSpPr>
          <p:cNvPr id="12" name="Speech Bubble: Oval 11">
            <a:extLst>
              <a:ext uri="{FF2B5EF4-FFF2-40B4-BE49-F238E27FC236}">
                <a16:creationId xmlns:a16="http://schemas.microsoft.com/office/drawing/2014/main" id="{5AAEE856-8F85-4D4A-9DEB-47D420F9243D}"/>
              </a:ext>
            </a:extLst>
          </p:cNvPr>
          <p:cNvSpPr/>
          <p:nvPr/>
        </p:nvSpPr>
        <p:spPr>
          <a:xfrm>
            <a:off x="9369828" y="4028210"/>
            <a:ext cx="2086534" cy="216028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read web forums and blogs about weather</a:t>
            </a:r>
          </a:p>
        </p:txBody>
      </p:sp>
      <p:sp>
        <p:nvSpPr>
          <p:cNvPr id="13" name="Speech Bubble: Oval 12">
            <a:extLst>
              <a:ext uri="{FF2B5EF4-FFF2-40B4-BE49-F238E27FC236}">
                <a16:creationId xmlns:a16="http://schemas.microsoft.com/office/drawing/2014/main" id="{F474C1C6-2A0C-4CED-95F7-532E1A69D480}"/>
              </a:ext>
            </a:extLst>
          </p:cNvPr>
          <p:cNvSpPr/>
          <p:nvPr/>
        </p:nvSpPr>
        <p:spPr>
          <a:xfrm>
            <a:off x="7684773" y="2513964"/>
            <a:ext cx="2148910" cy="179674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mainly read novels but also non-fiction books</a:t>
            </a:r>
          </a:p>
        </p:txBody>
      </p:sp>
      <p:sp>
        <p:nvSpPr>
          <p:cNvPr id="14" name="Speech Bubble: Oval 13">
            <a:extLst>
              <a:ext uri="{FF2B5EF4-FFF2-40B4-BE49-F238E27FC236}">
                <a16:creationId xmlns:a16="http://schemas.microsoft.com/office/drawing/2014/main" id="{82122E78-03BB-40A7-BCCF-4DF8D6E867D1}"/>
              </a:ext>
            </a:extLst>
          </p:cNvPr>
          <p:cNvSpPr/>
          <p:nvPr/>
        </p:nvSpPr>
        <p:spPr>
          <a:xfrm>
            <a:off x="5914053" y="1034379"/>
            <a:ext cx="2579299" cy="188905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always read to my children – stories, nature and history books</a:t>
            </a:r>
          </a:p>
        </p:txBody>
      </p:sp>
    </p:spTree>
    <p:extLst>
      <p:ext uri="{BB962C8B-B14F-4D97-AF65-F5344CB8AC3E}">
        <p14:creationId xmlns:p14="http://schemas.microsoft.com/office/powerpoint/2010/main" val="1704313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5938F-993D-4048-A581-52D0A43984DA}"/>
              </a:ext>
            </a:extLst>
          </p:cNvPr>
          <p:cNvSpPr>
            <a:spLocks noGrp="1"/>
          </p:cNvSpPr>
          <p:nvPr>
            <p:ph type="title"/>
          </p:nvPr>
        </p:nvSpPr>
        <p:spPr>
          <a:xfrm>
            <a:off x="506508" y="75790"/>
            <a:ext cx="9404723" cy="950293"/>
          </a:xfrm>
        </p:spPr>
        <p:txBody>
          <a:bodyPr/>
          <a:lstStyle/>
          <a:p>
            <a:r>
              <a:rPr lang="en-GB" b="1" dirty="0"/>
              <a:t>Active reading</a:t>
            </a:r>
          </a:p>
        </p:txBody>
      </p:sp>
      <p:sp>
        <p:nvSpPr>
          <p:cNvPr id="3" name="Content Placeholder 2">
            <a:extLst>
              <a:ext uri="{FF2B5EF4-FFF2-40B4-BE49-F238E27FC236}">
                <a16:creationId xmlns:a16="http://schemas.microsoft.com/office/drawing/2014/main" id="{766E8E36-C180-401C-AFCE-305111490597}"/>
              </a:ext>
            </a:extLst>
          </p:cNvPr>
          <p:cNvSpPr>
            <a:spLocks noGrp="1"/>
          </p:cNvSpPr>
          <p:nvPr>
            <p:ph idx="1"/>
          </p:nvPr>
        </p:nvSpPr>
        <p:spPr>
          <a:xfrm>
            <a:off x="286634" y="1236240"/>
            <a:ext cx="9122612" cy="3740609"/>
          </a:xfrm>
        </p:spPr>
        <p:txBody>
          <a:bodyPr>
            <a:noAutofit/>
          </a:bodyPr>
          <a:lstStyle/>
          <a:p>
            <a:pPr algn="l">
              <a:buFont typeface="+mj-lt"/>
              <a:buAutoNum type="arabicPeriod"/>
            </a:pPr>
            <a:r>
              <a:rPr lang="en-GB" sz="3000" i="0" dirty="0">
                <a:effectLst/>
                <a:latin typeface="Times New Roman" panose="02020603050405020304" pitchFamily="18" charset="0"/>
                <a:cs typeface="Times New Roman" panose="02020603050405020304" pitchFamily="18" charset="0"/>
              </a:rPr>
              <a:t>Skimming the text.</a:t>
            </a:r>
          </a:p>
          <a:p>
            <a:pPr algn="l">
              <a:buFont typeface="+mj-lt"/>
              <a:buAutoNum type="arabicPeriod"/>
            </a:pPr>
            <a:r>
              <a:rPr lang="en-GB" sz="3000" i="0" dirty="0">
                <a:effectLst/>
                <a:latin typeface="Times New Roman" panose="02020603050405020304" pitchFamily="18" charset="0"/>
                <a:cs typeface="Times New Roman" panose="02020603050405020304" pitchFamily="18" charset="0"/>
              </a:rPr>
              <a:t>Recalling your background knowledge about its topic.</a:t>
            </a:r>
          </a:p>
          <a:p>
            <a:pPr algn="l">
              <a:buFont typeface="+mj-lt"/>
              <a:buAutoNum type="arabicPeriod"/>
            </a:pPr>
            <a:r>
              <a:rPr lang="en-GB" sz="3000" i="0" dirty="0">
                <a:effectLst/>
                <a:latin typeface="Times New Roman" panose="02020603050405020304" pitchFamily="18" charset="0"/>
                <a:cs typeface="Times New Roman" panose="02020603050405020304" pitchFamily="18" charset="0"/>
              </a:rPr>
              <a:t>Scanning for specific information.</a:t>
            </a:r>
          </a:p>
          <a:p>
            <a:pPr algn="l">
              <a:buFont typeface="+mj-lt"/>
              <a:buAutoNum type="arabicPeriod"/>
            </a:pPr>
            <a:r>
              <a:rPr lang="en-GB" sz="3000" i="0" dirty="0">
                <a:effectLst/>
                <a:latin typeface="Times New Roman" panose="02020603050405020304" pitchFamily="18" charset="0"/>
                <a:cs typeface="Times New Roman" panose="02020603050405020304" pitchFamily="18" charset="0"/>
              </a:rPr>
              <a:t>In-depth reading to find the key points.</a:t>
            </a:r>
          </a:p>
          <a:p>
            <a:pPr algn="l">
              <a:buFont typeface="+mj-lt"/>
              <a:buAutoNum type="arabicPeriod"/>
            </a:pPr>
            <a:r>
              <a:rPr lang="en-GB" sz="3000" i="0" dirty="0">
                <a:effectLst/>
                <a:latin typeface="Times New Roman" panose="02020603050405020304" pitchFamily="18" charset="0"/>
                <a:cs typeface="Times New Roman" panose="02020603050405020304" pitchFamily="18" charset="0"/>
              </a:rPr>
              <a:t>Making sense of texts (containing difficult words / concepts)</a:t>
            </a:r>
          </a:p>
          <a:p>
            <a:endParaRPr lang="en-GB" sz="30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0B1748F-1D40-479E-8B20-DD1BAE31CB8C}"/>
              </a:ext>
            </a:extLst>
          </p:cNvPr>
          <p:cNvSpPr txBox="1"/>
          <p:nvPr/>
        </p:nvSpPr>
        <p:spPr>
          <a:xfrm>
            <a:off x="4041510" y="4551812"/>
            <a:ext cx="8383162" cy="1938992"/>
          </a:xfrm>
          <a:prstGeom prst="rect">
            <a:avLst/>
          </a:prstGeom>
          <a:noFill/>
        </p:spPr>
        <p:txBody>
          <a:bodyPr wrap="square">
            <a:spAutoFit/>
          </a:bodyPr>
          <a:lstStyle/>
          <a:p>
            <a:pPr algn="l"/>
            <a:r>
              <a:rPr lang="en-GB" sz="3000" b="0" i="0" dirty="0">
                <a:effectLst/>
                <a:latin typeface="Times New Roman" panose="02020603050405020304" pitchFamily="18" charset="0"/>
                <a:cs typeface="Times New Roman" panose="02020603050405020304" pitchFamily="18" charset="0"/>
              </a:rPr>
              <a:t>Ways of processing and regrouping ideas include:</a:t>
            </a:r>
          </a:p>
          <a:p>
            <a:pPr marL="342900" indent="-342900" algn="l">
              <a:buFont typeface="Arial" panose="020B0604020202020204" pitchFamily="34" charset="0"/>
              <a:buChar char="•"/>
            </a:pPr>
            <a:r>
              <a:rPr lang="en-GB" sz="3000" b="0" i="0" dirty="0">
                <a:effectLst/>
                <a:latin typeface="Times New Roman" panose="02020603050405020304" pitchFamily="18" charset="0"/>
                <a:cs typeface="Times New Roman" panose="02020603050405020304" pitchFamily="18" charset="0"/>
              </a:rPr>
              <a:t>organising information into subtopics</a:t>
            </a:r>
          </a:p>
          <a:p>
            <a:pPr marL="342900" indent="-342900" algn="l">
              <a:buFont typeface="Arial" panose="020B0604020202020204" pitchFamily="34" charset="0"/>
              <a:buChar char="•"/>
            </a:pPr>
            <a:r>
              <a:rPr lang="en-GB" sz="3000" b="0" i="0" dirty="0">
                <a:effectLst/>
                <a:latin typeface="Times New Roman" panose="02020603050405020304" pitchFamily="18" charset="0"/>
                <a:cs typeface="Times New Roman" panose="02020603050405020304" pitchFamily="18" charset="0"/>
              </a:rPr>
              <a:t>using a mind map</a:t>
            </a:r>
          </a:p>
          <a:p>
            <a:pPr marL="342900" indent="-342900" algn="l">
              <a:buFont typeface="Arial" panose="020B0604020202020204" pitchFamily="34" charset="0"/>
              <a:buChar char="•"/>
            </a:pPr>
            <a:r>
              <a:rPr lang="en-GB" sz="3000" b="0" i="0" dirty="0">
                <a:effectLst/>
                <a:latin typeface="Times New Roman" panose="02020603050405020304" pitchFamily="18" charset="0"/>
                <a:cs typeface="Times New Roman" panose="02020603050405020304" pitchFamily="18" charset="0"/>
              </a:rPr>
              <a:t>using a table.</a:t>
            </a:r>
          </a:p>
        </p:txBody>
      </p:sp>
      <p:pic>
        <p:nvPicPr>
          <p:cNvPr id="6" name="Picture 5" descr="Three neatly stacked books">
            <a:extLst>
              <a:ext uri="{FF2B5EF4-FFF2-40B4-BE49-F238E27FC236}">
                <a16:creationId xmlns:a16="http://schemas.microsoft.com/office/drawing/2014/main" id="{7FE5C831-6AB4-421E-9242-093825CB79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90395" y="1361506"/>
            <a:ext cx="2141684" cy="1427441"/>
          </a:xfrm>
          <a:prstGeom prst="rect">
            <a:avLst/>
          </a:prstGeom>
        </p:spPr>
      </p:pic>
    </p:spTree>
    <p:extLst>
      <p:ext uri="{BB962C8B-B14F-4D97-AF65-F5344CB8AC3E}">
        <p14:creationId xmlns:p14="http://schemas.microsoft.com/office/powerpoint/2010/main" val="3874605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09650-0EB0-44DB-AECE-5B65CD658A58}"/>
              </a:ext>
            </a:extLst>
          </p:cNvPr>
          <p:cNvSpPr>
            <a:spLocks noGrp="1"/>
          </p:cNvSpPr>
          <p:nvPr>
            <p:ph type="title"/>
          </p:nvPr>
        </p:nvSpPr>
        <p:spPr>
          <a:xfrm>
            <a:off x="319342" y="76501"/>
            <a:ext cx="10053165" cy="1400530"/>
          </a:xfrm>
        </p:spPr>
        <p:txBody>
          <a:bodyPr/>
          <a:lstStyle/>
          <a:p>
            <a:r>
              <a:rPr lang="en-GB" b="0" i="0" dirty="0">
                <a:solidFill>
                  <a:schemeClr val="tx1"/>
                </a:solidFill>
                <a:effectLst/>
                <a:latin typeface="arial" panose="020B0604020202020204" pitchFamily="34" charset="0"/>
              </a:rPr>
              <a:t>Match each source to the description of its content.</a:t>
            </a:r>
            <a:br>
              <a:rPr lang="en-GB" b="0" i="0" dirty="0">
                <a:solidFill>
                  <a:schemeClr val="tx1"/>
                </a:solidFill>
                <a:effectLst/>
                <a:latin typeface="arial" panose="020B0604020202020204" pitchFamily="34" charset="0"/>
              </a:rPr>
            </a:br>
            <a:br>
              <a:rPr lang="en-GB" b="0" i="0" dirty="0">
                <a:solidFill>
                  <a:schemeClr val="tx1"/>
                </a:solidFill>
                <a:effectLst/>
                <a:latin typeface="arial" panose="020B0604020202020204" pitchFamily="34" charset="0"/>
              </a:rPr>
            </a:br>
            <a:endParaRPr lang="en-GB" dirty="0">
              <a:solidFill>
                <a:schemeClr val="tx1"/>
              </a:solidFill>
            </a:endParaRPr>
          </a:p>
        </p:txBody>
      </p:sp>
      <p:sp>
        <p:nvSpPr>
          <p:cNvPr id="4" name="TextBox 3">
            <a:extLst>
              <a:ext uri="{FF2B5EF4-FFF2-40B4-BE49-F238E27FC236}">
                <a16:creationId xmlns:a16="http://schemas.microsoft.com/office/drawing/2014/main" id="{7BDC6638-CCA9-4FB0-AD18-80A59BB75792}"/>
              </a:ext>
            </a:extLst>
          </p:cNvPr>
          <p:cNvSpPr txBox="1"/>
          <p:nvPr/>
        </p:nvSpPr>
        <p:spPr>
          <a:xfrm>
            <a:off x="319342" y="1717812"/>
            <a:ext cx="6097162" cy="3046988"/>
          </a:xfrm>
          <a:prstGeom prst="rect">
            <a:avLst/>
          </a:prstGeom>
          <a:noFill/>
        </p:spPr>
        <p:txBody>
          <a:bodyPr wrap="square">
            <a:spAutoFit/>
          </a:bodyPr>
          <a:lstStyle/>
          <a:p>
            <a:pPr algn="l"/>
            <a:r>
              <a:rPr lang="en-GB" sz="2400" b="0" i="0" dirty="0">
                <a:effectLst/>
                <a:latin typeface="Times New Roman" panose="02020603050405020304" pitchFamily="18" charset="0"/>
                <a:cs typeface="Times New Roman" panose="02020603050405020304" pitchFamily="18" charset="0"/>
              </a:rPr>
              <a:t>Using the following two lists, match each numbered item with the correct letter.</a:t>
            </a:r>
          </a:p>
          <a:p>
            <a:pPr algn="l"/>
            <a:endParaRPr lang="en-GB" sz="2400" b="0" i="0" dirty="0">
              <a:effectLst/>
              <a:latin typeface="Times New Roman" panose="02020603050405020304" pitchFamily="18" charset="0"/>
              <a:cs typeface="Times New Roman" panose="02020603050405020304" pitchFamily="18" charset="0"/>
            </a:endParaRPr>
          </a:p>
          <a:p>
            <a:pPr marL="342900" indent="-342900" algn="l">
              <a:buFont typeface="+mj-lt"/>
              <a:buAutoNum type="arabicPeriod"/>
            </a:pPr>
            <a:r>
              <a:rPr lang="en-GB" sz="2400" b="0" i="0" dirty="0">
                <a:effectLst/>
                <a:latin typeface="Times New Roman" panose="02020603050405020304" pitchFamily="18" charset="0"/>
                <a:cs typeface="Times New Roman" panose="02020603050405020304" pitchFamily="18" charset="0"/>
              </a:rPr>
              <a:t>Reference material</a:t>
            </a:r>
          </a:p>
          <a:p>
            <a:pPr marL="342900" indent="-342900" algn="l">
              <a:buFont typeface="+mj-lt"/>
              <a:buAutoNum type="arabicPeriod"/>
            </a:pPr>
            <a:r>
              <a:rPr lang="en-GB" sz="2400" b="0" i="0" dirty="0">
                <a:effectLst/>
                <a:latin typeface="Times New Roman" panose="02020603050405020304" pitchFamily="18" charset="0"/>
                <a:cs typeface="Times New Roman" panose="02020603050405020304" pitchFamily="18" charset="0"/>
              </a:rPr>
              <a:t>Academic journals</a:t>
            </a:r>
          </a:p>
          <a:p>
            <a:pPr marL="342900" indent="-342900" algn="l">
              <a:buFont typeface="+mj-lt"/>
              <a:buAutoNum type="arabicPeriod"/>
            </a:pPr>
            <a:r>
              <a:rPr lang="en-GB" sz="2400" b="0" i="0" dirty="0">
                <a:effectLst/>
                <a:latin typeface="Times New Roman" panose="02020603050405020304" pitchFamily="18" charset="0"/>
                <a:cs typeface="Times New Roman" panose="02020603050405020304" pitchFamily="18" charset="0"/>
              </a:rPr>
              <a:t>Newspapers and magazines</a:t>
            </a:r>
          </a:p>
          <a:p>
            <a:pPr marL="342900" indent="-342900" algn="l">
              <a:buFont typeface="+mj-lt"/>
              <a:buAutoNum type="arabicPeriod"/>
            </a:pPr>
            <a:r>
              <a:rPr lang="en-GB" sz="2400" b="0" i="0" dirty="0">
                <a:effectLst/>
                <a:latin typeface="Times New Roman" panose="02020603050405020304" pitchFamily="18" charset="0"/>
                <a:cs typeface="Times New Roman" panose="02020603050405020304" pitchFamily="18" charset="0"/>
              </a:rPr>
              <a:t>Specialist organisations’ websites</a:t>
            </a:r>
          </a:p>
          <a:p>
            <a:pPr marL="342900" indent="-342900" algn="l">
              <a:buFont typeface="+mj-lt"/>
              <a:buAutoNum type="arabicPeriod"/>
            </a:pPr>
            <a:r>
              <a:rPr lang="en-GB" sz="2400" b="0" i="0" dirty="0">
                <a:effectLst/>
                <a:latin typeface="Times New Roman" panose="02020603050405020304" pitchFamily="18" charset="0"/>
                <a:cs typeface="Times New Roman" panose="02020603050405020304" pitchFamily="18" charset="0"/>
              </a:rPr>
              <a:t>Academic books</a:t>
            </a:r>
          </a:p>
        </p:txBody>
      </p:sp>
      <p:sp>
        <p:nvSpPr>
          <p:cNvPr id="6" name="TextBox 5">
            <a:extLst>
              <a:ext uri="{FF2B5EF4-FFF2-40B4-BE49-F238E27FC236}">
                <a16:creationId xmlns:a16="http://schemas.microsoft.com/office/drawing/2014/main" id="{2F9C4860-5698-4A02-95A5-6EB9B3D31933}"/>
              </a:ext>
            </a:extLst>
          </p:cNvPr>
          <p:cNvSpPr txBox="1"/>
          <p:nvPr/>
        </p:nvSpPr>
        <p:spPr>
          <a:xfrm>
            <a:off x="5775496" y="2590068"/>
            <a:ext cx="6097162" cy="3785652"/>
          </a:xfrm>
          <a:prstGeom prst="rect">
            <a:avLst/>
          </a:prstGeom>
          <a:noFill/>
        </p:spPr>
        <p:txBody>
          <a:bodyPr wrap="square">
            <a:spAutoFit/>
          </a:bodyPr>
          <a:lstStyle/>
          <a:p>
            <a:pPr marL="342900" indent="-342900" algn="l">
              <a:buFont typeface="+mj-lt"/>
              <a:buAutoNum type="alphaLcParenR"/>
            </a:pPr>
            <a:r>
              <a:rPr lang="en-GB" sz="2400" b="0" i="0" dirty="0">
                <a:effectLst/>
                <a:latin typeface="Times New Roman" panose="02020603050405020304" pitchFamily="18" charset="0"/>
                <a:cs typeface="Times New Roman" panose="02020603050405020304" pitchFamily="18" charset="0"/>
              </a:rPr>
              <a:t>Key principles, facts and theories about a topic</a:t>
            </a:r>
          </a:p>
          <a:p>
            <a:pPr marL="342900" indent="-342900" algn="l">
              <a:buFont typeface="+mj-lt"/>
              <a:buAutoNum type="alphaLcParenR"/>
            </a:pPr>
            <a:r>
              <a:rPr lang="en-GB" sz="2400" b="0" i="0" dirty="0">
                <a:effectLst/>
                <a:latin typeface="Times New Roman" panose="02020603050405020304" pitchFamily="18" charset="0"/>
                <a:cs typeface="Times New Roman" panose="02020603050405020304" pitchFamily="18" charset="0"/>
              </a:rPr>
              <a:t>Up-to-date developments, current issues and events, written by journalists</a:t>
            </a:r>
          </a:p>
          <a:p>
            <a:pPr marL="342900" indent="-342900" algn="l">
              <a:buFont typeface="+mj-lt"/>
              <a:buAutoNum type="alphaLcParenR"/>
            </a:pPr>
            <a:r>
              <a:rPr lang="en-GB" sz="2400" b="0" i="0" dirty="0">
                <a:effectLst/>
                <a:latin typeface="Times New Roman" panose="02020603050405020304" pitchFamily="18" charset="0"/>
                <a:cs typeface="Times New Roman" panose="02020603050405020304" pitchFamily="18" charset="0"/>
              </a:rPr>
              <a:t>Online specialist information on a topic</a:t>
            </a:r>
          </a:p>
          <a:p>
            <a:pPr marL="342900" indent="-342900" algn="l">
              <a:buFont typeface="+mj-lt"/>
              <a:buAutoNum type="alphaLcParenR"/>
            </a:pPr>
            <a:r>
              <a:rPr lang="en-GB" sz="2400" b="0" i="0" dirty="0">
                <a:effectLst/>
                <a:latin typeface="Times New Roman" panose="02020603050405020304" pitchFamily="18" charset="0"/>
                <a:cs typeface="Times New Roman" panose="02020603050405020304" pitchFamily="18" charset="0"/>
              </a:rPr>
              <a:t>The most specialised and up-to-date research, theories and debates in your subject area, written by academics</a:t>
            </a:r>
          </a:p>
          <a:p>
            <a:pPr marL="342900" indent="-342900" algn="l">
              <a:buFont typeface="+mj-lt"/>
              <a:buAutoNum type="alphaLcParenR"/>
            </a:pPr>
            <a:r>
              <a:rPr lang="en-GB" sz="2400" b="0" i="0" dirty="0">
                <a:effectLst/>
                <a:latin typeface="Times New Roman" panose="02020603050405020304" pitchFamily="18" charset="0"/>
                <a:cs typeface="Times New Roman" panose="02020603050405020304" pitchFamily="18" charset="0"/>
              </a:rPr>
              <a:t>Facts and figures, addresses, statistics, definitions</a:t>
            </a:r>
          </a:p>
        </p:txBody>
      </p:sp>
    </p:spTree>
    <p:extLst>
      <p:ext uri="{BB962C8B-B14F-4D97-AF65-F5344CB8AC3E}">
        <p14:creationId xmlns:p14="http://schemas.microsoft.com/office/powerpoint/2010/main" val="2677612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AC92C5-F8FB-43BE-A24F-8B054CCD1A08}"/>
              </a:ext>
            </a:extLst>
          </p:cNvPr>
          <p:cNvSpPr txBox="1"/>
          <p:nvPr/>
        </p:nvSpPr>
        <p:spPr>
          <a:xfrm>
            <a:off x="397870" y="1109845"/>
            <a:ext cx="8934595" cy="5170646"/>
          </a:xfrm>
          <a:prstGeom prst="rect">
            <a:avLst/>
          </a:prstGeom>
          <a:noFill/>
        </p:spPr>
        <p:txBody>
          <a:bodyPr wrap="square" rtlCol="0">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Always read for a purpose.</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Before reading, ask yourself what you already know and what you want to learn about the topic.</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Write down some questions you hope the text will answer.</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Before reading a textbook chapter, check the learning outcomes / abstract.</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While reading, try to find information and theories that are relevant to you.</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While reading, keep asking yourself questions.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As you read, record your thoughts in the margin or in a notebook.</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Read the same text two or three times. More may be necessary.</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Check the structure of the text before reading.</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When you read for the first time, look up only the words that are essential for understanding the text.</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When you read the second time, make notes.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Try to use other information in the text to make sense of difficult words.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Read differently depending on the purpose for reading. </a:t>
            </a:r>
          </a:p>
        </p:txBody>
      </p:sp>
      <p:sp>
        <p:nvSpPr>
          <p:cNvPr id="6" name="TextBox 5">
            <a:extLst>
              <a:ext uri="{FF2B5EF4-FFF2-40B4-BE49-F238E27FC236}">
                <a16:creationId xmlns:a16="http://schemas.microsoft.com/office/drawing/2014/main" id="{6456C86F-589E-4D90-865C-57AF344BE1EB}"/>
              </a:ext>
            </a:extLst>
          </p:cNvPr>
          <p:cNvSpPr txBox="1"/>
          <p:nvPr/>
        </p:nvSpPr>
        <p:spPr>
          <a:xfrm>
            <a:off x="572373" y="109839"/>
            <a:ext cx="6798668" cy="707886"/>
          </a:xfrm>
          <a:prstGeom prst="rect">
            <a:avLst/>
          </a:prstGeom>
          <a:noFill/>
        </p:spPr>
        <p:txBody>
          <a:bodyPr wrap="square" rtlCol="0">
            <a:spAutoFit/>
          </a:bodyPr>
          <a:lstStyle/>
          <a:p>
            <a:r>
              <a:rPr lang="en-GB" sz="4000" b="1" dirty="0">
                <a:latin typeface="Times New Roman" panose="02020603050405020304" pitchFamily="18" charset="0"/>
                <a:cs typeface="Times New Roman" panose="02020603050405020304" pitchFamily="18" charset="0"/>
              </a:rPr>
              <a:t>Reading Strategies</a:t>
            </a:r>
          </a:p>
        </p:txBody>
      </p:sp>
      <p:pic>
        <p:nvPicPr>
          <p:cNvPr id="1026" name="Picture 2" descr="About Google Scholar">
            <a:extLst>
              <a:ext uri="{FF2B5EF4-FFF2-40B4-BE49-F238E27FC236}">
                <a16:creationId xmlns:a16="http://schemas.microsoft.com/office/drawing/2014/main" id="{39A3C60F-83CA-4410-8EF4-8F76B29DEA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28298" y="1361131"/>
            <a:ext cx="2019300" cy="2257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4214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D2AC5-A03D-4610-B967-236195FD3962}"/>
              </a:ext>
            </a:extLst>
          </p:cNvPr>
          <p:cNvSpPr>
            <a:spLocks noGrp="1"/>
          </p:cNvSpPr>
          <p:nvPr>
            <p:ph type="title"/>
          </p:nvPr>
        </p:nvSpPr>
        <p:spPr>
          <a:xfrm>
            <a:off x="283143" y="194178"/>
            <a:ext cx="9404723" cy="936332"/>
          </a:xfrm>
        </p:spPr>
        <p:txBody>
          <a:bodyPr/>
          <a:lstStyle/>
          <a:p>
            <a:r>
              <a:rPr lang="en-GB" b="1" dirty="0"/>
              <a:t>What is a literature review?</a:t>
            </a:r>
          </a:p>
        </p:txBody>
      </p:sp>
      <p:sp>
        <p:nvSpPr>
          <p:cNvPr id="5" name="TextBox 4">
            <a:extLst>
              <a:ext uri="{FF2B5EF4-FFF2-40B4-BE49-F238E27FC236}">
                <a16:creationId xmlns:a16="http://schemas.microsoft.com/office/drawing/2014/main" id="{E9641528-14E3-4337-9200-EF375D8260B2}"/>
              </a:ext>
            </a:extLst>
          </p:cNvPr>
          <p:cNvSpPr txBox="1"/>
          <p:nvPr/>
        </p:nvSpPr>
        <p:spPr>
          <a:xfrm>
            <a:off x="283143" y="1069918"/>
            <a:ext cx="11072267" cy="5693866"/>
          </a:xfrm>
          <a:prstGeom prst="rect">
            <a:avLst/>
          </a:prstGeom>
          <a:noFill/>
        </p:spPr>
        <p:txBody>
          <a:bodyPr wrap="square">
            <a:spAutoFit/>
          </a:bodyPr>
          <a:lstStyle/>
          <a:p>
            <a:r>
              <a:rPr lang="en-GB" sz="2800" dirty="0">
                <a:latin typeface="Times New Roman" panose="02020603050405020304" pitchFamily="18" charset="0"/>
                <a:cs typeface="Times New Roman" panose="02020603050405020304" pitchFamily="18" charset="0"/>
              </a:rPr>
              <a:t>A literature review is an objective, thorough summary and critical analysis of the relevant available research and non-research literature on the topic being studied (Hart, 1998; Cronin, et al., 2008).</a:t>
            </a:r>
          </a:p>
          <a:p>
            <a:pPr algn="ctr"/>
            <a:r>
              <a:rPr lang="en-GB" sz="2800" dirty="0">
                <a:latin typeface="Times New Roman" panose="02020603050405020304" pitchFamily="18" charset="0"/>
                <a:cs typeface="Times New Roman" panose="02020603050405020304" pitchFamily="18" charset="0"/>
                <a:hlinkClick r:id="rId3"/>
              </a:rPr>
              <a:t>https://www.youtube.com/watch?v=OvcawD4abps</a:t>
            </a:r>
            <a:r>
              <a:rPr lang="en-GB" sz="2800" dirty="0">
                <a:latin typeface="Times New Roman" panose="02020603050405020304" pitchFamily="18" charset="0"/>
                <a:cs typeface="Times New Roman" panose="02020603050405020304" pitchFamily="18" charset="0"/>
              </a:rPr>
              <a:t> </a:t>
            </a:r>
          </a:p>
          <a:p>
            <a:endParaRPr lang="en-GB" sz="28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Gather information about a particular subject from many sources.</a:t>
            </a:r>
          </a:p>
          <a:p>
            <a:pPr marL="914400" lvl="1"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Describe the content and quality of knowledge already available.</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Well written. </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Contains few if any personal biases. </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It should contain a clear search and selection strategy (</a:t>
            </a:r>
            <a:r>
              <a:rPr lang="en-GB" sz="2800" dirty="0" err="1">
                <a:latin typeface="Times New Roman" panose="02020603050405020304" pitchFamily="18" charset="0"/>
                <a:cs typeface="Times New Roman" panose="02020603050405020304" pitchFamily="18" charset="0"/>
              </a:rPr>
              <a:t>Carnwell</a:t>
            </a:r>
            <a:r>
              <a:rPr lang="en-GB" sz="2800" dirty="0">
                <a:latin typeface="Times New Roman" panose="02020603050405020304" pitchFamily="18" charset="0"/>
                <a:cs typeface="Times New Roman" panose="02020603050405020304" pitchFamily="18" charset="0"/>
              </a:rPr>
              <a:t> and Daly, 2001; Cronin, et al., 2008). </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Good structuring is essential to enhance the flow and readability of the review (Colling, 2003).</a:t>
            </a:r>
          </a:p>
        </p:txBody>
      </p:sp>
    </p:spTree>
    <p:extLst>
      <p:ext uri="{BB962C8B-B14F-4D97-AF65-F5344CB8AC3E}">
        <p14:creationId xmlns:p14="http://schemas.microsoft.com/office/powerpoint/2010/main" val="715296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2D59-4CDC-4D79-9A9E-EA307527EDE4}"/>
              </a:ext>
            </a:extLst>
          </p:cNvPr>
          <p:cNvSpPr>
            <a:spLocks noGrp="1"/>
          </p:cNvSpPr>
          <p:nvPr>
            <p:ph type="title"/>
          </p:nvPr>
        </p:nvSpPr>
        <p:spPr>
          <a:xfrm>
            <a:off x="129579" y="103710"/>
            <a:ext cx="9404723" cy="799057"/>
          </a:xfrm>
        </p:spPr>
        <p:txBody>
          <a:bodyPr/>
          <a:lstStyle/>
          <a:p>
            <a:r>
              <a:rPr lang="en-GB" sz="4000" b="1" i="0" dirty="0">
                <a:solidFill>
                  <a:schemeClr val="tx1"/>
                </a:solidFill>
                <a:effectLst/>
                <a:latin typeface="Times New Roman" panose="02020603050405020304" pitchFamily="18" charset="0"/>
                <a:cs typeface="Times New Roman" panose="02020603050405020304" pitchFamily="18" charset="0"/>
              </a:rPr>
              <a:t>Evaluation Criteria</a:t>
            </a:r>
            <a:br>
              <a:rPr lang="en-GB" sz="4000" b="0" i="0" dirty="0">
                <a:solidFill>
                  <a:schemeClr val="tx1"/>
                </a:solidFill>
                <a:effectLst/>
                <a:latin typeface="Times New Roman" panose="02020603050405020304" pitchFamily="18" charset="0"/>
                <a:cs typeface="Times New Roman" panose="02020603050405020304" pitchFamily="18" charset="0"/>
              </a:rPr>
            </a:br>
            <a:endParaRPr lang="en-GB"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3D1F9D4-CF01-4FAF-8F69-8E576672B45D}"/>
              </a:ext>
            </a:extLst>
          </p:cNvPr>
          <p:cNvSpPr>
            <a:spLocks noGrp="1"/>
          </p:cNvSpPr>
          <p:nvPr>
            <p:ph idx="1"/>
          </p:nvPr>
        </p:nvSpPr>
        <p:spPr>
          <a:xfrm>
            <a:off x="9764362" y="2824907"/>
            <a:ext cx="2298059" cy="2379699"/>
          </a:xfrm>
        </p:spPr>
        <p:txBody>
          <a:bodyPr>
            <a:normAutofit fontScale="92500"/>
          </a:bodyPr>
          <a:lstStyle/>
          <a:p>
            <a:pPr marL="0" indent="0">
              <a:buNone/>
            </a:pPr>
            <a:r>
              <a:rPr lang="en-GB" sz="2600" b="0" i="0" dirty="0">
                <a:effectLst/>
                <a:latin typeface="Times New Roman" panose="02020603050405020304" pitchFamily="18" charset="0"/>
                <a:cs typeface="Times New Roman" panose="02020603050405020304" pitchFamily="18" charset="0"/>
              </a:rPr>
              <a:t>The five basic criteria for evaluating information from any sources.</a:t>
            </a:r>
            <a:br>
              <a:rPr lang="en-GB" sz="2600" b="0" i="0" dirty="0">
                <a:effectLst/>
                <a:latin typeface="Times New Roman" panose="02020603050405020304" pitchFamily="18" charset="0"/>
                <a:cs typeface="Times New Roman" panose="02020603050405020304" pitchFamily="18" charset="0"/>
              </a:rPr>
            </a:br>
            <a:endParaRPr lang="en-GB" sz="26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D4FB3099-5FC3-45E6-9E1A-6D24CF04236F}"/>
              </a:ext>
            </a:extLst>
          </p:cNvPr>
          <p:cNvPicPr>
            <a:picLocks noChangeAspect="1"/>
          </p:cNvPicPr>
          <p:nvPr/>
        </p:nvPicPr>
        <p:blipFill>
          <a:blip r:embed="rId3"/>
          <a:stretch>
            <a:fillRect/>
          </a:stretch>
        </p:blipFill>
        <p:spPr>
          <a:xfrm>
            <a:off x="233414" y="1158863"/>
            <a:ext cx="9404723" cy="5404662"/>
          </a:xfrm>
          <a:prstGeom prst="rect">
            <a:avLst/>
          </a:prstGeom>
        </p:spPr>
      </p:pic>
      <p:pic>
        <p:nvPicPr>
          <p:cNvPr id="7" name="Picture 6">
            <a:extLst>
              <a:ext uri="{FF2B5EF4-FFF2-40B4-BE49-F238E27FC236}">
                <a16:creationId xmlns:a16="http://schemas.microsoft.com/office/drawing/2014/main" id="{D5AC206F-2368-43FD-965B-70954543A4AA}"/>
              </a:ext>
            </a:extLst>
          </p:cNvPr>
          <p:cNvPicPr>
            <a:picLocks noChangeAspect="1"/>
          </p:cNvPicPr>
          <p:nvPr/>
        </p:nvPicPr>
        <p:blipFill>
          <a:blip r:embed="rId4"/>
          <a:stretch>
            <a:fillRect/>
          </a:stretch>
        </p:blipFill>
        <p:spPr>
          <a:xfrm>
            <a:off x="7328313" y="405126"/>
            <a:ext cx="4734108" cy="1310001"/>
          </a:xfrm>
          <a:prstGeom prst="rect">
            <a:avLst/>
          </a:prstGeom>
        </p:spPr>
      </p:pic>
    </p:spTree>
    <p:extLst>
      <p:ext uri="{BB962C8B-B14F-4D97-AF65-F5344CB8AC3E}">
        <p14:creationId xmlns:p14="http://schemas.microsoft.com/office/powerpoint/2010/main" val="790927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DDFB651-693E-48F0-A289-5FF5AFDB9E2A}"/>
              </a:ext>
            </a:extLst>
          </p:cNvPr>
          <p:cNvSpPr>
            <a:spLocks noGrp="1"/>
          </p:cNvSpPr>
          <p:nvPr>
            <p:ph type="body" sz="half" idx="2"/>
          </p:nvPr>
        </p:nvSpPr>
        <p:spPr>
          <a:xfrm>
            <a:off x="237325" y="124642"/>
            <a:ext cx="6638126" cy="1423951"/>
          </a:xfrm>
        </p:spPr>
        <p:txBody>
          <a:bodyPr>
            <a:noAutofit/>
          </a:bodyPr>
          <a:lstStyle/>
          <a:p>
            <a:pPr>
              <a:lnSpc>
                <a:spcPct val="107000"/>
              </a:lnSpc>
              <a:spcBef>
                <a:spcPts val="0"/>
              </a:spcBef>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Analysis and critique of theoretical literature</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Bef>
                <a:spcPts val="0"/>
              </a:spcBef>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Title: </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Bef>
                <a:spcPts val="0"/>
              </a:spcBef>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Author/researcher: </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Bef>
                <a:spcPts val="0"/>
              </a:spcBef>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Publication date: </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0"/>
              </a:spcBef>
            </a:pPr>
            <a:endParaRPr lang="en-GB" sz="2600"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0E9EFE89-952C-456D-8296-5FC6CFB40C6A}"/>
              </a:ext>
            </a:extLst>
          </p:cNvPr>
          <p:cNvGraphicFramePr>
            <a:graphicFrameLocks noGrp="1"/>
          </p:cNvGraphicFramePr>
          <p:nvPr>
            <p:extLst>
              <p:ext uri="{D42A27DB-BD31-4B8C-83A1-F6EECF244321}">
                <p14:modId xmlns:p14="http://schemas.microsoft.com/office/powerpoint/2010/main" val="3460823804"/>
              </p:ext>
            </p:extLst>
          </p:nvPr>
        </p:nvGraphicFramePr>
        <p:xfrm>
          <a:off x="167524" y="1359542"/>
          <a:ext cx="11852299" cy="5235575"/>
        </p:xfrm>
        <a:graphic>
          <a:graphicData uri="http://schemas.openxmlformats.org/drawingml/2006/table">
            <a:tbl>
              <a:tblPr firstRow="1" firstCol="1" bandRow="1">
                <a:tableStyleId>{5C22544A-7EE6-4342-B048-85BDC9FD1C3A}</a:tableStyleId>
              </a:tblPr>
              <a:tblGrid>
                <a:gridCol w="10135181">
                  <a:extLst>
                    <a:ext uri="{9D8B030D-6E8A-4147-A177-3AD203B41FA5}">
                      <a16:colId xmlns:a16="http://schemas.microsoft.com/office/drawing/2014/main" val="3679737634"/>
                    </a:ext>
                  </a:extLst>
                </a:gridCol>
                <a:gridCol w="1717118">
                  <a:extLst>
                    <a:ext uri="{9D8B030D-6E8A-4147-A177-3AD203B41FA5}">
                      <a16:colId xmlns:a16="http://schemas.microsoft.com/office/drawing/2014/main" val="268986330"/>
                    </a:ext>
                  </a:extLst>
                </a:gridCol>
              </a:tblGrid>
              <a:tr h="0">
                <a:tc>
                  <a:txBody>
                    <a:bodyPr/>
                    <a:lstStyle/>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Overview of concept/theory</a:t>
                      </a:r>
                      <a:endPar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600">
                          <a:effectLst/>
                          <a:latin typeface="Times New Roman" panose="02020603050405020304" pitchFamily="18" charset="0"/>
                          <a:cs typeface="Times New Roman" panose="02020603050405020304" pitchFamily="18" charset="0"/>
                        </a:rPr>
                        <a:t>Notes</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578565893"/>
                  </a:ext>
                </a:extLst>
              </a:tr>
              <a:tr h="0">
                <a:tc>
                  <a:txBody>
                    <a:bodyPr/>
                    <a:lstStyle/>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Key premise/claim</a:t>
                      </a:r>
                    </a:p>
                    <a:p>
                      <a:pPr>
                        <a:lnSpc>
                          <a:spcPct val="100000"/>
                        </a:lnSpc>
                        <a:spcAft>
                          <a:spcPts val="0"/>
                        </a:spcAft>
                      </a:pPr>
                      <a:endPar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0000"/>
                        </a:lnSpc>
                        <a:spcAft>
                          <a:spcPts val="0"/>
                        </a:spcAft>
                      </a:pPr>
                      <a:r>
                        <a:rPr lang="en-GB"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1031707682"/>
                  </a:ext>
                </a:extLst>
              </a:tr>
              <a:tr h="0">
                <a:tc>
                  <a:txBody>
                    <a:bodyPr/>
                    <a:lstStyle/>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Reasoning</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Evidence is provided that clearly supports the claim</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Opposing claims are recognised and addressed</a:t>
                      </a:r>
                      <a:endPar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0000"/>
                        </a:lnSpc>
                        <a:spcAft>
                          <a:spcPts val="0"/>
                        </a:spcAft>
                      </a:pPr>
                      <a:r>
                        <a:rPr lang="en-GB"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3768241603"/>
                  </a:ext>
                </a:extLst>
              </a:tr>
              <a:tr h="0">
                <a:tc>
                  <a:txBody>
                    <a:bodyPr/>
                    <a:lstStyle/>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Relevance</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Extent to which the information directly supports my topic and is useful.  </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What are the implications for my current research?</a:t>
                      </a:r>
                      <a:endPar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0000"/>
                        </a:lnSpc>
                        <a:spcAft>
                          <a:spcPts val="0"/>
                        </a:spcAft>
                      </a:pPr>
                      <a:r>
                        <a:rPr lang="en-GB"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3483986421"/>
                  </a:ext>
                </a:extLst>
              </a:tr>
              <a:tr h="0">
                <a:tc>
                  <a:txBody>
                    <a:bodyPr/>
                    <a:lstStyle/>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Overall impression/evaluation</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Does the author suggest the findings can be applied in theory and/or practice?</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How useful does this work seem to me with regard to theoretical and/or practical applications?</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(Very important, important, moderately important, mildly important, not important)</a:t>
                      </a:r>
                      <a:endPar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67150813"/>
                  </a:ext>
                </a:extLst>
              </a:tr>
              <a:tr h="0">
                <a:tc>
                  <a:txBody>
                    <a:bodyPr/>
                    <a:lstStyle/>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Synthesis</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Synthesise the pieces of my critique to emphasise my own points about the author’s work; its relevance and/or application to other theories I have reviewed and to my study</a:t>
                      </a:r>
                      <a:endPar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600" dirty="0">
                          <a:effectLst/>
                          <a:latin typeface="Times New Roman" panose="02020603050405020304" pitchFamily="18" charset="0"/>
                          <a:cs typeface="Times New Roman" panose="02020603050405020304" pitchFamily="18" charset="0"/>
                        </a:rPr>
                        <a:t> </a:t>
                      </a:r>
                    </a:p>
                    <a:p>
                      <a:pPr>
                        <a:lnSpc>
                          <a:spcPct val="107000"/>
                        </a:lnSpc>
                        <a:spcAft>
                          <a:spcPts val="800"/>
                        </a:spcAft>
                      </a:pPr>
                      <a:r>
                        <a:rPr lang="en-GB" sz="1600" dirty="0">
                          <a:effectLst/>
                          <a:latin typeface="Times New Roman" panose="02020603050405020304" pitchFamily="18" charset="0"/>
                          <a:cs typeface="Times New Roman" panose="02020603050405020304" pitchFamily="18" charset="0"/>
                        </a:rPr>
                        <a:t> </a:t>
                      </a:r>
                    </a:p>
                    <a:p>
                      <a:pPr>
                        <a:lnSpc>
                          <a:spcPct val="107000"/>
                        </a:lnSpc>
                        <a:spcAft>
                          <a:spcPts val="800"/>
                        </a:spcAft>
                      </a:pPr>
                      <a:r>
                        <a:rPr lang="en-GB"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161918717"/>
                  </a:ext>
                </a:extLst>
              </a:tr>
            </a:tbl>
          </a:graphicData>
        </a:graphic>
      </p:graphicFrame>
    </p:spTree>
    <p:extLst>
      <p:ext uri="{BB962C8B-B14F-4D97-AF65-F5344CB8AC3E}">
        <p14:creationId xmlns:p14="http://schemas.microsoft.com/office/powerpoint/2010/main" val="3760798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D530C-25F7-4A4F-8786-750F83E4664F}"/>
              </a:ext>
            </a:extLst>
          </p:cNvPr>
          <p:cNvSpPr>
            <a:spLocks noGrp="1"/>
          </p:cNvSpPr>
          <p:nvPr>
            <p:ph type="title"/>
          </p:nvPr>
        </p:nvSpPr>
        <p:spPr>
          <a:xfrm>
            <a:off x="8351492" y="1703157"/>
            <a:ext cx="2844674" cy="2933408"/>
          </a:xfrm>
        </p:spPr>
        <p:txBody>
          <a:bodyPr/>
          <a:lstStyle/>
          <a:p>
            <a:pPr>
              <a:lnSpc>
                <a:spcPct val="107000"/>
              </a:lnSpc>
              <a:spcAft>
                <a:spcPts val="800"/>
              </a:spcAft>
            </a:pPr>
            <a:r>
              <a:rPr lang="en-GB" sz="2200" b="1" dirty="0">
                <a:effectLst/>
                <a:latin typeface="Calibri" panose="020F0502020204030204" pitchFamily="34" charset="0"/>
                <a:ea typeface="Calibri" panose="020F0502020204030204" pitchFamily="34" charset="0"/>
                <a:cs typeface="Arial" panose="020B0604020202020204" pitchFamily="34" charset="0"/>
              </a:rPr>
              <a:t>Analysis and critique of research-based literature </a:t>
            </a:r>
            <a:br>
              <a:rPr lang="en-GB" sz="2200" dirty="0">
                <a:effectLst/>
                <a:latin typeface="Calibri" panose="020F0502020204030204" pitchFamily="34" charset="0"/>
                <a:ea typeface="Calibri" panose="020F0502020204030204" pitchFamily="34" charset="0"/>
                <a:cs typeface="Arial" panose="020B0604020202020204" pitchFamily="34" charset="0"/>
              </a:rPr>
            </a:br>
            <a:r>
              <a:rPr lang="en-GB" sz="2200" b="1" dirty="0">
                <a:effectLst/>
                <a:latin typeface="Calibri" panose="020F0502020204030204" pitchFamily="34" charset="0"/>
                <a:ea typeface="Calibri" panose="020F0502020204030204" pitchFamily="34" charset="0"/>
                <a:cs typeface="Arial" panose="020B0604020202020204" pitchFamily="34" charset="0"/>
              </a:rPr>
              <a:t>Title: </a:t>
            </a:r>
            <a:br>
              <a:rPr lang="en-GB" sz="2200" dirty="0">
                <a:effectLst/>
                <a:latin typeface="Calibri" panose="020F0502020204030204" pitchFamily="34" charset="0"/>
                <a:ea typeface="Calibri" panose="020F0502020204030204" pitchFamily="34" charset="0"/>
                <a:cs typeface="Arial" panose="020B0604020202020204" pitchFamily="34" charset="0"/>
              </a:rPr>
            </a:br>
            <a:r>
              <a:rPr lang="en-GB" sz="2200" b="1" dirty="0">
                <a:effectLst/>
                <a:latin typeface="Calibri" panose="020F0502020204030204" pitchFamily="34" charset="0"/>
                <a:ea typeface="Calibri" panose="020F0502020204030204" pitchFamily="34" charset="0"/>
                <a:cs typeface="Arial" panose="020B0604020202020204" pitchFamily="34" charset="0"/>
              </a:rPr>
              <a:t>Type of source: </a:t>
            </a:r>
            <a:br>
              <a:rPr lang="en-GB" sz="2200" dirty="0">
                <a:effectLst/>
                <a:latin typeface="Calibri" panose="020F0502020204030204" pitchFamily="34" charset="0"/>
                <a:ea typeface="Calibri" panose="020F0502020204030204" pitchFamily="34" charset="0"/>
                <a:cs typeface="Arial" panose="020B0604020202020204" pitchFamily="34" charset="0"/>
              </a:rPr>
            </a:br>
            <a:r>
              <a:rPr lang="en-GB" sz="2200" b="1" dirty="0">
                <a:effectLst/>
                <a:latin typeface="Calibri" panose="020F0502020204030204" pitchFamily="34" charset="0"/>
                <a:ea typeface="Calibri" panose="020F0502020204030204" pitchFamily="34" charset="0"/>
                <a:cs typeface="Arial" panose="020B0604020202020204" pitchFamily="34" charset="0"/>
              </a:rPr>
              <a:t>Author/researcher: </a:t>
            </a:r>
            <a:br>
              <a:rPr lang="en-GB" sz="2200" dirty="0">
                <a:effectLst/>
                <a:latin typeface="Calibri" panose="020F0502020204030204" pitchFamily="34" charset="0"/>
                <a:ea typeface="Calibri" panose="020F0502020204030204" pitchFamily="34" charset="0"/>
                <a:cs typeface="Arial" panose="020B0604020202020204" pitchFamily="34" charset="0"/>
              </a:rPr>
            </a:br>
            <a:r>
              <a:rPr lang="en-GB" sz="2200" b="1" dirty="0">
                <a:effectLst/>
                <a:latin typeface="Calibri" panose="020F0502020204030204" pitchFamily="34" charset="0"/>
                <a:ea typeface="Calibri" panose="020F0502020204030204" pitchFamily="34" charset="0"/>
                <a:cs typeface="Arial" panose="020B0604020202020204" pitchFamily="34" charset="0"/>
              </a:rPr>
              <a:t>Publication date: </a:t>
            </a:r>
            <a:endParaRPr lang="en-GB" sz="2200" dirty="0"/>
          </a:p>
        </p:txBody>
      </p:sp>
      <p:graphicFrame>
        <p:nvGraphicFramePr>
          <p:cNvPr id="4" name="Table 3">
            <a:extLst>
              <a:ext uri="{FF2B5EF4-FFF2-40B4-BE49-F238E27FC236}">
                <a16:creationId xmlns:a16="http://schemas.microsoft.com/office/drawing/2014/main" id="{523294D0-BF97-4361-9883-A9E70E3AE6D8}"/>
              </a:ext>
            </a:extLst>
          </p:cNvPr>
          <p:cNvGraphicFramePr>
            <a:graphicFrameLocks noGrp="1"/>
          </p:cNvGraphicFramePr>
          <p:nvPr>
            <p:extLst>
              <p:ext uri="{D42A27DB-BD31-4B8C-83A1-F6EECF244321}">
                <p14:modId xmlns:p14="http://schemas.microsoft.com/office/powerpoint/2010/main" val="2551266136"/>
              </p:ext>
            </p:extLst>
          </p:nvPr>
        </p:nvGraphicFramePr>
        <p:xfrm>
          <a:off x="172439" y="567433"/>
          <a:ext cx="7966419" cy="5723133"/>
        </p:xfrm>
        <a:graphic>
          <a:graphicData uri="http://schemas.openxmlformats.org/drawingml/2006/table">
            <a:tbl>
              <a:tblPr firstRow="1" firstCol="1" bandRow="1">
                <a:tableStyleId>{5C22544A-7EE6-4342-B048-85BDC9FD1C3A}</a:tableStyleId>
              </a:tblPr>
              <a:tblGrid>
                <a:gridCol w="6400799">
                  <a:extLst>
                    <a:ext uri="{9D8B030D-6E8A-4147-A177-3AD203B41FA5}">
                      <a16:colId xmlns:a16="http://schemas.microsoft.com/office/drawing/2014/main" val="4231440287"/>
                    </a:ext>
                  </a:extLst>
                </a:gridCol>
                <a:gridCol w="1565620">
                  <a:extLst>
                    <a:ext uri="{9D8B030D-6E8A-4147-A177-3AD203B41FA5}">
                      <a16:colId xmlns:a16="http://schemas.microsoft.com/office/drawing/2014/main" val="1256891971"/>
                    </a:ext>
                  </a:extLst>
                </a:gridCol>
              </a:tblGrid>
              <a:tr h="0">
                <a:tc>
                  <a:txBody>
                    <a:bodyPr/>
                    <a:lstStyle/>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Methodology including data collection </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4151345720"/>
                  </a:ext>
                </a:extLst>
              </a:tr>
              <a:tr h="0">
                <a:tc>
                  <a:txBody>
                    <a:bodyPr/>
                    <a:lstStyle/>
                    <a:p>
                      <a:pPr>
                        <a:lnSpc>
                          <a:spcPct val="107000"/>
                        </a:lnSpc>
                        <a:spcAft>
                          <a:spcPts val="800"/>
                        </a:spcAft>
                      </a:pPr>
                      <a:r>
                        <a:rPr lang="en-GB" sz="2600">
                          <a:effectLst/>
                          <a:latin typeface="Times New Roman" panose="02020603050405020304" pitchFamily="18" charset="0"/>
                          <a:cs typeface="Times New Roman" panose="02020603050405020304" pitchFamily="18" charset="0"/>
                        </a:rPr>
                        <a:t>Research sample/participants</a:t>
                      </a:r>
                      <a:endParaRPr lang="en-GB" sz="2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060975199"/>
                  </a:ext>
                </a:extLst>
              </a:tr>
              <a:tr h="0">
                <a:tc>
                  <a:txBody>
                    <a:bodyPr/>
                    <a:lstStyle/>
                    <a:p>
                      <a:pPr>
                        <a:lnSpc>
                          <a:spcPct val="107000"/>
                        </a:lnSpc>
                        <a:spcAft>
                          <a:spcPts val="800"/>
                        </a:spcAft>
                      </a:pPr>
                      <a:r>
                        <a:rPr lang="en-GB" sz="2600">
                          <a:effectLst/>
                          <a:latin typeface="Times New Roman" panose="02020603050405020304" pitchFamily="18" charset="0"/>
                          <a:cs typeface="Times New Roman" panose="02020603050405020304" pitchFamily="18" charset="0"/>
                        </a:rPr>
                        <a:t>Research problem/purpose</a:t>
                      </a:r>
                      <a:endParaRPr lang="en-GB" sz="2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dirty="0">
                          <a:effectLst/>
                          <a:latin typeface="Times New Roman" panose="02020603050405020304" pitchFamily="18" charset="0"/>
                          <a:cs typeface="Times New Roman" panose="02020603050405020304" pitchFamily="18" charset="0"/>
                        </a:rPr>
                        <a:t> </a:t>
                      </a:r>
                      <a:endParaRPr lang="en-GB" sz="2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101956842"/>
                  </a:ext>
                </a:extLst>
              </a:tr>
              <a:tr h="0">
                <a:tc>
                  <a:txBody>
                    <a:bodyPr/>
                    <a:lstStyle/>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Research question</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487375579"/>
                  </a:ext>
                </a:extLst>
              </a:tr>
              <a:tr h="0">
                <a:tc>
                  <a:txBody>
                    <a:bodyPr/>
                    <a:lstStyle/>
                    <a:p>
                      <a:pPr>
                        <a:lnSpc>
                          <a:spcPct val="107000"/>
                        </a:lnSpc>
                        <a:spcAft>
                          <a:spcPts val="800"/>
                        </a:spcAft>
                      </a:pPr>
                      <a:r>
                        <a:rPr lang="en-GB" sz="2600">
                          <a:effectLst/>
                          <a:latin typeface="Times New Roman" panose="02020603050405020304" pitchFamily="18" charset="0"/>
                          <a:cs typeface="Times New Roman" panose="02020603050405020304" pitchFamily="18" charset="0"/>
                        </a:rPr>
                        <a:t>Key findings</a:t>
                      </a:r>
                      <a:endParaRPr lang="en-GB" sz="2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dirty="0">
                          <a:effectLst/>
                          <a:latin typeface="Times New Roman" panose="02020603050405020304" pitchFamily="18" charset="0"/>
                          <a:cs typeface="Times New Roman" panose="02020603050405020304" pitchFamily="18" charset="0"/>
                        </a:rPr>
                        <a:t> </a:t>
                      </a:r>
                      <a:endParaRPr lang="en-GB" sz="2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491648823"/>
                  </a:ext>
                </a:extLst>
              </a:tr>
              <a:tr h="0">
                <a:tc>
                  <a:txBody>
                    <a:bodyPr/>
                    <a:lstStyle/>
                    <a:p>
                      <a:pPr>
                        <a:lnSpc>
                          <a:spcPct val="107000"/>
                        </a:lnSpc>
                        <a:spcAft>
                          <a:spcPts val="800"/>
                        </a:spcAft>
                      </a:pPr>
                      <a:r>
                        <a:rPr lang="en-GB" sz="2600">
                          <a:effectLst/>
                          <a:latin typeface="Times New Roman" panose="02020603050405020304" pitchFamily="18" charset="0"/>
                          <a:cs typeface="Times New Roman" panose="02020603050405020304" pitchFamily="18" charset="0"/>
                        </a:rPr>
                        <a:t>Limitations of the study</a:t>
                      </a:r>
                      <a:endParaRPr lang="en-GB" sz="2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4066954154"/>
                  </a:ext>
                </a:extLst>
              </a:tr>
              <a:tr h="0">
                <a:tc>
                  <a:txBody>
                    <a:bodyPr/>
                    <a:lstStyle/>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Conclusions</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511381588"/>
                  </a:ext>
                </a:extLst>
              </a:tr>
              <a:tr h="0">
                <a:tc>
                  <a:txBody>
                    <a:bodyPr/>
                    <a:lstStyle/>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Controversies/disagreements with other research/</a:t>
                      </a:r>
                      <a:r>
                        <a:rPr lang="en-GB" sz="2600" dirty="0" err="1">
                          <a:effectLst/>
                          <a:latin typeface="Times New Roman" panose="02020603050405020304" pitchFamily="18" charset="0"/>
                          <a:cs typeface="Times New Roman" panose="02020603050405020304" pitchFamily="18" charset="0"/>
                        </a:rPr>
                        <a:t>ers</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615112026"/>
                  </a:ext>
                </a:extLst>
              </a:tr>
              <a:tr h="0">
                <a:tc>
                  <a:txBody>
                    <a:bodyPr/>
                    <a:lstStyle/>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Recommendations/implications for practice</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3437745152"/>
                  </a:ext>
                </a:extLst>
              </a:tr>
              <a:tr h="0">
                <a:tc>
                  <a:txBody>
                    <a:bodyPr/>
                    <a:lstStyle/>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Overall impressions</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1399257639"/>
                  </a:ext>
                </a:extLst>
              </a:tr>
              <a:tr h="0">
                <a:tc>
                  <a:txBody>
                    <a:bodyPr/>
                    <a:lstStyle/>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Value/relevance for my research</a:t>
                      </a:r>
                    </a:p>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(Very important, important, moderately important, mildly important, not important)</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dirty="0">
                          <a:effectLst/>
                          <a:latin typeface="Times New Roman" panose="02020603050405020304" pitchFamily="18" charset="0"/>
                          <a:cs typeface="Times New Roman" panose="02020603050405020304" pitchFamily="18" charset="0"/>
                        </a:rPr>
                        <a:t> </a:t>
                      </a:r>
                    </a:p>
                    <a:p>
                      <a:pPr>
                        <a:lnSpc>
                          <a:spcPct val="107000"/>
                        </a:lnSpc>
                        <a:spcAft>
                          <a:spcPts val="800"/>
                        </a:spcAft>
                      </a:pPr>
                      <a:r>
                        <a:rPr lang="en-GB" sz="2200" dirty="0">
                          <a:effectLst/>
                          <a:latin typeface="Times New Roman" panose="02020603050405020304" pitchFamily="18" charset="0"/>
                          <a:cs typeface="Times New Roman" panose="02020603050405020304" pitchFamily="18" charset="0"/>
                        </a:rPr>
                        <a:t> </a:t>
                      </a:r>
                      <a:endParaRPr lang="en-GB" sz="2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790671844"/>
                  </a:ext>
                </a:extLst>
              </a:tr>
            </a:tbl>
          </a:graphicData>
        </a:graphic>
      </p:graphicFrame>
    </p:spTree>
    <p:extLst>
      <p:ext uri="{BB962C8B-B14F-4D97-AF65-F5344CB8AC3E}">
        <p14:creationId xmlns:p14="http://schemas.microsoft.com/office/powerpoint/2010/main" val="192150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449EC-83CE-447C-AC23-6AB5850757DE}"/>
              </a:ext>
            </a:extLst>
          </p:cNvPr>
          <p:cNvSpPr>
            <a:spLocks noGrp="1"/>
          </p:cNvSpPr>
          <p:nvPr>
            <p:ph type="title"/>
          </p:nvPr>
        </p:nvSpPr>
        <p:spPr>
          <a:xfrm>
            <a:off x="646111" y="452718"/>
            <a:ext cx="10298768" cy="1400530"/>
          </a:xfrm>
        </p:spPr>
        <p:txBody>
          <a:bodyPr/>
          <a:lstStyle/>
          <a:p>
            <a:r>
              <a:rPr lang="en-GB" dirty="0"/>
              <a:t>Analyse and synthesise key sources</a:t>
            </a:r>
            <a:br>
              <a:rPr lang="en-GB" dirty="0"/>
            </a:br>
            <a:endParaRPr lang="en-GB" dirty="0"/>
          </a:p>
        </p:txBody>
      </p:sp>
      <p:sp>
        <p:nvSpPr>
          <p:cNvPr id="7" name="TextBox 6">
            <a:extLst>
              <a:ext uri="{FF2B5EF4-FFF2-40B4-BE49-F238E27FC236}">
                <a16:creationId xmlns:a16="http://schemas.microsoft.com/office/drawing/2014/main" id="{EEA7E44F-94A9-40EB-86A1-3B3D97590B53}"/>
              </a:ext>
            </a:extLst>
          </p:cNvPr>
          <p:cNvSpPr txBox="1"/>
          <p:nvPr/>
        </p:nvSpPr>
        <p:spPr>
          <a:xfrm>
            <a:off x="739895" y="5865723"/>
            <a:ext cx="10358546" cy="492443"/>
          </a:xfrm>
          <a:prstGeom prst="rect">
            <a:avLst/>
          </a:prstGeom>
          <a:noFill/>
        </p:spPr>
        <p:txBody>
          <a:bodyPr wrap="square">
            <a:spAutoFit/>
          </a:bodyPr>
          <a:lstStyle/>
          <a:p>
            <a:r>
              <a:rPr lang="en-GB" sz="2600" dirty="0">
                <a:latin typeface="Times New Roman" panose="02020603050405020304" pitchFamily="18" charset="0"/>
                <a:cs typeface="Times New Roman" panose="02020603050405020304" pitchFamily="18" charset="0"/>
                <a:hlinkClick r:id="rId3"/>
              </a:rPr>
              <a:t>https://moodle.uwtsd.ac.uk/mod/page/view.php?id=100097&amp;inpopup=1</a:t>
            </a:r>
            <a:r>
              <a:rPr lang="en-GB" sz="2600" dirty="0">
                <a:latin typeface="Times New Roman" panose="02020603050405020304" pitchFamily="18" charset="0"/>
                <a:cs typeface="Times New Roman" panose="02020603050405020304" pitchFamily="18" charset="0"/>
              </a:rPr>
              <a:t> </a:t>
            </a:r>
          </a:p>
        </p:txBody>
      </p:sp>
      <p:sp>
        <p:nvSpPr>
          <p:cNvPr id="8" name="TextBox 7">
            <a:extLst>
              <a:ext uri="{FF2B5EF4-FFF2-40B4-BE49-F238E27FC236}">
                <a16:creationId xmlns:a16="http://schemas.microsoft.com/office/drawing/2014/main" id="{B8029505-CBDA-4FF9-B9B0-9B2A4730DD0D}"/>
              </a:ext>
            </a:extLst>
          </p:cNvPr>
          <p:cNvSpPr txBox="1"/>
          <p:nvPr/>
        </p:nvSpPr>
        <p:spPr>
          <a:xfrm>
            <a:off x="739895" y="5273490"/>
            <a:ext cx="8069056" cy="492443"/>
          </a:xfrm>
          <a:prstGeom prst="rect">
            <a:avLst/>
          </a:prstGeom>
          <a:noFill/>
        </p:spPr>
        <p:txBody>
          <a:bodyPr wrap="square" rtlCol="0">
            <a:spAutoFit/>
          </a:bodyPr>
          <a:lstStyle/>
          <a:p>
            <a:r>
              <a:rPr lang="en-GB" sz="2600" dirty="0">
                <a:latin typeface="Times New Roman" panose="02020603050405020304" pitchFamily="18" charset="0"/>
                <a:cs typeface="Times New Roman" panose="02020603050405020304" pitchFamily="18" charset="0"/>
              </a:rPr>
              <a:t>Some tips on a critical review</a:t>
            </a:r>
          </a:p>
        </p:txBody>
      </p:sp>
      <p:pic>
        <p:nvPicPr>
          <p:cNvPr id="10" name="Picture 9">
            <a:extLst>
              <a:ext uri="{FF2B5EF4-FFF2-40B4-BE49-F238E27FC236}">
                <a16:creationId xmlns:a16="http://schemas.microsoft.com/office/drawing/2014/main" id="{10A01CCF-40A7-4DE6-9576-60050FC3B924}"/>
              </a:ext>
            </a:extLst>
          </p:cNvPr>
          <p:cNvPicPr>
            <a:picLocks noChangeAspect="1"/>
          </p:cNvPicPr>
          <p:nvPr/>
        </p:nvPicPr>
        <p:blipFill>
          <a:blip r:embed="rId4"/>
          <a:stretch>
            <a:fillRect/>
          </a:stretch>
        </p:blipFill>
        <p:spPr>
          <a:xfrm>
            <a:off x="646111" y="1992585"/>
            <a:ext cx="8801100" cy="1866900"/>
          </a:xfrm>
          <a:prstGeom prst="rect">
            <a:avLst/>
          </a:prstGeom>
        </p:spPr>
      </p:pic>
    </p:spTree>
    <p:extLst>
      <p:ext uri="{BB962C8B-B14F-4D97-AF65-F5344CB8AC3E}">
        <p14:creationId xmlns:p14="http://schemas.microsoft.com/office/powerpoint/2010/main" val="890070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952F1-5AE1-4726-BA06-7BF33E34DEAB}"/>
              </a:ext>
            </a:extLst>
          </p:cNvPr>
          <p:cNvSpPr>
            <a:spLocks noGrp="1"/>
          </p:cNvSpPr>
          <p:nvPr>
            <p:ph type="title"/>
          </p:nvPr>
        </p:nvSpPr>
        <p:spPr>
          <a:xfrm>
            <a:off x="-422560" y="0"/>
            <a:ext cx="9768985" cy="1006888"/>
          </a:xfrm>
        </p:spPr>
        <p:txBody>
          <a:bodyPr/>
          <a:lstStyle/>
          <a:p>
            <a:pPr algn="ctr"/>
            <a:r>
              <a:rPr lang="en-GB" sz="4000" dirty="0">
                <a:solidFill>
                  <a:schemeClr val="tx1"/>
                </a:solidFill>
                <a:latin typeface="-apple-system"/>
              </a:rPr>
              <a:t>Good academic communication checklist</a:t>
            </a:r>
            <a:br>
              <a:rPr lang="en-GB" sz="4000" dirty="0">
                <a:solidFill>
                  <a:schemeClr val="tx1"/>
                </a:solidFill>
                <a:latin typeface="-apple-system"/>
              </a:rPr>
            </a:br>
            <a:endParaRPr lang="en-GB" sz="4000" dirty="0">
              <a:solidFill>
                <a:schemeClr val="tx1"/>
              </a:solidFill>
            </a:endParaRPr>
          </a:p>
        </p:txBody>
      </p:sp>
      <p:sp>
        <p:nvSpPr>
          <p:cNvPr id="5" name="TextBox 4">
            <a:extLst>
              <a:ext uri="{FF2B5EF4-FFF2-40B4-BE49-F238E27FC236}">
                <a16:creationId xmlns:a16="http://schemas.microsoft.com/office/drawing/2014/main" id="{385A3018-6BC8-4BBB-91DB-807AF2D6F471}"/>
              </a:ext>
            </a:extLst>
          </p:cNvPr>
          <p:cNvSpPr txBox="1"/>
          <p:nvPr/>
        </p:nvSpPr>
        <p:spPr>
          <a:xfrm>
            <a:off x="1995689" y="960443"/>
            <a:ext cx="7867265" cy="5632311"/>
          </a:xfrm>
          <a:prstGeom prst="rect">
            <a:avLst/>
          </a:prstGeom>
          <a:noFill/>
        </p:spPr>
        <p:txBody>
          <a:bodyPr wrap="square">
            <a:spAutoFit/>
          </a:bodyPr>
          <a:lstStyle/>
          <a:p>
            <a:pPr algn="l"/>
            <a:r>
              <a:rPr lang="en-GB" sz="3000" b="0" i="0" dirty="0">
                <a:effectLst/>
                <a:latin typeface="Times New Roman" panose="02020603050405020304" pitchFamily="18" charset="0"/>
                <a:cs typeface="Times New Roman" panose="02020603050405020304" pitchFamily="18" charset="0"/>
              </a:rPr>
              <a:t>clarity (of language, and overall message)</a:t>
            </a:r>
          </a:p>
          <a:p>
            <a:pPr algn="l"/>
            <a:r>
              <a:rPr lang="en-GB" sz="3000" b="0" i="0" dirty="0">
                <a:effectLst/>
                <a:latin typeface="Times New Roman" panose="02020603050405020304" pitchFamily="18" charset="0"/>
                <a:cs typeface="Times New Roman" panose="02020603050405020304" pitchFamily="18" charset="0"/>
              </a:rPr>
              <a:t>conciseness</a:t>
            </a:r>
          </a:p>
          <a:p>
            <a:pPr algn="l"/>
            <a:r>
              <a:rPr lang="en-GB" sz="3000" b="0" i="0" dirty="0">
                <a:effectLst/>
                <a:latin typeface="Times New Roman" panose="02020603050405020304" pitchFamily="18" charset="0"/>
                <a:cs typeface="Times New Roman" panose="02020603050405020304" pitchFamily="18" charset="0"/>
              </a:rPr>
              <a:t>cohesion</a:t>
            </a:r>
          </a:p>
          <a:p>
            <a:pPr algn="l"/>
            <a:r>
              <a:rPr lang="en-GB" sz="3000" b="0" i="0" dirty="0">
                <a:effectLst/>
                <a:latin typeface="Times New Roman" panose="02020603050405020304" pitchFamily="18" charset="0"/>
                <a:cs typeface="Times New Roman" panose="02020603050405020304" pitchFamily="18" charset="0"/>
              </a:rPr>
              <a:t>appropriateness/quality of language</a:t>
            </a:r>
          </a:p>
          <a:p>
            <a:pPr algn="l"/>
            <a:r>
              <a:rPr lang="en-GB" sz="3000" b="0" i="0" dirty="0">
                <a:effectLst/>
                <a:latin typeface="Times New Roman" panose="02020603050405020304" pitchFamily="18" charset="0"/>
                <a:cs typeface="Times New Roman" panose="02020603050405020304" pitchFamily="18" charset="0"/>
              </a:rPr>
              <a:t>grammar</a:t>
            </a:r>
          </a:p>
          <a:p>
            <a:pPr algn="l"/>
            <a:r>
              <a:rPr lang="en-GB" sz="3000" b="0" i="0" dirty="0">
                <a:effectLst/>
                <a:latin typeface="Times New Roman" panose="02020603050405020304" pitchFamily="18" charset="0"/>
                <a:cs typeface="Times New Roman" panose="02020603050405020304" pitchFamily="18" charset="0"/>
              </a:rPr>
              <a:t>readability/ enjoyment</a:t>
            </a:r>
          </a:p>
          <a:p>
            <a:pPr algn="l"/>
            <a:endParaRPr lang="en-GB" sz="3000" b="0" i="0" dirty="0">
              <a:effectLst/>
              <a:latin typeface="Times New Roman" panose="02020603050405020304" pitchFamily="18" charset="0"/>
              <a:cs typeface="Times New Roman" panose="02020603050405020304" pitchFamily="18" charset="0"/>
            </a:endParaRPr>
          </a:p>
          <a:p>
            <a:pPr algn="l"/>
            <a:r>
              <a:rPr lang="en-GB" sz="3000" b="0" i="0" dirty="0">
                <a:effectLst/>
                <a:latin typeface="Times New Roman" panose="02020603050405020304" pitchFamily="18" charset="0"/>
                <a:cs typeface="Times New Roman" panose="02020603050405020304" pitchFamily="18" charset="0"/>
              </a:rPr>
              <a:t>Also bear in mind:</a:t>
            </a:r>
          </a:p>
          <a:p>
            <a:pPr algn="l"/>
            <a:r>
              <a:rPr lang="en-GB" sz="3000" b="0" i="0" u="none" strike="noStrike" dirty="0">
                <a:effectLst/>
                <a:latin typeface="Times New Roman" panose="02020603050405020304" pitchFamily="18" charset="0"/>
                <a:cs typeface="Times New Roman" panose="02020603050405020304" pitchFamily="18" charset="0"/>
                <a:hlinkClick r:id="rId3" tooltip="Ethics">
                  <a:extLst>
                    <a:ext uri="{A12FA001-AC4F-418D-AE19-62706E023703}">
                      <ahyp:hlinkClr xmlns:ahyp="http://schemas.microsoft.com/office/drawing/2018/hyperlinkcolor" val="tx"/>
                    </a:ext>
                  </a:extLst>
                </a:hlinkClick>
              </a:rPr>
              <a:t>ethics</a:t>
            </a:r>
            <a:endParaRPr lang="en-GB" sz="3000" b="0" i="0" dirty="0">
              <a:effectLst/>
              <a:latin typeface="Times New Roman" panose="02020603050405020304" pitchFamily="18" charset="0"/>
              <a:cs typeface="Times New Roman" panose="02020603050405020304" pitchFamily="18" charset="0"/>
            </a:endParaRPr>
          </a:p>
          <a:p>
            <a:pPr algn="l"/>
            <a:r>
              <a:rPr lang="en-GB" sz="3000" b="0" i="0" dirty="0">
                <a:effectLst/>
                <a:latin typeface="Times New Roman" panose="02020603050405020304" pitchFamily="18" charset="0"/>
                <a:cs typeface="Times New Roman" panose="02020603050405020304" pitchFamily="18" charset="0"/>
              </a:rPr>
              <a:t>bias</a:t>
            </a:r>
          </a:p>
          <a:p>
            <a:pPr algn="l"/>
            <a:r>
              <a:rPr lang="en-GB" sz="3000" b="0" i="0" dirty="0">
                <a:effectLst/>
                <a:latin typeface="Times New Roman" panose="02020603050405020304" pitchFamily="18" charset="0"/>
                <a:cs typeface="Times New Roman" panose="02020603050405020304" pitchFamily="18" charset="0"/>
              </a:rPr>
              <a:t>plagiarism</a:t>
            </a:r>
          </a:p>
          <a:p>
            <a:pPr algn="l"/>
            <a:r>
              <a:rPr lang="en-GB" sz="3000" b="0" i="0" dirty="0">
                <a:effectLst/>
                <a:latin typeface="Times New Roman" panose="02020603050405020304" pitchFamily="18" charset="0"/>
                <a:cs typeface="Times New Roman" panose="02020603050405020304" pitchFamily="18" charset="0"/>
              </a:rPr>
              <a:t>referencing</a:t>
            </a:r>
          </a:p>
        </p:txBody>
      </p:sp>
    </p:spTree>
    <p:extLst>
      <p:ext uri="{BB962C8B-B14F-4D97-AF65-F5344CB8AC3E}">
        <p14:creationId xmlns:p14="http://schemas.microsoft.com/office/powerpoint/2010/main" val="1144443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393D9-09E7-4288-A6EE-2A620E34B7D0}"/>
              </a:ext>
            </a:extLst>
          </p:cNvPr>
          <p:cNvSpPr>
            <a:spLocks noGrp="1"/>
          </p:cNvSpPr>
          <p:nvPr>
            <p:ph type="title"/>
          </p:nvPr>
        </p:nvSpPr>
        <p:spPr>
          <a:xfrm>
            <a:off x="192401" y="166532"/>
            <a:ext cx="10291788" cy="1400530"/>
          </a:xfrm>
        </p:spPr>
        <p:txBody>
          <a:bodyPr/>
          <a:lstStyle/>
          <a:p>
            <a:r>
              <a:rPr lang="en-GB" b="1" dirty="0"/>
              <a:t>Types of literature review – other styles</a:t>
            </a:r>
          </a:p>
        </p:txBody>
      </p:sp>
      <p:sp>
        <p:nvSpPr>
          <p:cNvPr id="5" name="TextBox 4">
            <a:extLst>
              <a:ext uri="{FF2B5EF4-FFF2-40B4-BE49-F238E27FC236}">
                <a16:creationId xmlns:a16="http://schemas.microsoft.com/office/drawing/2014/main" id="{448C9969-630B-4118-8C4B-6ADAE34777CE}"/>
              </a:ext>
            </a:extLst>
          </p:cNvPr>
          <p:cNvSpPr txBox="1"/>
          <p:nvPr/>
        </p:nvSpPr>
        <p:spPr>
          <a:xfrm>
            <a:off x="1052259" y="1296050"/>
            <a:ext cx="8880498" cy="4568302"/>
          </a:xfrm>
          <a:prstGeom prst="rect">
            <a:avLst/>
          </a:prstGeom>
          <a:noFill/>
        </p:spPr>
        <p:txBody>
          <a:bodyPr wrap="square">
            <a:spAutoFit/>
          </a:bodyPr>
          <a:lstStyle/>
          <a:p>
            <a:pPr algn="l">
              <a:lnSpc>
                <a:spcPct val="200000"/>
              </a:lnSpc>
              <a:buFont typeface="+mj-lt"/>
              <a:buAutoNum type="arabicPeriod"/>
            </a:pPr>
            <a:r>
              <a:rPr lang="en-GB" sz="3000" b="0" i="0" dirty="0">
                <a:effectLst/>
                <a:latin typeface="Times New Roman" panose="02020603050405020304" pitchFamily="18" charset="0"/>
                <a:cs typeface="Times New Roman" panose="02020603050405020304" pitchFamily="18" charset="0"/>
              </a:rPr>
              <a:t>Narrative or traditional literature reviews</a:t>
            </a:r>
          </a:p>
          <a:p>
            <a:pPr algn="l">
              <a:lnSpc>
                <a:spcPct val="200000"/>
              </a:lnSpc>
              <a:buFont typeface="+mj-lt"/>
              <a:buAutoNum type="arabicPeriod"/>
            </a:pPr>
            <a:r>
              <a:rPr lang="en-GB" sz="3000" b="0" i="0" dirty="0">
                <a:effectLst/>
                <a:latin typeface="Times New Roman" panose="02020603050405020304" pitchFamily="18" charset="0"/>
                <a:cs typeface="Times New Roman" panose="02020603050405020304" pitchFamily="18" charset="0"/>
              </a:rPr>
              <a:t>Critically Appraised Topic (CAT)</a:t>
            </a:r>
          </a:p>
          <a:p>
            <a:pPr algn="l">
              <a:lnSpc>
                <a:spcPct val="200000"/>
              </a:lnSpc>
              <a:buFont typeface="+mj-lt"/>
              <a:buAutoNum type="arabicPeriod"/>
            </a:pPr>
            <a:r>
              <a:rPr lang="en-GB" sz="3000" b="0" i="0" dirty="0">
                <a:effectLst/>
                <a:latin typeface="Times New Roman" panose="02020603050405020304" pitchFamily="18" charset="0"/>
                <a:cs typeface="Times New Roman" panose="02020603050405020304" pitchFamily="18" charset="0"/>
              </a:rPr>
              <a:t>Scoping reviews</a:t>
            </a:r>
          </a:p>
          <a:p>
            <a:pPr algn="l">
              <a:lnSpc>
                <a:spcPct val="200000"/>
              </a:lnSpc>
              <a:buFont typeface="+mj-lt"/>
              <a:buAutoNum type="arabicPeriod"/>
            </a:pPr>
            <a:r>
              <a:rPr lang="en-GB" sz="3000" b="0" i="0" dirty="0">
                <a:effectLst/>
                <a:latin typeface="Times New Roman" panose="02020603050405020304" pitchFamily="18" charset="0"/>
                <a:cs typeface="Times New Roman" panose="02020603050405020304" pitchFamily="18" charset="0"/>
              </a:rPr>
              <a:t>Systematic literature reviews</a:t>
            </a:r>
          </a:p>
          <a:p>
            <a:pPr algn="l">
              <a:lnSpc>
                <a:spcPct val="200000"/>
              </a:lnSpc>
              <a:buFont typeface="+mj-lt"/>
              <a:buAutoNum type="arabicPeriod"/>
            </a:pPr>
            <a:r>
              <a:rPr lang="en-GB" sz="3000" b="0" i="0" dirty="0">
                <a:effectLst/>
                <a:latin typeface="Times New Roman" panose="02020603050405020304" pitchFamily="18" charset="0"/>
                <a:cs typeface="Times New Roman" panose="02020603050405020304" pitchFamily="18" charset="0"/>
              </a:rPr>
              <a:t>Annotated bibliographies</a:t>
            </a:r>
          </a:p>
        </p:txBody>
      </p:sp>
    </p:spTree>
    <p:extLst>
      <p:ext uri="{BB962C8B-B14F-4D97-AF65-F5344CB8AC3E}">
        <p14:creationId xmlns:p14="http://schemas.microsoft.com/office/powerpoint/2010/main" val="348753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316FB-4BD9-4B91-8E73-D4F81AF20D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47061D1-E972-4D71-9C0A-E984EA6E20A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AC17D79-5B2A-45E7-87BB-69992F9163E1}"/>
              </a:ext>
            </a:extLst>
          </p:cNvPr>
          <p:cNvPicPr>
            <a:picLocks noChangeAspect="1"/>
          </p:cNvPicPr>
          <p:nvPr/>
        </p:nvPicPr>
        <p:blipFill>
          <a:blip r:embed="rId3"/>
          <a:stretch>
            <a:fillRect/>
          </a:stretch>
        </p:blipFill>
        <p:spPr>
          <a:xfrm>
            <a:off x="418810" y="92458"/>
            <a:ext cx="10818168" cy="6765542"/>
          </a:xfrm>
          <a:prstGeom prst="rect">
            <a:avLst/>
          </a:prstGeom>
        </p:spPr>
      </p:pic>
    </p:spTree>
    <p:extLst>
      <p:ext uri="{BB962C8B-B14F-4D97-AF65-F5344CB8AC3E}">
        <p14:creationId xmlns:p14="http://schemas.microsoft.com/office/powerpoint/2010/main" val="1638555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42FEF-FBDA-4B25-96C0-15677881E4FB}"/>
              </a:ext>
            </a:extLst>
          </p:cNvPr>
          <p:cNvSpPr>
            <a:spLocks noGrp="1"/>
          </p:cNvSpPr>
          <p:nvPr>
            <p:ph type="title"/>
          </p:nvPr>
        </p:nvSpPr>
        <p:spPr/>
        <p:txBody>
          <a:bodyPr/>
          <a:lstStyle/>
          <a:p>
            <a:r>
              <a:rPr lang="en-GB" b="1" dirty="0"/>
              <a:t>Referencing Tools</a:t>
            </a:r>
          </a:p>
        </p:txBody>
      </p:sp>
      <p:sp>
        <p:nvSpPr>
          <p:cNvPr id="3" name="Content Placeholder 2">
            <a:extLst>
              <a:ext uri="{FF2B5EF4-FFF2-40B4-BE49-F238E27FC236}">
                <a16:creationId xmlns:a16="http://schemas.microsoft.com/office/drawing/2014/main" id="{C2314622-0CEF-44CA-92CF-7BD2F8939E81}"/>
              </a:ext>
            </a:extLst>
          </p:cNvPr>
          <p:cNvSpPr>
            <a:spLocks noGrp="1"/>
          </p:cNvSpPr>
          <p:nvPr>
            <p:ph idx="1"/>
          </p:nvPr>
        </p:nvSpPr>
        <p:spPr>
          <a:xfrm>
            <a:off x="274739" y="1474384"/>
            <a:ext cx="10147466" cy="4195481"/>
          </a:xfrm>
        </p:spPr>
        <p:txBody>
          <a:bodyPr>
            <a:normAutofit fontScale="25000" lnSpcReduction="20000"/>
          </a:bodyPr>
          <a:lstStyle/>
          <a:p>
            <a:r>
              <a:rPr lang="en-GB" sz="9600" dirty="0">
                <a:latin typeface="Arial" panose="020B0604020202020204" pitchFamily="34" charset="0"/>
                <a:cs typeface="Arial" panose="020B0604020202020204" pitchFamily="34" charset="0"/>
              </a:rPr>
              <a:t>Mendeley</a:t>
            </a:r>
          </a:p>
          <a:p>
            <a:r>
              <a:rPr lang="en-GB" sz="9600" dirty="0">
                <a:latin typeface="Arial" panose="020B0604020202020204" pitchFamily="34" charset="0"/>
                <a:cs typeface="Arial" panose="020B0604020202020204" pitchFamily="34" charset="0"/>
              </a:rPr>
              <a:t>EndNote</a:t>
            </a:r>
          </a:p>
          <a:p>
            <a:r>
              <a:rPr lang="en-GB" sz="9600" b="1" dirty="0">
                <a:latin typeface="Arial" panose="020B0604020202020204" pitchFamily="34" charset="0"/>
                <a:cs typeface="Arial" panose="020B0604020202020204" pitchFamily="34" charset="0"/>
              </a:rPr>
              <a:t>RefWorks</a:t>
            </a:r>
            <a:r>
              <a:rPr lang="en-GB" sz="9600" dirty="0">
                <a:latin typeface="Arial" panose="020B0604020202020204" pitchFamily="34" charset="0"/>
                <a:cs typeface="Arial" panose="020B0604020202020204" pitchFamily="34" charset="0"/>
              </a:rPr>
              <a:t> - </a:t>
            </a:r>
            <a:r>
              <a:rPr lang="en-GB" sz="9600" b="0" i="0" dirty="0">
                <a:effectLst/>
                <a:latin typeface="Arial" panose="020B0604020202020204" pitchFamily="34" charset="0"/>
                <a:cs typeface="Arial" panose="020B0604020202020204" pitchFamily="34" charset="0"/>
              </a:rPr>
              <a:t>You can obtain a </a:t>
            </a:r>
            <a:r>
              <a:rPr lang="en-GB" sz="9600" b="0" i="0" dirty="0" err="1">
                <a:effectLst/>
                <a:latin typeface="Arial" panose="020B0604020202020204" pitchFamily="34" charset="0"/>
                <a:cs typeface="Arial" panose="020B0604020202020204" pitchFamily="34" charset="0"/>
              </a:rPr>
              <a:t>Refworks</a:t>
            </a:r>
            <a:r>
              <a:rPr lang="en-GB" sz="9600" b="0" i="0" dirty="0">
                <a:effectLst/>
                <a:latin typeface="Arial" panose="020B0604020202020204" pitchFamily="34" charset="0"/>
                <a:cs typeface="Arial" panose="020B0604020202020204" pitchFamily="34" charset="0"/>
              </a:rPr>
              <a:t> account free of charge from : </a:t>
            </a:r>
          </a:p>
          <a:p>
            <a:r>
              <a:rPr lang="en-GB" sz="9600" b="0" i="0" dirty="0">
                <a:effectLst/>
                <a:latin typeface="Arial" panose="020B0604020202020204" pitchFamily="34" charset="0"/>
                <a:cs typeface="Arial" panose="020B0604020202020204" pitchFamily="34" charset="0"/>
                <a:hlinkClick r:id="rId3"/>
              </a:rPr>
              <a:t>https://www.uwtsd.ac.uk/library/student-essentials/refworks/</a:t>
            </a:r>
            <a:r>
              <a:rPr lang="en-GB" sz="9600" b="0" i="0" dirty="0">
                <a:effectLst/>
                <a:latin typeface="Arial" panose="020B0604020202020204" pitchFamily="34" charset="0"/>
                <a:cs typeface="Arial" panose="020B0604020202020204" pitchFamily="34" charset="0"/>
              </a:rPr>
              <a:t> , and there are also some supporting materials and videos to guide you.</a:t>
            </a:r>
          </a:p>
          <a:p>
            <a:endParaRPr lang="en-GB" sz="6200" dirty="0">
              <a:latin typeface="Arial" panose="020B0604020202020204" pitchFamily="34" charset="0"/>
              <a:cs typeface="Arial" panose="020B0604020202020204" pitchFamily="34" charset="0"/>
            </a:endParaRPr>
          </a:p>
          <a:p>
            <a:r>
              <a:rPr lang="en-GB" sz="9600" b="1" dirty="0">
                <a:latin typeface="Arial" panose="020B0604020202020204" pitchFamily="34" charset="0"/>
                <a:cs typeface="Arial" panose="020B0604020202020204" pitchFamily="34" charset="0"/>
              </a:rPr>
              <a:t>Cite them Right - </a:t>
            </a:r>
            <a:r>
              <a:rPr lang="en-GB" sz="9600" dirty="0">
                <a:latin typeface="Arial" panose="020B0604020202020204" pitchFamily="34" charset="0"/>
                <a:cs typeface="Arial" panose="020B0604020202020204" pitchFamily="34" charset="0"/>
              </a:rPr>
              <a:t>Go to the </a:t>
            </a:r>
          </a:p>
          <a:p>
            <a:r>
              <a:rPr lang="en-GB" sz="9600" dirty="0">
                <a:latin typeface="Arial" panose="020B0604020202020204" pitchFamily="34" charset="0"/>
                <a:cs typeface="Arial" panose="020B0604020202020204" pitchFamily="34" charset="0"/>
              </a:rPr>
              <a:t>UWTSD Library tile, search the</a:t>
            </a:r>
          </a:p>
          <a:p>
            <a:r>
              <a:rPr lang="en-GB" sz="9600" dirty="0" err="1">
                <a:latin typeface="Arial" panose="020B0604020202020204" pitchFamily="34" charset="0"/>
                <a:cs typeface="Arial" panose="020B0604020202020204" pitchFamily="34" charset="0"/>
              </a:rPr>
              <a:t>catalog</a:t>
            </a:r>
            <a:r>
              <a:rPr lang="en-GB" sz="9600" dirty="0">
                <a:latin typeface="Arial" panose="020B0604020202020204" pitchFamily="34" charset="0"/>
                <a:cs typeface="Arial" panose="020B0604020202020204" pitchFamily="34" charset="0"/>
              </a:rPr>
              <a:t> for </a:t>
            </a:r>
            <a:r>
              <a:rPr lang="en-GB" sz="9600" dirty="0" err="1">
                <a:latin typeface="Arial" panose="020B0604020202020204" pitchFamily="34" charset="0"/>
                <a:cs typeface="Arial" panose="020B0604020202020204" pitchFamily="34" charset="0"/>
              </a:rPr>
              <a:t>citethemright</a:t>
            </a:r>
            <a:endParaRPr lang="en-GB" sz="9600" dirty="0">
              <a:latin typeface="Arial" panose="020B0604020202020204" pitchFamily="34" charset="0"/>
              <a:cs typeface="Arial" panose="020B0604020202020204" pitchFamily="34" charset="0"/>
            </a:endParaRPr>
          </a:p>
          <a:p>
            <a:endParaRPr lang="en-GB" sz="9600" dirty="0">
              <a:latin typeface="Arial" panose="020B0604020202020204" pitchFamily="34" charset="0"/>
              <a:cs typeface="Arial" panose="020B0604020202020204" pitchFamily="34" charset="0"/>
            </a:endParaRPr>
          </a:p>
          <a:p>
            <a:r>
              <a:rPr lang="en-GB" sz="9600" dirty="0">
                <a:latin typeface="Arial" panose="020B0604020202020204" pitchFamily="34" charset="0"/>
                <a:cs typeface="Arial" panose="020B0604020202020204" pitchFamily="34" charset="0"/>
              </a:rPr>
              <a:t>Click on the link to go to </a:t>
            </a:r>
          </a:p>
          <a:p>
            <a:pPr lvl="1"/>
            <a:r>
              <a:rPr lang="en-GB" sz="9600" dirty="0">
                <a:latin typeface="Arial" panose="020B0604020202020204" pitchFamily="34" charset="0"/>
                <a:cs typeface="Arial" panose="020B0604020202020204" pitchFamily="34" charset="0"/>
              </a:rPr>
              <a:t>cite them right online</a:t>
            </a:r>
          </a:p>
          <a:p>
            <a:endParaRPr lang="en-GB" sz="2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432DA66-F7BE-EE6B-3CB6-33BDA9216A91}"/>
              </a:ext>
            </a:extLst>
          </p:cNvPr>
          <p:cNvPicPr>
            <a:picLocks noChangeAspect="1"/>
          </p:cNvPicPr>
          <p:nvPr/>
        </p:nvPicPr>
        <p:blipFill>
          <a:blip r:embed="rId4"/>
          <a:stretch>
            <a:fillRect/>
          </a:stretch>
        </p:blipFill>
        <p:spPr>
          <a:xfrm>
            <a:off x="5348472" y="4330199"/>
            <a:ext cx="6306107" cy="2235447"/>
          </a:xfrm>
          <a:prstGeom prst="rect">
            <a:avLst/>
          </a:prstGeom>
        </p:spPr>
      </p:pic>
    </p:spTree>
    <p:extLst>
      <p:ext uri="{BB962C8B-B14F-4D97-AF65-F5344CB8AC3E}">
        <p14:creationId xmlns:p14="http://schemas.microsoft.com/office/powerpoint/2010/main" val="39495047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25A92-FD12-4D68-A49A-6424906B52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ABD3C1-5704-4C02-BC3E-5E1D00ACD4FF}"/>
              </a:ext>
            </a:extLst>
          </p:cNvPr>
          <p:cNvSpPr>
            <a:spLocks noGrp="1"/>
          </p:cNvSpPr>
          <p:nvPr>
            <p:ph idx="1"/>
          </p:nvPr>
        </p:nvSpPr>
        <p:spPr/>
        <p:txBody>
          <a:bodyPr>
            <a:normAutofit/>
          </a:bodyPr>
          <a:lstStyle/>
          <a:p>
            <a:r>
              <a:rPr lang="en-GB" sz="2600" b="0" i="0" dirty="0">
                <a:effectLst/>
                <a:latin typeface="Times New Roman" panose="02020603050405020304" pitchFamily="18" charset="0"/>
                <a:cs typeface="Times New Roman" panose="02020603050405020304" pitchFamily="18" charset="0"/>
              </a:rPr>
              <a:t>'Getting started with RefWorks' playlist on YouTube.</a:t>
            </a:r>
          </a:p>
          <a:p>
            <a:pPr lvl="1"/>
            <a:r>
              <a:rPr lang="en-GB" sz="2400" b="0" i="0" dirty="0">
                <a:effectLst/>
                <a:latin typeface="Times New Roman" panose="02020603050405020304" pitchFamily="18" charset="0"/>
                <a:cs typeface="Times New Roman" panose="02020603050405020304" pitchFamily="18" charset="0"/>
              </a:rPr>
              <a:t>There are a number of bitesize videos available that will take the students through it step by step.</a:t>
            </a:r>
          </a:p>
          <a:p>
            <a:pPr lvl="1"/>
            <a:endParaRPr lang="en-GB" sz="2400" dirty="0">
              <a:latin typeface="Times New Roman" panose="02020603050405020304" pitchFamily="18" charset="0"/>
              <a:cs typeface="Times New Roman" panose="02020603050405020304" pitchFamily="18" charset="0"/>
            </a:endParaRPr>
          </a:p>
          <a:p>
            <a:pPr marL="457200" lvl="1" indent="0">
              <a:buNone/>
            </a:pPr>
            <a:r>
              <a:rPr lang="en-GB" sz="2400" b="0" i="0" dirty="0">
                <a:solidFill>
                  <a:srgbClr val="000000"/>
                </a:solidFill>
                <a:effectLst/>
                <a:latin typeface="Arial" panose="020B0604020202020204" pitchFamily="34" charset="0"/>
                <a:hlinkClick r:id="rId2" tooltip="Original URL: https://www.youtube.com/playlist?list=PLyN7Mmvg_0odPDamAc5anVah56yS-mkxV. Click or tap if you trust this link."/>
              </a:rPr>
              <a:t>RefWorks Playlist</a:t>
            </a:r>
            <a:endParaRPr lang="en-GB" sz="2400" b="0" i="0" dirty="0">
              <a:solidFill>
                <a:srgbClr val="000000"/>
              </a:solidFill>
              <a:effectLst/>
              <a:latin typeface="Arial" panose="020B0604020202020204" pitchFamily="34" charset="0"/>
            </a:endParaRPr>
          </a:p>
          <a:p>
            <a:pPr lvl="1"/>
            <a:r>
              <a:rPr lang="en-GB" sz="2400" dirty="0">
                <a:latin typeface="Times New Roman" panose="02020603050405020304" pitchFamily="18" charset="0"/>
                <a:cs typeface="Times New Roman" panose="02020603050405020304" pitchFamily="18" charset="0"/>
                <a:hlinkClick r:id="rId3"/>
              </a:rPr>
              <a:t>https://www.youtube.com/playlist?list=PLyN7Mmvg_0odPDamAc5anVah56yS-mkxV</a:t>
            </a:r>
            <a:r>
              <a:rPr lang="en-GB" sz="2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3543774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F9A7D-8BDE-44BC-8B11-BFE88373C31B}"/>
              </a:ext>
            </a:extLst>
          </p:cNvPr>
          <p:cNvSpPr>
            <a:spLocks noGrp="1"/>
          </p:cNvSpPr>
          <p:nvPr>
            <p:ph type="title"/>
          </p:nvPr>
        </p:nvSpPr>
        <p:spPr>
          <a:xfrm>
            <a:off x="645130" y="158885"/>
            <a:ext cx="9404723" cy="901432"/>
          </a:xfrm>
        </p:spPr>
        <p:txBody>
          <a:bodyPr/>
          <a:lstStyle/>
          <a:p>
            <a:r>
              <a:rPr lang="en-GB" b="1" dirty="0"/>
              <a:t>UWTSD Library website</a:t>
            </a:r>
          </a:p>
        </p:txBody>
      </p:sp>
      <p:sp>
        <p:nvSpPr>
          <p:cNvPr id="3" name="Content Placeholder 2">
            <a:extLst>
              <a:ext uri="{FF2B5EF4-FFF2-40B4-BE49-F238E27FC236}">
                <a16:creationId xmlns:a16="http://schemas.microsoft.com/office/drawing/2014/main" id="{D778E528-24BC-46A1-AC79-80E8D6C9BE54}"/>
              </a:ext>
            </a:extLst>
          </p:cNvPr>
          <p:cNvSpPr>
            <a:spLocks noGrp="1"/>
          </p:cNvSpPr>
          <p:nvPr>
            <p:ph idx="1"/>
          </p:nvPr>
        </p:nvSpPr>
        <p:spPr>
          <a:xfrm>
            <a:off x="874220" y="1180399"/>
            <a:ext cx="8946541" cy="5171540"/>
          </a:xfrm>
        </p:spPr>
        <p:txBody>
          <a:bodyPr>
            <a:noAutofit/>
          </a:bodyPr>
          <a:lstStyle/>
          <a:p>
            <a:pPr algn="l" fontAlgn="base"/>
            <a:r>
              <a:rPr lang="en-GB" sz="2600" dirty="0">
                <a:latin typeface="Times New Roman" panose="02020603050405020304" pitchFamily="18" charset="0"/>
                <a:cs typeface="Times New Roman" panose="02020603050405020304" pitchFamily="18" charset="0"/>
              </a:rPr>
              <a:t>C</a:t>
            </a:r>
            <a:r>
              <a:rPr lang="en-GB" sz="2600" b="0" i="0" dirty="0">
                <a:effectLst/>
                <a:latin typeface="Times New Roman" panose="02020603050405020304" pitchFamily="18" charset="0"/>
                <a:cs typeface="Times New Roman" panose="02020603050405020304" pitchFamily="18" charset="0"/>
              </a:rPr>
              <a:t>reate their list from the library website so they have full functionality of the site.</a:t>
            </a:r>
          </a:p>
          <a:p>
            <a:pPr marL="0" indent="0" algn="l" fontAlgn="base">
              <a:buNone/>
            </a:pPr>
            <a:endParaRPr lang="en-GB" sz="2600" b="0" i="0" dirty="0">
              <a:effectLst/>
              <a:latin typeface="Times New Roman" panose="02020603050405020304" pitchFamily="18" charset="0"/>
              <a:cs typeface="Times New Roman" panose="02020603050405020304" pitchFamily="18" charset="0"/>
            </a:endParaRPr>
          </a:p>
          <a:p>
            <a:pPr algn="l" fontAlgn="base">
              <a:buFont typeface="Arial" panose="020B0604020202020204" pitchFamily="34" charset="0"/>
              <a:buChar char="•"/>
            </a:pPr>
            <a:r>
              <a:rPr lang="en-GB" sz="2600" b="0" i="0" dirty="0">
                <a:effectLst/>
                <a:latin typeface="Times New Roman" panose="02020603050405020304" pitchFamily="18" charset="0"/>
                <a:cs typeface="Times New Roman" panose="02020603050405020304" pitchFamily="18" charset="0"/>
                <a:hlinkClick r:id="rId3" tooltip="Original URL: https://www.uwtsd.ac.uk/library/. Click or tap if you trust this link.">
                  <a:extLst>
                    <a:ext uri="{A12FA001-AC4F-418D-AE19-62706E023703}">
                      <ahyp:hlinkClr xmlns:ahyp="http://schemas.microsoft.com/office/drawing/2018/hyperlinkcolor" val="tx"/>
                    </a:ext>
                  </a:extLst>
                </a:hlinkClick>
              </a:rPr>
              <a:t>Library website</a:t>
            </a:r>
            <a:endParaRPr lang="en-GB" sz="2600" b="0" i="0" dirty="0">
              <a:effectLst/>
              <a:latin typeface="Times New Roman" panose="02020603050405020304" pitchFamily="18" charset="0"/>
              <a:cs typeface="Times New Roman" panose="02020603050405020304" pitchFamily="18" charset="0"/>
            </a:endParaRPr>
          </a:p>
          <a:p>
            <a:pPr algn="l" fontAlgn="base">
              <a:buFont typeface="Arial" panose="020B0604020202020204" pitchFamily="34" charset="0"/>
              <a:buChar char="•"/>
            </a:pPr>
            <a:r>
              <a:rPr lang="en-GB" sz="2600" b="0" i="0" dirty="0">
                <a:effectLst/>
                <a:latin typeface="Times New Roman" panose="02020603050405020304" pitchFamily="18" charset="0"/>
                <a:cs typeface="Times New Roman" panose="02020603050405020304" pitchFamily="18" charset="0"/>
                <a:hlinkClick r:id="rId4" tooltip="Original URL: https://uwtsd.ac.uk/library/student-essentials/. Click or tap if you trust this link.">
                  <a:extLst>
                    <a:ext uri="{A12FA001-AC4F-418D-AE19-62706E023703}">
                      <ahyp:hlinkClr xmlns:ahyp="http://schemas.microsoft.com/office/drawing/2018/hyperlinkcolor" val="tx"/>
                    </a:ext>
                  </a:extLst>
                </a:hlinkClick>
              </a:rPr>
              <a:t>Student Essentials</a:t>
            </a:r>
            <a:endParaRPr lang="en-GB" sz="2600" b="0" i="0" dirty="0">
              <a:effectLst/>
              <a:latin typeface="Times New Roman" panose="02020603050405020304" pitchFamily="18" charset="0"/>
              <a:cs typeface="Times New Roman" panose="02020603050405020304" pitchFamily="18" charset="0"/>
            </a:endParaRPr>
          </a:p>
          <a:p>
            <a:pPr algn="l" fontAlgn="base">
              <a:buFont typeface="Arial" panose="020B0604020202020204" pitchFamily="34" charset="0"/>
              <a:buChar char="•"/>
            </a:pPr>
            <a:r>
              <a:rPr lang="en-GB" sz="2600" b="0" i="0" dirty="0">
                <a:effectLst/>
                <a:latin typeface="Times New Roman" panose="02020603050405020304" pitchFamily="18" charset="0"/>
                <a:cs typeface="Times New Roman" panose="02020603050405020304" pitchFamily="18" charset="0"/>
                <a:hlinkClick r:id="rId5" tooltip="Original URL: https://uwtsd.ac.uk/library/student-essentials/refworks/. Click or tap if you trust this link.">
                  <a:extLst>
                    <a:ext uri="{A12FA001-AC4F-418D-AE19-62706E023703}">
                      <ahyp:hlinkClr xmlns:ahyp="http://schemas.microsoft.com/office/drawing/2018/hyperlinkcolor" val="tx"/>
                    </a:ext>
                  </a:extLst>
                </a:hlinkClick>
              </a:rPr>
              <a:t>RefWorks</a:t>
            </a:r>
            <a:endParaRPr lang="en-GB" sz="2600" b="0" i="0" dirty="0">
              <a:effectLst/>
              <a:latin typeface="Times New Roman" panose="02020603050405020304" pitchFamily="18" charset="0"/>
              <a:cs typeface="Times New Roman" panose="02020603050405020304" pitchFamily="18" charset="0"/>
            </a:endParaRPr>
          </a:p>
          <a:p>
            <a:pPr algn="l" fontAlgn="base"/>
            <a:endParaRPr lang="en-GB" sz="2600" b="0" i="0" dirty="0">
              <a:effectLst/>
              <a:latin typeface="Times New Roman" panose="02020603050405020304" pitchFamily="18" charset="0"/>
              <a:cs typeface="Times New Roman" panose="02020603050405020304" pitchFamily="18" charset="0"/>
            </a:endParaRPr>
          </a:p>
          <a:p>
            <a:pPr algn="l" fontAlgn="base"/>
            <a:r>
              <a:rPr lang="en-GB" sz="2600" b="0" i="0" dirty="0">
                <a:effectLst/>
                <a:latin typeface="Times New Roman" panose="02020603050405020304" pitchFamily="18" charset="0"/>
                <a:cs typeface="Times New Roman" panose="02020603050405020304" pitchFamily="18" charset="0"/>
              </a:rPr>
              <a:t>You may also find the following helpful:</a:t>
            </a:r>
          </a:p>
          <a:p>
            <a:pPr algn="l" fontAlgn="base"/>
            <a:r>
              <a:rPr lang="en-GB" sz="2600" b="0" i="0" dirty="0">
                <a:solidFill>
                  <a:srgbClr val="C4E46E"/>
                </a:solidFill>
                <a:effectLst/>
                <a:latin typeface="Times New Roman" panose="02020603050405020304" pitchFamily="18" charset="0"/>
                <a:cs typeface="Times New Roman" panose="02020603050405020304" pitchFamily="18" charset="0"/>
                <a:hlinkClick r:id="rId6" tooltip="Original URL: https://proquest.libguides.com/refworks. Click or tap if you trust this link.">
                  <a:extLst>
                    <a:ext uri="{A12FA001-AC4F-418D-AE19-62706E023703}">
                      <ahyp:hlinkClr xmlns:ahyp="http://schemas.microsoft.com/office/drawing/2018/hyperlinkcolor" val="tx"/>
                    </a:ext>
                  </a:extLst>
                </a:hlinkClick>
              </a:rPr>
              <a:t>RefWorks </a:t>
            </a:r>
            <a:r>
              <a:rPr lang="en-GB" sz="2600" b="0" i="0" dirty="0" err="1">
                <a:effectLst/>
                <a:latin typeface="Times New Roman" panose="02020603050405020304" pitchFamily="18" charset="0"/>
                <a:cs typeface="Times New Roman" panose="02020603050405020304" pitchFamily="18" charset="0"/>
                <a:hlinkClick r:id="rId6" tooltip="Original URL: https://proquest.libguides.com/refworks. Click or tap if you trust this link.">
                  <a:extLst>
                    <a:ext uri="{A12FA001-AC4F-418D-AE19-62706E023703}">
                      <ahyp:hlinkClr xmlns:ahyp="http://schemas.microsoft.com/office/drawing/2018/hyperlinkcolor" val="tx"/>
                    </a:ext>
                  </a:extLst>
                </a:hlinkClick>
              </a:rPr>
              <a:t>LibGuide</a:t>
            </a:r>
            <a:endParaRPr lang="en-GB" sz="2600" b="0" i="0" dirty="0">
              <a:effectLst/>
              <a:latin typeface="Times New Roman" panose="02020603050405020304" pitchFamily="18" charset="0"/>
              <a:cs typeface="Times New Roman" panose="02020603050405020304" pitchFamily="18" charset="0"/>
            </a:endParaRPr>
          </a:p>
          <a:p>
            <a:pPr algn="l" fontAlgn="base"/>
            <a:r>
              <a:rPr lang="en-GB" sz="2600" b="0" i="0" dirty="0">
                <a:effectLst/>
                <a:latin typeface="Times New Roman" panose="02020603050405020304" pitchFamily="18" charset="0"/>
                <a:cs typeface="Times New Roman" panose="02020603050405020304" pitchFamily="18" charset="0"/>
                <a:hlinkClick r:id="rId7" tooltip="Original URL: https://knowledge.exlibrisgroup.com/RefWorks. Click or tap if you trust this link.">
                  <a:extLst>
                    <a:ext uri="{A12FA001-AC4F-418D-AE19-62706E023703}">
                      <ahyp:hlinkClr xmlns:ahyp="http://schemas.microsoft.com/office/drawing/2018/hyperlinkcolor" val="tx"/>
                    </a:ext>
                  </a:extLst>
                </a:hlinkClick>
              </a:rPr>
              <a:t>Knowledge Centre</a:t>
            </a:r>
            <a:endParaRPr lang="en-GB" sz="2600" b="0" i="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79340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01E7C-F832-9697-177D-96D10837152F}"/>
              </a:ext>
            </a:extLst>
          </p:cNvPr>
          <p:cNvSpPr>
            <a:spLocks noGrp="1"/>
          </p:cNvSpPr>
          <p:nvPr>
            <p:ph type="title"/>
          </p:nvPr>
        </p:nvSpPr>
        <p:spPr/>
        <p:txBody>
          <a:bodyPr/>
          <a:lstStyle/>
          <a:p>
            <a:r>
              <a:rPr lang="en-GB" dirty="0"/>
              <a:t>Research repositories</a:t>
            </a:r>
          </a:p>
        </p:txBody>
      </p:sp>
      <p:sp>
        <p:nvSpPr>
          <p:cNvPr id="3" name="Content Placeholder 2">
            <a:extLst>
              <a:ext uri="{FF2B5EF4-FFF2-40B4-BE49-F238E27FC236}">
                <a16:creationId xmlns:a16="http://schemas.microsoft.com/office/drawing/2014/main" id="{A09F38A3-F98A-920C-1BE9-895BE275E3B6}"/>
              </a:ext>
            </a:extLst>
          </p:cNvPr>
          <p:cNvSpPr>
            <a:spLocks noGrp="1"/>
          </p:cNvSpPr>
          <p:nvPr>
            <p:ph idx="1"/>
          </p:nvPr>
        </p:nvSpPr>
        <p:spPr>
          <a:xfrm>
            <a:off x="942769" y="1627128"/>
            <a:ext cx="8946541" cy="4195481"/>
          </a:xfrm>
        </p:spPr>
        <p:txBody>
          <a:bodyPr>
            <a:normAutofit/>
          </a:bodyPr>
          <a:lstStyle/>
          <a:p>
            <a:r>
              <a:rPr lang="en-GB" sz="2800" dirty="0" err="1">
                <a:latin typeface="Arial" panose="020B0604020202020204" pitchFamily="34" charset="0"/>
                <a:cs typeface="Arial" panose="020B0604020202020204" pitchFamily="34" charset="0"/>
              </a:rPr>
              <a:t>Researchgate</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Adacemia.edu</a:t>
            </a:r>
          </a:p>
          <a:p>
            <a:r>
              <a:rPr lang="en-GB" sz="2800" dirty="0">
                <a:latin typeface="Arial" panose="020B0604020202020204" pitchFamily="34" charset="0"/>
                <a:cs typeface="Arial" panose="020B0604020202020204" pitchFamily="34" charset="0"/>
              </a:rPr>
              <a:t>Google Scholar (select settings, library links …. Type Wales Trinity and UWTSD will appear, click the checkbox, and when results are displayed, see the UWTSD library direct links)</a:t>
            </a:r>
          </a:p>
        </p:txBody>
      </p:sp>
    </p:spTree>
    <p:extLst>
      <p:ext uri="{BB962C8B-B14F-4D97-AF65-F5344CB8AC3E}">
        <p14:creationId xmlns:p14="http://schemas.microsoft.com/office/powerpoint/2010/main" val="13526643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C1E75-E074-485B-B21B-B15DF1A21AF6}"/>
              </a:ext>
            </a:extLst>
          </p:cNvPr>
          <p:cNvSpPr>
            <a:spLocks noGrp="1"/>
          </p:cNvSpPr>
          <p:nvPr>
            <p:ph type="title"/>
          </p:nvPr>
        </p:nvSpPr>
        <p:spPr/>
        <p:txBody>
          <a:bodyPr/>
          <a:lstStyle/>
          <a:p>
            <a:r>
              <a:rPr lang="en-GB" dirty="0">
                <a:solidFill>
                  <a:schemeClr val="tx1"/>
                </a:solidFill>
                <a:latin typeface="Times New Roman" panose="02020603050405020304" pitchFamily="18" charset="0"/>
                <a:cs typeface="Times New Roman" panose="02020603050405020304" pitchFamily="18" charset="0"/>
              </a:rPr>
              <a:t>Sources of further advice:</a:t>
            </a:r>
            <a:br>
              <a:rPr lang="en-GB" dirty="0">
                <a:solidFill>
                  <a:schemeClr val="tx1"/>
                </a:solidFill>
                <a:latin typeface="Times New Roman" panose="02020603050405020304" pitchFamily="18" charset="0"/>
                <a:cs typeface="Times New Roman" panose="02020603050405020304" pitchFamily="18" charset="0"/>
              </a:rPr>
            </a:b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8A04D7A-28A7-480C-B1BE-4BB2A1368AA2}"/>
              </a:ext>
            </a:extLst>
          </p:cNvPr>
          <p:cNvSpPr>
            <a:spLocks noGrp="1"/>
          </p:cNvSpPr>
          <p:nvPr>
            <p:ph idx="1"/>
          </p:nvPr>
        </p:nvSpPr>
        <p:spPr>
          <a:xfrm>
            <a:off x="747324" y="1752771"/>
            <a:ext cx="11139876" cy="4195481"/>
          </a:xfrm>
        </p:spPr>
        <p:txBody>
          <a:bodyPr>
            <a:normAutofit/>
          </a:bodyPr>
          <a:lstStyle/>
          <a:p>
            <a:pPr algn="l">
              <a:buFont typeface="Arial" panose="020B0604020202020204" pitchFamily="34" charset="0"/>
              <a:buChar char="•"/>
            </a:pPr>
            <a:r>
              <a:rPr lang="en-GB" b="0" i="0" dirty="0">
                <a:effectLst/>
                <a:latin typeface="-apple-system"/>
              </a:rPr>
              <a:t> University of Edinburgh: </a:t>
            </a:r>
          </a:p>
          <a:p>
            <a:pPr marL="0" indent="0" algn="l">
              <a:buNone/>
            </a:pPr>
            <a:r>
              <a:rPr lang="en-GB" b="0" i="0" u="none" strike="noStrike" dirty="0">
                <a:effectLst/>
                <a:latin typeface="-apple-system"/>
                <a:hlinkClick r:id="rId2">
                  <a:extLst>
                    <a:ext uri="{A12FA001-AC4F-418D-AE19-62706E023703}">
                      <ahyp:hlinkClr xmlns:ahyp="http://schemas.microsoft.com/office/drawing/2018/hyperlinkcolor" val="tx"/>
                    </a:ext>
                  </a:extLst>
                </a:hlinkClick>
              </a:rPr>
              <a:t>https://www.ed.ac.uk/institute-academic-development/study-hub/learning-resources/literature-review</a:t>
            </a:r>
            <a:r>
              <a:rPr lang="en-GB" b="0" i="0" u="none" strike="noStrike" dirty="0">
                <a:effectLst/>
                <a:latin typeface="-apple-system"/>
              </a:rPr>
              <a:t>     </a:t>
            </a:r>
            <a:endParaRPr lang="en-GB" b="0" i="0" dirty="0">
              <a:effectLst/>
              <a:latin typeface="-apple-system"/>
            </a:endParaRPr>
          </a:p>
          <a:p>
            <a:pPr algn="l">
              <a:buFont typeface="Arial" panose="020B0604020202020204" pitchFamily="34" charset="0"/>
              <a:buChar char="•"/>
            </a:pPr>
            <a:r>
              <a:rPr lang="en-GB" b="0" i="0" dirty="0">
                <a:effectLst/>
                <a:latin typeface="-apple-system"/>
              </a:rPr>
              <a:t>University of Western Florida: </a:t>
            </a:r>
          </a:p>
          <a:p>
            <a:pPr marL="0" indent="0" algn="l">
              <a:buNone/>
            </a:pPr>
            <a:r>
              <a:rPr lang="en-GB" b="0" i="0" u="none" strike="noStrike" dirty="0">
                <a:effectLst/>
                <a:latin typeface="-apple-system"/>
                <a:hlinkClick r:id="rId3">
                  <a:extLst>
                    <a:ext uri="{A12FA001-AC4F-418D-AE19-62706E023703}">
                      <ahyp:hlinkClr xmlns:ahyp="http://schemas.microsoft.com/office/drawing/2018/hyperlinkcolor" val="tx"/>
                    </a:ext>
                  </a:extLst>
                </a:hlinkClick>
              </a:rPr>
              <a:t>https://libguides.uwf.edu/c.php?g=215199&amp;p=1420520</a:t>
            </a:r>
            <a:r>
              <a:rPr lang="en-GB" b="0" i="0" u="none" strike="noStrike" dirty="0">
                <a:effectLst/>
                <a:latin typeface="-apple-system"/>
              </a:rPr>
              <a:t>   </a:t>
            </a:r>
            <a:endParaRPr lang="en-GB" b="0" i="0" dirty="0">
              <a:effectLst/>
              <a:latin typeface="-apple-system"/>
            </a:endParaRPr>
          </a:p>
          <a:p>
            <a:pPr algn="l">
              <a:buFont typeface="Arial" panose="020B0604020202020204" pitchFamily="34" charset="0"/>
              <a:buChar char="•"/>
            </a:pPr>
            <a:r>
              <a:rPr lang="en-GB" b="0" i="0" dirty="0">
                <a:effectLst/>
                <a:latin typeface="-apple-system"/>
              </a:rPr>
              <a:t>UWTSD </a:t>
            </a:r>
            <a:r>
              <a:rPr lang="en-GB" b="0" i="0" dirty="0" err="1">
                <a:effectLst/>
                <a:latin typeface="-apple-system"/>
              </a:rPr>
              <a:t>Infoskills</a:t>
            </a:r>
            <a:r>
              <a:rPr lang="en-GB" b="0" i="0" dirty="0">
                <a:effectLst/>
                <a:latin typeface="-apple-system"/>
              </a:rPr>
              <a:t> site: </a:t>
            </a:r>
          </a:p>
          <a:p>
            <a:pPr marL="0" indent="0" algn="l">
              <a:buNone/>
            </a:pPr>
            <a:r>
              <a:rPr lang="en-GB" b="0" i="0" u="none" strike="noStrike" dirty="0">
                <a:effectLst/>
                <a:latin typeface="-apple-system"/>
                <a:hlinkClick r:id="rId4"/>
              </a:rPr>
              <a:t>https://uwtsd.ac.uk/library/infoskills/</a:t>
            </a:r>
            <a:r>
              <a:rPr lang="en-GB" b="0" i="0" u="none" strike="noStrike" dirty="0">
                <a:effectLst/>
                <a:latin typeface="-apple-system"/>
              </a:rPr>
              <a:t>  </a:t>
            </a:r>
            <a:endParaRPr lang="en-GB" b="0" i="0" dirty="0">
              <a:effectLst/>
              <a:latin typeface="-apple-system"/>
            </a:endParaRPr>
          </a:p>
          <a:p>
            <a:pPr algn="l">
              <a:buFont typeface="Arial" panose="020B0604020202020204" pitchFamily="34" charset="0"/>
              <a:buChar char="•"/>
            </a:pPr>
            <a:r>
              <a:rPr lang="en-GB" b="0" i="0" dirty="0">
                <a:effectLst/>
                <a:latin typeface="-apple-system"/>
              </a:rPr>
              <a:t>Open Textbook from the University of Minnesota: </a:t>
            </a:r>
          </a:p>
          <a:p>
            <a:pPr marL="0" indent="0" algn="l">
              <a:buNone/>
            </a:pPr>
            <a:r>
              <a:rPr lang="en-GB" b="0" i="0" u="none" strike="noStrike" dirty="0">
                <a:effectLst/>
                <a:latin typeface="-apple-system"/>
                <a:hlinkClick r:id="rId5">
                  <a:extLst>
                    <a:ext uri="{A12FA001-AC4F-418D-AE19-62706E023703}">
                      <ahyp:hlinkClr xmlns:ahyp="http://schemas.microsoft.com/office/drawing/2018/hyperlinkcolor" val="tx"/>
                    </a:ext>
                  </a:extLst>
                </a:hlinkClick>
              </a:rPr>
              <a:t>https://open.umn.edu/opentextbooks/textbooks/choosing-using-sources-a-guide-to-academic-research</a:t>
            </a:r>
            <a:r>
              <a:rPr lang="en-GB" b="0" i="0" u="none" strike="noStrike" dirty="0">
                <a:effectLst/>
                <a:latin typeface="-apple-system"/>
              </a:rPr>
              <a:t> </a:t>
            </a:r>
            <a:endParaRPr lang="en-GB" b="0" i="0" dirty="0">
              <a:effectLst/>
              <a:latin typeface="-apple-system"/>
            </a:endParaRPr>
          </a:p>
          <a:p>
            <a:endParaRPr lang="en-GB" dirty="0"/>
          </a:p>
        </p:txBody>
      </p:sp>
    </p:spTree>
    <p:extLst>
      <p:ext uri="{BB962C8B-B14F-4D97-AF65-F5344CB8AC3E}">
        <p14:creationId xmlns:p14="http://schemas.microsoft.com/office/powerpoint/2010/main" val="29694076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4B0FB-8626-40C9-912F-83BC74FCA9A5}"/>
              </a:ext>
            </a:extLst>
          </p:cNvPr>
          <p:cNvSpPr>
            <a:spLocks noGrp="1"/>
          </p:cNvSpPr>
          <p:nvPr>
            <p:ph type="title"/>
          </p:nvPr>
        </p:nvSpPr>
        <p:spPr>
          <a:xfrm>
            <a:off x="192401" y="128596"/>
            <a:ext cx="9404723" cy="1400530"/>
          </a:xfrm>
        </p:spPr>
        <p:txBody>
          <a:bodyPr/>
          <a:lstStyle/>
          <a:p>
            <a:r>
              <a:rPr lang="en-GB" b="1" dirty="0"/>
              <a:t>References</a:t>
            </a:r>
          </a:p>
        </p:txBody>
      </p:sp>
      <p:sp>
        <p:nvSpPr>
          <p:cNvPr id="4" name="Content Placeholder 3">
            <a:extLst>
              <a:ext uri="{FF2B5EF4-FFF2-40B4-BE49-F238E27FC236}">
                <a16:creationId xmlns:a16="http://schemas.microsoft.com/office/drawing/2014/main" id="{AA184560-7F29-4E9D-B28C-456C9380B3CE}"/>
              </a:ext>
            </a:extLst>
          </p:cNvPr>
          <p:cNvSpPr txBox="1">
            <a:spLocks noGrp="1"/>
          </p:cNvSpPr>
          <p:nvPr>
            <p:ph idx="1"/>
          </p:nvPr>
        </p:nvSpPr>
        <p:spPr>
          <a:xfrm>
            <a:off x="733365" y="1529126"/>
            <a:ext cx="10002110" cy="4078039"/>
          </a:xfrm>
          <a:prstGeom prst="rect">
            <a:avLst/>
          </a:prstGeom>
          <a:noFill/>
        </p:spPr>
        <p:txBody>
          <a:bodyPr wrap="square">
            <a:spAutoFit/>
          </a:bodyPr>
          <a:lstStyle/>
          <a:p>
            <a:r>
              <a:rPr lang="en-GB" sz="2600" dirty="0" err="1">
                <a:latin typeface="Times New Roman" panose="02020603050405020304" pitchFamily="18" charset="0"/>
                <a:cs typeface="Times New Roman" panose="02020603050405020304" pitchFamily="18" charset="0"/>
              </a:rPr>
              <a:t>Carnwell</a:t>
            </a:r>
            <a:r>
              <a:rPr lang="en-GB" sz="2600" dirty="0">
                <a:latin typeface="Times New Roman" panose="02020603050405020304" pitchFamily="18" charset="0"/>
                <a:cs typeface="Times New Roman" panose="02020603050405020304" pitchFamily="18" charset="0"/>
              </a:rPr>
              <a:t>, R., &amp; Daly, W. (2001) Strategies for the Construction of a Critical Review of the Literature. Nurse </a:t>
            </a:r>
            <a:r>
              <a:rPr lang="en-GB" sz="2600" dirty="0" err="1">
                <a:latin typeface="Times New Roman" panose="02020603050405020304" pitchFamily="18" charset="0"/>
                <a:cs typeface="Times New Roman" panose="02020603050405020304" pitchFamily="18" charset="0"/>
              </a:rPr>
              <a:t>Educ</a:t>
            </a:r>
            <a:r>
              <a:rPr lang="en-GB" sz="2600" dirty="0">
                <a:latin typeface="Times New Roman" panose="02020603050405020304" pitchFamily="18" charset="0"/>
                <a:cs typeface="Times New Roman" panose="02020603050405020304" pitchFamily="18" charset="0"/>
              </a:rPr>
              <a:t> </a:t>
            </a:r>
            <a:r>
              <a:rPr lang="en-GB" sz="2600" dirty="0" err="1">
                <a:latin typeface="Times New Roman" panose="02020603050405020304" pitchFamily="18" charset="0"/>
                <a:cs typeface="Times New Roman" panose="02020603050405020304" pitchFamily="18" charset="0"/>
              </a:rPr>
              <a:t>Pract</a:t>
            </a:r>
            <a:r>
              <a:rPr lang="en-GB" sz="2600" dirty="0">
                <a:latin typeface="Times New Roman" panose="02020603050405020304" pitchFamily="18" charset="0"/>
                <a:cs typeface="Times New Roman" panose="02020603050405020304" pitchFamily="18" charset="0"/>
              </a:rPr>
              <a:t> 1: 57-63</a:t>
            </a:r>
          </a:p>
          <a:p>
            <a:r>
              <a:rPr lang="en-GB" sz="2600" dirty="0">
                <a:latin typeface="Times New Roman" panose="02020603050405020304" pitchFamily="18" charset="0"/>
                <a:cs typeface="Times New Roman" panose="02020603050405020304" pitchFamily="18" charset="0"/>
              </a:rPr>
              <a:t>Colling, J (2003). Demystifying The Clinical Nursing Research Process: The Literature Review. </a:t>
            </a:r>
            <a:r>
              <a:rPr lang="en-GB" sz="2600" dirty="0" err="1">
                <a:latin typeface="Times New Roman" panose="02020603050405020304" pitchFamily="18" charset="0"/>
                <a:cs typeface="Times New Roman" panose="02020603050405020304" pitchFamily="18" charset="0"/>
              </a:rPr>
              <a:t>Urol</a:t>
            </a:r>
            <a:r>
              <a:rPr lang="en-GB" sz="2600" dirty="0">
                <a:latin typeface="Times New Roman" panose="02020603050405020304" pitchFamily="18" charset="0"/>
                <a:cs typeface="Times New Roman" panose="02020603050405020304" pitchFamily="18" charset="0"/>
              </a:rPr>
              <a:t> </a:t>
            </a:r>
            <a:r>
              <a:rPr lang="en-GB" sz="2600" dirty="0" err="1">
                <a:latin typeface="Times New Roman" panose="02020603050405020304" pitchFamily="18" charset="0"/>
                <a:cs typeface="Times New Roman" panose="02020603050405020304" pitchFamily="18" charset="0"/>
              </a:rPr>
              <a:t>Nurs</a:t>
            </a:r>
            <a:r>
              <a:rPr lang="en-GB" sz="2600" dirty="0">
                <a:latin typeface="Times New Roman" panose="02020603050405020304" pitchFamily="18" charset="0"/>
                <a:cs typeface="Times New Roman" panose="02020603050405020304" pitchFamily="18" charset="0"/>
              </a:rPr>
              <a:t> 23 (4): 297–9.</a:t>
            </a:r>
          </a:p>
          <a:p>
            <a:r>
              <a:rPr lang="en-GB" sz="2600" dirty="0">
                <a:latin typeface="Times New Roman" panose="02020603050405020304" pitchFamily="18" charset="0"/>
                <a:cs typeface="Times New Roman" panose="02020603050405020304" pitchFamily="18" charset="0"/>
              </a:rPr>
              <a:t>Cronin, P., Ryan, F., &amp; Coughlan, M. (2008). Undertaking a literature review: a step-by-step approach. British Journal of Nursing, 17(1): 38-43.</a:t>
            </a:r>
          </a:p>
          <a:p>
            <a:r>
              <a:rPr lang="en-GB" sz="2600" dirty="0">
                <a:latin typeface="Times New Roman" panose="02020603050405020304" pitchFamily="18" charset="0"/>
                <a:cs typeface="Times New Roman" panose="02020603050405020304" pitchFamily="18" charset="0"/>
              </a:rPr>
              <a:t>Hart, C. (1998). Doing a Literature Review. London: Sage Publications.</a:t>
            </a:r>
          </a:p>
        </p:txBody>
      </p:sp>
    </p:spTree>
    <p:extLst>
      <p:ext uri="{BB962C8B-B14F-4D97-AF65-F5344CB8AC3E}">
        <p14:creationId xmlns:p14="http://schemas.microsoft.com/office/powerpoint/2010/main" val="14173306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2540</Words>
  <Application>Microsoft Office PowerPoint</Application>
  <PresentationFormat>Widescreen</PresentationFormat>
  <Paragraphs>346</Paragraphs>
  <Slides>22</Slides>
  <Notes>15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-apple-system</vt:lpstr>
      <vt:lpstr>inherit</vt:lpstr>
      <vt:lpstr>arial</vt:lpstr>
      <vt:lpstr>arial</vt:lpstr>
      <vt:lpstr>Calibri</vt:lpstr>
      <vt:lpstr>Century Gothic</vt:lpstr>
      <vt:lpstr>Tahoma</vt:lpstr>
      <vt:lpstr>Times New Roman</vt:lpstr>
      <vt:lpstr>Wingdings 3</vt:lpstr>
      <vt:lpstr>Ion</vt:lpstr>
      <vt:lpstr>Reading and evaluating literature as a practitioner-researcher</vt:lpstr>
      <vt:lpstr>PowerPoint Presentation</vt:lpstr>
      <vt:lpstr>PowerPoint Presentation</vt:lpstr>
      <vt:lpstr>Module and Tutorial Schedule   BMDP7000  Approaches to Research and Academic Communication</vt:lpstr>
      <vt:lpstr>Types of  Reading</vt:lpstr>
      <vt:lpstr>Active reading</vt:lpstr>
      <vt:lpstr>Match each source to the description of its content.  </vt:lpstr>
      <vt:lpstr>PowerPoint Presentation</vt:lpstr>
      <vt:lpstr>What is a literature review?</vt:lpstr>
      <vt:lpstr>Evaluation Criteria </vt:lpstr>
      <vt:lpstr>PowerPoint Presentation</vt:lpstr>
      <vt:lpstr>Analysis and critique of research-based literature  Title:  Type of source:  Author/researcher:  Publication date: </vt:lpstr>
      <vt:lpstr>Analyse and synthesise key sources </vt:lpstr>
      <vt:lpstr>Good academic communication checklist </vt:lpstr>
      <vt:lpstr>Types of literature review – other styles</vt:lpstr>
      <vt:lpstr>PowerPoint Presentation</vt:lpstr>
      <vt:lpstr>Referencing Tools</vt:lpstr>
      <vt:lpstr>PowerPoint Presentation</vt:lpstr>
      <vt:lpstr>UWTSD Library website</vt:lpstr>
      <vt:lpstr>Research repositories</vt:lpstr>
      <vt:lpstr>Sources of further advice: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and evaluating literature as a practitioner-researcher</dc:title>
  <dc:creator>Roisin Mullins</dc:creator>
  <cp:lastModifiedBy>Roisin Mullins</cp:lastModifiedBy>
  <cp:revision>132</cp:revision>
  <dcterms:created xsi:type="dcterms:W3CDTF">2022-10-03T09:13:59Z</dcterms:created>
  <dcterms:modified xsi:type="dcterms:W3CDTF">2024-10-14T12:51:53Z</dcterms:modified>
</cp:coreProperties>
</file>