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6" r:id="rId2"/>
    <p:sldId id="258" r:id="rId3"/>
    <p:sldId id="256" r:id="rId4"/>
    <p:sldId id="264" r:id="rId5"/>
    <p:sldId id="265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7"/>
    <p:restoredTop sz="96110"/>
  </p:normalViewPr>
  <p:slideViewPr>
    <p:cSldViewPr snapToGrid="0">
      <p:cViewPr varScale="1">
        <p:scale>
          <a:sx n="121" d="100"/>
          <a:sy n="121" d="100"/>
        </p:scale>
        <p:origin x="4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FF5E0-A00B-BC7C-4969-19EB3D65CB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8D6814-5672-18C4-F83A-F1361A1AE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ECF70-83F2-7374-404F-EBDDA6B68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AADDB9-BB04-A8A2-2AB5-38AB23648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42132-1D0D-6FBC-635D-07CD839A0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869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507A-BADC-3464-2C42-D2979E685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6DC71-947A-9BAD-2362-D50C2A2765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0D1CA-B5EF-DE71-E172-7A3BDEF2B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EF207-2327-9B0B-A031-00DD6C751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5F7AF-0C0A-4999-910B-9BE63B025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694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27F40-14DD-D9AC-DA20-F7CCCE718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FF193D-0FBA-27A8-DA48-2C5EF9AB2D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1EDB36-5528-31FD-4150-A0FCCB0C4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5B40-D3D1-8488-C542-AA338D85D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41D98-6914-172A-D96D-6546EA9DD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321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1C3F8-0939-1E67-17A5-D1F93CE65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D0D9F-1AB8-B76E-4B22-F635F32D63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778437-5C64-0A05-6D30-766EC16F61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4619C0-E408-20A5-BC81-D44DBB0DF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8B2419-2460-EC12-934A-4D81AA217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1D6EB4-FC52-ECF2-A50C-210370C21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688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E35FA-D83F-2FB2-2574-19FA766C4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97BD89-2FB7-0955-A14F-38B7C4474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37A600-F217-EE14-7374-A737227BE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512BCC-FAF1-7D1C-CEDB-AF54D6FFBB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99A846-1052-63C2-01B4-850529631D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16770B-3EC0-BC95-B733-425021F40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7E173A-4E6C-25E5-0CDB-F6B78AE4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0C8535-8CD5-914C-1E9F-E432A8175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043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E3D60-5522-AD03-2908-C01BAB9D5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A1BBC3-BCA8-5933-6019-10D74DB5E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B5394E-95E9-E00B-962D-05296A80D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9FAD3E-1E00-E9B2-CB14-B021B2114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356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CAAFBB-917D-B723-062B-CFC7B4400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B7E600-A682-F2B0-EC38-DAB79EA27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B66DD8-FDD6-E0E6-67DF-EA5D4EB1D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492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21F38-B2BE-E2C1-FD94-A8BFC79C3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2C0C3-8C48-FAB0-9ECD-BD7FFEEC5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FA060-E585-EC2A-4C86-5E38DFFAA3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B83288-AA87-73A9-5B99-55EC0B4F5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A29AF8-EB52-C8DC-B937-9A3871B22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A96D44-2D08-72E3-16F0-32F2E9A4B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546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3D877-4067-AB4D-353C-CD2A5F0A9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4B743D-4E80-4D3A-F34E-C858F88A41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E0656D-0363-7ABE-87E9-3B6E391787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42A5DD-96C7-3AEF-4E0F-9383A7F98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CFF578-3DB0-4C84-5D97-F2E3C180E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8B84F2-ACBE-3A4C-33DC-31E018FBC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974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EDD79-6AE3-93D7-75BE-D40490BF2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017294-7353-F834-E6D0-6E2325AA23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EA5B1-01CC-8B2B-785F-F373755DB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5BE57-0F43-9E3F-91DC-B4DA3DA84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CD7E1D-F09B-ADFC-DE11-C0A79D62F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666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5B5BFB-D57A-798B-7532-FCACE8051E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7887CB-8250-1D76-BA14-517EB809F6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252F2-3984-2744-C19A-E3C456E65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C8B00-F0ED-15F3-E379-526A5C002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A030B-364E-02AA-15EA-D3714CC3E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150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3FE71D-B005-9716-8CB7-022DE3354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EF1ADA-3621-2FEB-F169-33E3F81819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F5238-2857-D082-8DDC-9CF9C27CED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47993-721A-9D4A-AB9E-BFE628C700B6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78C7A-190D-FA35-6A66-38263FA194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79632-E334-20CE-0796-CEE60BFBCE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992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21" Type="http://schemas.openxmlformats.org/officeDocument/2006/relationships/image" Target="../media/image21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F5D0C747-7612-6926-C8F3-3324A3312A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675215"/>
              </p:ext>
            </p:extLst>
          </p:nvPr>
        </p:nvGraphicFramePr>
        <p:xfrm>
          <a:off x="315310" y="540991"/>
          <a:ext cx="11561380" cy="582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53028">
                  <a:extLst>
                    <a:ext uri="{9D8B030D-6E8A-4147-A177-3AD203B41FA5}">
                      <a16:colId xmlns:a16="http://schemas.microsoft.com/office/drawing/2014/main" val="808694539"/>
                    </a:ext>
                  </a:extLst>
                </a:gridCol>
                <a:gridCol w="2292610">
                  <a:extLst>
                    <a:ext uri="{9D8B030D-6E8A-4147-A177-3AD203B41FA5}">
                      <a16:colId xmlns:a16="http://schemas.microsoft.com/office/drawing/2014/main" val="3614214327"/>
                    </a:ext>
                  </a:extLst>
                </a:gridCol>
                <a:gridCol w="2992471">
                  <a:extLst>
                    <a:ext uri="{9D8B030D-6E8A-4147-A177-3AD203B41FA5}">
                      <a16:colId xmlns:a16="http://schemas.microsoft.com/office/drawing/2014/main" val="922897303"/>
                    </a:ext>
                  </a:extLst>
                </a:gridCol>
                <a:gridCol w="3223271">
                  <a:extLst>
                    <a:ext uri="{9D8B030D-6E8A-4147-A177-3AD203B41FA5}">
                      <a16:colId xmlns:a16="http://schemas.microsoft.com/office/drawing/2014/main" val="3288984078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y-GB" sz="1400" noProof="0" dirty="0"/>
                        <a:t>Faint o’r gloch ydy hi?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Faint o’t gloch oedd hi?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Faint o’r gloch fydd hi?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Mae hi’n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Roedd hi’n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Bydd hi’n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y-GB" sz="1400" noProof="0" dirty="0"/>
                        <a:t>un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au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cy-GB" sz="1400" noProof="0" dirty="0"/>
                        <a:t>ri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edwar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ump o’r gloch.</a:t>
                      </a:r>
                    </a:p>
                    <a:p>
                      <a:r>
                        <a:rPr lang="cy-GB" sz="1400" noProof="0" dirty="0"/>
                        <a:t>chwech o’r gloch.</a:t>
                      </a:r>
                    </a:p>
                    <a:p>
                      <a:r>
                        <a:rPr lang="cy-GB" sz="1400" noProof="0" dirty="0"/>
                        <a:t>saith o’r gloch.</a:t>
                      </a:r>
                    </a:p>
                    <a:p>
                      <a:r>
                        <a:rPr lang="cy-GB" sz="1400" noProof="0" dirty="0"/>
                        <a:t>wyth o’r gloch.</a:t>
                      </a:r>
                    </a:p>
                    <a:p>
                      <a:r>
                        <a:rPr lang="cy-GB" sz="1400" noProof="0" dirty="0"/>
                        <a:t>naw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eg o’r gloch.</a:t>
                      </a:r>
                    </a:p>
                    <a:p>
                      <a:r>
                        <a:rPr lang="cy-GB" sz="1400" noProof="0" dirty="0"/>
                        <a:t>un ar ddeg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euddeg o’r gloch.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31053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/>
                        <a:t>Faint o’r gloch wyt ti’n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/>
                        <a:t>Faint o’r gloch mae Tom yn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codi yn y bore?</a:t>
                      </a:r>
                    </a:p>
                    <a:p>
                      <a:r>
                        <a:rPr lang="cy-GB" sz="1400" noProof="0" dirty="0"/>
                        <a:t>mynd i’r gwely?</a:t>
                      </a:r>
                    </a:p>
                    <a:p>
                      <a:r>
                        <a:rPr lang="cy-GB" sz="1400" noProof="0" dirty="0"/>
                        <a:t>mynd i’r ysgol?</a:t>
                      </a:r>
                    </a:p>
                    <a:p>
                      <a:r>
                        <a:rPr lang="cy-GB" sz="1400" noProof="0" dirty="0"/>
                        <a:t>bwyta cinio?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Rydw i’n codi am</a:t>
                      </a:r>
                    </a:p>
                    <a:p>
                      <a:r>
                        <a:rPr lang="cy-GB" sz="1400" noProof="0" dirty="0"/>
                        <a:t>                mynd i’r gwely am</a:t>
                      </a:r>
                    </a:p>
                    <a:p>
                      <a:r>
                        <a:rPr lang="cy-GB" sz="1400" noProof="0" dirty="0"/>
                        <a:t>                mynd i’r ysgol am</a:t>
                      </a:r>
                    </a:p>
                    <a:p>
                      <a:r>
                        <a:rPr lang="cy-GB" sz="1400" noProof="0" dirty="0"/>
                        <a:t>                bwyta cinio am</a:t>
                      </a:r>
                    </a:p>
                    <a:p>
                      <a:endParaRPr lang="cy-GB" sz="1400" noProof="0" dirty="0"/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Mae Tom yn codi am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1680884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endParaRPr lang="cy-GB" sz="4800" b="1" noProof="0" dirty="0"/>
                    </a:p>
                    <a:p>
                      <a:r>
                        <a:rPr lang="cy-GB" sz="4800" b="1" noProof="0" dirty="0"/>
                        <a:t>            Yr Amser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wedi un.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eng munud wedi un.</a:t>
                      </a:r>
                    </a:p>
                    <a:p>
                      <a:r>
                        <a:rPr lang="cy-GB" sz="1400" noProof="0" dirty="0"/>
                        <a:t>chwarter wedi un.</a:t>
                      </a:r>
                    </a:p>
                    <a:p>
                      <a:r>
                        <a:rPr lang="cy-GB" sz="1400" noProof="0" dirty="0"/>
                        <a:t>ugain munud wedi un.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ar hugain wedi un.</a:t>
                      </a:r>
                    </a:p>
                    <a:p>
                      <a:r>
                        <a:rPr lang="cy-GB" sz="1400" noProof="0" dirty="0"/>
                        <a:t>hanner awr wedi un.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ar hugain i ddeg.</a:t>
                      </a:r>
                    </a:p>
                    <a:p>
                      <a:r>
                        <a:rPr lang="cy-GB" sz="1400" noProof="0" dirty="0"/>
                        <a:t>ugain munud i ddeg.</a:t>
                      </a:r>
                    </a:p>
                    <a:p>
                      <a:r>
                        <a:rPr lang="cy-GB" sz="1400" noProof="0" dirty="0"/>
                        <a:t>chwarter i ddeg.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eng munud i ddeg.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i ddeg.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6378787"/>
                  </a:ext>
                </a:extLst>
              </a:tr>
            </a:tbl>
          </a:graphicData>
        </a:graphic>
      </p:graphicFrame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B6EE66F7-490F-FC2B-5D27-7913D349E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2549" y="4002333"/>
            <a:ext cx="2265636" cy="2314676"/>
          </a:xfrm>
          <a:prstGeom prst="rect">
            <a:avLst/>
          </a:prstGeom>
        </p:spPr>
      </p:pic>
      <p:sp>
        <p:nvSpPr>
          <p:cNvPr id="3" name="TextBox 13">
            <a:extLst>
              <a:ext uri="{FF2B5EF4-FFF2-40B4-BE49-F238E27FC236}">
                <a16:creationId xmlns:a16="http://schemas.microsoft.com/office/drawing/2014/main" id="{1719B5CF-5023-D4B6-D274-2381FC3BDF6A}"/>
              </a:ext>
            </a:extLst>
          </p:cNvPr>
          <p:cNvSpPr txBox="1"/>
          <p:nvPr/>
        </p:nvSpPr>
        <p:spPr>
          <a:xfrm>
            <a:off x="955977" y="5321865"/>
            <a:ext cx="4263921" cy="69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88"/>
              </a:lnSpc>
            </a:pPr>
            <a:r>
              <a:rPr lang="en-US" sz="4134" dirty="0" err="1">
                <a:solidFill>
                  <a:srgbClr val="000000"/>
                </a:solidFill>
                <a:latin typeface="Merriweather"/>
              </a:rPr>
              <a:t>Lefel</a:t>
            </a:r>
            <a:r>
              <a:rPr lang="en-US" sz="4134" dirty="0">
                <a:solidFill>
                  <a:srgbClr val="000000"/>
                </a:solidFill>
                <a:latin typeface="Merriweather"/>
              </a:rPr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4255802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D5B0626F-0EBA-872F-01FB-4E674E51C0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5114991"/>
              </p:ext>
            </p:extLst>
          </p:nvPr>
        </p:nvGraphicFramePr>
        <p:xfrm>
          <a:off x="420413" y="288742"/>
          <a:ext cx="11183005" cy="4211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6601">
                  <a:extLst>
                    <a:ext uri="{9D8B030D-6E8A-4147-A177-3AD203B41FA5}">
                      <a16:colId xmlns:a16="http://schemas.microsoft.com/office/drawing/2014/main" val="4261554545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1641367374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3404476360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3871456195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13295752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Codi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ysgol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Bwyta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cinio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gwely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83159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Mari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3786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525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9198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8521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989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928303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B466C8A-B6AA-B5E4-0A06-AA9AAF2A849F}"/>
              </a:ext>
            </a:extLst>
          </p:cNvPr>
          <p:cNvSpPr txBox="1"/>
          <p:nvPr/>
        </p:nvSpPr>
        <p:spPr>
          <a:xfrm>
            <a:off x="578070" y="4684976"/>
            <a:ext cx="63348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Person A: 	Faint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?</a:t>
            </a:r>
          </a:p>
          <a:p>
            <a:r>
              <a:rPr lang="en-US" dirty="0"/>
              <a:t>Mari:		</a:t>
            </a:r>
            <a:r>
              <a:rPr lang="en-US" dirty="0" err="1"/>
              <a:t>Rydw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 am </a:t>
            </a:r>
            <a:r>
              <a:rPr lang="en-US" dirty="0" err="1"/>
              <a:t>ddeg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b="1" dirty="0" err="1"/>
              <a:t>Adrodd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ôl</a:t>
            </a:r>
            <a:r>
              <a:rPr lang="en-US" b="1" dirty="0"/>
              <a:t> </a:t>
            </a:r>
            <a:r>
              <a:rPr lang="en-US" i="1" dirty="0"/>
              <a:t>(reporting back)</a:t>
            </a:r>
            <a:endParaRPr lang="en-US" b="1" i="1" dirty="0"/>
          </a:p>
          <a:p>
            <a:endParaRPr lang="en-US" dirty="0"/>
          </a:p>
          <a:p>
            <a:r>
              <a:rPr lang="en-US" dirty="0"/>
              <a:t>Person B: 	Faint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Mari’n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?</a:t>
            </a:r>
          </a:p>
          <a:p>
            <a:r>
              <a:rPr lang="en-US" dirty="0"/>
              <a:t>Person A: 	Mae </a:t>
            </a:r>
            <a:r>
              <a:rPr lang="en-US" dirty="0" err="1"/>
              <a:t>Mari’n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 am </a:t>
            </a:r>
            <a:r>
              <a:rPr lang="en-US" dirty="0" err="1"/>
              <a:t>ddeg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213CCC-FEEA-4AE0-6033-35104FC3D46C}"/>
              </a:ext>
            </a:extLst>
          </p:cNvPr>
          <p:cNvSpPr txBox="1"/>
          <p:nvPr/>
        </p:nvSpPr>
        <p:spPr>
          <a:xfrm>
            <a:off x="8460827" y="5129048"/>
            <a:ext cx="21387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/>
              <a:t>Holiadur</a:t>
            </a:r>
            <a:r>
              <a:rPr lang="en-US" sz="40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400154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941487" y="2245401"/>
            <a:ext cx="2308885" cy="221653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3226202" y="4490801"/>
            <a:ext cx="2308885" cy="221653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09190" y="4490801"/>
            <a:ext cx="2308885" cy="221653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09190" y="28871"/>
            <a:ext cx="2308885" cy="221653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941487" y="4490801"/>
            <a:ext cx="2308885" cy="221653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8582130" y="4461931"/>
            <a:ext cx="2308885" cy="221653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5400000">
            <a:off x="3148726" y="2287068"/>
            <a:ext cx="2308885" cy="221653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3226202" y="28871"/>
            <a:ext cx="2308885" cy="221653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5941487" y="-2879"/>
            <a:ext cx="2308885" cy="2216530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509190" y="2245401"/>
            <a:ext cx="2308885" cy="221653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8515227" y="28871"/>
            <a:ext cx="2350335" cy="2256321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-5400000">
            <a:off x="8535952" y="2199223"/>
            <a:ext cx="2308885" cy="2216530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 rot="-5400000">
            <a:off x="9437369" y="2750943"/>
            <a:ext cx="4263921" cy="69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88"/>
              </a:lnSpc>
            </a:pPr>
            <a:r>
              <a:rPr lang="en-US" sz="4134">
                <a:solidFill>
                  <a:srgbClr val="000000"/>
                </a:solidFill>
                <a:latin typeface="Merriweather"/>
              </a:rPr>
              <a:t>Lefel 2 / Lefel 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95563" y="1594514"/>
            <a:ext cx="4453152" cy="41238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592953" y="1594514"/>
            <a:ext cx="4453152" cy="412387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935351" y="3748459"/>
            <a:ext cx="1717328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Mathemateg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9998" y="4727629"/>
            <a:ext cx="119459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Cymraeg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979503" y="1780438"/>
            <a:ext cx="11087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 err="1">
                <a:solidFill>
                  <a:srgbClr val="000000"/>
                </a:solidFill>
                <a:latin typeface="Montserrat Classic"/>
              </a:rPr>
              <a:t>Saesneg</a:t>
            </a:r>
            <a:endParaRPr lang="en-US" sz="2100" dirty="0">
              <a:solidFill>
                <a:srgbClr val="000000"/>
              </a:solidFill>
              <a:latin typeface="Montserrat Classic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503" y="2294370"/>
            <a:ext cx="82624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Hanes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919625" y="2792149"/>
            <a:ext cx="177224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Ymarfer Corff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9998" y="3270303"/>
            <a:ext cx="1962646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Gwyddoniaeth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09207" y="4228519"/>
            <a:ext cx="1759198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Cerddoriaeth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5564" y="1095167"/>
            <a:ext cx="135299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Llun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92953" y="1095167"/>
            <a:ext cx="181411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Mawrth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5801" y="220979"/>
            <a:ext cx="3411587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>
                <a:solidFill>
                  <a:srgbClr val="000000"/>
                </a:solidFill>
                <a:latin typeface="Montserrat Classic"/>
              </a:rPr>
              <a:t>Amserlen: Partner 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7162" y="6115050"/>
            <a:ext cx="5912974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Faint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o'r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gloch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mae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u="sng" dirty="0" err="1">
                <a:solidFill>
                  <a:srgbClr val="000000"/>
                </a:solidFill>
                <a:latin typeface="Montserrat Classic"/>
              </a:rPr>
              <a:t>Saesneg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374620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659399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312881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97660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38191" y="2793480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53412" y="2792149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5193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32662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405006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88336" y="4269859"/>
            <a:ext cx="5689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00094" y="477531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38191" y="479944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646178" y="4269859"/>
            <a:ext cx="568920" cy="721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3:250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31668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9" name="TextBox 13">
            <a:extLst>
              <a:ext uri="{FF2B5EF4-FFF2-40B4-BE49-F238E27FC236}">
                <a16:creationId xmlns:a16="http://schemas.microsoft.com/office/drawing/2014/main" id="{198A81D6-3131-E963-1C06-1160AF936CD2}"/>
              </a:ext>
            </a:extLst>
          </p:cNvPr>
          <p:cNvSpPr txBox="1"/>
          <p:nvPr/>
        </p:nvSpPr>
        <p:spPr>
          <a:xfrm rot="-5400000">
            <a:off x="9437369" y="2750943"/>
            <a:ext cx="4263921" cy="69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88"/>
              </a:lnSpc>
            </a:pPr>
            <a:r>
              <a:rPr lang="en-US" sz="4134" dirty="0" err="1">
                <a:solidFill>
                  <a:srgbClr val="000000"/>
                </a:solidFill>
                <a:latin typeface="Merriweather"/>
              </a:rPr>
              <a:t>Lefel</a:t>
            </a:r>
            <a:r>
              <a:rPr lang="en-US" sz="4134" dirty="0">
                <a:solidFill>
                  <a:srgbClr val="000000"/>
                </a:solidFill>
                <a:latin typeface="Merriweather"/>
              </a:rPr>
              <a:t> 2/3</a:t>
            </a:r>
          </a:p>
        </p:txBody>
      </p:sp>
    </p:spTree>
    <p:extLst>
      <p:ext uri="{BB962C8B-B14F-4D97-AF65-F5344CB8AC3E}">
        <p14:creationId xmlns:p14="http://schemas.microsoft.com/office/powerpoint/2010/main" val="2108089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30285" y="1594514"/>
            <a:ext cx="4453152" cy="41238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527675" y="1594514"/>
            <a:ext cx="4453152" cy="412387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3029651" y="1796591"/>
            <a:ext cx="1717328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Mathemateg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013925" y="2281892"/>
            <a:ext cx="119459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Cymraeg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056861" y="2768302"/>
            <a:ext cx="11087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Saesneg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062071" y="3297039"/>
            <a:ext cx="82624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Hanes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013925" y="3783449"/>
            <a:ext cx="177224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Ymarfer Corff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13925" y="4269859"/>
            <a:ext cx="1962646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Gwyddoniaeth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026972" y="4727629"/>
            <a:ext cx="1759198" cy="721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Clwb</a:t>
            </a:r>
          </a:p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Cerddoriaeth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0286" y="1095167"/>
            <a:ext cx="135299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Llun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27676" y="1095167"/>
            <a:ext cx="181411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Mawrth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286" y="250075"/>
            <a:ext cx="3400574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>
                <a:solidFill>
                  <a:srgbClr val="000000"/>
                </a:solidFill>
                <a:latin typeface="Montserrat Classic"/>
              </a:rPr>
              <a:t>Amserlen: Partner 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74620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59399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312881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7660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38191" y="2793480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53412" y="2792149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65193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662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405006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388336" y="4269859"/>
            <a:ext cx="5689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00094" y="477531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638191" y="479944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46178" y="4269859"/>
            <a:ext cx="5689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631668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8" name="TextBox 14">
            <a:extLst>
              <a:ext uri="{FF2B5EF4-FFF2-40B4-BE49-F238E27FC236}">
                <a16:creationId xmlns:a16="http://schemas.microsoft.com/office/drawing/2014/main" id="{CC52DE55-6756-E58E-61B3-A5BF962D300A}"/>
              </a:ext>
            </a:extLst>
          </p:cNvPr>
          <p:cNvSpPr txBox="1"/>
          <p:nvPr/>
        </p:nvSpPr>
        <p:spPr>
          <a:xfrm>
            <a:off x="517162" y="6115050"/>
            <a:ext cx="5912974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Faint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o'r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gloch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mae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u="sng" dirty="0" err="1">
                <a:solidFill>
                  <a:srgbClr val="000000"/>
                </a:solidFill>
                <a:latin typeface="Montserrat Classic"/>
              </a:rPr>
              <a:t>Mathemateg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?</a:t>
            </a:r>
          </a:p>
        </p:txBody>
      </p:sp>
      <p:sp>
        <p:nvSpPr>
          <p:cNvPr id="29" name="TextBox 13">
            <a:extLst>
              <a:ext uri="{FF2B5EF4-FFF2-40B4-BE49-F238E27FC236}">
                <a16:creationId xmlns:a16="http://schemas.microsoft.com/office/drawing/2014/main" id="{56148D28-5AA8-1F03-3A97-C9E839C46B02}"/>
              </a:ext>
            </a:extLst>
          </p:cNvPr>
          <p:cNvSpPr txBox="1"/>
          <p:nvPr/>
        </p:nvSpPr>
        <p:spPr>
          <a:xfrm rot="-5400000">
            <a:off x="9437369" y="2750943"/>
            <a:ext cx="4263921" cy="69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88"/>
              </a:lnSpc>
            </a:pPr>
            <a:r>
              <a:rPr lang="en-US" sz="4134" dirty="0" err="1">
                <a:solidFill>
                  <a:srgbClr val="000000"/>
                </a:solidFill>
                <a:latin typeface="Merriweather"/>
              </a:rPr>
              <a:t>Lefel</a:t>
            </a:r>
            <a:r>
              <a:rPr lang="en-US" sz="4134" dirty="0">
                <a:solidFill>
                  <a:srgbClr val="000000"/>
                </a:solidFill>
                <a:latin typeface="Merriweather"/>
              </a:rPr>
              <a:t> 2/3</a:t>
            </a:r>
          </a:p>
        </p:txBody>
      </p:sp>
    </p:spTree>
    <p:extLst>
      <p:ext uri="{BB962C8B-B14F-4D97-AF65-F5344CB8AC3E}">
        <p14:creationId xmlns:p14="http://schemas.microsoft.com/office/powerpoint/2010/main" val="31925304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354</Words>
  <Application>Microsoft Office PowerPoint</Application>
  <PresentationFormat>Widescreen</PresentationFormat>
  <Paragraphs>128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Kara Lewis</dc:creator>
  <cp:lastModifiedBy>Kara Lewis</cp:lastModifiedBy>
  <cp:revision>4</cp:revision>
  <dcterms:created xsi:type="dcterms:W3CDTF">2023-03-07T17:25:58Z</dcterms:created>
  <dcterms:modified xsi:type="dcterms:W3CDTF">2023-03-09T14:22:41Z</dcterms:modified>
</cp:coreProperties>
</file>