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 id="2147483788" r:id="rId5"/>
  </p:sldMasterIdLst>
  <p:notesMasterIdLst>
    <p:notesMasterId r:id="rId33"/>
  </p:notesMasterIdLst>
  <p:handoutMasterIdLst>
    <p:handoutMasterId r:id="rId34"/>
  </p:handoutMasterIdLst>
  <p:sldIdLst>
    <p:sldId id="258" r:id="rId6"/>
    <p:sldId id="289" r:id="rId7"/>
    <p:sldId id="331" r:id="rId8"/>
    <p:sldId id="367" r:id="rId9"/>
    <p:sldId id="387" r:id="rId10"/>
    <p:sldId id="388" r:id="rId11"/>
    <p:sldId id="383" r:id="rId12"/>
    <p:sldId id="370" r:id="rId13"/>
    <p:sldId id="382" r:id="rId14"/>
    <p:sldId id="368" r:id="rId15"/>
    <p:sldId id="371" r:id="rId16"/>
    <p:sldId id="372" r:id="rId17"/>
    <p:sldId id="374" r:id="rId18"/>
    <p:sldId id="389" r:id="rId19"/>
    <p:sldId id="385" r:id="rId20"/>
    <p:sldId id="386" r:id="rId21"/>
    <p:sldId id="377" r:id="rId22"/>
    <p:sldId id="376" r:id="rId23"/>
    <p:sldId id="390" r:id="rId24"/>
    <p:sldId id="378" r:id="rId25"/>
    <p:sldId id="379" r:id="rId26"/>
    <p:sldId id="380" r:id="rId27"/>
    <p:sldId id="384" r:id="rId28"/>
    <p:sldId id="381" r:id="rId29"/>
    <p:sldId id="366" r:id="rId30"/>
    <p:sldId id="391" r:id="rId31"/>
    <p:sldId id="276"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37" autoAdjust="0"/>
    <p:restoredTop sz="93372" autoAdjust="0"/>
  </p:normalViewPr>
  <p:slideViewPr>
    <p:cSldViewPr>
      <p:cViewPr varScale="1">
        <p:scale>
          <a:sx n="59" d="100"/>
          <a:sy n="59" d="100"/>
        </p:scale>
        <p:origin x="1332"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commentAuthors" Target="commentAuthors.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27/04/2023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27/04/2023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27/04/2023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27/04/2023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27/04/2023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B25C0-CF63-795A-0FCB-EBF0F9B8116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49CF1A3-FCD5-279A-0BBB-D8B2C32509E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DFD9AD-3CC2-22FA-0F99-D43AF81DD0A7}"/>
              </a:ext>
            </a:extLst>
          </p:cNvPr>
          <p:cNvSpPr>
            <a:spLocks noGrp="1"/>
          </p:cNvSpPr>
          <p:nvPr>
            <p:ph type="dt" sz="half" idx="10"/>
          </p:nvPr>
        </p:nvSpPr>
        <p:spPr/>
        <p:txBody>
          <a:bodyPr/>
          <a:lstStyle/>
          <a:p>
            <a:pPr>
              <a:defRPr/>
            </a:pPr>
            <a:fld id="{8EFCBBD8-CF39-48F7-8656-50407EDD0B37}" type="datetime1">
              <a:rPr lang="en-GB" altLang="en-US" smtClean="0"/>
              <a:pPr>
                <a:defRPr/>
              </a:pPr>
              <a:t>27/04/2023</a:t>
            </a:fld>
            <a:endParaRPr lang="en-GB" altLang="en-US" dirty="0"/>
          </a:p>
        </p:txBody>
      </p:sp>
      <p:sp>
        <p:nvSpPr>
          <p:cNvPr id="5" name="Footer Placeholder 4">
            <a:extLst>
              <a:ext uri="{FF2B5EF4-FFF2-40B4-BE49-F238E27FC236}">
                <a16:creationId xmlns:a16="http://schemas.microsoft.com/office/drawing/2014/main" id="{992587B8-E932-21FB-6C10-DBA3C59BA047}"/>
              </a:ext>
            </a:extLst>
          </p:cNvPr>
          <p:cNvSpPr>
            <a:spLocks noGrp="1"/>
          </p:cNvSpPr>
          <p:nvPr>
            <p:ph type="ftr" sz="quarter" idx="11"/>
          </p:nvPr>
        </p:nvSpPr>
        <p:spPr/>
        <p:txBody>
          <a:bodyPr/>
          <a:lstStyle/>
          <a:p>
            <a:pPr>
              <a:defRPr/>
            </a:pPr>
            <a:endParaRPr lang="en-GB" altLang="en-US" dirty="0"/>
          </a:p>
        </p:txBody>
      </p:sp>
      <p:sp>
        <p:nvSpPr>
          <p:cNvPr id="6" name="Slide Number Placeholder 5">
            <a:extLst>
              <a:ext uri="{FF2B5EF4-FFF2-40B4-BE49-F238E27FC236}">
                <a16:creationId xmlns:a16="http://schemas.microsoft.com/office/drawing/2014/main" id="{8E29FF32-38C5-3963-B67B-FAE2ADC78905}"/>
              </a:ext>
            </a:extLst>
          </p:cNvPr>
          <p:cNvSpPr>
            <a:spLocks noGrp="1"/>
          </p:cNvSpPr>
          <p:nvPr>
            <p:ph type="sldNum" sz="quarter" idx="12"/>
          </p:nvPr>
        </p:nvSpPr>
        <p:spPr/>
        <p:txBody>
          <a:bodyPr/>
          <a:lstStyle/>
          <a:p>
            <a:pPr>
              <a:defRPr/>
            </a:pPr>
            <a:fld id="{F905DF63-1FF9-46D5-8FED-1829CDB5D9EE}" type="slidenum">
              <a:rPr lang="en-GB" altLang="en-US" smtClean="0"/>
              <a:pPr>
                <a:defRPr/>
              </a:pPr>
              <a:t>‹#›</a:t>
            </a:fld>
            <a:endParaRPr lang="en-GB" altLang="en-US" dirty="0"/>
          </a:p>
        </p:txBody>
      </p:sp>
    </p:spTree>
    <p:extLst>
      <p:ext uri="{BB962C8B-B14F-4D97-AF65-F5344CB8AC3E}">
        <p14:creationId xmlns:p14="http://schemas.microsoft.com/office/powerpoint/2010/main" val="1882453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7BA4C-A79C-B278-4D53-D920DEAC73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228850-F6F3-48DE-E7CC-FF8097A568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9557F-9FDE-8D18-A37A-1DA3D76CB152}"/>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Footer Placeholder 4">
            <a:extLst>
              <a:ext uri="{FF2B5EF4-FFF2-40B4-BE49-F238E27FC236}">
                <a16:creationId xmlns:a16="http://schemas.microsoft.com/office/drawing/2014/main" id="{DBED5B89-8C10-CD4E-757B-88F8C5B5FD0F}"/>
              </a:ext>
            </a:extLst>
          </p:cNvPr>
          <p:cNvSpPr>
            <a:spLocks noGrp="1"/>
          </p:cNvSpPr>
          <p:nvPr>
            <p:ph type="ftr" sz="quarter" idx="11"/>
          </p:nvPr>
        </p:nvSpPr>
        <p:spPr/>
        <p:txBody>
          <a:bodyPr/>
          <a:lstStyle/>
          <a:p>
            <a:pPr>
              <a:defRPr/>
            </a:pPr>
            <a:endParaRPr lang="en-GB" altLang="en-US" dirty="0"/>
          </a:p>
        </p:txBody>
      </p:sp>
      <p:sp>
        <p:nvSpPr>
          <p:cNvPr id="6" name="Slide Number Placeholder 5">
            <a:extLst>
              <a:ext uri="{FF2B5EF4-FFF2-40B4-BE49-F238E27FC236}">
                <a16:creationId xmlns:a16="http://schemas.microsoft.com/office/drawing/2014/main" id="{5EF4DB32-1A3F-55F0-E0B3-6D4050D4C85F}"/>
              </a:ext>
            </a:extLst>
          </p:cNvPr>
          <p:cNvSpPr>
            <a:spLocks noGrp="1"/>
          </p:cNvSpPr>
          <p:nvPr>
            <p:ph type="sldNum" sz="quarter" idx="12"/>
          </p:nvPr>
        </p:nvSpPr>
        <p:spPr/>
        <p:txBody>
          <a:bodyPr/>
          <a:lstStyle/>
          <a:p>
            <a:pPr>
              <a:defRPr/>
            </a:pPr>
            <a:fld id="{6550E941-99E4-4403-A917-B30FF69A9617}" type="slidenum">
              <a:rPr lang="en-GB" altLang="en-US" smtClean="0"/>
              <a:pPr>
                <a:defRPr/>
              </a:pPr>
              <a:t>‹#›</a:t>
            </a:fld>
            <a:endParaRPr lang="en-GB" altLang="en-US" dirty="0"/>
          </a:p>
        </p:txBody>
      </p:sp>
    </p:spTree>
    <p:extLst>
      <p:ext uri="{BB962C8B-B14F-4D97-AF65-F5344CB8AC3E}">
        <p14:creationId xmlns:p14="http://schemas.microsoft.com/office/powerpoint/2010/main" val="956249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B655-04F3-DEA3-027D-E5C0B35E112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352566-BF9E-0939-8818-97A82BC59CB1}"/>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96049D-B532-A647-A42C-E0EB4002C851}"/>
              </a:ext>
            </a:extLst>
          </p:cNvPr>
          <p:cNvSpPr>
            <a:spLocks noGrp="1"/>
          </p:cNvSpPr>
          <p:nvPr>
            <p:ph type="dt" sz="half" idx="10"/>
          </p:nvPr>
        </p:nvSpPr>
        <p:spPr/>
        <p:txBody>
          <a:bodyPr/>
          <a:lstStyle/>
          <a:p>
            <a:pPr>
              <a:defRPr/>
            </a:pPr>
            <a:fld id="{B07525B8-0A1E-48CE-AA7A-94CA5D59C5A5}" type="datetime1">
              <a:rPr lang="en-GB" altLang="en-US" smtClean="0"/>
              <a:pPr>
                <a:defRPr/>
              </a:pPr>
              <a:t>27/04/2023</a:t>
            </a:fld>
            <a:endParaRPr lang="en-GB" altLang="en-US" dirty="0"/>
          </a:p>
        </p:txBody>
      </p:sp>
      <p:sp>
        <p:nvSpPr>
          <p:cNvPr id="5" name="Footer Placeholder 4">
            <a:extLst>
              <a:ext uri="{FF2B5EF4-FFF2-40B4-BE49-F238E27FC236}">
                <a16:creationId xmlns:a16="http://schemas.microsoft.com/office/drawing/2014/main" id="{C50EBDC6-73A4-10D1-19F1-8B5C562EC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6D5A15-6530-B07B-0B23-16710AECFBEE}"/>
              </a:ext>
            </a:extLst>
          </p:cNvPr>
          <p:cNvSpPr>
            <a:spLocks noGrp="1"/>
          </p:cNvSpPr>
          <p:nvPr>
            <p:ph type="sldNum" sz="quarter" idx="12"/>
          </p:nvPr>
        </p:nvSpPr>
        <p:spPr/>
        <p:txBody>
          <a:bodyPr/>
          <a:lstStyle/>
          <a:p>
            <a:pPr>
              <a:defRPr/>
            </a:pPr>
            <a:fld id="{9F0CEAE2-E49E-4389-B4D7-B5A65611D1B7}" type="slidenum">
              <a:rPr lang="en-GB" altLang="en-US" smtClean="0"/>
              <a:pPr>
                <a:defRPr/>
              </a:pPr>
              <a:t>‹#›</a:t>
            </a:fld>
            <a:endParaRPr lang="en-GB" altLang="en-US" dirty="0"/>
          </a:p>
        </p:txBody>
      </p:sp>
    </p:spTree>
    <p:extLst>
      <p:ext uri="{BB962C8B-B14F-4D97-AF65-F5344CB8AC3E}">
        <p14:creationId xmlns:p14="http://schemas.microsoft.com/office/powerpoint/2010/main" val="3355250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D7B9-247B-8E18-4972-95B5BFC5DF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65102D-24D7-7FD6-0D5D-B6C00BE7198F}"/>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D7E37C-9CB6-5B8D-FD18-FFE19C7080A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34A029-7B06-C7F3-4BE7-EFBC66E426A3}"/>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Footer Placeholder 5">
            <a:extLst>
              <a:ext uri="{FF2B5EF4-FFF2-40B4-BE49-F238E27FC236}">
                <a16:creationId xmlns:a16="http://schemas.microsoft.com/office/drawing/2014/main" id="{1E47C368-4AF6-8478-617F-670029E5C7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5C173B-6864-64BE-49AD-69AF506464DE}"/>
              </a:ext>
            </a:extLst>
          </p:cNvPr>
          <p:cNvSpPr>
            <a:spLocks noGrp="1"/>
          </p:cNvSpPr>
          <p:nvPr>
            <p:ph type="sldNum" sz="quarter" idx="12"/>
          </p:nvPr>
        </p:nvSpPr>
        <p:spPr/>
        <p:txBody>
          <a:bodyPr/>
          <a:lstStyle/>
          <a:p>
            <a:pPr>
              <a:defRPr/>
            </a:pPr>
            <a:fld id="{386495F9-B3F5-4DDF-9323-6CEC80C52C17}" type="slidenum">
              <a:rPr lang="en-GB" altLang="en-US" smtClean="0"/>
              <a:pPr>
                <a:defRPr/>
              </a:pPr>
              <a:t>‹#›</a:t>
            </a:fld>
            <a:endParaRPr lang="en-GB" altLang="en-US" dirty="0"/>
          </a:p>
        </p:txBody>
      </p:sp>
    </p:spTree>
    <p:extLst>
      <p:ext uri="{BB962C8B-B14F-4D97-AF65-F5344CB8AC3E}">
        <p14:creationId xmlns:p14="http://schemas.microsoft.com/office/powerpoint/2010/main" val="279668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75CF-0B77-21DF-F715-E2993F1863B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034442-F236-1914-DD1A-5C55F03469DD}"/>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CFBFB0A-DF53-4E70-B178-D066E7B0BFC2}"/>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079075-D68D-6D0A-3535-2F4D0447E59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54E27AE-BE14-FD1A-5124-3114D76C2A0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9579F3-F9B8-415B-A5D2-84278BCB2F1D}"/>
              </a:ext>
            </a:extLst>
          </p:cNvPr>
          <p:cNvSpPr>
            <a:spLocks noGrp="1"/>
          </p:cNvSpPr>
          <p:nvPr>
            <p:ph type="dt" sz="half" idx="10"/>
          </p:nvPr>
        </p:nvSpPr>
        <p:spPr/>
        <p:txBody>
          <a:bodyPr/>
          <a:lstStyle/>
          <a:p>
            <a:pPr>
              <a:defRPr/>
            </a:pPr>
            <a:fld id="{9453B735-BACA-4CF9-84E6-D7AD67CD6A41}" type="datetime1">
              <a:rPr lang="en-GB" altLang="en-US" smtClean="0"/>
              <a:pPr>
                <a:defRPr/>
              </a:pPr>
              <a:t>27/04/2023</a:t>
            </a:fld>
            <a:endParaRPr lang="en-GB" altLang="en-US" dirty="0"/>
          </a:p>
        </p:txBody>
      </p:sp>
      <p:sp>
        <p:nvSpPr>
          <p:cNvPr id="8" name="Footer Placeholder 7">
            <a:extLst>
              <a:ext uri="{FF2B5EF4-FFF2-40B4-BE49-F238E27FC236}">
                <a16:creationId xmlns:a16="http://schemas.microsoft.com/office/drawing/2014/main" id="{5611B705-C47A-37A9-8381-48274FF9E7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C0D908-9A9A-109D-2884-D1C29875AC03}"/>
              </a:ext>
            </a:extLst>
          </p:cNvPr>
          <p:cNvSpPr>
            <a:spLocks noGrp="1"/>
          </p:cNvSpPr>
          <p:nvPr>
            <p:ph type="sldNum" sz="quarter" idx="12"/>
          </p:nvPr>
        </p:nvSpPr>
        <p:spPr/>
        <p:txBody>
          <a:bodyPr/>
          <a:lstStyle/>
          <a:p>
            <a:pPr>
              <a:defRPr/>
            </a:pPr>
            <a:fld id="{0669F83E-C611-4B90-8FAE-1379528B23C3}" type="slidenum">
              <a:rPr lang="en-GB" altLang="en-US" smtClean="0"/>
              <a:pPr>
                <a:defRPr/>
              </a:pPr>
              <a:t>‹#›</a:t>
            </a:fld>
            <a:endParaRPr lang="en-GB" altLang="en-US" dirty="0"/>
          </a:p>
        </p:txBody>
      </p:sp>
    </p:spTree>
    <p:extLst>
      <p:ext uri="{BB962C8B-B14F-4D97-AF65-F5344CB8AC3E}">
        <p14:creationId xmlns:p14="http://schemas.microsoft.com/office/powerpoint/2010/main" val="72647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AF714-9F9A-34DE-0765-1F49C5DABD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AC90BF-DF49-E9E8-3EFD-8051AFFDFD73}"/>
              </a:ext>
            </a:extLst>
          </p:cNvPr>
          <p:cNvSpPr>
            <a:spLocks noGrp="1"/>
          </p:cNvSpPr>
          <p:nvPr>
            <p:ph type="dt" sz="half" idx="10"/>
          </p:nvPr>
        </p:nvSpPr>
        <p:spPr/>
        <p:txBody>
          <a:bodyPr/>
          <a:lstStyle/>
          <a:p>
            <a:pPr>
              <a:defRPr/>
            </a:pPr>
            <a:fld id="{D58B45E6-64D3-4C5F-BDB6-A1B894EEEA29}" type="datetime1">
              <a:rPr lang="en-GB" altLang="en-US" smtClean="0"/>
              <a:pPr>
                <a:defRPr/>
              </a:pPr>
              <a:t>27/04/2023</a:t>
            </a:fld>
            <a:endParaRPr lang="en-GB" altLang="en-US" dirty="0"/>
          </a:p>
        </p:txBody>
      </p:sp>
      <p:sp>
        <p:nvSpPr>
          <p:cNvPr id="4" name="Footer Placeholder 3">
            <a:extLst>
              <a:ext uri="{FF2B5EF4-FFF2-40B4-BE49-F238E27FC236}">
                <a16:creationId xmlns:a16="http://schemas.microsoft.com/office/drawing/2014/main" id="{A7E5F43D-7F98-B8F3-A10C-7721523B76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8CA166-5A97-4452-8C37-AFD31E206270}"/>
              </a:ext>
            </a:extLst>
          </p:cNvPr>
          <p:cNvSpPr>
            <a:spLocks noGrp="1"/>
          </p:cNvSpPr>
          <p:nvPr>
            <p:ph type="sldNum" sz="quarter" idx="12"/>
          </p:nvPr>
        </p:nvSpPr>
        <p:spPr/>
        <p:txBody>
          <a:bodyPr/>
          <a:lstStyle/>
          <a:p>
            <a:pPr>
              <a:defRPr/>
            </a:pPr>
            <a:fld id="{FAF5663D-1B9D-48C8-BD8E-835F92F174D7}" type="slidenum">
              <a:rPr lang="en-GB" altLang="en-US" smtClean="0"/>
              <a:pPr>
                <a:defRPr/>
              </a:pPr>
              <a:t>‹#›</a:t>
            </a:fld>
            <a:endParaRPr lang="en-GB" altLang="en-US" dirty="0"/>
          </a:p>
        </p:txBody>
      </p:sp>
    </p:spTree>
    <p:extLst>
      <p:ext uri="{BB962C8B-B14F-4D97-AF65-F5344CB8AC3E}">
        <p14:creationId xmlns:p14="http://schemas.microsoft.com/office/powerpoint/2010/main" val="39995481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724BCF-2AB8-0F7E-4AC8-82408948EE63}"/>
              </a:ext>
            </a:extLst>
          </p:cNvPr>
          <p:cNvSpPr>
            <a:spLocks noGrp="1"/>
          </p:cNvSpPr>
          <p:nvPr>
            <p:ph type="dt" sz="half" idx="10"/>
          </p:nvPr>
        </p:nvSpPr>
        <p:spPr/>
        <p:txBody>
          <a:bodyPr/>
          <a:lstStyle/>
          <a:p>
            <a:pPr>
              <a:defRPr/>
            </a:pPr>
            <a:fld id="{D30023C4-5528-489E-A726-D14A340FF59E}" type="datetime1">
              <a:rPr lang="en-GB" altLang="en-US" smtClean="0"/>
              <a:pPr>
                <a:defRPr/>
              </a:pPr>
              <a:t>27/04/2023</a:t>
            </a:fld>
            <a:endParaRPr lang="en-GB" altLang="en-US" dirty="0"/>
          </a:p>
        </p:txBody>
      </p:sp>
      <p:sp>
        <p:nvSpPr>
          <p:cNvPr id="3" name="Footer Placeholder 2">
            <a:extLst>
              <a:ext uri="{FF2B5EF4-FFF2-40B4-BE49-F238E27FC236}">
                <a16:creationId xmlns:a16="http://schemas.microsoft.com/office/drawing/2014/main" id="{244C686B-BCDE-61DC-8F44-0502ED4A3D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C64F3A-74E0-4A79-221A-DBF25BB6F1D5}"/>
              </a:ext>
            </a:extLst>
          </p:cNvPr>
          <p:cNvSpPr>
            <a:spLocks noGrp="1"/>
          </p:cNvSpPr>
          <p:nvPr>
            <p:ph type="sldNum" sz="quarter" idx="12"/>
          </p:nvPr>
        </p:nvSpPr>
        <p:spPr/>
        <p:txBody>
          <a:bodyPr/>
          <a:lstStyle/>
          <a:p>
            <a:pPr>
              <a:defRPr/>
            </a:pPr>
            <a:fld id="{AA1819AB-B9DA-41D7-8C91-5DE9528F5AA4}" type="slidenum">
              <a:rPr lang="en-GB" altLang="en-US" smtClean="0"/>
              <a:pPr>
                <a:defRPr/>
              </a:pPr>
              <a:t>‹#›</a:t>
            </a:fld>
            <a:endParaRPr lang="en-GB" altLang="en-US" dirty="0"/>
          </a:p>
        </p:txBody>
      </p:sp>
    </p:spTree>
    <p:extLst>
      <p:ext uri="{BB962C8B-B14F-4D97-AF65-F5344CB8AC3E}">
        <p14:creationId xmlns:p14="http://schemas.microsoft.com/office/powerpoint/2010/main" val="26225033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1C084-6190-78DC-6024-84695DD3F98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E43DAE-2DB4-22E2-83A3-5914648F1A80}"/>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26FBA7-DCAE-F45F-8597-53E73C15493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6A957D4-9CAC-9361-3F1C-B52FA6A94946}"/>
              </a:ext>
            </a:extLst>
          </p:cNvPr>
          <p:cNvSpPr>
            <a:spLocks noGrp="1"/>
          </p:cNvSpPr>
          <p:nvPr>
            <p:ph type="dt" sz="half" idx="10"/>
          </p:nvPr>
        </p:nvSpPr>
        <p:spPr/>
        <p:txBody>
          <a:bodyPr/>
          <a:lstStyle/>
          <a:p>
            <a:pPr>
              <a:defRPr/>
            </a:pPr>
            <a:fld id="{0AF297A0-C124-4ADC-9EF2-B843F7980417}" type="datetime1">
              <a:rPr lang="en-GB" altLang="en-US" smtClean="0"/>
              <a:pPr>
                <a:defRPr/>
              </a:pPr>
              <a:t>27/04/2023</a:t>
            </a:fld>
            <a:endParaRPr lang="en-GB" altLang="en-US" dirty="0"/>
          </a:p>
        </p:txBody>
      </p:sp>
      <p:sp>
        <p:nvSpPr>
          <p:cNvPr id="6" name="Footer Placeholder 5">
            <a:extLst>
              <a:ext uri="{FF2B5EF4-FFF2-40B4-BE49-F238E27FC236}">
                <a16:creationId xmlns:a16="http://schemas.microsoft.com/office/drawing/2014/main" id="{E0410837-2AE0-F31A-368D-33B3CF0D53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3DFC4-BED6-565D-0112-6E965B3B0CAC}"/>
              </a:ext>
            </a:extLst>
          </p:cNvPr>
          <p:cNvSpPr>
            <a:spLocks noGrp="1"/>
          </p:cNvSpPr>
          <p:nvPr>
            <p:ph type="sldNum" sz="quarter" idx="12"/>
          </p:nvPr>
        </p:nvSpPr>
        <p:spPr/>
        <p:txBody>
          <a:bodyPr/>
          <a:lstStyle/>
          <a:p>
            <a:pPr>
              <a:defRPr/>
            </a:pPr>
            <a:fld id="{EF707D33-CDDE-408A-A9D9-8533BBB69567}" type="slidenum">
              <a:rPr lang="en-GB" altLang="en-US" smtClean="0"/>
              <a:pPr>
                <a:defRPr/>
              </a:pPr>
              <a:t>‹#›</a:t>
            </a:fld>
            <a:endParaRPr lang="en-GB" altLang="en-US" dirty="0"/>
          </a:p>
        </p:txBody>
      </p:sp>
    </p:spTree>
    <p:extLst>
      <p:ext uri="{BB962C8B-B14F-4D97-AF65-F5344CB8AC3E}">
        <p14:creationId xmlns:p14="http://schemas.microsoft.com/office/powerpoint/2010/main" val="41868533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6D9C-4EB7-64EC-C462-A1958D90642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1C1CBC-F555-1E0C-BBA8-9CBBC1E05C9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2E8B430-92C7-A326-F394-5D26D7332FE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AB97E47-BD89-0DBE-9A15-2B0C1E452D04}"/>
              </a:ext>
            </a:extLst>
          </p:cNvPr>
          <p:cNvSpPr>
            <a:spLocks noGrp="1"/>
          </p:cNvSpPr>
          <p:nvPr>
            <p:ph type="dt" sz="half" idx="10"/>
          </p:nvPr>
        </p:nvSpPr>
        <p:spPr/>
        <p:txBody>
          <a:bodyPr/>
          <a:lstStyle/>
          <a:p>
            <a:pPr>
              <a:defRPr/>
            </a:pPr>
            <a:fld id="{BBFE7C81-BC59-49C4-B970-6020E639505B}" type="datetime1">
              <a:rPr lang="en-GB" altLang="en-US" smtClean="0"/>
              <a:pPr>
                <a:defRPr/>
              </a:pPr>
              <a:t>27/04/2023</a:t>
            </a:fld>
            <a:endParaRPr lang="en-GB" altLang="en-US" dirty="0"/>
          </a:p>
        </p:txBody>
      </p:sp>
      <p:sp>
        <p:nvSpPr>
          <p:cNvPr id="6" name="Footer Placeholder 5">
            <a:extLst>
              <a:ext uri="{FF2B5EF4-FFF2-40B4-BE49-F238E27FC236}">
                <a16:creationId xmlns:a16="http://schemas.microsoft.com/office/drawing/2014/main" id="{E66D595B-CFAF-03FE-BAA3-6053BD460F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16F14D-D8C5-B805-F829-67F2C95BF69C}"/>
              </a:ext>
            </a:extLst>
          </p:cNvPr>
          <p:cNvSpPr>
            <a:spLocks noGrp="1"/>
          </p:cNvSpPr>
          <p:nvPr>
            <p:ph type="sldNum" sz="quarter" idx="12"/>
          </p:nvPr>
        </p:nvSpPr>
        <p:spPr/>
        <p:txBody>
          <a:bodyPr/>
          <a:lstStyle/>
          <a:p>
            <a:pPr>
              <a:defRPr/>
            </a:pPr>
            <a:fld id="{1C564236-0921-40F4-A526-D08299A9CEDF}" type="slidenum">
              <a:rPr lang="en-GB" altLang="en-US" smtClean="0"/>
              <a:pPr>
                <a:defRPr/>
              </a:pPr>
              <a:t>‹#›</a:t>
            </a:fld>
            <a:endParaRPr lang="en-GB" altLang="en-US" dirty="0"/>
          </a:p>
        </p:txBody>
      </p:sp>
    </p:spTree>
    <p:extLst>
      <p:ext uri="{BB962C8B-B14F-4D97-AF65-F5344CB8AC3E}">
        <p14:creationId xmlns:p14="http://schemas.microsoft.com/office/powerpoint/2010/main" val="34385827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D2FE-23BC-1179-2294-982C563444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D81936-8F19-BA8A-78EA-FC9773A2F3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173CA-0ED0-7658-CD7E-A6FF4E079FF0}"/>
              </a:ext>
            </a:extLst>
          </p:cNvPr>
          <p:cNvSpPr>
            <a:spLocks noGrp="1"/>
          </p:cNvSpPr>
          <p:nvPr>
            <p:ph type="dt" sz="half" idx="10"/>
          </p:nvPr>
        </p:nvSpPr>
        <p:spPr/>
        <p:txBody>
          <a:bodyPr/>
          <a:lstStyle/>
          <a:p>
            <a:pPr>
              <a:defRPr/>
            </a:pPr>
            <a:fld id="{312EEDF0-64B3-49F7-80EF-7E736BE598CD}" type="datetime1">
              <a:rPr lang="en-GB" altLang="en-US" smtClean="0"/>
              <a:pPr>
                <a:defRPr/>
              </a:pPr>
              <a:t>27/04/2023</a:t>
            </a:fld>
            <a:endParaRPr lang="en-GB" altLang="en-US" dirty="0"/>
          </a:p>
        </p:txBody>
      </p:sp>
      <p:sp>
        <p:nvSpPr>
          <p:cNvPr id="5" name="Footer Placeholder 4">
            <a:extLst>
              <a:ext uri="{FF2B5EF4-FFF2-40B4-BE49-F238E27FC236}">
                <a16:creationId xmlns:a16="http://schemas.microsoft.com/office/drawing/2014/main" id="{9B94B63C-AFBE-711D-DA56-09A8703574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491E6-4C91-87B5-95E8-6FC1E3363F3F}"/>
              </a:ext>
            </a:extLst>
          </p:cNvPr>
          <p:cNvSpPr>
            <a:spLocks noGrp="1"/>
          </p:cNvSpPr>
          <p:nvPr>
            <p:ph type="sldNum" sz="quarter" idx="12"/>
          </p:nvPr>
        </p:nvSpPr>
        <p:spPr/>
        <p:txBody>
          <a:bodyPr/>
          <a:lstStyle/>
          <a:p>
            <a:pPr>
              <a:defRPr/>
            </a:pPr>
            <a:fld id="{C05FFBAA-7097-4EBF-8EC8-BA13F122F32E}" type="slidenum">
              <a:rPr lang="en-GB" altLang="en-US" smtClean="0"/>
              <a:pPr>
                <a:defRPr/>
              </a:pPr>
              <a:t>‹#›</a:t>
            </a:fld>
            <a:endParaRPr lang="en-GB" altLang="en-US" dirty="0"/>
          </a:p>
        </p:txBody>
      </p:sp>
    </p:spTree>
    <p:extLst>
      <p:ext uri="{BB962C8B-B14F-4D97-AF65-F5344CB8AC3E}">
        <p14:creationId xmlns:p14="http://schemas.microsoft.com/office/powerpoint/2010/main" val="16723337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E87B25-1DF9-3C9E-30C7-CAC0F088066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3CC20B-BD22-8369-ADA0-456E51939A1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57E222-CC39-DEE1-CE2A-E753FD3636FC}"/>
              </a:ext>
            </a:extLst>
          </p:cNvPr>
          <p:cNvSpPr>
            <a:spLocks noGrp="1"/>
          </p:cNvSpPr>
          <p:nvPr>
            <p:ph type="dt" sz="half" idx="10"/>
          </p:nvPr>
        </p:nvSpPr>
        <p:spPr/>
        <p:txBody>
          <a:bodyPr/>
          <a:lstStyle/>
          <a:p>
            <a:pPr>
              <a:defRPr/>
            </a:pPr>
            <a:fld id="{AF471B8D-6ACC-4BC6-87AC-49C3135EE585}" type="datetime1">
              <a:rPr lang="en-GB" altLang="en-US" smtClean="0"/>
              <a:pPr>
                <a:defRPr/>
              </a:pPr>
              <a:t>27/04/2023</a:t>
            </a:fld>
            <a:endParaRPr lang="en-GB" altLang="en-US" dirty="0"/>
          </a:p>
        </p:txBody>
      </p:sp>
      <p:sp>
        <p:nvSpPr>
          <p:cNvPr id="5" name="Footer Placeholder 4">
            <a:extLst>
              <a:ext uri="{FF2B5EF4-FFF2-40B4-BE49-F238E27FC236}">
                <a16:creationId xmlns:a16="http://schemas.microsoft.com/office/drawing/2014/main" id="{B02EFCE5-50FA-4B20-1404-2FCF5AEA03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A1E35A-517E-3DFE-99BC-E4F7444C1283}"/>
              </a:ext>
            </a:extLst>
          </p:cNvPr>
          <p:cNvSpPr>
            <a:spLocks noGrp="1"/>
          </p:cNvSpPr>
          <p:nvPr>
            <p:ph type="sldNum" sz="quarter" idx="12"/>
          </p:nvPr>
        </p:nvSpPr>
        <p:spPr/>
        <p:txBody>
          <a:bodyPr/>
          <a:lstStyle/>
          <a:p>
            <a:pPr>
              <a:defRPr/>
            </a:pPr>
            <a:fld id="{3F27268F-FCE8-404C-B794-14F77261286D}" type="slidenum">
              <a:rPr lang="en-GB" altLang="en-US" smtClean="0"/>
              <a:pPr>
                <a:defRPr/>
              </a:pPr>
              <a:t>‹#›</a:t>
            </a:fld>
            <a:endParaRPr lang="en-GB" altLang="en-US" dirty="0"/>
          </a:p>
        </p:txBody>
      </p:sp>
    </p:spTree>
    <p:extLst>
      <p:ext uri="{BB962C8B-B14F-4D97-AF65-F5344CB8AC3E}">
        <p14:creationId xmlns:p14="http://schemas.microsoft.com/office/powerpoint/2010/main" val="2369538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62CDBF-6D40-A167-19A5-8FFE161D7E7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69E1CE-5CAC-012C-22C4-B38F20C9C35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99C0A-D922-3F3C-633A-5D44B41C6107}"/>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9A9480EC-F3F6-4006-B02E-8C8A54398A24}" type="datetime1">
              <a:rPr lang="en-GB" altLang="en-US" smtClean="0"/>
              <a:pPr>
                <a:defRPr/>
              </a:pPr>
              <a:t>27/04/2023</a:t>
            </a:fld>
            <a:endParaRPr lang="en-GB" altLang="en-US" dirty="0"/>
          </a:p>
        </p:txBody>
      </p:sp>
      <p:sp>
        <p:nvSpPr>
          <p:cNvPr id="5" name="Footer Placeholder 4">
            <a:extLst>
              <a:ext uri="{FF2B5EF4-FFF2-40B4-BE49-F238E27FC236}">
                <a16:creationId xmlns:a16="http://schemas.microsoft.com/office/drawing/2014/main" id="{6AC8F4BB-D713-C7C5-B91D-260C0E2C6DD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0C5B97-98D0-FB69-DDCD-1F370F01003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D58E4E2-7891-4D91-AF5F-9946CA6D74F2}" type="slidenum">
              <a:rPr lang="en-GB" altLang="en-US" smtClean="0"/>
              <a:pPr>
                <a:defRPr/>
              </a:pPr>
              <a:t>‹#›</a:t>
            </a:fld>
            <a:endParaRPr lang="en-GB" altLang="en-US" dirty="0"/>
          </a:p>
        </p:txBody>
      </p:sp>
    </p:spTree>
    <p:extLst>
      <p:ext uri="{BB962C8B-B14F-4D97-AF65-F5344CB8AC3E}">
        <p14:creationId xmlns:p14="http://schemas.microsoft.com/office/powerpoint/2010/main" val="693533493"/>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hdr="0" ft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lR8FalapJf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r>
              <a:rPr lang="en-GB" sz="4000" b="1" dirty="0"/>
              <a:t>Week 8</a:t>
            </a:r>
            <a:br>
              <a:rPr lang="en-GB" sz="4000" b="1" dirty="0"/>
            </a:br>
            <a:br>
              <a:rPr lang="en-GB" sz="4000" dirty="0"/>
            </a:br>
            <a:r>
              <a:rPr lang="en-GB" dirty="0"/>
              <a:t>Evaluating and Accepting Change</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052737"/>
            <a:ext cx="3528392" cy="2232248"/>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3851920" y="1052736"/>
            <a:ext cx="5015407" cy="4392488"/>
          </a:xfrm>
        </p:spPr>
        <p:txBody>
          <a:bodyPr wrap="square" anchor="t">
            <a:noAutofit/>
          </a:bodyPr>
          <a:lstStyle/>
          <a:p>
            <a:pPr marL="0" indent="0">
              <a:buNone/>
            </a:pPr>
            <a:r>
              <a:rPr lang="en-GB" sz="2400" dirty="0"/>
              <a:t>Last week we looked at:</a:t>
            </a:r>
          </a:p>
          <a:p>
            <a:pPr marL="0" indent="0">
              <a:buNone/>
            </a:pPr>
            <a:endParaRPr lang="en-GB" sz="2400" dirty="0"/>
          </a:p>
          <a:p>
            <a:r>
              <a:rPr lang="en-GB" sz="2400" dirty="0"/>
              <a:t>The importance of reflective cycle</a:t>
            </a:r>
          </a:p>
          <a:p>
            <a:r>
              <a:rPr lang="en-GB" sz="2400" dirty="0"/>
              <a:t>Gibb’s reflective process</a:t>
            </a:r>
          </a:p>
          <a:p>
            <a:r>
              <a:rPr lang="en-GB" sz="2400" dirty="0"/>
              <a:t>Kolb’s model for learning cycle</a:t>
            </a:r>
          </a:p>
          <a:p>
            <a:pPr marL="0" indent="0">
              <a:buNone/>
            </a:pPr>
            <a:endParaRPr lang="en-GB" sz="2400" dirty="0"/>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3456387"/>
          </a:xfrm>
        </p:spPr>
        <p:txBody>
          <a:bodyPr/>
          <a:lstStyle/>
          <a:p>
            <a:pPr marL="0" indent="0">
              <a:buNone/>
            </a:pPr>
            <a:r>
              <a:rPr lang="en-GB" sz="2400" dirty="0"/>
              <a:t>At the end of the session, you will understand:</a:t>
            </a:r>
          </a:p>
          <a:p>
            <a:pPr marL="0" indent="0">
              <a:buNone/>
            </a:pPr>
            <a:endParaRPr lang="en-GB" sz="2400" dirty="0"/>
          </a:p>
          <a:p>
            <a:r>
              <a:rPr lang="en-GB" sz="2400" dirty="0"/>
              <a:t>What community engagement evaluation is.</a:t>
            </a:r>
          </a:p>
          <a:p>
            <a:r>
              <a:rPr lang="en-GB" sz="2400" dirty="0"/>
              <a:t>Ways to undertake an evaluation.</a:t>
            </a:r>
          </a:p>
          <a:p>
            <a:r>
              <a:rPr lang="en-GB" sz="2400" dirty="0"/>
              <a:t>Accepting change and its importance.</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1143000"/>
          </a:xfrm>
        </p:spPr>
        <p:txBody>
          <a:bodyPr wrap="square" anchor="ctr">
            <a:normAutofit/>
          </a:bodyPr>
          <a:lstStyle/>
          <a:p>
            <a:r>
              <a:rPr lang="en-GB" b="1"/>
              <a:t>Introduction</a:t>
            </a:r>
            <a:endParaRPr lang="en-GB"/>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idx="1"/>
          </p:nvPr>
        </p:nvSpPr>
        <p:spPr>
          <a:xfrm>
            <a:off x="457200" y="1600201"/>
            <a:ext cx="8229600" cy="3917032"/>
          </a:xfrm>
        </p:spPr>
        <p:txBody>
          <a:bodyPr wrap="square" anchor="t">
            <a:normAutofit fontScale="92500" lnSpcReduction="10000"/>
          </a:bodyPr>
          <a:lstStyle/>
          <a:p>
            <a:pPr>
              <a:lnSpc>
                <a:spcPct val="90000"/>
              </a:lnSpc>
            </a:pPr>
            <a:r>
              <a:rPr lang="en-GB" sz="2700" dirty="0"/>
              <a:t>Watch the video: </a:t>
            </a:r>
            <a:r>
              <a:rPr lang="en-GB" sz="2700" dirty="0">
                <a:hlinkClick r:id="rId2"/>
              </a:rPr>
              <a:t>https://youtu.be/lR8FalapJf0</a:t>
            </a:r>
            <a:endParaRPr lang="en-GB" sz="2700" dirty="0"/>
          </a:p>
          <a:p>
            <a:pPr>
              <a:lnSpc>
                <a:spcPct val="90000"/>
              </a:lnSpc>
            </a:pPr>
            <a:endParaRPr lang="en-GB" sz="2700" dirty="0"/>
          </a:p>
          <a:p>
            <a:pPr>
              <a:lnSpc>
                <a:spcPct val="90000"/>
              </a:lnSpc>
            </a:pPr>
            <a:r>
              <a:rPr lang="en-GB" sz="2700" dirty="0"/>
              <a:t>Evaluation is an objective assessment and a critical aspect of community engagement processes.</a:t>
            </a:r>
          </a:p>
          <a:p>
            <a:pPr>
              <a:lnSpc>
                <a:spcPct val="90000"/>
              </a:lnSpc>
            </a:pPr>
            <a:endParaRPr lang="en-GB" sz="2700" dirty="0"/>
          </a:p>
          <a:p>
            <a:pPr>
              <a:lnSpc>
                <a:spcPct val="90000"/>
              </a:lnSpc>
            </a:pPr>
            <a:r>
              <a:rPr lang="en-GB" sz="2700" dirty="0"/>
              <a:t>Without evaluation, it would be difficult to know if the processes were successful or not.</a:t>
            </a:r>
          </a:p>
          <a:p>
            <a:pPr>
              <a:lnSpc>
                <a:spcPct val="90000"/>
              </a:lnSpc>
            </a:pPr>
            <a:endParaRPr lang="en-GB" sz="2700" dirty="0"/>
          </a:p>
          <a:p>
            <a:pPr>
              <a:lnSpc>
                <a:spcPct val="90000"/>
              </a:lnSpc>
            </a:pPr>
            <a:r>
              <a:rPr lang="en-GB" sz="2700" dirty="0"/>
              <a:t>Evaluation is retrospective in nature;  it is the systematic collection of information about community activities and outcomes.</a:t>
            </a:r>
          </a:p>
          <a:p>
            <a:pPr>
              <a:lnSpc>
                <a:spcPct val="90000"/>
              </a:lnSpc>
            </a:pPr>
            <a:endParaRPr lang="en-GB" sz="27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121E96B-6F04-3C97-7F02-B27168F67B92}"/>
              </a:ext>
            </a:extLst>
          </p:cNvPr>
          <p:cNvSpPr>
            <a:spLocks noGrp="1"/>
          </p:cNvSpPr>
          <p:nvPr>
            <p:ph type="title"/>
          </p:nvPr>
        </p:nvSpPr>
        <p:spPr/>
        <p:txBody>
          <a:bodyPr/>
          <a:lstStyle/>
          <a:p>
            <a:r>
              <a:rPr lang="en-GB" dirty="0"/>
              <a:t>Final stages of project</a:t>
            </a:r>
          </a:p>
        </p:txBody>
      </p:sp>
      <p:sp>
        <p:nvSpPr>
          <p:cNvPr id="8" name="Content Placeholder 7">
            <a:extLst>
              <a:ext uri="{FF2B5EF4-FFF2-40B4-BE49-F238E27FC236}">
                <a16:creationId xmlns:a16="http://schemas.microsoft.com/office/drawing/2014/main" id="{C0A2F064-31FD-2826-DE63-E73016B4F387}"/>
              </a:ext>
            </a:extLst>
          </p:cNvPr>
          <p:cNvSpPr>
            <a:spLocks noGrp="1"/>
          </p:cNvSpPr>
          <p:nvPr>
            <p:ph idx="1"/>
          </p:nvPr>
        </p:nvSpPr>
        <p:spPr/>
        <p:txBody>
          <a:bodyPr/>
          <a:lstStyle/>
          <a:p>
            <a:r>
              <a:rPr lang="en-GB" sz="2400" dirty="0"/>
              <a:t>In community engagement, evaluation takes a bespoke approach that is centric on asking questions.</a:t>
            </a:r>
          </a:p>
          <a:p>
            <a:endParaRPr lang="en-GB" sz="2400" dirty="0"/>
          </a:p>
          <a:p>
            <a:r>
              <a:rPr lang="en-GB" sz="2400" dirty="0"/>
              <a:t>The evaluation process covers the scope of the community engagement plan, in order to assess the progress (goal, time, cost and stages).</a:t>
            </a:r>
          </a:p>
          <a:p>
            <a:endParaRPr lang="en-GB" sz="2400" dirty="0"/>
          </a:p>
          <a:p>
            <a:r>
              <a:rPr lang="en-GB" sz="2400" dirty="0"/>
              <a:t>It is important to determine the appropriate evaluation design, approaches and tools.</a:t>
            </a:r>
          </a:p>
          <a:p>
            <a:endParaRPr lang="en-GB" sz="2400" dirty="0"/>
          </a:p>
        </p:txBody>
      </p:sp>
      <p:sp>
        <p:nvSpPr>
          <p:cNvPr id="5" name="Date Placeholder 4">
            <a:extLst>
              <a:ext uri="{FF2B5EF4-FFF2-40B4-BE49-F238E27FC236}">
                <a16:creationId xmlns:a16="http://schemas.microsoft.com/office/drawing/2014/main" id="{41815CB0-F6A9-7B80-FFB4-71ADCED2A024}"/>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0029D650-DB70-3658-95CE-704C47685325}"/>
              </a:ext>
            </a:extLst>
          </p:cNvPr>
          <p:cNvSpPr>
            <a:spLocks noGrp="1"/>
          </p:cNvSpPr>
          <p:nvPr>
            <p:ph type="sldNum" sz="quarter" idx="12"/>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836848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3308F-3464-C20D-669F-5E0C8B36B26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9A47F84-5088-4D6C-E8A1-5B6E00D28983}"/>
              </a:ext>
            </a:extLst>
          </p:cNvPr>
          <p:cNvSpPr>
            <a:spLocks noGrp="1"/>
          </p:cNvSpPr>
          <p:nvPr>
            <p:ph idx="1"/>
          </p:nvPr>
        </p:nvSpPr>
        <p:spPr/>
        <p:txBody>
          <a:bodyPr/>
          <a:lstStyle/>
          <a:p>
            <a:r>
              <a:rPr lang="en-GB" dirty="0"/>
              <a:t>Many community engagement projects are hard to evaluate.</a:t>
            </a:r>
          </a:p>
          <a:p>
            <a:endParaRPr lang="en-GB" dirty="0"/>
          </a:p>
          <a:p>
            <a:r>
              <a:rPr lang="en-GB" dirty="0"/>
              <a:t>Do you think the above is true? Why? Discuss in groups</a:t>
            </a:r>
          </a:p>
          <a:p>
            <a:endParaRPr lang="en-GB" dirty="0"/>
          </a:p>
          <a:p>
            <a:r>
              <a:rPr lang="en-GB" dirty="0"/>
              <a:t>What factors could we evaluate?</a:t>
            </a:r>
          </a:p>
        </p:txBody>
      </p:sp>
      <p:sp>
        <p:nvSpPr>
          <p:cNvPr id="4" name="Date Placeholder 3">
            <a:extLst>
              <a:ext uri="{FF2B5EF4-FFF2-40B4-BE49-F238E27FC236}">
                <a16:creationId xmlns:a16="http://schemas.microsoft.com/office/drawing/2014/main" id="{CB9829FF-5614-A297-1C4C-FF202DC7E5A3}"/>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0FE26A79-6436-4BC5-ABE8-007BD80D2216}"/>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dirty="0"/>
          </a:p>
        </p:txBody>
      </p:sp>
    </p:spTree>
    <p:extLst>
      <p:ext uri="{BB962C8B-B14F-4D97-AF65-F5344CB8AC3E}">
        <p14:creationId xmlns:p14="http://schemas.microsoft.com/office/powerpoint/2010/main" val="2171931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4788024" y="1340768"/>
            <a:ext cx="4254624" cy="3888431"/>
          </a:xfrm>
        </p:spPr>
        <p:txBody>
          <a:bodyPr/>
          <a:lstStyle/>
          <a:p>
            <a:pPr marL="0" indent="0">
              <a:buNone/>
            </a:pPr>
            <a:r>
              <a:rPr lang="en-GB" sz="2000" dirty="0"/>
              <a:t>Justifying the outcome of the community engagement process and clarifying if it made a difference and how can you tell?</a:t>
            </a:r>
          </a:p>
          <a:p>
            <a:pPr marL="0" indent="0">
              <a:buNone/>
            </a:pPr>
            <a:r>
              <a:rPr lang="en-GB" sz="2000" dirty="0"/>
              <a:t>It stresses on the </a:t>
            </a:r>
            <a:r>
              <a:rPr lang="en-GB" sz="2000" b="1" dirty="0"/>
              <a:t>value</a:t>
            </a:r>
            <a:r>
              <a:rPr lang="en-GB" sz="2000" dirty="0"/>
              <a:t> of what is seen as important; </a:t>
            </a:r>
          </a:p>
          <a:p>
            <a:r>
              <a:rPr lang="en-GB" sz="2000" dirty="0"/>
              <a:t>To who?</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7</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concerning available resources (on a need to know basis).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 CEN?</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770812"/>
            <a:ext cx="4249638" cy="3647818"/>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648200" y="1600200"/>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designs: Process, Outcome and Impact.</a:t>
            </a:r>
          </a:p>
          <a:p>
            <a:r>
              <a:rPr lang="en-GB" sz="2000" dirty="0"/>
              <a:t>Each element offers an opportunity for stakeholders to ask questions, make the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Impact Evaluation and Questions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4648202" y="1999371"/>
            <a:ext cx="4038600" cy="2332855"/>
          </a:xfrm>
        </p:spPr>
        <p:txBody>
          <a:bodyPr wrap="square" anchor="t">
            <a:normAutofit/>
          </a:bodyPr>
          <a:lstStyle/>
          <a:p>
            <a:r>
              <a:rPr lang="en-GB" sz="2000" dirty="0"/>
              <a:t>Is the change directly attributed to community  engagement?</a:t>
            </a:r>
          </a:p>
          <a:p>
            <a:r>
              <a:rPr lang="en-GB" sz="2000" dirty="0"/>
              <a:t>Is the impact applicable by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611560" y="5194710"/>
            <a:ext cx="4895314" cy="369332"/>
          </a:xfrm>
          <a:prstGeom prst="rect">
            <a:avLst/>
          </a:prstGeom>
        </p:spPr>
        <p:txBody>
          <a:bodyPr wrap="none">
            <a:spAutoFit/>
          </a:bodyPr>
          <a:lstStyle/>
          <a:p>
            <a:r>
              <a:rPr lang="en-GB" dirty="0"/>
              <a:t>Watch the </a:t>
            </a:r>
            <a:r>
              <a:rPr lang="en-GB" dirty="0" err="1"/>
              <a:t>video:https</a:t>
            </a:r>
            <a:r>
              <a:rPr lang="en-GB" dirty="0"/>
              <a:t>://youtu.be/HEJlT8t5ezU</a:t>
            </a:r>
          </a:p>
        </p:txBody>
      </p:sp>
    </p:spTree>
    <p:extLst>
      <p:ext uri="{BB962C8B-B14F-4D97-AF65-F5344CB8AC3E}">
        <p14:creationId xmlns:p14="http://schemas.microsoft.com/office/powerpoint/2010/main" val="18181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0FE9-1B63-9889-3CEA-5D999E08E943}"/>
              </a:ext>
            </a:extLst>
          </p:cNvPr>
          <p:cNvSpPr>
            <a:spLocks noGrp="1"/>
          </p:cNvSpPr>
          <p:nvPr>
            <p:ph type="title"/>
          </p:nvPr>
        </p:nvSpPr>
        <p:spPr>
          <a:xfrm>
            <a:off x="323528" y="908720"/>
            <a:ext cx="8229600" cy="1143000"/>
          </a:xfrm>
        </p:spPr>
        <p:txBody>
          <a:bodyPr/>
          <a:lstStyle/>
          <a:p>
            <a:r>
              <a:rPr lang="en-GB" dirty="0"/>
              <a:t>Once we decide on what - </a:t>
            </a:r>
          </a:p>
        </p:txBody>
      </p:sp>
      <p:sp>
        <p:nvSpPr>
          <p:cNvPr id="5" name="Date Placeholder 4">
            <a:extLst>
              <a:ext uri="{FF2B5EF4-FFF2-40B4-BE49-F238E27FC236}">
                <a16:creationId xmlns:a16="http://schemas.microsoft.com/office/drawing/2014/main" id="{5D7DE859-62FE-1EAC-4A3A-18B18D7B89E6}"/>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3F5C083-307F-D454-6187-CBC3CEA97D1B}"/>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dirty="0"/>
          </a:p>
        </p:txBody>
      </p:sp>
      <p:sp>
        <p:nvSpPr>
          <p:cNvPr id="7" name="Title 1">
            <a:extLst>
              <a:ext uri="{FF2B5EF4-FFF2-40B4-BE49-F238E27FC236}">
                <a16:creationId xmlns:a16="http://schemas.microsoft.com/office/drawing/2014/main" id="{A05C0CB5-F515-7B03-E8D0-E267CFB9EA5D}"/>
              </a:ext>
            </a:extLst>
          </p:cNvPr>
          <p:cNvSpPr txBox="1">
            <a:spLocks/>
          </p:cNvSpPr>
          <p:nvPr/>
        </p:nvSpPr>
        <p:spPr bwMode="auto">
          <a:xfrm>
            <a:off x="250825" y="231635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t>How to evaluate?</a:t>
            </a:r>
            <a:endParaRPr lang="en-GB" dirty="0"/>
          </a:p>
        </p:txBody>
      </p:sp>
    </p:spTree>
    <p:extLst>
      <p:ext uri="{BB962C8B-B14F-4D97-AF65-F5344CB8AC3E}">
        <p14:creationId xmlns:p14="http://schemas.microsoft.com/office/powerpoint/2010/main" val="2711143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395536" y="908720"/>
            <a:ext cx="8579295"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15</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weaknesses.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them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The 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3AFFD-B990-4B02-F39F-A31667B1F982}"/>
              </a:ext>
            </a:extLst>
          </p:cNvPr>
          <p:cNvSpPr>
            <a:spLocks noGrp="1"/>
          </p:cNvSpPr>
          <p:nvPr>
            <p:ph type="title"/>
          </p:nvPr>
        </p:nvSpPr>
        <p:spPr>
          <a:xfrm>
            <a:off x="250825" y="1844824"/>
            <a:ext cx="8229600" cy="1143000"/>
          </a:xfrm>
        </p:spPr>
        <p:txBody>
          <a:bodyPr/>
          <a:lstStyle/>
          <a:p>
            <a:r>
              <a:rPr lang="en-GB" dirty="0"/>
              <a:t>What next?</a:t>
            </a:r>
          </a:p>
        </p:txBody>
      </p:sp>
      <p:sp>
        <p:nvSpPr>
          <p:cNvPr id="5" name="Date Placeholder 4">
            <a:extLst>
              <a:ext uri="{FF2B5EF4-FFF2-40B4-BE49-F238E27FC236}">
                <a16:creationId xmlns:a16="http://schemas.microsoft.com/office/drawing/2014/main" id="{81EEED4A-9CEB-DB13-98F8-B92622BB7ABD}"/>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E8714F6-12D8-9A2F-EE73-F36C24CEF9CD}"/>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dirty="0"/>
          </a:p>
        </p:txBody>
      </p:sp>
    </p:spTree>
    <p:extLst>
      <p:ext uri="{BB962C8B-B14F-4D97-AF65-F5344CB8AC3E}">
        <p14:creationId xmlns:p14="http://schemas.microsoft.com/office/powerpoint/2010/main" val="3718019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2FE9-36DE-4100-9987-3E83D3E065F5}"/>
              </a:ext>
            </a:extLst>
          </p:cNvPr>
          <p:cNvSpPr>
            <a:spLocks noGrp="1"/>
          </p:cNvSpPr>
          <p:nvPr>
            <p:ph type="title"/>
          </p:nvPr>
        </p:nvSpPr>
        <p:spPr>
          <a:xfrm>
            <a:off x="457200" y="136525"/>
            <a:ext cx="8229600" cy="706090"/>
          </a:xfrm>
        </p:spPr>
        <p:txBody>
          <a:bodyPr/>
          <a:lstStyle/>
          <a:p>
            <a:r>
              <a:rPr lang="en-GB" sz="3600" b="1" dirty="0"/>
              <a:t>Theory of Change</a:t>
            </a:r>
          </a:p>
        </p:txBody>
      </p:sp>
      <p:pic>
        <p:nvPicPr>
          <p:cNvPr id="8" name="Content Placeholder 7" descr="A picture containing diagram&#10;&#10;Description automatically generated">
            <a:extLst>
              <a:ext uri="{FF2B5EF4-FFF2-40B4-BE49-F238E27FC236}">
                <a16:creationId xmlns:a16="http://schemas.microsoft.com/office/drawing/2014/main" id="{A5CBEDCC-A1F3-4BBF-8DD8-0BD1511E8FB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268760"/>
            <a:ext cx="5508104" cy="4104456"/>
          </a:xfrm>
        </p:spPr>
      </p:pic>
      <p:sp>
        <p:nvSpPr>
          <p:cNvPr id="4" name="Content Placeholder 3">
            <a:extLst>
              <a:ext uri="{FF2B5EF4-FFF2-40B4-BE49-F238E27FC236}">
                <a16:creationId xmlns:a16="http://schemas.microsoft.com/office/drawing/2014/main" id="{A40BEB31-FC13-416C-B7D1-C35C14E5D059}"/>
              </a:ext>
            </a:extLst>
          </p:cNvPr>
          <p:cNvSpPr>
            <a:spLocks noGrp="1"/>
          </p:cNvSpPr>
          <p:nvPr>
            <p:ph sz="half" idx="2"/>
          </p:nvPr>
        </p:nvSpPr>
        <p:spPr>
          <a:xfrm>
            <a:off x="5312618" y="1268760"/>
            <a:ext cx="3826768" cy="3888433"/>
          </a:xfrm>
        </p:spPr>
        <p:txBody>
          <a:bodyPr/>
          <a:lstStyle/>
          <a:p>
            <a:r>
              <a:rPr lang="en-GB" sz="2000" dirty="0"/>
              <a:t>Change takes time, and it is dynamic; hence, allow sufficient time and employ adaptive management.</a:t>
            </a:r>
          </a:p>
          <a:p>
            <a:r>
              <a:rPr lang="en-GB" sz="2000" dirty="0"/>
              <a:t> Clarity about community expectations and assumptions about how change happens:</a:t>
            </a:r>
          </a:p>
          <a:p>
            <a:pPr lvl="1">
              <a:buFont typeface="Arial" panose="020B0604020202020204" pitchFamily="34" charset="0"/>
              <a:buChar char="•"/>
            </a:pPr>
            <a:r>
              <a:rPr lang="en-GB" sz="1600" dirty="0"/>
              <a:t>Test the expected against actually happened.</a:t>
            </a:r>
          </a:p>
          <a:p>
            <a:pPr lvl="1">
              <a:buFont typeface="Arial" panose="020B0604020202020204" pitchFamily="34" charset="0"/>
              <a:buChar char="•"/>
            </a:pPr>
            <a:r>
              <a:rPr lang="en-GB" sz="1600" dirty="0"/>
              <a:t>Gathering data from both quantitative and qualitative methods for triangulation.</a:t>
            </a:r>
          </a:p>
        </p:txBody>
      </p:sp>
      <p:sp>
        <p:nvSpPr>
          <p:cNvPr id="5" name="Date Placeholder 4">
            <a:extLst>
              <a:ext uri="{FF2B5EF4-FFF2-40B4-BE49-F238E27FC236}">
                <a16:creationId xmlns:a16="http://schemas.microsoft.com/office/drawing/2014/main" id="{042111FE-1A6E-4B22-8A09-C9A3AB349F2F}"/>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70A4ABB2-4B65-444A-9B69-104569570F1E}"/>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dirty="0"/>
          </a:p>
        </p:txBody>
      </p:sp>
    </p:spTree>
    <p:extLst>
      <p:ext uri="{BB962C8B-B14F-4D97-AF65-F5344CB8AC3E}">
        <p14:creationId xmlns:p14="http://schemas.microsoft.com/office/powerpoint/2010/main" val="1232947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21D7-EF92-4B97-B34E-9C9B38CA5B0D}"/>
              </a:ext>
            </a:extLst>
          </p:cNvPr>
          <p:cNvSpPr>
            <a:spLocks noGrp="1"/>
          </p:cNvSpPr>
          <p:nvPr>
            <p:ph type="title"/>
          </p:nvPr>
        </p:nvSpPr>
        <p:spPr>
          <a:xfrm>
            <a:off x="457200" y="274638"/>
            <a:ext cx="8229600" cy="706090"/>
          </a:xfrm>
        </p:spPr>
        <p:txBody>
          <a:bodyPr/>
          <a:lstStyle/>
          <a:p>
            <a:r>
              <a:rPr lang="en-GB" sz="3600" b="1" dirty="0"/>
              <a:t>Challenges of Complexity </a:t>
            </a:r>
          </a:p>
        </p:txBody>
      </p:sp>
      <p:pic>
        <p:nvPicPr>
          <p:cNvPr id="8" name="Content Placeholder 7" descr="Diagram&#10;&#10;Description automatically generated">
            <a:extLst>
              <a:ext uri="{FF2B5EF4-FFF2-40B4-BE49-F238E27FC236}">
                <a16:creationId xmlns:a16="http://schemas.microsoft.com/office/drawing/2014/main" id="{EE9637E3-0413-48E6-8D0E-06E485E460F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608850"/>
            <a:ext cx="3600896" cy="3692358"/>
          </a:xfrm>
        </p:spPr>
      </p:pic>
      <p:sp>
        <p:nvSpPr>
          <p:cNvPr id="4" name="Content Placeholder 3">
            <a:extLst>
              <a:ext uri="{FF2B5EF4-FFF2-40B4-BE49-F238E27FC236}">
                <a16:creationId xmlns:a16="http://schemas.microsoft.com/office/drawing/2014/main" id="{AA03A732-DC36-4BF5-83E5-6B653B9D0FE9}"/>
              </a:ext>
            </a:extLst>
          </p:cNvPr>
          <p:cNvSpPr>
            <a:spLocks noGrp="1"/>
          </p:cNvSpPr>
          <p:nvPr>
            <p:ph sz="half" idx="2"/>
          </p:nvPr>
        </p:nvSpPr>
        <p:spPr>
          <a:xfrm>
            <a:off x="3995937" y="1608850"/>
            <a:ext cx="4690864" cy="3989040"/>
          </a:xfrm>
        </p:spPr>
        <p:txBody>
          <a:bodyPr/>
          <a:lstStyle/>
          <a:p>
            <a:r>
              <a:rPr lang="en-GB" sz="2000" dirty="0"/>
              <a:t>It is difficult to be definitive about an intervention causing and observed outcome.</a:t>
            </a:r>
          </a:p>
          <a:p>
            <a:r>
              <a:rPr lang="en-GB" sz="2000" dirty="0"/>
              <a:t>The intrinsic value of community engagement may not be indicative.</a:t>
            </a:r>
          </a:p>
          <a:p>
            <a:r>
              <a:rPr lang="en-GB" sz="2000" dirty="0"/>
              <a:t>Building relationships could have a greater impact than expected.</a:t>
            </a:r>
          </a:p>
          <a:p>
            <a:r>
              <a:rPr lang="en-GB" sz="2000" dirty="0"/>
              <a:t>The evidence of the engagement may support change or emerge with greater scientific information to aid learning.</a:t>
            </a:r>
          </a:p>
        </p:txBody>
      </p:sp>
      <p:sp>
        <p:nvSpPr>
          <p:cNvPr id="5" name="Date Placeholder 4">
            <a:extLst>
              <a:ext uri="{FF2B5EF4-FFF2-40B4-BE49-F238E27FC236}">
                <a16:creationId xmlns:a16="http://schemas.microsoft.com/office/drawing/2014/main" id="{69380CAA-0FB0-426F-8083-C4E374849B9A}"/>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18043EBE-515A-4FBF-85E2-186040CAF672}"/>
              </a:ext>
            </a:extLst>
          </p:cNvPr>
          <p:cNvSpPr>
            <a:spLocks noGrp="1"/>
          </p:cNvSpPr>
          <p:nvPr>
            <p:ph type="sldNum" sz="quarter" idx="11"/>
          </p:nvPr>
        </p:nvSpPr>
        <p:spPr/>
        <p:txBody>
          <a:bodyPr/>
          <a:lstStyle/>
          <a:p>
            <a:pPr>
              <a:defRPr/>
            </a:pPr>
            <a:fld id="{386495F9-B3F5-4DDF-9323-6CEC80C52C17}" type="slidenum">
              <a:rPr lang="en-GB" altLang="en-US" smtClean="0"/>
              <a:pPr>
                <a:defRPr/>
              </a:pPr>
              <a:t>21</a:t>
            </a:fld>
            <a:endParaRPr lang="en-GB" altLang="en-US" dirty="0"/>
          </a:p>
        </p:txBody>
      </p:sp>
    </p:spTree>
    <p:extLst>
      <p:ext uri="{BB962C8B-B14F-4D97-AF65-F5344CB8AC3E}">
        <p14:creationId xmlns:p14="http://schemas.microsoft.com/office/powerpoint/2010/main" val="270189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6688A-1BEA-4748-B45B-908D2B173639}"/>
              </a:ext>
            </a:extLst>
          </p:cNvPr>
          <p:cNvSpPr>
            <a:spLocks noGrp="1"/>
          </p:cNvSpPr>
          <p:nvPr>
            <p:ph type="title"/>
          </p:nvPr>
        </p:nvSpPr>
        <p:spPr>
          <a:xfrm>
            <a:off x="0" y="274638"/>
            <a:ext cx="9144000" cy="776957"/>
          </a:xfrm>
        </p:spPr>
        <p:txBody>
          <a:bodyPr wrap="square" anchor="ctr">
            <a:normAutofit/>
          </a:bodyPr>
          <a:lstStyle/>
          <a:p>
            <a:pPr>
              <a:lnSpc>
                <a:spcPct val="90000"/>
              </a:lnSpc>
            </a:pPr>
            <a:r>
              <a:rPr lang="en-GB" sz="3700" b="1" dirty="0"/>
              <a:t>Resources for Evaluation of Engagement</a:t>
            </a:r>
          </a:p>
        </p:txBody>
      </p:sp>
      <p:pic>
        <p:nvPicPr>
          <p:cNvPr id="7" name="Picture 6" descr="A picture containing sitting, table, book, food&#10;&#10;Description automatically generated">
            <a:extLst>
              <a:ext uri="{FF2B5EF4-FFF2-40B4-BE49-F238E27FC236}">
                <a16:creationId xmlns:a16="http://schemas.microsoft.com/office/drawing/2014/main" id="{240BFB19-125F-4E76-862F-0C9CEC3678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44106"/>
            <a:ext cx="4038600" cy="3169787"/>
          </a:xfrm>
          <a:prstGeom prst="rect">
            <a:avLst/>
          </a:prstGeom>
          <a:noFill/>
        </p:spPr>
      </p:pic>
      <p:sp>
        <p:nvSpPr>
          <p:cNvPr id="4" name="Content Placeholder 3">
            <a:extLst>
              <a:ext uri="{FF2B5EF4-FFF2-40B4-BE49-F238E27FC236}">
                <a16:creationId xmlns:a16="http://schemas.microsoft.com/office/drawing/2014/main" id="{5919B3D6-2AAB-458D-8B70-4EB0034F84A9}"/>
              </a:ext>
            </a:extLst>
          </p:cNvPr>
          <p:cNvSpPr>
            <a:spLocks noGrp="1"/>
          </p:cNvSpPr>
          <p:nvPr>
            <p:ph sz="half" idx="2"/>
          </p:nvPr>
        </p:nvSpPr>
        <p:spPr>
          <a:xfrm>
            <a:off x="4648200" y="1844105"/>
            <a:ext cx="4038600" cy="3601119"/>
          </a:xfrm>
        </p:spPr>
        <p:txBody>
          <a:bodyPr wrap="square" anchor="t">
            <a:normAutofit lnSpcReduction="10000"/>
          </a:bodyPr>
          <a:lstStyle/>
          <a:p>
            <a:pPr>
              <a:lnSpc>
                <a:spcPct val="90000"/>
              </a:lnSpc>
            </a:pPr>
            <a:r>
              <a:rPr lang="en-GB" sz="1500" dirty="0"/>
              <a:t>Realist Evaluation:</a:t>
            </a:r>
          </a:p>
          <a:p>
            <a:pPr lvl="1">
              <a:lnSpc>
                <a:spcPct val="90000"/>
              </a:lnSpc>
              <a:buFont typeface="Arial" panose="020B0604020202020204" pitchFamily="34" charset="0"/>
              <a:buChar char="•"/>
            </a:pPr>
            <a:r>
              <a:rPr lang="en-GB" sz="1500" dirty="0"/>
              <a:t>Complex social programme and Beneficiary assessment</a:t>
            </a:r>
          </a:p>
          <a:p>
            <a:pPr>
              <a:lnSpc>
                <a:spcPct val="90000"/>
              </a:lnSpc>
            </a:pPr>
            <a:r>
              <a:rPr lang="en-GB" sz="1500" dirty="0"/>
              <a:t>Theory of change:</a:t>
            </a:r>
          </a:p>
          <a:p>
            <a:pPr lvl="1">
              <a:lnSpc>
                <a:spcPct val="90000"/>
              </a:lnSpc>
              <a:buFont typeface="Arial" panose="020B0604020202020204" pitchFamily="34" charset="0"/>
              <a:buChar char="•"/>
            </a:pPr>
            <a:r>
              <a:rPr lang="en-GB" sz="1500" dirty="0"/>
              <a:t>How change happens</a:t>
            </a:r>
          </a:p>
          <a:p>
            <a:pPr>
              <a:lnSpc>
                <a:spcPct val="90000"/>
              </a:lnSpc>
            </a:pPr>
            <a:r>
              <a:rPr lang="en-GB" sz="1500" dirty="0"/>
              <a:t>Participatory system:</a:t>
            </a:r>
          </a:p>
          <a:p>
            <a:pPr lvl="1">
              <a:lnSpc>
                <a:spcPct val="90000"/>
              </a:lnSpc>
              <a:buFont typeface="Arial" panose="020B0604020202020204" pitchFamily="34" charset="0"/>
              <a:buChar char="•"/>
            </a:pPr>
            <a:r>
              <a:rPr lang="en-GB" sz="1500" dirty="0"/>
              <a:t>Realtime assessment from stories of impact and statistics </a:t>
            </a:r>
          </a:p>
          <a:p>
            <a:pPr>
              <a:lnSpc>
                <a:spcPct val="90000"/>
              </a:lnSpc>
            </a:pPr>
            <a:r>
              <a:rPr lang="en-GB" sz="1500" dirty="0"/>
              <a:t>Development Evaluation:</a:t>
            </a:r>
          </a:p>
          <a:p>
            <a:pPr lvl="1">
              <a:lnSpc>
                <a:spcPct val="90000"/>
              </a:lnSpc>
              <a:buFont typeface="Arial" panose="020B0604020202020204" pitchFamily="34" charset="0"/>
              <a:buChar char="•"/>
            </a:pPr>
            <a:r>
              <a:rPr lang="en-GB" sz="1500" dirty="0"/>
              <a:t>Social issues using case studies </a:t>
            </a:r>
          </a:p>
          <a:p>
            <a:pPr>
              <a:lnSpc>
                <a:spcPct val="90000"/>
              </a:lnSpc>
            </a:pPr>
            <a:r>
              <a:rPr lang="en-GB" sz="1500" dirty="0"/>
              <a:t>Network-Based Approaches to Evaluation:</a:t>
            </a:r>
          </a:p>
          <a:p>
            <a:pPr lvl="1">
              <a:lnSpc>
                <a:spcPct val="90000"/>
              </a:lnSpc>
              <a:buFont typeface="Arial" panose="020B0604020202020204" pitchFamily="34" charset="0"/>
              <a:buChar char="•"/>
            </a:pPr>
            <a:r>
              <a:rPr lang="en-GB" sz="1500" dirty="0"/>
              <a:t>Social network analysis </a:t>
            </a:r>
          </a:p>
          <a:p>
            <a:pPr>
              <a:lnSpc>
                <a:spcPct val="90000"/>
              </a:lnSpc>
            </a:pPr>
            <a:r>
              <a:rPr lang="en-GB" sz="1500" dirty="0"/>
              <a:t>Outcome Mapping and social mapping:</a:t>
            </a:r>
          </a:p>
          <a:p>
            <a:pPr lvl="1">
              <a:lnSpc>
                <a:spcPct val="90000"/>
              </a:lnSpc>
              <a:buFont typeface="Arial" panose="020B0604020202020204" pitchFamily="34" charset="0"/>
              <a:buChar char="•"/>
            </a:pPr>
            <a:r>
              <a:rPr lang="en-GB" sz="1500" dirty="0"/>
              <a:t>Physical change and Testimonies of change</a:t>
            </a:r>
          </a:p>
        </p:txBody>
      </p:sp>
      <p:sp>
        <p:nvSpPr>
          <p:cNvPr id="5" name="Date Placeholder 4">
            <a:extLst>
              <a:ext uri="{FF2B5EF4-FFF2-40B4-BE49-F238E27FC236}">
                <a16:creationId xmlns:a16="http://schemas.microsoft.com/office/drawing/2014/main" id="{06EEC798-0F56-42AB-B26D-A19C46F7D2B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00980B89-3B14-4E5B-8F9C-31D8EB589BB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372944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0DDF-DA2D-4FFC-9115-100EEEC7F280}"/>
              </a:ext>
            </a:extLst>
          </p:cNvPr>
          <p:cNvSpPr>
            <a:spLocks noGrp="1"/>
          </p:cNvSpPr>
          <p:nvPr>
            <p:ph type="title"/>
          </p:nvPr>
        </p:nvSpPr>
        <p:spPr>
          <a:xfrm>
            <a:off x="457200" y="274638"/>
            <a:ext cx="8229600" cy="706090"/>
          </a:xfrm>
        </p:spPr>
        <p:txBody>
          <a:bodyPr/>
          <a:lstStyle/>
          <a:p>
            <a:r>
              <a:rPr lang="en-GB" sz="3600" b="1" dirty="0"/>
              <a:t>Practical Challenges </a:t>
            </a:r>
          </a:p>
        </p:txBody>
      </p:sp>
      <p:sp>
        <p:nvSpPr>
          <p:cNvPr id="4" name="Content Placeholder 3">
            <a:extLst>
              <a:ext uri="{FF2B5EF4-FFF2-40B4-BE49-F238E27FC236}">
                <a16:creationId xmlns:a16="http://schemas.microsoft.com/office/drawing/2014/main" id="{0A2465C3-8CC9-4F71-87A0-120C8FE82ED0}"/>
              </a:ext>
            </a:extLst>
          </p:cNvPr>
          <p:cNvSpPr>
            <a:spLocks noGrp="1"/>
          </p:cNvSpPr>
          <p:nvPr>
            <p:ph sz="half" idx="2"/>
          </p:nvPr>
        </p:nvSpPr>
        <p:spPr>
          <a:xfrm>
            <a:off x="250825" y="1484784"/>
            <a:ext cx="8569647" cy="3672407"/>
          </a:xfrm>
        </p:spPr>
        <p:txBody>
          <a:bodyPr/>
          <a:lstStyle/>
          <a:p>
            <a:r>
              <a:rPr lang="en-GB" sz="2000" dirty="0"/>
              <a:t>How to determine the proportionality of effort (depending on the purpose of the engagement).</a:t>
            </a:r>
          </a:p>
          <a:p>
            <a:r>
              <a:rPr lang="en-GB" sz="2000" dirty="0"/>
              <a:t>The resource and timeframe for evaluation (10% Rule but more if required).</a:t>
            </a:r>
          </a:p>
          <a:p>
            <a:r>
              <a:rPr lang="en-GB" sz="2000" dirty="0"/>
              <a:t>When to plan the evaluation (community engagement design phase).</a:t>
            </a:r>
          </a:p>
          <a:p>
            <a:r>
              <a:rPr lang="en-GB" sz="2000" dirty="0"/>
              <a:t>Who to involve in the evaluation (internal and external stakeholders).</a:t>
            </a:r>
          </a:p>
          <a:p>
            <a:r>
              <a:rPr lang="en-GB" sz="2000" dirty="0"/>
              <a:t>How to communicate through the evaluation (Structure and medium).</a:t>
            </a:r>
          </a:p>
          <a:p>
            <a:r>
              <a:rPr lang="en-GB" sz="2000" dirty="0"/>
              <a:t>How to document lesson learnt (impact statement, news letters, report).</a:t>
            </a:r>
          </a:p>
          <a:p>
            <a:r>
              <a:rPr lang="en-GB" sz="2000" dirty="0"/>
              <a:t>The relevance of the evaluation report (Whom? When? Where?- depending on the sensitivity of the information).</a:t>
            </a:r>
          </a:p>
          <a:p>
            <a:pPr marL="0" indent="0">
              <a:buNone/>
            </a:pPr>
            <a:endParaRPr lang="en-GB" dirty="0"/>
          </a:p>
        </p:txBody>
      </p:sp>
      <p:sp>
        <p:nvSpPr>
          <p:cNvPr id="5" name="Date Placeholder 4">
            <a:extLst>
              <a:ext uri="{FF2B5EF4-FFF2-40B4-BE49-F238E27FC236}">
                <a16:creationId xmlns:a16="http://schemas.microsoft.com/office/drawing/2014/main" id="{7F5B0E38-FD60-4CF6-8CD2-6162EA668333}"/>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CDB4719-E146-4C53-B1A1-C9AFEDD13E7F}"/>
              </a:ext>
            </a:extLst>
          </p:cNvPr>
          <p:cNvSpPr>
            <a:spLocks noGrp="1"/>
          </p:cNvSpPr>
          <p:nvPr>
            <p:ph type="sldNum" sz="quarter" idx="11"/>
          </p:nvPr>
        </p:nvSpPr>
        <p:spPr/>
        <p:txBody>
          <a:bodyPr/>
          <a:lstStyle/>
          <a:p>
            <a:pPr>
              <a:defRPr/>
            </a:pPr>
            <a:fld id="{386495F9-B3F5-4DDF-9323-6CEC80C52C17}" type="slidenum">
              <a:rPr lang="en-GB" altLang="en-US" smtClean="0"/>
              <a:pPr>
                <a:defRPr/>
              </a:pPr>
              <a:t>23</a:t>
            </a:fld>
            <a:endParaRPr lang="en-GB" altLang="en-US" dirty="0"/>
          </a:p>
        </p:txBody>
      </p:sp>
    </p:spTree>
    <p:extLst>
      <p:ext uri="{BB962C8B-B14F-4D97-AF65-F5344CB8AC3E}">
        <p14:creationId xmlns:p14="http://schemas.microsoft.com/office/powerpoint/2010/main" val="81747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A169-0ABF-4295-B42E-C8664BF7D34B}"/>
              </a:ext>
            </a:extLst>
          </p:cNvPr>
          <p:cNvSpPr>
            <a:spLocks noGrp="1"/>
          </p:cNvSpPr>
          <p:nvPr>
            <p:ph type="title"/>
          </p:nvPr>
        </p:nvSpPr>
        <p:spPr>
          <a:xfrm>
            <a:off x="0" y="136525"/>
            <a:ext cx="9144000" cy="1143000"/>
          </a:xfrm>
        </p:spPr>
        <p:txBody>
          <a:bodyPr wrap="square" anchor="ctr">
            <a:normAutofit/>
          </a:bodyPr>
          <a:lstStyle/>
          <a:p>
            <a:pPr>
              <a:lnSpc>
                <a:spcPct val="90000"/>
              </a:lnSpc>
            </a:pPr>
            <a:r>
              <a:rPr lang="en-GB" sz="3600" b="1" dirty="0"/>
              <a:t>Characterises of Successful Evaluation</a:t>
            </a:r>
          </a:p>
        </p:txBody>
      </p:sp>
      <p:pic>
        <p:nvPicPr>
          <p:cNvPr id="7" name="Picture 6" descr="Calendar&#10;&#10;Description automatically generated">
            <a:extLst>
              <a:ext uri="{FF2B5EF4-FFF2-40B4-BE49-F238E27FC236}">
                <a16:creationId xmlns:a16="http://schemas.microsoft.com/office/drawing/2014/main" id="{2ED46038-06D1-41ED-9C8D-64080166F3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731917"/>
            <a:ext cx="4038600" cy="3725608"/>
          </a:xfrm>
          <a:prstGeom prst="rect">
            <a:avLst/>
          </a:prstGeom>
          <a:noFill/>
        </p:spPr>
      </p:pic>
      <p:sp>
        <p:nvSpPr>
          <p:cNvPr id="3" name="Content Placeholder 2">
            <a:extLst>
              <a:ext uri="{FF2B5EF4-FFF2-40B4-BE49-F238E27FC236}">
                <a16:creationId xmlns:a16="http://schemas.microsoft.com/office/drawing/2014/main" id="{61BE37DB-05AE-49FD-8C32-461BF9A4944B}"/>
              </a:ext>
            </a:extLst>
          </p:cNvPr>
          <p:cNvSpPr>
            <a:spLocks noGrp="1"/>
          </p:cNvSpPr>
          <p:nvPr>
            <p:ph sz="half" idx="2"/>
          </p:nvPr>
        </p:nvSpPr>
        <p:spPr>
          <a:xfrm>
            <a:off x="4648200" y="1731371"/>
            <a:ext cx="4038600" cy="3556991"/>
          </a:xfrm>
        </p:spPr>
        <p:txBody>
          <a:bodyPr wrap="square" anchor="t">
            <a:normAutofit/>
          </a:bodyPr>
          <a:lstStyle/>
          <a:p>
            <a:pPr>
              <a:lnSpc>
                <a:spcPct val="90000"/>
              </a:lnSpc>
            </a:pPr>
            <a:r>
              <a:rPr lang="en-GB" sz="2200" dirty="0"/>
              <a:t>Clear programme goals, objectives and timeframe.</a:t>
            </a:r>
          </a:p>
          <a:p>
            <a:pPr>
              <a:lnSpc>
                <a:spcPct val="90000"/>
              </a:lnSpc>
            </a:pPr>
            <a:r>
              <a:rPr lang="en-GB" sz="2200" dirty="0"/>
              <a:t>Clear planning, monitoring and evaluation.</a:t>
            </a:r>
          </a:p>
          <a:p>
            <a:pPr>
              <a:lnSpc>
                <a:spcPct val="90000"/>
              </a:lnSpc>
            </a:pPr>
            <a:r>
              <a:rPr lang="en-GB" sz="2200" dirty="0"/>
              <a:t>Shared understanding between stakeholders and partners.</a:t>
            </a:r>
          </a:p>
          <a:p>
            <a:pPr>
              <a:lnSpc>
                <a:spcPct val="90000"/>
              </a:lnSpc>
            </a:pPr>
            <a:r>
              <a:rPr lang="en-GB" sz="2200" dirty="0"/>
              <a:t>Realistic data collection.</a:t>
            </a:r>
          </a:p>
          <a:p>
            <a:pPr>
              <a:lnSpc>
                <a:spcPct val="90000"/>
              </a:lnSpc>
            </a:pPr>
            <a:r>
              <a:rPr lang="en-GB" sz="2200" dirty="0"/>
              <a:t>Adaptable analytic tools.</a:t>
            </a:r>
          </a:p>
          <a:p>
            <a:pPr>
              <a:lnSpc>
                <a:spcPct val="90000"/>
              </a:lnSpc>
            </a:pPr>
            <a:endParaRPr lang="en-GB" sz="2200" dirty="0"/>
          </a:p>
        </p:txBody>
      </p:sp>
      <p:sp>
        <p:nvSpPr>
          <p:cNvPr id="5" name="Date Placeholder 4">
            <a:extLst>
              <a:ext uri="{FF2B5EF4-FFF2-40B4-BE49-F238E27FC236}">
                <a16:creationId xmlns:a16="http://schemas.microsoft.com/office/drawing/2014/main" id="{E646D05A-4D82-44AA-BEC1-3C9BCD8847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0770ED49-CDB0-4537-B7F3-70409401F6D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24</a:t>
            </a:fld>
            <a:endParaRPr lang="en-GB" altLang="en-US"/>
          </a:p>
        </p:txBody>
      </p:sp>
    </p:spTree>
    <p:extLst>
      <p:ext uri="{BB962C8B-B14F-4D97-AF65-F5344CB8AC3E}">
        <p14:creationId xmlns:p14="http://schemas.microsoft.com/office/powerpoint/2010/main" val="18757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22548" y="343520"/>
            <a:ext cx="8229600" cy="853231"/>
          </a:xfrm>
        </p:spPr>
        <p:txBody>
          <a:bodyPr wrap="square" anchor="ctr">
            <a:normAutofit/>
          </a:bodyPr>
          <a:lstStyle/>
          <a:p>
            <a:r>
              <a:rPr lang="en-GB" sz="3600" b="1" dirty="0"/>
              <a:t>Conclusion</a:t>
            </a:r>
            <a:endParaRPr lang="en-GB" sz="3600" dirty="0"/>
          </a:p>
        </p:txBody>
      </p:sp>
      <p:sp>
        <p:nvSpPr>
          <p:cNvPr id="4" name="Content Placeholder 3">
            <a:extLst>
              <a:ext uri="{FF2B5EF4-FFF2-40B4-BE49-F238E27FC236}">
                <a16:creationId xmlns:a16="http://schemas.microsoft.com/office/drawing/2014/main" id="{05EF131C-4564-487F-B2F5-9F6B75748277}"/>
              </a:ext>
            </a:extLst>
          </p:cNvPr>
          <p:cNvSpPr>
            <a:spLocks noGrp="1"/>
          </p:cNvSpPr>
          <p:nvPr>
            <p:ph sz="half" idx="1"/>
          </p:nvPr>
        </p:nvSpPr>
        <p:spPr>
          <a:xfrm>
            <a:off x="539552" y="1835123"/>
            <a:ext cx="8112596" cy="2673998"/>
          </a:xfrm>
        </p:spPr>
        <p:txBody>
          <a:bodyPr wrap="square" anchor="t">
            <a:normAutofit/>
          </a:bodyPr>
          <a:lstStyle/>
          <a:p>
            <a:pPr marL="0" indent="0">
              <a:lnSpc>
                <a:spcPct val="90000"/>
              </a:lnSpc>
              <a:buNone/>
            </a:pPr>
            <a:r>
              <a:rPr lang="en-GB" sz="2000" dirty="0"/>
              <a:t>Evaluation is a self improvement programme.</a:t>
            </a:r>
          </a:p>
          <a:p>
            <a:pPr marL="0" indent="0">
              <a:lnSpc>
                <a:spcPct val="90000"/>
              </a:lnSpc>
              <a:buNone/>
            </a:pPr>
            <a:r>
              <a:rPr lang="en-GB" sz="2000" dirty="0"/>
              <a:t>Defines the reason for engagement and how issues are evolving.</a:t>
            </a:r>
          </a:p>
          <a:p>
            <a:pPr marL="0" indent="0">
              <a:lnSpc>
                <a:spcPct val="90000"/>
              </a:lnSpc>
              <a:buNone/>
            </a:pPr>
            <a:r>
              <a:rPr lang="en-GB" sz="2000" dirty="0"/>
              <a:t>Evaluation takes place in strategic periods.</a:t>
            </a:r>
          </a:p>
          <a:p>
            <a:pPr marL="0" indent="0">
              <a:lnSpc>
                <a:spcPct val="90000"/>
              </a:lnSpc>
              <a:buNone/>
            </a:pPr>
            <a:r>
              <a:rPr lang="en-GB" sz="2000" dirty="0"/>
              <a:t>Harvest all the results or outcomes from a community engagement activities.</a:t>
            </a:r>
          </a:p>
          <a:p>
            <a:pPr marL="0" indent="0">
              <a:lnSpc>
                <a:spcPct val="90000"/>
              </a:lnSpc>
              <a:buNone/>
            </a:pPr>
            <a:r>
              <a:rPr lang="en-GB" sz="2000" dirty="0"/>
              <a:t>Defines how outcomes will be improved and included into the decision making process.</a:t>
            </a:r>
          </a:p>
          <a:p>
            <a:pPr marL="0" indent="0">
              <a:lnSpc>
                <a:spcPct val="90000"/>
              </a:lnSpc>
              <a:buNone/>
            </a:pPr>
            <a:r>
              <a:rPr lang="en-GB" sz="2000" dirty="0"/>
              <a:t>Frequency of reports and what they will help you do in future.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B69AF8-D5ED-388D-8E08-4B85692A4906}"/>
              </a:ext>
            </a:extLst>
          </p:cNvPr>
          <p:cNvSpPr>
            <a:spLocks noGrp="1"/>
          </p:cNvSpPr>
          <p:nvPr>
            <p:ph type="title"/>
          </p:nvPr>
        </p:nvSpPr>
        <p:spPr>
          <a:xfrm>
            <a:off x="606478" y="386930"/>
            <a:ext cx="6927525" cy="1188950"/>
          </a:xfrm>
        </p:spPr>
        <p:txBody>
          <a:bodyPr anchor="b">
            <a:normAutofit/>
          </a:bodyPr>
          <a:lstStyle/>
          <a:p>
            <a:r>
              <a:rPr lang="en-GB" sz="4300"/>
              <a:t>Next week - Workshop time!!</a:t>
            </a:r>
          </a:p>
        </p:txBody>
      </p:sp>
      <p:grpSp>
        <p:nvGrpSpPr>
          <p:cNvPr id="18"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3A8FD4E-80C6-DC62-C607-4083D2B49627}"/>
              </a:ext>
            </a:extLst>
          </p:cNvPr>
          <p:cNvSpPr>
            <a:spLocks noGrp="1"/>
          </p:cNvSpPr>
          <p:nvPr>
            <p:ph idx="1"/>
          </p:nvPr>
        </p:nvSpPr>
        <p:spPr>
          <a:xfrm>
            <a:off x="595245" y="2599509"/>
            <a:ext cx="7607751" cy="3435531"/>
          </a:xfrm>
        </p:spPr>
        <p:txBody>
          <a:bodyPr anchor="ctr">
            <a:normAutofit/>
          </a:bodyPr>
          <a:lstStyle/>
          <a:p>
            <a:r>
              <a:rPr lang="en-GB" sz="2400" dirty="0"/>
              <a:t>You </a:t>
            </a:r>
            <a:r>
              <a:rPr lang="en-GB" sz="2400" b="1" dirty="0"/>
              <a:t>must </a:t>
            </a:r>
            <a:r>
              <a:rPr lang="en-GB" sz="2400" dirty="0"/>
              <a:t>bring your drafts for assessment two in this session to get formative feedback</a:t>
            </a:r>
          </a:p>
          <a:p>
            <a:endParaRPr lang="en-GB" dirty="0"/>
          </a:p>
          <a:p>
            <a:r>
              <a:rPr lang="en-GB" u="sng" dirty="0"/>
              <a:t>Remember! - Based on previous terms</a:t>
            </a:r>
          </a:p>
          <a:p>
            <a:r>
              <a:rPr lang="en-GB" dirty="0"/>
              <a:t>Students that get formative feedback = 87% more likely to pass the assessment module</a:t>
            </a:r>
          </a:p>
          <a:p>
            <a:r>
              <a:rPr lang="en-GB" dirty="0"/>
              <a:t>Students that do not show draft work = 65% more likely to fail / have AM referrals / issues with submissions</a:t>
            </a:r>
          </a:p>
        </p:txBody>
      </p:sp>
      <p:sp>
        <p:nvSpPr>
          <p:cNvPr id="4" name="Date Placeholder 3">
            <a:extLst>
              <a:ext uri="{FF2B5EF4-FFF2-40B4-BE49-F238E27FC236}">
                <a16:creationId xmlns:a16="http://schemas.microsoft.com/office/drawing/2014/main" id="{9646AA39-B6C6-866E-6F47-063BF6FBF8F8}"/>
              </a:ext>
            </a:extLst>
          </p:cNvPr>
          <p:cNvSpPr>
            <a:spLocks noGrp="1"/>
          </p:cNvSpPr>
          <p:nvPr>
            <p:ph type="dt" sz="half" idx="10"/>
          </p:nvPr>
        </p:nvSpPr>
        <p:spPr>
          <a:xfrm>
            <a:off x="628650" y="6492240"/>
            <a:ext cx="205740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2303D31F-598B-47EE-BA37-93F097A3D676}" type="datetime1">
              <a:rPr kumimoji="0" lang="en-GB" altLang="en-US"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27/04/2023</a:t>
            </a:fld>
            <a:endParaRPr kumimoji="0" lang="en-GB" altLang="en-US"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4D5A6AF2-4106-4E4B-167B-42258959C21D}"/>
              </a:ext>
            </a:extLst>
          </p:cNvPr>
          <p:cNvSpPr>
            <a:spLocks noGrp="1"/>
          </p:cNvSpPr>
          <p:nvPr>
            <p:ph type="sldNum" sz="quarter" idx="12"/>
          </p:nvPr>
        </p:nvSpPr>
        <p:spPr>
          <a:xfrm>
            <a:off x="6457950" y="6492240"/>
            <a:ext cx="20574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550E941-99E4-4403-A917-B30FF69A9617}" type="slidenum">
              <a:rPr kumimoji="0" lang="en-GB" altLang="en-US"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GB" altLang="en-US"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039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3" ma:contentTypeDescription="Create a new document." ma:contentTypeScope="" ma:versionID="e112791552e7951b25a41ed98e45e897">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ce305e294c66165be56cab75694a5e40"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C5F767F-2BA1-4FF9-A6E7-B75356282D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71AD2B-DD54-4DB9-9DBB-9263F44A80F1}">
  <ds:schemaRefs>
    <ds:schemaRef ds:uri="http://schemas.microsoft.com/sharepoint/v3/contenttype/forms"/>
  </ds:schemaRefs>
</ds:datastoreItem>
</file>

<file path=customXml/itemProps3.xml><?xml version="1.0" encoding="utf-8"?>
<ds:datastoreItem xmlns:ds="http://schemas.openxmlformats.org/officeDocument/2006/customXml" ds:itemID="{70FDC7A6-DFA7-4775-A19F-74F793F46BFC}">
  <ds:schemaRefs>
    <ds:schemaRef ds:uri="http://schemas.openxmlformats.org/package/2006/metadata/core-properties"/>
    <ds:schemaRef ds:uri="http://schemas.microsoft.com/office/2006/documentManagement/types"/>
    <ds:schemaRef ds:uri="http://schemas.microsoft.com/office/infopath/2007/PartnerControls"/>
    <ds:schemaRef ds:uri="f4749491-4d80-4c02-8964-7cff4f7a4456"/>
    <ds:schemaRef ds:uri="http://purl.org/dc/elements/1.1/"/>
    <ds:schemaRef ds:uri="http://schemas.microsoft.com/office/2006/metadata/properties"/>
    <ds:schemaRef ds:uri="e2529e2e-246e-4beb-bcc0-0746cc8768ab"/>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158</TotalTime>
  <Words>1317</Words>
  <Application>Microsoft Office PowerPoint</Application>
  <PresentationFormat>On-screen Show (4:3)</PresentationFormat>
  <Paragraphs>208</Paragraphs>
  <Slides>27</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vt:lpstr>
      <vt:lpstr>Calibri</vt:lpstr>
      <vt:lpstr>Calibri Light</vt:lpstr>
      <vt:lpstr>Myriad Pro</vt:lpstr>
      <vt:lpstr>Verdana</vt:lpstr>
      <vt:lpstr>20140311PresentationUWTSDTemplate</vt:lpstr>
      <vt:lpstr>Office Theme</vt:lpstr>
      <vt:lpstr>Week 8  Evaluating and Accepting Change</vt:lpstr>
      <vt:lpstr>PowerPoint Presentation</vt:lpstr>
      <vt:lpstr>PowerPoint Presentation</vt:lpstr>
      <vt:lpstr>Introduction</vt:lpstr>
      <vt:lpstr>Final stages of project</vt:lpstr>
      <vt:lpstr>Activity</vt:lpstr>
      <vt:lpstr>Concept Evaluation</vt:lpstr>
      <vt:lpstr>Principles guiding Evaluation</vt:lpstr>
      <vt:lpstr>Why Monitor and Evaluate CEN?</vt:lpstr>
      <vt:lpstr>Selecting the Right Evaluation</vt:lpstr>
      <vt:lpstr>Process Evaluation and Questions</vt:lpstr>
      <vt:lpstr>Impact Evaluation and Questions</vt:lpstr>
      <vt:lpstr>Outcome Evaluation and Questions</vt:lpstr>
      <vt:lpstr>Once we decide on what - </vt:lpstr>
      <vt:lpstr>Developing an Evaluation Framework</vt:lpstr>
      <vt:lpstr>PowerPoint Presentation</vt:lpstr>
      <vt:lpstr>Perception of Evaluation</vt:lpstr>
      <vt:lpstr>Balancing Accountability and Learning </vt:lpstr>
      <vt:lpstr>What next?</vt:lpstr>
      <vt:lpstr>Theory of Change</vt:lpstr>
      <vt:lpstr>Challenges of Complexity </vt:lpstr>
      <vt:lpstr>Resources for Evaluation of Engagement</vt:lpstr>
      <vt:lpstr>Practical Challenges </vt:lpstr>
      <vt:lpstr>Characterises of Successful Evaluation</vt:lpstr>
      <vt:lpstr>Conclusion</vt:lpstr>
      <vt:lpstr>Next week - Workshop time!!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Evaluating and Accepting Change</dc:title>
  <dc:creator>Molly</dc:creator>
  <cp:lastModifiedBy>Akash Puranik</cp:lastModifiedBy>
  <cp:revision>41</cp:revision>
  <dcterms:created xsi:type="dcterms:W3CDTF">2020-11-24T11:06:12Z</dcterms:created>
  <dcterms:modified xsi:type="dcterms:W3CDTF">2023-04-27T16:24:52Z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