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1" r:id="rId8"/>
    <p:sldId id="273" r:id="rId9"/>
    <p:sldId id="272"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DBC6D2-1005-48E0-A5D5-E27650BF6276}" v="8" dt="2021-11-07T20:20:38.495"/>
    <p1510:client id="{F7FFBEDC-E52F-4CF9-94C9-D724C3601E34}" v="15" dt="2021-11-08T09:36:50.6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 CUDD (Ysgol Pen Rhos)" userId="accfe704-b143-45c4-8e7e-42f9e78582db" providerId="ADAL" clId="{F7FFBEDC-E52F-4CF9-94C9-D724C3601E34}"/>
    <pc:docChg chg="custSel modSld sldOrd">
      <pc:chgData name="J CUDD (Ysgol Pen Rhos)" userId="accfe704-b143-45c4-8e7e-42f9e78582db" providerId="ADAL" clId="{F7FFBEDC-E52F-4CF9-94C9-D724C3601E34}" dt="2021-11-08T09:36:58.510" v="129" actId="1076"/>
      <pc:docMkLst>
        <pc:docMk/>
      </pc:docMkLst>
      <pc:sldChg chg="modSp mod">
        <pc:chgData name="J CUDD (Ysgol Pen Rhos)" userId="accfe704-b143-45c4-8e7e-42f9e78582db" providerId="ADAL" clId="{F7FFBEDC-E52F-4CF9-94C9-D724C3601E34}" dt="2021-11-08T08:58:48.123" v="109" actId="1076"/>
        <pc:sldMkLst>
          <pc:docMk/>
          <pc:sldMk cId="3454592697" sldId="256"/>
        </pc:sldMkLst>
        <pc:spChg chg="mod">
          <ac:chgData name="J CUDD (Ysgol Pen Rhos)" userId="accfe704-b143-45c4-8e7e-42f9e78582db" providerId="ADAL" clId="{F7FFBEDC-E52F-4CF9-94C9-D724C3601E34}" dt="2021-11-08T08:44:21.361" v="99" actId="122"/>
          <ac:spMkLst>
            <pc:docMk/>
            <pc:sldMk cId="3454592697" sldId="256"/>
            <ac:spMk id="2" creationId="{935629DD-58DE-4204-95D0-F2672DA42228}"/>
          </ac:spMkLst>
        </pc:spChg>
        <pc:spChg chg="mod">
          <ac:chgData name="J CUDD (Ysgol Pen Rhos)" userId="accfe704-b143-45c4-8e7e-42f9e78582db" providerId="ADAL" clId="{F7FFBEDC-E52F-4CF9-94C9-D724C3601E34}" dt="2021-11-08T07:38:49.387" v="0" actId="1076"/>
          <ac:spMkLst>
            <pc:docMk/>
            <pc:sldMk cId="3454592697" sldId="256"/>
            <ac:spMk id="3" creationId="{A2DE3C7E-80E2-4A62-8E54-476C72AA54A1}"/>
          </ac:spMkLst>
        </pc:spChg>
        <pc:picChg chg="mod">
          <ac:chgData name="J CUDD (Ysgol Pen Rhos)" userId="accfe704-b143-45c4-8e7e-42f9e78582db" providerId="ADAL" clId="{F7FFBEDC-E52F-4CF9-94C9-D724C3601E34}" dt="2021-11-08T08:58:48.123" v="109" actId="1076"/>
          <ac:picMkLst>
            <pc:docMk/>
            <pc:sldMk cId="3454592697" sldId="256"/>
            <ac:picMk id="4" creationId="{2FA45BAF-7693-4901-9591-A28442661A0F}"/>
          </ac:picMkLst>
        </pc:picChg>
      </pc:sldChg>
      <pc:sldChg chg="modSp mod">
        <pc:chgData name="J CUDD (Ysgol Pen Rhos)" userId="accfe704-b143-45c4-8e7e-42f9e78582db" providerId="ADAL" clId="{F7FFBEDC-E52F-4CF9-94C9-D724C3601E34}" dt="2021-11-08T08:58:43.650" v="107" actId="1076"/>
        <pc:sldMkLst>
          <pc:docMk/>
          <pc:sldMk cId="4042965191" sldId="257"/>
        </pc:sldMkLst>
        <pc:picChg chg="mod">
          <ac:chgData name="J CUDD (Ysgol Pen Rhos)" userId="accfe704-b143-45c4-8e7e-42f9e78582db" providerId="ADAL" clId="{F7FFBEDC-E52F-4CF9-94C9-D724C3601E34}" dt="2021-11-08T08:58:43.650" v="107" actId="1076"/>
          <ac:picMkLst>
            <pc:docMk/>
            <pc:sldMk cId="4042965191" sldId="257"/>
            <ac:picMk id="3" creationId="{B627B0EC-FC7F-45BB-A068-9A995FAD33D6}"/>
          </ac:picMkLst>
        </pc:picChg>
      </pc:sldChg>
      <pc:sldChg chg="modSp mod">
        <pc:chgData name="J CUDD (Ysgol Pen Rhos)" userId="accfe704-b143-45c4-8e7e-42f9e78582db" providerId="ADAL" clId="{F7FFBEDC-E52F-4CF9-94C9-D724C3601E34}" dt="2021-11-08T08:58:55.195" v="110" actId="14100"/>
        <pc:sldMkLst>
          <pc:docMk/>
          <pc:sldMk cId="1948355787" sldId="260"/>
        </pc:sldMkLst>
        <pc:picChg chg="mod">
          <ac:chgData name="J CUDD (Ysgol Pen Rhos)" userId="accfe704-b143-45c4-8e7e-42f9e78582db" providerId="ADAL" clId="{F7FFBEDC-E52F-4CF9-94C9-D724C3601E34}" dt="2021-11-08T08:58:55.195" v="110" actId="14100"/>
          <ac:picMkLst>
            <pc:docMk/>
            <pc:sldMk cId="1948355787" sldId="260"/>
            <ac:picMk id="2" creationId="{A6CDBFB4-1F12-4C88-A7E4-B513A06C8860}"/>
          </ac:picMkLst>
        </pc:picChg>
      </pc:sldChg>
      <pc:sldChg chg="delSp modSp mod delAnim">
        <pc:chgData name="J CUDD (Ysgol Pen Rhos)" userId="accfe704-b143-45c4-8e7e-42f9e78582db" providerId="ADAL" clId="{F7FFBEDC-E52F-4CF9-94C9-D724C3601E34}" dt="2021-11-08T09:13:41.012" v="117" actId="14100"/>
        <pc:sldMkLst>
          <pc:docMk/>
          <pc:sldMk cId="2181405330" sldId="262"/>
        </pc:sldMkLst>
        <pc:spChg chg="mod">
          <ac:chgData name="J CUDD (Ysgol Pen Rhos)" userId="accfe704-b143-45c4-8e7e-42f9e78582db" providerId="ADAL" clId="{F7FFBEDC-E52F-4CF9-94C9-D724C3601E34}" dt="2021-11-08T08:10:00.623" v="79" actId="113"/>
          <ac:spMkLst>
            <pc:docMk/>
            <pc:sldMk cId="2181405330" sldId="262"/>
            <ac:spMk id="3" creationId="{01BF310F-F3BB-452F-8FC8-EFF70769C55E}"/>
          </ac:spMkLst>
        </pc:spChg>
        <pc:picChg chg="del mod">
          <ac:chgData name="J CUDD (Ysgol Pen Rhos)" userId="accfe704-b143-45c4-8e7e-42f9e78582db" providerId="ADAL" clId="{F7FFBEDC-E52F-4CF9-94C9-D724C3601E34}" dt="2021-11-08T09:11:23.447" v="115" actId="478"/>
          <ac:picMkLst>
            <pc:docMk/>
            <pc:sldMk cId="2181405330" sldId="262"/>
            <ac:picMk id="2" creationId="{8F36FFDB-201B-40E7-BDC8-45EBE15F4412}"/>
          </ac:picMkLst>
        </pc:picChg>
        <pc:picChg chg="mod">
          <ac:chgData name="J CUDD (Ysgol Pen Rhos)" userId="accfe704-b143-45c4-8e7e-42f9e78582db" providerId="ADAL" clId="{F7FFBEDC-E52F-4CF9-94C9-D724C3601E34}" dt="2021-11-08T09:13:41.012" v="117" actId="14100"/>
          <ac:picMkLst>
            <pc:docMk/>
            <pc:sldMk cId="2181405330" sldId="262"/>
            <ac:picMk id="4" creationId="{D0E591C6-3F4E-4562-8146-3A8C2C2B47BA}"/>
          </ac:picMkLst>
        </pc:picChg>
      </pc:sldChg>
      <pc:sldChg chg="modSp mod">
        <pc:chgData name="J CUDD (Ysgol Pen Rhos)" userId="accfe704-b143-45c4-8e7e-42f9e78582db" providerId="ADAL" clId="{F7FFBEDC-E52F-4CF9-94C9-D724C3601E34}" dt="2021-11-08T09:17:24.949" v="119" actId="14100"/>
        <pc:sldMkLst>
          <pc:docMk/>
          <pc:sldMk cId="3881018039" sldId="263"/>
        </pc:sldMkLst>
        <pc:spChg chg="mod">
          <ac:chgData name="J CUDD (Ysgol Pen Rhos)" userId="accfe704-b143-45c4-8e7e-42f9e78582db" providerId="ADAL" clId="{F7FFBEDC-E52F-4CF9-94C9-D724C3601E34}" dt="2021-11-08T08:10:04.287" v="80" actId="113"/>
          <ac:spMkLst>
            <pc:docMk/>
            <pc:sldMk cId="3881018039" sldId="263"/>
            <ac:spMk id="3" creationId="{3257107C-CDCB-4E6F-98C3-554F0DD07131}"/>
          </ac:spMkLst>
        </pc:spChg>
        <pc:picChg chg="mod">
          <ac:chgData name="J CUDD (Ysgol Pen Rhos)" userId="accfe704-b143-45c4-8e7e-42f9e78582db" providerId="ADAL" clId="{F7FFBEDC-E52F-4CF9-94C9-D724C3601E34}" dt="2021-11-08T09:17:24.949" v="119" actId="14100"/>
          <ac:picMkLst>
            <pc:docMk/>
            <pc:sldMk cId="3881018039" sldId="263"/>
            <ac:picMk id="2" creationId="{BE924A4A-78D0-40E8-A9E0-D7A9F9E7EA38}"/>
          </ac:picMkLst>
        </pc:picChg>
      </pc:sldChg>
      <pc:sldChg chg="modSp mod">
        <pc:chgData name="J CUDD (Ysgol Pen Rhos)" userId="accfe704-b143-45c4-8e7e-42f9e78582db" providerId="ADAL" clId="{F7FFBEDC-E52F-4CF9-94C9-D724C3601E34}" dt="2021-11-08T09:20:58.299" v="121" actId="1076"/>
        <pc:sldMkLst>
          <pc:docMk/>
          <pc:sldMk cId="741241088" sldId="264"/>
        </pc:sldMkLst>
        <pc:spChg chg="mod">
          <ac:chgData name="J CUDD (Ysgol Pen Rhos)" userId="accfe704-b143-45c4-8e7e-42f9e78582db" providerId="ADAL" clId="{F7FFBEDC-E52F-4CF9-94C9-D724C3601E34}" dt="2021-11-08T08:10:10.068" v="81" actId="113"/>
          <ac:spMkLst>
            <pc:docMk/>
            <pc:sldMk cId="741241088" sldId="264"/>
            <ac:spMk id="3" creationId="{575A60E9-5E26-4CA3-8C58-B50814600067}"/>
          </ac:spMkLst>
        </pc:spChg>
        <pc:picChg chg="mod">
          <ac:chgData name="J CUDD (Ysgol Pen Rhos)" userId="accfe704-b143-45c4-8e7e-42f9e78582db" providerId="ADAL" clId="{F7FFBEDC-E52F-4CF9-94C9-D724C3601E34}" dt="2021-11-08T09:20:58.299" v="121" actId="1076"/>
          <ac:picMkLst>
            <pc:docMk/>
            <pc:sldMk cId="741241088" sldId="264"/>
            <ac:picMk id="2" creationId="{1E43E00D-8515-4326-985C-847B15DA756C}"/>
          </ac:picMkLst>
        </pc:picChg>
      </pc:sldChg>
      <pc:sldChg chg="modSp mod">
        <pc:chgData name="J CUDD (Ysgol Pen Rhos)" userId="accfe704-b143-45c4-8e7e-42f9e78582db" providerId="ADAL" clId="{F7FFBEDC-E52F-4CF9-94C9-D724C3601E34}" dt="2021-11-08T09:26:21.156" v="123" actId="14100"/>
        <pc:sldMkLst>
          <pc:docMk/>
          <pc:sldMk cId="1252162508" sldId="265"/>
        </pc:sldMkLst>
        <pc:spChg chg="mod">
          <ac:chgData name="J CUDD (Ysgol Pen Rhos)" userId="accfe704-b143-45c4-8e7e-42f9e78582db" providerId="ADAL" clId="{F7FFBEDC-E52F-4CF9-94C9-D724C3601E34}" dt="2021-11-08T08:10:14.588" v="82" actId="113"/>
          <ac:spMkLst>
            <pc:docMk/>
            <pc:sldMk cId="1252162508" sldId="265"/>
            <ac:spMk id="4" creationId="{0EE1212A-BD03-4A39-86AC-B15A694AC3CB}"/>
          </ac:spMkLst>
        </pc:spChg>
        <pc:picChg chg="mod">
          <ac:chgData name="J CUDD (Ysgol Pen Rhos)" userId="accfe704-b143-45c4-8e7e-42f9e78582db" providerId="ADAL" clId="{F7FFBEDC-E52F-4CF9-94C9-D724C3601E34}" dt="2021-11-08T09:26:21.156" v="123" actId="14100"/>
          <ac:picMkLst>
            <pc:docMk/>
            <pc:sldMk cId="1252162508" sldId="265"/>
            <ac:picMk id="2" creationId="{1FB6C249-468D-44E6-A60E-B1A6583ADB75}"/>
          </ac:picMkLst>
        </pc:picChg>
      </pc:sldChg>
      <pc:sldChg chg="modSp mod">
        <pc:chgData name="J CUDD (Ysgol Pen Rhos)" userId="accfe704-b143-45c4-8e7e-42f9e78582db" providerId="ADAL" clId="{F7FFBEDC-E52F-4CF9-94C9-D724C3601E34}" dt="2021-11-08T09:29:34.730" v="125" actId="1076"/>
        <pc:sldMkLst>
          <pc:docMk/>
          <pc:sldMk cId="1945488023" sldId="266"/>
        </pc:sldMkLst>
        <pc:picChg chg="mod">
          <ac:chgData name="J CUDD (Ysgol Pen Rhos)" userId="accfe704-b143-45c4-8e7e-42f9e78582db" providerId="ADAL" clId="{F7FFBEDC-E52F-4CF9-94C9-D724C3601E34}" dt="2021-11-08T09:29:34.730" v="125" actId="1076"/>
          <ac:picMkLst>
            <pc:docMk/>
            <pc:sldMk cId="1945488023" sldId="266"/>
            <ac:picMk id="2" creationId="{6C071826-A25C-40E8-B103-9EE41578C033}"/>
          </ac:picMkLst>
        </pc:picChg>
      </pc:sldChg>
      <pc:sldChg chg="addSp modSp mod ord">
        <pc:chgData name="J CUDD (Ysgol Pen Rhos)" userId="accfe704-b143-45c4-8e7e-42f9e78582db" providerId="ADAL" clId="{F7FFBEDC-E52F-4CF9-94C9-D724C3601E34}" dt="2021-11-08T09:36:58.510" v="129" actId="1076"/>
        <pc:sldMkLst>
          <pc:docMk/>
          <pc:sldMk cId="3778210310" sldId="268"/>
        </pc:sldMkLst>
        <pc:spChg chg="add mod">
          <ac:chgData name="J CUDD (Ysgol Pen Rhos)" userId="accfe704-b143-45c4-8e7e-42f9e78582db" providerId="ADAL" clId="{F7FFBEDC-E52F-4CF9-94C9-D724C3601E34}" dt="2021-11-08T08:10:22.407" v="84" actId="113"/>
          <ac:spMkLst>
            <pc:docMk/>
            <pc:sldMk cId="3778210310" sldId="268"/>
            <ac:spMk id="2" creationId="{725EE8A1-FD15-45D0-949A-9CF78E36DB85}"/>
          </ac:spMkLst>
        </pc:spChg>
        <pc:picChg chg="mod">
          <ac:chgData name="J CUDD (Ysgol Pen Rhos)" userId="accfe704-b143-45c4-8e7e-42f9e78582db" providerId="ADAL" clId="{F7FFBEDC-E52F-4CF9-94C9-D724C3601E34}" dt="2021-11-08T09:36:58.510" v="129" actId="1076"/>
          <ac:picMkLst>
            <pc:docMk/>
            <pc:sldMk cId="3778210310" sldId="268"/>
            <ac:picMk id="3" creationId="{12668F38-BFFD-48BD-91EA-5D254A344E39}"/>
          </ac:picMkLst>
        </pc:picChg>
      </pc:sldChg>
      <pc:sldChg chg="addSp modSp mod">
        <pc:chgData name="J CUDD (Ysgol Pen Rhos)" userId="accfe704-b143-45c4-8e7e-42f9e78582db" providerId="ADAL" clId="{F7FFBEDC-E52F-4CF9-94C9-D724C3601E34}" dt="2021-11-08T07:48:12.877" v="59" actId="113"/>
        <pc:sldMkLst>
          <pc:docMk/>
          <pc:sldMk cId="3343463342" sldId="269"/>
        </pc:sldMkLst>
        <pc:spChg chg="add mod">
          <ac:chgData name="J CUDD (Ysgol Pen Rhos)" userId="accfe704-b143-45c4-8e7e-42f9e78582db" providerId="ADAL" clId="{F7FFBEDC-E52F-4CF9-94C9-D724C3601E34}" dt="2021-11-08T07:48:12.877" v="59" actId="113"/>
          <ac:spMkLst>
            <pc:docMk/>
            <pc:sldMk cId="3343463342" sldId="269"/>
            <ac:spMk id="2" creationId="{6B478A80-6F41-4F00-B34F-54BCF0D97EBE}"/>
          </ac:spMkLst>
        </pc:spChg>
      </pc:sldChg>
      <pc:sldChg chg="delSp modSp mod delAnim">
        <pc:chgData name="J CUDD (Ysgol Pen Rhos)" userId="accfe704-b143-45c4-8e7e-42f9e78582db" providerId="ADAL" clId="{F7FFBEDC-E52F-4CF9-94C9-D724C3601E34}" dt="2021-11-08T09:09:41.948" v="112" actId="1076"/>
        <pc:sldMkLst>
          <pc:docMk/>
          <pc:sldMk cId="4288806440" sldId="272"/>
        </pc:sldMkLst>
        <pc:spChg chg="mod">
          <ac:chgData name="J CUDD (Ysgol Pen Rhos)" userId="accfe704-b143-45c4-8e7e-42f9e78582db" providerId="ADAL" clId="{F7FFBEDC-E52F-4CF9-94C9-D724C3601E34}" dt="2021-11-08T08:39:51.570" v="98" actId="20577"/>
          <ac:spMkLst>
            <pc:docMk/>
            <pc:sldMk cId="4288806440" sldId="272"/>
            <ac:spMk id="3" creationId="{DCE769B9-0CC0-42DB-A9CF-69FA0D08994A}"/>
          </ac:spMkLst>
        </pc:spChg>
        <pc:picChg chg="del mod">
          <ac:chgData name="J CUDD (Ysgol Pen Rhos)" userId="accfe704-b143-45c4-8e7e-42f9e78582db" providerId="ADAL" clId="{F7FFBEDC-E52F-4CF9-94C9-D724C3601E34}" dt="2021-11-08T08:56:37.171" v="103" actId="478"/>
          <ac:picMkLst>
            <pc:docMk/>
            <pc:sldMk cId="4288806440" sldId="272"/>
            <ac:picMk id="2" creationId="{8EF301AD-4392-4C43-9F87-A9FEF6920055}"/>
          </ac:picMkLst>
        </pc:picChg>
        <pc:picChg chg="mod">
          <ac:chgData name="J CUDD (Ysgol Pen Rhos)" userId="accfe704-b143-45c4-8e7e-42f9e78582db" providerId="ADAL" clId="{F7FFBEDC-E52F-4CF9-94C9-D724C3601E34}" dt="2021-11-08T09:09:41.948" v="112" actId="1076"/>
          <ac:picMkLst>
            <pc:docMk/>
            <pc:sldMk cId="4288806440" sldId="272"/>
            <ac:picMk id="4" creationId="{475CC89C-9F63-47EE-ABAD-32D7351B7B8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EBCD-F626-4866-A6DE-2D505659F1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8DD296-0BFA-440F-AD74-0E575DC5B2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B488C8-6051-476D-9896-591EAB8A1FC3}"/>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5" name="Footer Placeholder 4">
            <a:extLst>
              <a:ext uri="{FF2B5EF4-FFF2-40B4-BE49-F238E27FC236}">
                <a16:creationId xmlns:a16="http://schemas.microsoft.com/office/drawing/2014/main" id="{162977B5-E311-4563-BEFB-C5B3BF997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81593-6AEF-4840-8CEC-30B63A857961}"/>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3869376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A595F-103D-4070-85D5-93CF43191D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3EF0E7-0DE3-4120-8A8C-FA8A861EB8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B33BD6-EB84-4918-8C03-F62FC8BAE3AF}"/>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5" name="Footer Placeholder 4">
            <a:extLst>
              <a:ext uri="{FF2B5EF4-FFF2-40B4-BE49-F238E27FC236}">
                <a16:creationId xmlns:a16="http://schemas.microsoft.com/office/drawing/2014/main" id="{15F3AC93-8A81-4EAB-87C5-624D34773C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11ECB-6719-4140-AB24-596DDE5C232C}"/>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2402276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0625-5C06-4145-88DF-2108EDAD83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F16CF8-E188-4473-8370-3D4379FB18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016154-731F-40F2-87D4-DCE4702D9C42}"/>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5" name="Footer Placeholder 4">
            <a:extLst>
              <a:ext uri="{FF2B5EF4-FFF2-40B4-BE49-F238E27FC236}">
                <a16:creationId xmlns:a16="http://schemas.microsoft.com/office/drawing/2014/main" id="{36550174-5AD1-4412-B044-7D9079A2F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1A244D-F3F7-4179-9A37-6348059D9ACB}"/>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40373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B00BA-CFFA-48CF-ACD6-4CE4D053BB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4E1B2A-4170-43FD-89D0-64F604816A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D7B62E-094A-4EF1-9F4F-4896BE7D3D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4554E3-1470-4034-BB51-0D4B421CBCE5}"/>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6" name="Footer Placeholder 5">
            <a:extLst>
              <a:ext uri="{FF2B5EF4-FFF2-40B4-BE49-F238E27FC236}">
                <a16:creationId xmlns:a16="http://schemas.microsoft.com/office/drawing/2014/main" id="{45FDA824-77A7-4645-BDBF-39B3C6FB66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C5AD21-AA6B-4091-A6EF-55F8DBCF55A1}"/>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2998029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A75C4-4C31-48EF-9898-CF72DA3146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1A26DA-5AD5-4AC6-847A-C8401C190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1B71C2-5516-4AD9-A2A4-299F2313DC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90D47F-11D8-49BB-A6F0-A8642A134D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AA0B77-471C-4924-9FBB-1DFCECEBC9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8B9322-2EEA-4FE2-A2D9-6323CAF41E75}"/>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8" name="Footer Placeholder 7">
            <a:extLst>
              <a:ext uri="{FF2B5EF4-FFF2-40B4-BE49-F238E27FC236}">
                <a16:creationId xmlns:a16="http://schemas.microsoft.com/office/drawing/2014/main" id="{2F02E187-AE5F-4E2A-A8F8-1A0CC5C424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17ADCD-06DB-4481-B4AD-194A4096CC68}"/>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870426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634AF-7016-4291-84C7-32537C485D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3FBF5E-00CD-4370-823B-5D0B5C94C1C7}"/>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4" name="Footer Placeholder 3">
            <a:extLst>
              <a:ext uri="{FF2B5EF4-FFF2-40B4-BE49-F238E27FC236}">
                <a16:creationId xmlns:a16="http://schemas.microsoft.com/office/drawing/2014/main" id="{943CDF46-C1B9-45AB-81A1-97B12C9E28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7E1B4C-8E51-4F84-96CD-F84F598FC6B7}"/>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193573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2D7B27-CE5E-49B1-83EE-566821C5519B}"/>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3" name="Footer Placeholder 2">
            <a:extLst>
              <a:ext uri="{FF2B5EF4-FFF2-40B4-BE49-F238E27FC236}">
                <a16:creationId xmlns:a16="http://schemas.microsoft.com/office/drawing/2014/main" id="{B7073802-97F7-4C86-9BC8-5C888C15AA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CBC75C-E2B3-43BE-B441-C84F44BC5A19}"/>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1917344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4B978-BAFD-4E49-B39F-F6926AD402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090AA1-5381-437E-869A-6AAFF69D2A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821A5D-628D-4FB6-999E-A821444EF3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3D5480-36CB-436C-9D2A-EAC6A39BF3EF}"/>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6" name="Footer Placeholder 5">
            <a:extLst>
              <a:ext uri="{FF2B5EF4-FFF2-40B4-BE49-F238E27FC236}">
                <a16:creationId xmlns:a16="http://schemas.microsoft.com/office/drawing/2014/main" id="{DF2146BF-8CDC-4A51-901A-B9397021B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A036E-F411-4861-9816-3815CE9A3134}"/>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3145422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112A9-3F9B-48BA-BCF7-4211A27391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E00A0A-3854-4B83-9B09-3AB5A005DE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1BE4F5-E1A9-45B1-9352-2D8ED9E70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CB34DF-6F6B-49C2-AEE6-6684554E52BD}"/>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6" name="Footer Placeholder 5">
            <a:extLst>
              <a:ext uri="{FF2B5EF4-FFF2-40B4-BE49-F238E27FC236}">
                <a16:creationId xmlns:a16="http://schemas.microsoft.com/office/drawing/2014/main" id="{61EB98F5-97DD-4C8F-AFA3-72E5BADFB5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278EE8-4322-435B-8108-B403BC1396EA}"/>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2834988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FC139-670E-410C-B5BB-FFD08A9356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1481EF-88D9-439E-908B-5DA8122269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C6EA15-0A2E-4930-9C1A-86008D54A441}"/>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5" name="Footer Placeholder 4">
            <a:extLst>
              <a:ext uri="{FF2B5EF4-FFF2-40B4-BE49-F238E27FC236}">
                <a16:creationId xmlns:a16="http://schemas.microsoft.com/office/drawing/2014/main" id="{57653932-59DD-45F5-BAE7-9FB97A8D6C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AAE809-C6C7-4E42-9504-CDFA8AF06FCF}"/>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273444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6C298B-0AD9-4503-B942-FF70A82501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7A27EF-BDCD-4BD1-A0C4-7CADE8C464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255C78-7552-41E2-B387-3D0E9C5E13CA}"/>
              </a:ext>
            </a:extLst>
          </p:cNvPr>
          <p:cNvSpPr>
            <a:spLocks noGrp="1"/>
          </p:cNvSpPr>
          <p:nvPr>
            <p:ph type="dt" sz="half" idx="10"/>
          </p:nvPr>
        </p:nvSpPr>
        <p:spPr/>
        <p:txBody>
          <a:bodyPr/>
          <a:lstStyle/>
          <a:p>
            <a:fld id="{62C90AB6-622B-4373-8793-496ED37A047B}" type="datetimeFigureOut">
              <a:rPr lang="en-GB" smtClean="0"/>
              <a:t>08/11/2021</a:t>
            </a:fld>
            <a:endParaRPr lang="en-GB"/>
          </a:p>
        </p:txBody>
      </p:sp>
      <p:sp>
        <p:nvSpPr>
          <p:cNvPr id="5" name="Footer Placeholder 4">
            <a:extLst>
              <a:ext uri="{FF2B5EF4-FFF2-40B4-BE49-F238E27FC236}">
                <a16:creationId xmlns:a16="http://schemas.microsoft.com/office/drawing/2014/main" id="{9B31A38B-0E80-4F14-92E3-51B3301B9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439E59-5737-42DD-9A42-E377DAA4A161}"/>
              </a:ext>
            </a:extLst>
          </p:cNvPr>
          <p:cNvSpPr>
            <a:spLocks noGrp="1"/>
          </p:cNvSpPr>
          <p:nvPr>
            <p:ph type="sldNum" sz="quarter" idx="12"/>
          </p:nvPr>
        </p:nvSpPr>
        <p:spPr/>
        <p:txBody>
          <a:bodyPr/>
          <a:lstStyle/>
          <a:p>
            <a:fld id="{7D69326A-C73F-46FA-8836-91526314E1E1}" type="slidenum">
              <a:rPr lang="en-GB" smtClean="0"/>
              <a:t>‹#›</a:t>
            </a:fld>
            <a:endParaRPr lang="en-GB"/>
          </a:p>
        </p:txBody>
      </p:sp>
    </p:spTree>
    <p:extLst>
      <p:ext uri="{BB962C8B-B14F-4D97-AF65-F5344CB8AC3E}">
        <p14:creationId xmlns:p14="http://schemas.microsoft.com/office/powerpoint/2010/main" val="269506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t="-69000" b="-6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51D0F1-05F0-4FF4-AF88-6C4BC8E26B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4A2074-6FB9-409F-B72A-9D5CFAC4DC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7D57E8-4B37-420A-A951-8A354280B7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C90AB6-622B-4373-8793-496ED37A047B}" type="datetimeFigureOut">
              <a:rPr lang="en-GB" smtClean="0"/>
              <a:t>08/11/2021</a:t>
            </a:fld>
            <a:endParaRPr lang="en-GB"/>
          </a:p>
        </p:txBody>
      </p:sp>
      <p:sp>
        <p:nvSpPr>
          <p:cNvPr id="5" name="Footer Placeholder 4">
            <a:extLst>
              <a:ext uri="{FF2B5EF4-FFF2-40B4-BE49-F238E27FC236}">
                <a16:creationId xmlns:a16="http://schemas.microsoft.com/office/drawing/2014/main" id="{60C21DB2-E110-47E6-BF9B-EFDEBE3486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57F492B-7BA6-4C9C-9850-C207A84A8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69326A-C73F-46FA-8836-91526314E1E1}" type="slidenum">
              <a:rPr lang="en-GB" smtClean="0"/>
              <a:t>‹#›</a:t>
            </a:fld>
            <a:endParaRPr lang="en-GB"/>
          </a:p>
        </p:txBody>
      </p:sp>
    </p:spTree>
    <p:extLst>
      <p:ext uri="{BB962C8B-B14F-4D97-AF65-F5344CB8AC3E}">
        <p14:creationId xmlns:p14="http://schemas.microsoft.com/office/powerpoint/2010/main" val="4224656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629DD-58DE-4204-95D0-F2672DA42228}"/>
              </a:ext>
            </a:extLst>
          </p:cNvPr>
          <p:cNvSpPr>
            <a:spLocks noGrp="1"/>
          </p:cNvSpPr>
          <p:nvPr>
            <p:ph type="ctrTitle"/>
          </p:nvPr>
        </p:nvSpPr>
        <p:spPr>
          <a:xfrm>
            <a:off x="1524000" y="1122363"/>
            <a:ext cx="9144000" cy="668337"/>
          </a:xfrm>
        </p:spPr>
        <p:txBody>
          <a:bodyPr>
            <a:normAutofit fontScale="90000"/>
          </a:bodyPr>
          <a:lstStyle/>
          <a:p>
            <a:r>
              <a:rPr lang="en-GB" sz="2800" b="1" dirty="0"/>
              <a:t>Joe Cudd</a:t>
            </a:r>
            <a:br>
              <a:rPr lang="en-GB" sz="2800" b="1" dirty="0"/>
            </a:br>
            <a:r>
              <a:rPr lang="en-GB" sz="2800" b="1" dirty="0"/>
              <a:t>Student number:1922952</a:t>
            </a:r>
          </a:p>
        </p:txBody>
      </p:sp>
      <p:sp>
        <p:nvSpPr>
          <p:cNvPr id="3" name="Subtitle 2">
            <a:extLst>
              <a:ext uri="{FF2B5EF4-FFF2-40B4-BE49-F238E27FC236}">
                <a16:creationId xmlns:a16="http://schemas.microsoft.com/office/drawing/2014/main" id="{A2DE3C7E-80E2-4A62-8E54-476C72AA54A1}"/>
              </a:ext>
            </a:extLst>
          </p:cNvPr>
          <p:cNvSpPr>
            <a:spLocks noGrp="1"/>
          </p:cNvSpPr>
          <p:nvPr>
            <p:ph type="subTitle" idx="1"/>
          </p:nvPr>
        </p:nvSpPr>
        <p:spPr>
          <a:xfrm>
            <a:off x="1524000" y="1896270"/>
            <a:ext cx="9144000" cy="1655762"/>
          </a:xfrm>
        </p:spPr>
        <p:txBody>
          <a:bodyPr>
            <a:normAutofit fontScale="92500" lnSpcReduction="20000"/>
          </a:bodyPr>
          <a:lstStyle/>
          <a:p>
            <a:r>
              <a:rPr lang="en-GB" dirty="0"/>
              <a:t>A reflection on a personal story and consideration of the journey I have taken to reach this point in my life.</a:t>
            </a:r>
          </a:p>
          <a:p>
            <a:endParaRPr lang="en-GB" dirty="0"/>
          </a:p>
          <a:p>
            <a:r>
              <a:rPr lang="en-GB" dirty="0"/>
              <a:t>The object that reflects a significant transition in my life will be presented as my Nan’s rosary.</a:t>
            </a:r>
          </a:p>
        </p:txBody>
      </p:sp>
      <p:pic>
        <p:nvPicPr>
          <p:cNvPr id="4" name="Introduction">
            <a:hlinkClick r:id="" action="ppaction://media"/>
            <a:extLst>
              <a:ext uri="{FF2B5EF4-FFF2-40B4-BE49-F238E27FC236}">
                <a16:creationId xmlns:a16="http://schemas.microsoft.com/office/drawing/2014/main" id="{2FA45BAF-7693-4901-9591-A28442661A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50275" y="3844925"/>
            <a:ext cx="1441450" cy="1441450"/>
          </a:xfrm>
          <a:prstGeom prst="rect">
            <a:avLst/>
          </a:prstGeom>
        </p:spPr>
      </p:pic>
    </p:spTree>
    <p:extLst>
      <p:ext uri="{BB962C8B-B14F-4D97-AF65-F5344CB8AC3E}">
        <p14:creationId xmlns:p14="http://schemas.microsoft.com/office/powerpoint/2010/main" val="345459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0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D8DCCD-2DC2-4AF6-92A1-99B8DC55EEE7}"/>
              </a:ext>
            </a:extLst>
          </p:cNvPr>
          <p:cNvSpPr txBox="1"/>
          <p:nvPr/>
        </p:nvSpPr>
        <p:spPr>
          <a:xfrm>
            <a:off x="295274" y="200025"/>
            <a:ext cx="9438006" cy="3139321"/>
          </a:xfrm>
          <a:prstGeom prst="rect">
            <a:avLst/>
          </a:prstGeom>
          <a:noFill/>
        </p:spPr>
        <p:txBody>
          <a:bodyPr wrap="square" rtlCol="0">
            <a:spAutoFit/>
          </a:bodyPr>
          <a:lstStyle/>
          <a:p>
            <a:r>
              <a:rPr lang="en-GB" dirty="0"/>
              <a:t>This presentation will acknowledge in the first six slides briefly  the following  key aspects.</a:t>
            </a:r>
          </a:p>
          <a:p>
            <a:endParaRPr lang="en-GB" dirty="0"/>
          </a:p>
          <a:p>
            <a:pPr marL="285750" indent="-285750">
              <a:buFont typeface="Arial" panose="020B0604020202020204" pitchFamily="34" charset="0"/>
              <a:buChar char="•"/>
            </a:pPr>
            <a:r>
              <a:rPr lang="en-GB" dirty="0"/>
              <a:t>The theoretical literature from which the application of reflective practice originates from and a current definition of reflective practice.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will consider the a number of existing reflective practice models namely: ERA Cycle (Jasper, 2013) Kolb’s Experiential Learning Cycle (1984) and I will use </a:t>
            </a:r>
            <a:r>
              <a:rPr lang="en-GB" b="1" dirty="0"/>
              <a:t>Gibbs Reflective Cycle model</a:t>
            </a:r>
            <a:r>
              <a:rPr lang="en-GB" dirty="0"/>
              <a:t>, (1988) to reflection on that period of transition.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background image in each slide is my Nan’s Rosary…a very important part of my life journey.</a:t>
            </a:r>
          </a:p>
        </p:txBody>
      </p:sp>
      <p:pic>
        <p:nvPicPr>
          <p:cNvPr id="3" name="Why counselling?">
            <a:hlinkClick r:id="" action="ppaction://media"/>
            <a:extLst>
              <a:ext uri="{FF2B5EF4-FFF2-40B4-BE49-F238E27FC236}">
                <a16:creationId xmlns:a16="http://schemas.microsoft.com/office/drawing/2014/main" id="{B627B0EC-FC7F-45BB-A068-9A995FAD33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53374" y="3745979"/>
            <a:ext cx="1495425" cy="1343546"/>
          </a:xfrm>
          <a:prstGeom prst="rect">
            <a:avLst/>
          </a:prstGeom>
        </p:spPr>
      </p:pic>
    </p:spTree>
    <p:extLst>
      <p:ext uri="{BB962C8B-B14F-4D97-AF65-F5344CB8AC3E}">
        <p14:creationId xmlns:p14="http://schemas.microsoft.com/office/powerpoint/2010/main" val="404296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4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4000"/>
            <a:lum/>
          </a:blip>
          <a:srcRect/>
          <a:stretch>
            <a:fillRect t="-69000" b="-6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AEA5F3-7767-48CE-BBA3-CE48DCF26676}"/>
              </a:ext>
            </a:extLst>
          </p:cNvPr>
          <p:cNvSpPr txBox="1"/>
          <p:nvPr/>
        </p:nvSpPr>
        <p:spPr>
          <a:xfrm>
            <a:off x="409574" y="514348"/>
            <a:ext cx="9445625" cy="6740307"/>
          </a:xfrm>
          <a:prstGeom prst="rect">
            <a:avLst/>
          </a:prstGeom>
          <a:noFill/>
        </p:spPr>
        <p:txBody>
          <a:bodyPr wrap="square" rtlCol="0">
            <a:spAutoFit/>
          </a:bodyPr>
          <a:lstStyle/>
          <a:p>
            <a:r>
              <a:rPr lang="en-GB" dirty="0"/>
              <a:t>The literature presents a range of perspectives on reflection and its use. Moon, (2004) identifies reflections purpose </a:t>
            </a:r>
            <a:r>
              <a:rPr lang="en-GB" i="1" dirty="0"/>
              <a:t>as…</a:t>
            </a:r>
            <a:r>
              <a:rPr lang="en-GB" b="1" i="1" dirty="0"/>
              <a:t>working out what is known…adding new information…creating new meaning and a higher level of understanding</a:t>
            </a:r>
            <a:r>
              <a:rPr lang="en-GB" b="1" dirty="0"/>
              <a:t>.</a:t>
            </a:r>
          </a:p>
          <a:p>
            <a:endParaRPr lang="en-GB" dirty="0"/>
          </a:p>
          <a:p>
            <a:r>
              <a:rPr lang="en-GB" dirty="0"/>
              <a:t>I personally interpret Moon, (2004) purpose as one that resonates with my decision to undertake this course. Reflection for me is challenging my understanding of myself, my attitudes and behaviours.</a:t>
            </a:r>
          </a:p>
          <a:p>
            <a:endParaRPr lang="en-GB" dirty="0"/>
          </a:p>
          <a:p>
            <a:r>
              <a:rPr lang="en-GB" dirty="0" err="1"/>
              <a:t>Japser</a:t>
            </a:r>
            <a:r>
              <a:rPr lang="en-GB" dirty="0"/>
              <a:t> and Rolfe, (2011) term this the individual becoming more critical about themselves and their views of the world around them. </a:t>
            </a:r>
          </a:p>
          <a:p>
            <a:endParaRPr lang="en-GB" dirty="0"/>
          </a:p>
          <a:p>
            <a:r>
              <a:rPr lang="en-GB" dirty="0"/>
              <a:t>Biesta,( 2007) positions this approach as a self educative process in which the induvial, (me) takes on the responsibly for personal change…this is termed </a:t>
            </a:r>
            <a:r>
              <a:rPr lang="en-GB" i="1" dirty="0" err="1"/>
              <a:t>Bildung</a:t>
            </a:r>
            <a:r>
              <a:rPr lang="en-GB" i="1" dirty="0"/>
              <a:t>.</a:t>
            </a:r>
          </a:p>
          <a:p>
            <a:endParaRPr lang="en-GB" i="1" dirty="0"/>
          </a:p>
          <a:p>
            <a:r>
              <a:rPr lang="en-GB" dirty="0"/>
              <a:t>I want to understand through the reflective practice as I choose to focus on what is best for me by applying Schon, (1987) definition of reflective practice as, “ the ability to reflect on one’s actions so as to engage in a process of continuous learning.”</a:t>
            </a:r>
          </a:p>
          <a:p>
            <a:endParaRPr lang="en-GB" dirty="0"/>
          </a:p>
          <a:p>
            <a:r>
              <a:rPr lang="en-GB" dirty="0"/>
              <a:t>Schön, D.A. (1987) Educating he Reflective Practitioner. San Francisco: Jossey-Bass</a:t>
            </a:r>
          </a:p>
          <a:p>
            <a:endParaRPr lang="en-GB" dirty="0"/>
          </a:p>
          <a:p>
            <a:r>
              <a:rPr lang="en-GB" dirty="0"/>
              <a:t>This reflection exercise using  the </a:t>
            </a:r>
            <a:r>
              <a:rPr lang="en-GB" b="1" dirty="0"/>
              <a:t>Rosary</a:t>
            </a:r>
            <a:r>
              <a:rPr lang="en-GB" dirty="0"/>
              <a:t>, and its importance at a transition point in my life journey is a part of my learning from the experience and understanding of self.</a:t>
            </a:r>
          </a:p>
          <a:p>
            <a:endParaRPr lang="en-GB" i="1" dirty="0"/>
          </a:p>
          <a:p>
            <a:endParaRPr lang="en-GB" i="1" dirty="0"/>
          </a:p>
        </p:txBody>
      </p:sp>
    </p:spTree>
    <p:extLst>
      <p:ext uri="{BB962C8B-B14F-4D97-AF65-F5344CB8AC3E}">
        <p14:creationId xmlns:p14="http://schemas.microsoft.com/office/powerpoint/2010/main" val="3977836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C68538-C128-4A84-802F-6408B5A21725}"/>
              </a:ext>
            </a:extLst>
          </p:cNvPr>
          <p:cNvSpPr txBox="1"/>
          <p:nvPr/>
        </p:nvSpPr>
        <p:spPr>
          <a:xfrm>
            <a:off x="191639" y="4968"/>
            <a:ext cx="10596880" cy="2585323"/>
          </a:xfrm>
          <a:prstGeom prst="rect">
            <a:avLst/>
          </a:prstGeom>
          <a:noFill/>
        </p:spPr>
        <p:txBody>
          <a:bodyPr wrap="square" rtlCol="0">
            <a:spAutoFit/>
          </a:bodyPr>
          <a:lstStyle/>
          <a:p>
            <a:r>
              <a:rPr lang="en-GB" b="1" dirty="0"/>
              <a:t>Models used in Reflective practice</a:t>
            </a:r>
            <a:r>
              <a:rPr lang="en-GB" dirty="0"/>
              <a:t>, the model used in this presentation will be Griggs, (1988) Reflective Cycle.</a:t>
            </a:r>
          </a:p>
          <a:p>
            <a:endParaRPr lang="en-GB" dirty="0"/>
          </a:p>
          <a:p>
            <a:r>
              <a:rPr lang="en-GB" dirty="0"/>
              <a:t>I will consider briefly two other models, ERA Cycle, (Jasper, 2013), and Kolb’s Experiential Learning Cycle, (1984) and offer a rationale for using Griggs.</a:t>
            </a:r>
          </a:p>
          <a:p>
            <a:endParaRPr lang="en-GB" dirty="0"/>
          </a:p>
          <a:p>
            <a:r>
              <a:rPr lang="en-GB" dirty="0"/>
              <a:t>Model 1 : ERA Cycle, a simple model drawn from experience, old or new, positive or negative. Reflection is focussed on feelings and has has been learnt and actions from the process of reflection. Then the cycle begins a new </a:t>
            </a:r>
          </a:p>
          <a:p>
            <a:r>
              <a:rPr lang="en-GB" b="1" dirty="0"/>
              <a:t>      ERA Cycle, (2013)                                                                 Kolb’s Experiential Learning Cycle</a:t>
            </a:r>
            <a:r>
              <a:rPr lang="en-GB" dirty="0"/>
              <a:t>, (1984)</a:t>
            </a:r>
          </a:p>
        </p:txBody>
      </p:sp>
      <p:pic>
        <p:nvPicPr>
          <p:cNvPr id="3" name="Picture 2">
            <a:extLst>
              <a:ext uri="{FF2B5EF4-FFF2-40B4-BE49-F238E27FC236}">
                <a16:creationId xmlns:a16="http://schemas.microsoft.com/office/drawing/2014/main" id="{E07CF15A-01F7-4C2E-8348-85A8D35B9D01}"/>
              </a:ext>
            </a:extLst>
          </p:cNvPr>
          <p:cNvPicPr>
            <a:picLocks noChangeAspect="1"/>
          </p:cNvPicPr>
          <p:nvPr/>
        </p:nvPicPr>
        <p:blipFill>
          <a:blip r:embed="rId2"/>
          <a:stretch>
            <a:fillRect/>
          </a:stretch>
        </p:blipFill>
        <p:spPr>
          <a:xfrm>
            <a:off x="588230" y="2552145"/>
            <a:ext cx="4532761" cy="3034665"/>
          </a:xfrm>
          <a:prstGeom prst="rect">
            <a:avLst/>
          </a:prstGeom>
        </p:spPr>
      </p:pic>
      <p:sp>
        <p:nvSpPr>
          <p:cNvPr id="5" name="TextBox 4">
            <a:extLst>
              <a:ext uri="{FF2B5EF4-FFF2-40B4-BE49-F238E27FC236}">
                <a16:creationId xmlns:a16="http://schemas.microsoft.com/office/drawing/2014/main" id="{73AE6A6C-810A-41DA-8ABF-7443CB7716EF}"/>
              </a:ext>
            </a:extLst>
          </p:cNvPr>
          <p:cNvSpPr txBox="1"/>
          <p:nvPr/>
        </p:nvSpPr>
        <p:spPr>
          <a:xfrm>
            <a:off x="191639" y="5586810"/>
            <a:ext cx="4929352" cy="646331"/>
          </a:xfrm>
          <a:prstGeom prst="rect">
            <a:avLst/>
          </a:prstGeom>
          <a:noFill/>
        </p:spPr>
        <p:txBody>
          <a:bodyPr wrap="square">
            <a:spAutoFit/>
          </a:bodyPr>
          <a:lstStyle/>
          <a:p>
            <a:r>
              <a:rPr lang="en-GB" dirty="0"/>
              <a:t>Jasper, M. (2013). Beginning Reflective Practice. Andover: Cengage Learning.</a:t>
            </a:r>
          </a:p>
        </p:txBody>
      </p:sp>
      <p:pic>
        <p:nvPicPr>
          <p:cNvPr id="6" name="Picture 5">
            <a:extLst>
              <a:ext uri="{FF2B5EF4-FFF2-40B4-BE49-F238E27FC236}">
                <a16:creationId xmlns:a16="http://schemas.microsoft.com/office/drawing/2014/main" id="{8D75E1CD-E19E-438D-808C-5BE8FC58D23B}"/>
              </a:ext>
            </a:extLst>
          </p:cNvPr>
          <p:cNvPicPr>
            <a:picLocks noChangeAspect="1"/>
          </p:cNvPicPr>
          <p:nvPr/>
        </p:nvPicPr>
        <p:blipFill>
          <a:blip r:embed="rId3"/>
          <a:stretch>
            <a:fillRect/>
          </a:stretch>
        </p:blipFill>
        <p:spPr>
          <a:xfrm>
            <a:off x="5605585" y="2525705"/>
            <a:ext cx="5021776" cy="3061105"/>
          </a:xfrm>
          <a:prstGeom prst="rect">
            <a:avLst/>
          </a:prstGeom>
        </p:spPr>
      </p:pic>
      <p:sp>
        <p:nvSpPr>
          <p:cNvPr id="8" name="TextBox 7">
            <a:extLst>
              <a:ext uri="{FF2B5EF4-FFF2-40B4-BE49-F238E27FC236}">
                <a16:creationId xmlns:a16="http://schemas.microsoft.com/office/drawing/2014/main" id="{67EF1510-3594-4F4D-9C15-76DE3FDABF25}"/>
              </a:ext>
            </a:extLst>
          </p:cNvPr>
          <p:cNvSpPr txBox="1"/>
          <p:nvPr/>
        </p:nvSpPr>
        <p:spPr>
          <a:xfrm>
            <a:off x="5517582" y="5586810"/>
            <a:ext cx="6096000" cy="923330"/>
          </a:xfrm>
          <a:prstGeom prst="rect">
            <a:avLst/>
          </a:prstGeom>
          <a:noFill/>
        </p:spPr>
        <p:txBody>
          <a:bodyPr wrap="square">
            <a:spAutoFit/>
          </a:bodyPr>
          <a:lstStyle/>
          <a:p>
            <a:r>
              <a:rPr lang="en-GB" dirty="0"/>
              <a:t>Kolb, D. (1984) Experiential Learning: Experience as the Source of Learning and Development. Upper Saddle River: Prentice Hall.</a:t>
            </a:r>
          </a:p>
        </p:txBody>
      </p:sp>
      <p:sp>
        <p:nvSpPr>
          <p:cNvPr id="9" name="TextBox 8">
            <a:extLst>
              <a:ext uri="{FF2B5EF4-FFF2-40B4-BE49-F238E27FC236}">
                <a16:creationId xmlns:a16="http://schemas.microsoft.com/office/drawing/2014/main" id="{A0FB9515-04B2-4942-BDD0-4C5731634684}"/>
              </a:ext>
            </a:extLst>
          </p:cNvPr>
          <p:cNvSpPr txBox="1"/>
          <p:nvPr/>
        </p:nvSpPr>
        <p:spPr>
          <a:xfrm>
            <a:off x="588230" y="2581533"/>
            <a:ext cx="1239520" cy="369332"/>
          </a:xfrm>
          <a:prstGeom prst="rect">
            <a:avLst/>
          </a:prstGeom>
          <a:noFill/>
        </p:spPr>
        <p:txBody>
          <a:bodyPr wrap="square" rtlCol="0">
            <a:spAutoFit/>
          </a:bodyPr>
          <a:lstStyle/>
          <a:p>
            <a:r>
              <a:rPr lang="en-GB" dirty="0"/>
              <a:t>Model 1</a:t>
            </a:r>
          </a:p>
        </p:txBody>
      </p:sp>
      <p:sp>
        <p:nvSpPr>
          <p:cNvPr id="11" name="TextBox 10">
            <a:extLst>
              <a:ext uri="{FF2B5EF4-FFF2-40B4-BE49-F238E27FC236}">
                <a16:creationId xmlns:a16="http://schemas.microsoft.com/office/drawing/2014/main" id="{FED77908-9FBE-4863-95F8-07823CE44822}"/>
              </a:ext>
            </a:extLst>
          </p:cNvPr>
          <p:cNvSpPr txBox="1"/>
          <p:nvPr/>
        </p:nvSpPr>
        <p:spPr>
          <a:xfrm>
            <a:off x="5648959" y="2592202"/>
            <a:ext cx="1210792" cy="369332"/>
          </a:xfrm>
          <a:prstGeom prst="rect">
            <a:avLst/>
          </a:prstGeom>
          <a:noFill/>
        </p:spPr>
        <p:txBody>
          <a:bodyPr wrap="square" rtlCol="0">
            <a:spAutoFit/>
          </a:bodyPr>
          <a:lstStyle/>
          <a:p>
            <a:r>
              <a:rPr lang="en-GB" dirty="0"/>
              <a:t>Model 2</a:t>
            </a:r>
          </a:p>
        </p:txBody>
      </p:sp>
    </p:spTree>
    <p:extLst>
      <p:ext uri="{BB962C8B-B14F-4D97-AF65-F5344CB8AC3E}">
        <p14:creationId xmlns:p14="http://schemas.microsoft.com/office/powerpoint/2010/main" val="3768551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EA50D6-67AE-4197-9EB0-A451F1FD2DAB}"/>
              </a:ext>
            </a:extLst>
          </p:cNvPr>
          <p:cNvSpPr txBox="1"/>
          <p:nvPr/>
        </p:nvSpPr>
        <p:spPr>
          <a:xfrm>
            <a:off x="365760" y="346829"/>
            <a:ext cx="11145520" cy="4247317"/>
          </a:xfrm>
          <a:prstGeom prst="rect">
            <a:avLst/>
          </a:prstGeom>
          <a:noFill/>
        </p:spPr>
        <p:txBody>
          <a:bodyPr wrap="square" rtlCol="0">
            <a:spAutoFit/>
          </a:bodyPr>
          <a:lstStyle/>
          <a:p>
            <a:pPr algn="just"/>
            <a:r>
              <a:rPr lang="en-GB" b="1" dirty="0"/>
              <a:t>Model 2 Kolb’s Experiential Learning Cycle, (1984).</a:t>
            </a:r>
          </a:p>
          <a:p>
            <a:pPr algn="just"/>
            <a:endParaRPr lang="en-GB" b="1" dirty="0"/>
          </a:p>
          <a:p>
            <a:pPr algn="just"/>
            <a:r>
              <a:rPr lang="en-GB" dirty="0"/>
              <a:t>This model advocates the use of 4 stages in which actual experiences are developed into learning due to those experiences, historical or new. The complexity in Kolb’s model lies in the application of this new learning to future experiences or situations. </a:t>
            </a:r>
          </a:p>
          <a:p>
            <a:pPr algn="just"/>
            <a:endParaRPr lang="en-GB" dirty="0"/>
          </a:p>
          <a:p>
            <a:pPr algn="just"/>
            <a:r>
              <a:rPr lang="en-GB" dirty="0"/>
              <a:t>This model implicitly </a:t>
            </a:r>
            <a:r>
              <a:rPr lang="en-GB" b="1" dirty="0"/>
              <a:t>states that it can be entered at any point but all stages must be followed in sequence for successful learning to take place</a:t>
            </a:r>
            <a:r>
              <a:rPr lang="en-GB" dirty="0"/>
              <a:t>. In this exercise I did not follow a sequence to learn from and I do not agree that learning is sequential.</a:t>
            </a:r>
          </a:p>
          <a:p>
            <a:pPr algn="just"/>
            <a:endParaRPr lang="en-GB" dirty="0"/>
          </a:p>
          <a:p>
            <a:pPr algn="just"/>
            <a:r>
              <a:rPr lang="en-GB" dirty="0"/>
              <a:t>The model I have used in the reflection exercise uses </a:t>
            </a:r>
            <a:r>
              <a:rPr lang="en-GB" b="1" dirty="0"/>
              <a:t>Gibb's Reflective Cycle</a:t>
            </a:r>
            <a:r>
              <a:rPr lang="en-GB" dirty="0"/>
              <a:t>. This is a 6 stage model, for me the identification of feelings at the beginning of the reflection is important, it is something I am not very good at expressing and learning from during and after the event. The cyclical nature of the model reflects Kolb’s learning cycle.</a:t>
            </a:r>
          </a:p>
          <a:p>
            <a:endParaRPr lang="en-GB" dirty="0"/>
          </a:p>
        </p:txBody>
      </p:sp>
      <p:pic>
        <p:nvPicPr>
          <p:cNvPr id="4" name="Picture 3">
            <a:extLst>
              <a:ext uri="{FF2B5EF4-FFF2-40B4-BE49-F238E27FC236}">
                <a16:creationId xmlns:a16="http://schemas.microsoft.com/office/drawing/2014/main" id="{01022307-8AFB-4F0B-A1CF-DB5107D68F46}"/>
              </a:ext>
            </a:extLst>
          </p:cNvPr>
          <p:cNvPicPr>
            <a:picLocks noChangeAspect="1"/>
          </p:cNvPicPr>
          <p:nvPr/>
        </p:nvPicPr>
        <p:blipFill>
          <a:blip r:embed="rId4"/>
          <a:stretch>
            <a:fillRect/>
          </a:stretch>
        </p:blipFill>
        <p:spPr>
          <a:xfrm>
            <a:off x="365760" y="4211411"/>
            <a:ext cx="5019040" cy="2768510"/>
          </a:xfrm>
          <a:prstGeom prst="rect">
            <a:avLst/>
          </a:prstGeom>
        </p:spPr>
      </p:pic>
      <p:pic>
        <p:nvPicPr>
          <p:cNvPr id="2" name="Griggs Model">
            <a:hlinkClick r:id="" action="ppaction://media"/>
            <a:extLst>
              <a:ext uri="{FF2B5EF4-FFF2-40B4-BE49-F238E27FC236}">
                <a16:creationId xmlns:a16="http://schemas.microsoft.com/office/drawing/2014/main" id="{A6CDBFB4-1F12-4C88-A7E4-B513A06C88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41639" y="4594145"/>
            <a:ext cx="1035685" cy="1035685"/>
          </a:xfrm>
          <a:prstGeom prst="rect">
            <a:avLst/>
          </a:prstGeom>
        </p:spPr>
      </p:pic>
    </p:spTree>
    <p:extLst>
      <p:ext uri="{BB962C8B-B14F-4D97-AF65-F5344CB8AC3E}">
        <p14:creationId xmlns:p14="http://schemas.microsoft.com/office/powerpoint/2010/main" val="1948355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3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730870-931C-485B-A89B-F07A30802865}"/>
              </a:ext>
            </a:extLst>
          </p:cNvPr>
          <p:cNvSpPr txBox="1"/>
          <p:nvPr/>
        </p:nvSpPr>
        <p:spPr>
          <a:xfrm>
            <a:off x="0" y="0"/>
            <a:ext cx="11338560" cy="3139321"/>
          </a:xfrm>
          <a:prstGeom prst="rect">
            <a:avLst/>
          </a:prstGeom>
          <a:noFill/>
          <a:effectLst>
            <a:glow rad="228600">
              <a:schemeClr val="accent6">
                <a:satMod val="175000"/>
                <a:alpha val="40000"/>
              </a:schemeClr>
            </a:glow>
          </a:effectLst>
        </p:spPr>
        <p:txBody>
          <a:bodyPr wrap="square" rtlCol="0">
            <a:spAutoFit/>
          </a:bodyPr>
          <a:lstStyle/>
          <a:p>
            <a:r>
              <a:rPr lang="en-GB" dirty="0"/>
              <a:t>All models provide a route map, a blue print of inquiry…but personally reflection is an iterative process…the reflection does not end at inquiry…it is an analytical frame.</a:t>
            </a:r>
          </a:p>
          <a:p>
            <a:endParaRPr lang="en-GB" dirty="0"/>
          </a:p>
          <a:p>
            <a:r>
              <a:rPr lang="en-GB" dirty="0"/>
              <a:t>In attempting to recall the story of the transition and the important of the rosary many feelings  re-surfaced which have been tensions in my life journey. The use of reflective practice, a new experience, needed a model for me to help me process, in a coherent manner why this object was so important to me. It is a process of exploration of my thoughts and feelings…making sense of that transition…acknowledging what happened…which I find difficult…and confusing.</a:t>
            </a:r>
          </a:p>
          <a:p>
            <a:endParaRPr lang="en-GB" dirty="0"/>
          </a:p>
          <a:p>
            <a:r>
              <a:rPr lang="en-GB" dirty="0"/>
              <a:t>To date, on the course the opportunity to openly discuss with others has been supportive and influential reflecting  the work of Mann et al.(2009)…this reflection is a solo event and the mentoring element will be missed…</a:t>
            </a:r>
          </a:p>
          <a:p>
            <a:endParaRPr lang="en-GB" dirty="0"/>
          </a:p>
        </p:txBody>
      </p:sp>
    </p:spTree>
    <p:extLst>
      <p:ext uri="{BB962C8B-B14F-4D97-AF65-F5344CB8AC3E}">
        <p14:creationId xmlns:p14="http://schemas.microsoft.com/office/powerpoint/2010/main" val="4263488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4EB1A6-FFCC-419B-BAAC-421A7EA0494B}"/>
              </a:ext>
            </a:extLst>
          </p:cNvPr>
          <p:cNvSpPr txBox="1"/>
          <p:nvPr/>
        </p:nvSpPr>
        <p:spPr>
          <a:xfrm>
            <a:off x="213360" y="752455"/>
            <a:ext cx="11287760" cy="646331"/>
          </a:xfrm>
          <a:prstGeom prst="rect">
            <a:avLst/>
          </a:prstGeom>
          <a:noFill/>
        </p:spPr>
        <p:txBody>
          <a:bodyPr wrap="square">
            <a:spAutoFit/>
          </a:bodyPr>
          <a:lstStyle/>
          <a:p>
            <a:pPr algn="ctr"/>
            <a:r>
              <a:rPr lang="en-GB" dirty="0"/>
              <a:t>Gibbs, G. (1988) Learning by Doing: A guide to teaching and learning methods. Further </a:t>
            </a:r>
          </a:p>
          <a:p>
            <a:pPr algn="ctr"/>
            <a:r>
              <a:rPr lang="en-GB" dirty="0"/>
              <a:t>Education Unit. Oxford Polytechnic: Oxford</a:t>
            </a:r>
          </a:p>
        </p:txBody>
      </p:sp>
      <p:pic>
        <p:nvPicPr>
          <p:cNvPr id="4" name="Picture 3">
            <a:extLst>
              <a:ext uri="{FF2B5EF4-FFF2-40B4-BE49-F238E27FC236}">
                <a16:creationId xmlns:a16="http://schemas.microsoft.com/office/drawing/2014/main" id="{4B1D83DF-CAA7-4381-8777-3FE56CAF18D9}"/>
              </a:ext>
            </a:extLst>
          </p:cNvPr>
          <p:cNvPicPr>
            <a:picLocks noChangeAspect="1"/>
          </p:cNvPicPr>
          <p:nvPr/>
        </p:nvPicPr>
        <p:blipFill>
          <a:blip r:embed="rId2"/>
          <a:stretch>
            <a:fillRect/>
          </a:stretch>
        </p:blipFill>
        <p:spPr>
          <a:xfrm>
            <a:off x="1838960" y="1456475"/>
            <a:ext cx="8056880" cy="4984674"/>
          </a:xfrm>
          <a:prstGeom prst="rect">
            <a:avLst/>
          </a:prstGeom>
        </p:spPr>
      </p:pic>
    </p:spTree>
    <p:extLst>
      <p:ext uri="{BB962C8B-B14F-4D97-AF65-F5344CB8AC3E}">
        <p14:creationId xmlns:p14="http://schemas.microsoft.com/office/powerpoint/2010/main" val="1880989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BC43DC-EF8A-458E-A327-03CCAED83441}"/>
              </a:ext>
            </a:extLst>
          </p:cNvPr>
          <p:cNvSpPr txBox="1"/>
          <p:nvPr/>
        </p:nvSpPr>
        <p:spPr>
          <a:xfrm>
            <a:off x="81280" y="172720"/>
            <a:ext cx="11836400" cy="2230739"/>
          </a:xfrm>
          <a:prstGeom prst="rect">
            <a:avLst/>
          </a:prstGeom>
          <a:noFill/>
        </p:spPr>
        <p:txBody>
          <a:bodyPr wrap="square" rtlCol="0">
            <a:spAutoFit/>
          </a:bodyPr>
          <a:lstStyle/>
          <a:p>
            <a:pPr algn="just">
              <a:lnSpc>
                <a:spcPct val="200000"/>
              </a:lnSpc>
            </a:pPr>
            <a:r>
              <a:rPr lang="en-GB" dirty="0"/>
              <a:t>In the next section I will recall the event using Gibbs Reflective Cycle (1988) using memory  and voice…I will tell the story and use the headings on each slide to offer insight into the experience…it is an audio reflection…and supports the notion proposed by </a:t>
            </a:r>
            <a:r>
              <a:rPr lang="en-GB" dirty="0" err="1"/>
              <a:t>Erben</a:t>
            </a:r>
            <a:r>
              <a:rPr lang="en-GB" dirty="0"/>
              <a:t>, (1991) that acknowledgement is critical to the reflective process…to recognise the life lived and the events that occur in that life lived.</a:t>
            </a:r>
          </a:p>
        </p:txBody>
      </p:sp>
    </p:spTree>
    <p:extLst>
      <p:ext uri="{BB962C8B-B14F-4D97-AF65-F5344CB8AC3E}">
        <p14:creationId xmlns:p14="http://schemas.microsoft.com/office/powerpoint/2010/main" val="1845003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E769B9-0CC0-42DB-A9CF-69FA0D08994A}"/>
              </a:ext>
            </a:extLst>
          </p:cNvPr>
          <p:cNvSpPr txBox="1"/>
          <p:nvPr/>
        </p:nvSpPr>
        <p:spPr>
          <a:xfrm>
            <a:off x="81280" y="184557"/>
            <a:ext cx="11064240" cy="4723729"/>
          </a:xfrm>
          <a:prstGeom prst="rect">
            <a:avLst/>
          </a:prstGeom>
          <a:noFill/>
        </p:spPr>
        <p:txBody>
          <a:bodyPr wrap="square">
            <a:spAutoFit/>
          </a:bodyPr>
          <a:lstStyle/>
          <a:p>
            <a:r>
              <a:rPr lang="en-GB" b="1" dirty="0"/>
              <a:t>Description:</a:t>
            </a:r>
            <a:r>
              <a:rPr lang="en-GB" dirty="0"/>
              <a:t> What happened – I will tell the story, uninterrupted. I will include the following aspects for example:</a:t>
            </a:r>
          </a:p>
          <a:p>
            <a:r>
              <a:rPr lang="en-GB" dirty="0"/>
              <a:t> </a:t>
            </a:r>
          </a:p>
          <a:p>
            <a:pPr marL="285750" indent="-285750">
              <a:buFont typeface="Arial" panose="020B0604020202020204" pitchFamily="34" charset="0"/>
              <a:buChar char="•"/>
            </a:pPr>
            <a:r>
              <a:rPr lang="en-GB" dirty="0"/>
              <a:t> An historical  aspect …my Nan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Cultural aspect …I am a Roman Catholic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Sociological Aspect…My Nan came from abject poverty and her Rosary was with her always in her life and its  challenges…</a:t>
            </a:r>
          </a:p>
          <a:p>
            <a:pPr marL="285750" indent="-285750">
              <a:buFont typeface="Arial" panose="020B0604020202020204" pitchFamily="34" charset="0"/>
              <a:buChar char="•"/>
            </a:pPr>
            <a:endParaRPr lang="en-GB" dirty="0"/>
          </a:p>
          <a:p>
            <a:pPr marL="285750" indent="-285750">
              <a:lnSpc>
                <a:spcPct val="200000"/>
              </a:lnSpc>
              <a:buFont typeface="Arial" panose="020B0604020202020204" pitchFamily="34" charset="0"/>
              <a:buChar char="•"/>
            </a:pPr>
            <a:r>
              <a:rPr lang="en-GB" dirty="0"/>
              <a:t>What did I do? </a:t>
            </a:r>
          </a:p>
          <a:p>
            <a:pPr marL="285750" indent="-285750">
              <a:lnSpc>
                <a:spcPct val="200000"/>
              </a:lnSpc>
              <a:buFont typeface="Arial" panose="020B0604020202020204" pitchFamily="34" charset="0"/>
              <a:buChar char="•"/>
            </a:pPr>
            <a:r>
              <a:rPr lang="en-GB" dirty="0"/>
              <a:t>Why were you there?</a:t>
            </a:r>
          </a:p>
          <a:p>
            <a:pPr marL="285750" indent="-285750">
              <a:lnSpc>
                <a:spcPct val="200000"/>
              </a:lnSpc>
              <a:buFont typeface="Arial" panose="020B0604020202020204" pitchFamily="34" charset="0"/>
              <a:buChar char="•"/>
            </a:pPr>
            <a:r>
              <a:rPr lang="en-GB" dirty="0"/>
              <a:t>What happened at the end?</a:t>
            </a:r>
          </a:p>
          <a:p>
            <a:pPr marL="285750" indent="-285750">
              <a:lnSpc>
                <a:spcPct val="200000"/>
              </a:lnSpc>
              <a:buFont typeface="Arial" panose="020B0604020202020204" pitchFamily="34" charset="0"/>
              <a:buChar char="•"/>
            </a:pPr>
            <a:r>
              <a:rPr lang="en-GB" dirty="0"/>
              <a:t>How did people react?</a:t>
            </a:r>
          </a:p>
        </p:txBody>
      </p:sp>
      <p:pic>
        <p:nvPicPr>
          <p:cNvPr id="4" name="Event">
            <a:hlinkClick r:id="" action="ppaction://media"/>
            <a:extLst>
              <a:ext uri="{FF2B5EF4-FFF2-40B4-BE49-F238E27FC236}">
                <a16:creationId xmlns:a16="http://schemas.microsoft.com/office/drawing/2014/main" id="{475CC89C-9F63-47EE-ABAD-32D7351B7B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64400" y="2546421"/>
            <a:ext cx="2127250" cy="2127250"/>
          </a:xfrm>
          <a:prstGeom prst="rect">
            <a:avLst/>
          </a:prstGeom>
        </p:spPr>
      </p:pic>
    </p:spTree>
    <p:extLst>
      <p:ext uri="{BB962C8B-B14F-4D97-AF65-F5344CB8AC3E}">
        <p14:creationId xmlns:p14="http://schemas.microsoft.com/office/powerpoint/2010/main" val="428880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5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BF310F-F3BB-452F-8FC8-EFF70769C55E}"/>
              </a:ext>
            </a:extLst>
          </p:cNvPr>
          <p:cNvSpPr txBox="1"/>
          <p:nvPr/>
        </p:nvSpPr>
        <p:spPr>
          <a:xfrm>
            <a:off x="111760" y="151398"/>
            <a:ext cx="11846560" cy="2784737"/>
          </a:xfrm>
          <a:prstGeom prst="rect">
            <a:avLst/>
          </a:prstGeom>
          <a:noFill/>
        </p:spPr>
        <p:txBody>
          <a:bodyPr wrap="square">
            <a:spAutoFit/>
          </a:bodyPr>
          <a:lstStyle/>
          <a:p>
            <a:r>
              <a:rPr lang="en-GB" b="1" dirty="0"/>
              <a:t>Feeling: </a:t>
            </a:r>
            <a:r>
              <a:rPr lang="en-GB" dirty="0"/>
              <a:t>panic, anger, determined, called to go back…</a:t>
            </a:r>
          </a:p>
          <a:p>
            <a:endParaRPr lang="en-GB" dirty="0"/>
          </a:p>
          <a:p>
            <a:pPr marL="285750" indent="-285750">
              <a:lnSpc>
                <a:spcPct val="200000"/>
              </a:lnSpc>
              <a:buFont typeface="Arial" panose="020B0604020202020204" pitchFamily="34" charset="0"/>
              <a:buChar char="•"/>
            </a:pPr>
            <a:r>
              <a:rPr lang="en-GB" dirty="0"/>
              <a:t>What were you thinking and feeling? </a:t>
            </a:r>
          </a:p>
          <a:p>
            <a:pPr marL="285750" indent="-285750">
              <a:lnSpc>
                <a:spcPct val="200000"/>
              </a:lnSpc>
              <a:buFont typeface="Arial" panose="020B0604020202020204" pitchFamily="34" charset="0"/>
              <a:buChar char="•"/>
            </a:pPr>
            <a:r>
              <a:rPr lang="en-GB" dirty="0"/>
              <a:t>How did I feel? What do I think others felt during the experience?</a:t>
            </a:r>
          </a:p>
          <a:p>
            <a:pPr marL="285750" indent="-285750">
              <a:lnSpc>
                <a:spcPct val="200000"/>
              </a:lnSpc>
              <a:buFont typeface="Arial" panose="020B0604020202020204" pitchFamily="34" charset="0"/>
              <a:buChar char="•"/>
            </a:pPr>
            <a:r>
              <a:rPr lang="en-GB" dirty="0"/>
              <a:t> How does this relate to past experiences in your own life? Did you react in the same way or differently as you did in the past – If so why? </a:t>
            </a:r>
          </a:p>
        </p:txBody>
      </p:sp>
      <p:pic>
        <p:nvPicPr>
          <p:cNvPr id="4" name="Feelings">
            <a:hlinkClick r:id="" action="ppaction://media"/>
            <a:extLst>
              <a:ext uri="{FF2B5EF4-FFF2-40B4-BE49-F238E27FC236}">
                <a16:creationId xmlns:a16="http://schemas.microsoft.com/office/drawing/2014/main" id="{D0E591C6-3F4E-4562-8146-3A8C2C2B47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45400" y="3835400"/>
            <a:ext cx="1193800" cy="1193800"/>
          </a:xfrm>
          <a:prstGeom prst="rect">
            <a:avLst/>
          </a:prstGeom>
        </p:spPr>
      </p:pic>
    </p:spTree>
    <p:extLst>
      <p:ext uri="{BB962C8B-B14F-4D97-AF65-F5344CB8AC3E}">
        <p14:creationId xmlns:p14="http://schemas.microsoft.com/office/powerpoint/2010/main" val="218140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2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57107C-CDCB-4E6F-98C3-554F0DD07131}"/>
              </a:ext>
            </a:extLst>
          </p:cNvPr>
          <p:cNvSpPr txBox="1"/>
          <p:nvPr/>
        </p:nvSpPr>
        <p:spPr>
          <a:xfrm>
            <a:off x="121920" y="183495"/>
            <a:ext cx="7416800" cy="3338735"/>
          </a:xfrm>
          <a:prstGeom prst="rect">
            <a:avLst/>
          </a:prstGeom>
          <a:noFill/>
        </p:spPr>
        <p:txBody>
          <a:bodyPr wrap="square">
            <a:spAutoFit/>
          </a:bodyPr>
          <a:lstStyle/>
          <a:p>
            <a:r>
              <a:rPr lang="en-GB" b="1" dirty="0"/>
              <a:t>Evaluation: </a:t>
            </a:r>
          </a:p>
          <a:p>
            <a:endParaRPr lang="en-GB" dirty="0"/>
          </a:p>
          <a:p>
            <a:pPr marL="285750" indent="-285750">
              <a:lnSpc>
                <a:spcPct val="200000"/>
              </a:lnSpc>
              <a:buFont typeface="Arial" panose="020B0604020202020204" pitchFamily="34" charset="0"/>
              <a:buChar char="•"/>
            </a:pPr>
            <a:r>
              <a:rPr lang="en-GB" dirty="0"/>
              <a:t>What was good and bad about the experience? (Why was it good or bad, and what did I base this upon?)</a:t>
            </a:r>
          </a:p>
          <a:p>
            <a:pPr marL="285750" indent="-285750">
              <a:lnSpc>
                <a:spcPct val="200000"/>
              </a:lnSpc>
              <a:buFont typeface="Arial" panose="020B0604020202020204" pitchFamily="34" charset="0"/>
              <a:buChar char="•"/>
            </a:pPr>
            <a:r>
              <a:rPr lang="en-GB" dirty="0"/>
              <a:t>Was the situation resolved?</a:t>
            </a:r>
          </a:p>
          <a:p>
            <a:pPr marL="285750" indent="-285750">
              <a:lnSpc>
                <a:spcPct val="200000"/>
              </a:lnSpc>
              <a:buFont typeface="Arial" panose="020B0604020202020204" pitchFamily="34" charset="0"/>
              <a:buChar char="•"/>
            </a:pPr>
            <a:r>
              <a:rPr lang="en-GB" dirty="0"/>
              <a:t>What positive and negative did I contribute?</a:t>
            </a:r>
          </a:p>
          <a:p>
            <a:pPr marL="285750" indent="-285750">
              <a:lnSpc>
                <a:spcPct val="200000"/>
              </a:lnSpc>
              <a:buFont typeface="Arial" panose="020B0604020202020204" pitchFamily="34" charset="0"/>
              <a:buChar char="•"/>
            </a:pPr>
            <a:r>
              <a:rPr lang="en-GB" dirty="0"/>
              <a:t>What positive and negative did Dan and Julie contribute?</a:t>
            </a:r>
          </a:p>
        </p:txBody>
      </p:sp>
      <p:pic>
        <p:nvPicPr>
          <p:cNvPr id="2" name="Evaluation">
            <a:hlinkClick r:id="" action="ppaction://media"/>
            <a:extLst>
              <a:ext uri="{FF2B5EF4-FFF2-40B4-BE49-F238E27FC236}">
                <a16:creationId xmlns:a16="http://schemas.microsoft.com/office/drawing/2014/main" id="{BE924A4A-78D0-40E8-A9E0-D7A9F9E7EA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07275" y="2625725"/>
            <a:ext cx="1060450" cy="1060450"/>
          </a:xfrm>
          <a:prstGeom prst="rect">
            <a:avLst/>
          </a:prstGeom>
        </p:spPr>
      </p:pic>
    </p:spTree>
    <p:extLst>
      <p:ext uri="{BB962C8B-B14F-4D97-AF65-F5344CB8AC3E}">
        <p14:creationId xmlns:p14="http://schemas.microsoft.com/office/powerpoint/2010/main" val="388101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89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5A60E9-5E26-4CA3-8C58-B50814600067}"/>
              </a:ext>
            </a:extLst>
          </p:cNvPr>
          <p:cNvSpPr txBox="1"/>
          <p:nvPr/>
        </p:nvSpPr>
        <p:spPr>
          <a:xfrm>
            <a:off x="152400" y="427335"/>
            <a:ext cx="7548880" cy="1477328"/>
          </a:xfrm>
          <a:prstGeom prst="rect">
            <a:avLst/>
          </a:prstGeom>
          <a:noFill/>
        </p:spPr>
        <p:txBody>
          <a:bodyPr wrap="square">
            <a:spAutoFit/>
          </a:bodyPr>
          <a:lstStyle/>
          <a:p>
            <a:r>
              <a:rPr lang="en-GB" b="1" dirty="0"/>
              <a:t>Analysis: </a:t>
            </a:r>
            <a:r>
              <a:rPr lang="en-GB" dirty="0"/>
              <a:t>I also statements…</a:t>
            </a:r>
          </a:p>
          <a:p>
            <a:endParaRPr lang="en-GB" dirty="0"/>
          </a:p>
          <a:p>
            <a:pPr marL="285750" indent="-285750">
              <a:buFont typeface="Arial" panose="020B0604020202020204" pitchFamily="34" charset="0"/>
              <a:buChar char="•"/>
            </a:pPr>
            <a:r>
              <a:rPr lang="en-GB" dirty="0"/>
              <a:t>What sense can you make of the situation?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Think about what this means for me?.</a:t>
            </a:r>
          </a:p>
        </p:txBody>
      </p:sp>
      <p:pic>
        <p:nvPicPr>
          <p:cNvPr id="2" name="Analysis">
            <a:hlinkClick r:id="" action="ppaction://media"/>
            <a:extLst>
              <a:ext uri="{FF2B5EF4-FFF2-40B4-BE49-F238E27FC236}">
                <a16:creationId xmlns:a16="http://schemas.microsoft.com/office/drawing/2014/main" id="{1E43E00D-8515-4326-985C-847B15DA75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4075" y="2574925"/>
            <a:ext cx="1708150" cy="1708150"/>
          </a:xfrm>
          <a:prstGeom prst="rect">
            <a:avLst/>
          </a:prstGeom>
        </p:spPr>
      </p:pic>
    </p:spTree>
    <p:extLst>
      <p:ext uri="{BB962C8B-B14F-4D97-AF65-F5344CB8AC3E}">
        <p14:creationId xmlns:p14="http://schemas.microsoft.com/office/powerpoint/2010/main" val="74124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44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B7521C-D5D9-4905-A02B-116395623AC4}"/>
              </a:ext>
            </a:extLst>
          </p:cNvPr>
          <p:cNvSpPr txBox="1"/>
          <p:nvPr/>
        </p:nvSpPr>
        <p:spPr>
          <a:xfrm>
            <a:off x="508000" y="1153329"/>
            <a:ext cx="8829040" cy="3139321"/>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dirty="0"/>
              <a:t>What else might you have done? (And why I didn’t at the time).</a:t>
            </a:r>
          </a:p>
          <a:p>
            <a:pPr marL="342900" indent="-342900">
              <a:lnSpc>
                <a:spcPct val="200000"/>
              </a:lnSpc>
              <a:buFont typeface="Arial" panose="020B0604020202020204" pitchFamily="34" charset="0"/>
              <a:buChar char="•"/>
            </a:pPr>
            <a:r>
              <a:rPr lang="en-GB" dirty="0"/>
              <a:t>What skills could I use to do better in the future.?( this is a developing skill set)</a:t>
            </a:r>
          </a:p>
          <a:p>
            <a:pPr marL="342900" indent="-342900">
              <a:lnSpc>
                <a:spcPct val="200000"/>
              </a:lnSpc>
              <a:buFont typeface="Arial" panose="020B0604020202020204" pitchFamily="34" charset="0"/>
              <a:buChar char="•"/>
            </a:pPr>
            <a:r>
              <a:rPr lang="en-GB" dirty="0"/>
              <a:t>What would I do differently?</a:t>
            </a:r>
          </a:p>
          <a:p>
            <a:pPr marL="342900" indent="-342900">
              <a:lnSpc>
                <a:spcPct val="200000"/>
              </a:lnSpc>
              <a:buFont typeface="Arial" panose="020B0604020202020204" pitchFamily="34" charset="0"/>
              <a:buChar char="•"/>
            </a:pPr>
            <a:r>
              <a:rPr lang="en-GB" dirty="0"/>
              <a:t>How could this experience be more positive for Dan and Julie?</a:t>
            </a:r>
          </a:p>
          <a:p>
            <a:pPr marL="342900" indent="-342900">
              <a:lnSpc>
                <a:spcPct val="200000"/>
              </a:lnSpc>
              <a:buFont typeface="Arial" panose="020B0604020202020204" pitchFamily="34" charset="0"/>
              <a:buChar char="•"/>
            </a:pPr>
            <a:r>
              <a:rPr lang="en-GB" dirty="0"/>
              <a:t>How could I position myself to better handle a similar situation next time?</a:t>
            </a:r>
          </a:p>
          <a:p>
            <a:endParaRPr lang="en-GB" dirty="0"/>
          </a:p>
        </p:txBody>
      </p:sp>
      <p:sp>
        <p:nvSpPr>
          <p:cNvPr id="4" name="TextBox 3">
            <a:extLst>
              <a:ext uri="{FF2B5EF4-FFF2-40B4-BE49-F238E27FC236}">
                <a16:creationId xmlns:a16="http://schemas.microsoft.com/office/drawing/2014/main" id="{0EE1212A-BD03-4A39-86AC-B15A694AC3CB}"/>
              </a:ext>
            </a:extLst>
          </p:cNvPr>
          <p:cNvSpPr txBox="1"/>
          <p:nvPr/>
        </p:nvSpPr>
        <p:spPr>
          <a:xfrm>
            <a:off x="406400" y="477520"/>
            <a:ext cx="5689600" cy="646331"/>
          </a:xfrm>
          <a:prstGeom prst="rect">
            <a:avLst/>
          </a:prstGeom>
          <a:noFill/>
        </p:spPr>
        <p:txBody>
          <a:bodyPr wrap="square" rtlCol="0">
            <a:spAutoFit/>
          </a:bodyPr>
          <a:lstStyle/>
          <a:p>
            <a:r>
              <a:rPr lang="en-GB" b="1" dirty="0"/>
              <a:t>Conclusion: </a:t>
            </a:r>
            <a:r>
              <a:rPr lang="en-GB" dirty="0"/>
              <a:t>shit happens not the end of the world loss is part of living.</a:t>
            </a:r>
          </a:p>
        </p:txBody>
      </p:sp>
      <p:pic>
        <p:nvPicPr>
          <p:cNvPr id="2" name="Recorded Sound">
            <a:hlinkClick r:id="" action="ppaction://media"/>
            <a:extLst>
              <a:ext uri="{FF2B5EF4-FFF2-40B4-BE49-F238E27FC236}">
                <a16:creationId xmlns:a16="http://schemas.microsoft.com/office/drawing/2014/main" id="{1FB6C249-468D-44E6-A60E-B1A6583ADB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74050" y="2901950"/>
            <a:ext cx="1459230" cy="1459230"/>
          </a:xfrm>
          <a:prstGeom prst="rect">
            <a:avLst/>
          </a:prstGeom>
        </p:spPr>
      </p:pic>
    </p:spTree>
    <p:extLst>
      <p:ext uri="{BB962C8B-B14F-4D97-AF65-F5344CB8AC3E}">
        <p14:creationId xmlns:p14="http://schemas.microsoft.com/office/powerpoint/2010/main" val="125216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80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2CA2DA-8641-4036-9C9D-EEBFA8AF2216}"/>
              </a:ext>
            </a:extLst>
          </p:cNvPr>
          <p:cNvSpPr txBox="1"/>
          <p:nvPr/>
        </p:nvSpPr>
        <p:spPr>
          <a:xfrm>
            <a:off x="264160" y="292576"/>
            <a:ext cx="10556240" cy="2585323"/>
          </a:xfrm>
          <a:prstGeom prst="rect">
            <a:avLst/>
          </a:prstGeom>
          <a:noFill/>
        </p:spPr>
        <p:txBody>
          <a:bodyPr wrap="square">
            <a:spAutoFit/>
          </a:bodyPr>
          <a:lstStyle/>
          <a:p>
            <a:r>
              <a:rPr lang="en-GB" dirty="0"/>
              <a:t>Action Plan: Take care of this and change the method of carrying…photo as example</a:t>
            </a:r>
          </a:p>
          <a:p>
            <a:endParaRPr lang="en-GB" dirty="0"/>
          </a:p>
          <a:p>
            <a:pPr marL="285750" indent="-285750">
              <a:lnSpc>
                <a:spcPct val="200000"/>
              </a:lnSpc>
              <a:buFont typeface="Arial" panose="020B0604020202020204" pitchFamily="34" charset="0"/>
              <a:buChar char="•"/>
            </a:pPr>
            <a:r>
              <a:rPr lang="en-GB" dirty="0"/>
              <a:t>If the same situation arose again, what would I do? (The same or something different?). </a:t>
            </a:r>
          </a:p>
          <a:p>
            <a:pPr marL="285750" indent="-285750">
              <a:lnSpc>
                <a:spcPct val="200000"/>
              </a:lnSpc>
              <a:buFont typeface="Arial" panose="020B0604020202020204" pitchFamily="34" charset="0"/>
              <a:buChar char="•"/>
            </a:pPr>
            <a:r>
              <a:rPr lang="en-GB" dirty="0"/>
              <a:t>Is it a situation I expect to deal with again? </a:t>
            </a:r>
          </a:p>
          <a:p>
            <a:pPr marL="285750" indent="-285750">
              <a:lnSpc>
                <a:spcPct val="200000"/>
              </a:lnSpc>
              <a:buFont typeface="Arial" panose="020B0604020202020204" pitchFamily="34" charset="0"/>
              <a:buChar char="•"/>
            </a:pPr>
            <a:r>
              <a:rPr lang="en-GB" dirty="0"/>
              <a:t>If not, how might this reflection be applied to other situations?</a:t>
            </a:r>
          </a:p>
          <a:p>
            <a:endParaRPr lang="en-GB" dirty="0"/>
          </a:p>
        </p:txBody>
      </p:sp>
      <p:pic>
        <p:nvPicPr>
          <p:cNvPr id="2" name="Action Plan.">
            <a:hlinkClick r:id="" action="ppaction://media"/>
            <a:extLst>
              <a:ext uri="{FF2B5EF4-FFF2-40B4-BE49-F238E27FC236}">
                <a16:creationId xmlns:a16="http://schemas.microsoft.com/office/drawing/2014/main" id="{6C071826-A25C-40E8-B103-9EE41578C0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97750" y="2822575"/>
            <a:ext cx="1212850" cy="1212850"/>
          </a:xfrm>
          <a:prstGeom prst="rect">
            <a:avLst/>
          </a:prstGeom>
        </p:spPr>
      </p:pic>
    </p:spTree>
    <p:extLst>
      <p:ext uri="{BB962C8B-B14F-4D97-AF65-F5344CB8AC3E}">
        <p14:creationId xmlns:p14="http://schemas.microsoft.com/office/powerpoint/2010/main" val="1945488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7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5301F4-8923-49D4-B513-0182E6810226}"/>
              </a:ext>
            </a:extLst>
          </p:cNvPr>
          <p:cNvSpPr txBox="1"/>
          <p:nvPr/>
        </p:nvSpPr>
        <p:spPr>
          <a:xfrm>
            <a:off x="172720" y="133757"/>
            <a:ext cx="9001760" cy="2031325"/>
          </a:xfrm>
          <a:prstGeom prst="rect">
            <a:avLst/>
          </a:prstGeom>
          <a:noFill/>
        </p:spPr>
        <p:txBody>
          <a:bodyPr wrap="square">
            <a:spAutoFit/>
          </a:bodyPr>
          <a:lstStyle/>
          <a:p>
            <a:r>
              <a:rPr lang="en-GB" dirty="0"/>
              <a:t>Change in Practice:</a:t>
            </a:r>
          </a:p>
          <a:p>
            <a:endParaRPr lang="en-GB" dirty="0"/>
          </a:p>
          <a:p>
            <a:pPr marL="285750" indent="-285750">
              <a:buFont typeface="Arial" panose="020B0604020202020204" pitchFamily="34" charset="0"/>
              <a:buChar char="•"/>
            </a:pPr>
            <a:r>
              <a:rPr lang="en-GB" dirty="0"/>
              <a:t>What now do you feel about this incident?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How has your practice changed?</a:t>
            </a:r>
          </a:p>
          <a:p>
            <a:endParaRPr lang="en-GB" dirty="0"/>
          </a:p>
          <a:p>
            <a:endParaRPr lang="en-GB" dirty="0"/>
          </a:p>
        </p:txBody>
      </p:sp>
      <p:pic>
        <p:nvPicPr>
          <p:cNvPr id="2" name="Change.">
            <a:hlinkClick r:id="" action="ppaction://media"/>
            <a:extLst>
              <a:ext uri="{FF2B5EF4-FFF2-40B4-BE49-F238E27FC236}">
                <a16:creationId xmlns:a16="http://schemas.microsoft.com/office/drawing/2014/main" id="{F47F40BD-AAA1-4FA2-9F55-6374B720C1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343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8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5EE8A1-FD15-45D0-949A-9CF78E36DB85}"/>
              </a:ext>
            </a:extLst>
          </p:cNvPr>
          <p:cNvSpPr txBox="1"/>
          <p:nvPr/>
        </p:nvSpPr>
        <p:spPr>
          <a:xfrm>
            <a:off x="466725" y="390525"/>
            <a:ext cx="8134350" cy="369332"/>
          </a:xfrm>
          <a:prstGeom prst="rect">
            <a:avLst/>
          </a:prstGeom>
          <a:noFill/>
        </p:spPr>
        <p:txBody>
          <a:bodyPr wrap="square" rtlCol="0">
            <a:spAutoFit/>
          </a:bodyPr>
          <a:lstStyle/>
          <a:p>
            <a:r>
              <a:rPr lang="en-GB" b="1" dirty="0"/>
              <a:t>Conclusion:</a:t>
            </a:r>
          </a:p>
        </p:txBody>
      </p:sp>
      <p:pic>
        <p:nvPicPr>
          <p:cNvPr id="3" name="Conclusion">
            <a:hlinkClick r:id="" action="ppaction://media"/>
            <a:extLst>
              <a:ext uri="{FF2B5EF4-FFF2-40B4-BE49-F238E27FC236}">
                <a16:creationId xmlns:a16="http://schemas.microsoft.com/office/drawing/2014/main" id="{12668F38-BFFD-48BD-91EA-5D254A344E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66725" y="1190625"/>
            <a:ext cx="1108075" cy="1108075"/>
          </a:xfrm>
          <a:prstGeom prst="rect">
            <a:avLst/>
          </a:prstGeom>
        </p:spPr>
      </p:pic>
    </p:spTree>
    <p:extLst>
      <p:ext uri="{BB962C8B-B14F-4D97-AF65-F5344CB8AC3E}">
        <p14:creationId xmlns:p14="http://schemas.microsoft.com/office/powerpoint/2010/main" val="377821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06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478A80-6F41-4F00-B34F-54BCF0D97EBE}"/>
              </a:ext>
            </a:extLst>
          </p:cNvPr>
          <p:cNvSpPr txBox="1"/>
          <p:nvPr/>
        </p:nvSpPr>
        <p:spPr>
          <a:xfrm>
            <a:off x="-66675" y="0"/>
            <a:ext cx="12258675" cy="7571303"/>
          </a:xfrm>
          <a:prstGeom prst="rect">
            <a:avLst/>
          </a:prstGeom>
          <a:noFill/>
        </p:spPr>
        <p:txBody>
          <a:bodyPr wrap="square" rtlCol="0">
            <a:spAutoFit/>
          </a:bodyPr>
          <a:lstStyle/>
          <a:p>
            <a:pPr algn="ctr"/>
            <a:r>
              <a:rPr lang="en-GB" sz="1600" b="1" dirty="0"/>
              <a:t>References.</a:t>
            </a:r>
          </a:p>
          <a:p>
            <a:r>
              <a:rPr lang="en-GB" sz="1600" dirty="0"/>
              <a:t>Biesta, G. (2007) The Education-socialisation conundrum or ‘Who is afraid of education?’ </a:t>
            </a:r>
            <a:r>
              <a:rPr lang="en-GB" sz="1600" dirty="0" err="1"/>
              <a:t>Utbildning</a:t>
            </a:r>
            <a:r>
              <a:rPr lang="en-GB" sz="1600" dirty="0"/>
              <a:t> &amp; </a:t>
            </a:r>
            <a:r>
              <a:rPr lang="en-GB" sz="1600" dirty="0" err="1"/>
              <a:t>Demokrati</a:t>
            </a:r>
            <a:r>
              <a:rPr lang="en-GB" sz="1600" dirty="0"/>
              <a:t>. 16 (3); 25-36.</a:t>
            </a:r>
          </a:p>
          <a:p>
            <a:endParaRPr lang="en-GB" sz="1600" dirty="0"/>
          </a:p>
          <a:p>
            <a:r>
              <a:rPr lang="en-GB" sz="1600" dirty="0" err="1"/>
              <a:t>Erben</a:t>
            </a:r>
            <a:r>
              <a:rPr lang="en-GB" sz="1600" dirty="0"/>
              <a:t>, M. (1991) Genealogy and Sociology: A preliminary set of statements and speculations. </a:t>
            </a:r>
          </a:p>
          <a:p>
            <a:r>
              <a:rPr lang="en-GB" sz="1600" dirty="0"/>
              <a:t>Sociology. 25(2); 275-292.</a:t>
            </a:r>
          </a:p>
          <a:p>
            <a:endParaRPr lang="en-GB" sz="1600" dirty="0"/>
          </a:p>
          <a:p>
            <a:r>
              <a:rPr lang="en-GB" sz="1600" dirty="0"/>
              <a:t>Gibbs, G. (1988) Learning by Doing: A guide to teaching and learning methods. Further Education Unit. Oxford Polytechnic: Oxford</a:t>
            </a:r>
          </a:p>
          <a:p>
            <a:endParaRPr lang="en-GB" sz="1600" dirty="0"/>
          </a:p>
          <a:p>
            <a:r>
              <a:rPr lang="en-GB" sz="1600" dirty="0"/>
              <a:t>Jasper, M., &amp; Rolfe, G. (2011) Critical reflection and emergence of professional knowledge. in. </a:t>
            </a:r>
          </a:p>
          <a:p>
            <a:r>
              <a:rPr lang="en-GB" sz="1600" dirty="0"/>
              <a:t>Critical Reflection in Practice. Generating Knowledge for Care. (Eds) Rolfe, G., Jasper, M.,&amp; </a:t>
            </a:r>
          </a:p>
          <a:p>
            <a:r>
              <a:rPr lang="en-GB" sz="1600" dirty="0"/>
              <a:t>Freshwater, D. pp 1-10. London: Palgrave Macmillan</a:t>
            </a:r>
          </a:p>
          <a:p>
            <a:endParaRPr lang="en-GB" sz="1600" dirty="0"/>
          </a:p>
          <a:p>
            <a:r>
              <a:rPr lang="en-GB" sz="1600" dirty="0"/>
              <a:t>Jensen, G.M., </a:t>
            </a:r>
            <a:r>
              <a:rPr lang="en-GB" sz="1600" dirty="0" err="1"/>
              <a:t>Gwyer</a:t>
            </a:r>
            <a:r>
              <a:rPr lang="en-GB" sz="1600" dirty="0"/>
              <a:t>, J., Hack, L.M., &amp; Shephard, K.F. (2007) Expertise in Physical Therapy Practice.</a:t>
            </a:r>
          </a:p>
          <a:p>
            <a:r>
              <a:rPr lang="en-GB" sz="1600" dirty="0"/>
              <a:t>London: Saunders.</a:t>
            </a:r>
          </a:p>
          <a:p>
            <a:endParaRPr lang="en-GB" sz="1600" dirty="0"/>
          </a:p>
          <a:p>
            <a:endParaRPr lang="en-GB" sz="1600" dirty="0"/>
          </a:p>
          <a:p>
            <a:r>
              <a:rPr lang="en-GB" sz="1600" dirty="0"/>
              <a:t>Kolb, D.A. (1984) Experiential Learning: Experience as the Source of Learning and Development. New </a:t>
            </a:r>
          </a:p>
          <a:p>
            <a:r>
              <a:rPr lang="en-GB" sz="1600" dirty="0"/>
              <a:t>Jersey: Prentice-Hall.</a:t>
            </a:r>
          </a:p>
          <a:p>
            <a:r>
              <a:rPr lang="en-GB" sz="1600" dirty="0"/>
              <a:t>Mann, K., Gordon, J.,&amp; MacLeod, A. (2009) Reflection and reflective practice in health professions </a:t>
            </a:r>
          </a:p>
          <a:p>
            <a:r>
              <a:rPr lang="en-GB" sz="1600" dirty="0"/>
              <a:t>education: a systematic review. Advances in Health Science Education. 14; 595-62</a:t>
            </a:r>
          </a:p>
          <a:p>
            <a:endParaRPr lang="en-GB" sz="1600" dirty="0"/>
          </a:p>
          <a:p>
            <a:endParaRPr lang="en-GB" sz="1600" dirty="0"/>
          </a:p>
          <a:p>
            <a:r>
              <a:rPr lang="en-GB" sz="1600" dirty="0"/>
              <a:t>Moon, J. (2004) A Handbook of Reflective and Experiential Learning. Theory and Practice. London: </a:t>
            </a:r>
          </a:p>
          <a:p>
            <a:r>
              <a:rPr lang="en-GB" sz="1600" dirty="0"/>
              <a:t>Routledge.</a:t>
            </a:r>
          </a:p>
          <a:p>
            <a:endParaRPr lang="en-GB" sz="1600" dirty="0"/>
          </a:p>
          <a:p>
            <a:endParaRPr lang="en-GB" sz="1600" dirty="0"/>
          </a:p>
          <a:p>
            <a:r>
              <a:rPr lang="en-GB" sz="1600" dirty="0"/>
              <a:t>Schön, D.A. (1987) Educating he Reflective Practitioner. San Francisco: Jossey-Bass</a:t>
            </a:r>
          </a:p>
          <a:p>
            <a:endParaRPr lang="en-GB" dirty="0"/>
          </a:p>
          <a:p>
            <a:endParaRPr lang="en-GB" dirty="0"/>
          </a:p>
          <a:p>
            <a:endParaRPr lang="en-GB" dirty="0"/>
          </a:p>
        </p:txBody>
      </p:sp>
    </p:spTree>
    <p:extLst>
      <p:ext uri="{BB962C8B-B14F-4D97-AF65-F5344CB8AC3E}">
        <p14:creationId xmlns:p14="http://schemas.microsoft.com/office/powerpoint/2010/main" val="3343463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404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569</TotalTime>
  <Words>1656</Words>
  <Application>Microsoft Office PowerPoint</Application>
  <PresentationFormat>Widescreen</PresentationFormat>
  <Paragraphs>123</Paragraphs>
  <Slides>18</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Joe Cudd Student number:1922952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Joe Cudd Student number:1922952</dc:title>
  <dc:creator>J CUDD (Ysgol Pen Rhos)</dc:creator>
  <cp:lastModifiedBy>J CUDD (Ysgol Pen Rhos)</cp:lastModifiedBy>
  <cp:revision>9</cp:revision>
  <dcterms:created xsi:type="dcterms:W3CDTF">2021-11-07T12:58:06Z</dcterms:created>
  <dcterms:modified xsi:type="dcterms:W3CDTF">2021-11-08T09:36:59Z</dcterms:modified>
</cp:coreProperties>
</file>