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494" r:id="rId2"/>
    <p:sldId id="561" r:id="rId3"/>
    <p:sldId id="562" r:id="rId4"/>
    <p:sldId id="578" r:id="rId5"/>
    <p:sldId id="590" r:id="rId6"/>
    <p:sldId id="583" r:id="rId7"/>
    <p:sldId id="593" r:id="rId8"/>
    <p:sldId id="594" r:id="rId9"/>
    <p:sldId id="585" r:id="rId10"/>
    <p:sldId id="579" r:id="rId11"/>
    <p:sldId id="586" r:id="rId12"/>
    <p:sldId id="580" r:id="rId13"/>
    <p:sldId id="592" r:id="rId1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孔 融" initials="孔" lastIdx="1" clrIdx="0"/>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A5674C"/>
    <a:srgbClr val="ABAD66"/>
    <a:srgbClr val="993840"/>
    <a:srgbClr val="FFFFFF"/>
    <a:srgbClr val="4B4C2C"/>
    <a:srgbClr val="717C9B"/>
    <a:srgbClr val="A7748A"/>
    <a:srgbClr val="930018"/>
    <a:srgbClr val="744C3A"/>
    <a:srgbClr val="D2B79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18" autoAdjust="0"/>
    <p:restoredTop sz="94660"/>
  </p:normalViewPr>
  <p:slideViewPr>
    <p:cSldViewPr snapToGrid="0">
      <p:cViewPr varScale="1">
        <p:scale>
          <a:sx n="128" d="100"/>
          <a:sy n="128" d="100"/>
        </p:scale>
        <p:origin x="33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2024/12/3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ACA1967-D206-41B1-91B6-8254B355A8C6}" type="datetimeFigureOut">
              <a:rPr lang="zh-CN" altLang="en-US" smtClean="0"/>
              <a:t>2024/12/3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D629BAA-4250-4949-BC65-12F8084EA21D}"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DACA1967-D206-41B1-91B6-8254B355A8C6}" type="datetimeFigureOut">
              <a:rPr lang="zh-CN" altLang="en-US" smtClean="0"/>
              <a:t>2024/12/3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D629BAA-4250-4949-BC65-12F8084EA21D}"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ACA1967-D206-41B1-91B6-8254B355A8C6}" type="datetimeFigureOut">
              <a:rPr lang="zh-CN" altLang="en-US" smtClean="0"/>
              <a:t>2024/12/3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D629BAA-4250-4949-BC65-12F8084EA21D}"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p:txBody>
          <a:bodyPr/>
          <a:lstStyle/>
          <a:p>
            <a:fld id="{DACA1967-D206-41B1-91B6-8254B355A8C6}" type="datetimeFigureOut">
              <a:rPr lang="zh-CN" altLang="en-US" smtClean="0"/>
              <a:t>2024/12/3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D629BAA-4250-4949-BC65-12F8084EA21D}"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p:txBody>
          <a:bodyPr/>
          <a:lstStyle/>
          <a:p>
            <a:fld id="{DACA1967-D206-41B1-91B6-8254B355A8C6}" type="datetimeFigureOut">
              <a:rPr lang="zh-CN" altLang="en-US" smtClean="0"/>
              <a:t>2024/12/3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D629BAA-4250-4949-BC65-12F8084EA21D}"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ACA1967-D206-41B1-91B6-8254B355A8C6}" type="datetimeFigureOut">
              <a:rPr lang="zh-CN" altLang="en-US" smtClean="0"/>
              <a:t>2024/12/3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D629BAA-4250-4949-BC65-12F8084EA21D}"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ACA1967-D206-41B1-91B6-8254B355A8C6}" type="datetimeFigureOut">
              <a:rPr lang="zh-CN" altLang="en-US" smtClean="0"/>
              <a:t>2024/12/3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D629BAA-4250-4949-BC65-12F8084EA21D}"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ACA1967-D206-41B1-91B6-8254B355A8C6}" type="datetimeFigureOut">
              <a:rPr lang="zh-CN" altLang="en-US" smtClean="0"/>
              <a:t>2024/12/3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D629BAA-4250-4949-BC65-12F8084EA21D}"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ACA1967-D206-41B1-91B6-8254B355A8C6}" type="datetimeFigureOut">
              <a:rPr lang="zh-CN" altLang="en-US" smtClean="0"/>
              <a:t>2024/12/3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D629BAA-4250-4949-BC65-12F8084EA21D}"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DACA1967-D206-41B1-91B6-8254B355A8C6}" type="datetimeFigureOut">
              <a:rPr lang="zh-CN" altLang="en-US" smtClean="0"/>
              <a:t>2024/12/3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D629BAA-4250-4949-BC65-12F8084EA21D}"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DACA1967-D206-41B1-91B6-8254B355A8C6}" type="datetimeFigureOut">
              <a:rPr lang="zh-CN" altLang="en-US" smtClean="0"/>
              <a:t>2024/12/3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D629BAA-4250-4949-BC65-12F8084EA21D}"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0F1F3"/>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CA1967-D206-41B1-91B6-8254B355A8C6}" type="datetimeFigureOut">
              <a:rPr lang="zh-CN" altLang="en-US" smtClean="0"/>
              <a:t>2024/12/3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629BAA-4250-4949-BC65-12F8084EA21D}"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tags" Target="../tags/tag7.xml"/><Relationship Id="rId7" Type="http://schemas.openxmlformats.org/officeDocument/2006/relationships/image" Target="../media/image7.jpe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image" Target="../media/image6.jpg"/><Relationship Id="rId5" Type="http://schemas.openxmlformats.org/officeDocument/2006/relationships/slideLayout" Target="../slideLayouts/slideLayout1.xml"/><Relationship Id="rId4" Type="http://schemas.openxmlformats.org/officeDocument/2006/relationships/tags" Target="../tags/tag8.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2.xml"/><Relationship Id="rId1" Type="http://schemas.openxmlformats.org/officeDocument/2006/relationships/tags" Target="../tags/tag11.xml"/><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4.xml"/><Relationship Id="rId1" Type="http://schemas.openxmlformats.org/officeDocument/2006/relationships/tags" Target="../tags/tag13.xml"/><Relationship Id="rId4" Type="http://schemas.openxmlformats.org/officeDocument/2006/relationships/image" Target="../media/image11.jp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11.xml.rels><?xml version="1.0" encoding="UTF-8" standalone="yes"?>
<Relationships xmlns="http://schemas.openxmlformats.org/package/2006/relationships"><Relationship Id="rId3" Type="http://schemas.openxmlformats.org/officeDocument/2006/relationships/tags" Target="../tags/tag18.xml"/><Relationship Id="rId7" Type="http://schemas.openxmlformats.org/officeDocument/2006/relationships/image" Target="../media/image13.jpeg"/><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slideLayout" Target="../slideLayouts/slideLayout1.xml"/><Relationship Id="rId5" Type="http://schemas.openxmlformats.org/officeDocument/2006/relationships/tags" Target="../tags/tag20.xml"/><Relationship Id="rId4" Type="http://schemas.openxmlformats.org/officeDocument/2006/relationships/tags" Target="../tags/tag19.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slideLayout" Target="../slideLayouts/slideLayout1.xml"/><Relationship Id="rId1" Type="http://schemas.openxmlformats.org/officeDocument/2006/relationships/tags" Target="../tags/tag2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B4C2C"/>
        </a:solidFill>
        <a:effectLst/>
      </p:bgPr>
    </p:bg>
    <p:spTree>
      <p:nvGrpSpPr>
        <p:cNvPr id="1" name=""/>
        <p:cNvGrpSpPr/>
        <p:nvPr/>
      </p:nvGrpSpPr>
      <p:grpSpPr>
        <a:xfrm>
          <a:off x="0" y="0"/>
          <a:ext cx="0" cy="0"/>
          <a:chOff x="0" y="0"/>
          <a:chExt cx="0" cy="0"/>
        </a:xfrm>
      </p:grpSpPr>
      <p:sp>
        <p:nvSpPr>
          <p:cNvPr id="5" name="矩形 4"/>
          <p:cNvSpPr/>
          <p:nvPr/>
        </p:nvSpPr>
        <p:spPr>
          <a:xfrm flipH="1">
            <a:off x="2637155" y="-1270"/>
            <a:ext cx="9072245" cy="6861175"/>
          </a:xfrm>
          <a:prstGeom prst="rect">
            <a:avLst/>
          </a:prstGeom>
          <a:solidFill>
            <a:srgbClr val="A567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18" name="图片 17"/>
          <p:cNvPicPr>
            <a:picLocks noChangeAspect="1"/>
          </p:cNvPicPr>
          <p:nvPr/>
        </p:nvPicPr>
        <p:blipFill>
          <a:blip r:embed="rId3">
            <a:extLst>
              <a:ext uri="{28A0092B-C50C-407E-A947-70E740481C1C}">
                <a14:useLocalDpi xmlns:a14="http://schemas.microsoft.com/office/drawing/2010/main" val="0"/>
              </a:ext>
            </a:extLst>
          </a:blip>
          <a:srcRect l="13098" r="13098"/>
          <a:stretch/>
        </p:blipFill>
        <p:spPr>
          <a:xfrm>
            <a:off x="433705" y="927100"/>
            <a:ext cx="3694430" cy="5005705"/>
          </a:xfrm>
          <a:prstGeom prst="rect">
            <a:avLst/>
          </a:prstGeom>
        </p:spPr>
      </p:pic>
      <p:sp>
        <p:nvSpPr>
          <p:cNvPr id="13" name="矩形 12"/>
          <p:cNvSpPr/>
          <p:nvPr/>
        </p:nvSpPr>
        <p:spPr>
          <a:xfrm flipH="1">
            <a:off x="259715" y="-1905"/>
            <a:ext cx="656590" cy="6863080"/>
          </a:xfrm>
          <a:prstGeom prst="rect">
            <a:avLst/>
          </a:prstGeom>
          <a:solidFill>
            <a:srgbClr val="ABAD6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39" name="组合 38"/>
          <p:cNvGrpSpPr/>
          <p:nvPr/>
        </p:nvGrpSpPr>
        <p:grpSpPr>
          <a:xfrm rot="5400000" flipH="1">
            <a:off x="2600960" y="6003290"/>
            <a:ext cx="88265" cy="654050"/>
            <a:chOff x="185" y="3454"/>
            <a:chExt cx="140" cy="1030"/>
          </a:xfrm>
        </p:grpSpPr>
        <p:sp>
          <p:nvSpPr>
            <p:cNvPr id="31" name="椭圆 30"/>
            <p:cNvSpPr/>
            <p:nvPr/>
          </p:nvSpPr>
          <p:spPr>
            <a:xfrm>
              <a:off x="185" y="345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185" y="434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p:nvPr/>
          </p:nvSpPr>
          <p:spPr>
            <a:xfrm>
              <a:off x="185" y="3906"/>
              <a:ext cx="140" cy="140"/>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8" name="文本框 7"/>
          <p:cNvSpPr txBox="1"/>
          <p:nvPr/>
        </p:nvSpPr>
        <p:spPr>
          <a:xfrm>
            <a:off x="4363085" y="1435100"/>
            <a:ext cx="7534275" cy="2862322"/>
          </a:xfrm>
          <a:prstGeom prst="rect">
            <a:avLst/>
          </a:prstGeom>
          <a:noFill/>
        </p:spPr>
        <p:txBody>
          <a:bodyPr wrap="square" rtlCol="0">
            <a:spAutoFit/>
          </a:bodyPr>
          <a:lstStyle/>
          <a:p>
            <a:pPr algn="l"/>
            <a:r>
              <a:rPr lang="en-GB" altLang="zh-CN" sz="3600" b="1" dirty="0">
                <a:solidFill>
                  <a:schemeClr val="bg1"/>
                </a:solidFill>
                <a:latin typeface="Arial" panose="020B0604020202020204" pitchFamily="34" charset="0"/>
                <a:ea typeface="DengXian" panose="02010600030101010101" pitchFamily="2" charset="-122"/>
                <a:cs typeface="Arial" panose="020B0604020202020204" pitchFamily="34" charset="0"/>
              </a:rPr>
              <a:t>Empowering Cultural Holders: Exploring Participatory Documentaries for Intergenerational Transmission of Intangible Cultural Heritage</a:t>
            </a:r>
            <a:endParaRPr sz="3600" b="1" dirty="0">
              <a:solidFill>
                <a:schemeClr val="bg1"/>
              </a:solidFill>
              <a:latin typeface="Arial" panose="020B0604020202020204" pitchFamily="34" charset="0"/>
              <a:ea typeface="DengXian" panose="02010600030101010101" pitchFamily="2" charset="-122"/>
              <a:cs typeface="Arial" panose="020B0604020202020204" pitchFamily="34" charset="0"/>
            </a:endParaRPr>
          </a:p>
        </p:txBody>
      </p:sp>
      <p:grpSp>
        <p:nvGrpSpPr>
          <p:cNvPr id="20" name="组合 19"/>
          <p:cNvGrpSpPr/>
          <p:nvPr/>
        </p:nvGrpSpPr>
        <p:grpSpPr>
          <a:xfrm>
            <a:off x="7447915" y="5471160"/>
            <a:ext cx="2807970" cy="784225"/>
            <a:chOff x="11499" y="8736"/>
            <a:chExt cx="4422" cy="1235"/>
          </a:xfrm>
        </p:grpSpPr>
        <p:sp>
          <p:nvSpPr>
            <p:cNvPr id="19" name="矩形 18"/>
            <p:cNvSpPr/>
            <p:nvPr/>
          </p:nvSpPr>
          <p:spPr>
            <a:xfrm flipH="1">
              <a:off x="11499" y="9383"/>
              <a:ext cx="3823" cy="588"/>
            </a:xfrm>
            <a:prstGeom prst="rect">
              <a:avLst/>
            </a:prstGeom>
            <a:solidFill>
              <a:srgbClr val="9938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文本框 16"/>
            <p:cNvSpPr txBox="1"/>
            <p:nvPr/>
          </p:nvSpPr>
          <p:spPr>
            <a:xfrm>
              <a:off x="11550" y="8736"/>
              <a:ext cx="4371" cy="727"/>
            </a:xfrm>
            <a:prstGeom prst="rect">
              <a:avLst/>
            </a:prstGeom>
            <a:noFill/>
          </p:spPr>
          <p:txBody>
            <a:bodyPr wrap="square" rtlCol="0">
              <a:spAutoFit/>
            </a:bodyPr>
            <a:lstStyle/>
            <a:p>
              <a:pPr algn="l"/>
              <a:r>
                <a:rPr lang="en-US" altLang="zh-CN" sz="2400" b="1" dirty="0" err="1">
                  <a:solidFill>
                    <a:schemeClr val="bg1"/>
                  </a:solidFill>
                  <a:latin typeface="Arial" panose="020B0604020202020204" pitchFamily="34" charset="0"/>
                  <a:ea typeface="Adobe Myungjo Std M" panose="02020600000000000000" charset="-128"/>
                  <a:cs typeface="Arial" panose="020B0604020202020204" pitchFamily="34" charset="0"/>
                  <a:sym typeface="+mn-ea"/>
                </a:rPr>
                <a:t>Hanwen</a:t>
              </a:r>
              <a:r>
                <a:rPr lang="en-US" altLang="zh-CN" sz="2400" b="1" dirty="0">
                  <a:solidFill>
                    <a:schemeClr val="bg1"/>
                  </a:solidFill>
                  <a:latin typeface="Arial" panose="020B0604020202020204" pitchFamily="34" charset="0"/>
                  <a:ea typeface="Adobe Myungjo Std M" panose="02020600000000000000" charset="-128"/>
                  <a:cs typeface="Arial" panose="020B0604020202020204" pitchFamily="34" charset="0"/>
                  <a:sym typeface="+mn-ea"/>
                </a:rPr>
                <a:t> Zhang</a:t>
              </a:r>
            </a:p>
          </p:txBody>
        </p:sp>
      </p:grpSp>
      <p:pic>
        <p:nvPicPr>
          <p:cNvPr id="7" name="图片 6" descr="823cbfb6384c002112376f6596b31c6e71a3d88a3b7225-UuQJoU_fw657"/>
          <p:cNvPicPr>
            <a:picLocks noChangeAspect="1"/>
          </p:cNvPicPr>
          <p:nvPr/>
        </p:nvPicPr>
        <p:blipFill>
          <a:blip r:embed="rId4"/>
          <a:srcRect l="5337" t="2054" r="9954" b="11298"/>
          <a:stretch>
            <a:fillRect/>
          </a:stretch>
        </p:blipFill>
        <p:spPr>
          <a:xfrm>
            <a:off x="4602797" y="-502589"/>
            <a:ext cx="7054850" cy="6964045"/>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B4C2C"/>
        </a:solidFill>
        <a:effectLst/>
      </p:bgPr>
    </p:bg>
    <p:spTree>
      <p:nvGrpSpPr>
        <p:cNvPr id="1" name=""/>
        <p:cNvGrpSpPr/>
        <p:nvPr/>
      </p:nvGrpSpPr>
      <p:grpSpPr>
        <a:xfrm>
          <a:off x="0" y="0"/>
          <a:ext cx="0" cy="0"/>
          <a:chOff x="0" y="0"/>
          <a:chExt cx="0" cy="0"/>
        </a:xfrm>
      </p:grpSpPr>
      <p:grpSp>
        <p:nvGrpSpPr>
          <p:cNvPr id="23" name="组合 22"/>
          <p:cNvGrpSpPr/>
          <p:nvPr/>
        </p:nvGrpSpPr>
        <p:grpSpPr>
          <a:xfrm>
            <a:off x="6208395" y="263237"/>
            <a:ext cx="4965700" cy="4330138"/>
            <a:chOff x="10047" y="2198"/>
            <a:chExt cx="7820" cy="5837"/>
          </a:xfrm>
        </p:grpSpPr>
        <p:grpSp>
          <p:nvGrpSpPr>
            <p:cNvPr id="54" name="组合 53"/>
            <p:cNvGrpSpPr/>
            <p:nvPr/>
          </p:nvGrpSpPr>
          <p:grpSpPr>
            <a:xfrm>
              <a:off x="10047" y="2198"/>
              <a:ext cx="5709" cy="822"/>
              <a:chOff x="9074" y="4898"/>
              <a:chExt cx="5709" cy="822"/>
            </a:xfrm>
          </p:grpSpPr>
          <p:sp>
            <p:nvSpPr>
              <p:cNvPr id="55" name="文本框 54"/>
              <p:cNvSpPr txBox="1"/>
              <p:nvPr/>
            </p:nvSpPr>
            <p:spPr>
              <a:xfrm>
                <a:off x="10418" y="4989"/>
                <a:ext cx="4365" cy="725"/>
              </a:xfrm>
              <a:prstGeom prst="rect">
                <a:avLst/>
              </a:prstGeom>
              <a:noFill/>
            </p:spPr>
            <p:txBody>
              <a:bodyPr wrap="square" rtlCol="0">
                <a:spAutoFit/>
              </a:bodyPr>
              <a:lstStyle/>
              <a:p>
                <a:r>
                  <a:rPr lang="en-US" altLang="zh-CN" sz="2400" dirty="0" err="1">
                    <a:solidFill>
                      <a:schemeClr val="bg1"/>
                    </a:solidFill>
                    <a:latin typeface="思源宋体 CN Heavy" panose="02020900000000000000" charset="-122"/>
                    <a:ea typeface="思源宋体 CN Heavy" panose="02020900000000000000" charset="-122"/>
                  </a:rPr>
                  <a:t>Intrucotion</a:t>
                </a:r>
                <a:endParaRPr lang="zh-CN" altLang="en-US" sz="2400" dirty="0">
                  <a:solidFill>
                    <a:schemeClr val="bg1"/>
                  </a:solidFill>
                  <a:latin typeface="思源宋体 CN Heavy" panose="02020900000000000000" charset="-122"/>
                  <a:ea typeface="思源宋体 CN Heavy" panose="02020900000000000000" charset="-122"/>
                </a:endParaRPr>
              </a:p>
            </p:txBody>
          </p:sp>
          <p:sp>
            <p:nvSpPr>
              <p:cNvPr id="60" name="文本框 59"/>
              <p:cNvSpPr txBox="1"/>
              <p:nvPr/>
            </p:nvSpPr>
            <p:spPr>
              <a:xfrm>
                <a:off x="9074" y="4898"/>
                <a:ext cx="1840" cy="822"/>
              </a:xfrm>
              <a:prstGeom prst="rect">
                <a:avLst/>
              </a:prstGeom>
              <a:noFill/>
            </p:spPr>
            <p:txBody>
              <a:bodyPr wrap="square" rtlCol="0">
                <a:spAutoFit/>
              </a:bodyPr>
              <a:lstStyle/>
              <a:p>
                <a:pPr algn="ctr"/>
                <a:r>
                  <a:rPr lang="en-US" altLang="zh-CN" sz="2800">
                    <a:solidFill>
                      <a:schemeClr val="bg1"/>
                    </a:solidFill>
                    <a:latin typeface="Kozuka Mincho Pr6N H" panose="02020900000000000000" charset="-128"/>
                    <a:ea typeface="Kozuka Mincho Pr6N H" panose="02020900000000000000" charset="-128"/>
                  </a:rPr>
                  <a:t>01.</a:t>
                </a:r>
              </a:p>
            </p:txBody>
          </p:sp>
        </p:grpSp>
        <p:grpSp>
          <p:nvGrpSpPr>
            <p:cNvPr id="3" name="组合 2"/>
            <p:cNvGrpSpPr/>
            <p:nvPr/>
          </p:nvGrpSpPr>
          <p:grpSpPr>
            <a:xfrm>
              <a:off x="10047" y="3189"/>
              <a:ext cx="7581" cy="1890"/>
              <a:chOff x="10047" y="2908"/>
              <a:chExt cx="7581" cy="1890"/>
            </a:xfrm>
          </p:grpSpPr>
          <p:sp>
            <p:nvSpPr>
              <p:cNvPr id="61" name="文本框 60"/>
              <p:cNvSpPr txBox="1"/>
              <p:nvPr/>
            </p:nvSpPr>
            <p:spPr>
              <a:xfrm>
                <a:off x="11392" y="2908"/>
                <a:ext cx="6236" cy="1890"/>
              </a:xfrm>
              <a:prstGeom prst="rect">
                <a:avLst/>
              </a:prstGeom>
              <a:noFill/>
            </p:spPr>
            <p:txBody>
              <a:bodyPr wrap="square" rtlCol="0">
                <a:spAutoFit/>
              </a:bodyPr>
              <a:lstStyle/>
              <a:p>
                <a:r>
                  <a:rPr lang="en-US" altLang="zh-CN" sz="2400" dirty="0">
                    <a:solidFill>
                      <a:schemeClr val="bg1"/>
                    </a:solidFill>
                    <a:latin typeface="思源宋体 CN Heavy" panose="02020900000000000000" charset="-122"/>
                    <a:ea typeface="思源宋体 CN Heavy" panose="02020900000000000000" charset="-122"/>
                    <a:sym typeface="+mn-ea"/>
                  </a:rPr>
                  <a:t>Contemporary Challenges and Research Purpose</a:t>
                </a:r>
                <a:endParaRPr lang="zh-CN" altLang="en-US" sz="2400" dirty="0">
                  <a:solidFill>
                    <a:schemeClr val="bg1"/>
                  </a:solidFill>
                  <a:latin typeface="思源宋体 CN Heavy" panose="02020900000000000000" charset="-122"/>
                  <a:ea typeface="思源宋体 CN Heavy" panose="02020900000000000000" charset="-122"/>
                  <a:sym typeface="+mn-ea"/>
                </a:endParaRPr>
              </a:p>
            </p:txBody>
          </p:sp>
          <p:sp>
            <p:nvSpPr>
              <p:cNvPr id="64" name="文本框 63"/>
              <p:cNvSpPr txBox="1"/>
              <p:nvPr/>
            </p:nvSpPr>
            <p:spPr>
              <a:xfrm>
                <a:off x="10047" y="2993"/>
                <a:ext cx="1840" cy="822"/>
              </a:xfrm>
              <a:prstGeom prst="rect">
                <a:avLst/>
              </a:prstGeom>
              <a:noFill/>
            </p:spPr>
            <p:txBody>
              <a:bodyPr wrap="square" rtlCol="0">
                <a:spAutoFit/>
              </a:bodyPr>
              <a:lstStyle/>
              <a:p>
                <a:pPr algn="ctr"/>
                <a:r>
                  <a:rPr lang="en-US" altLang="zh-CN" sz="2800">
                    <a:solidFill>
                      <a:schemeClr val="bg1"/>
                    </a:solidFill>
                    <a:latin typeface="Kozuka Mincho Pr6N H" panose="02020900000000000000" charset="-128"/>
                    <a:ea typeface="Kozuka Mincho Pr6N H" panose="02020900000000000000" charset="-128"/>
                  </a:rPr>
                  <a:t>02.</a:t>
                </a:r>
              </a:p>
            </p:txBody>
          </p:sp>
        </p:grpSp>
        <p:grpSp>
          <p:nvGrpSpPr>
            <p:cNvPr id="4" name="组合 3"/>
            <p:cNvGrpSpPr/>
            <p:nvPr/>
          </p:nvGrpSpPr>
          <p:grpSpPr>
            <a:xfrm>
              <a:off x="10047" y="5040"/>
              <a:ext cx="7654" cy="1384"/>
              <a:chOff x="10047" y="5132"/>
              <a:chExt cx="7654" cy="1384"/>
            </a:xfrm>
          </p:grpSpPr>
          <p:sp>
            <p:nvSpPr>
              <p:cNvPr id="66" name="文本框 65"/>
              <p:cNvSpPr txBox="1"/>
              <p:nvPr/>
            </p:nvSpPr>
            <p:spPr>
              <a:xfrm>
                <a:off x="11465" y="5207"/>
                <a:ext cx="6236" cy="1309"/>
              </a:xfrm>
              <a:prstGeom prst="rect">
                <a:avLst/>
              </a:prstGeom>
              <a:noFill/>
            </p:spPr>
            <p:txBody>
              <a:bodyPr wrap="square" rtlCol="0">
                <a:spAutoFit/>
              </a:bodyPr>
              <a:lstStyle/>
              <a:p>
                <a:r>
                  <a:rPr lang="en-US" altLang="zh-CN" sz="2400" dirty="0">
                    <a:solidFill>
                      <a:schemeClr val="bg1"/>
                    </a:solidFill>
                    <a:latin typeface="思源宋体 CN Heavy" panose="02020900000000000000" charset="-122"/>
                    <a:ea typeface="思源宋体 CN Heavy" panose="02020900000000000000" charset="-122"/>
                    <a:sym typeface="+mn-ea"/>
                  </a:rPr>
                  <a:t>Contemporary Value of the Research</a:t>
                </a:r>
                <a:endParaRPr lang="zh-CN" altLang="en-US" sz="2400" dirty="0">
                  <a:solidFill>
                    <a:schemeClr val="bg1"/>
                  </a:solidFill>
                  <a:latin typeface="思源宋体 CN Heavy" panose="02020900000000000000" charset="-122"/>
                  <a:ea typeface="思源宋体 CN Heavy" panose="02020900000000000000" charset="-122"/>
                  <a:sym typeface="+mn-ea"/>
                </a:endParaRPr>
              </a:p>
            </p:txBody>
          </p:sp>
          <p:sp>
            <p:nvSpPr>
              <p:cNvPr id="68" name="文本框 67"/>
              <p:cNvSpPr txBox="1"/>
              <p:nvPr/>
            </p:nvSpPr>
            <p:spPr>
              <a:xfrm>
                <a:off x="10047" y="5132"/>
                <a:ext cx="1840" cy="822"/>
              </a:xfrm>
              <a:prstGeom prst="rect">
                <a:avLst/>
              </a:prstGeom>
              <a:noFill/>
            </p:spPr>
            <p:txBody>
              <a:bodyPr wrap="square" rtlCol="0">
                <a:spAutoFit/>
              </a:bodyPr>
              <a:lstStyle/>
              <a:p>
                <a:pPr algn="ctr"/>
                <a:r>
                  <a:rPr lang="en-US" altLang="zh-CN" sz="2800">
                    <a:solidFill>
                      <a:schemeClr val="bg1"/>
                    </a:solidFill>
                    <a:latin typeface="Kozuka Mincho Pr6N H" panose="02020900000000000000" charset="-128"/>
                    <a:ea typeface="Kozuka Mincho Pr6N H" panose="02020900000000000000" charset="-128"/>
                  </a:rPr>
                  <a:t>03.</a:t>
                </a:r>
              </a:p>
            </p:txBody>
          </p:sp>
        </p:grpSp>
        <p:grpSp>
          <p:nvGrpSpPr>
            <p:cNvPr id="21" name="组合 20"/>
            <p:cNvGrpSpPr/>
            <p:nvPr/>
          </p:nvGrpSpPr>
          <p:grpSpPr>
            <a:xfrm>
              <a:off x="10047" y="6348"/>
              <a:ext cx="7820" cy="1687"/>
              <a:chOff x="10047" y="6741"/>
              <a:chExt cx="7820" cy="1687"/>
            </a:xfrm>
          </p:grpSpPr>
          <p:sp>
            <p:nvSpPr>
              <p:cNvPr id="69" name="文本框 68"/>
              <p:cNvSpPr txBox="1"/>
              <p:nvPr/>
            </p:nvSpPr>
            <p:spPr>
              <a:xfrm>
                <a:off x="11466" y="6810"/>
                <a:ext cx="6401" cy="1618"/>
              </a:xfrm>
              <a:prstGeom prst="rect">
                <a:avLst/>
              </a:prstGeom>
              <a:noFill/>
            </p:spPr>
            <p:txBody>
              <a:bodyPr wrap="square" rtlCol="0">
                <a:spAutoFit/>
              </a:bodyPr>
              <a:lstStyle/>
              <a:p>
                <a:r>
                  <a:rPr lang="en-US" altLang="zh-CN" sz="2400" dirty="0">
                    <a:solidFill>
                      <a:schemeClr val="bg1"/>
                    </a:solidFill>
                    <a:latin typeface="思源宋体 CN Heavy" panose="02020900000000000000" charset="-122"/>
                    <a:ea typeface="思源宋体 CN Heavy" panose="02020900000000000000" charset="-122"/>
                    <a:sym typeface="+mn-ea"/>
                  </a:rPr>
                  <a:t>Practice-Driven Contemporary Theoretical Validation</a:t>
                </a:r>
                <a:endParaRPr lang="zh-CN" altLang="en-US" sz="2400" dirty="0">
                  <a:solidFill>
                    <a:schemeClr val="bg1"/>
                  </a:solidFill>
                  <a:latin typeface="思源宋体 CN Heavy" panose="02020900000000000000" charset="-122"/>
                  <a:ea typeface="思源宋体 CN Heavy" panose="02020900000000000000" charset="-122"/>
                  <a:sym typeface="+mn-ea"/>
                </a:endParaRPr>
              </a:p>
            </p:txBody>
          </p:sp>
          <p:sp>
            <p:nvSpPr>
              <p:cNvPr id="71" name="文本框 70"/>
              <p:cNvSpPr txBox="1"/>
              <p:nvPr/>
            </p:nvSpPr>
            <p:spPr>
              <a:xfrm>
                <a:off x="10047" y="6741"/>
                <a:ext cx="1840" cy="822"/>
              </a:xfrm>
              <a:prstGeom prst="rect">
                <a:avLst/>
              </a:prstGeom>
              <a:noFill/>
            </p:spPr>
            <p:txBody>
              <a:bodyPr wrap="square" rtlCol="0">
                <a:spAutoFit/>
              </a:bodyPr>
              <a:lstStyle/>
              <a:p>
                <a:pPr algn="ctr"/>
                <a:r>
                  <a:rPr lang="en-US" altLang="zh-CN" sz="2800" dirty="0">
                    <a:solidFill>
                      <a:schemeClr val="bg1"/>
                    </a:solidFill>
                    <a:latin typeface="Kozuka Mincho Pr6N H" panose="02020900000000000000" charset="-128"/>
                    <a:ea typeface="Kozuka Mincho Pr6N H" panose="02020900000000000000" charset="-128"/>
                  </a:rPr>
                  <a:t>04.</a:t>
                </a:r>
              </a:p>
            </p:txBody>
          </p:sp>
        </p:grpSp>
      </p:grpSp>
      <p:grpSp>
        <p:nvGrpSpPr>
          <p:cNvPr id="8" name="组合 7"/>
          <p:cNvGrpSpPr/>
          <p:nvPr/>
        </p:nvGrpSpPr>
        <p:grpSpPr>
          <a:xfrm>
            <a:off x="554355" y="0"/>
            <a:ext cx="4958715" cy="6861175"/>
            <a:chOff x="803" y="0"/>
            <a:chExt cx="7809" cy="10805"/>
          </a:xfrm>
        </p:grpSpPr>
        <p:sp>
          <p:nvSpPr>
            <p:cNvPr id="5" name="矩形 4"/>
            <p:cNvSpPr/>
            <p:nvPr/>
          </p:nvSpPr>
          <p:spPr>
            <a:xfrm flipH="1">
              <a:off x="3200" y="0"/>
              <a:ext cx="5025" cy="10805"/>
            </a:xfrm>
            <a:prstGeom prst="rect">
              <a:avLst/>
            </a:prstGeom>
            <a:solidFill>
              <a:srgbClr val="A567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pic>
          <p:nvPicPr>
            <p:cNvPr id="7" name="图片 6"/>
            <p:cNvPicPr>
              <a:picLocks noChangeAspect="1"/>
            </p:cNvPicPr>
            <p:nvPr/>
          </p:nvPicPr>
          <p:blipFill>
            <a:blip r:embed="rId3">
              <a:extLst>
                <a:ext uri="{28A0092B-C50C-407E-A947-70E740481C1C}">
                  <a14:useLocalDpi xmlns:a14="http://schemas.microsoft.com/office/drawing/2010/main" val="0"/>
                </a:ext>
              </a:extLst>
            </a:blip>
            <a:srcRect/>
            <a:stretch/>
          </p:blipFill>
          <p:spPr>
            <a:xfrm>
              <a:off x="1771" y="3163"/>
              <a:ext cx="5158" cy="6925"/>
            </a:xfrm>
            <a:prstGeom prst="rect">
              <a:avLst/>
            </a:prstGeom>
          </p:spPr>
        </p:pic>
        <p:grpSp>
          <p:nvGrpSpPr>
            <p:cNvPr id="26" name="组合 25"/>
            <p:cNvGrpSpPr/>
            <p:nvPr/>
          </p:nvGrpSpPr>
          <p:grpSpPr>
            <a:xfrm>
              <a:off x="803" y="1858"/>
              <a:ext cx="7809" cy="1793"/>
              <a:chOff x="1243" y="2836"/>
              <a:chExt cx="7809" cy="1793"/>
            </a:xfrm>
          </p:grpSpPr>
          <p:sp>
            <p:nvSpPr>
              <p:cNvPr id="24" name="矩形 23"/>
              <p:cNvSpPr/>
              <p:nvPr/>
            </p:nvSpPr>
            <p:spPr>
              <a:xfrm flipH="1">
                <a:off x="1243" y="3610"/>
                <a:ext cx="7809" cy="1019"/>
              </a:xfrm>
              <a:prstGeom prst="rect">
                <a:avLst/>
              </a:prstGeom>
              <a:solidFill>
                <a:srgbClr val="A567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 name="文本框 5"/>
              <p:cNvSpPr txBox="1"/>
              <p:nvPr/>
            </p:nvSpPr>
            <p:spPr>
              <a:xfrm>
                <a:off x="2212" y="2836"/>
                <a:ext cx="6564" cy="1622"/>
              </a:xfrm>
              <a:prstGeom prst="rect">
                <a:avLst/>
              </a:prstGeom>
              <a:noFill/>
            </p:spPr>
            <p:txBody>
              <a:bodyPr wrap="square" rtlCol="0">
                <a:spAutoFit/>
              </a:bodyPr>
              <a:lstStyle/>
              <a:p>
                <a:pPr algn="l"/>
                <a:r>
                  <a:rPr lang="en-US" sz="6100" dirty="0">
                    <a:solidFill>
                      <a:schemeClr val="bg1"/>
                    </a:solidFill>
                    <a:latin typeface="思源宋体 CN Heavy" panose="02020900000000000000" charset="-122"/>
                    <a:ea typeface="思源宋体 CN Heavy" panose="02020900000000000000" charset="-122"/>
                  </a:rPr>
                  <a:t>CONTENS</a:t>
                </a:r>
              </a:p>
            </p:txBody>
          </p:sp>
        </p:grpSp>
      </p:grpSp>
      <p:grpSp>
        <p:nvGrpSpPr>
          <p:cNvPr id="39" name="组合 38"/>
          <p:cNvGrpSpPr/>
          <p:nvPr/>
        </p:nvGrpSpPr>
        <p:grpSpPr>
          <a:xfrm rot="5400000" flipH="1">
            <a:off x="6868160" y="5848350"/>
            <a:ext cx="88265" cy="654050"/>
            <a:chOff x="185" y="3454"/>
            <a:chExt cx="140" cy="1030"/>
          </a:xfrm>
        </p:grpSpPr>
        <p:sp>
          <p:nvSpPr>
            <p:cNvPr id="31" name="椭圆 30"/>
            <p:cNvSpPr/>
            <p:nvPr/>
          </p:nvSpPr>
          <p:spPr>
            <a:xfrm>
              <a:off x="185" y="345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185" y="434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p:nvPr/>
          </p:nvSpPr>
          <p:spPr>
            <a:xfrm>
              <a:off x="185" y="3906"/>
              <a:ext cx="140" cy="140"/>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3" name="文本框 32">
            <a:extLst>
              <a:ext uri="{FF2B5EF4-FFF2-40B4-BE49-F238E27FC236}">
                <a16:creationId xmlns:a16="http://schemas.microsoft.com/office/drawing/2014/main" id="{887C30C5-5D00-8643-964F-FF064D02D1C3}"/>
              </a:ext>
            </a:extLst>
          </p:cNvPr>
          <p:cNvSpPr txBox="1"/>
          <p:nvPr/>
        </p:nvSpPr>
        <p:spPr>
          <a:xfrm>
            <a:off x="6208395" y="4700200"/>
            <a:ext cx="1168400" cy="523220"/>
          </a:xfrm>
          <a:prstGeom prst="rect">
            <a:avLst/>
          </a:prstGeom>
          <a:noFill/>
        </p:spPr>
        <p:txBody>
          <a:bodyPr wrap="square" rtlCol="0">
            <a:spAutoFit/>
          </a:bodyPr>
          <a:lstStyle/>
          <a:p>
            <a:pPr algn="ctr"/>
            <a:r>
              <a:rPr lang="en-US" altLang="zh-CN" sz="2800" dirty="0">
                <a:solidFill>
                  <a:schemeClr val="bg1"/>
                </a:solidFill>
                <a:latin typeface="Kozuka Mincho Pr6N H" panose="02020900000000000000" charset="-128"/>
                <a:ea typeface="Kozuka Mincho Pr6N H" panose="02020900000000000000" charset="-128"/>
              </a:rPr>
              <a:t>05.</a:t>
            </a:r>
          </a:p>
        </p:txBody>
      </p:sp>
      <p:sp>
        <p:nvSpPr>
          <p:cNvPr id="34" name="文本框 33">
            <a:extLst>
              <a:ext uri="{FF2B5EF4-FFF2-40B4-BE49-F238E27FC236}">
                <a16:creationId xmlns:a16="http://schemas.microsoft.com/office/drawing/2014/main" id="{B8870B37-7112-324D-8DA5-E0482D3CA53E}"/>
              </a:ext>
            </a:extLst>
          </p:cNvPr>
          <p:cNvSpPr txBox="1"/>
          <p:nvPr/>
        </p:nvSpPr>
        <p:spPr>
          <a:xfrm>
            <a:off x="7109460" y="4783990"/>
            <a:ext cx="4064635" cy="461665"/>
          </a:xfrm>
          <a:prstGeom prst="rect">
            <a:avLst/>
          </a:prstGeom>
          <a:noFill/>
        </p:spPr>
        <p:txBody>
          <a:bodyPr wrap="square" rtlCol="0">
            <a:spAutoFit/>
          </a:bodyPr>
          <a:lstStyle/>
          <a:p>
            <a:r>
              <a:rPr lang="en-US" altLang="zh-CN" sz="2400" dirty="0">
                <a:solidFill>
                  <a:schemeClr val="bg1"/>
                </a:solidFill>
                <a:latin typeface="思源宋体 CN Heavy" panose="02020900000000000000" charset="-122"/>
                <a:ea typeface="思源宋体 CN Heavy" panose="02020900000000000000" charset="-122"/>
                <a:sym typeface="+mn-ea"/>
              </a:rPr>
              <a:t>Conclusion</a:t>
            </a:r>
            <a:endParaRPr lang="zh-CN" altLang="en-US" sz="2400" dirty="0">
              <a:solidFill>
                <a:schemeClr val="bg1"/>
              </a:solidFill>
              <a:latin typeface="思源宋体 CN Heavy" panose="02020900000000000000" charset="-122"/>
              <a:ea typeface="思源宋体 CN Heavy" panose="02020900000000000000" charset="-122"/>
              <a:sym typeface="+mn-ea"/>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4B4C2C"/>
        </a:solidFill>
        <a:effectLst/>
      </p:bgPr>
    </p:bg>
    <p:spTree>
      <p:nvGrpSpPr>
        <p:cNvPr id="1" name=""/>
        <p:cNvGrpSpPr/>
        <p:nvPr/>
      </p:nvGrpSpPr>
      <p:grpSpPr>
        <a:xfrm>
          <a:off x="0" y="0"/>
          <a:ext cx="0" cy="0"/>
          <a:chOff x="0" y="0"/>
          <a:chExt cx="0" cy="0"/>
        </a:xfrm>
      </p:grpSpPr>
      <p:sp>
        <p:nvSpPr>
          <p:cNvPr id="13" name="矩形 12"/>
          <p:cNvSpPr/>
          <p:nvPr/>
        </p:nvSpPr>
        <p:spPr>
          <a:xfrm flipH="1">
            <a:off x="735965" y="1095375"/>
            <a:ext cx="99060" cy="5762625"/>
          </a:xfrm>
          <a:prstGeom prst="rect">
            <a:avLst/>
          </a:prstGeom>
          <a:solidFill>
            <a:srgbClr val="9938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矩形 4"/>
          <p:cNvSpPr/>
          <p:nvPr/>
        </p:nvSpPr>
        <p:spPr>
          <a:xfrm flipH="1">
            <a:off x="7522845" y="2398395"/>
            <a:ext cx="3641725" cy="3686810"/>
          </a:xfrm>
          <a:prstGeom prst="rect">
            <a:avLst/>
          </a:prstGeom>
          <a:solidFill>
            <a:srgbClr val="A567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rcRect/>
          <a:stretch/>
        </p:blipFill>
        <p:spPr>
          <a:xfrm>
            <a:off x="7150021" y="1595676"/>
            <a:ext cx="3615213" cy="3615213"/>
          </a:xfrm>
          <a:prstGeom prst="rect">
            <a:avLst/>
          </a:prstGeom>
        </p:spPr>
      </p:pic>
      <p:sp>
        <p:nvSpPr>
          <p:cNvPr id="10" name="文本框 9"/>
          <p:cNvSpPr txBox="1"/>
          <p:nvPr/>
        </p:nvSpPr>
        <p:spPr>
          <a:xfrm>
            <a:off x="598170" y="1050925"/>
            <a:ext cx="2634615" cy="829945"/>
          </a:xfrm>
          <a:prstGeom prst="rect">
            <a:avLst/>
          </a:prstGeom>
          <a:noFill/>
          <a:effectLst/>
        </p:spPr>
        <p:txBody>
          <a:bodyPr wrap="square" rtlCol="0">
            <a:spAutoFit/>
          </a:bodyPr>
          <a:lstStyle/>
          <a:p>
            <a:pPr algn="l"/>
            <a:r>
              <a:rPr lang="en-US" altLang="zh-CN" sz="2400">
                <a:solidFill>
                  <a:srgbClr val="ABAD66"/>
                </a:solidFill>
                <a:latin typeface="Kozuka Mincho Pr6N H" panose="02020900000000000000" charset="-128"/>
                <a:ea typeface="Kozuka Mincho Pr6N H" panose="02020900000000000000" charset="-128"/>
              </a:rPr>
              <a:t>PART</a:t>
            </a:r>
            <a:r>
              <a:rPr lang="en-US" altLang="zh-CN" sz="3600" b="1">
                <a:solidFill>
                  <a:srgbClr val="ABAD66"/>
                </a:solidFill>
                <a:latin typeface="Kozuka Mincho Pr6N H" panose="02020900000000000000" charset="-128"/>
                <a:ea typeface="Kozuka Mincho Pr6N H" panose="02020900000000000000" charset="-128"/>
              </a:rPr>
              <a:t> </a:t>
            </a:r>
            <a:r>
              <a:rPr lang="en-US" altLang="zh-CN" sz="4800" b="1">
                <a:solidFill>
                  <a:srgbClr val="ABAD66"/>
                </a:solidFill>
                <a:latin typeface="Kozuka Mincho Pr6N H" panose="02020900000000000000" charset="-128"/>
                <a:ea typeface="Kozuka Mincho Pr6N H" panose="02020900000000000000" charset="-128"/>
              </a:rPr>
              <a:t> ONE</a:t>
            </a:r>
          </a:p>
        </p:txBody>
      </p:sp>
      <p:grpSp>
        <p:nvGrpSpPr>
          <p:cNvPr id="3" name="组合 2"/>
          <p:cNvGrpSpPr/>
          <p:nvPr/>
        </p:nvGrpSpPr>
        <p:grpSpPr>
          <a:xfrm>
            <a:off x="1665605" y="2515870"/>
            <a:ext cx="4893310" cy="3820160"/>
            <a:chOff x="4093" y="3302"/>
            <a:chExt cx="7706" cy="6016"/>
          </a:xfrm>
        </p:grpSpPr>
        <p:grpSp>
          <p:nvGrpSpPr>
            <p:cNvPr id="39" name="组合 38"/>
            <p:cNvGrpSpPr/>
            <p:nvPr/>
          </p:nvGrpSpPr>
          <p:grpSpPr>
            <a:xfrm rot="5400000" flipH="1">
              <a:off x="4726" y="7194"/>
              <a:ext cx="139" cy="1030"/>
              <a:chOff x="185" y="3454"/>
              <a:chExt cx="140" cy="1030"/>
            </a:xfrm>
          </p:grpSpPr>
          <p:sp>
            <p:nvSpPr>
              <p:cNvPr id="31" name="椭圆 30"/>
              <p:cNvSpPr/>
              <p:nvPr/>
            </p:nvSpPr>
            <p:spPr>
              <a:xfrm>
                <a:off x="185" y="345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185" y="434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p:nvPr/>
            </p:nvSpPr>
            <p:spPr>
              <a:xfrm>
                <a:off x="185" y="3906"/>
                <a:ext cx="140" cy="140"/>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6" name="组合 15"/>
            <p:cNvGrpSpPr/>
            <p:nvPr/>
          </p:nvGrpSpPr>
          <p:grpSpPr>
            <a:xfrm>
              <a:off x="4093" y="3302"/>
              <a:ext cx="7706" cy="6016"/>
              <a:chOff x="4018" y="4172"/>
              <a:chExt cx="7706" cy="6016"/>
            </a:xfrm>
          </p:grpSpPr>
          <p:sp>
            <p:nvSpPr>
              <p:cNvPr id="17" name="文本框 16"/>
              <p:cNvSpPr txBox="1"/>
              <p:nvPr/>
            </p:nvSpPr>
            <p:spPr>
              <a:xfrm>
                <a:off x="4018" y="4172"/>
                <a:ext cx="6220" cy="1307"/>
              </a:xfrm>
              <a:prstGeom prst="rect">
                <a:avLst/>
              </a:prstGeom>
              <a:noFill/>
            </p:spPr>
            <p:txBody>
              <a:bodyPr wrap="square" rtlCol="0">
                <a:spAutoFit/>
              </a:bodyPr>
              <a:lstStyle/>
              <a:p>
                <a:pPr algn="l"/>
                <a:r>
                  <a:rPr lang="en-US" altLang="zh-CN" sz="4800" b="1" dirty="0">
                    <a:solidFill>
                      <a:schemeClr val="bg1"/>
                    </a:solidFill>
                    <a:latin typeface="Arial" panose="020B0604020202020204" pitchFamily="34" charset="0"/>
                    <a:ea typeface="思源宋体 CN Heavy" panose="02020900000000000000" charset="-122"/>
                    <a:cs typeface="Arial" panose="020B0604020202020204" pitchFamily="34" charset="0"/>
                  </a:rPr>
                  <a:t>Introduction</a:t>
                </a:r>
                <a:endParaRPr lang="zh-CN" altLang="en-US" sz="4800" b="1" dirty="0">
                  <a:solidFill>
                    <a:schemeClr val="bg1"/>
                  </a:solidFill>
                  <a:latin typeface="Arial" panose="020B0604020202020204" pitchFamily="34" charset="0"/>
                  <a:ea typeface="思源宋体 CN Heavy" panose="02020900000000000000" charset="-122"/>
                  <a:cs typeface="Arial" panose="020B0604020202020204" pitchFamily="34" charset="0"/>
                </a:endParaRPr>
              </a:p>
            </p:txBody>
          </p:sp>
          <p:sp>
            <p:nvSpPr>
              <p:cNvPr id="37" name="文本框 36"/>
              <p:cNvSpPr txBox="1"/>
              <p:nvPr/>
            </p:nvSpPr>
            <p:spPr>
              <a:xfrm>
                <a:off x="4018" y="5770"/>
                <a:ext cx="7706" cy="4418"/>
              </a:xfrm>
              <a:prstGeom prst="rect">
                <a:avLst/>
              </a:prstGeom>
              <a:noFill/>
            </p:spPr>
            <p:txBody>
              <a:bodyPr wrap="square" rtlCol="0">
                <a:spAutoFit/>
              </a:bodyPr>
              <a:lstStyle/>
              <a:p>
                <a:pPr algn="l">
                  <a:lnSpc>
                    <a:spcPct val="150000"/>
                  </a:lnSpc>
                </a:pPr>
                <a:r>
                  <a:rPr lang="en-GB" altLang="zh-CN" sz="2000" dirty="0">
                    <a:solidFill>
                      <a:schemeClr val="bg1"/>
                    </a:solidFill>
                    <a:latin typeface="Arial" panose="020B0604020202020204" pitchFamily="34" charset="0"/>
                    <a:cs typeface="Arial" panose="020B0604020202020204" pitchFamily="34" charset="0"/>
                  </a:rPr>
                  <a:t>Participatory documentaries empower cultural holders to reclaim narrative control, addressing intergenerational transmission challenges caused by globalization and the dominance of mainstream media in cultural storytelling.</a:t>
                </a:r>
                <a:endParaRPr lang="en-US" altLang="zh-CN" sz="2000" dirty="0">
                  <a:solidFill>
                    <a:schemeClr val="bg1"/>
                  </a:solidFill>
                  <a:latin typeface="Arial" panose="020B0604020202020204" pitchFamily="34" charset="0"/>
                  <a:ea typeface="Adobe Myungjo Std M" panose="02020600000000000000" charset="-128"/>
                  <a:cs typeface="Arial" panose="020B0604020202020204" pitchFamily="34" charset="0"/>
                  <a:sym typeface="+mn-ea"/>
                </a:endParaRPr>
              </a:p>
            </p:txBody>
          </p:sp>
        </p:grpSp>
      </p:gr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4B4C2C"/>
        </a:solidFill>
        <a:effectLst/>
      </p:bgPr>
    </p:bg>
    <p:spTree>
      <p:nvGrpSpPr>
        <p:cNvPr id="1" name=""/>
        <p:cNvGrpSpPr/>
        <p:nvPr/>
      </p:nvGrpSpPr>
      <p:grpSpPr>
        <a:xfrm>
          <a:off x="0" y="0"/>
          <a:ext cx="0" cy="0"/>
          <a:chOff x="0" y="0"/>
          <a:chExt cx="0" cy="0"/>
        </a:xfrm>
      </p:grpSpPr>
      <p:sp>
        <p:nvSpPr>
          <p:cNvPr id="13" name="矩形 12"/>
          <p:cNvSpPr/>
          <p:nvPr/>
        </p:nvSpPr>
        <p:spPr>
          <a:xfrm flipH="1">
            <a:off x="735965" y="1095375"/>
            <a:ext cx="99060" cy="5762625"/>
          </a:xfrm>
          <a:prstGeom prst="rect">
            <a:avLst/>
          </a:prstGeom>
          <a:solidFill>
            <a:srgbClr val="9938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7029450" y="1475105"/>
            <a:ext cx="4135120" cy="4610100"/>
            <a:chOff x="11328" y="3352"/>
            <a:chExt cx="6512" cy="7260"/>
          </a:xfrm>
        </p:grpSpPr>
        <p:sp>
          <p:nvSpPr>
            <p:cNvPr id="5" name="矩形 4"/>
            <p:cNvSpPr/>
            <p:nvPr/>
          </p:nvSpPr>
          <p:spPr>
            <a:xfrm flipH="1">
              <a:off x="12105" y="4806"/>
              <a:ext cx="5735" cy="5806"/>
            </a:xfrm>
            <a:prstGeom prst="rect">
              <a:avLst/>
            </a:prstGeom>
            <a:solidFill>
              <a:srgbClr val="A567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rcRect/>
            <a:stretch/>
          </p:blipFill>
          <p:spPr>
            <a:xfrm>
              <a:off x="11328" y="3352"/>
              <a:ext cx="6073" cy="6073"/>
            </a:xfrm>
            <a:prstGeom prst="rect">
              <a:avLst/>
            </a:prstGeom>
          </p:spPr>
        </p:pic>
      </p:grpSp>
      <p:sp>
        <p:nvSpPr>
          <p:cNvPr id="10" name="文本框 9"/>
          <p:cNvSpPr txBox="1"/>
          <p:nvPr/>
        </p:nvSpPr>
        <p:spPr>
          <a:xfrm>
            <a:off x="598170" y="1050925"/>
            <a:ext cx="3446780" cy="829945"/>
          </a:xfrm>
          <a:prstGeom prst="rect">
            <a:avLst/>
          </a:prstGeom>
          <a:noFill/>
          <a:effectLst/>
        </p:spPr>
        <p:txBody>
          <a:bodyPr wrap="square" rtlCol="0">
            <a:spAutoFit/>
          </a:bodyPr>
          <a:lstStyle/>
          <a:p>
            <a:pPr algn="l"/>
            <a:r>
              <a:rPr lang="en-US" altLang="zh-CN" sz="2400">
                <a:solidFill>
                  <a:srgbClr val="ABAD66"/>
                </a:solidFill>
                <a:latin typeface="Kozuka Mincho Pr6N H" panose="02020900000000000000" charset="-128"/>
                <a:ea typeface="Kozuka Mincho Pr6N H" panose="02020900000000000000" charset="-128"/>
              </a:rPr>
              <a:t>PART</a:t>
            </a:r>
            <a:r>
              <a:rPr lang="en-US" altLang="zh-CN" sz="3600" b="1">
                <a:solidFill>
                  <a:srgbClr val="ABAD66"/>
                </a:solidFill>
                <a:latin typeface="Kozuka Mincho Pr6N H" panose="02020900000000000000" charset="-128"/>
                <a:ea typeface="Kozuka Mincho Pr6N H" panose="02020900000000000000" charset="-128"/>
              </a:rPr>
              <a:t> </a:t>
            </a:r>
            <a:r>
              <a:rPr lang="en-US" altLang="zh-CN" sz="4800" b="1">
                <a:solidFill>
                  <a:srgbClr val="ABAD66"/>
                </a:solidFill>
                <a:latin typeface="Kozuka Mincho Pr6N H" panose="02020900000000000000" charset="-128"/>
                <a:ea typeface="Kozuka Mincho Pr6N H" panose="02020900000000000000" charset="-128"/>
              </a:rPr>
              <a:t> TWO</a:t>
            </a:r>
          </a:p>
        </p:txBody>
      </p:sp>
      <p:grpSp>
        <p:nvGrpSpPr>
          <p:cNvPr id="3" name="组合 2"/>
          <p:cNvGrpSpPr/>
          <p:nvPr/>
        </p:nvGrpSpPr>
        <p:grpSpPr>
          <a:xfrm>
            <a:off x="1046480" y="1880870"/>
            <a:ext cx="6264275" cy="3477260"/>
            <a:chOff x="3118" y="2302"/>
            <a:chExt cx="9865" cy="5476"/>
          </a:xfrm>
        </p:grpSpPr>
        <p:grpSp>
          <p:nvGrpSpPr>
            <p:cNvPr id="39" name="组合 38"/>
            <p:cNvGrpSpPr/>
            <p:nvPr/>
          </p:nvGrpSpPr>
          <p:grpSpPr>
            <a:xfrm rot="5400000" flipH="1">
              <a:off x="4726" y="7194"/>
              <a:ext cx="139" cy="1030"/>
              <a:chOff x="185" y="3454"/>
              <a:chExt cx="140" cy="1030"/>
            </a:xfrm>
          </p:grpSpPr>
          <p:sp>
            <p:nvSpPr>
              <p:cNvPr id="31" name="椭圆 30"/>
              <p:cNvSpPr/>
              <p:nvPr/>
            </p:nvSpPr>
            <p:spPr>
              <a:xfrm>
                <a:off x="185" y="345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185" y="434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p:nvPr/>
            </p:nvSpPr>
            <p:spPr>
              <a:xfrm>
                <a:off x="185" y="3906"/>
                <a:ext cx="140" cy="140"/>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7" name="文本框 16"/>
            <p:cNvSpPr txBox="1"/>
            <p:nvPr/>
          </p:nvSpPr>
          <p:spPr>
            <a:xfrm>
              <a:off x="3118" y="2302"/>
              <a:ext cx="9865" cy="2472"/>
            </a:xfrm>
            <a:prstGeom prst="rect">
              <a:avLst/>
            </a:prstGeom>
            <a:noFill/>
          </p:spPr>
          <p:txBody>
            <a:bodyPr wrap="square" rtlCol="0">
              <a:spAutoFit/>
            </a:bodyPr>
            <a:lstStyle/>
            <a:p>
              <a:pPr algn="l"/>
              <a:r>
                <a:rPr lang="en-US" altLang="zh-CN" sz="4800" dirty="0">
                  <a:solidFill>
                    <a:schemeClr val="bg1"/>
                  </a:solidFill>
                  <a:latin typeface="思源宋体 CN Heavy" panose="02020900000000000000" charset="-122"/>
                  <a:ea typeface="思源宋体 CN Heavy" panose="02020900000000000000" charset="-122"/>
                </a:rPr>
                <a:t>Contemporary</a:t>
              </a:r>
              <a:r>
                <a:rPr lang="zh-CN" altLang="en-US" sz="4800" dirty="0">
                  <a:solidFill>
                    <a:schemeClr val="bg1"/>
                  </a:solidFill>
                  <a:latin typeface="思源宋体 CN Heavy" panose="02020900000000000000" charset="-122"/>
                  <a:ea typeface="思源宋体 CN Heavy" panose="02020900000000000000" charset="-122"/>
                </a:rPr>
                <a:t> </a:t>
              </a:r>
              <a:r>
                <a:rPr lang="en-US" altLang="zh-CN" sz="4800" dirty="0">
                  <a:solidFill>
                    <a:schemeClr val="bg1"/>
                  </a:solidFill>
                  <a:latin typeface="思源宋体 CN Heavy" panose="02020900000000000000" charset="-122"/>
                  <a:ea typeface="思源宋体 CN Heavy" panose="02020900000000000000" charset="-122"/>
                </a:rPr>
                <a:t>Challenges</a:t>
              </a:r>
              <a:endParaRPr lang="zh-CN" altLang="en-US" sz="4800" dirty="0">
                <a:solidFill>
                  <a:schemeClr val="bg1"/>
                </a:solidFill>
                <a:latin typeface="思源宋体 CN Heavy" panose="02020900000000000000" charset="-122"/>
                <a:ea typeface="思源宋体 CN Heavy" panose="02020900000000000000" charset="-122"/>
              </a:endParaRPr>
            </a:p>
          </p:txBody>
        </p:sp>
      </p:grpSp>
      <p:sp>
        <p:nvSpPr>
          <p:cNvPr id="18" name="文本框 17">
            <a:extLst>
              <a:ext uri="{FF2B5EF4-FFF2-40B4-BE49-F238E27FC236}">
                <a16:creationId xmlns:a16="http://schemas.microsoft.com/office/drawing/2014/main" id="{7D1FB59A-5C95-CB4F-9492-EC83B4001416}"/>
              </a:ext>
            </a:extLst>
          </p:cNvPr>
          <p:cNvSpPr txBox="1"/>
          <p:nvPr/>
        </p:nvSpPr>
        <p:spPr>
          <a:xfrm>
            <a:off x="979805" y="3999460"/>
            <a:ext cx="6264275" cy="830997"/>
          </a:xfrm>
          <a:prstGeom prst="rect">
            <a:avLst/>
          </a:prstGeom>
          <a:noFill/>
        </p:spPr>
        <p:txBody>
          <a:bodyPr wrap="square" rtlCol="0">
            <a:spAutoFit/>
          </a:bodyPr>
          <a:lstStyle/>
          <a:p>
            <a:pPr algn="l"/>
            <a:r>
              <a:rPr lang="en-US" altLang="zh-CN" sz="4800" dirty="0">
                <a:solidFill>
                  <a:schemeClr val="bg1"/>
                </a:solidFill>
                <a:latin typeface="思源宋体 CN Heavy" panose="02020900000000000000" charset="-122"/>
                <a:ea typeface="思源宋体 CN Heavy" panose="02020900000000000000" charset="-122"/>
              </a:rPr>
              <a:t>Research</a:t>
            </a:r>
            <a:r>
              <a:rPr lang="zh-CN" altLang="en-US" sz="4800" dirty="0">
                <a:solidFill>
                  <a:schemeClr val="bg1"/>
                </a:solidFill>
                <a:latin typeface="思源宋体 CN Heavy" panose="02020900000000000000" charset="-122"/>
                <a:ea typeface="思源宋体 CN Heavy" panose="02020900000000000000" charset="-122"/>
              </a:rPr>
              <a:t> </a:t>
            </a:r>
            <a:r>
              <a:rPr lang="en-US" altLang="zh-CN" sz="4800" dirty="0">
                <a:solidFill>
                  <a:schemeClr val="bg1"/>
                </a:solidFill>
                <a:latin typeface="思源宋体 CN Heavy" panose="02020900000000000000" charset="-122"/>
                <a:ea typeface="思源宋体 CN Heavy" panose="02020900000000000000" charset="-122"/>
              </a:rPr>
              <a:t>Purpose</a:t>
            </a:r>
            <a:endParaRPr lang="zh-CN" altLang="en-US" sz="4800" dirty="0">
              <a:solidFill>
                <a:schemeClr val="bg1"/>
              </a:solidFill>
              <a:latin typeface="思源宋体 CN Heavy" panose="02020900000000000000" charset="-122"/>
              <a:ea typeface="思源宋体 CN Heavy" panose="02020900000000000000" charset="-122"/>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4B4C2C"/>
        </a:solidFill>
        <a:effectLst/>
      </p:bgPr>
    </p:bg>
    <p:spTree>
      <p:nvGrpSpPr>
        <p:cNvPr id="1" name=""/>
        <p:cNvGrpSpPr/>
        <p:nvPr/>
      </p:nvGrpSpPr>
      <p:grpSpPr>
        <a:xfrm>
          <a:off x="0" y="0"/>
          <a:ext cx="0" cy="0"/>
          <a:chOff x="0" y="0"/>
          <a:chExt cx="0" cy="0"/>
        </a:xfrm>
      </p:grpSpPr>
      <p:sp>
        <p:nvSpPr>
          <p:cNvPr id="5" name="矩形 4"/>
          <p:cNvSpPr/>
          <p:nvPr/>
        </p:nvSpPr>
        <p:spPr>
          <a:xfrm flipH="1">
            <a:off x="0" y="3093720"/>
            <a:ext cx="11832590" cy="3346450"/>
          </a:xfrm>
          <a:prstGeom prst="rect">
            <a:avLst/>
          </a:prstGeom>
          <a:solidFill>
            <a:srgbClr val="A567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4" name="组合 23"/>
          <p:cNvGrpSpPr/>
          <p:nvPr/>
        </p:nvGrpSpPr>
        <p:grpSpPr>
          <a:xfrm>
            <a:off x="613410" y="697865"/>
            <a:ext cx="8832850" cy="2003425"/>
            <a:chOff x="5321" y="2501"/>
            <a:chExt cx="13910" cy="3155"/>
          </a:xfrm>
        </p:grpSpPr>
        <p:sp>
          <p:nvSpPr>
            <p:cNvPr id="25" name="文本框 24"/>
            <p:cNvSpPr txBox="1"/>
            <p:nvPr/>
          </p:nvSpPr>
          <p:spPr>
            <a:xfrm>
              <a:off x="5321" y="2501"/>
              <a:ext cx="11230" cy="1212"/>
            </a:xfrm>
            <a:prstGeom prst="rect">
              <a:avLst/>
            </a:prstGeom>
            <a:noFill/>
          </p:spPr>
          <p:txBody>
            <a:bodyPr wrap="square" rtlCol="0">
              <a:spAutoFit/>
            </a:bodyPr>
            <a:lstStyle/>
            <a:p>
              <a:pPr algn="l"/>
              <a:r>
                <a:rPr lang="en-US" altLang="zh-CN" sz="4400" dirty="0">
                  <a:solidFill>
                    <a:schemeClr val="bg1"/>
                  </a:solidFill>
                  <a:latin typeface="Kozuka Mincho Pr6N H" panose="02020900000000000000" charset="-128"/>
                  <a:ea typeface="Kozuka Mincho Pr6N H" panose="02020900000000000000" charset="-128"/>
                </a:rPr>
                <a:t>Contemporary</a:t>
              </a:r>
              <a:r>
                <a:rPr lang="zh-CN" altLang="en-US" sz="4400" dirty="0">
                  <a:solidFill>
                    <a:schemeClr val="bg1"/>
                  </a:solidFill>
                  <a:latin typeface="Kozuka Mincho Pr6N H" panose="02020900000000000000" charset="-128"/>
                  <a:ea typeface="Kozuka Mincho Pr6N H" panose="02020900000000000000" charset="-128"/>
                </a:rPr>
                <a:t> </a:t>
              </a:r>
              <a:r>
                <a:rPr lang="en-US" altLang="zh-CN" sz="4400" dirty="0">
                  <a:solidFill>
                    <a:schemeClr val="bg1"/>
                  </a:solidFill>
                  <a:latin typeface="Kozuka Mincho Pr6N H" panose="02020900000000000000" charset="-128"/>
                  <a:ea typeface="Kozuka Mincho Pr6N H" panose="02020900000000000000" charset="-128"/>
                </a:rPr>
                <a:t>Challenges</a:t>
              </a:r>
            </a:p>
          </p:txBody>
        </p:sp>
        <p:sp>
          <p:nvSpPr>
            <p:cNvPr id="26" name="副标题 53"/>
            <p:cNvSpPr>
              <a:spLocks noGrp="1"/>
            </p:cNvSpPr>
            <p:nvPr>
              <p:custDataLst>
                <p:tags r:id="rId4"/>
              </p:custDataLst>
            </p:nvPr>
          </p:nvSpPr>
          <p:spPr>
            <a:xfrm>
              <a:off x="5365" y="4028"/>
              <a:ext cx="13866" cy="162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zh-CN" sz="2000" dirty="0">
                  <a:solidFill>
                    <a:schemeClr val="bg1"/>
                  </a:solidFill>
                  <a:effectLst/>
                  <a:latin typeface="Arial" panose="020B0604020202020204" pitchFamily="34" charset="0"/>
                  <a:ea typeface="宋体" panose="02010600030101010101" pitchFamily="2" charset="-122"/>
                  <a:cs typeface="宋体" panose="02010600030101010101" pitchFamily="2" charset="-122"/>
                </a:rPr>
                <a:t>Adopting participatory documentary practices provides a pathway to empower cultural holders and counteract these issues, restoring narrative control to the communities themselves.</a:t>
              </a:r>
              <a:endParaRPr lang="zh-CN" altLang="zh-CN" sz="2000" dirty="0">
                <a:solidFill>
                  <a:schemeClr val="bg1"/>
                </a:solidFill>
                <a:effectLst/>
                <a:latin typeface="宋体" panose="02010600030101010101" pitchFamily="2" charset="-122"/>
                <a:ea typeface="宋体" panose="02010600030101010101" pitchFamily="2" charset="-122"/>
                <a:cs typeface="宋体" panose="02010600030101010101" pitchFamily="2" charset="-122"/>
              </a:endParaRPr>
            </a:p>
          </p:txBody>
        </p:sp>
      </p:grpSp>
      <p:grpSp>
        <p:nvGrpSpPr>
          <p:cNvPr id="27" name="组合 26"/>
          <p:cNvGrpSpPr/>
          <p:nvPr/>
        </p:nvGrpSpPr>
        <p:grpSpPr>
          <a:xfrm>
            <a:off x="6236335" y="3119755"/>
            <a:ext cx="5371465" cy="2927985"/>
            <a:chOff x="6446" y="5761"/>
            <a:chExt cx="8459" cy="4611"/>
          </a:xfrm>
        </p:grpSpPr>
        <p:grpSp>
          <p:nvGrpSpPr>
            <p:cNvPr id="28" name="组合 27"/>
            <p:cNvGrpSpPr/>
            <p:nvPr/>
          </p:nvGrpSpPr>
          <p:grpSpPr>
            <a:xfrm>
              <a:off x="6446" y="5761"/>
              <a:ext cx="8459" cy="2834"/>
              <a:chOff x="1134" y="3840"/>
              <a:chExt cx="8459" cy="2834"/>
            </a:xfrm>
          </p:grpSpPr>
          <p:sp>
            <p:nvSpPr>
              <p:cNvPr id="29" name="副标题 53"/>
              <p:cNvSpPr>
                <a:spLocks noGrp="1"/>
              </p:cNvSpPr>
              <p:nvPr>
                <p:custDataLst>
                  <p:tags r:id="rId3"/>
                </p:custDataLst>
              </p:nvPr>
            </p:nvSpPr>
            <p:spPr>
              <a:xfrm>
                <a:off x="1134" y="5356"/>
                <a:ext cx="8459" cy="1318"/>
              </a:xfrm>
              <a:prstGeom prst="rect">
                <a:avLst/>
              </a:prstGeom>
            </p:spPr>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lvl="0" indent="-342900">
                  <a:buSzPts val="1000"/>
                  <a:buFont typeface="Symbol" pitchFamily="2" charset="2"/>
                  <a:buChar char=""/>
                  <a:tabLst>
                    <a:tab pos="457200" algn="l"/>
                  </a:tabLst>
                </a:pPr>
                <a:r>
                  <a:rPr lang="en-US" altLang="zh-CN" sz="1800" dirty="0">
                    <a:solidFill>
                      <a:schemeClr val="bg1"/>
                    </a:solidFill>
                    <a:effectLst/>
                    <a:latin typeface="Arial" panose="020B0604020202020204" pitchFamily="34" charset="0"/>
                    <a:ea typeface="宋体" panose="02010600030101010101" pitchFamily="2" charset="-122"/>
                    <a:cs typeface="宋体" panose="02010600030101010101" pitchFamily="2" charset="-122"/>
                  </a:rPr>
                  <a:t>A decline in cultural inheritors due to socio-economic pressures, leading to reluctance in assuming responsibilities for cultural transmission</a:t>
                </a:r>
                <a:r>
                  <a:rPr lang="en-US" altLang="zh-CN" sz="1800" dirty="0">
                    <a:effectLst/>
                    <a:latin typeface="Arial" panose="020B0604020202020204" pitchFamily="34" charset="0"/>
                    <a:ea typeface="宋体" panose="02010600030101010101" pitchFamily="2" charset="-122"/>
                    <a:cs typeface="宋体" panose="02010600030101010101" pitchFamily="2" charset="-122"/>
                  </a:rPr>
                  <a:t>.</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30" name="文本框 29"/>
              <p:cNvSpPr txBox="1"/>
              <p:nvPr/>
            </p:nvSpPr>
            <p:spPr>
              <a:xfrm>
                <a:off x="1134" y="3840"/>
                <a:ext cx="8389" cy="1599"/>
              </a:xfrm>
              <a:prstGeom prst="rect">
                <a:avLst/>
              </a:prstGeom>
              <a:noFill/>
            </p:spPr>
            <p:txBody>
              <a:bodyPr wrap="square" rtlCol="0">
                <a:spAutoFit/>
              </a:bodyPr>
              <a:lstStyle/>
              <a:p>
                <a:pPr algn="ctr"/>
                <a:r>
                  <a:rPr lang="en-US" altLang="zh-CN" sz="2000" dirty="0">
                    <a:solidFill>
                      <a:schemeClr val="bg1"/>
                    </a:solidFill>
                    <a:effectLst/>
                    <a:latin typeface="Arial" panose="020B0604020202020204" pitchFamily="34" charset="0"/>
                    <a:ea typeface="宋体" panose="02010600030101010101" pitchFamily="2" charset="-122"/>
                    <a:cs typeface="宋体" panose="02010600030101010101" pitchFamily="2" charset="-122"/>
                  </a:rPr>
                  <a:t>The current landscape of cultural studies reveals several pressing issues:</a:t>
                </a:r>
                <a:endParaRPr lang="zh-CN" altLang="zh-CN" sz="2000" dirty="0">
                  <a:solidFill>
                    <a:schemeClr val="bg1"/>
                  </a:solidFill>
                  <a:effectLst/>
                  <a:latin typeface="宋体" panose="02010600030101010101" pitchFamily="2" charset="-122"/>
                  <a:ea typeface="宋体" panose="02010600030101010101" pitchFamily="2" charset="-122"/>
                  <a:cs typeface="宋体" panose="02010600030101010101" pitchFamily="2" charset="-122"/>
                </a:endParaRPr>
              </a:p>
              <a:p>
                <a:pPr algn="ctr"/>
                <a:endParaRPr lang="en-US" altLang="zh-CN" sz="2000" dirty="0">
                  <a:solidFill>
                    <a:schemeClr val="bg1"/>
                  </a:solidFill>
                  <a:latin typeface="Kozuka Mincho Pr6N H" panose="02020900000000000000" charset="-128"/>
                  <a:ea typeface="Kozuka Mincho Pr6N H" panose="02020900000000000000" charset="-128"/>
                </a:endParaRPr>
              </a:p>
            </p:txBody>
          </p:sp>
        </p:grpSp>
        <p:sp>
          <p:nvSpPr>
            <p:cNvPr id="32" name="副标题 53"/>
            <p:cNvSpPr>
              <a:spLocks noGrp="1"/>
            </p:cNvSpPr>
            <p:nvPr>
              <p:custDataLst>
                <p:tags r:id="rId2"/>
              </p:custDataLst>
            </p:nvPr>
          </p:nvSpPr>
          <p:spPr>
            <a:xfrm>
              <a:off x="6873" y="9054"/>
              <a:ext cx="8032" cy="1318"/>
            </a:xfrm>
            <a:prstGeom prst="rect">
              <a:avLst/>
            </a:prstGeom>
          </p:spPr>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lvl="0" indent="-342900">
                <a:buSzPts val="1000"/>
                <a:buFont typeface="Symbol" pitchFamily="2" charset="2"/>
                <a:buChar char=""/>
                <a:tabLst>
                  <a:tab pos="457200" algn="l"/>
                </a:tabLst>
              </a:pPr>
              <a:r>
                <a:rPr lang="en-US" altLang="zh-CN" sz="1800" dirty="0">
                  <a:solidFill>
                    <a:schemeClr val="bg1"/>
                  </a:solidFill>
                  <a:effectLst/>
                  <a:latin typeface="Arial" panose="020B0604020202020204" pitchFamily="34" charset="0"/>
                  <a:ea typeface="宋体" panose="02010600030101010101" pitchFamily="2" charset="-122"/>
                  <a:cs typeface="宋体" panose="02010600030101010101" pitchFamily="2" charset="-122"/>
                </a:rPr>
                <a:t>Misunderstandings within cultural identity, often driven by external forces controlling cultural narratives, weakening cultural holders' agency.</a:t>
              </a:r>
              <a:endParaRPr lang="zh-CN" altLang="zh-CN" sz="1800" dirty="0">
                <a:solidFill>
                  <a:schemeClr val="bg1"/>
                </a:solidFill>
                <a:effectLst/>
                <a:latin typeface="宋体" panose="02010600030101010101" pitchFamily="2" charset="-122"/>
                <a:ea typeface="宋体" panose="02010600030101010101" pitchFamily="2" charset="-122"/>
                <a:cs typeface="宋体" panose="02010600030101010101" pitchFamily="2" charset="-122"/>
              </a:endParaRPr>
            </a:p>
          </p:txBody>
        </p:sp>
      </p:grpSp>
      <p:pic>
        <p:nvPicPr>
          <p:cNvPr id="2" name="图片 1"/>
          <p:cNvPicPr>
            <a:picLocks noChangeAspect="1"/>
          </p:cNvPicPr>
          <p:nvPr/>
        </p:nvPicPr>
        <p:blipFill>
          <a:blip r:embed="rId6">
            <a:extLst>
              <a:ext uri="{28A0092B-C50C-407E-A947-70E740481C1C}">
                <a14:useLocalDpi xmlns:a14="http://schemas.microsoft.com/office/drawing/2010/main" val="0"/>
              </a:ext>
            </a:extLst>
          </a:blip>
          <a:srcRect/>
          <a:stretch/>
        </p:blipFill>
        <p:spPr>
          <a:xfrm>
            <a:off x="4054475" y="3732530"/>
            <a:ext cx="2165985" cy="2165985"/>
          </a:xfrm>
          <a:prstGeom prst="rect">
            <a:avLst/>
          </a:prstGeom>
        </p:spPr>
      </p:pic>
      <p:pic>
        <p:nvPicPr>
          <p:cNvPr id="3" name="图片 2"/>
          <p:cNvPicPr>
            <a:picLocks noChangeAspect="1"/>
          </p:cNvPicPr>
          <p:nvPr/>
        </p:nvPicPr>
        <p:blipFill>
          <a:blip r:embed="rId7">
            <a:extLst>
              <a:ext uri="{28A0092B-C50C-407E-A947-70E740481C1C}">
                <a14:useLocalDpi xmlns:a14="http://schemas.microsoft.com/office/drawing/2010/main" val="0"/>
              </a:ext>
            </a:extLst>
          </a:blip>
          <a:srcRect/>
          <a:stretch/>
        </p:blipFill>
        <p:spPr>
          <a:xfrm>
            <a:off x="1844675" y="3900964"/>
            <a:ext cx="2152650" cy="1614487"/>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4B4C2C"/>
        </a:solidFill>
        <a:effectLst/>
      </p:bgPr>
    </p:bg>
    <p:spTree>
      <p:nvGrpSpPr>
        <p:cNvPr id="1" name=""/>
        <p:cNvGrpSpPr/>
        <p:nvPr/>
      </p:nvGrpSpPr>
      <p:grpSpPr>
        <a:xfrm>
          <a:off x="0" y="0"/>
          <a:ext cx="0" cy="0"/>
          <a:chOff x="0" y="0"/>
          <a:chExt cx="0" cy="0"/>
        </a:xfrm>
      </p:grpSpPr>
      <p:sp>
        <p:nvSpPr>
          <p:cNvPr id="5" name="矩形 4"/>
          <p:cNvSpPr/>
          <p:nvPr/>
        </p:nvSpPr>
        <p:spPr>
          <a:xfrm flipH="1">
            <a:off x="2719705" y="-1270"/>
            <a:ext cx="3294380" cy="6861175"/>
          </a:xfrm>
          <a:prstGeom prst="rect">
            <a:avLst/>
          </a:prstGeom>
          <a:solidFill>
            <a:srgbClr val="A567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3" name="组合 2"/>
          <p:cNvGrpSpPr/>
          <p:nvPr/>
        </p:nvGrpSpPr>
        <p:grpSpPr>
          <a:xfrm>
            <a:off x="4656455" y="847089"/>
            <a:ext cx="6856730" cy="4556183"/>
            <a:chOff x="6803" y="1824"/>
            <a:chExt cx="10798" cy="5366"/>
          </a:xfrm>
        </p:grpSpPr>
        <p:sp>
          <p:nvSpPr>
            <p:cNvPr id="18" name="文本框 17"/>
            <p:cNvSpPr txBox="1"/>
            <p:nvPr/>
          </p:nvSpPr>
          <p:spPr>
            <a:xfrm>
              <a:off x="6803" y="4863"/>
              <a:ext cx="10690" cy="2327"/>
            </a:xfrm>
            <a:prstGeom prst="rect">
              <a:avLst/>
            </a:prstGeom>
            <a:noFill/>
          </p:spPr>
          <p:txBody>
            <a:bodyPr wrap="square" rtlCol="0">
              <a:spAutoFit/>
            </a:bodyPr>
            <a:lstStyle/>
            <a:p>
              <a:r>
                <a:rPr lang="en-US" altLang="zh-CN" sz="2000" dirty="0">
                  <a:solidFill>
                    <a:schemeClr val="bg1"/>
                  </a:solidFill>
                  <a:effectLst/>
                  <a:latin typeface="Arial" panose="020B0604020202020204" pitchFamily="34" charset="0"/>
                  <a:ea typeface="宋体" panose="02010600030101010101" pitchFamily="2" charset="-122"/>
                  <a:cs typeface="宋体" panose="02010600030101010101" pitchFamily="2" charset="-122"/>
                </a:rPr>
                <a:t>This study aims to address intergenerational transmission challenges within the context of globalization and contemporary policies. It seeks to assist cultural industries in their development while enhancing the cultural self-expression capacities of cultural holders through audiovisual practices.</a:t>
              </a:r>
              <a:endParaRPr lang="zh-CN" altLang="zh-CN" sz="2000" dirty="0">
                <a:solidFill>
                  <a:schemeClr val="bg1"/>
                </a:solidFill>
                <a:effectLst/>
                <a:latin typeface="宋体" panose="02010600030101010101" pitchFamily="2" charset="-122"/>
                <a:ea typeface="宋体" panose="02010600030101010101" pitchFamily="2" charset="-122"/>
                <a:cs typeface="宋体" panose="02010600030101010101" pitchFamily="2" charset="-122"/>
              </a:endParaRPr>
            </a:p>
          </p:txBody>
        </p:sp>
        <p:sp>
          <p:nvSpPr>
            <p:cNvPr id="8" name="文本框 7"/>
            <p:cNvSpPr txBox="1"/>
            <p:nvPr/>
          </p:nvSpPr>
          <p:spPr>
            <a:xfrm>
              <a:off x="6803" y="1824"/>
              <a:ext cx="10798" cy="1454"/>
            </a:xfrm>
            <a:prstGeom prst="rect">
              <a:avLst/>
            </a:prstGeom>
            <a:noFill/>
            <a:effectLst/>
          </p:spPr>
          <p:txBody>
            <a:bodyPr wrap="square" rtlCol="0">
              <a:spAutoFit/>
            </a:bodyPr>
            <a:lstStyle/>
            <a:p>
              <a:r>
                <a:rPr lang="en-US" altLang="zh-CN" sz="5400" dirty="0">
                  <a:solidFill>
                    <a:schemeClr val="bg1"/>
                  </a:solidFill>
                  <a:latin typeface="Kozuka Mincho Pr6N H" panose="02020900000000000000" charset="-128"/>
                  <a:ea typeface="Kozuka Mincho Pr6N H" panose="02020900000000000000" charset="-128"/>
                </a:rPr>
                <a:t>Research</a:t>
              </a:r>
              <a:r>
                <a:rPr lang="zh-CN" altLang="en-US" sz="5400" dirty="0">
                  <a:solidFill>
                    <a:schemeClr val="bg1"/>
                  </a:solidFill>
                  <a:latin typeface="Kozuka Mincho Pr6N H" panose="02020900000000000000" charset="-128"/>
                  <a:ea typeface="Kozuka Mincho Pr6N H" panose="02020900000000000000" charset="-128"/>
                </a:rPr>
                <a:t> </a:t>
              </a:r>
              <a:r>
                <a:rPr lang="en-US" altLang="zh-CN" sz="5400" dirty="0">
                  <a:solidFill>
                    <a:schemeClr val="bg1"/>
                  </a:solidFill>
                  <a:latin typeface="Kozuka Mincho Pr6N H" panose="02020900000000000000" charset="-128"/>
                  <a:ea typeface="Kozuka Mincho Pr6N H" panose="02020900000000000000" charset="-128"/>
                </a:rPr>
                <a:t>Purpose</a:t>
              </a:r>
            </a:p>
          </p:txBody>
        </p:sp>
      </p:grpSp>
      <p:pic>
        <p:nvPicPr>
          <p:cNvPr id="2" name="图片 1"/>
          <p:cNvPicPr>
            <a:picLocks noChangeAspect="1"/>
          </p:cNvPicPr>
          <p:nvPr/>
        </p:nvPicPr>
        <p:blipFill>
          <a:blip r:embed="rId3">
            <a:extLst>
              <a:ext uri="{28A0092B-C50C-407E-A947-70E740481C1C}">
                <a14:useLocalDpi xmlns:a14="http://schemas.microsoft.com/office/drawing/2010/main" val="0"/>
              </a:ext>
            </a:extLst>
          </a:blip>
          <a:srcRect l="12500" r="12500"/>
          <a:stretch/>
        </p:blipFill>
        <p:spPr>
          <a:xfrm>
            <a:off x="679010" y="1102936"/>
            <a:ext cx="3619109" cy="48254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4B4C2C"/>
        </a:solidFill>
        <a:effectLst/>
      </p:bgPr>
    </p:bg>
    <p:spTree>
      <p:nvGrpSpPr>
        <p:cNvPr id="1" name=""/>
        <p:cNvGrpSpPr/>
        <p:nvPr/>
      </p:nvGrpSpPr>
      <p:grpSpPr>
        <a:xfrm>
          <a:off x="0" y="0"/>
          <a:ext cx="0" cy="0"/>
          <a:chOff x="0" y="0"/>
          <a:chExt cx="0" cy="0"/>
        </a:xfrm>
      </p:grpSpPr>
      <p:sp>
        <p:nvSpPr>
          <p:cNvPr id="13" name="矩形 12"/>
          <p:cNvSpPr/>
          <p:nvPr/>
        </p:nvSpPr>
        <p:spPr>
          <a:xfrm flipH="1">
            <a:off x="735965" y="1095375"/>
            <a:ext cx="99060" cy="5762625"/>
          </a:xfrm>
          <a:prstGeom prst="rect">
            <a:avLst/>
          </a:prstGeom>
          <a:solidFill>
            <a:srgbClr val="9938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7029450" y="1475105"/>
            <a:ext cx="4135120" cy="4610100"/>
            <a:chOff x="11328" y="3352"/>
            <a:chExt cx="6512" cy="7260"/>
          </a:xfrm>
        </p:grpSpPr>
        <p:sp>
          <p:nvSpPr>
            <p:cNvPr id="5" name="矩形 4"/>
            <p:cNvSpPr/>
            <p:nvPr/>
          </p:nvSpPr>
          <p:spPr>
            <a:xfrm flipH="1">
              <a:off x="12105" y="4806"/>
              <a:ext cx="5735" cy="5806"/>
            </a:xfrm>
            <a:prstGeom prst="rect">
              <a:avLst/>
            </a:prstGeom>
            <a:solidFill>
              <a:srgbClr val="A567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rcRect/>
            <a:stretch/>
          </p:blipFill>
          <p:spPr>
            <a:xfrm>
              <a:off x="11328" y="3352"/>
              <a:ext cx="6073" cy="6073"/>
            </a:xfrm>
            <a:prstGeom prst="rect">
              <a:avLst/>
            </a:prstGeom>
          </p:spPr>
        </p:pic>
      </p:grpSp>
      <p:sp>
        <p:nvSpPr>
          <p:cNvPr id="10" name="文本框 9"/>
          <p:cNvSpPr txBox="1"/>
          <p:nvPr/>
        </p:nvSpPr>
        <p:spPr>
          <a:xfrm>
            <a:off x="598170" y="1050925"/>
            <a:ext cx="3446780" cy="829945"/>
          </a:xfrm>
          <a:prstGeom prst="rect">
            <a:avLst/>
          </a:prstGeom>
          <a:noFill/>
          <a:effectLst/>
        </p:spPr>
        <p:txBody>
          <a:bodyPr wrap="square" rtlCol="0">
            <a:spAutoFit/>
          </a:bodyPr>
          <a:lstStyle/>
          <a:p>
            <a:pPr algn="l"/>
            <a:r>
              <a:rPr lang="en-US" altLang="zh-CN" sz="2400" dirty="0">
                <a:solidFill>
                  <a:srgbClr val="ABAD66"/>
                </a:solidFill>
                <a:latin typeface="Kozuka Mincho Pr6N H" panose="02020900000000000000" charset="-128"/>
                <a:ea typeface="Kozuka Mincho Pr6N H" panose="02020900000000000000" charset="-128"/>
              </a:rPr>
              <a:t>PART</a:t>
            </a:r>
            <a:r>
              <a:rPr lang="en-US" altLang="zh-CN" sz="3600" b="1" dirty="0">
                <a:solidFill>
                  <a:srgbClr val="ABAD66"/>
                </a:solidFill>
                <a:latin typeface="Kozuka Mincho Pr6N H" panose="02020900000000000000" charset="-128"/>
                <a:ea typeface="Kozuka Mincho Pr6N H" panose="02020900000000000000" charset="-128"/>
              </a:rPr>
              <a:t> </a:t>
            </a:r>
            <a:r>
              <a:rPr lang="en-US" altLang="zh-CN" sz="4800" b="1" dirty="0">
                <a:solidFill>
                  <a:srgbClr val="ABAD66"/>
                </a:solidFill>
                <a:latin typeface="Kozuka Mincho Pr6N H" panose="02020900000000000000" charset="-128"/>
                <a:ea typeface="Kozuka Mincho Pr6N H" panose="02020900000000000000" charset="-128"/>
              </a:rPr>
              <a:t> THREE</a:t>
            </a:r>
          </a:p>
        </p:txBody>
      </p:sp>
      <p:grpSp>
        <p:nvGrpSpPr>
          <p:cNvPr id="3" name="组合 2"/>
          <p:cNvGrpSpPr/>
          <p:nvPr/>
        </p:nvGrpSpPr>
        <p:grpSpPr>
          <a:xfrm>
            <a:off x="979805" y="2436495"/>
            <a:ext cx="6264275" cy="2921635"/>
            <a:chOff x="3013" y="3177"/>
            <a:chExt cx="9865" cy="4601"/>
          </a:xfrm>
        </p:grpSpPr>
        <p:grpSp>
          <p:nvGrpSpPr>
            <p:cNvPr id="39" name="组合 38"/>
            <p:cNvGrpSpPr/>
            <p:nvPr/>
          </p:nvGrpSpPr>
          <p:grpSpPr>
            <a:xfrm rot="5400000" flipH="1">
              <a:off x="4726" y="7194"/>
              <a:ext cx="139" cy="1030"/>
              <a:chOff x="185" y="3454"/>
              <a:chExt cx="140" cy="1030"/>
            </a:xfrm>
          </p:grpSpPr>
          <p:sp>
            <p:nvSpPr>
              <p:cNvPr id="31" name="椭圆 30"/>
              <p:cNvSpPr/>
              <p:nvPr/>
            </p:nvSpPr>
            <p:spPr>
              <a:xfrm>
                <a:off x="185" y="345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185" y="434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p:nvPr/>
            </p:nvSpPr>
            <p:spPr>
              <a:xfrm>
                <a:off x="185" y="3906"/>
                <a:ext cx="140" cy="140"/>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7" name="文本框 16"/>
            <p:cNvSpPr txBox="1"/>
            <p:nvPr/>
          </p:nvSpPr>
          <p:spPr>
            <a:xfrm>
              <a:off x="3013" y="3177"/>
              <a:ext cx="9865" cy="2472"/>
            </a:xfrm>
            <a:prstGeom prst="rect">
              <a:avLst/>
            </a:prstGeom>
            <a:noFill/>
          </p:spPr>
          <p:txBody>
            <a:bodyPr wrap="square" rtlCol="0">
              <a:spAutoFit/>
            </a:bodyPr>
            <a:lstStyle/>
            <a:p>
              <a:pPr algn="l"/>
              <a:r>
                <a:rPr lang="en-US" altLang="zh-CN" sz="4800" dirty="0">
                  <a:solidFill>
                    <a:schemeClr val="bg1"/>
                  </a:solidFill>
                  <a:latin typeface="思源宋体 CN Heavy" panose="02020900000000000000" charset="-122"/>
                  <a:ea typeface="思源宋体 CN Heavy" panose="02020900000000000000" charset="-122"/>
                </a:rPr>
                <a:t>Contemporary</a:t>
              </a:r>
              <a:r>
                <a:rPr lang="zh-CN" altLang="en-US" sz="4800" dirty="0">
                  <a:solidFill>
                    <a:schemeClr val="bg1"/>
                  </a:solidFill>
                  <a:latin typeface="思源宋体 CN Heavy" panose="02020900000000000000" charset="-122"/>
                  <a:ea typeface="思源宋体 CN Heavy" panose="02020900000000000000" charset="-122"/>
                </a:rPr>
                <a:t> </a:t>
              </a:r>
              <a:r>
                <a:rPr lang="en-US" altLang="zh-CN" sz="4800" dirty="0">
                  <a:solidFill>
                    <a:schemeClr val="bg1"/>
                  </a:solidFill>
                  <a:latin typeface="思源宋体 CN Heavy" panose="02020900000000000000" charset="-122"/>
                  <a:ea typeface="思源宋体 CN Heavy" panose="02020900000000000000" charset="-122"/>
                </a:rPr>
                <a:t>Value</a:t>
              </a:r>
              <a:r>
                <a:rPr lang="zh-CN" altLang="en-US" sz="4800" dirty="0">
                  <a:solidFill>
                    <a:schemeClr val="bg1"/>
                  </a:solidFill>
                  <a:latin typeface="思源宋体 CN Heavy" panose="02020900000000000000" charset="-122"/>
                  <a:ea typeface="思源宋体 CN Heavy" panose="02020900000000000000" charset="-122"/>
                </a:rPr>
                <a:t> </a:t>
              </a:r>
              <a:r>
                <a:rPr lang="en-US" altLang="zh-CN" sz="4800" dirty="0">
                  <a:solidFill>
                    <a:schemeClr val="bg1"/>
                  </a:solidFill>
                  <a:latin typeface="思源宋体 CN Heavy" panose="02020900000000000000" charset="-122"/>
                  <a:ea typeface="思源宋体 CN Heavy" panose="02020900000000000000" charset="-122"/>
                </a:rPr>
                <a:t>of</a:t>
              </a:r>
              <a:r>
                <a:rPr lang="zh-CN" altLang="en-US" sz="4800" dirty="0">
                  <a:solidFill>
                    <a:schemeClr val="bg1"/>
                  </a:solidFill>
                  <a:latin typeface="思源宋体 CN Heavy" panose="02020900000000000000" charset="-122"/>
                  <a:ea typeface="思源宋体 CN Heavy" panose="02020900000000000000" charset="-122"/>
                </a:rPr>
                <a:t> </a:t>
              </a:r>
              <a:r>
                <a:rPr lang="en-US" altLang="zh-CN" sz="4800" dirty="0">
                  <a:solidFill>
                    <a:schemeClr val="bg1"/>
                  </a:solidFill>
                  <a:latin typeface="思源宋体 CN Heavy" panose="02020900000000000000" charset="-122"/>
                  <a:ea typeface="思源宋体 CN Heavy" panose="02020900000000000000" charset="-122"/>
                </a:rPr>
                <a:t>The</a:t>
              </a:r>
              <a:r>
                <a:rPr lang="zh-CN" altLang="en-US" sz="4800" dirty="0">
                  <a:solidFill>
                    <a:schemeClr val="bg1"/>
                  </a:solidFill>
                  <a:latin typeface="思源宋体 CN Heavy" panose="02020900000000000000" charset="-122"/>
                  <a:ea typeface="思源宋体 CN Heavy" panose="02020900000000000000" charset="-122"/>
                </a:rPr>
                <a:t> </a:t>
              </a:r>
              <a:r>
                <a:rPr lang="en-US" altLang="zh-CN" sz="4800" dirty="0">
                  <a:solidFill>
                    <a:schemeClr val="bg1"/>
                  </a:solidFill>
                  <a:latin typeface="思源宋体 CN Heavy" panose="02020900000000000000" charset="-122"/>
                  <a:ea typeface="思源宋体 CN Heavy" panose="02020900000000000000" charset="-122"/>
                </a:rPr>
                <a:t>Research</a:t>
              </a:r>
              <a:endParaRPr lang="zh-CN" altLang="en-US" sz="4800" dirty="0">
                <a:solidFill>
                  <a:schemeClr val="bg1"/>
                </a:solidFill>
                <a:latin typeface="思源宋体 CN Heavy" panose="02020900000000000000" charset="-122"/>
                <a:ea typeface="思源宋体 CN Heavy" panose="02020900000000000000" charset="-122"/>
              </a:endParaRPr>
            </a:p>
          </p:txBody>
        </p:sp>
      </p:grpSp>
    </p:spTree>
    <p:custDataLst>
      <p:tags r:id="rId1"/>
    </p:custDataLst>
    <p:extLst>
      <p:ext uri="{BB962C8B-B14F-4D97-AF65-F5344CB8AC3E}">
        <p14:creationId xmlns:p14="http://schemas.microsoft.com/office/powerpoint/2010/main" val="39923453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4B4C2C"/>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4">
            <a:extLst>
              <a:ext uri="{28A0092B-C50C-407E-A947-70E740481C1C}">
                <a14:useLocalDpi xmlns:a14="http://schemas.microsoft.com/office/drawing/2010/main" val="0"/>
              </a:ext>
            </a:extLst>
          </a:blip>
          <a:srcRect/>
          <a:stretch/>
        </p:blipFill>
        <p:spPr>
          <a:xfrm>
            <a:off x="1396682" y="320040"/>
            <a:ext cx="3430270" cy="3430270"/>
          </a:xfrm>
          <a:prstGeom prst="rect">
            <a:avLst/>
          </a:prstGeom>
        </p:spPr>
      </p:pic>
      <p:sp>
        <p:nvSpPr>
          <p:cNvPr id="8" name="文本框 7"/>
          <p:cNvSpPr txBox="1"/>
          <p:nvPr/>
        </p:nvSpPr>
        <p:spPr>
          <a:xfrm>
            <a:off x="4987925" y="517525"/>
            <a:ext cx="6831965" cy="1754505"/>
          </a:xfrm>
          <a:prstGeom prst="rect">
            <a:avLst/>
          </a:prstGeom>
          <a:noFill/>
          <a:effectLst/>
        </p:spPr>
        <p:txBody>
          <a:bodyPr wrap="square" rtlCol="0">
            <a:spAutoFit/>
          </a:bodyPr>
          <a:lstStyle/>
          <a:p>
            <a:r>
              <a:rPr lang="en-US" altLang="zh-CN" sz="5400" dirty="0">
                <a:solidFill>
                  <a:schemeClr val="bg1"/>
                </a:solidFill>
                <a:latin typeface="Kozuka Mincho Pr6N H" panose="02020900000000000000" charset="-128"/>
                <a:ea typeface="Kozuka Mincho Pr6N H" panose="02020900000000000000" charset="-128"/>
              </a:rPr>
              <a:t>Domestic</a:t>
            </a:r>
            <a:r>
              <a:rPr lang="zh-CN" altLang="en-US" sz="5400" dirty="0">
                <a:solidFill>
                  <a:schemeClr val="bg1"/>
                </a:solidFill>
                <a:latin typeface="Kozuka Mincho Pr6N H" panose="02020900000000000000" charset="-128"/>
                <a:ea typeface="Kozuka Mincho Pr6N H" panose="02020900000000000000" charset="-128"/>
              </a:rPr>
              <a:t> </a:t>
            </a:r>
            <a:r>
              <a:rPr lang="en-US" altLang="zh-CN" sz="5400" dirty="0">
                <a:solidFill>
                  <a:schemeClr val="bg1"/>
                </a:solidFill>
                <a:latin typeface="Kozuka Mincho Pr6N H" panose="02020900000000000000" charset="-128"/>
                <a:ea typeface="Kozuka Mincho Pr6N H" panose="02020900000000000000" charset="-128"/>
              </a:rPr>
              <a:t>Needs</a:t>
            </a:r>
            <a:r>
              <a:rPr lang="zh-CN" altLang="en-US" sz="5400" dirty="0">
                <a:solidFill>
                  <a:schemeClr val="bg1"/>
                </a:solidFill>
                <a:latin typeface="Kozuka Mincho Pr6N H" panose="02020900000000000000" charset="-128"/>
                <a:ea typeface="Kozuka Mincho Pr6N H" panose="02020900000000000000" charset="-128"/>
              </a:rPr>
              <a:t> </a:t>
            </a:r>
            <a:r>
              <a:rPr lang="en-US" altLang="zh-CN" sz="5400" dirty="0">
                <a:solidFill>
                  <a:schemeClr val="bg1"/>
                </a:solidFill>
                <a:latin typeface="Kozuka Mincho Pr6N H" panose="02020900000000000000" charset="-128"/>
                <a:ea typeface="Kozuka Mincho Pr6N H" panose="02020900000000000000" charset="-128"/>
              </a:rPr>
              <a:t>and</a:t>
            </a:r>
            <a:r>
              <a:rPr lang="zh-CN" altLang="en-US" sz="5400" dirty="0">
                <a:solidFill>
                  <a:schemeClr val="bg1"/>
                </a:solidFill>
                <a:latin typeface="Kozuka Mincho Pr6N H" panose="02020900000000000000" charset="-128"/>
                <a:ea typeface="Kozuka Mincho Pr6N H" panose="02020900000000000000" charset="-128"/>
              </a:rPr>
              <a:t> </a:t>
            </a:r>
            <a:r>
              <a:rPr lang="en-US" altLang="zh-CN" sz="5400" dirty="0">
                <a:solidFill>
                  <a:schemeClr val="bg1"/>
                </a:solidFill>
                <a:latin typeface="Kozuka Mincho Pr6N H" panose="02020900000000000000" charset="-128"/>
                <a:ea typeface="Kozuka Mincho Pr6N H" panose="02020900000000000000" charset="-128"/>
              </a:rPr>
              <a:t>Contemporary</a:t>
            </a:r>
            <a:r>
              <a:rPr lang="zh-CN" altLang="en-US" sz="5400" dirty="0">
                <a:solidFill>
                  <a:schemeClr val="bg1"/>
                </a:solidFill>
                <a:latin typeface="Kozuka Mincho Pr6N H" panose="02020900000000000000" charset="-128"/>
                <a:ea typeface="Kozuka Mincho Pr6N H" panose="02020900000000000000" charset="-128"/>
              </a:rPr>
              <a:t> </a:t>
            </a:r>
            <a:r>
              <a:rPr lang="en-US" altLang="zh-CN" sz="5400" dirty="0">
                <a:solidFill>
                  <a:schemeClr val="bg1"/>
                </a:solidFill>
                <a:latin typeface="Kozuka Mincho Pr6N H" panose="02020900000000000000" charset="-128"/>
                <a:ea typeface="Kozuka Mincho Pr6N H" panose="02020900000000000000" charset="-128"/>
              </a:rPr>
              <a:t>Value</a:t>
            </a:r>
          </a:p>
        </p:txBody>
      </p:sp>
      <p:sp>
        <p:nvSpPr>
          <p:cNvPr id="5" name="矩形 4"/>
          <p:cNvSpPr/>
          <p:nvPr/>
        </p:nvSpPr>
        <p:spPr>
          <a:xfrm flipH="1">
            <a:off x="4493895" y="2347595"/>
            <a:ext cx="1031875" cy="4509770"/>
          </a:xfrm>
          <a:prstGeom prst="rect">
            <a:avLst/>
          </a:prstGeom>
          <a:solidFill>
            <a:srgbClr val="A567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副标题 9"/>
          <p:cNvSpPr>
            <a:spLocks noGrp="1"/>
          </p:cNvSpPr>
          <p:nvPr>
            <p:custDataLst>
              <p:tags r:id="rId2"/>
            </p:custDataLst>
          </p:nvPr>
        </p:nvSpPr>
        <p:spPr>
          <a:xfrm>
            <a:off x="1148080" y="4170680"/>
            <a:ext cx="9422938" cy="17976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50000"/>
              </a:lnSpc>
            </a:pPr>
            <a:r>
              <a:rPr lang="en-US" altLang="zh-CN" sz="1800" kern="0" dirty="0">
                <a:solidFill>
                  <a:schemeClr val="bg1"/>
                </a:solidFill>
                <a:effectLst/>
                <a:latin typeface="Arial" panose="020B0604020202020204" pitchFamily="34" charset="0"/>
                <a:ea typeface="宋体" panose="02010600030101010101" pitchFamily="2" charset="-122"/>
              </a:rPr>
              <a:t>For cultural holders, participatory documentary offers a tool for self-expression and empowerment, breaking away from China's current trend of commercially driven, interview-based ICH documentaries. It equips cultural holders with a medium to communicate their traditions and ensures tools for intergenerational expression.</a:t>
            </a:r>
            <a:r>
              <a:rPr lang="zh-CN" altLang="zh-CN" sz="800" dirty="0">
                <a:solidFill>
                  <a:schemeClr val="bg1"/>
                </a:solidFill>
                <a:effectLst/>
              </a:rPr>
              <a:t> </a:t>
            </a:r>
            <a:endParaRPr lang="en-US" altLang="zh-CN" sz="1000" dirty="0">
              <a:solidFill>
                <a:schemeClr val="bg1"/>
              </a:solidFill>
              <a:latin typeface="Adobe Myungjo Std M" panose="02020600000000000000" charset="-128"/>
              <a:ea typeface="Adobe Myungjo Std M" panose="02020600000000000000" charset="-128"/>
              <a:cs typeface="+mn-lt"/>
              <a:sym typeface="+mn-ea"/>
            </a:endParaRPr>
          </a:p>
        </p:txBody>
      </p:sp>
    </p:spTree>
    <p:custDataLst>
      <p:tags r:id="rId1"/>
    </p:custDataLst>
    <p:extLst>
      <p:ext uri="{BB962C8B-B14F-4D97-AF65-F5344CB8AC3E}">
        <p14:creationId xmlns:p14="http://schemas.microsoft.com/office/powerpoint/2010/main" val="25229272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4B4C2C"/>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4">
            <a:extLst>
              <a:ext uri="{28A0092B-C50C-407E-A947-70E740481C1C}">
                <a14:useLocalDpi xmlns:a14="http://schemas.microsoft.com/office/drawing/2010/main" val="0"/>
              </a:ext>
            </a:extLst>
          </a:blip>
          <a:srcRect/>
          <a:stretch/>
        </p:blipFill>
        <p:spPr>
          <a:xfrm>
            <a:off x="1396682" y="320040"/>
            <a:ext cx="3430270" cy="3430270"/>
          </a:xfrm>
          <a:prstGeom prst="rect">
            <a:avLst/>
          </a:prstGeom>
        </p:spPr>
      </p:pic>
      <p:sp>
        <p:nvSpPr>
          <p:cNvPr id="8" name="文本框 7"/>
          <p:cNvSpPr txBox="1"/>
          <p:nvPr/>
        </p:nvSpPr>
        <p:spPr>
          <a:xfrm>
            <a:off x="4987925" y="517525"/>
            <a:ext cx="6831965" cy="1754505"/>
          </a:xfrm>
          <a:prstGeom prst="rect">
            <a:avLst/>
          </a:prstGeom>
          <a:noFill/>
          <a:effectLst/>
        </p:spPr>
        <p:txBody>
          <a:bodyPr wrap="square" rtlCol="0">
            <a:spAutoFit/>
          </a:bodyPr>
          <a:lstStyle/>
          <a:p>
            <a:r>
              <a:rPr lang="en-US" altLang="zh-CN" sz="5400" dirty="0">
                <a:solidFill>
                  <a:schemeClr val="bg1"/>
                </a:solidFill>
                <a:latin typeface="Kozuka Mincho Pr6N H" panose="02020900000000000000" charset="-128"/>
                <a:ea typeface="Kozuka Mincho Pr6N H" panose="02020900000000000000" charset="-128"/>
              </a:rPr>
              <a:t>Global</a:t>
            </a:r>
            <a:r>
              <a:rPr lang="zh-CN" altLang="en-US" sz="5400" dirty="0">
                <a:solidFill>
                  <a:schemeClr val="bg1"/>
                </a:solidFill>
                <a:latin typeface="Kozuka Mincho Pr6N H" panose="02020900000000000000" charset="-128"/>
                <a:ea typeface="Kozuka Mincho Pr6N H" panose="02020900000000000000" charset="-128"/>
              </a:rPr>
              <a:t> </a:t>
            </a:r>
            <a:r>
              <a:rPr lang="en-US" altLang="zh-CN" sz="5400" dirty="0">
                <a:solidFill>
                  <a:schemeClr val="bg1"/>
                </a:solidFill>
                <a:latin typeface="Kozuka Mincho Pr6N H" panose="02020900000000000000" charset="-128"/>
                <a:ea typeface="Kozuka Mincho Pr6N H" panose="02020900000000000000" charset="-128"/>
              </a:rPr>
              <a:t>Context</a:t>
            </a:r>
            <a:r>
              <a:rPr lang="zh-CN" altLang="en-US" sz="5400" dirty="0">
                <a:solidFill>
                  <a:schemeClr val="bg1"/>
                </a:solidFill>
                <a:latin typeface="Kozuka Mincho Pr6N H" panose="02020900000000000000" charset="-128"/>
                <a:ea typeface="Kozuka Mincho Pr6N H" panose="02020900000000000000" charset="-128"/>
              </a:rPr>
              <a:t> </a:t>
            </a:r>
            <a:r>
              <a:rPr lang="en-US" altLang="zh-CN" sz="5400" dirty="0">
                <a:solidFill>
                  <a:schemeClr val="bg1"/>
                </a:solidFill>
                <a:latin typeface="Kozuka Mincho Pr6N H" panose="02020900000000000000" charset="-128"/>
                <a:ea typeface="Kozuka Mincho Pr6N H" panose="02020900000000000000" charset="-128"/>
              </a:rPr>
              <a:t>and</a:t>
            </a:r>
            <a:r>
              <a:rPr lang="zh-CN" altLang="en-US" sz="5400" dirty="0">
                <a:solidFill>
                  <a:schemeClr val="bg1"/>
                </a:solidFill>
                <a:latin typeface="Kozuka Mincho Pr6N H" panose="02020900000000000000" charset="-128"/>
                <a:ea typeface="Kozuka Mincho Pr6N H" panose="02020900000000000000" charset="-128"/>
              </a:rPr>
              <a:t> </a:t>
            </a:r>
            <a:r>
              <a:rPr lang="en-US" altLang="zh-CN" sz="5400" dirty="0">
                <a:solidFill>
                  <a:schemeClr val="bg1"/>
                </a:solidFill>
                <a:latin typeface="Kozuka Mincho Pr6N H" panose="02020900000000000000" charset="-128"/>
                <a:ea typeface="Kozuka Mincho Pr6N H" panose="02020900000000000000" charset="-128"/>
              </a:rPr>
              <a:t>Contemporary</a:t>
            </a:r>
            <a:r>
              <a:rPr lang="zh-CN" altLang="en-US" sz="5400" dirty="0">
                <a:solidFill>
                  <a:schemeClr val="bg1"/>
                </a:solidFill>
                <a:latin typeface="Kozuka Mincho Pr6N H" panose="02020900000000000000" charset="-128"/>
                <a:ea typeface="Kozuka Mincho Pr6N H" panose="02020900000000000000" charset="-128"/>
              </a:rPr>
              <a:t> </a:t>
            </a:r>
            <a:r>
              <a:rPr lang="en-US" altLang="zh-CN" sz="5400" dirty="0">
                <a:solidFill>
                  <a:schemeClr val="bg1"/>
                </a:solidFill>
                <a:latin typeface="Kozuka Mincho Pr6N H" panose="02020900000000000000" charset="-128"/>
                <a:ea typeface="Kozuka Mincho Pr6N H" panose="02020900000000000000" charset="-128"/>
              </a:rPr>
              <a:t>Value</a:t>
            </a:r>
          </a:p>
        </p:txBody>
      </p:sp>
      <p:sp>
        <p:nvSpPr>
          <p:cNvPr id="5" name="矩形 4"/>
          <p:cNvSpPr/>
          <p:nvPr/>
        </p:nvSpPr>
        <p:spPr>
          <a:xfrm flipH="1">
            <a:off x="4493895" y="2347595"/>
            <a:ext cx="1031875" cy="4509770"/>
          </a:xfrm>
          <a:prstGeom prst="rect">
            <a:avLst/>
          </a:prstGeom>
          <a:solidFill>
            <a:srgbClr val="A567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副标题 9"/>
          <p:cNvSpPr>
            <a:spLocks noGrp="1"/>
          </p:cNvSpPr>
          <p:nvPr>
            <p:custDataLst>
              <p:tags r:id="rId2"/>
            </p:custDataLst>
          </p:nvPr>
        </p:nvSpPr>
        <p:spPr>
          <a:xfrm>
            <a:off x="1148080" y="4170680"/>
            <a:ext cx="9422938" cy="17976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zh-CN" sz="1800" dirty="0">
                <a:solidFill>
                  <a:schemeClr val="bg1"/>
                </a:solidFill>
                <a:effectLst/>
                <a:latin typeface="Arial" panose="020B0604020202020204" pitchFamily="34" charset="0"/>
                <a:ea typeface="宋体" panose="02010600030101010101" pitchFamily="2" charset="-122"/>
                <a:cs typeface="宋体" panose="02010600030101010101" pitchFamily="2" charset="-122"/>
              </a:rPr>
              <a:t>In a world where cultural diversity is paramount, participatory documentaries provide new possibilities for showcasing and disseminating ICH. They foster cultural understanding and inclusivity, reducing conflicts and offering valuable references for cultural scholars. Furthermore, these documentaries contribute new perspectives and documentation to academic research.</a:t>
            </a:r>
            <a:endParaRPr lang="zh-CN" altLang="zh-CN" sz="1800" dirty="0">
              <a:solidFill>
                <a:schemeClr val="bg1"/>
              </a:solidFill>
              <a:effectLst/>
              <a:latin typeface="宋体" panose="02010600030101010101" pitchFamily="2" charset="-122"/>
              <a:ea typeface="宋体" panose="02010600030101010101" pitchFamily="2" charset="-122"/>
              <a:cs typeface="宋体" panose="02010600030101010101" pitchFamily="2" charset="-122"/>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4B4C2C"/>
        </a:solidFill>
        <a:effectLst/>
      </p:bgPr>
    </p:bg>
    <p:spTree>
      <p:nvGrpSpPr>
        <p:cNvPr id="1" name=""/>
        <p:cNvGrpSpPr/>
        <p:nvPr/>
      </p:nvGrpSpPr>
      <p:grpSpPr>
        <a:xfrm>
          <a:off x="0" y="0"/>
          <a:ext cx="0" cy="0"/>
          <a:chOff x="0" y="0"/>
          <a:chExt cx="0" cy="0"/>
        </a:xfrm>
      </p:grpSpPr>
      <p:sp>
        <p:nvSpPr>
          <p:cNvPr id="13" name="矩形 12"/>
          <p:cNvSpPr/>
          <p:nvPr/>
        </p:nvSpPr>
        <p:spPr>
          <a:xfrm flipH="1">
            <a:off x="735965" y="1095375"/>
            <a:ext cx="99060" cy="5762625"/>
          </a:xfrm>
          <a:prstGeom prst="rect">
            <a:avLst/>
          </a:prstGeom>
          <a:solidFill>
            <a:srgbClr val="9938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7029450" y="2117725"/>
            <a:ext cx="4135120" cy="3967480"/>
            <a:chOff x="11328" y="4364"/>
            <a:chExt cx="6512" cy="6248"/>
          </a:xfrm>
        </p:grpSpPr>
        <p:sp>
          <p:nvSpPr>
            <p:cNvPr id="5" name="矩形 4"/>
            <p:cNvSpPr/>
            <p:nvPr/>
          </p:nvSpPr>
          <p:spPr>
            <a:xfrm flipH="1">
              <a:off x="12105" y="4806"/>
              <a:ext cx="5735" cy="5806"/>
            </a:xfrm>
            <a:prstGeom prst="rect">
              <a:avLst/>
            </a:prstGeom>
            <a:solidFill>
              <a:srgbClr val="A567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rcRect/>
            <a:stretch/>
          </p:blipFill>
          <p:spPr>
            <a:xfrm>
              <a:off x="11328" y="4364"/>
              <a:ext cx="6073" cy="4049"/>
            </a:xfrm>
            <a:prstGeom prst="rect">
              <a:avLst/>
            </a:prstGeom>
          </p:spPr>
        </p:pic>
      </p:grpSp>
      <p:sp>
        <p:nvSpPr>
          <p:cNvPr id="10" name="文本框 9"/>
          <p:cNvSpPr txBox="1"/>
          <p:nvPr/>
        </p:nvSpPr>
        <p:spPr>
          <a:xfrm>
            <a:off x="598170" y="1050925"/>
            <a:ext cx="3656330" cy="829945"/>
          </a:xfrm>
          <a:prstGeom prst="rect">
            <a:avLst/>
          </a:prstGeom>
          <a:noFill/>
          <a:effectLst/>
        </p:spPr>
        <p:txBody>
          <a:bodyPr wrap="square" rtlCol="0">
            <a:spAutoFit/>
          </a:bodyPr>
          <a:lstStyle/>
          <a:p>
            <a:pPr algn="l"/>
            <a:r>
              <a:rPr lang="en-US" altLang="zh-CN" sz="2400">
                <a:solidFill>
                  <a:srgbClr val="ABAD66"/>
                </a:solidFill>
                <a:latin typeface="Kozuka Mincho Pr6N H" panose="02020900000000000000" charset="-128"/>
                <a:ea typeface="Kozuka Mincho Pr6N H" panose="02020900000000000000" charset="-128"/>
              </a:rPr>
              <a:t>PART</a:t>
            </a:r>
            <a:r>
              <a:rPr lang="en-US" altLang="zh-CN" sz="3600" b="1">
                <a:solidFill>
                  <a:srgbClr val="ABAD66"/>
                </a:solidFill>
                <a:latin typeface="Kozuka Mincho Pr6N H" panose="02020900000000000000" charset="-128"/>
                <a:ea typeface="Kozuka Mincho Pr6N H" panose="02020900000000000000" charset="-128"/>
              </a:rPr>
              <a:t> </a:t>
            </a:r>
            <a:r>
              <a:rPr lang="en-US" altLang="zh-CN" sz="4800" b="1">
                <a:solidFill>
                  <a:srgbClr val="ABAD66"/>
                </a:solidFill>
                <a:latin typeface="Kozuka Mincho Pr6N H" panose="02020900000000000000" charset="-128"/>
                <a:ea typeface="Kozuka Mincho Pr6N H" panose="02020900000000000000" charset="-128"/>
              </a:rPr>
              <a:t> THREE</a:t>
            </a:r>
          </a:p>
        </p:txBody>
      </p:sp>
      <p:grpSp>
        <p:nvGrpSpPr>
          <p:cNvPr id="3" name="组合 2"/>
          <p:cNvGrpSpPr/>
          <p:nvPr/>
        </p:nvGrpSpPr>
        <p:grpSpPr>
          <a:xfrm>
            <a:off x="717550" y="2274570"/>
            <a:ext cx="7745730" cy="3083560"/>
            <a:chOff x="2600" y="2922"/>
            <a:chExt cx="12198" cy="4856"/>
          </a:xfrm>
        </p:grpSpPr>
        <p:grpSp>
          <p:nvGrpSpPr>
            <p:cNvPr id="39" name="组合 38"/>
            <p:cNvGrpSpPr/>
            <p:nvPr/>
          </p:nvGrpSpPr>
          <p:grpSpPr>
            <a:xfrm rot="5400000" flipH="1">
              <a:off x="4726" y="7194"/>
              <a:ext cx="139" cy="1030"/>
              <a:chOff x="185" y="3454"/>
              <a:chExt cx="140" cy="1030"/>
            </a:xfrm>
          </p:grpSpPr>
          <p:sp>
            <p:nvSpPr>
              <p:cNvPr id="31" name="椭圆 30"/>
              <p:cNvSpPr/>
              <p:nvPr/>
            </p:nvSpPr>
            <p:spPr>
              <a:xfrm>
                <a:off x="185" y="345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185" y="434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p:nvPr/>
            </p:nvSpPr>
            <p:spPr>
              <a:xfrm>
                <a:off x="185" y="3906"/>
                <a:ext cx="140" cy="140"/>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7" name="文本框 16"/>
            <p:cNvSpPr txBox="1"/>
            <p:nvPr/>
          </p:nvSpPr>
          <p:spPr>
            <a:xfrm>
              <a:off x="2600" y="2922"/>
              <a:ext cx="12198" cy="3635"/>
            </a:xfrm>
            <a:prstGeom prst="rect">
              <a:avLst/>
            </a:prstGeom>
            <a:noFill/>
          </p:spPr>
          <p:txBody>
            <a:bodyPr wrap="square" rtlCol="0">
              <a:spAutoFit/>
            </a:bodyPr>
            <a:lstStyle/>
            <a:p>
              <a:pPr algn="l"/>
              <a:r>
                <a:rPr lang="en-US" altLang="zh-CN" sz="4800" dirty="0">
                  <a:solidFill>
                    <a:schemeClr val="bg1"/>
                  </a:solidFill>
                  <a:latin typeface="思源宋体 CN Heavy" panose="02020900000000000000" charset="-122"/>
                  <a:ea typeface="思源宋体 CN Heavy" panose="02020900000000000000" charset="-122"/>
                </a:rPr>
                <a:t>Practice- Driven</a:t>
              </a:r>
              <a:r>
                <a:rPr lang="zh-CN" altLang="en-US" sz="4800" dirty="0">
                  <a:solidFill>
                    <a:schemeClr val="bg1"/>
                  </a:solidFill>
                  <a:latin typeface="思源宋体 CN Heavy" panose="02020900000000000000" charset="-122"/>
                  <a:ea typeface="思源宋体 CN Heavy" panose="02020900000000000000" charset="-122"/>
                </a:rPr>
                <a:t> </a:t>
              </a:r>
              <a:r>
                <a:rPr lang="en-US" altLang="zh-CN" sz="4800" dirty="0">
                  <a:solidFill>
                    <a:schemeClr val="bg1"/>
                  </a:solidFill>
                  <a:latin typeface="思源宋体 CN Heavy" panose="02020900000000000000" charset="-122"/>
                  <a:ea typeface="思源宋体 CN Heavy" panose="02020900000000000000" charset="-122"/>
                </a:rPr>
                <a:t>Contemporary</a:t>
              </a:r>
              <a:r>
                <a:rPr lang="zh-CN" altLang="en-US" sz="4800" dirty="0">
                  <a:solidFill>
                    <a:schemeClr val="bg1"/>
                  </a:solidFill>
                  <a:latin typeface="思源宋体 CN Heavy" panose="02020900000000000000" charset="-122"/>
                  <a:ea typeface="思源宋体 CN Heavy" panose="02020900000000000000" charset="-122"/>
                </a:rPr>
                <a:t> </a:t>
              </a:r>
              <a:r>
                <a:rPr lang="en-US" altLang="zh-CN" sz="4800" dirty="0">
                  <a:solidFill>
                    <a:schemeClr val="bg1"/>
                  </a:solidFill>
                  <a:latin typeface="思源宋体 CN Heavy" panose="02020900000000000000" charset="-122"/>
                  <a:ea typeface="思源宋体 CN Heavy" panose="02020900000000000000" charset="-122"/>
                </a:rPr>
                <a:t>Theoretical</a:t>
              </a:r>
              <a:r>
                <a:rPr lang="zh-CN" altLang="en-US" sz="4800" dirty="0">
                  <a:solidFill>
                    <a:schemeClr val="bg1"/>
                  </a:solidFill>
                  <a:latin typeface="思源宋体 CN Heavy" panose="02020900000000000000" charset="-122"/>
                  <a:ea typeface="思源宋体 CN Heavy" panose="02020900000000000000" charset="-122"/>
                </a:rPr>
                <a:t> </a:t>
              </a:r>
              <a:r>
                <a:rPr lang="en-US" altLang="zh-CN" sz="4800" dirty="0">
                  <a:solidFill>
                    <a:schemeClr val="bg1"/>
                  </a:solidFill>
                  <a:latin typeface="思源宋体 CN Heavy" panose="02020900000000000000" charset="-122"/>
                  <a:ea typeface="思源宋体 CN Heavy" panose="02020900000000000000" charset="-122"/>
                </a:rPr>
                <a:t>Validation</a:t>
              </a:r>
              <a:endParaRPr lang="zh-CN" altLang="en-US" sz="4800" dirty="0">
                <a:solidFill>
                  <a:schemeClr val="bg1"/>
                </a:solidFill>
                <a:latin typeface="思源宋体 CN Heavy" panose="02020900000000000000" charset="-122"/>
                <a:ea typeface="思源宋体 CN Heavy" panose="02020900000000000000" charset="-122"/>
              </a:endParaRPr>
            </a:p>
          </p:txBody>
        </p:sp>
      </p:gr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4B4C2C"/>
        </a:solidFill>
        <a:effectLst/>
      </p:bgPr>
    </p:bg>
    <p:spTree>
      <p:nvGrpSpPr>
        <p:cNvPr id="1" name=""/>
        <p:cNvGrpSpPr/>
        <p:nvPr/>
      </p:nvGrpSpPr>
      <p:grpSpPr>
        <a:xfrm>
          <a:off x="0" y="0"/>
          <a:ext cx="0" cy="0"/>
          <a:chOff x="0" y="0"/>
          <a:chExt cx="0" cy="0"/>
        </a:xfrm>
      </p:grpSpPr>
      <p:sp>
        <p:nvSpPr>
          <p:cNvPr id="4" name="矩形 3"/>
          <p:cNvSpPr/>
          <p:nvPr/>
        </p:nvSpPr>
        <p:spPr>
          <a:xfrm flipH="1" flipV="1">
            <a:off x="2876548" y="3828414"/>
            <a:ext cx="9040495" cy="3029585"/>
          </a:xfrm>
          <a:prstGeom prst="rect">
            <a:avLst/>
          </a:prstGeom>
          <a:solidFill>
            <a:srgbClr val="A567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副标题 9"/>
          <p:cNvSpPr>
            <a:spLocks noGrp="1"/>
          </p:cNvSpPr>
          <p:nvPr>
            <p:custDataLst>
              <p:tags r:id="rId2"/>
            </p:custDataLst>
          </p:nvPr>
        </p:nvSpPr>
        <p:spPr>
          <a:xfrm>
            <a:off x="871855" y="1206500"/>
            <a:ext cx="9243060" cy="6731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2400" dirty="0">
                <a:solidFill>
                  <a:schemeClr val="bg1"/>
                </a:solidFill>
                <a:effectLst/>
                <a:latin typeface="Arial" panose="020B0604020202020204" pitchFamily="34" charset="0"/>
                <a:ea typeface="宋体" panose="02010600030101010101" pitchFamily="2" charset="-122"/>
                <a:cs typeface="宋体" panose="02010600030101010101" pitchFamily="2" charset="-122"/>
              </a:rPr>
              <a:t>This research validates contemporary theories through practice:</a:t>
            </a:r>
            <a:endParaRPr lang="zh-CN" altLang="zh-CN" sz="2400" dirty="0">
              <a:solidFill>
                <a:schemeClr val="bg1"/>
              </a:solidFill>
              <a:effectLst/>
              <a:latin typeface="宋体" panose="02010600030101010101" pitchFamily="2" charset="-122"/>
              <a:ea typeface="宋体" panose="02010600030101010101" pitchFamily="2" charset="-122"/>
              <a:cs typeface="宋体" panose="02010600030101010101" pitchFamily="2" charset="-122"/>
            </a:endParaRPr>
          </a:p>
        </p:txBody>
      </p:sp>
      <p:pic>
        <p:nvPicPr>
          <p:cNvPr id="3" name="图片 2"/>
          <p:cNvPicPr>
            <a:picLocks noChangeAspect="1"/>
          </p:cNvPicPr>
          <p:nvPr/>
        </p:nvPicPr>
        <p:blipFill>
          <a:blip r:embed="rId7">
            <a:extLst>
              <a:ext uri="{28A0092B-C50C-407E-A947-70E740481C1C}">
                <a14:useLocalDpi xmlns:a14="http://schemas.microsoft.com/office/drawing/2010/main" val="0"/>
              </a:ext>
            </a:extLst>
          </a:blip>
          <a:srcRect/>
          <a:stretch/>
        </p:blipFill>
        <p:spPr>
          <a:xfrm>
            <a:off x="405783" y="2115502"/>
            <a:ext cx="2816823" cy="2110740"/>
          </a:xfrm>
          <a:prstGeom prst="rect">
            <a:avLst/>
          </a:prstGeom>
        </p:spPr>
      </p:pic>
      <p:grpSp>
        <p:nvGrpSpPr>
          <p:cNvPr id="11" name="组合 10"/>
          <p:cNvGrpSpPr/>
          <p:nvPr/>
        </p:nvGrpSpPr>
        <p:grpSpPr>
          <a:xfrm>
            <a:off x="3531235" y="3993515"/>
            <a:ext cx="8660765" cy="2313305"/>
            <a:chOff x="5221" y="6289"/>
            <a:chExt cx="13639" cy="3643"/>
          </a:xfrm>
        </p:grpSpPr>
        <p:grpSp>
          <p:nvGrpSpPr>
            <p:cNvPr id="22" name="组合 21"/>
            <p:cNvGrpSpPr/>
            <p:nvPr/>
          </p:nvGrpSpPr>
          <p:grpSpPr>
            <a:xfrm>
              <a:off x="5221" y="6289"/>
              <a:ext cx="3775" cy="3364"/>
              <a:chOff x="725" y="1826"/>
              <a:chExt cx="3775" cy="3364"/>
            </a:xfrm>
          </p:grpSpPr>
          <p:sp>
            <p:nvSpPr>
              <p:cNvPr id="19" name="副标题 53"/>
              <p:cNvSpPr>
                <a:spLocks noGrp="1"/>
              </p:cNvSpPr>
              <p:nvPr>
                <p:custDataLst>
                  <p:tags r:id="rId5"/>
                </p:custDataLst>
              </p:nvPr>
            </p:nvSpPr>
            <p:spPr>
              <a:xfrm>
                <a:off x="725" y="2402"/>
                <a:ext cx="3775" cy="278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50000"/>
                  </a:lnSpc>
                  <a:spcAft>
                    <a:spcPts val="0"/>
                  </a:spcAft>
                </a:pPr>
                <a:r>
                  <a:rPr lang="en-US" altLang="zh-CN" sz="1400" kern="0" dirty="0">
                    <a:solidFill>
                      <a:schemeClr val="bg1"/>
                    </a:solidFill>
                    <a:effectLst/>
                    <a:latin typeface="Arial" panose="020B0604020202020204" pitchFamily="34" charset="0"/>
                    <a:ea typeface="宋体" panose="02010600030101010101" pitchFamily="2" charset="-122"/>
                    <a:cs typeface="Arial" panose="020B0604020202020204" pitchFamily="34" charset="0"/>
                  </a:rPr>
                  <a:t>By making cultural holders the creators of narratives, participatory documentaries challenge traditional documentary norms and enhance cultural identity and representation.</a:t>
                </a:r>
                <a:r>
                  <a:rPr lang="zh-CN" altLang="zh-CN" sz="1400" dirty="0">
                    <a:solidFill>
                      <a:schemeClr val="bg1"/>
                    </a:solidFill>
                    <a:effectLst/>
                    <a:latin typeface="Arial" panose="020B0604020202020204" pitchFamily="34" charset="0"/>
                    <a:cs typeface="Arial" panose="020B0604020202020204" pitchFamily="34" charset="0"/>
                  </a:rPr>
                  <a:t> </a:t>
                </a:r>
                <a:endParaRPr lang="en-US" altLang="zh-CN" sz="1400" dirty="0">
                  <a:solidFill>
                    <a:schemeClr val="bg1"/>
                  </a:solidFill>
                  <a:latin typeface="Arial" panose="020B0604020202020204" pitchFamily="34" charset="0"/>
                  <a:ea typeface="Adobe Myungjo Std M" panose="02020600000000000000" charset="-128"/>
                  <a:cs typeface="Arial" panose="020B0604020202020204" pitchFamily="34" charset="0"/>
                  <a:sym typeface="+mn-ea"/>
                </a:endParaRPr>
              </a:p>
            </p:txBody>
          </p:sp>
          <p:sp>
            <p:nvSpPr>
              <p:cNvPr id="21" name="文本框 20"/>
              <p:cNvSpPr txBox="1"/>
              <p:nvPr/>
            </p:nvSpPr>
            <p:spPr>
              <a:xfrm>
                <a:off x="725" y="1826"/>
                <a:ext cx="3775" cy="533"/>
              </a:xfrm>
              <a:prstGeom prst="rect">
                <a:avLst/>
              </a:prstGeom>
              <a:noFill/>
            </p:spPr>
            <p:txBody>
              <a:bodyPr wrap="square" rtlCol="0">
                <a:spAutoFit/>
              </a:bodyPr>
              <a:lstStyle/>
              <a:p>
                <a:pPr algn="l"/>
                <a:r>
                  <a:rPr lang="en-US" altLang="zh-CN" sz="1600" dirty="0">
                    <a:solidFill>
                      <a:schemeClr val="bg1"/>
                    </a:solidFill>
                    <a:latin typeface="Kozuka Mincho Pr6N H" panose="02020900000000000000" charset="-128"/>
                    <a:ea typeface="Kozuka Mincho Pr6N H" panose="02020900000000000000" charset="-128"/>
                  </a:rPr>
                  <a:t>Empowerment</a:t>
                </a:r>
                <a:r>
                  <a:rPr lang="zh-CN" altLang="en-US" sz="1600" dirty="0">
                    <a:solidFill>
                      <a:schemeClr val="bg1"/>
                    </a:solidFill>
                    <a:latin typeface="Kozuka Mincho Pr6N H" panose="02020900000000000000" charset="-128"/>
                    <a:ea typeface="Kozuka Mincho Pr6N H" panose="02020900000000000000" charset="-128"/>
                  </a:rPr>
                  <a:t> </a:t>
                </a:r>
                <a:r>
                  <a:rPr lang="en-US" altLang="zh-CN" sz="1600" dirty="0">
                    <a:solidFill>
                      <a:schemeClr val="bg1"/>
                    </a:solidFill>
                    <a:latin typeface="Kozuka Mincho Pr6N H" panose="02020900000000000000" charset="-128"/>
                    <a:ea typeface="Kozuka Mincho Pr6N H" panose="02020900000000000000" charset="-128"/>
                  </a:rPr>
                  <a:t>Theory</a:t>
                </a:r>
              </a:p>
            </p:txBody>
          </p:sp>
        </p:grpSp>
        <p:grpSp>
          <p:nvGrpSpPr>
            <p:cNvPr id="5" name="组合 4"/>
            <p:cNvGrpSpPr/>
            <p:nvPr/>
          </p:nvGrpSpPr>
          <p:grpSpPr>
            <a:xfrm>
              <a:off x="9647" y="6308"/>
              <a:ext cx="4397" cy="3624"/>
              <a:chOff x="1376" y="1845"/>
              <a:chExt cx="4397" cy="3624"/>
            </a:xfrm>
          </p:grpSpPr>
          <p:sp>
            <p:nvSpPr>
              <p:cNvPr id="6" name="副标题 53"/>
              <p:cNvSpPr>
                <a:spLocks noGrp="1"/>
              </p:cNvSpPr>
              <p:nvPr>
                <p:custDataLst>
                  <p:tags r:id="rId4"/>
                </p:custDataLst>
              </p:nvPr>
            </p:nvSpPr>
            <p:spPr>
              <a:xfrm>
                <a:off x="1436" y="2681"/>
                <a:ext cx="3447" cy="278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50000"/>
                  </a:lnSpc>
                  <a:spcAft>
                    <a:spcPts val="0"/>
                  </a:spcAft>
                </a:pPr>
                <a:r>
                  <a:rPr lang="en-US" altLang="zh-CN" sz="1400" kern="0" dirty="0">
                    <a:solidFill>
                      <a:schemeClr val="bg1"/>
                    </a:solidFill>
                    <a:effectLst/>
                    <a:latin typeface="Arial" panose="020B0604020202020204" pitchFamily="34" charset="0"/>
                    <a:ea typeface="宋体" panose="02010600030101010101" pitchFamily="2" charset="-122"/>
                    <a:cs typeface="Arial" panose="020B0604020202020204" pitchFamily="34" charset="0"/>
                  </a:rPr>
                  <a:t>These documentaries enable both local and global dissemination of cultural practices, promoting cross-cultural understanding through digital platforms.</a:t>
                </a:r>
                <a:r>
                  <a:rPr lang="zh-CN" altLang="zh-CN" sz="1400" dirty="0">
                    <a:solidFill>
                      <a:schemeClr val="bg1"/>
                    </a:solidFill>
                    <a:effectLst/>
                    <a:latin typeface="Arial" panose="020B0604020202020204" pitchFamily="34" charset="0"/>
                    <a:cs typeface="Arial" panose="020B0604020202020204" pitchFamily="34" charset="0"/>
                  </a:rPr>
                  <a:t> </a:t>
                </a:r>
                <a:endParaRPr lang="en-US" altLang="zh-CN" sz="1400" dirty="0">
                  <a:solidFill>
                    <a:schemeClr val="bg1"/>
                  </a:solidFill>
                  <a:latin typeface="Arial" panose="020B0604020202020204" pitchFamily="34" charset="0"/>
                  <a:ea typeface="Adobe Myungjo Std M" panose="02020600000000000000" charset="-128"/>
                  <a:cs typeface="Arial" panose="020B0604020202020204" pitchFamily="34" charset="0"/>
                  <a:sym typeface="+mn-ea"/>
                </a:endParaRPr>
              </a:p>
            </p:txBody>
          </p:sp>
          <p:sp>
            <p:nvSpPr>
              <p:cNvPr id="7" name="文本框 6"/>
              <p:cNvSpPr txBox="1"/>
              <p:nvPr/>
            </p:nvSpPr>
            <p:spPr>
              <a:xfrm>
                <a:off x="1376" y="1845"/>
                <a:ext cx="4397" cy="921"/>
              </a:xfrm>
              <a:prstGeom prst="rect">
                <a:avLst/>
              </a:prstGeom>
              <a:noFill/>
            </p:spPr>
            <p:txBody>
              <a:bodyPr wrap="square" rtlCol="0">
                <a:spAutoFit/>
              </a:bodyPr>
              <a:lstStyle/>
              <a:p>
                <a:pPr algn="l"/>
                <a:r>
                  <a:rPr lang="en-US" altLang="zh-CN" sz="1600" dirty="0">
                    <a:solidFill>
                      <a:schemeClr val="bg1"/>
                    </a:solidFill>
                    <a:latin typeface="Kozuka Mincho Pr6N H" panose="02020900000000000000" charset="-128"/>
                    <a:ea typeface="Kozuka Mincho Pr6N H" panose="02020900000000000000" charset="-128"/>
                  </a:rPr>
                  <a:t>Cultural Transmission Theory</a:t>
                </a:r>
              </a:p>
            </p:txBody>
          </p:sp>
        </p:grpSp>
        <p:grpSp>
          <p:nvGrpSpPr>
            <p:cNvPr id="8" name="组合 7"/>
            <p:cNvGrpSpPr/>
            <p:nvPr/>
          </p:nvGrpSpPr>
          <p:grpSpPr>
            <a:xfrm>
              <a:off x="13711" y="6361"/>
              <a:ext cx="5149" cy="3358"/>
              <a:chOff x="1665" y="1898"/>
              <a:chExt cx="5149" cy="3358"/>
            </a:xfrm>
          </p:grpSpPr>
          <p:sp>
            <p:nvSpPr>
              <p:cNvPr id="9" name="副标题 53"/>
              <p:cNvSpPr>
                <a:spLocks noGrp="1"/>
              </p:cNvSpPr>
              <p:nvPr>
                <p:custDataLst>
                  <p:tags r:id="rId3"/>
                </p:custDataLst>
              </p:nvPr>
            </p:nvSpPr>
            <p:spPr>
              <a:xfrm>
                <a:off x="1689" y="2468"/>
                <a:ext cx="4078" cy="278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50000"/>
                  </a:lnSpc>
                  <a:spcAft>
                    <a:spcPts val="0"/>
                  </a:spcAft>
                </a:pPr>
                <a:r>
                  <a:rPr lang="en-US" altLang="zh-CN" sz="1400" kern="0" dirty="0">
                    <a:solidFill>
                      <a:schemeClr val="bg1"/>
                    </a:solidFill>
                    <a:effectLst/>
                    <a:latin typeface="Arial" panose="020B0604020202020204" pitchFamily="34" charset="0"/>
                    <a:ea typeface="宋体" panose="02010600030101010101" pitchFamily="2" charset="-122"/>
                    <a:cs typeface="Arial" panose="020B0604020202020204" pitchFamily="34" charset="0"/>
                  </a:rPr>
                  <a:t>Advancements in digital technology empower cultural holders with accessible filming tools, increasing interaction with global audiences.</a:t>
                </a:r>
                <a:r>
                  <a:rPr lang="zh-CN" altLang="zh-CN" sz="1400" dirty="0">
                    <a:solidFill>
                      <a:schemeClr val="bg1"/>
                    </a:solidFill>
                    <a:effectLst/>
                    <a:latin typeface="Arial" panose="020B0604020202020204" pitchFamily="34" charset="0"/>
                    <a:cs typeface="Arial" panose="020B0604020202020204" pitchFamily="34" charset="0"/>
                  </a:rPr>
                  <a:t> </a:t>
                </a:r>
                <a:endParaRPr lang="en-US" altLang="zh-CN" sz="1400" dirty="0">
                  <a:solidFill>
                    <a:schemeClr val="bg1"/>
                  </a:solidFill>
                  <a:latin typeface="Arial" panose="020B0604020202020204" pitchFamily="34" charset="0"/>
                  <a:ea typeface="Adobe Myungjo Std M" panose="02020600000000000000" charset="-128"/>
                  <a:cs typeface="Arial" panose="020B0604020202020204" pitchFamily="34" charset="0"/>
                  <a:sym typeface="+mn-ea"/>
                </a:endParaRPr>
              </a:p>
            </p:txBody>
          </p:sp>
          <p:sp>
            <p:nvSpPr>
              <p:cNvPr id="10" name="文本框 9"/>
              <p:cNvSpPr txBox="1"/>
              <p:nvPr/>
            </p:nvSpPr>
            <p:spPr>
              <a:xfrm>
                <a:off x="1665" y="1898"/>
                <a:ext cx="5149" cy="533"/>
              </a:xfrm>
              <a:prstGeom prst="rect">
                <a:avLst/>
              </a:prstGeom>
              <a:noFill/>
            </p:spPr>
            <p:txBody>
              <a:bodyPr wrap="square" rtlCol="0">
                <a:spAutoFit/>
              </a:bodyPr>
              <a:lstStyle/>
              <a:p>
                <a:pPr algn="l"/>
                <a:r>
                  <a:rPr lang="en-US" altLang="zh-CN" sz="1600" dirty="0">
                    <a:solidFill>
                      <a:schemeClr val="bg1"/>
                    </a:solidFill>
                    <a:latin typeface="Kozuka Mincho Pr6N H" panose="02020900000000000000" charset="-128"/>
                    <a:ea typeface="Kozuka Mincho Pr6N H" panose="02020900000000000000" charset="-128"/>
                  </a:rPr>
                  <a:t>Technological Empowerment</a:t>
                </a:r>
              </a:p>
            </p:txBody>
          </p:sp>
        </p:grpSp>
      </p:gr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4B4C2C"/>
        </a:solidFill>
        <a:effectLst/>
      </p:bgPr>
    </p:bg>
    <p:spTree>
      <p:nvGrpSpPr>
        <p:cNvPr id="1" name=""/>
        <p:cNvGrpSpPr/>
        <p:nvPr/>
      </p:nvGrpSpPr>
      <p:grpSpPr>
        <a:xfrm>
          <a:off x="0" y="0"/>
          <a:ext cx="0" cy="0"/>
          <a:chOff x="0" y="0"/>
          <a:chExt cx="0" cy="0"/>
        </a:xfrm>
      </p:grpSpPr>
      <p:sp>
        <p:nvSpPr>
          <p:cNvPr id="13" name="矩形 12"/>
          <p:cNvSpPr/>
          <p:nvPr/>
        </p:nvSpPr>
        <p:spPr>
          <a:xfrm flipH="1">
            <a:off x="735965" y="1095375"/>
            <a:ext cx="99060" cy="5762625"/>
          </a:xfrm>
          <a:prstGeom prst="rect">
            <a:avLst/>
          </a:prstGeom>
          <a:solidFill>
            <a:srgbClr val="9938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7149465" y="993140"/>
            <a:ext cx="4015105" cy="5092065"/>
            <a:chOff x="11517" y="2593"/>
            <a:chExt cx="6323" cy="8019"/>
          </a:xfrm>
        </p:grpSpPr>
        <p:sp>
          <p:nvSpPr>
            <p:cNvPr id="5" name="矩形 4"/>
            <p:cNvSpPr/>
            <p:nvPr/>
          </p:nvSpPr>
          <p:spPr>
            <a:xfrm flipH="1">
              <a:off x="12105" y="4806"/>
              <a:ext cx="5735" cy="5806"/>
            </a:xfrm>
            <a:prstGeom prst="rect">
              <a:avLst/>
            </a:prstGeom>
            <a:solidFill>
              <a:srgbClr val="A567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rcRect/>
            <a:stretch/>
          </p:blipFill>
          <p:spPr>
            <a:xfrm>
              <a:off x="11517" y="2593"/>
              <a:ext cx="5695" cy="7591"/>
            </a:xfrm>
            <a:prstGeom prst="rect">
              <a:avLst/>
            </a:prstGeom>
          </p:spPr>
        </p:pic>
      </p:grpSp>
      <p:sp>
        <p:nvSpPr>
          <p:cNvPr id="10" name="文本框 9"/>
          <p:cNvSpPr txBox="1"/>
          <p:nvPr/>
        </p:nvSpPr>
        <p:spPr>
          <a:xfrm>
            <a:off x="598170" y="1050925"/>
            <a:ext cx="3446780" cy="829945"/>
          </a:xfrm>
          <a:prstGeom prst="rect">
            <a:avLst/>
          </a:prstGeom>
          <a:noFill/>
          <a:effectLst/>
        </p:spPr>
        <p:txBody>
          <a:bodyPr wrap="square" rtlCol="0">
            <a:spAutoFit/>
          </a:bodyPr>
          <a:lstStyle/>
          <a:p>
            <a:pPr algn="l"/>
            <a:r>
              <a:rPr lang="en-US" altLang="zh-CN" sz="2400">
                <a:solidFill>
                  <a:srgbClr val="ABAD66"/>
                </a:solidFill>
                <a:latin typeface="Kozuka Mincho Pr6N H" panose="02020900000000000000" charset="-128"/>
                <a:ea typeface="Kozuka Mincho Pr6N H" panose="02020900000000000000" charset="-128"/>
              </a:rPr>
              <a:t>PART</a:t>
            </a:r>
            <a:r>
              <a:rPr lang="en-US" altLang="zh-CN" sz="3600" b="1">
                <a:solidFill>
                  <a:srgbClr val="ABAD66"/>
                </a:solidFill>
                <a:latin typeface="Kozuka Mincho Pr6N H" panose="02020900000000000000" charset="-128"/>
                <a:ea typeface="Kozuka Mincho Pr6N H" panose="02020900000000000000" charset="-128"/>
              </a:rPr>
              <a:t> </a:t>
            </a:r>
            <a:r>
              <a:rPr lang="en-US" altLang="zh-CN" sz="4800" b="1">
                <a:solidFill>
                  <a:srgbClr val="ABAD66"/>
                </a:solidFill>
                <a:latin typeface="Kozuka Mincho Pr6N H" panose="02020900000000000000" charset="-128"/>
                <a:ea typeface="Kozuka Mincho Pr6N H" panose="02020900000000000000" charset="-128"/>
              </a:rPr>
              <a:t> FOUR</a:t>
            </a:r>
          </a:p>
        </p:txBody>
      </p:sp>
      <p:grpSp>
        <p:nvGrpSpPr>
          <p:cNvPr id="3" name="组合 2"/>
          <p:cNvGrpSpPr/>
          <p:nvPr/>
        </p:nvGrpSpPr>
        <p:grpSpPr>
          <a:xfrm>
            <a:off x="1665605" y="2515870"/>
            <a:ext cx="4893310" cy="3046095"/>
            <a:chOff x="4093" y="3302"/>
            <a:chExt cx="7706" cy="4797"/>
          </a:xfrm>
        </p:grpSpPr>
        <p:grpSp>
          <p:nvGrpSpPr>
            <p:cNvPr id="39" name="组合 38"/>
            <p:cNvGrpSpPr/>
            <p:nvPr/>
          </p:nvGrpSpPr>
          <p:grpSpPr>
            <a:xfrm rot="5400000" flipH="1">
              <a:off x="4726" y="7194"/>
              <a:ext cx="139" cy="1030"/>
              <a:chOff x="185" y="3454"/>
              <a:chExt cx="140" cy="1030"/>
            </a:xfrm>
          </p:grpSpPr>
          <p:sp>
            <p:nvSpPr>
              <p:cNvPr id="31" name="椭圆 30"/>
              <p:cNvSpPr/>
              <p:nvPr/>
            </p:nvSpPr>
            <p:spPr>
              <a:xfrm>
                <a:off x="185" y="345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185" y="434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p:nvPr/>
            </p:nvSpPr>
            <p:spPr>
              <a:xfrm>
                <a:off x="185" y="3906"/>
                <a:ext cx="140" cy="140"/>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6" name="组合 15"/>
            <p:cNvGrpSpPr/>
            <p:nvPr/>
          </p:nvGrpSpPr>
          <p:grpSpPr>
            <a:xfrm>
              <a:off x="4093" y="3302"/>
              <a:ext cx="7706" cy="4797"/>
              <a:chOff x="4018" y="4172"/>
              <a:chExt cx="7706" cy="4797"/>
            </a:xfrm>
          </p:grpSpPr>
          <p:sp>
            <p:nvSpPr>
              <p:cNvPr id="17" name="文本框 16"/>
              <p:cNvSpPr txBox="1"/>
              <p:nvPr/>
            </p:nvSpPr>
            <p:spPr>
              <a:xfrm>
                <a:off x="4018" y="4172"/>
                <a:ext cx="6220" cy="1307"/>
              </a:xfrm>
              <a:prstGeom prst="rect">
                <a:avLst/>
              </a:prstGeom>
              <a:noFill/>
            </p:spPr>
            <p:txBody>
              <a:bodyPr wrap="square" rtlCol="0">
                <a:spAutoFit/>
              </a:bodyPr>
              <a:lstStyle/>
              <a:p>
                <a:pPr algn="l"/>
                <a:r>
                  <a:rPr lang="en-US" altLang="zh-CN" sz="4800" dirty="0">
                    <a:solidFill>
                      <a:schemeClr val="bg1"/>
                    </a:solidFill>
                    <a:latin typeface="思源宋体 CN Heavy" panose="02020900000000000000" charset="-122"/>
                    <a:ea typeface="思源宋体 CN Heavy" panose="02020900000000000000" charset="-122"/>
                  </a:rPr>
                  <a:t>Conclusion</a:t>
                </a:r>
                <a:endParaRPr lang="zh-CN" altLang="en-US" sz="4800" dirty="0">
                  <a:solidFill>
                    <a:schemeClr val="bg1"/>
                  </a:solidFill>
                  <a:latin typeface="思源宋体 CN Heavy" panose="02020900000000000000" charset="-122"/>
                  <a:ea typeface="思源宋体 CN Heavy" panose="02020900000000000000" charset="-122"/>
                </a:endParaRPr>
              </a:p>
            </p:txBody>
          </p:sp>
          <p:sp>
            <p:nvSpPr>
              <p:cNvPr id="37" name="文本框 36"/>
              <p:cNvSpPr txBox="1"/>
              <p:nvPr/>
            </p:nvSpPr>
            <p:spPr>
              <a:xfrm>
                <a:off x="4018" y="5770"/>
                <a:ext cx="7706" cy="3199"/>
              </a:xfrm>
              <a:prstGeom prst="rect">
                <a:avLst/>
              </a:prstGeom>
              <a:noFill/>
            </p:spPr>
            <p:txBody>
              <a:bodyPr wrap="square" rtlCol="0">
                <a:spAutoFit/>
              </a:bodyPr>
              <a:lstStyle/>
              <a:p>
                <a:r>
                  <a:rPr lang="en-US" altLang="zh-CN" sz="1800" dirty="0">
                    <a:solidFill>
                      <a:schemeClr val="bg1"/>
                    </a:solidFill>
                    <a:effectLst/>
                    <a:latin typeface="Arial" panose="020B0604020202020204" pitchFamily="34" charset="0"/>
                    <a:ea typeface="宋体" panose="02010600030101010101" pitchFamily="2" charset="-122"/>
                    <a:cs typeface="宋体" panose="02010600030101010101" pitchFamily="2" charset="-122"/>
                  </a:rPr>
                  <a:t>This research offers a new path for participatory documentaries to address cultural transmission challenges. It empowers cultural holders to engage in documentary practices, fostering stronger cultural identity and paving the way for the intergenerational preservation of ICH.</a:t>
                </a:r>
                <a:endParaRPr lang="zh-CN" altLang="zh-CN" sz="1800" dirty="0">
                  <a:solidFill>
                    <a:schemeClr val="bg1"/>
                  </a:solidFill>
                  <a:effectLst/>
                  <a:latin typeface="宋体" panose="02010600030101010101" pitchFamily="2" charset="-122"/>
                  <a:ea typeface="宋体" panose="02010600030101010101" pitchFamily="2" charset="-122"/>
                  <a:cs typeface="宋体" panose="02010600030101010101" pitchFamily="2" charset="-122"/>
                </a:endParaRPr>
              </a:p>
            </p:txBody>
          </p:sp>
        </p:grpSp>
      </p:gr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4B4C2C"/>
        </a:solidFill>
        <a:effectLst/>
      </p:bgPr>
    </p:bg>
    <p:spTree>
      <p:nvGrpSpPr>
        <p:cNvPr id="1" name=""/>
        <p:cNvGrpSpPr/>
        <p:nvPr/>
      </p:nvGrpSpPr>
      <p:grpSpPr>
        <a:xfrm>
          <a:off x="0" y="0"/>
          <a:ext cx="0" cy="0"/>
          <a:chOff x="0" y="0"/>
          <a:chExt cx="0" cy="0"/>
        </a:xfrm>
      </p:grpSpPr>
      <p:sp>
        <p:nvSpPr>
          <p:cNvPr id="5" name="矩形 4"/>
          <p:cNvSpPr/>
          <p:nvPr/>
        </p:nvSpPr>
        <p:spPr>
          <a:xfrm flipH="1">
            <a:off x="2637155" y="-1270"/>
            <a:ext cx="9072245" cy="6861175"/>
          </a:xfrm>
          <a:prstGeom prst="rect">
            <a:avLst/>
          </a:prstGeom>
          <a:solidFill>
            <a:srgbClr val="A5674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18" name="图片 17"/>
          <p:cNvPicPr>
            <a:picLocks noChangeAspect="1"/>
          </p:cNvPicPr>
          <p:nvPr/>
        </p:nvPicPr>
        <p:blipFill rotWithShape="1">
          <a:blip r:embed="rId3">
            <a:extLst>
              <a:ext uri="{28A0092B-C50C-407E-A947-70E740481C1C}">
                <a14:useLocalDpi xmlns:a14="http://schemas.microsoft.com/office/drawing/2010/main" val="0"/>
              </a:ext>
            </a:extLst>
          </a:blip>
          <a:srcRect l="772" r="772" b="6054"/>
          <a:stretch/>
        </p:blipFill>
        <p:spPr>
          <a:xfrm>
            <a:off x="433705" y="927100"/>
            <a:ext cx="3694430" cy="5005705"/>
          </a:xfrm>
          <a:prstGeom prst="rect">
            <a:avLst/>
          </a:prstGeom>
        </p:spPr>
      </p:pic>
      <p:sp>
        <p:nvSpPr>
          <p:cNvPr id="13" name="矩形 12"/>
          <p:cNvSpPr/>
          <p:nvPr/>
        </p:nvSpPr>
        <p:spPr>
          <a:xfrm flipH="1">
            <a:off x="259715" y="-1905"/>
            <a:ext cx="656590" cy="6863080"/>
          </a:xfrm>
          <a:prstGeom prst="rect">
            <a:avLst/>
          </a:prstGeom>
          <a:solidFill>
            <a:srgbClr val="ABAD6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39" name="组合 38"/>
          <p:cNvGrpSpPr/>
          <p:nvPr/>
        </p:nvGrpSpPr>
        <p:grpSpPr>
          <a:xfrm rot="5400000" flipH="1">
            <a:off x="2600960" y="6003290"/>
            <a:ext cx="88265" cy="654050"/>
            <a:chOff x="185" y="3454"/>
            <a:chExt cx="140" cy="1030"/>
          </a:xfrm>
        </p:grpSpPr>
        <p:sp>
          <p:nvSpPr>
            <p:cNvPr id="31" name="椭圆 30"/>
            <p:cNvSpPr/>
            <p:nvPr/>
          </p:nvSpPr>
          <p:spPr>
            <a:xfrm>
              <a:off x="185" y="345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椭圆 31"/>
            <p:cNvSpPr/>
            <p:nvPr/>
          </p:nvSpPr>
          <p:spPr>
            <a:xfrm>
              <a:off x="185" y="4344"/>
              <a:ext cx="140" cy="140"/>
            </a:xfrm>
            <a:prstGeom prst="ellipse">
              <a:avLst/>
            </a:prstGeom>
            <a:noFill/>
            <a:ln w="3175" cmpd="sng">
              <a:solidFill>
                <a:srgbClr val="FFFF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p:nvPr/>
          </p:nvSpPr>
          <p:spPr>
            <a:xfrm>
              <a:off x="185" y="3906"/>
              <a:ext cx="140" cy="140"/>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8" name="文本框 7"/>
          <p:cNvSpPr txBox="1"/>
          <p:nvPr/>
        </p:nvSpPr>
        <p:spPr>
          <a:xfrm>
            <a:off x="4363085" y="1435100"/>
            <a:ext cx="6289040" cy="1476375"/>
          </a:xfrm>
          <a:prstGeom prst="rect">
            <a:avLst/>
          </a:prstGeom>
          <a:noFill/>
        </p:spPr>
        <p:txBody>
          <a:bodyPr wrap="square" rtlCol="0">
            <a:spAutoFit/>
          </a:bodyPr>
          <a:lstStyle/>
          <a:p>
            <a:pPr algn="dist"/>
            <a:r>
              <a:rPr lang="en-US" sz="9000">
                <a:solidFill>
                  <a:schemeClr val="bg1"/>
                </a:solidFill>
                <a:latin typeface="思源宋体 CN Heavy" panose="02020900000000000000" charset="-122"/>
                <a:ea typeface="思源宋体 CN Heavy" panose="02020900000000000000" charset="-122"/>
              </a:rPr>
              <a:t>THANKS</a:t>
            </a:r>
          </a:p>
        </p:txBody>
      </p:sp>
      <p:sp>
        <p:nvSpPr>
          <p:cNvPr id="19" name="矩形 18"/>
          <p:cNvSpPr/>
          <p:nvPr/>
        </p:nvSpPr>
        <p:spPr>
          <a:xfrm flipH="1">
            <a:off x="7447915" y="5882005"/>
            <a:ext cx="2427605" cy="373380"/>
          </a:xfrm>
          <a:prstGeom prst="rect">
            <a:avLst/>
          </a:prstGeom>
          <a:solidFill>
            <a:srgbClr val="99384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7" name="图片 6" descr="823cbfb6384c002112376f6596b31c6e71a3d88a3b7225-UuQJoU_fw657"/>
          <p:cNvPicPr>
            <a:picLocks noChangeAspect="1"/>
          </p:cNvPicPr>
          <p:nvPr/>
        </p:nvPicPr>
        <p:blipFill>
          <a:blip r:embed="rId4"/>
          <a:srcRect l="5337" t="2054" r="9954" b="11298"/>
          <a:stretch>
            <a:fillRect/>
          </a:stretch>
        </p:blipFill>
        <p:spPr>
          <a:xfrm>
            <a:off x="4533628" y="-900905"/>
            <a:ext cx="7060477" cy="696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2.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3.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4.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5.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6.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If you do something, do it well."/>
  <p:tag name="KSO_WM_UNIT_NOCLEAR" val="0"/>
  <p:tag name="KSO_WM_UNIT_VALUE" val="44"/>
  <p:tag name="KSO_WM_UNIT_HIGHLIGHT" val="0"/>
  <p:tag name="KSO_WM_UNIT_COMPATIBLE" val="0"/>
  <p:tag name="KSO_WM_UNIT_DIAGRAM_ISNUMVISUAL" val="0"/>
  <p:tag name="KSO_WM_UNIT_DIAGRAM_ISREFERUNIT" val="0"/>
  <p:tag name="KSO_WM_UNIT_TYPE" val="b"/>
  <p:tag name="KSO_WM_UNIT_INDEX" val="1"/>
  <p:tag name="KSO_WM_UNIT_ID" val="custom20200982_1*b*1"/>
  <p:tag name="KSO_WM_TEMPLATE_CATEGORY" val="custom"/>
  <p:tag name="KSO_WM_TEMPLATE_INDEX" val="20200982"/>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If you do something, do it well."/>
  <p:tag name="KSO_WM_UNIT_NOCLEAR" val="0"/>
  <p:tag name="KSO_WM_UNIT_VALUE" val="44"/>
  <p:tag name="KSO_WM_UNIT_HIGHLIGHT" val="0"/>
  <p:tag name="KSO_WM_UNIT_COMPATIBLE" val="0"/>
  <p:tag name="KSO_WM_UNIT_DIAGRAM_ISNUMVISUAL" val="0"/>
  <p:tag name="KSO_WM_UNIT_DIAGRAM_ISREFERUNIT" val="0"/>
  <p:tag name="KSO_WM_UNIT_TYPE" val="b"/>
  <p:tag name="KSO_WM_UNIT_INDEX" val="1"/>
  <p:tag name="KSO_WM_UNIT_ID" val="custom20200982_1*b*1"/>
  <p:tag name="KSO_WM_TEMPLATE_CATEGORY" val="custom"/>
  <p:tag name="KSO_WM_TEMPLATE_INDEX" val="20200982"/>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If you do something, do it well."/>
  <p:tag name="KSO_WM_UNIT_NOCLEAR" val="0"/>
  <p:tag name="KSO_WM_UNIT_VALUE" val="44"/>
  <p:tag name="KSO_WM_UNIT_HIGHLIGHT" val="0"/>
  <p:tag name="KSO_WM_UNIT_COMPATIBLE" val="0"/>
  <p:tag name="KSO_WM_UNIT_DIAGRAM_ISNUMVISUAL" val="0"/>
  <p:tag name="KSO_WM_UNIT_DIAGRAM_ISREFERUNIT" val="0"/>
  <p:tag name="KSO_WM_UNIT_TYPE" val="b"/>
  <p:tag name="KSO_WM_UNIT_INDEX" val="1"/>
  <p:tag name="KSO_WM_UNIT_ID" val="custom20200982_1*b*1"/>
  <p:tag name="KSO_WM_TEMPLATE_CATEGORY" val="custom"/>
  <p:tag name="KSO_WM_TEMPLATE_INDEX" val="20200982"/>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10.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11.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12.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If you do something, do it well."/>
  <p:tag name="KSO_WM_UNIT_NOCLEAR" val="0"/>
  <p:tag name="KSO_WM_UNIT_VALUE" val="44"/>
  <p:tag name="KSO_WM_UNIT_HIGHLIGHT" val="0"/>
  <p:tag name="KSO_WM_UNIT_COMPATIBLE" val="0"/>
  <p:tag name="KSO_WM_UNIT_DIAGRAM_ISNUMVISUAL" val="0"/>
  <p:tag name="KSO_WM_UNIT_DIAGRAM_ISREFERUNIT" val="0"/>
  <p:tag name="KSO_WM_UNIT_TYPE" val="b"/>
  <p:tag name="KSO_WM_UNIT_INDEX" val="1"/>
  <p:tag name="KSO_WM_UNIT_ID" val="custom20200982_1*b*1"/>
  <p:tag name="KSO_WM_TEMPLATE_CATEGORY" val="custom"/>
  <p:tag name="KSO_WM_TEMPLATE_INDEX" val="20200982"/>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14.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If you do something, do it well."/>
  <p:tag name="KSO_WM_UNIT_NOCLEAR" val="0"/>
  <p:tag name="KSO_WM_UNIT_VALUE" val="44"/>
  <p:tag name="KSO_WM_UNIT_HIGHLIGHT" val="0"/>
  <p:tag name="KSO_WM_UNIT_COMPATIBLE" val="0"/>
  <p:tag name="KSO_WM_UNIT_DIAGRAM_ISNUMVISUAL" val="0"/>
  <p:tag name="KSO_WM_UNIT_DIAGRAM_ISREFERUNIT" val="0"/>
  <p:tag name="KSO_WM_UNIT_TYPE" val="b"/>
  <p:tag name="KSO_WM_UNIT_INDEX" val="1"/>
  <p:tag name="KSO_WM_UNIT_ID" val="custom20200982_1*b*1"/>
  <p:tag name="KSO_WM_TEMPLATE_CATEGORY" val="custom"/>
  <p:tag name="KSO_WM_TEMPLATE_INDEX" val="2020098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16.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17.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If you do something, do it well."/>
  <p:tag name="KSO_WM_UNIT_NOCLEAR" val="0"/>
  <p:tag name="KSO_WM_UNIT_VALUE" val="44"/>
  <p:tag name="KSO_WM_UNIT_HIGHLIGHT" val="0"/>
  <p:tag name="KSO_WM_UNIT_COMPATIBLE" val="0"/>
  <p:tag name="KSO_WM_UNIT_DIAGRAM_ISNUMVISUAL" val="0"/>
  <p:tag name="KSO_WM_UNIT_DIAGRAM_ISREFERUNIT" val="0"/>
  <p:tag name="KSO_WM_UNIT_TYPE" val="b"/>
  <p:tag name="KSO_WM_UNIT_INDEX" val="1"/>
  <p:tag name="KSO_WM_UNIT_ID" val="custom20200982_1*b*1"/>
  <p:tag name="KSO_WM_TEMPLATE_CATEGORY" val="custom"/>
  <p:tag name="KSO_WM_TEMPLATE_INDEX" val="20200982"/>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If you do something, do it well."/>
  <p:tag name="KSO_WM_UNIT_NOCLEAR" val="0"/>
  <p:tag name="KSO_WM_UNIT_VALUE" val="44"/>
  <p:tag name="KSO_WM_UNIT_HIGHLIGHT" val="0"/>
  <p:tag name="KSO_WM_UNIT_COMPATIBLE" val="0"/>
  <p:tag name="KSO_WM_UNIT_DIAGRAM_ISNUMVISUAL" val="0"/>
  <p:tag name="KSO_WM_UNIT_DIAGRAM_ISREFERUNIT" val="0"/>
  <p:tag name="KSO_WM_UNIT_TYPE" val="b"/>
  <p:tag name="KSO_WM_UNIT_INDEX" val="1"/>
  <p:tag name="KSO_WM_UNIT_ID" val="custom20200982_1*b*1"/>
  <p:tag name="KSO_WM_TEMPLATE_CATEGORY" val="custom"/>
  <p:tag name="KSO_WM_TEMPLATE_INDEX" val="20200982"/>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If you do something, do it well."/>
  <p:tag name="KSO_WM_UNIT_NOCLEAR" val="0"/>
  <p:tag name="KSO_WM_UNIT_VALUE" val="44"/>
  <p:tag name="KSO_WM_UNIT_HIGHLIGHT" val="0"/>
  <p:tag name="KSO_WM_UNIT_COMPATIBLE" val="0"/>
  <p:tag name="KSO_WM_UNIT_DIAGRAM_ISNUMVISUAL" val="0"/>
  <p:tag name="KSO_WM_UNIT_DIAGRAM_ISREFERUNIT" val="0"/>
  <p:tag name="KSO_WM_UNIT_TYPE" val="b"/>
  <p:tag name="KSO_WM_UNIT_INDEX" val="1"/>
  <p:tag name="KSO_WM_UNIT_ID" val="custom20200982_1*b*1"/>
  <p:tag name="KSO_WM_TEMPLATE_CATEGORY" val="custom"/>
  <p:tag name="KSO_WM_TEMPLATE_INDEX" val="20200982"/>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If you do something, do it well."/>
  <p:tag name="KSO_WM_UNIT_NOCLEAR" val="0"/>
  <p:tag name="KSO_WM_UNIT_VALUE" val="44"/>
  <p:tag name="KSO_WM_UNIT_HIGHLIGHT" val="0"/>
  <p:tag name="KSO_WM_UNIT_COMPATIBLE" val="0"/>
  <p:tag name="KSO_WM_UNIT_DIAGRAM_ISNUMVISUAL" val="0"/>
  <p:tag name="KSO_WM_UNIT_DIAGRAM_ISREFERUNIT" val="0"/>
  <p:tag name="KSO_WM_UNIT_TYPE" val="b"/>
  <p:tag name="KSO_WM_UNIT_INDEX" val="1"/>
  <p:tag name="KSO_WM_UNIT_ID" val="custom20200982_1*b*1"/>
  <p:tag name="KSO_WM_TEMPLATE_CATEGORY" val="custom"/>
  <p:tag name="KSO_WM_TEMPLATE_INDEX" val="20200982"/>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22.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a:noFill/>
        </a:ln>
      </a:spPr>
      <a:bodyPr rtlCol="0" anchor="ctr"/>
      <a:lstStyle>
        <a:defPPr algn="ctr">
          <a:defRPr>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2661</TotalTime>
  <Words>435</Words>
  <Application>Microsoft Macintosh PowerPoint</Application>
  <PresentationFormat>宽屏</PresentationFormat>
  <Paragraphs>45</Paragraphs>
  <Slides>13</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13</vt:i4>
      </vt:variant>
    </vt:vector>
  </HeadingPairs>
  <TitlesOfParts>
    <vt:vector size="23" baseType="lpstr">
      <vt:lpstr>等线</vt:lpstr>
      <vt:lpstr>等线 Light</vt:lpstr>
      <vt:lpstr>思源宋体 CN Heavy</vt:lpstr>
      <vt:lpstr>宋体</vt:lpstr>
      <vt:lpstr>Adobe Myungjo Std M</vt:lpstr>
      <vt:lpstr>Kozuka Mincho Pr6N H</vt:lpstr>
      <vt:lpstr>Arial</vt:lpstr>
      <vt:lpstr>Calibri</vt:lpstr>
      <vt:lpstr>Symbol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孔 融</dc:creator>
  <cp:lastModifiedBy>Microsoft Office User</cp:lastModifiedBy>
  <cp:revision>1869</cp:revision>
  <dcterms:created xsi:type="dcterms:W3CDTF">2019-06-10T08:44:00Z</dcterms:created>
  <dcterms:modified xsi:type="dcterms:W3CDTF">2024-12-05T10:21:07Z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