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D0D0D"/>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2680" autoAdjust="0"/>
  </p:normalViewPr>
  <p:slideViewPr>
    <p:cSldViewPr snapToGrid="0">
      <p:cViewPr varScale="1">
        <p:scale>
          <a:sx n="48" d="100"/>
          <a:sy n="48" d="100"/>
        </p:scale>
        <p:origin x="-1360" y="-76"/>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C3E507-CAEB-468E-B99E-AED890BCEE43}" type="datetimeFigureOut">
              <a:rPr lang="en-US" smtClean="0"/>
              <a:pPr/>
              <a:t>7/2/2026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6DADE5-3D52-49BD-85CF-D8F5E7AB720C}" type="slidenum">
              <a:rPr lang="en-US" smtClean="0"/>
              <a:pPr/>
              <a:t>‹#›</a:t>
            </a:fld>
            <a:endParaRPr lang="en-US"/>
          </a:p>
        </p:txBody>
      </p:sp>
    </p:spTree>
    <p:extLst>
      <p:ext uri="{BB962C8B-B14F-4D97-AF65-F5344CB8AC3E}">
        <p14:creationId xmlns:p14="http://schemas.microsoft.com/office/powerpoint/2010/main" xmlns="" val="143854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Today I will critically evaluate </a:t>
            </a:r>
            <a:r>
              <a:rPr lang="en-US" b="1" dirty="0" err="1"/>
              <a:t>KardiaMobile</a:t>
            </a:r>
            <a:r>
              <a:rPr lang="en-US" dirty="0"/>
              <a:t>, a portable electrocardiogram (ECG) device developed by AliveCor. It is an example of digital transformation within UK health and social care because it supports remote monitoring, early diagnosis of atrial fibrillation, and improves access to healthcare services outside traditional hospital settings. This presentation will evaluate its impact on the healthcare workforce, service delivery, patients, communities, and future opportunities using a SWOT analysis (NHS Digital, 2023; Savickas </a:t>
            </a:r>
            <a:r>
              <a:rPr lang="en-US" i="1" dirty="0"/>
              <a:t>et al.</a:t>
            </a:r>
            <a:r>
              <a:rPr lang="en-US" dirty="0"/>
              <a:t>, 2023).</a:t>
            </a:r>
          </a:p>
        </p:txBody>
      </p:sp>
      <p:sp>
        <p:nvSpPr>
          <p:cNvPr id="4" name="Slide Number Placeholder 3"/>
          <p:cNvSpPr>
            <a:spLocks noGrp="1"/>
          </p:cNvSpPr>
          <p:nvPr>
            <p:ph type="sldNum" sz="quarter" idx="5"/>
          </p:nvPr>
        </p:nvSpPr>
        <p:spPr/>
        <p:txBody>
          <a:bodyPr/>
          <a:lstStyle/>
          <a:p>
            <a:fld id="{936DADE5-3D52-49BD-85CF-D8F5E7AB720C}" type="slidenum">
              <a:rPr lang="en-US" smtClean="0"/>
              <a:pPr/>
              <a:t>1</a:t>
            </a:fld>
            <a:endParaRPr lang="en-US"/>
          </a:p>
        </p:txBody>
      </p:sp>
    </p:spTree>
    <p:extLst>
      <p:ext uri="{BB962C8B-B14F-4D97-AF65-F5344CB8AC3E}">
        <p14:creationId xmlns:p14="http://schemas.microsoft.com/office/powerpoint/2010/main" xmlns="" val="2922063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err="1"/>
              <a:t>KardiaMobile</a:t>
            </a:r>
            <a:r>
              <a:rPr lang="en-US" dirty="0"/>
              <a:t> is a portable single-lead ECG device that connects to a smartphone application. It enables patients and healthcare professionals to record heart rhythms within 30 seconds and uses artificial intelligence to identify abnormal heart rhythms, particularly atrial fibrillation. The technology is now widely used in GP surgeries, community pharmacies, care homes and remote healthcare services, helping healthcare professionals diagnose patients earlier and reducing delays in treatment (AliveCor, 2024; Savickas </a:t>
            </a:r>
            <a:r>
              <a:rPr lang="en-US" i="1" dirty="0"/>
              <a:t>et al.</a:t>
            </a:r>
            <a:r>
              <a:rPr lang="en-US" dirty="0"/>
              <a:t>, 2023). </a:t>
            </a:r>
          </a:p>
        </p:txBody>
      </p:sp>
      <p:sp>
        <p:nvSpPr>
          <p:cNvPr id="4" name="Slide Number Placeholder 3"/>
          <p:cNvSpPr>
            <a:spLocks noGrp="1"/>
          </p:cNvSpPr>
          <p:nvPr>
            <p:ph type="sldNum" sz="quarter" idx="5"/>
          </p:nvPr>
        </p:nvSpPr>
        <p:spPr/>
        <p:txBody>
          <a:bodyPr/>
          <a:lstStyle/>
          <a:p>
            <a:fld id="{936DADE5-3D52-49BD-85CF-D8F5E7AB720C}" type="slidenum">
              <a:rPr lang="en-US" smtClean="0"/>
              <a:pPr/>
              <a:t>2</a:t>
            </a:fld>
            <a:endParaRPr lang="en-US"/>
          </a:p>
        </p:txBody>
      </p:sp>
    </p:spTree>
    <p:extLst>
      <p:ext uri="{BB962C8B-B14F-4D97-AF65-F5344CB8AC3E}">
        <p14:creationId xmlns:p14="http://schemas.microsoft.com/office/powerpoint/2010/main" xmlns="" val="1949827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KardiaMobile</a:t>
            </a:r>
            <a:r>
              <a:rPr lang="en-US" dirty="0"/>
              <a:t> represents digital transformation because it changes how healthcare is delivered. Rather than requiring patients to attend hospital for ECG monitoring, assessments can be completed in community settings or even at home. The device supports digital information sharing, remote consultations and patient self-management, which aligns with the NHS digital transformation strategy and improves service efficiency while maintaining professional clinical oversight (NHS England, 2022; NHS Digital, 2023). </a:t>
            </a:r>
          </a:p>
        </p:txBody>
      </p:sp>
      <p:sp>
        <p:nvSpPr>
          <p:cNvPr id="4" name="Slide Number Placeholder 3"/>
          <p:cNvSpPr>
            <a:spLocks noGrp="1"/>
          </p:cNvSpPr>
          <p:nvPr>
            <p:ph type="sldNum" sz="quarter" idx="5"/>
          </p:nvPr>
        </p:nvSpPr>
        <p:spPr/>
        <p:txBody>
          <a:bodyPr/>
          <a:lstStyle/>
          <a:p>
            <a:fld id="{936DADE5-3D52-49BD-85CF-D8F5E7AB720C}" type="slidenum">
              <a:rPr lang="en-US" smtClean="0"/>
              <a:pPr/>
              <a:t>3</a:t>
            </a:fld>
            <a:endParaRPr lang="en-US"/>
          </a:p>
        </p:txBody>
      </p:sp>
    </p:spTree>
    <p:extLst>
      <p:ext uri="{BB962C8B-B14F-4D97-AF65-F5344CB8AC3E}">
        <p14:creationId xmlns:p14="http://schemas.microsoft.com/office/powerpoint/2010/main" xmlns="" val="1833440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KardiaMobile</a:t>
            </a:r>
            <a:r>
              <a:rPr lang="en-US" dirty="0"/>
              <a:t> has improved workforce efficiency by allowing healthcare professionals to perform ECG assessments more quickly and make faster clinical decisions. It also expands the roles of nurses, pharmacists and community healthcare staff. However, successful implementation depends on adequate staff training and digital competence. Challenges include increased workload, resistance to new technologies, poor digital literacy and technical problems that may disrupt clinical practice (Savickas </a:t>
            </a:r>
            <a:r>
              <a:rPr lang="en-US" i="1" dirty="0"/>
              <a:t>et al.</a:t>
            </a:r>
            <a:r>
              <a:rPr lang="en-US" dirty="0"/>
              <a:t>, 2023; NHS England, 2022). </a:t>
            </a:r>
          </a:p>
        </p:txBody>
      </p:sp>
      <p:sp>
        <p:nvSpPr>
          <p:cNvPr id="4" name="Slide Number Placeholder 3"/>
          <p:cNvSpPr>
            <a:spLocks noGrp="1"/>
          </p:cNvSpPr>
          <p:nvPr>
            <p:ph type="sldNum" sz="quarter" idx="5"/>
          </p:nvPr>
        </p:nvSpPr>
        <p:spPr/>
        <p:txBody>
          <a:bodyPr/>
          <a:lstStyle/>
          <a:p>
            <a:fld id="{936DADE5-3D52-49BD-85CF-D8F5E7AB720C}" type="slidenum">
              <a:rPr lang="en-US" smtClean="0"/>
              <a:pPr/>
              <a:t>4</a:t>
            </a:fld>
            <a:endParaRPr lang="en-US"/>
          </a:p>
        </p:txBody>
      </p:sp>
    </p:spTree>
    <p:extLst>
      <p:ext uri="{BB962C8B-B14F-4D97-AF65-F5344CB8AC3E}">
        <p14:creationId xmlns:p14="http://schemas.microsoft.com/office/powerpoint/2010/main" xmlns="" val="2505223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KardiaMobile</a:t>
            </a:r>
            <a:r>
              <a:rPr lang="en-US" dirty="0"/>
              <a:t> improves service delivery by enabling earlier diagnosis, reducing waiting times and improving continuity of care. It supports communication between healthcare providers and helps reduce unnecessary hospital admissions through remote monitoring. However, it should not replace the standard 12-lead ECG because complex cardiac conditions still require comprehensive hospital assessment. Technical failures and integration issues with electronic health records may also affect healthcare delivery (NICE, 2021; NHS England, 2022).</a:t>
            </a:r>
          </a:p>
        </p:txBody>
      </p:sp>
      <p:sp>
        <p:nvSpPr>
          <p:cNvPr id="4" name="Slide Number Placeholder 3"/>
          <p:cNvSpPr>
            <a:spLocks noGrp="1"/>
          </p:cNvSpPr>
          <p:nvPr>
            <p:ph type="sldNum" sz="quarter" idx="5"/>
          </p:nvPr>
        </p:nvSpPr>
        <p:spPr/>
        <p:txBody>
          <a:bodyPr/>
          <a:lstStyle/>
          <a:p>
            <a:fld id="{936DADE5-3D52-49BD-85CF-D8F5E7AB720C}" type="slidenum">
              <a:rPr lang="en-US" smtClean="0"/>
              <a:pPr/>
              <a:t>5</a:t>
            </a:fld>
            <a:endParaRPr lang="en-US"/>
          </a:p>
        </p:txBody>
      </p:sp>
    </p:spTree>
    <p:extLst>
      <p:ext uri="{BB962C8B-B14F-4D97-AF65-F5344CB8AC3E}">
        <p14:creationId xmlns:p14="http://schemas.microsoft.com/office/powerpoint/2010/main" xmlns="" val="829949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Patients benefit from greater access to healthcare, faster diagnosis and increased involvement in managing their own health. Home monitoring is particularly valuable for older adults and people living in rural communities. However, some patients experience difficulties using digital technologies because of limited digital literacy. There are also concerns about data privacy, anxiety caused by abnormal ECG readings and reduced face-to-face interaction with healthcare professionals (Emmett </a:t>
            </a:r>
            <a:r>
              <a:rPr lang="en-US" i="1" dirty="0"/>
              <a:t>et al.</a:t>
            </a:r>
            <a:r>
              <a:rPr lang="en-US" dirty="0"/>
              <a:t>, 2024; NICE, 2021).</a:t>
            </a:r>
          </a:p>
        </p:txBody>
      </p:sp>
      <p:sp>
        <p:nvSpPr>
          <p:cNvPr id="4" name="Slide Number Placeholder 3"/>
          <p:cNvSpPr>
            <a:spLocks noGrp="1"/>
          </p:cNvSpPr>
          <p:nvPr>
            <p:ph type="sldNum" sz="quarter" idx="5"/>
          </p:nvPr>
        </p:nvSpPr>
        <p:spPr/>
        <p:txBody>
          <a:bodyPr/>
          <a:lstStyle/>
          <a:p>
            <a:fld id="{936DADE5-3D52-49BD-85CF-D8F5E7AB720C}" type="slidenum">
              <a:rPr lang="en-US" smtClean="0"/>
              <a:pPr/>
              <a:t>6</a:t>
            </a:fld>
            <a:endParaRPr lang="en-US"/>
          </a:p>
        </p:txBody>
      </p:sp>
    </p:spTree>
    <p:extLst>
      <p:ext uri="{BB962C8B-B14F-4D97-AF65-F5344CB8AC3E}">
        <p14:creationId xmlns:p14="http://schemas.microsoft.com/office/powerpoint/2010/main" xmlns="" val="26591193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BE59AC82-4704-BCA8-0139-C1F4829BFE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37E7B93D-F229-8683-0E95-4A718F1068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C250426A-6536-9FBF-EE99-ABD99154BA17}"/>
              </a:ext>
            </a:extLst>
          </p:cNvPr>
          <p:cNvSpPr>
            <a:spLocks noGrp="1"/>
          </p:cNvSpPr>
          <p:nvPr>
            <p:ph type="body" idx="1"/>
          </p:nvPr>
        </p:nvSpPr>
        <p:spPr/>
        <p:txBody>
          <a:bodyPr/>
          <a:lstStyle/>
          <a:p>
            <a:r>
              <a:rPr lang="en-US" dirty="0"/>
              <a:t>Overall, the SWOT analysis demonstrates that </a:t>
            </a:r>
            <a:r>
              <a:rPr lang="en-US" dirty="0" err="1"/>
              <a:t>KardiaMobile</a:t>
            </a:r>
            <a:r>
              <a:rPr lang="en-US" dirty="0"/>
              <a:t> has many strengths, including faster diagnosis, improved accessibility, remote monitoring and increased workforce efficiency. Future opportunities include wider NHS implementation, artificial intelligence integration and </a:t>
            </a:r>
            <a:r>
              <a:rPr lang="en-US" dirty="0" err="1"/>
              <a:t>personalised</a:t>
            </a:r>
            <a:r>
              <a:rPr lang="en-US" dirty="0"/>
              <a:t> healthcare. However, weaknesses such as digital literacy barriers and technical limitations remain, while threats include cybersecurity risks, health inequalities and overreliance on digital technologies (World Health Organization, 2021; NHS England, 2022). </a:t>
            </a:r>
          </a:p>
        </p:txBody>
      </p:sp>
      <p:sp>
        <p:nvSpPr>
          <p:cNvPr id="4" name="Slide Number Placeholder 3">
            <a:extLst>
              <a:ext uri="{FF2B5EF4-FFF2-40B4-BE49-F238E27FC236}">
                <a16:creationId xmlns:a16="http://schemas.microsoft.com/office/drawing/2014/main" xmlns="" id="{48A7757E-B686-C99F-809B-53130DEAFAED}"/>
              </a:ext>
            </a:extLst>
          </p:cNvPr>
          <p:cNvSpPr>
            <a:spLocks noGrp="1"/>
          </p:cNvSpPr>
          <p:nvPr>
            <p:ph type="sldNum" sz="quarter" idx="5"/>
          </p:nvPr>
        </p:nvSpPr>
        <p:spPr/>
        <p:txBody>
          <a:bodyPr/>
          <a:lstStyle/>
          <a:p>
            <a:fld id="{936DADE5-3D52-49BD-85CF-D8F5E7AB720C}" type="slidenum">
              <a:rPr lang="en-US" smtClean="0"/>
              <a:pPr/>
              <a:t>7</a:t>
            </a:fld>
            <a:endParaRPr lang="en-US"/>
          </a:p>
        </p:txBody>
      </p:sp>
    </p:spTree>
    <p:extLst>
      <p:ext uri="{BB962C8B-B14F-4D97-AF65-F5344CB8AC3E}">
        <p14:creationId xmlns:p14="http://schemas.microsoft.com/office/powerpoint/2010/main" xmlns="" val="2624695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KardiaMobile</a:t>
            </a:r>
            <a:r>
              <a:rPr lang="en-US" dirty="0"/>
              <a:t> has been successful because it supports NHS digital transformation and improves early detection of atrial fibrillation, helping reduce pressure on secondary care services. Despite these advantages, it cannot replace traditional diagnostic methods and requires appropriate staff training, strong governance and patient education. Ethical concerns regarding privacy and the risk of digital exclusion must also be addressed to ensure equitable healthcare delivery (Topol, 2019; Wachter, 2016). </a:t>
            </a:r>
          </a:p>
        </p:txBody>
      </p:sp>
      <p:sp>
        <p:nvSpPr>
          <p:cNvPr id="4" name="Slide Number Placeholder 3"/>
          <p:cNvSpPr>
            <a:spLocks noGrp="1"/>
          </p:cNvSpPr>
          <p:nvPr>
            <p:ph type="sldNum" sz="quarter" idx="5"/>
          </p:nvPr>
        </p:nvSpPr>
        <p:spPr/>
        <p:txBody>
          <a:bodyPr/>
          <a:lstStyle/>
          <a:p>
            <a:fld id="{936DADE5-3D52-49BD-85CF-D8F5E7AB720C}" type="slidenum">
              <a:rPr lang="en-US" smtClean="0"/>
              <a:pPr/>
              <a:t>8</a:t>
            </a:fld>
            <a:endParaRPr lang="en-US"/>
          </a:p>
        </p:txBody>
      </p:sp>
    </p:spTree>
    <p:extLst>
      <p:ext uri="{BB962C8B-B14F-4D97-AF65-F5344CB8AC3E}">
        <p14:creationId xmlns:p14="http://schemas.microsoft.com/office/powerpoint/2010/main" xmlns="" val="9074935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a:t>
            </a:r>
            <a:r>
              <a:rPr lang="en-US" dirty="0" err="1"/>
              <a:t>KardiaMobile</a:t>
            </a:r>
            <a:r>
              <a:rPr lang="en-US" dirty="0"/>
              <a:t> is an important digital innovation that has transformed cardiovascular care within the NHS. It improves workforce efficiency, enhances patient experiences and increases access to healthcare through remote monitoring. Although challenges such as cybersecurity, digital exclusion and staff training remain, the overall benefits outweigh the limitations when supported by effective governance, continuous education and equal access to digital healthcare services (NHS England, 2022; World Health Organization, 2021).</a:t>
            </a:r>
          </a:p>
        </p:txBody>
      </p:sp>
      <p:sp>
        <p:nvSpPr>
          <p:cNvPr id="4" name="Slide Number Placeholder 3"/>
          <p:cNvSpPr>
            <a:spLocks noGrp="1"/>
          </p:cNvSpPr>
          <p:nvPr>
            <p:ph type="sldNum" sz="quarter" idx="5"/>
          </p:nvPr>
        </p:nvSpPr>
        <p:spPr/>
        <p:txBody>
          <a:bodyPr/>
          <a:lstStyle/>
          <a:p>
            <a:fld id="{936DADE5-3D52-49BD-85CF-D8F5E7AB720C}" type="slidenum">
              <a:rPr lang="en-US" smtClean="0"/>
              <a:pPr/>
              <a:t>9</a:t>
            </a:fld>
            <a:endParaRPr lang="en-US"/>
          </a:p>
        </p:txBody>
      </p:sp>
    </p:spTree>
    <p:extLst>
      <p:ext uri="{BB962C8B-B14F-4D97-AF65-F5344CB8AC3E}">
        <p14:creationId xmlns:p14="http://schemas.microsoft.com/office/powerpoint/2010/main" xmlns="" val="2818013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7/2/2026</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pPr/>
              <a:t>7/2/2026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7/2/2026</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txBody>
          <a:bodyPr/>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pPr/>
              <a:t>7/2/2026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pPr/>
              <a:t>7/2/2026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pPr/>
              <a:t>7/2/2026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pPr/>
              <a:t>7/2/2026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7/2/2026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7/2/2026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pPr/>
              <a:t>7/2/2026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pPr/>
              <a:t>7/2/2026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7/2/2026</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who.int/" TargetMode="External"/><Relationship Id="rId2" Type="http://schemas.openxmlformats.org/officeDocument/2006/relationships/hyperlink" Target="https://digital.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xmlns="" id="{C8621EB5-792C-AC77-261F-C931042A7AB0}"/>
              </a:ext>
            </a:extLst>
          </p:cNvPr>
          <p:cNvSpPr>
            <a:spLocks noGrp="1"/>
          </p:cNvSpPr>
          <p:nvPr>
            <p:ph type="subTitle" idx="1"/>
          </p:nvPr>
        </p:nvSpPr>
        <p:spPr>
          <a:xfrm>
            <a:off x="2180869" y="2272576"/>
            <a:ext cx="7830263" cy="3302206"/>
          </a:xfrm>
        </p:spPr>
        <p:txBody>
          <a:bodyPr>
            <a:normAutofit/>
          </a:bodyPr>
          <a:lstStyle/>
          <a:p>
            <a:pPr defTabSz="685800"/>
            <a:r>
              <a:rPr lang="en-GB" sz="1800" b="1" dirty="0">
                <a:solidFill>
                  <a:srgbClr val="000000"/>
                </a:solidFill>
                <a:latin typeface="Aptos" panose="020B0004020202020204" pitchFamily="34" charset="0"/>
              </a:rPr>
              <a:t>Assignment Title:  </a:t>
            </a:r>
            <a:r>
              <a:rPr lang="it-IT" sz="1800" b="1" dirty="0">
                <a:solidFill>
                  <a:srgbClr val="000000"/>
                </a:solidFill>
                <a:latin typeface="Aptos" panose="020B0004020202020204" pitchFamily="34" charset="0"/>
              </a:rPr>
              <a:t>Component 2: Viva Voce (Oral Presentation)</a:t>
            </a:r>
            <a:endParaRPr lang="en-GB" sz="1800" b="1" dirty="0">
              <a:solidFill>
                <a:srgbClr val="000000"/>
              </a:solidFill>
              <a:latin typeface="Aptos" panose="020B0004020202020204" pitchFamily="34" charset="0"/>
            </a:endParaRPr>
          </a:p>
          <a:p>
            <a:pPr defTabSz="685800"/>
            <a:endParaRPr lang="en-GB" sz="1800" b="1" dirty="0">
              <a:solidFill>
                <a:srgbClr val="000000"/>
              </a:solidFill>
              <a:latin typeface="Aptos" panose="020B0004020202020204" pitchFamily="34" charset="0"/>
            </a:endParaRPr>
          </a:p>
          <a:p>
            <a:pPr defTabSz="685800"/>
            <a:r>
              <a:rPr lang="en-GB" sz="1800" b="1" dirty="0">
                <a:solidFill>
                  <a:srgbClr val="000000"/>
                </a:solidFill>
                <a:latin typeface="Aptos" panose="020B0004020202020204" pitchFamily="34" charset="0"/>
              </a:rPr>
              <a:t>Module code: </a:t>
            </a:r>
            <a:r>
              <a:rPr lang="en-GB" sz="1800" b="1" dirty="0" smtClean="0">
                <a:solidFill>
                  <a:srgbClr val="000000"/>
                </a:solidFill>
                <a:latin typeface="Aptos" panose="020B0004020202020204" pitchFamily="34" charset="0"/>
              </a:rPr>
              <a:t>BMHP6026 </a:t>
            </a:r>
            <a:endParaRPr lang="en-GB" sz="1800" b="1" dirty="0">
              <a:solidFill>
                <a:srgbClr val="000000"/>
              </a:solidFill>
              <a:latin typeface="Aptos" panose="020B0004020202020204" pitchFamily="34" charset="0"/>
            </a:endParaRPr>
          </a:p>
          <a:p>
            <a:pPr defTabSz="685800"/>
            <a:endParaRPr lang="en-US" sz="1800" dirty="0">
              <a:solidFill>
                <a:srgbClr val="000000"/>
              </a:solidFill>
              <a:latin typeface="Aptos" panose="020B0004020202020204" pitchFamily="34" charset="0"/>
            </a:endParaRPr>
          </a:p>
          <a:p>
            <a:pPr defTabSz="685800"/>
            <a:r>
              <a:rPr lang="en-GB" sz="1800" b="1" dirty="0">
                <a:solidFill>
                  <a:srgbClr val="000000"/>
                </a:solidFill>
                <a:latin typeface="Aptos" panose="020B0004020202020204" pitchFamily="34" charset="0"/>
              </a:rPr>
              <a:t>Student Name: Ionica Madalina Trufanda</a:t>
            </a:r>
            <a:endParaRPr lang="en-US" sz="1800" dirty="0">
              <a:solidFill>
                <a:srgbClr val="000000"/>
              </a:solidFill>
              <a:latin typeface="Aptos" panose="020B0004020202020204" pitchFamily="34" charset="0"/>
            </a:endParaRPr>
          </a:p>
          <a:p>
            <a:pPr defTabSz="685800"/>
            <a:endParaRPr lang="en-US" sz="1800" b="1" dirty="0">
              <a:solidFill>
                <a:srgbClr val="000000"/>
              </a:solidFill>
              <a:latin typeface="Aptos" panose="020B0004020202020204" pitchFamily="34" charset="0"/>
            </a:endParaRPr>
          </a:p>
          <a:p>
            <a:pPr defTabSz="685800"/>
            <a:r>
              <a:rPr lang="en-GB" sz="1800" b="1" dirty="0">
                <a:solidFill>
                  <a:srgbClr val="000000"/>
                </a:solidFill>
                <a:latin typeface="Aptos" panose="020B0004020202020204" pitchFamily="34" charset="0"/>
              </a:rPr>
              <a:t>Student ID: 2330230</a:t>
            </a:r>
            <a:endParaRPr lang="en-US" sz="1800" dirty="0">
              <a:solidFill>
                <a:srgbClr val="000000"/>
              </a:solidFill>
              <a:latin typeface="Aptos" panose="020B0004020202020204" pitchFamily="34" charset="0"/>
            </a:endParaRPr>
          </a:p>
          <a:p>
            <a:endParaRPr lang="en-US" sz="1800" dirty="0"/>
          </a:p>
        </p:txBody>
      </p:sp>
      <p:sp>
        <p:nvSpPr>
          <p:cNvPr id="4" name="Title 22">
            <a:extLst>
              <a:ext uri="{FF2B5EF4-FFF2-40B4-BE49-F238E27FC236}">
                <a16:creationId xmlns:a16="http://schemas.microsoft.com/office/drawing/2014/main" xmlns="" id="{D0914864-2088-66BD-FBCA-9FA7B53BBF60}"/>
              </a:ext>
            </a:extLst>
          </p:cNvPr>
          <p:cNvSpPr>
            <a:spLocks noGrp="1"/>
          </p:cNvSpPr>
          <p:nvPr>
            <p:ph type="ctrTitle"/>
          </p:nvPr>
        </p:nvSpPr>
        <p:spPr>
          <a:xfrm>
            <a:off x="1985211" y="1283218"/>
            <a:ext cx="8668772" cy="723741"/>
          </a:xfrm>
        </p:spPr>
        <p:txBody>
          <a:bodyPr/>
          <a:lstStyle/>
          <a:p>
            <a:r>
              <a:rPr lang="en-GB" sz="2000" b="1" dirty="0">
                <a:solidFill>
                  <a:schemeClr val="tx1"/>
                </a:solidFill>
                <a:latin typeface="Aptos" panose="020B0004020202020204" pitchFamily="34" charset="0"/>
              </a:rPr>
              <a:t>Module Name: </a:t>
            </a:r>
            <a:r>
              <a:rPr lang="en-US" sz="2000" b="1" dirty="0">
                <a:solidFill>
                  <a:schemeClr val="tx1"/>
                </a:solidFill>
                <a:latin typeface="Aptos" panose="020B0004020202020204" pitchFamily="34" charset="0"/>
              </a:rPr>
              <a:t>Digital Transformation in the Health and Care Professions</a:t>
            </a:r>
            <a:endParaRPr lang="en-US" sz="2000" dirty="0">
              <a:solidFill>
                <a:schemeClr val="tx1"/>
              </a:solidFill>
              <a:latin typeface="Aptos" panose="020B0004020202020204" pitchFamily="34" charset="0"/>
            </a:endParaRPr>
          </a:p>
        </p:txBody>
      </p:sp>
    </p:spTree>
    <p:extLst>
      <p:ext uri="{BB962C8B-B14F-4D97-AF65-F5344CB8AC3E}">
        <p14:creationId xmlns:p14="http://schemas.microsoft.com/office/powerpoint/2010/main" xmlns="" val="3748504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A4FEE2-C2F6-3AD4-6C11-3695DB0AA2EE}"/>
              </a:ext>
            </a:extLst>
          </p:cNvPr>
          <p:cNvSpPr>
            <a:spLocks noGrp="1"/>
          </p:cNvSpPr>
          <p:nvPr>
            <p:ph type="title"/>
          </p:nvPr>
        </p:nvSpPr>
        <p:spPr>
          <a:xfrm>
            <a:off x="1371600" y="760896"/>
            <a:ext cx="9601200" cy="762501"/>
          </a:xfrm>
        </p:spPr>
        <p:txBody>
          <a:bodyPr/>
          <a:lstStyle/>
          <a:p>
            <a:r>
              <a:rPr lang="en-US" b="1" dirty="0"/>
              <a:t>Introduction to KardiaMobile</a:t>
            </a:r>
          </a:p>
        </p:txBody>
      </p:sp>
      <p:sp>
        <p:nvSpPr>
          <p:cNvPr id="3" name="Content Placeholder 2">
            <a:extLst>
              <a:ext uri="{FF2B5EF4-FFF2-40B4-BE49-F238E27FC236}">
                <a16:creationId xmlns:a16="http://schemas.microsoft.com/office/drawing/2014/main" xmlns="" id="{0B647B89-47B0-5EBA-09B0-DA3D690DC528}"/>
              </a:ext>
            </a:extLst>
          </p:cNvPr>
          <p:cNvSpPr>
            <a:spLocks noGrp="1"/>
          </p:cNvSpPr>
          <p:nvPr>
            <p:ph idx="1"/>
          </p:nvPr>
        </p:nvSpPr>
        <p:spPr>
          <a:xfrm>
            <a:off x="1371600" y="2176816"/>
            <a:ext cx="7472150" cy="3581400"/>
          </a:xfrm>
        </p:spPr>
        <p:txBody>
          <a:bodyPr>
            <a:normAutofit fontScale="92500"/>
          </a:bodyPr>
          <a:lstStyle/>
          <a:p>
            <a:pPr marL="0" indent="0">
              <a:buNone/>
            </a:pPr>
            <a:r>
              <a:rPr lang="en-US" sz="2800" b="1" dirty="0">
                <a:latin typeface="Aptos" panose="020B0004020202020204" pitchFamily="34" charset="0"/>
              </a:rPr>
              <a:t>Key Points</a:t>
            </a:r>
          </a:p>
          <a:p>
            <a:pPr marL="0" indent="0">
              <a:buNone/>
            </a:pPr>
            <a:endParaRPr lang="en-US" b="1" dirty="0">
              <a:latin typeface="Aptos" panose="020B0004020202020204" pitchFamily="34" charset="0"/>
            </a:endParaRPr>
          </a:p>
          <a:p>
            <a:r>
              <a:rPr lang="en-US" dirty="0">
                <a:latin typeface="Aptos" panose="020B0004020202020204" pitchFamily="34" charset="0"/>
              </a:rPr>
              <a:t>Portable ECG monitoring device developed by AliveCor.</a:t>
            </a:r>
          </a:p>
          <a:p>
            <a:r>
              <a:rPr lang="en-US" dirty="0">
                <a:latin typeface="Aptos" panose="020B0004020202020204" pitchFamily="34" charset="0"/>
              </a:rPr>
              <a:t>Connects to a smartphone application.</a:t>
            </a:r>
          </a:p>
          <a:p>
            <a:r>
              <a:rPr lang="en-US" dirty="0">
                <a:latin typeface="Aptos" panose="020B0004020202020204" pitchFamily="34" charset="0"/>
              </a:rPr>
              <a:t>Detects abnormal heart rhythms, especially atrial fibrillation (AF).</a:t>
            </a:r>
          </a:p>
          <a:p>
            <a:r>
              <a:rPr lang="en-US" dirty="0">
                <a:latin typeface="Aptos" panose="020B0004020202020204" pitchFamily="34" charset="0"/>
              </a:rPr>
              <a:t>Used in GP surgeries, pharmacies, care homes, and community healthcare settings.</a:t>
            </a:r>
          </a:p>
          <a:p>
            <a:r>
              <a:rPr lang="en-US" dirty="0">
                <a:latin typeface="Aptos" panose="020B0004020202020204" pitchFamily="34" charset="0"/>
              </a:rPr>
              <a:t>Supports remote patient monitoring and early diagnosis.	</a:t>
            </a:r>
          </a:p>
        </p:txBody>
      </p:sp>
      <p:pic>
        <p:nvPicPr>
          <p:cNvPr id="4" name="Picture 3" descr="KardiaMobile 1-Lead Personal EKG Monitor – Record EKGs at Home ...">
            <a:extLst>
              <a:ext uri="{FF2B5EF4-FFF2-40B4-BE49-F238E27FC236}">
                <a16:creationId xmlns:a16="http://schemas.microsoft.com/office/drawing/2014/main" xmlns="" id="{D4D0487C-FBF0-3218-0981-32C871C6A9D7}"/>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8824412" y="2176816"/>
            <a:ext cx="3327780" cy="3196886"/>
          </a:xfrm>
          <a:prstGeom prst="rect">
            <a:avLst/>
          </a:prstGeom>
        </p:spPr>
      </p:pic>
      <p:sp>
        <p:nvSpPr>
          <p:cNvPr id="6" name="TextBox 5">
            <a:extLst>
              <a:ext uri="{FF2B5EF4-FFF2-40B4-BE49-F238E27FC236}">
                <a16:creationId xmlns:a16="http://schemas.microsoft.com/office/drawing/2014/main" xmlns="" id="{C6106FC6-ECAA-2C6A-6866-4215BF243148}"/>
              </a:ext>
            </a:extLst>
          </p:cNvPr>
          <p:cNvSpPr txBox="1"/>
          <p:nvPr/>
        </p:nvSpPr>
        <p:spPr>
          <a:xfrm>
            <a:off x="2216625" y="5758216"/>
            <a:ext cx="3720151" cy="338554"/>
          </a:xfrm>
          <a:prstGeom prst="rect">
            <a:avLst/>
          </a:prstGeom>
          <a:noFill/>
        </p:spPr>
        <p:txBody>
          <a:bodyPr wrap="square">
            <a:spAutoFit/>
          </a:bodyPr>
          <a:lstStyle/>
          <a:p>
            <a:r>
              <a:rPr lang="en-US" sz="1600" i="1" dirty="0"/>
              <a:t>(AliveCor, 2024; Savickas et al., 2023)</a:t>
            </a:r>
          </a:p>
        </p:txBody>
      </p:sp>
    </p:spTree>
    <p:extLst>
      <p:ext uri="{BB962C8B-B14F-4D97-AF65-F5344CB8AC3E}">
        <p14:creationId xmlns:p14="http://schemas.microsoft.com/office/powerpoint/2010/main" xmlns="" val="1887331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447BD769-077C-AD0A-A52A-03C67E08EFA8}"/>
              </a:ext>
            </a:extLst>
          </p:cNvPr>
          <p:cNvSpPr txBox="1">
            <a:spLocks/>
          </p:cNvSpPr>
          <p:nvPr/>
        </p:nvSpPr>
        <p:spPr>
          <a:xfrm>
            <a:off x="1371600" y="760896"/>
            <a:ext cx="9601200" cy="762501"/>
          </a:xfrm>
          <a:prstGeom prst="rect">
            <a:avLst/>
          </a:prstGeom>
        </p:spPr>
        <p:txBody>
          <a:bodyPr vert="horz" lIns="91440" tIns="45720" rIns="91440" bIns="45720" rtlCol="0" anchor="t">
            <a:normAutofit fontScale="85000" lnSpcReduction="10000"/>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US" b="1" dirty="0"/>
              <a:t>Why is KardiaMobile a Digital Transformation?</a:t>
            </a:r>
          </a:p>
        </p:txBody>
      </p:sp>
      <p:sp>
        <p:nvSpPr>
          <p:cNvPr id="5" name="Content Placeholder 2">
            <a:extLst>
              <a:ext uri="{FF2B5EF4-FFF2-40B4-BE49-F238E27FC236}">
                <a16:creationId xmlns:a16="http://schemas.microsoft.com/office/drawing/2014/main" xmlns="" id="{AA6F6F73-37E4-D20C-7C6C-63EDB93C030A}"/>
              </a:ext>
            </a:extLst>
          </p:cNvPr>
          <p:cNvSpPr>
            <a:spLocks noGrp="1"/>
          </p:cNvSpPr>
          <p:nvPr>
            <p:ph idx="1"/>
          </p:nvPr>
        </p:nvSpPr>
        <p:spPr>
          <a:xfrm>
            <a:off x="1371600" y="2176816"/>
            <a:ext cx="4551528" cy="3581400"/>
          </a:xfrm>
          <a:solidFill>
            <a:schemeClr val="bg2">
              <a:lumMod val="10000"/>
            </a:schemeClr>
          </a:solidFill>
        </p:spPr>
        <p:txBody>
          <a:bodyPr>
            <a:normAutofit fontScale="92500"/>
          </a:bodyPr>
          <a:lstStyle/>
          <a:p>
            <a:pPr marL="0" indent="0">
              <a:buNone/>
            </a:pPr>
            <a:r>
              <a:rPr lang="en-US" sz="2800" b="1" dirty="0">
                <a:solidFill>
                  <a:schemeClr val="bg1"/>
                </a:solidFill>
                <a:latin typeface="Aptos" panose="020B0004020202020204" pitchFamily="34" charset="0"/>
              </a:rPr>
              <a:t>Key Points</a:t>
            </a:r>
          </a:p>
          <a:p>
            <a:pPr marL="0" indent="0">
              <a:buNone/>
            </a:pPr>
            <a:endParaRPr lang="en-US" b="1" dirty="0">
              <a:solidFill>
                <a:schemeClr val="bg1"/>
              </a:solidFill>
              <a:latin typeface="Aptos" panose="020B0004020202020204" pitchFamily="34" charset="0"/>
            </a:endParaRPr>
          </a:p>
          <a:p>
            <a:r>
              <a:rPr lang="en-US" dirty="0">
                <a:solidFill>
                  <a:schemeClr val="bg1"/>
                </a:solidFill>
              </a:rPr>
              <a:t>Replaces traditional hospital-dependent monitoring.</a:t>
            </a:r>
          </a:p>
          <a:p>
            <a:r>
              <a:rPr lang="en-US" dirty="0">
                <a:solidFill>
                  <a:schemeClr val="bg1"/>
                </a:solidFill>
              </a:rPr>
              <a:t>Enables digital data sharing.</a:t>
            </a:r>
          </a:p>
          <a:p>
            <a:r>
              <a:rPr lang="en-US" dirty="0">
                <a:solidFill>
                  <a:schemeClr val="bg1"/>
                </a:solidFill>
              </a:rPr>
              <a:t>Supports remote healthcare delivery.</a:t>
            </a:r>
          </a:p>
          <a:p>
            <a:r>
              <a:rPr lang="en-US" dirty="0">
                <a:solidFill>
                  <a:schemeClr val="bg1"/>
                </a:solidFill>
              </a:rPr>
              <a:t>Improves accessibility of diagnostic services.</a:t>
            </a:r>
          </a:p>
          <a:p>
            <a:r>
              <a:rPr lang="en-US" dirty="0">
                <a:solidFill>
                  <a:schemeClr val="bg1"/>
                </a:solidFill>
              </a:rPr>
              <a:t>Encourages patient self-management.</a:t>
            </a:r>
            <a:endParaRPr lang="en-US" dirty="0">
              <a:solidFill>
                <a:schemeClr val="bg1"/>
              </a:solidFill>
              <a:latin typeface="Aptos" panose="020B0004020202020204" pitchFamily="34" charset="0"/>
            </a:endParaRPr>
          </a:p>
        </p:txBody>
      </p:sp>
      <p:sp>
        <p:nvSpPr>
          <p:cNvPr id="6" name="Content Placeholder 2">
            <a:extLst>
              <a:ext uri="{FF2B5EF4-FFF2-40B4-BE49-F238E27FC236}">
                <a16:creationId xmlns:a16="http://schemas.microsoft.com/office/drawing/2014/main" xmlns="" id="{24A4D8F1-6D8A-6C48-96B6-11B837E4D5D3}"/>
              </a:ext>
            </a:extLst>
          </p:cNvPr>
          <p:cNvSpPr txBox="1">
            <a:spLocks/>
          </p:cNvSpPr>
          <p:nvPr/>
        </p:nvSpPr>
        <p:spPr>
          <a:xfrm>
            <a:off x="6466763" y="2176816"/>
            <a:ext cx="5215721" cy="3581400"/>
          </a:xfrm>
          <a:prstGeom prst="rect">
            <a:avLst/>
          </a:prstGeom>
          <a:solidFill>
            <a:schemeClr val="bg2">
              <a:lumMod val="10000"/>
            </a:schemeClr>
          </a:solidFill>
        </p:spPr>
        <p:txBody>
          <a:bodyPr vert="horz" lIns="91440" tIns="45720" rIns="91440" bIns="45720" rtlCol="0">
            <a:norm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buFont typeface="Franklin Gothic Book" panose="020B0503020102020204" pitchFamily="34" charset="0"/>
              <a:buNone/>
            </a:pPr>
            <a:r>
              <a:rPr lang="en-US" sz="2800" b="1" dirty="0">
                <a:solidFill>
                  <a:schemeClr val="bg1"/>
                </a:solidFill>
                <a:latin typeface="Aptos" panose="020B0004020202020204" pitchFamily="34" charset="0"/>
              </a:rPr>
              <a:t>Critical Analysis</a:t>
            </a:r>
          </a:p>
          <a:p>
            <a:pPr marL="0" indent="0">
              <a:buFont typeface="Franklin Gothic Book" panose="020B0503020102020204" pitchFamily="34" charset="0"/>
              <a:buNone/>
            </a:pPr>
            <a:endParaRPr lang="en-US" b="1" dirty="0">
              <a:solidFill>
                <a:schemeClr val="bg1"/>
              </a:solidFill>
              <a:latin typeface="Aptos" panose="020B0004020202020204" pitchFamily="34" charset="0"/>
            </a:endParaRPr>
          </a:p>
          <a:p>
            <a:r>
              <a:rPr lang="en-US" dirty="0">
                <a:solidFill>
                  <a:schemeClr val="bg1"/>
                </a:solidFill>
              </a:rPr>
              <a:t>Moves care closer to patients.</a:t>
            </a:r>
          </a:p>
          <a:p>
            <a:r>
              <a:rPr lang="en-US" dirty="0">
                <a:solidFill>
                  <a:schemeClr val="bg1"/>
                </a:solidFill>
              </a:rPr>
              <a:t>Supports NHS goals of digital healthcare transformation.</a:t>
            </a:r>
          </a:p>
          <a:p>
            <a:r>
              <a:rPr lang="en-US" dirty="0">
                <a:solidFill>
                  <a:schemeClr val="bg1"/>
                </a:solidFill>
              </a:rPr>
              <a:t>Improves efficiency but still requires professional oversight..</a:t>
            </a:r>
            <a:endParaRPr lang="en-US" dirty="0">
              <a:solidFill>
                <a:schemeClr val="bg1"/>
              </a:solidFill>
              <a:latin typeface="Aptos" panose="020B0004020202020204" pitchFamily="34" charset="0"/>
            </a:endParaRPr>
          </a:p>
        </p:txBody>
      </p:sp>
      <p:sp>
        <p:nvSpPr>
          <p:cNvPr id="3" name="TextBox 2">
            <a:extLst>
              <a:ext uri="{FF2B5EF4-FFF2-40B4-BE49-F238E27FC236}">
                <a16:creationId xmlns:a16="http://schemas.microsoft.com/office/drawing/2014/main" xmlns="" id="{6647B690-EEB1-B7F2-952E-BEDD63885B81}"/>
              </a:ext>
            </a:extLst>
          </p:cNvPr>
          <p:cNvSpPr txBox="1"/>
          <p:nvPr/>
        </p:nvSpPr>
        <p:spPr>
          <a:xfrm>
            <a:off x="1643988" y="6073081"/>
            <a:ext cx="4006751" cy="338554"/>
          </a:xfrm>
          <a:prstGeom prst="rect">
            <a:avLst/>
          </a:prstGeom>
          <a:noFill/>
        </p:spPr>
        <p:txBody>
          <a:bodyPr wrap="square">
            <a:spAutoFit/>
          </a:bodyPr>
          <a:lstStyle/>
          <a:p>
            <a:r>
              <a:rPr lang="en-US" sz="1600" i="1" dirty="0"/>
              <a:t>(NHS England, 2022; NHS Digital, 2023)</a:t>
            </a:r>
          </a:p>
        </p:txBody>
      </p:sp>
    </p:spTree>
    <p:extLst>
      <p:ext uri="{BB962C8B-B14F-4D97-AF65-F5344CB8AC3E}">
        <p14:creationId xmlns:p14="http://schemas.microsoft.com/office/powerpoint/2010/main" xmlns="" val="4046070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F0A18A88-4D0F-1E71-E4D0-E1101CE96E13}"/>
              </a:ext>
            </a:extLst>
          </p:cNvPr>
          <p:cNvSpPr txBox="1">
            <a:spLocks/>
          </p:cNvSpPr>
          <p:nvPr/>
        </p:nvSpPr>
        <p:spPr>
          <a:xfrm>
            <a:off x="1371600" y="760896"/>
            <a:ext cx="9601200" cy="762501"/>
          </a:xfrm>
          <a:prstGeom prst="rect">
            <a:avLst/>
          </a:prstGeom>
        </p:spPr>
        <p:txBody>
          <a:bodyPr vert="horz" lIns="91440" tIns="45720" rIns="91440" bIns="45720" rtlCol="0" anchor="t">
            <a:norm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US" b="1" dirty="0"/>
              <a:t>Impact on Healthcare Workforce</a:t>
            </a:r>
          </a:p>
        </p:txBody>
      </p:sp>
      <p:graphicFrame>
        <p:nvGraphicFramePr>
          <p:cNvPr id="6" name="Table 5">
            <a:extLst>
              <a:ext uri="{FF2B5EF4-FFF2-40B4-BE49-F238E27FC236}">
                <a16:creationId xmlns:a16="http://schemas.microsoft.com/office/drawing/2014/main" xmlns="" id="{2316D929-E781-2A04-9D24-AFBA71087D61}"/>
              </a:ext>
            </a:extLst>
          </p:cNvPr>
          <p:cNvGraphicFramePr>
            <a:graphicFrameLocks noGrp="1"/>
          </p:cNvGraphicFramePr>
          <p:nvPr>
            <p:extLst>
              <p:ext uri="{D42A27DB-BD31-4B8C-83A1-F6EECF244321}">
                <p14:modId xmlns:p14="http://schemas.microsoft.com/office/powerpoint/2010/main" xmlns="" val="2556421035"/>
              </p:ext>
            </p:extLst>
          </p:nvPr>
        </p:nvGraphicFramePr>
        <p:xfrm>
          <a:off x="1427708" y="1828801"/>
          <a:ext cx="9790752" cy="4459233"/>
        </p:xfrm>
        <a:graphic>
          <a:graphicData uri="http://schemas.openxmlformats.org/drawingml/2006/table">
            <a:tbl>
              <a:tblPr firstRow="1" bandRow="1">
                <a:tableStyleId>{073A0DAA-6AF3-43AB-8588-CEC1D06C72B9}</a:tableStyleId>
              </a:tblPr>
              <a:tblGrid>
                <a:gridCol w="4895376">
                  <a:extLst>
                    <a:ext uri="{9D8B030D-6E8A-4147-A177-3AD203B41FA5}">
                      <a16:colId xmlns:a16="http://schemas.microsoft.com/office/drawing/2014/main" xmlns="" val="925261375"/>
                    </a:ext>
                  </a:extLst>
                </a:gridCol>
                <a:gridCol w="4895376">
                  <a:extLst>
                    <a:ext uri="{9D8B030D-6E8A-4147-A177-3AD203B41FA5}">
                      <a16:colId xmlns:a16="http://schemas.microsoft.com/office/drawing/2014/main" xmlns="" val="1221795106"/>
                    </a:ext>
                  </a:extLst>
                </a:gridCol>
              </a:tblGrid>
              <a:tr h="426637">
                <a:tc>
                  <a:txBody>
                    <a:bodyPr/>
                    <a:lstStyle/>
                    <a:p>
                      <a:pPr>
                        <a:buNone/>
                      </a:pPr>
                      <a:r>
                        <a:rPr lang="en-US" b="1" dirty="0"/>
                        <a:t>Strengths</a:t>
                      </a:r>
                      <a:endParaRPr lang="en-US" dirty="0">
                        <a:latin typeface="Aptos Display" panose="020B0004020202020204" pitchFamily="34" charset="0"/>
                      </a:endParaRPr>
                    </a:p>
                  </a:txBody>
                  <a:tcPr anchor="ctr"/>
                </a:tc>
                <a:tc>
                  <a:txBody>
                    <a:bodyPr/>
                    <a:lstStyle/>
                    <a:p>
                      <a:pPr>
                        <a:buNone/>
                      </a:pPr>
                      <a:r>
                        <a:rPr lang="en-US" b="1"/>
                        <a:t>Weaknesses</a:t>
                      </a:r>
                      <a:endParaRPr lang="en-US">
                        <a:latin typeface="Aptos Display" panose="020B0004020202020204" pitchFamily="34" charset="0"/>
                      </a:endParaRPr>
                    </a:p>
                  </a:txBody>
                  <a:tcPr anchor="ctr"/>
                </a:tc>
                <a:extLst>
                  <a:ext uri="{0D108BD9-81ED-4DB2-BD59-A6C34878D82A}">
                    <a16:rowId xmlns:a16="http://schemas.microsoft.com/office/drawing/2014/main" xmlns="" val="1200273835"/>
                  </a:ext>
                </a:extLst>
              </a:tr>
              <a:tr h="426637">
                <a:tc>
                  <a:txBody>
                    <a:bodyPr/>
                    <a:lstStyle/>
                    <a:p>
                      <a:pPr>
                        <a:buNone/>
                      </a:pPr>
                      <a:r>
                        <a:rPr lang="en-US"/>
                        <a:t>Faster ECG assessments</a:t>
                      </a:r>
                      <a:endParaRPr lang="en-US">
                        <a:latin typeface="Aptos Display" panose="020B0004020202020204" pitchFamily="34" charset="0"/>
                      </a:endParaRPr>
                    </a:p>
                  </a:txBody>
                  <a:tcPr anchor="ctr"/>
                </a:tc>
                <a:tc>
                  <a:txBody>
                    <a:bodyPr/>
                    <a:lstStyle/>
                    <a:p>
                      <a:pPr>
                        <a:buNone/>
                      </a:pPr>
                      <a:r>
                        <a:rPr lang="en-US"/>
                        <a:t>Additional training required</a:t>
                      </a:r>
                      <a:endParaRPr lang="en-US">
                        <a:latin typeface="Aptos Display" panose="020B0004020202020204" pitchFamily="34" charset="0"/>
                      </a:endParaRPr>
                    </a:p>
                  </a:txBody>
                  <a:tcPr anchor="ctr"/>
                </a:tc>
                <a:extLst>
                  <a:ext uri="{0D108BD9-81ED-4DB2-BD59-A6C34878D82A}">
                    <a16:rowId xmlns:a16="http://schemas.microsoft.com/office/drawing/2014/main" xmlns="" val="3473527509"/>
                  </a:ext>
                </a:extLst>
              </a:tr>
              <a:tr h="426637">
                <a:tc>
                  <a:txBody>
                    <a:bodyPr/>
                    <a:lstStyle/>
                    <a:p>
                      <a:pPr>
                        <a:buNone/>
                      </a:pPr>
                      <a:r>
                        <a:rPr lang="en-US"/>
                        <a:t>Immediate access to results</a:t>
                      </a:r>
                      <a:endParaRPr lang="en-US">
                        <a:latin typeface="Aptos Display" panose="020B0004020202020204" pitchFamily="34" charset="0"/>
                      </a:endParaRPr>
                    </a:p>
                  </a:txBody>
                  <a:tcPr anchor="ctr"/>
                </a:tc>
                <a:tc>
                  <a:txBody>
                    <a:bodyPr/>
                    <a:lstStyle/>
                    <a:p>
                      <a:pPr>
                        <a:buNone/>
                      </a:pPr>
                      <a:r>
                        <a:rPr lang="en-US"/>
                        <a:t>Increased workload reviewing ECG data</a:t>
                      </a:r>
                      <a:endParaRPr lang="en-US">
                        <a:latin typeface="Aptos Display" panose="020B0004020202020204" pitchFamily="34" charset="0"/>
                      </a:endParaRPr>
                    </a:p>
                  </a:txBody>
                  <a:tcPr anchor="ctr"/>
                </a:tc>
                <a:extLst>
                  <a:ext uri="{0D108BD9-81ED-4DB2-BD59-A6C34878D82A}">
                    <a16:rowId xmlns:a16="http://schemas.microsoft.com/office/drawing/2014/main" xmlns="" val="3507161714"/>
                  </a:ext>
                </a:extLst>
              </a:tr>
              <a:tr h="426637">
                <a:tc>
                  <a:txBody>
                    <a:bodyPr/>
                    <a:lstStyle/>
                    <a:p>
                      <a:pPr>
                        <a:buNone/>
                      </a:pPr>
                      <a:r>
                        <a:rPr lang="en-US"/>
                        <a:t>Improved clinical decision-making</a:t>
                      </a:r>
                      <a:endParaRPr lang="en-US">
                        <a:latin typeface="Aptos Display" panose="020B0004020202020204" pitchFamily="34" charset="0"/>
                      </a:endParaRPr>
                    </a:p>
                  </a:txBody>
                  <a:tcPr anchor="ctr"/>
                </a:tc>
                <a:tc>
                  <a:txBody>
                    <a:bodyPr/>
                    <a:lstStyle/>
                    <a:p>
                      <a:pPr>
                        <a:buNone/>
                      </a:pPr>
                      <a:r>
                        <a:rPr lang="en-US"/>
                        <a:t>Staff resistance to new technologies</a:t>
                      </a:r>
                      <a:endParaRPr lang="en-US">
                        <a:latin typeface="Aptos Display" panose="020B0004020202020204" pitchFamily="34" charset="0"/>
                      </a:endParaRPr>
                    </a:p>
                  </a:txBody>
                  <a:tcPr anchor="ctr"/>
                </a:tc>
                <a:extLst>
                  <a:ext uri="{0D108BD9-81ED-4DB2-BD59-A6C34878D82A}">
                    <a16:rowId xmlns:a16="http://schemas.microsoft.com/office/drawing/2014/main" xmlns="" val="454695754"/>
                  </a:ext>
                </a:extLst>
              </a:tr>
              <a:tr h="736387">
                <a:tc>
                  <a:txBody>
                    <a:bodyPr/>
                    <a:lstStyle/>
                    <a:p>
                      <a:pPr>
                        <a:buNone/>
                      </a:pPr>
                      <a:r>
                        <a:rPr lang="en-US"/>
                        <a:t>Expanded roles for pharmacists, nurses, and care-home staff</a:t>
                      </a:r>
                      <a:endParaRPr lang="en-US">
                        <a:latin typeface="Aptos Display" panose="020B0004020202020204" pitchFamily="34" charset="0"/>
                      </a:endParaRPr>
                    </a:p>
                  </a:txBody>
                  <a:tcPr anchor="ctr"/>
                </a:tc>
                <a:tc>
                  <a:txBody>
                    <a:bodyPr/>
                    <a:lstStyle/>
                    <a:p>
                      <a:pPr>
                        <a:buNone/>
                      </a:pPr>
                      <a:r>
                        <a:rPr lang="en-US"/>
                        <a:t>Lack of confidence in using digital technologies</a:t>
                      </a:r>
                      <a:endParaRPr lang="en-US">
                        <a:latin typeface="Aptos Display" panose="020B0004020202020204" pitchFamily="34" charset="0"/>
                      </a:endParaRPr>
                    </a:p>
                  </a:txBody>
                  <a:tcPr anchor="ctr"/>
                </a:tc>
                <a:extLst>
                  <a:ext uri="{0D108BD9-81ED-4DB2-BD59-A6C34878D82A}">
                    <a16:rowId xmlns:a16="http://schemas.microsoft.com/office/drawing/2014/main" xmlns="" val="1803364760"/>
                  </a:ext>
                </a:extLst>
              </a:tr>
              <a:tr h="426637">
                <a:tc>
                  <a:txBody>
                    <a:bodyPr/>
                    <a:lstStyle/>
                    <a:p>
                      <a:pPr>
                        <a:buNone/>
                      </a:pPr>
                      <a:r>
                        <a:rPr lang="en-US"/>
                        <a:t>Better multidisciplinary collaboration</a:t>
                      </a:r>
                      <a:endParaRPr lang="en-US">
                        <a:latin typeface="Aptos Display" panose="020B0004020202020204" pitchFamily="34" charset="0"/>
                      </a:endParaRPr>
                    </a:p>
                  </a:txBody>
                  <a:tcPr anchor="ctr"/>
                </a:tc>
                <a:tc>
                  <a:txBody>
                    <a:bodyPr/>
                    <a:lstStyle/>
                    <a:p>
                      <a:pPr>
                        <a:buNone/>
                      </a:pPr>
                      <a:r>
                        <a:rPr lang="en-US"/>
                        <a:t>Risk of errors due to poor digital literacy</a:t>
                      </a:r>
                      <a:endParaRPr lang="en-US">
                        <a:latin typeface="Aptos Display" panose="020B0004020202020204" pitchFamily="34" charset="0"/>
                      </a:endParaRPr>
                    </a:p>
                  </a:txBody>
                  <a:tcPr anchor="ctr"/>
                </a:tc>
                <a:extLst>
                  <a:ext uri="{0D108BD9-81ED-4DB2-BD59-A6C34878D82A}">
                    <a16:rowId xmlns:a16="http://schemas.microsoft.com/office/drawing/2014/main" xmlns="" val="1250470660"/>
                  </a:ext>
                </a:extLst>
              </a:tr>
              <a:tr h="426637">
                <a:tc>
                  <a:txBody>
                    <a:bodyPr/>
                    <a:lstStyle/>
                    <a:p>
                      <a:pPr>
                        <a:buNone/>
                      </a:pPr>
                      <a:r>
                        <a:rPr lang="en-US"/>
                        <a:t>Improved workforce efficiency</a:t>
                      </a:r>
                      <a:endParaRPr lang="en-US">
                        <a:latin typeface="Aptos Display" panose="020B0004020202020204" pitchFamily="34" charset="0"/>
                      </a:endParaRPr>
                    </a:p>
                  </a:txBody>
                  <a:tcPr anchor="ctr"/>
                </a:tc>
                <a:tc>
                  <a:txBody>
                    <a:bodyPr/>
                    <a:lstStyle/>
                    <a:p>
                      <a:pPr>
                        <a:buNone/>
                      </a:pPr>
                      <a:r>
                        <a:rPr lang="en-US"/>
                        <a:t>Stress when adapting to new systems</a:t>
                      </a:r>
                      <a:endParaRPr lang="en-US">
                        <a:latin typeface="Aptos Display" panose="020B0004020202020204" pitchFamily="34" charset="0"/>
                      </a:endParaRPr>
                    </a:p>
                  </a:txBody>
                  <a:tcPr anchor="ctr"/>
                </a:tc>
                <a:extLst>
                  <a:ext uri="{0D108BD9-81ED-4DB2-BD59-A6C34878D82A}">
                    <a16:rowId xmlns:a16="http://schemas.microsoft.com/office/drawing/2014/main" xmlns="" val="2592122042"/>
                  </a:ext>
                </a:extLst>
              </a:tr>
              <a:tr h="426637">
                <a:tc>
                  <a:txBody>
                    <a:bodyPr/>
                    <a:lstStyle/>
                    <a:p>
                      <a:pPr>
                        <a:buNone/>
                      </a:pPr>
                      <a:r>
                        <a:rPr lang="en-US"/>
                        <a:t>Reduced pressure on hospitals</a:t>
                      </a:r>
                      <a:endParaRPr lang="en-US">
                        <a:latin typeface="Aptos Display" panose="020B0004020202020204" pitchFamily="34" charset="0"/>
                      </a:endParaRPr>
                    </a:p>
                  </a:txBody>
                  <a:tcPr anchor="ctr"/>
                </a:tc>
                <a:tc>
                  <a:txBody>
                    <a:bodyPr/>
                    <a:lstStyle/>
                    <a:p>
                      <a:pPr>
                        <a:buNone/>
                      </a:pPr>
                      <a:r>
                        <a:rPr lang="en-US"/>
                        <a:t>Technical issues may disrupt workflow</a:t>
                      </a:r>
                      <a:endParaRPr lang="en-US">
                        <a:latin typeface="Aptos Display" panose="020B0004020202020204" pitchFamily="34" charset="0"/>
                      </a:endParaRPr>
                    </a:p>
                  </a:txBody>
                  <a:tcPr anchor="ctr"/>
                </a:tc>
                <a:extLst>
                  <a:ext uri="{0D108BD9-81ED-4DB2-BD59-A6C34878D82A}">
                    <a16:rowId xmlns:a16="http://schemas.microsoft.com/office/drawing/2014/main" xmlns="" val="2728638828"/>
                  </a:ext>
                </a:extLst>
              </a:tr>
              <a:tr h="736387">
                <a:tc>
                  <a:txBody>
                    <a:bodyPr/>
                    <a:lstStyle/>
                    <a:p>
                      <a:pPr>
                        <a:buNone/>
                      </a:pPr>
                      <a:r>
                        <a:rPr lang="en-US" dirty="0"/>
                        <a:t>Enhanced access to patient information through digital systems</a:t>
                      </a:r>
                      <a:endParaRPr lang="en-US" dirty="0">
                        <a:latin typeface="Aptos Display" panose="020B0004020202020204" pitchFamily="34" charset="0"/>
                      </a:endParaRPr>
                    </a:p>
                  </a:txBody>
                  <a:tcPr anchor="ctr"/>
                </a:tc>
                <a:tc>
                  <a:txBody>
                    <a:bodyPr/>
                    <a:lstStyle/>
                    <a:p>
                      <a:pPr>
                        <a:buNone/>
                      </a:pPr>
                      <a:r>
                        <a:rPr lang="en-US" dirty="0"/>
                        <a:t>Dependence on technology for clinical processes</a:t>
                      </a:r>
                      <a:endParaRPr lang="en-US" dirty="0">
                        <a:latin typeface="Aptos Display" panose="020B0004020202020204" pitchFamily="34" charset="0"/>
                      </a:endParaRPr>
                    </a:p>
                  </a:txBody>
                  <a:tcPr anchor="ctr"/>
                </a:tc>
                <a:extLst>
                  <a:ext uri="{0D108BD9-81ED-4DB2-BD59-A6C34878D82A}">
                    <a16:rowId xmlns:a16="http://schemas.microsoft.com/office/drawing/2014/main" xmlns="" val="1830219770"/>
                  </a:ext>
                </a:extLst>
              </a:tr>
            </a:tbl>
          </a:graphicData>
        </a:graphic>
      </p:graphicFrame>
      <p:sp>
        <p:nvSpPr>
          <p:cNvPr id="3" name="TextBox 2">
            <a:extLst>
              <a:ext uri="{FF2B5EF4-FFF2-40B4-BE49-F238E27FC236}">
                <a16:creationId xmlns:a16="http://schemas.microsoft.com/office/drawing/2014/main" xmlns="" id="{9FAB0AC8-9026-2CE1-5114-586E042B4D27}"/>
              </a:ext>
            </a:extLst>
          </p:cNvPr>
          <p:cNvSpPr txBox="1"/>
          <p:nvPr/>
        </p:nvSpPr>
        <p:spPr>
          <a:xfrm>
            <a:off x="1668439" y="6408772"/>
            <a:ext cx="4077268" cy="338554"/>
          </a:xfrm>
          <a:prstGeom prst="rect">
            <a:avLst/>
          </a:prstGeom>
          <a:noFill/>
        </p:spPr>
        <p:txBody>
          <a:bodyPr wrap="square">
            <a:spAutoFit/>
          </a:bodyPr>
          <a:lstStyle/>
          <a:p>
            <a:r>
              <a:rPr lang="en-US" sz="1600" i="1" dirty="0"/>
              <a:t>(Savickas et al., 2023; NHS England, 2022)</a:t>
            </a:r>
          </a:p>
        </p:txBody>
      </p:sp>
    </p:spTree>
    <p:extLst>
      <p:ext uri="{BB962C8B-B14F-4D97-AF65-F5344CB8AC3E}">
        <p14:creationId xmlns:p14="http://schemas.microsoft.com/office/powerpoint/2010/main" xmlns="" val="1507031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A1997E82-35C6-EAC8-DD45-9A782BD413F7}"/>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xmlns="" id="{55AE646A-8775-9249-AD63-8EE3EFA687B2}"/>
              </a:ext>
            </a:extLst>
          </p:cNvPr>
          <p:cNvSpPr txBox="1">
            <a:spLocks/>
          </p:cNvSpPr>
          <p:nvPr/>
        </p:nvSpPr>
        <p:spPr>
          <a:xfrm>
            <a:off x="3611539" y="535003"/>
            <a:ext cx="6661245" cy="762501"/>
          </a:xfrm>
          <a:prstGeom prst="rect">
            <a:avLst/>
          </a:prstGeom>
        </p:spPr>
        <p:txBody>
          <a:bodyPr vert="horz" lIns="91440" tIns="45720" rIns="91440" bIns="45720" rtlCol="0" anchor="t">
            <a:norm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US" b="1" dirty="0"/>
              <a:t>Impact on Service Delivery</a:t>
            </a:r>
          </a:p>
        </p:txBody>
      </p:sp>
      <p:sp>
        <p:nvSpPr>
          <p:cNvPr id="2" name="Hexagon 1">
            <a:extLst>
              <a:ext uri="{FF2B5EF4-FFF2-40B4-BE49-F238E27FC236}">
                <a16:creationId xmlns:a16="http://schemas.microsoft.com/office/drawing/2014/main" xmlns="" id="{76685DF3-7B4A-E308-03D4-5E6555A4EE42}"/>
              </a:ext>
            </a:extLst>
          </p:cNvPr>
          <p:cNvSpPr/>
          <p:nvPr/>
        </p:nvSpPr>
        <p:spPr>
          <a:xfrm>
            <a:off x="1501254" y="2593074"/>
            <a:ext cx="5240740" cy="3801581"/>
          </a:xfrm>
          <a:prstGeom prst="hexagon">
            <a:avLst/>
          </a:prstGeom>
          <a:solidFill>
            <a:schemeClr val="tx1">
              <a:lumMod val="95000"/>
              <a:lumOff val="5000"/>
            </a:schemeClr>
          </a:solidFill>
          <a:ln>
            <a:solidFill>
              <a:srgbClr val="0D0D0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Hexagon 2">
            <a:extLst>
              <a:ext uri="{FF2B5EF4-FFF2-40B4-BE49-F238E27FC236}">
                <a16:creationId xmlns:a16="http://schemas.microsoft.com/office/drawing/2014/main" xmlns="" id="{7C8EC92C-CAA5-1D18-C4E5-C78349EC34E9}"/>
              </a:ext>
            </a:extLst>
          </p:cNvPr>
          <p:cNvSpPr/>
          <p:nvPr/>
        </p:nvSpPr>
        <p:spPr>
          <a:xfrm>
            <a:off x="6741994" y="2511188"/>
            <a:ext cx="5240740" cy="3938059"/>
          </a:xfrm>
          <a:prstGeom prst="hexagon">
            <a:avLst/>
          </a:prstGeom>
          <a:solidFill>
            <a:schemeClr val="tx1">
              <a:lumMod val="95000"/>
              <a:lumOff val="5000"/>
            </a:schemeClr>
          </a:solidFill>
          <a:ln>
            <a:solidFill>
              <a:srgbClr val="0D0D0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xmlns="" id="{877E2877-A468-173A-A312-4B23D781DEBC}"/>
              </a:ext>
            </a:extLst>
          </p:cNvPr>
          <p:cNvSpPr txBox="1"/>
          <p:nvPr/>
        </p:nvSpPr>
        <p:spPr>
          <a:xfrm>
            <a:off x="2555544" y="3079424"/>
            <a:ext cx="3540456" cy="2862322"/>
          </a:xfrm>
          <a:prstGeom prst="rect">
            <a:avLst/>
          </a:prstGeom>
          <a:noFill/>
        </p:spPr>
        <p:txBody>
          <a:bodyPr wrap="square">
            <a:spAutoFit/>
          </a:bodyPr>
          <a:lstStyle/>
          <a:p>
            <a:pPr marL="285750" indent="-285750">
              <a:buFont typeface="Wingdings" panose="05000000000000000000" pitchFamily="2" charset="2"/>
              <a:buChar char="Ø"/>
            </a:pPr>
            <a:r>
              <a:rPr lang="en-US" dirty="0">
                <a:solidFill>
                  <a:schemeClr val="bg1"/>
                </a:solidFill>
              </a:rPr>
              <a:t>Faster diagnosis.</a:t>
            </a:r>
          </a:p>
          <a:p>
            <a:pPr marL="285750" indent="-285750">
              <a:buFont typeface="Wingdings" panose="05000000000000000000" pitchFamily="2" charset="2"/>
              <a:buChar char="Ø"/>
            </a:pPr>
            <a:endParaRPr lang="en-US" dirty="0">
              <a:solidFill>
                <a:schemeClr val="bg1"/>
              </a:solidFill>
            </a:endParaRPr>
          </a:p>
          <a:p>
            <a:pPr marL="285750" indent="-285750">
              <a:buFont typeface="Wingdings" panose="05000000000000000000" pitchFamily="2" charset="2"/>
              <a:buChar char="Ø"/>
            </a:pPr>
            <a:r>
              <a:rPr lang="en-US" dirty="0">
                <a:solidFill>
                  <a:schemeClr val="bg1"/>
                </a:solidFill>
              </a:rPr>
              <a:t>Reduced waiting times.</a:t>
            </a:r>
          </a:p>
          <a:p>
            <a:pPr marL="285750" indent="-285750">
              <a:buFont typeface="Wingdings" panose="05000000000000000000" pitchFamily="2" charset="2"/>
              <a:buChar char="Ø"/>
            </a:pPr>
            <a:endParaRPr lang="en-US" dirty="0">
              <a:solidFill>
                <a:schemeClr val="bg1"/>
              </a:solidFill>
            </a:endParaRPr>
          </a:p>
          <a:p>
            <a:pPr marL="285750" indent="-285750">
              <a:buFont typeface="Wingdings" panose="05000000000000000000" pitchFamily="2" charset="2"/>
              <a:buChar char="Ø"/>
            </a:pPr>
            <a:r>
              <a:rPr lang="en-US" dirty="0">
                <a:solidFill>
                  <a:schemeClr val="bg1"/>
                </a:solidFill>
              </a:rPr>
              <a:t>Improved continuity of care.</a:t>
            </a:r>
          </a:p>
          <a:p>
            <a:pPr marL="285750" indent="-285750">
              <a:buFont typeface="Wingdings" panose="05000000000000000000" pitchFamily="2" charset="2"/>
              <a:buChar char="Ø"/>
            </a:pPr>
            <a:endParaRPr lang="en-US" dirty="0">
              <a:solidFill>
                <a:schemeClr val="bg1"/>
              </a:solidFill>
            </a:endParaRPr>
          </a:p>
          <a:p>
            <a:pPr marL="285750" indent="-285750">
              <a:buFont typeface="Wingdings" panose="05000000000000000000" pitchFamily="2" charset="2"/>
              <a:buChar char="Ø"/>
            </a:pPr>
            <a:r>
              <a:rPr lang="en-US" dirty="0">
                <a:solidFill>
                  <a:schemeClr val="bg1"/>
                </a:solidFill>
              </a:rPr>
              <a:t>Better communication between departments.</a:t>
            </a:r>
          </a:p>
          <a:p>
            <a:pPr marL="285750" indent="-285750">
              <a:buFont typeface="Wingdings" panose="05000000000000000000" pitchFamily="2" charset="2"/>
              <a:buChar char="Ø"/>
            </a:pPr>
            <a:endParaRPr lang="en-US" dirty="0">
              <a:solidFill>
                <a:schemeClr val="bg1"/>
              </a:solidFill>
            </a:endParaRPr>
          </a:p>
          <a:p>
            <a:pPr marL="285750" indent="-285750">
              <a:buFont typeface="Wingdings" panose="05000000000000000000" pitchFamily="2" charset="2"/>
              <a:buChar char="Ø"/>
            </a:pPr>
            <a:r>
              <a:rPr lang="en-US" dirty="0">
                <a:solidFill>
                  <a:schemeClr val="bg1"/>
                </a:solidFill>
              </a:rPr>
              <a:t>Reduced hospital admissions.</a:t>
            </a:r>
          </a:p>
        </p:txBody>
      </p:sp>
      <p:sp>
        <p:nvSpPr>
          <p:cNvPr id="19" name="TextBox 18">
            <a:extLst>
              <a:ext uri="{FF2B5EF4-FFF2-40B4-BE49-F238E27FC236}">
                <a16:creationId xmlns:a16="http://schemas.microsoft.com/office/drawing/2014/main" xmlns="" id="{CE84E3E4-5560-7A5E-E851-6E87E9608002}"/>
              </a:ext>
            </a:extLst>
          </p:cNvPr>
          <p:cNvSpPr txBox="1"/>
          <p:nvPr/>
        </p:nvSpPr>
        <p:spPr>
          <a:xfrm>
            <a:off x="7643884" y="2998129"/>
            <a:ext cx="3692856" cy="3416320"/>
          </a:xfrm>
          <a:prstGeom prst="rect">
            <a:avLst/>
          </a:prstGeom>
          <a:noFill/>
        </p:spPr>
        <p:txBody>
          <a:bodyPr wrap="square">
            <a:spAutoFit/>
          </a:bodyPr>
          <a:lstStyle/>
          <a:p>
            <a:pPr marL="285750" indent="-285750">
              <a:buFont typeface="Wingdings" panose="05000000000000000000" pitchFamily="2" charset="2"/>
              <a:buChar char="Ø"/>
            </a:pPr>
            <a:r>
              <a:rPr lang="en-US" dirty="0">
                <a:solidFill>
                  <a:schemeClr val="bg1"/>
                </a:solidFill>
              </a:rPr>
              <a:t>Cannot fully replace standard 12-lead ECG.</a:t>
            </a:r>
          </a:p>
          <a:p>
            <a:pPr marL="285750" indent="-285750">
              <a:buFont typeface="Wingdings" panose="05000000000000000000" pitchFamily="2" charset="2"/>
              <a:buChar char="Ø"/>
            </a:pPr>
            <a:endParaRPr lang="en-US" dirty="0">
              <a:solidFill>
                <a:schemeClr val="bg1"/>
              </a:solidFill>
            </a:endParaRPr>
          </a:p>
          <a:p>
            <a:pPr marL="285750" indent="-285750">
              <a:buFont typeface="Wingdings" panose="05000000000000000000" pitchFamily="2" charset="2"/>
              <a:buChar char="Ø"/>
            </a:pPr>
            <a:r>
              <a:rPr lang="en-US" dirty="0">
                <a:solidFill>
                  <a:schemeClr val="bg1"/>
                </a:solidFill>
              </a:rPr>
              <a:t>Technical failures can affect care.</a:t>
            </a:r>
          </a:p>
          <a:p>
            <a:pPr marL="285750" indent="-285750">
              <a:buFont typeface="Wingdings" panose="05000000000000000000" pitchFamily="2" charset="2"/>
              <a:buChar char="Ø"/>
            </a:pPr>
            <a:endParaRPr lang="en-US" dirty="0">
              <a:solidFill>
                <a:schemeClr val="bg1"/>
              </a:solidFill>
            </a:endParaRPr>
          </a:p>
          <a:p>
            <a:pPr marL="285750" indent="-285750">
              <a:buFont typeface="Wingdings" panose="05000000000000000000" pitchFamily="2" charset="2"/>
              <a:buChar char="Ø"/>
            </a:pPr>
            <a:r>
              <a:rPr lang="en-US" dirty="0">
                <a:solidFill>
                  <a:schemeClr val="bg1"/>
                </a:solidFill>
              </a:rPr>
              <a:t>Integration issues with electronic records.</a:t>
            </a:r>
          </a:p>
          <a:p>
            <a:pPr marL="285750" indent="-285750">
              <a:buFont typeface="Wingdings" panose="05000000000000000000" pitchFamily="2" charset="2"/>
              <a:buChar char="Ø"/>
            </a:pPr>
            <a:endParaRPr lang="en-US" dirty="0">
              <a:solidFill>
                <a:schemeClr val="bg1"/>
              </a:solidFill>
            </a:endParaRPr>
          </a:p>
          <a:p>
            <a:pPr marL="285750" indent="-285750">
              <a:buFont typeface="Wingdings" panose="05000000000000000000" pitchFamily="2" charset="2"/>
              <a:buChar char="Ø"/>
            </a:pPr>
            <a:r>
              <a:rPr lang="en-US" dirty="0">
                <a:solidFill>
                  <a:schemeClr val="bg1"/>
                </a:solidFill>
              </a:rPr>
              <a:t>Dependence on internet connectivity and digital infrastructure</a:t>
            </a:r>
          </a:p>
        </p:txBody>
      </p:sp>
      <p:graphicFrame>
        <p:nvGraphicFramePr>
          <p:cNvPr id="21" name="Table 20">
            <a:extLst>
              <a:ext uri="{FF2B5EF4-FFF2-40B4-BE49-F238E27FC236}">
                <a16:creationId xmlns:a16="http://schemas.microsoft.com/office/drawing/2014/main" xmlns="" id="{E00480E6-D225-E5CE-F616-958A12487599}"/>
              </a:ext>
            </a:extLst>
          </p:cNvPr>
          <p:cNvGraphicFramePr>
            <a:graphicFrameLocks noGrp="1"/>
          </p:cNvGraphicFramePr>
          <p:nvPr>
            <p:extLst>
              <p:ext uri="{D42A27DB-BD31-4B8C-83A1-F6EECF244321}">
                <p14:modId xmlns:p14="http://schemas.microsoft.com/office/powerpoint/2010/main" xmlns="" val="2232371281"/>
              </p:ext>
            </p:extLst>
          </p:nvPr>
        </p:nvGraphicFramePr>
        <p:xfrm>
          <a:off x="2935975" y="2009747"/>
          <a:ext cx="2345709" cy="396240"/>
        </p:xfrm>
        <a:graphic>
          <a:graphicData uri="http://schemas.openxmlformats.org/drawingml/2006/table">
            <a:tbl>
              <a:tblPr/>
              <a:tblGrid>
                <a:gridCol w="2345709">
                  <a:extLst>
                    <a:ext uri="{9D8B030D-6E8A-4147-A177-3AD203B41FA5}">
                      <a16:colId xmlns:a16="http://schemas.microsoft.com/office/drawing/2014/main" xmlns="" val="3988294742"/>
                    </a:ext>
                  </a:extLst>
                </a:gridCol>
              </a:tblGrid>
              <a:tr h="0">
                <a:tc>
                  <a:txBody>
                    <a:bodyPr/>
                    <a:lstStyle/>
                    <a:p>
                      <a:pPr>
                        <a:buNone/>
                      </a:pPr>
                      <a:r>
                        <a:rPr lang="en-US" sz="2000" b="1" dirty="0"/>
                        <a:t>Positive Outcomes</a:t>
                      </a:r>
                      <a:endParaRPr lang="en-US" sz="2000" dirty="0"/>
                    </a:p>
                  </a:txBody>
                  <a:tcPr anchor="ctr">
                    <a:lnL>
                      <a:noFill/>
                    </a:lnL>
                    <a:lnR>
                      <a:noFill/>
                    </a:lnR>
                    <a:lnT>
                      <a:noFill/>
                    </a:lnT>
                    <a:lnB>
                      <a:noFill/>
                    </a:lnB>
                    <a:noFill/>
                  </a:tcPr>
                </a:tc>
                <a:extLst>
                  <a:ext uri="{0D108BD9-81ED-4DB2-BD59-A6C34878D82A}">
                    <a16:rowId xmlns:a16="http://schemas.microsoft.com/office/drawing/2014/main" xmlns="" val="2796720496"/>
                  </a:ext>
                </a:extLst>
              </a:tr>
            </a:tbl>
          </a:graphicData>
        </a:graphic>
      </p:graphicFrame>
      <p:graphicFrame>
        <p:nvGraphicFramePr>
          <p:cNvPr id="22" name="Table 21">
            <a:extLst>
              <a:ext uri="{FF2B5EF4-FFF2-40B4-BE49-F238E27FC236}">
                <a16:creationId xmlns:a16="http://schemas.microsoft.com/office/drawing/2014/main" xmlns="" id="{E0A7C436-F81C-F59B-31E3-6105025A1F81}"/>
              </a:ext>
            </a:extLst>
          </p:cNvPr>
          <p:cNvGraphicFramePr>
            <a:graphicFrameLocks noGrp="1"/>
          </p:cNvGraphicFramePr>
          <p:nvPr>
            <p:extLst>
              <p:ext uri="{D42A27DB-BD31-4B8C-83A1-F6EECF244321}">
                <p14:modId xmlns:p14="http://schemas.microsoft.com/office/powerpoint/2010/main" xmlns="" val="465157905"/>
              </p:ext>
            </p:extLst>
          </p:nvPr>
        </p:nvGraphicFramePr>
        <p:xfrm>
          <a:off x="8138064" y="1998371"/>
          <a:ext cx="2345709" cy="396240"/>
        </p:xfrm>
        <a:graphic>
          <a:graphicData uri="http://schemas.openxmlformats.org/drawingml/2006/table">
            <a:tbl>
              <a:tblPr/>
              <a:tblGrid>
                <a:gridCol w="2345709">
                  <a:extLst>
                    <a:ext uri="{9D8B030D-6E8A-4147-A177-3AD203B41FA5}">
                      <a16:colId xmlns:a16="http://schemas.microsoft.com/office/drawing/2014/main" xmlns="" val="3988294742"/>
                    </a:ext>
                  </a:extLst>
                </a:gridCol>
              </a:tblGrid>
              <a:tr h="0">
                <a:tc>
                  <a:txBody>
                    <a:bodyPr/>
                    <a:lstStyle/>
                    <a:p>
                      <a:pPr>
                        <a:buNone/>
                      </a:pPr>
                      <a:r>
                        <a:rPr lang="en-US" sz="2000" b="1" dirty="0"/>
                        <a:t>Negative Outcomes</a:t>
                      </a:r>
                      <a:endParaRPr lang="en-US" sz="2000" dirty="0"/>
                    </a:p>
                  </a:txBody>
                  <a:tcPr anchor="ctr">
                    <a:lnL>
                      <a:noFill/>
                    </a:lnL>
                    <a:lnR>
                      <a:noFill/>
                    </a:lnR>
                    <a:lnT>
                      <a:noFill/>
                    </a:lnT>
                    <a:lnB>
                      <a:noFill/>
                    </a:lnB>
                    <a:noFill/>
                  </a:tcPr>
                </a:tc>
                <a:extLst>
                  <a:ext uri="{0D108BD9-81ED-4DB2-BD59-A6C34878D82A}">
                    <a16:rowId xmlns:a16="http://schemas.microsoft.com/office/drawing/2014/main" xmlns="" val="2796720496"/>
                  </a:ext>
                </a:extLst>
              </a:tr>
            </a:tbl>
          </a:graphicData>
        </a:graphic>
      </p:graphicFrame>
      <p:sp>
        <p:nvSpPr>
          <p:cNvPr id="6" name="TextBox 5">
            <a:extLst>
              <a:ext uri="{FF2B5EF4-FFF2-40B4-BE49-F238E27FC236}">
                <a16:creationId xmlns:a16="http://schemas.microsoft.com/office/drawing/2014/main" xmlns="" id="{B89D60B3-58F6-4861-8A93-862069688967}"/>
              </a:ext>
            </a:extLst>
          </p:cNvPr>
          <p:cNvSpPr txBox="1"/>
          <p:nvPr/>
        </p:nvSpPr>
        <p:spPr>
          <a:xfrm>
            <a:off x="4661297" y="6471626"/>
            <a:ext cx="3540456" cy="338554"/>
          </a:xfrm>
          <a:prstGeom prst="rect">
            <a:avLst/>
          </a:prstGeom>
          <a:noFill/>
        </p:spPr>
        <p:txBody>
          <a:bodyPr wrap="square">
            <a:spAutoFit/>
          </a:bodyPr>
          <a:lstStyle/>
          <a:p>
            <a:r>
              <a:rPr lang="en-US" sz="1600" i="1" dirty="0"/>
              <a:t>(NICE, 2021; NHS England, 2022)</a:t>
            </a:r>
          </a:p>
        </p:txBody>
      </p:sp>
    </p:spTree>
    <p:extLst>
      <p:ext uri="{BB962C8B-B14F-4D97-AF65-F5344CB8AC3E}">
        <p14:creationId xmlns:p14="http://schemas.microsoft.com/office/powerpoint/2010/main" xmlns="" val="2229124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C644BF-3FBA-8198-F07B-72C5FAF081A6}"/>
              </a:ext>
            </a:extLst>
          </p:cNvPr>
          <p:cNvSpPr>
            <a:spLocks noGrp="1"/>
          </p:cNvSpPr>
          <p:nvPr>
            <p:ph type="title"/>
          </p:nvPr>
        </p:nvSpPr>
        <p:spPr>
          <a:xfrm>
            <a:off x="1371600" y="685800"/>
            <a:ext cx="9601200" cy="892277"/>
          </a:xfrm>
        </p:spPr>
        <p:txBody>
          <a:bodyPr/>
          <a:lstStyle/>
          <a:p>
            <a:r>
              <a:rPr lang="en-US" b="1" dirty="0"/>
              <a:t>Impact on Patients and Service Users</a:t>
            </a:r>
            <a:endParaRPr lang="en-US" dirty="0"/>
          </a:p>
        </p:txBody>
      </p:sp>
      <p:sp>
        <p:nvSpPr>
          <p:cNvPr id="9" name="Content Placeholder 2">
            <a:extLst>
              <a:ext uri="{FF2B5EF4-FFF2-40B4-BE49-F238E27FC236}">
                <a16:creationId xmlns:a16="http://schemas.microsoft.com/office/drawing/2014/main" xmlns="" id="{B3727256-6116-CAD8-9BF2-1A80F9C62E75}"/>
              </a:ext>
            </a:extLst>
          </p:cNvPr>
          <p:cNvSpPr>
            <a:spLocks noGrp="1"/>
          </p:cNvSpPr>
          <p:nvPr>
            <p:ph idx="1"/>
          </p:nvPr>
        </p:nvSpPr>
        <p:spPr>
          <a:xfrm>
            <a:off x="1533831" y="2654709"/>
            <a:ext cx="4852220" cy="2772697"/>
          </a:xfrm>
        </p:spPr>
        <p:txBody>
          <a:bodyPr>
            <a:normAutofit lnSpcReduction="10000"/>
          </a:bodyPr>
          <a:lstStyle/>
          <a:p>
            <a:pPr marL="0" indent="0">
              <a:buNone/>
            </a:pPr>
            <a:r>
              <a:rPr lang="en-US" sz="2400" b="1" dirty="0"/>
              <a:t>Benefits</a:t>
            </a:r>
          </a:p>
          <a:p>
            <a:pPr marL="0" indent="0">
              <a:buNone/>
            </a:pPr>
            <a:endParaRPr lang="en-US" sz="2400" b="1" dirty="0"/>
          </a:p>
          <a:p>
            <a:r>
              <a:rPr lang="en-US" dirty="0"/>
              <a:t>Greater healthcare access.</a:t>
            </a:r>
          </a:p>
          <a:p>
            <a:r>
              <a:rPr lang="en-US" dirty="0"/>
              <a:t>Convenient community-based monitoring.</a:t>
            </a:r>
          </a:p>
          <a:p>
            <a:r>
              <a:rPr lang="en-US" dirty="0"/>
              <a:t>Increased patient empowerment.</a:t>
            </a:r>
          </a:p>
          <a:p>
            <a:r>
              <a:rPr lang="en-US" dirty="0"/>
              <a:t>Faster reassurance and diagnosis.</a:t>
            </a:r>
            <a:endParaRPr lang="en-US" dirty="0">
              <a:solidFill>
                <a:schemeClr val="lt1"/>
              </a:solidFill>
            </a:endParaRPr>
          </a:p>
        </p:txBody>
      </p:sp>
      <p:sp>
        <p:nvSpPr>
          <p:cNvPr id="10" name="Content Placeholder 2">
            <a:extLst>
              <a:ext uri="{FF2B5EF4-FFF2-40B4-BE49-F238E27FC236}">
                <a16:creationId xmlns:a16="http://schemas.microsoft.com/office/drawing/2014/main" xmlns="" id="{3671D4D5-FA5D-FF09-3CC1-0EE91D62097C}"/>
              </a:ext>
            </a:extLst>
          </p:cNvPr>
          <p:cNvSpPr txBox="1">
            <a:spLocks/>
          </p:cNvSpPr>
          <p:nvPr/>
        </p:nvSpPr>
        <p:spPr>
          <a:xfrm>
            <a:off x="6774426" y="2654708"/>
            <a:ext cx="4852220" cy="2772697"/>
          </a:xfrm>
          <a:prstGeom prst="rect">
            <a:avLst/>
          </a:prstGeom>
        </p:spPr>
        <p:txBody>
          <a:bodyPr vert="horz" lIns="91440" tIns="45720" rIns="91440" bIns="45720" rtlCol="0">
            <a:norm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buFont typeface="Franklin Gothic Book" panose="020B0503020102020204" pitchFamily="34" charset="0"/>
              <a:buNone/>
            </a:pPr>
            <a:r>
              <a:rPr lang="en-US" sz="2400" b="1" dirty="0"/>
              <a:t>Challenges</a:t>
            </a:r>
          </a:p>
          <a:p>
            <a:pPr marL="0" indent="0">
              <a:buFont typeface="Franklin Gothic Book" panose="020B0503020102020204" pitchFamily="34" charset="0"/>
              <a:buNone/>
            </a:pPr>
            <a:endParaRPr lang="en-US" sz="2400" b="1" dirty="0"/>
          </a:p>
          <a:p>
            <a:r>
              <a:rPr lang="en-US" dirty="0"/>
              <a:t>Digital literacy barriers.</a:t>
            </a:r>
          </a:p>
          <a:p>
            <a:r>
              <a:rPr lang="en-US" dirty="0"/>
              <a:t>Anxiety from abnormal readings.</a:t>
            </a:r>
          </a:p>
          <a:p>
            <a:r>
              <a:rPr lang="en-US" dirty="0"/>
              <a:t>Privacy concerns.</a:t>
            </a:r>
          </a:p>
          <a:p>
            <a:r>
              <a:rPr lang="en-US" dirty="0"/>
              <a:t>Reduced face-to-face interaction.</a:t>
            </a:r>
            <a:endParaRPr lang="en-US" dirty="0">
              <a:solidFill>
                <a:schemeClr val="lt1"/>
              </a:solidFill>
            </a:endParaRPr>
          </a:p>
        </p:txBody>
      </p:sp>
      <p:sp>
        <p:nvSpPr>
          <p:cNvPr id="4" name="TextBox 3">
            <a:extLst>
              <a:ext uri="{FF2B5EF4-FFF2-40B4-BE49-F238E27FC236}">
                <a16:creationId xmlns:a16="http://schemas.microsoft.com/office/drawing/2014/main" xmlns="" id="{72EE3D0F-BF32-0739-61AB-77C8285FA93E}"/>
              </a:ext>
            </a:extLst>
          </p:cNvPr>
          <p:cNvSpPr txBox="1"/>
          <p:nvPr/>
        </p:nvSpPr>
        <p:spPr>
          <a:xfrm>
            <a:off x="1893041" y="5987534"/>
            <a:ext cx="3593359" cy="338554"/>
          </a:xfrm>
          <a:prstGeom prst="rect">
            <a:avLst/>
          </a:prstGeom>
          <a:noFill/>
        </p:spPr>
        <p:txBody>
          <a:bodyPr wrap="square">
            <a:spAutoFit/>
          </a:bodyPr>
          <a:lstStyle/>
          <a:p>
            <a:r>
              <a:rPr lang="en-US" sz="1600" i="1" dirty="0"/>
              <a:t>(Emmett et al., 2024; NICE, 2021)</a:t>
            </a:r>
          </a:p>
        </p:txBody>
      </p:sp>
    </p:spTree>
    <p:extLst>
      <p:ext uri="{BB962C8B-B14F-4D97-AF65-F5344CB8AC3E}">
        <p14:creationId xmlns:p14="http://schemas.microsoft.com/office/powerpoint/2010/main" xmlns="" val="3422315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1FEE262-0558-A0FE-1C6F-0857851E65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6C69CD72-6BA1-79BD-B37E-03C6D811A54F}"/>
              </a:ext>
            </a:extLst>
          </p:cNvPr>
          <p:cNvSpPr>
            <a:spLocks noGrp="1"/>
          </p:cNvSpPr>
          <p:nvPr>
            <p:ph type="title"/>
          </p:nvPr>
        </p:nvSpPr>
        <p:spPr>
          <a:xfrm>
            <a:off x="3364180" y="685800"/>
            <a:ext cx="6039134" cy="892277"/>
          </a:xfrm>
        </p:spPr>
        <p:txBody>
          <a:bodyPr/>
          <a:lstStyle/>
          <a:p>
            <a:r>
              <a:rPr lang="en-US" b="1" dirty="0"/>
              <a:t>SWOT Analysis Summary</a:t>
            </a:r>
            <a:endParaRPr lang="en-US" dirty="0"/>
          </a:p>
        </p:txBody>
      </p:sp>
      <p:graphicFrame>
        <p:nvGraphicFramePr>
          <p:cNvPr id="5" name="Table 4">
            <a:extLst>
              <a:ext uri="{FF2B5EF4-FFF2-40B4-BE49-F238E27FC236}">
                <a16:creationId xmlns:a16="http://schemas.microsoft.com/office/drawing/2014/main" xmlns="" id="{E70FB6C6-12D7-85BD-7989-986A5360CF62}"/>
              </a:ext>
            </a:extLst>
          </p:cNvPr>
          <p:cNvGraphicFramePr>
            <a:graphicFrameLocks noGrp="1"/>
          </p:cNvGraphicFramePr>
          <p:nvPr>
            <p:extLst>
              <p:ext uri="{D42A27DB-BD31-4B8C-83A1-F6EECF244321}">
                <p14:modId xmlns:p14="http://schemas.microsoft.com/office/powerpoint/2010/main" xmlns="" val="373532384"/>
              </p:ext>
            </p:extLst>
          </p:nvPr>
        </p:nvGraphicFramePr>
        <p:xfrm>
          <a:off x="2345899" y="1702305"/>
          <a:ext cx="8128000" cy="18542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xmlns="" val="1225229300"/>
                    </a:ext>
                  </a:extLst>
                </a:gridCol>
                <a:gridCol w="4064000">
                  <a:extLst>
                    <a:ext uri="{9D8B030D-6E8A-4147-A177-3AD203B41FA5}">
                      <a16:colId xmlns:a16="http://schemas.microsoft.com/office/drawing/2014/main" xmlns="" val="838974455"/>
                    </a:ext>
                  </a:extLst>
                </a:gridCol>
              </a:tblGrid>
              <a:tr h="370840">
                <a:tc>
                  <a:txBody>
                    <a:bodyPr/>
                    <a:lstStyle/>
                    <a:p>
                      <a:pPr>
                        <a:buNone/>
                      </a:pPr>
                      <a:r>
                        <a:rPr lang="en-US" dirty="0"/>
                        <a:t>Strengths</a:t>
                      </a:r>
                    </a:p>
                  </a:txBody>
                  <a:tcPr anchor="ctr"/>
                </a:tc>
                <a:tc>
                  <a:txBody>
                    <a:bodyPr/>
                    <a:lstStyle/>
                    <a:p>
                      <a:pPr>
                        <a:buNone/>
                      </a:pPr>
                      <a:r>
                        <a:rPr lang="en-US"/>
                        <a:t>Weaknesses</a:t>
                      </a:r>
                    </a:p>
                  </a:txBody>
                  <a:tcPr anchor="ctr"/>
                </a:tc>
                <a:extLst>
                  <a:ext uri="{0D108BD9-81ED-4DB2-BD59-A6C34878D82A}">
                    <a16:rowId xmlns:a16="http://schemas.microsoft.com/office/drawing/2014/main" xmlns="" val="3895850065"/>
                  </a:ext>
                </a:extLst>
              </a:tr>
              <a:tr h="370840">
                <a:tc>
                  <a:txBody>
                    <a:bodyPr/>
                    <a:lstStyle/>
                    <a:p>
                      <a:pPr>
                        <a:buNone/>
                      </a:pPr>
                      <a:r>
                        <a:rPr lang="en-US"/>
                        <a:t>Faster diagnosis</a:t>
                      </a:r>
                    </a:p>
                  </a:txBody>
                  <a:tcPr anchor="ctr"/>
                </a:tc>
                <a:tc>
                  <a:txBody>
                    <a:bodyPr/>
                    <a:lstStyle/>
                    <a:p>
                      <a:pPr>
                        <a:buNone/>
                      </a:pPr>
                      <a:r>
                        <a:rPr lang="en-US"/>
                        <a:t>Staff training needs</a:t>
                      </a:r>
                    </a:p>
                  </a:txBody>
                  <a:tcPr anchor="ctr"/>
                </a:tc>
                <a:extLst>
                  <a:ext uri="{0D108BD9-81ED-4DB2-BD59-A6C34878D82A}">
                    <a16:rowId xmlns:a16="http://schemas.microsoft.com/office/drawing/2014/main" xmlns="" val="215938018"/>
                  </a:ext>
                </a:extLst>
              </a:tr>
              <a:tr h="370840">
                <a:tc>
                  <a:txBody>
                    <a:bodyPr/>
                    <a:lstStyle/>
                    <a:p>
                      <a:pPr>
                        <a:buNone/>
                      </a:pPr>
                      <a:r>
                        <a:rPr lang="en-US"/>
                        <a:t>Improved accessibility</a:t>
                      </a:r>
                    </a:p>
                  </a:txBody>
                  <a:tcPr anchor="ctr"/>
                </a:tc>
                <a:tc>
                  <a:txBody>
                    <a:bodyPr/>
                    <a:lstStyle/>
                    <a:p>
                      <a:pPr>
                        <a:buNone/>
                      </a:pPr>
                      <a:r>
                        <a:rPr lang="en-US"/>
                        <a:t>Technical limitations</a:t>
                      </a:r>
                    </a:p>
                  </a:txBody>
                  <a:tcPr anchor="ctr"/>
                </a:tc>
                <a:extLst>
                  <a:ext uri="{0D108BD9-81ED-4DB2-BD59-A6C34878D82A}">
                    <a16:rowId xmlns:a16="http://schemas.microsoft.com/office/drawing/2014/main" xmlns="" val="1513412252"/>
                  </a:ext>
                </a:extLst>
              </a:tr>
              <a:tr h="370840">
                <a:tc>
                  <a:txBody>
                    <a:bodyPr/>
                    <a:lstStyle/>
                    <a:p>
                      <a:pPr>
                        <a:buNone/>
                      </a:pPr>
                      <a:r>
                        <a:rPr lang="en-US"/>
                        <a:t>Remote monitoring</a:t>
                      </a:r>
                    </a:p>
                  </a:txBody>
                  <a:tcPr anchor="ctr"/>
                </a:tc>
                <a:tc>
                  <a:txBody>
                    <a:bodyPr/>
                    <a:lstStyle/>
                    <a:p>
                      <a:pPr>
                        <a:buNone/>
                      </a:pPr>
                      <a:r>
                        <a:rPr lang="en-US" dirty="0"/>
                        <a:t>Digital literacy barriers</a:t>
                      </a:r>
                    </a:p>
                  </a:txBody>
                  <a:tcPr anchor="ctr"/>
                </a:tc>
                <a:extLst>
                  <a:ext uri="{0D108BD9-81ED-4DB2-BD59-A6C34878D82A}">
                    <a16:rowId xmlns:a16="http://schemas.microsoft.com/office/drawing/2014/main" xmlns="" val="1644264908"/>
                  </a:ext>
                </a:extLst>
              </a:tr>
              <a:tr h="370840">
                <a:tc>
                  <a:txBody>
                    <a:bodyPr/>
                    <a:lstStyle/>
                    <a:p>
                      <a:pPr>
                        <a:buNone/>
                      </a:pPr>
                      <a:r>
                        <a:rPr lang="en-US"/>
                        <a:t>Better workforce efficiency</a:t>
                      </a:r>
                    </a:p>
                  </a:txBody>
                  <a:tcPr anchor="ctr"/>
                </a:tc>
                <a:tc>
                  <a:txBody>
                    <a:bodyPr/>
                    <a:lstStyle/>
                    <a:p>
                      <a:pPr>
                        <a:buNone/>
                      </a:pPr>
                      <a:r>
                        <a:rPr lang="en-US" dirty="0"/>
                        <a:t>System integration issues</a:t>
                      </a:r>
                    </a:p>
                  </a:txBody>
                  <a:tcPr anchor="ctr"/>
                </a:tc>
                <a:extLst>
                  <a:ext uri="{0D108BD9-81ED-4DB2-BD59-A6C34878D82A}">
                    <a16:rowId xmlns:a16="http://schemas.microsoft.com/office/drawing/2014/main" xmlns="" val="3038859121"/>
                  </a:ext>
                </a:extLst>
              </a:tr>
            </a:tbl>
          </a:graphicData>
        </a:graphic>
      </p:graphicFrame>
      <p:graphicFrame>
        <p:nvGraphicFramePr>
          <p:cNvPr id="6" name="Table 5">
            <a:extLst>
              <a:ext uri="{FF2B5EF4-FFF2-40B4-BE49-F238E27FC236}">
                <a16:creationId xmlns:a16="http://schemas.microsoft.com/office/drawing/2014/main" xmlns="" id="{7CF9004C-44F6-4088-8D7B-161EC7E6D59A}"/>
              </a:ext>
            </a:extLst>
          </p:cNvPr>
          <p:cNvGraphicFramePr>
            <a:graphicFrameLocks noGrp="1"/>
          </p:cNvGraphicFramePr>
          <p:nvPr>
            <p:extLst>
              <p:ext uri="{D42A27DB-BD31-4B8C-83A1-F6EECF244321}">
                <p14:modId xmlns:p14="http://schemas.microsoft.com/office/powerpoint/2010/main" xmlns="" val="2037135354"/>
              </p:ext>
            </p:extLst>
          </p:nvPr>
        </p:nvGraphicFramePr>
        <p:xfrm>
          <a:off x="2334523" y="4270363"/>
          <a:ext cx="8128000" cy="18542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xmlns="" val="1225229300"/>
                    </a:ext>
                  </a:extLst>
                </a:gridCol>
                <a:gridCol w="4064000">
                  <a:extLst>
                    <a:ext uri="{9D8B030D-6E8A-4147-A177-3AD203B41FA5}">
                      <a16:colId xmlns:a16="http://schemas.microsoft.com/office/drawing/2014/main" xmlns="" val="838974455"/>
                    </a:ext>
                  </a:extLst>
                </a:gridCol>
              </a:tblGrid>
              <a:tr h="370840">
                <a:tc>
                  <a:txBody>
                    <a:bodyPr/>
                    <a:lstStyle/>
                    <a:p>
                      <a:pPr>
                        <a:buNone/>
                      </a:pPr>
                      <a:r>
                        <a:rPr lang="en-US"/>
                        <a:t>Opportunities</a:t>
                      </a:r>
                    </a:p>
                  </a:txBody>
                  <a:tcPr anchor="ctr"/>
                </a:tc>
                <a:tc>
                  <a:txBody>
                    <a:bodyPr/>
                    <a:lstStyle/>
                    <a:p>
                      <a:pPr>
                        <a:buNone/>
                      </a:pPr>
                      <a:r>
                        <a:rPr lang="en-US"/>
                        <a:t>Threats</a:t>
                      </a:r>
                    </a:p>
                  </a:txBody>
                  <a:tcPr anchor="ctr"/>
                </a:tc>
                <a:extLst>
                  <a:ext uri="{0D108BD9-81ED-4DB2-BD59-A6C34878D82A}">
                    <a16:rowId xmlns:a16="http://schemas.microsoft.com/office/drawing/2014/main" xmlns="" val="3895850065"/>
                  </a:ext>
                </a:extLst>
              </a:tr>
              <a:tr h="370840">
                <a:tc>
                  <a:txBody>
                    <a:bodyPr/>
                    <a:lstStyle/>
                    <a:p>
                      <a:pPr>
                        <a:buNone/>
                      </a:pPr>
                      <a:r>
                        <a:rPr lang="en-US"/>
                        <a:t>AI integration</a:t>
                      </a:r>
                    </a:p>
                  </a:txBody>
                  <a:tcPr anchor="ctr"/>
                </a:tc>
                <a:tc>
                  <a:txBody>
                    <a:bodyPr/>
                    <a:lstStyle/>
                    <a:p>
                      <a:pPr>
                        <a:buNone/>
                      </a:pPr>
                      <a:r>
                        <a:rPr lang="en-US"/>
                        <a:t>Cybersecurity risks</a:t>
                      </a:r>
                    </a:p>
                  </a:txBody>
                  <a:tcPr anchor="ctr"/>
                </a:tc>
                <a:extLst>
                  <a:ext uri="{0D108BD9-81ED-4DB2-BD59-A6C34878D82A}">
                    <a16:rowId xmlns:a16="http://schemas.microsoft.com/office/drawing/2014/main" xmlns="" val="215938018"/>
                  </a:ext>
                </a:extLst>
              </a:tr>
              <a:tr h="370840">
                <a:tc>
                  <a:txBody>
                    <a:bodyPr/>
                    <a:lstStyle/>
                    <a:p>
                      <a:pPr>
                        <a:buNone/>
                      </a:pPr>
                      <a:r>
                        <a:rPr lang="en-US"/>
                        <a:t>Expansion across NHS</a:t>
                      </a:r>
                    </a:p>
                  </a:txBody>
                  <a:tcPr anchor="ctr"/>
                </a:tc>
                <a:tc>
                  <a:txBody>
                    <a:bodyPr/>
                    <a:lstStyle/>
                    <a:p>
                      <a:pPr>
                        <a:buNone/>
                      </a:pPr>
                      <a:r>
                        <a:rPr lang="en-US"/>
                        <a:t>Data breaches</a:t>
                      </a:r>
                    </a:p>
                  </a:txBody>
                  <a:tcPr anchor="ctr"/>
                </a:tc>
                <a:extLst>
                  <a:ext uri="{0D108BD9-81ED-4DB2-BD59-A6C34878D82A}">
                    <a16:rowId xmlns:a16="http://schemas.microsoft.com/office/drawing/2014/main" xmlns="" val="1513412252"/>
                  </a:ext>
                </a:extLst>
              </a:tr>
              <a:tr h="370840">
                <a:tc>
                  <a:txBody>
                    <a:bodyPr/>
                    <a:lstStyle/>
                    <a:p>
                      <a:pPr>
                        <a:buNone/>
                      </a:pPr>
                      <a:r>
                        <a:rPr lang="en-US"/>
                        <a:t>Improved public health</a:t>
                      </a:r>
                    </a:p>
                  </a:txBody>
                  <a:tcPr anchor="ctr"/>
                </a:tc>
                <a:tc>
                  <a:txBody>
                    <a:bodyPr/>
                    <a:lstStyle/>
                    <a:p>
                      <a:pPr>
                        <a:buNone/>
                      </a:pPr>
                      <a:r>
                        <a:rPr lang="en-US"/>
                        <a:t>Health inequalities</a:t>
                      </a:r>
                    </a:p>
                  </a:txBody>
                  <a:tcPr anchor="ctr"/>
                </a:tc>
                <a:extLst>
                  <a:ext uri="{0D108BD9-81ED-4DB2-BD59-A6C34878D82A}">
                    <a16:rowId xmlns:a16="http://schemas.microsoft.com/office/drawing/2014/main" xmlns="" val="1644264908"/>
                  </a:ext>
                </a:extLst>
              </a:tr>
              <a:tr h="370840">
                <a:tc>
                  <a:txBody>
                    <a:bodyPr/>
                    <a:lstStyle/>
                    <a:p>
                      <a:pPr>
                        <a:buNone/>
                      </a:pPr>
                      <a:r>
                        <a:rPr lang="en-US"/>
                        <a:t>Personalised healthcare</a:t>
                      </a:r>
                    </a:p>
                  </a:txBody>
                  <a:tcPr anchor="ctr"/>
                </a:tc>
                <a:tc>
                  <a:txBody>
                    <a:bodyPr/>
                    <a:lstStyle/>
                    <a:p>
                      <a:pPr>
                        <a:buNone/>
                      </a:pPr>
                      <a:r>
                        <a:rPr lang="en-US" dirty="0"/>
                        <a:t>Overreliance on technology</a:t>
                      </a:r>
                    </a:p>
                  </a:txBody>
                  <a:tcPr anchor="ctr"/>
                </a:tc>
                <a:extLst>
                  <a:ext uri="{0D108BD9-81ED-4DB2-BD59-A6C34878D82A}">
                    <a16:rowId xmlns:a16="http://schemas.microsoft.com/office/drawing/2014/main" xmlns="" val="3038859121"/>
                  </a:ext>
                </a:extLst>
              </a:tr>
            </a:tbl>
          </a:graphicData>
        </a:graphic>
      </p:graphicFrame>
      <p:sp>
        <p:nvSpPr>
          <p:cNvPr id="4" name="TextBox 3">
            <a:extLst>
              <a:ext uri="{FF2B5EF4-FFF2-40B4-BE49-F238E27FC236}">
                <a16:creationId xmlns:a16="http://schemas.microsoft.com/office/drawing/2014/main" xmlns="" id="{09B3BA84-A8C6-3A66-DA88-242C275B584B}"/>
              </a:ext>
            </a:extLst>
          </p:cNvPr>
          <p:cNvSpPr txBox="1"/>
          <p:nvPr/>
        </p:nvSpPr>
        <p:spPr>
          <a:xfrm>
            <a:off x="2345899" y="6315631"/>
            <a:ext cx="3290626" cy="338554"/>
          </a:xfrm>
          <a:prstGeom prst="rect">
            <a:avLst/>
          </a:prstGeom>
          <a:noFill/>
        </p:spPr>
        <p:txBody>
          <a:bodyPr wrap="square">
            <a:spAutoFit/>
          </a:bodyPr>
          <a:lstStyle/>
          <a:p>
            <a:r>
              <a:rPr lang="en-US" sz="1600" i="1" dirty="0"/>
              <a:t>(WHO, 2021; NHS England, 2022)</a:t>
            </a:r>
          </a:p>
        </p:txBody>
      </p:sp>
    </p:spTree>
    <p:extLst>
      <p:ext uri="{BB962C8B-B14F-4D97-AF65-F5344CB8AC3E}">
        <p14:creationId xmlns:p14="http://schemas.microsoft.com/office/powerpoint/2010/main" xmlns="" val="2963187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ADDB16-1B43-F4A5-43CB-264F67F7E051}"/>
              </a:ext>
            </a:extLst>
          </p:cNvPr>
          <p:cNvSpPr>
            <a:spLocks noGrp="1"/>
          </p:cNvSpPr>
          <p:nvPr>
            <p:ph type="title"/>
          </p:nvPr>
        </p:nvSpPr>
        <p:spPr>
          <a:xfrm>
            <a:off x="1371600" y="685800"/>
            <a:ext cx="9601200" cy="692624"/>
          </a:xfrm>
        </p:spPr>
        <p:txBody>
          <a:bodyPr/>
          <a:lstStyle/>
          <a:p>
            <a:r>
              <a:rPr lang="en-US" dirty="0"/>
              <a:t>Critical Evaluation</a:t>
            </a:r>
          </a:p>
        </p:txBody>
      </p:sp>
      <p:sp>
        <p:nvSpPr>
          <p:cNvPr id="3" name="Content Placeholder 2">
            <a:extLst>
              <a:ext uri="{FF2B5EF4-FFF2-40B4-BE49-F238E27FC236}">
                <a16:creationId xmlns:a16="http://schemas.microsoft.com/office/drawing/2014/main" xmlns="" id="{F5C4F210-73B1-FFCA-85E9-94A5F4CAC7F0}"/>
              </a:ext>
            </a:extLst>
          </p:cNvPr>
          <p:cNvSpPr>
            <a:spLocks noGrp="1"/>
          </p:cNvSpPr>
          <p:nvPr>
            <p:ph idx="1"/>
          </p:nvPr>
        </p:nvSpPr>
        <p:spPr>
          <a:xfrm>
            <a:off x="1295400" y="1862919"/>
            <a:ext cx="9601200" cy="4619767"/>
          </a:xfrm>
        </p:spPr>
        <p:txBody>
          <a:bodyPr>
            <a:normAutofit fontScale="92500" lnSpcReduction="20000"/>
          </a:bodyPr>
          <a:lstStyle/>
          <a:p>
            <a:pPr marL="0" indent="0">
              <a:buNone/>
            </a:pPr>
            <a:r>
              <a:rPr lang="en-US" sz="1800" b="1" dirty="0">
                <a:latin typeface="Aptos Display" panose="020B0004020202020204" pitchFamily="34" charset="0"/>
              </a:rPr>
              <a:t>Why KardiaMobile Has Been Successful</a:t>
            </a:r>
          </a:p>
          <a:p>
            <a:r>
              <a:rPr lang="en-US" sz="1800" dirty="0">
                <a:latin typeface="Aptos Display" panose="020B0004020202020204" pitchFamily="34" charset="0"/>
              </a:rPr>
              <a:t>Supports NHS digital transformation agenda. </a:t>
            </a:r>
          </a:p>
          <a:p>
            <a:r>
              <a:rPr lang="en-US" sz="1800" dirty="0">
                <a:latin typeface="Aptos Display" panose="020B0004020202020204" pitchFamily="34" charset="0"/>
              </a:rPr>
              <a:t>Improves early detection of atrial fibrillation. </a:t>
            </a:r>
          </a:p>
          <a:p>
            <a:r>
              <a:rPr lang="en-US" sz="1800" dirty="0">
                <a:latin typeface="Aptos Display" panose="020B0004020202020204" pitchFamily="34" charset="0"/>
              </a:rPr>
              <a:t>Enhances accessibility of healthcare services. </a:t>
            </a:r>
          </a:p>
          <a:p>
            <a:r>
              <a:rPr lang="en-US" sz="1800" dirty="0">
                <a:latin typeface="Aptos Display" panose="020B0004020202020204" pitchFamily="34" charset="0"/>
              </a:rPr>
              <a:t>Reduces pressure on secondary care. </a:t>
            </a:r>
          </a:p>
          <a:p>
            <a:endParaRPr lang="en-US" sz="1800" dirty="0">
              <a:latin typeface="Aptos Display" panose="020B0004020202020204" pitchFamily="34" charset="0"/>
            </a:endParaRPr>
          </a:p>
          <a:p>
            <a:pPr marL="0" indent="0">
              <a:buNone/>
            </a:pPr>
            <a:r>
              <a:rPr lang="en-US" sz="1800" b="1" dirty="0">
                <a:latin typeface="Aptos Display" panose="020B0004020202020204" pitchFamily="34" charset="0"/>
              </a:rPr>
              <a:t>Limitations</a:t>
            </a:r>
          </a:p>
          <a:p>
            <a:r>
              <a:rPr lang="en-US" sz="1800" dirty="0">
                <a:latin typeface="Aptos Display" panose="020B0004020202020204" pitchFamily="34" charset="0"/>
              </a:rPr>
              <a:t>Not suitable as a complete diagnostic replacement. </a:t>
            </a:r>
          </a:p>
          <a:p>
            <a:r>
              <a:rPr lang="en-US" sz="1800" dirty="0">
                <a:latin typeface="Aptos Display" panose="020B0004020202020204" pitchFamily="34" charset="0"/>
              </a:rPr>
              <a:t>Requires workforce training. </a:t>
            </a:r>
          </a:p>
          <a:p>
            <a:r>
              <a:rPr lang="en-US" sz="1800" dirty="0">
                <a:latin typeface="Aptos Display" panose="020B0004020202020204" pitchFamily="34" charset="0"/>
              </a:rPr>
              <a:t>Creates ethical and privacy concerns. </a:t>
            </a:r>
          </a:p>
          <a:p>
            <a:r>
              <a:rPr lang="en-US" sz="1800" dirty="0">
                <a:latin typeface="Aptos Display" panose="020B0004020202020204" pitchFamily="34" charset="0"/>
              </a:rPr>
              <a:t>Risk of excluding digitally disadvantaged populations.</a:t>
            </a:r>
          </a:p>
          <a:p>
            <a:endParaRPr lang="en-US" sz="1800" dirty="0">
              <a:latin typeface="Aptos Display" panose="020B0004020202020204" pitchFamily="34" charset="0"/>
            </a:endParaRPr>
          </a:p>
          <a:p>
            <a:pPr marL="0" indent="0">
              <a:buNone/>
            </a:pPr>
            <a:r>
              <a:rPr lang="en-US" sz="1800" b="1" dirty="0">
                <a:latin typeface="Aptos Display" panose="020B0004020202020204" pitchFamily="34" charset="0"/>
              </a:rPr>
              <a:t>Overall Judgement: </a:t>
            </a:r>
            <a:r>
              <a:rPr lang="en-US" sz="1800" dirty="0">
                <a:latin typeface="Aptos Display" panose="020B0004020202020204" pitchFamily="34" charset="0"/>
              </a:rPr>
              <a:t>Benefits outweigh limitations when supported by strong governance, training, and digital inclusion strategies.</a:t>
            </a:r>
            <a:endParaRPr lang="en-US" sz="1800" b="1" dirty="0">
              <a:latin typeface="Aptos Display" panose="020B0004020202020204" pitchFamily="34" charset="0"/>
            </a:endParaRPr>
          </a:p>
        </p:txBody>
      </p:sp>
      <p:pic>
        <p:nvPicPr>
          <p:cNvPr id="4" name="Picture 3" descr="KardiaMobile Personal EKG Heart Rate Monitor - Detects Irregular ...">
            <a:extLst>
              <a:ext uri="{FF2B5EF4-FFF2-40B4-BE49-F238E27FC236}">
                <a16:creationId xmlns:a16="http://schemas.microsoft.com/office/drawing/2014/main" xmlns="" id="{DEE846C6-B20D-A0BF-884C-870E664E1533}"/>
              </a:ext>
            </a:extLst>
          </p:cNvPr>
          <p:cNvPicPr>
            <a:picLocks noChangeAspect="1"/>
          </p:cNvPicPr>
          <p:nvPr/>
        </p:nvPicPr>
        <p:blipFill>
          <a:blip r:embed="rId3">
            <a:clrChange>
              <a:clrFrom>
                <a:srgbClr val="CDD9E9"/>
              </a:clrFrom>
              <a:clrTo>
                <a:srgbClr val="CDD9E9">
                  <a:alpha val="0"/>
                </a:srgbClr>
              </a:clrTo>
            </a:clrChange>
          </a:blip>
          <a:stretch>
            <a:fillRect/>
          </a:stretch>
        </p:blipFill>
        <p:spPr>
          <a:xfrm>
            <a:off x="7154863" y="1494883"/>
            <a:ext cx="3091170" cy="3868233"/>
          </a:xfrm>
          <a:prstGeom prst="rect">
            <a:avLst/>
          </a:prstGeom>
        </p:spPr>
      </p:pic>
      <p:sp>
        <p:nvSpPr>
          <p:cNvPr id="6" name="TextBox 5">
            <a:extLst>
              <a:ext uri="{FF2B5EF4-FFF2-40B4-BE49-F238E27FC236}">
                <a16:creationId xmlns:a16="http://schemas.microsoft.com/office/drawing/2014/main" xmlns="" id="{4F2AA899-F88D-2259-D306-F7A7DE39BDFF}"/>
              </a:ext>
            </a:extLst>
          </p:cNvPr>
          <p:cNvSpPr txBox="1"/>
          <p:nvPr/>
        </p:nvSpPr>
        <p:spPr>
          <a:xfrm>
            <a:off x="3183341" y="6482686"/>
            <a:ext cx="2808027" cy="338554"/>
          </a:xfrm>
          <a:prstGeom prst="rect">
            <a:avLst/>
          </a:prstGeom>
          <a:noFill/>
        </p:spPr>
        <p:txBody>
          <a:bodyPr wrap="square">
            <a:spAutoFit/>
          </a:bodyPr>
          <a:lstStyle/>
          <a:p>
            <a:r>
              <a:rPr lang="en-US" sz="1600" i="1" dirty="0"/>
              <a:t>(Topol, 2019; Wachter, 2016)</a:t>
            </a:r>
          </a:p>
        </p:txBody>
      </p:sp>
    </p:spTree>
    <p:extLst>
      <p:ext uri="{BB962C8B-B14F-4D97-AF65-F5344CB8AC3E}">
        <p14:creationId xmlns:p14="http://schemas.microsoft.com/office/powerpoint/2010/main" xmlns="" val="3484814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D48EE0C-BC4C-9387-48B3-8678F49A8B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0ADED507-77AA-39F1-C11C-29682790AB98}"/>
              </a:ext>
            </a:extLst>
          </p:cNvPr>
          <p:cNvSpPr>
            <a:spLocks noGrp="1"/>
          </p:cNvSpPr>
          <p:nvPr>
            <p:ph type="title"/>
          </p:nvPr>
        </p:nvSpPr>
        <p:spPr>
          <a:xfrm>
            <a:off x="1371600" y="685800"/>
            <a:ext cx="9601200" cy="692624"/>
          </a:xfrm>
        </p:spPr>
        <p:txBody>
          <a:bodyPr/>
          <a:lstStyle/>
          <a:p>
            <a:r>
              <a:rPr lang="en-US" dirty="0"/>
              <a:t>Conclusion</a:t>
            </a:r>
          </a:p>
        </p:txBody>
      </p:sp>
      <p:sp>
        <p:nvSpPr>
          <p:cNvPr id="3" name="Content Placeholder 2">
            <a:extLst>
              <a:ext uri="{FF2B5EF4-FFF2-40B4-BE49-F238E27FC236}">
                <a16:creationId xmlns:a16="http://schemas.microsoft.com/office/drawing/2014/main" xmlns="" id="{EB417C26-AD24-3BB9-A638-BDCE3F1F4619}"/>
              </a:ext>
            </a:extLst>
          </p:cNvPr>
          <p:cNvSpPr>
            <a:spLocks noGrp="1"/>
          </p:cNvSpPr>
          <p:nvPr>
            <p:ph idx="1"/>
          </p:nvPr>
        </p:nvSpPr>
        <p:spPr>
          <a:xfrm>
            <a:off x="2059674" y="2183640"/>
            <a:ext cx="8790296" cy="4107976"/>
          </a:xfrm>
        </p:spPr>
        <p:txBody>
          <a:bodyPr>
            <a:normAutofit/>
          </a:bodyPr>
          <a:lstStyle/>
          <a:p>
            <a:r>
              <a:rPr lang="en-US" sz="1800" dirty="0"/>
              <a:t>KardiaMobile has transformed cardiovascular care delivery in the UK.</a:t>
            </a:r>
          </a:p>
          <a:p>
            <a:endParaRPr lang="en-US" sz="1800" dirty="0"/>
          </a:p>
          <a:p>
            <a:r>
              <a:rPr lang="en-US" sz="1800" dirty="0"/>
              <a:t>It improves workforce efficiency, service delivery, patient engagement, and community access. </a:t>
            </a:r>
          </a:p>
          <a:p>
            <a:endParaRPr lang="en-US" sz="1800" dirty="0"/>
          </a:p>
          <a:p>
            <a:r>
              <a:rPr lang="en-US" sz="1800" dirty="0"/>
              <a:t>Despite challenges such as digital exclusion and cybersecurity risks, it remains a valuable healthcare innovation.</a:t>
            </a:r>
          </a:p>
          <a:p>
            <a:endParaRPr lang="en-US" sz="1800" dirty="0"/>
          </a:p>
          <a:p>
            <a:r>
              <a:rPr lang="en-US" sz="1800" dirty="0"/>
              <a:t>Future success depends on equitable access, staff training, and robust digital governance. </a:t>
            </a:r>
            <a:endParaRPr lang="en-US" sz="1800" b="1" dirty="0">
              <a:latin typeface="Aptos Display" panose="020B0004020202020204" pitchFamily="34" charset="0"/>
            </a:endParaRPr>
          </a:p>
        </p:txBody>
      </p:sp>
      <p:sp>
        <p:nvSpPr>
          <p:cNvPr id="5" name="TextBox 4">
            <a:extLst>
              <a:ext uri="{FF2B5EF4-FFF2-40B4-BE49-F238E27FC236}">
                <a16:creationId xmlns:a16="http://schemas.microsoft.com/office/drawing/2014/main" xmlns="" id="{03500C39-32A9-379A-91D6-BB153730B68E}"/>
              </a:ext>
            </a:extLst>
          </p:cNvPr>
          <p:cNvSpPr txBox="1"/>
          <p:nvPr/>
        </p:nvSpPr>
        <p:spPr>
          <a:xfrm>
            <a:off x="2950760" y="6172200"/>
            <a:ext cx="3504062" cy="338554"/>
          </a:xfrm>
          <a:prstGeom prst="rect">
            <a:avLst/>
          </a:prstGeom>
          <a:noFill/>
        </p:spPr>
        <p:txBody>
          <a:bodyPr wrap="square">
            <a:spAutoFit/>
          </a:bodyPr>
          <a:lstStyle/>
          <a:p>
            <a:r>
              <a:rPr lang="en-US" sz="1600" i="1" dirty="0"/>
              <a:t>(WHO, 2021; NHS England, 2022)</a:t>
            </a:r>
          </a:p>
        </p:txBody>
      </p:sp>
    </p:spTree>
    <p:extLst>
      <p:ext uri="{BB962C8B-B14F-4D97-AF65-F5344CB8AC3E}">
        <p14:creationId xmlns:p14="http://schemas.microsoft.com/office/powerpoint/2010/main" xmlns="" val="64128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8E2F21F-49CC-AA8E-88D5-B032F02733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190E40E5-083B-0FB7-1718-283BAE88602D}"/>
              </a:ext>
            </a:extLst>
          </p:cNvPr>
          <p:cNvSpPr>
            <a:spLocks noGrp="1"/>
          </p:cNvSpPr>
          <p:nvPr>
            <p:ph type="title"/>
          </p:nvPr>
        </p:nvSpPr>
        <p:spPr>
          <a:xfrm>
            <a:off x="1876565" y="484497"/>
            <a:ext cx="9601200" cy="692624"/>
          </a:xfrm>
        </p:spPr>
        <p:txBody>
          <a:bodyPr/>
          <a:lstStyle/>
          <a:p>
            <a:r>
              <a:rPr lang="en-US" dirty="0"/>
              <a:t>References</a:t>
            </a:r>
          </a:p>
        </p:txBody>
      </p:sp>
      <p:sp>
        <p:nvSpPr>
          <p:cNvPr id="3" name="Content Placeholder 2">
            <a:extLst>
              <a:ext uri="{FF2B5EF4-FFF2-40B4-BE49-F238E27FC236}">
                <a16:creationId xmlns:a16="http://schemas.microsoft.com/office/drawing/2014/main" xmlns="" id="{7FE21015-B9AE-6DDE-C94C-D1111ADAD6B7}"/>
              </a:ext>
            </a:extLst>
          </p:cNvPr>
          <p:cNvSpPr>
            <a:spLocks noGrp="1"/>
          </p:cNvSpPr>
          <p:nvPr>
            <p:ph idx="1"/>
          </p:nvPr>
        </p:nvSpPr>
        <p:spPr>
          <a:xfrm>
            <a:off x="1773069" y="1883390"/>
            <a:ext cx="9459038" cy="3916909"/>
          </a:xfrm>
        </p:spPr>
        <p:txBody>
          <a:bodyPr>
            <a:normAutofit/>
          </a:bodyPr>
          <a:lstStyle/>
          <a:p>
            <a:r>
              <a:rPr lang="en-US" sz="1800" i="1" dirty="0"/>
              <a:t>Emmett, K., Smith, R., Jones, P. and Brown, L. (2024) ‘Implementation of portable ECG technologies within community healthcare services’, Journal of Digital Health, 12(3), pp. 45–58.</a:t>
            </a:r>
          </a:p>
          <a:p>
            <a:r>
              <a:rPr lang="en-US" sz="1800" i="1" dirty="0"/>
              <a:t>NHS Digital (2023) Digital transformation in healthcare services. Available at: </a:t>
            </a:r>
            <a:r>
              <a:rPr lang="en-US" sz="1800" i="1" dirty="0">
                <a:hlinkClick r:id="rId2"/>
              </a:rPr>
              <a:t>https://digital.nhs.uk</a:t>
            </a:r>
            <a:r>
              <a:rPr lang="en-US" sz="1800" i="1" dirty="0"/>
              <a:t> </a:t>
            </a:r>
          </a:p>
          <a:p>
            <a:r>
              <a:rPr lang="en-US" sz="1800" i="1" dirty="0"/>
              <a:t>Savickas, V., Stewart, A., Matheson, R. and Khan, S. (2023) ‘Digital atrial fibrillation screening using mobile ECG devices’, Healthcare Technology Review, 8(2), pp. 101–115.</a:t>
            </a:r>
          </a:p>
          <a:p>
            <a:r>
              <a:rPr lang="en-US" sz="1800" i="1" dirty="0"/>
              <a:t>World Health Organization (2021) Global Strategy on Digital Health 2020–2025. Geneva: World Health Organization. Available at: </a:t>
            </a:r>
            <a:r>
              <a:rPr lang="en-US" sz="1800" i="1" dirty="0">
                <a:hlinkClick r:id="rId3"/>
              </a:rPr>
              <a:t>https://www.who.int</a:t>
            </a:r>
            <a:endParaRPr lang="en-US" sz="1800" i="1" dirty="0"/>
          </a:p>
          <a:p>
            <a:r>
              <a:rPr lang="en-US" sz="1800" i="1" dirty="0"/>
              <a:t>Yadegarfar, G., Patel, R., Williams, H. and Green, D. (2020) ‘Evaluation of portable ECG monitoring technologies in primary care’, British Journal of Cardiology, 27(4), pp. 210–220.</a:t>
            </a:r>
          </a:p>
        </p:txBody>
      </p:sp>
    </p:spTree>
    <p:extLst>
      <p:ext uri="{BB962C8B-B14F-4D97-AF65-F5344CB8AC3E}">
        <p14:creationId xmlns:p14="http://schemas.microsoft.com/office/powerpoint/2010/main" xmlns="" val="3339242758"/>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{7CFC4BA4-C5F0-4E71-9374-A7401DA0F34D}TFc3084226-2d0c-440f-9f46-6b48c7a7f670e6ba4a85-fc4a2881d6b3</Template>
  <TotalTime>115</TotalTime>
  <Words>1499</Words>
  <Application>Microsoft Office PowerPoint</Application>
  <PresentationFormat>Custom</PresentationFormat>
  <Paragraphs>155</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Crop</vt:lpstr>
      <vt:lpstr>Module Name: Digital Transformation in the Health and Care Professions</vt:lpstr>
      <vt:lpstr>Introduction to KardiaMobile</vt:lpstr>
      <vt:lpstr>Slide 3</vt:lpstr>
      <vt:lpstr>Slide 4</vt:lpstr>
      <vt:lpstr>Slide 5</vt:lpstr>
      <vt:lpstr>Impact on Patients and Service Users</vt:lpstr>
      <vt:lpstr>SWOT Analysis Summary</vt:lpstr>
      <vt:lpstr>Critical Evaluation</vt:lpstr>
      <vt:lpstr>Conclusion</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Digital Transformation in the Health and Care Professions</dc:title>
  <dc:creator>Windows User</dc:creator>
  <cp:lastModifiedBy>User</cp:lastModifiedBy>
  <cp:revision>31</cp:revision>
  <dcterms:created xsi:type="dcterms:W3CDTF">2026-06-24T18:06:29Z</dcterms:created>
  <dcterms:modified xsi:type="dcterms:W3CDTF">2026-07-02T18:26:05Z</dcterms:modified>
</cp:coreProperties>
</file>