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Lst>
  <p:sldSz cx="7556500" cy="10693400"/>
  <p:notesSz cx="6858000" cy="9144000"/>
  <p:embeddedFontLst>
    <p:embeddedFont>
      <p:font typeface="Antonio" panose="02000503000000000000" pitchFamily="2" charset="0"/>
      <p:regular r:id="rId4"/>
    </p:embeddedFont>
    <p:embeddedFont>
      <p:font typeface="Antonio Bold" panose="02000803000000000000" pitchFamily="2" charset="0"/>
      <p:regular r:id="rId5"/>
    </p:embeddedFont>
    <p:embeddedFont>
      <p:font typeface="Times New Roman Bold" panose="02020803070505020304"/>
      <p:regular r:id="rId6"/>
      <p:bold r:id="rId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38" d="100"/>
          <a:sy n="38" d="100"/>
        </p:scale>
        <p:origin x="2288"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font" Target="fonts/font4.fntdata"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font" Target="fonts/font3.fntdata" /><Relationship Id="rId11" Type="http://schemas.openxmlformats.org/officeDocument/2006/relationships/tableStyles" Target="tableStyles.xml" /><Relationship Id="rId5" Type="http://schemas.openxmlformats.org/officeDocument/2006/relationships/font" Target="fonts/font2.fntdata" /><Relationship Id="rId10" Type="http://schemas.openxmlformats.org/officeDocument/2006/relationships/theme" Target="theme/theme1.xml" /><Relationship Id="rId4" Type="http://schemas.openxmlformats.org/officeDocument/2006/relationships/font" Target="fonts/font1.fntdata" /><Relationship Id="rId9" Type="http://schemas.openxmlformats.org/officeDocument/2006/relationships/viewProps" Target="viewProp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 /><Relationship Id="rId13" Type="http://schemas.openxmlformats.org/officeDocument/2006/relationships/image" Target="../media/image12.png" /><Relationship Id="rId3" Type="http://schemas.openxmlformats.org/officeDocument/2006/relationships/image" Target="../media/image2.png" /><Relationship Id="rId7" Type="http://schemas.openxmlformats.org/officeDocument/2006/relationships/image" Target="../media/image6.png" /><Relationship Id="rId12" Type="http://schemas.openxmlformats.org/officeDocument/2006/relationships/image" Target="../media/image11.png" /><Relationship Id="rId2" Type="http://schemas.openxmlformats.org/officeDocument/2006/relationships/image" Target="../media/image1.png" /><Relationship Id="rId1" Type="http://schemas.openxmlformats.org/officeDocument/2006/relationships/slideLayout" Target="../slideLayouts/slideLayout7.xml" /><Relationship Id="rId6" Type="http://schemas.openxmlformats.org/officeDocument/2006/relationships/image" Target="../media/image5.png" /><Relationship Id="rId11" Type="http://schemas.openxmlformats.org/officeDocument/2006/relationships/image" Target="../media/image10.png" /><Relationship Id="rId5" Type="http://schemas.openxmlformats.org/officeDocument/2006/relationships/image" Target="../media/image4.png" /><Relationship Id="rId10" Type="http://schemas.openxmlformats.org/officeDocument/2006/relationships/image" Target="../media/image9.png" /><Relationship Id="rId4" Type="http://schemas.openxmlformats.org/officeDocument/2006/relationships/image" Target="../media/image3.png" /><Relationship Id="rId9" Type="http://schemas.openxmlformats.org/officeDocument/2006/relationships/image" Target="../media/image8.png" /></Relationships>
</file>

<file path=ppt/slides/_rels/slide2.xml.rels><?xml version="1.0" encoding="UTF-8" standalone="yes"?>
<Relationships xmlns="http://schemas.openxmlformats.org/package/2006/relationships"><Relationship Id="rId8" Type="http://schemas.openxmlformats.org/officeDocument/2006/relationships/image" Target="../media/image19.png" /><Relationship Id="rId13" Type="http://schemas.openxmlformats.org/officeDocument/2006/relationships/image" Target="../media/image24.png" /><Relationship Id="rId18" Type="http://schemas.openxmlformats.org/officeDocument/2006/relationships/image" Target="../media/image29.png" /><Relationship Id="rId26" Type="http://schemas.openxmlformats.org/officeDocument/2006/relationships/image" Target="../media/image37.png" /><Relationship Id="rId39" Type="http://schemas.openxmlformats.org/officeDocument/2006/relationships/hyperlink" Target="https://link.springer.com/content/pdf/10.1186/s40359-020-00453-x.pdf" TargetMode="External" /><Relationship Id="rId3" Type="http://schemas.openxmlformats.org/officeDocument/2006/relationships/image" Target="../media/image14.png" /><Relationship Id="rId21" Type="http://schemas.openxmlformats.org/officeDocument/2006/relationships/image" Target="../media/image32.png" /><Relationship Id="rId34" Type="http://schemas.openxmlformats.org/officeDocument/2006/relationships/hyperlink" Target="https://www.researchgate.net/profile/Rafal-Kocielnik/publication/327408543_Helping_Users_Reflect_on_Their_Own_Health-Related_Behaviors/links/5be8fc0f92851c6b27b84225/Helping-Users-Reflect-on-Their-Own-Health-Related-Behaviors.pdf" TargetMode="External" /><Relationship Id="rId42" Type="http://schemas.openxmlformats.org/officeDocument/2006/relationships/hyperlink" Target="https://scholar.google.com/scholar?output=instlink&amp;q=info:q0UVWc464e8J:scholar.google.com/&amp;hl=en&amp;as_sdt=0,5&amp;scillfp=16959064951100099790&amp;oi=lle" TargetMode="External" /><Relationship Id="rId7" Type="http://schemas.openxmlformats.org/officeDocument/2006/relationships/image" Target="../media/image18.png" /><Relationship Id="rId12" Type="http://schemas.openxmlformats.org/officeDocument/2006/relationships/image" Target="../media/image23.png" /><Relationship Id="rId17" Type="http://schemas.openxmlformats.org/officeDocument/2006/relationships/image" Target="../media/image28.png" /><Relationship Id="rId25" Type="http://schemas.openxmlformats.org/officeDocument/2006/relationships/image" Target="../media/image36.png" /><Relationship Id="rId33" Type="http://schemas.openxmlformats.org/officeDocument/2006/relationships/hyperlink" Target="https://www.jmir.org/2023/1/e34474/" TargetMode="External" /><Relationship Id="rId38" Type="http://schemas.openxmlformats.org/officeDocument/2006/relationships/hyperlink" Target="https://mental.jmir.org/2025/1/e67802/" TargetMode="External" /><Relationship Id="rId2" Type="http://schemas.openxmlformats.org/officeDocument/2006/relationships/image" Target="../media/image13.png" /><Relationship Id="rId16" Type="http://schemas.openxmlformats.org/officeDocument/2006/relationships/image" Target="../media/image27.png" /><Relationship Id="rId20" Type="http://schemas.openxmlformats.org/officeDocument/2006/relationships/image" Target="../media/image31.png" /><Relationship Id="rId29" Type="http://schemas.openxmlformats.org/officeDocument/2006/relationships/image" Target="../media/image40.png" /><Relationship Id="rId41" Type="http://schemas.openxmlformats.org/officeDocument/2006/relationships/hyperlink" Target="https://www.jmir.org/2024/1/e58572/" TargetMode="External" /><Relationship Id="rId1" Type="http://schemas.openxmlformats.org/officeDocument/2006/relationships/slideLayout" Target="../slideLayouts/slideLayout7.xml" /><Relationship Id="rId6" Type="http://schemas.openxmlformats.org/officeDocument/2006/relationships/image" Target="../media/image17.png" /><Relationship Id="rId11" Type="http://schemas.openxmlformats.org/officeDocument/2006/relationships/image" Target="../media/image22.png" /><Relationship Id="rId24" Type="http://schemas.openxmlformats.org/officeDocument/2006/relationships/image" Target="../media/image35.png" /><Relationship Id="rId32" Type="http://schemas.openxmlformats.org/officeDocument/2006/relationships/hyperlink" Target="https://scholar.google.com/scholar?output=instlink&amp;q=info:SOIPwIO5v70J:scholar.google.com/&amp;hl=en&amp;as_sdt=0,5&amp;scillfp=5172725528775901616&amp;oi=lle" TargetMode="External" /><Relationship Id="rId37" Type="http://schemas.openxmlformats.org/officeDocument/2006/relationships/hyperlink" Target="https://link.springer.com/content/pdf/10.1186/s12888-025-07628-z.pdf" TargetMode="External" /><Relationship Id="rId40" Type="http://schemas.openxmlformats.org/officeDocument/2006/relationships/hyperlink" Target="https://link.springer.com/article/10.1186/1748-5908-6-42?%20rapport=lecteur" TargetMode="External" /><Relationship Id="rId45" Type="http://schemas.openxmlformats.org/officeDocument/2006/relationships/hyperlink" Target="https://iris.who.int/server/api/core/bitstreams/40e5a13a-fe50-4efa-b56d-6e8cf00d5bfa/content" TargetMode="External" /><Relationship Id="rId5" Type="http://schemas.openxmlformats.org/officeDocument/2006/relationships/image" Target="../media/image16.png" /><Relationship Id="rId15" Type="http://schemas.openxmlformats.org/officeDocument/2006/relationships/image" Target="../media/image26.png" /><Relationship Id="rId23" Type="http://schemas.openxmlformats.org/officeDocument/2006/relationships/image" Target="../media/image34.png" /><Relationship Id="rId28" Type="http://schemas.openxmlformats.org/officeDocument/2006/relationships/image" Target="../media/image39.png" /><Relationship Id="rId36" Type="http://schemas.openxmlformats.org/officeDocument/2006/relationships/hyperlink" Target="https://www.mobihealthnews.com/news/sonde-launches-voice-api-detect-mental-illness" TargetMode="External" /><Relationship Id="rId10" Type="http://schemas.openxmlformats.org/officeDocument/2006/relationships/image" Target="../media/image21.png" /><Relationship Id="rId19" Type="http://schemas.openxmlformats.org/officeDocument/2006/relationships/image" Target="../media/image30.png" /><Relationship Id="rId31" Type="http://schemas.openxmlformats.org/officeDocument/2006/relationships/hyperlink" Target="https://www.learntechlib.org/p/223040/article_223040.pdf" TargetMode="External" /><Relationship Id="rId44" Type="http://schemas.openxmlformats.org/officeDocument/2006/relationships/hyperlink" Target="https://www.weforum.org/stories/2019/01/this-is-the-worlds-biggest-mental-health-problem/" TargetMode="External" /><Relationship Id="rId4" Type="http://schemas.openxmlformats.org/officeDocument/2006/relationships/image" Target="../media/image15.png" /><Relationship Id="rId9" Type="http://schemas.openxmlformats.org/officeDocument/2006/relationships/image" Target="../media/image20.png" /><Relationship Id="rId14" Type="http://schemas.openxmlformats.org/officeDocument/2006/relationships/image" Target="../media/image25.png" /><Relationship Id="rId22" Type="http://schemas.openxmlformats.org/officeDocument/2006/relationships/image" Target="../media/image33.png" /><Relationship Id="rId27" Type="http://schemas.openxmlformats.org/officeDocument/2006/relationships/image" Target="../media/image38.png" /><Relationship Id="rId30" Type="http://schemas.openxmlformats.org/officeDocument/2006/relationships/hyperlink" Target="https://www.sciencedirect.com/science/article/pii/S0160791X21002530" TargetMode="External" /><Relationship Id="rId35" Type="http://schemas.openxmlformats.org/officeDocument/2006/relationships/hyperlink" Target="https://www.frontiersin.org/journals/psychiatry/articles/10.3389/fpsyt.2024.1342835/pdf" TargetMode="External" /><Relationship Id="rId43" Type="http://schemas.openxmlformats.org/officeDocument/2006/relationships/hyperlink" Target="https://dl.acm.org/doi/pdf/10.1145/3643834.3661536"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D2CFC8"/>
        </a:solidFill>
        <a:effectLst/>
      </p:bgPr>
    </p:bg>
    <p:spTree>
      <p:nvGrpSpPr>
        <p:cNvPr id="1" name=""/>
        <p:cNvGrpSpPr/>
        <p:nvPr/>
      </p:nvGrpSpPr>
      <p:grpSpPr>
        <a:xfrm>
          <a:off x="0" y="0"/>
          <a:ext cx="0" cy="0"/>
          <a:chOff x="0" y="0"/>
          <a:chExt cx="0" cy="0"/>
        </a:xfrm>
      </p:grpSpPr>
      <p:sp>
        <p:nvSpPr>
          <p:cNvPr id="2" name="Freeform 2"/>
          <p:cNvSpPr/>
          <p:nvPr/>
        </p:nvSpPr>
        <p:spPr>
          <a:xfrm>
            <a:off x="3402" y="-11300"/>
            <a:ext cx="7553196" cy="10692000"/>
          </a:xfrm>
          <a:custGeom>
            <a:avLst/>
            <a:gdLst/>
            <a:ahLst/>
            <a:cxnLst/>
            <a:rect l="l" t="t" r="r" b="b"/>
            <a:pathLst>
              <a:path w="7553196" h="10692000">
                <a:moveTo>
                  <a:pt x="0" y="0"/>
                </a:moveTo>
                <a:lnTo>
                  <a:pt x="7553196" y="0"/>
                </a:lnTo>
                <a:lnTo>
                  <a:pt x="7553196" y="10692000"/>
                </a:lnTo>
                <a:lnTo>
                  <a:pt x="0" y="10692000"/>
                </a:lnTo>
                <a:lnTo>
                  <a:pt x="0" y="0"/>
                </a:lnTo>
                <a:close/>
              </a:path>
            </a:pathLst>
          </a:custGeom>
          <a:blipFill>
            <a:blip r:embed="rId2"/>
            <a:stretch>
              <a:fillRect/>
            </a:stretch>
          </a:blipFill>
        </p:spPr>
        <p:txBody>
          <a:bodyPr/>
          <a:lstStyle/>
          <a:p>
            <a:r>
              <a:rPr lang="en-IN" dirty="0"/>
              <a:t>N</a:t>
            </a:r>
          </a:p>
          <a:p>
            <a:endParaRPr lang="en-IN" dirty="0"/>
          </a:p>
          <a:p>
            <a:endParaRPr lang="en-IN" dirty="0"/>
          </a:p>
          <a:p>
            <a:endParaRPr lang="en-IN" dirty="0"/>
          </a:p>
          <a:p>
            <a:endParaRPr lang="en-IN" dirty="0"/>
          </a:p>
          <a:p>
            <a:endParaRPr lang="en-IN" dirty="0"/>
          </a:p>
          <a:p>
            <a:endParaRPr lang="en-IN" dirty="0"/>
          </a:p>
          <a:p>
            <a:endParaRPr lang="en-IN" dirty="0"/>
          </a:p>
          <a:p>
            <a:endParaRPr lang="en-IN" dirty="0"/>
          </a:p>
          <a:p>
            <a:endParaRPr lang="en-IN" dirty="0"/>
          </a:p>
          <a:p>
            <a:r>
              <a:rPr lang="en-IN" sz="2800" b="1" dirty="0"/>
              <a:t>Name</a:t>
            </a:r>
            <a:r>
              <a:rPr lang="en-IN" sz="2800" dirty="0"/>
              <a:t>: 		Krishaben Mukeshbhai Ahir</a:t>
            </a:r>
          </a:p>
          <a:p>
            <a:r>
              <a:rPr lang="en-IN" sz="2800" b="1" dirty="0"/>
              <a:t>Student Id</a:t>
            </a:r>
            <a:r>
              <a:rPr lang="en-IN" sz="2800" dirty="0"/>
              <a:t>:		2527055 </a:t>
            </a:r>
          </a:p>
          <a:p>
            <a:r>
              <a:rPr lang="en-IN" sz="2800" b="1" dirty="0"/>
              <a:t>Module Name</a:t>
            </a:r>
            <a:r>
              <a:rPr lang="en-IN" sz="2800" dirty="0"/>
              <a:t>:	Population Health                                                                                               			and Digital Health 						Promotion(LCHS7009)</a:t>
            </a:r>
          </a:p>
          <a:p>
            <a:r>
              <a:rPr lang="en-IN" sz="2800" b="1" dirty="0"/>
              <a:t>Lecturer Name</a:t>
            </a:r>
            <a:r>
              <a:rPr lang="en-IN" sz="2800" dirty="0"/>
              <a:t>:</a:t>
            </a:r>
            <a:r>
              <a:rPr lang="en-IN" sz="2800"/>
              <a:t>	Dr Raheela </a:t>
            </a:r>
            <a:r>
              <a:rPr lang="en-IN" sz="2800" dirty="0"/>
              <a:t>Shaikh</a:t>
            </a:r>
          </a:p>
          <a:p>
            <a:r>
              <a:rPr lang="en-IN" dirty="0"/>
              <a:t>   </a:t>
            </a:r>
          </a:p>
          <a:p>
            <a:r>
              <a:rPr lang="en-IN" dirty="0"/>
              <a:t>        </a:t>
            </a:r>
          </a:p>
          <a:p>
            <a:r>
              <a:rPr lang="en-IN" sz="4800" dirty="0"/>
              <a:t>    </a:t>
            </a:r>
          </a:p>
        </p:txBody>
      </p:sp>
      <p:sp>
        <p:nvSpPr>
          <p:cNvPr id="3" name="Freeform 3"/>
          <p:cNvSpPr/>
          <p:nvPr/>
        </p:nvSpPr>
        <p:spPr>
          <a:xfrm>
            <a:off x="44450" y="0"/>
            <a:ext cx="2035206" cy="1877550"/>
          </a:xfrm>
          <a:custGeom>
            <a:avLst/>
            <a:gdLst/>
            <a:ahLst/>
            <a:cxnLst/>
            <a:rect l="l" t="t" r="r" b="b"/>
            <a:pathLst>
              <a:path w="2035206" h="1877550">
                <a:moveTo>
                  <a:pt x="0" y="0"/>
                </a:moveTo>
                <a:lnTo>
                  <a:pt x="2035207" y="0"/>
                </a:lnTo>
                <a:lnTo>
                  <a:pt x="2035207" y="1877550"/>
                </a:lnTo>
                <a:lnTo>
                  <a:pt x="0" y="1877550"/>
                </a:lnTo>
                <a:lnTo>
                  <a:pt x="0" y="0"/>
                </a:lnTo>
                <a:close/>
              </a:path>
            </a:pathLst>
          </a:custGeom>
          <a:blipFill>
            <a:blip r:embed="rId3"/>
            <a:stretch>
              <a:fillRect/>
            </a:stretch>
          </a:blipFill>
        </p:spPr>
        <p:txBody>
          <a:bodyPr/>
          <a:lstStyle/>
          <a:p>
            <a:endParaRPr lang="en-IN"/>
          </a:p>
        </p:txBody>
      </p:sp>
      <p:sp>
        <p:nvSpPr>
          <p:cNvPr id="4" name="Freeform 4"/>
          <p:cNvSpPr/>
          <p:nvPr/>
        </p:nvSpPr>
        <p:spPr>
          <a:xfrm>
            <a:off x="5808040" y="0"/>
            <a:ext cx="1748558" cy="1605233"/>
          </a:xfrm>
          <a:custGeom>
            <a:avLst/>
            <a:gdLst/>
            <a:ahLst/>
            <a:cxnLst/>
            <a:rect l="l" t="t" r="r" b="b"/>
            <a:pathLst>
              <a:path w="1748558" h="1605233">
                <a:moveTo>
                  <a:pt x="0" y="0"/>
                </a:moveTo>
                <a:lnTo>
                  <a:pt x="1748558" y="0"/>
                </a:lnTo>
                <a:lnTo>
                  <a:pt x="1748558" y="1605233"/>
                </a:lnTo>
                <a:lnTo>
                  <a:pt x="0" y="1605233"/>
                </a:lnTo>
                <a:lnTo>
                  <a:pt x="0" y="0"/>
                </a:lnTo>
                <a:close/>
              </a:path>
            </a:pathLst>
          </a:custGeom>
          <a:blipFill>
            <a:blip r:embed="rId4"/>
            <a:stretch>
              <a:fillRect/>
            </a:stretch>
          </a:blipFill>
        </p:spPr>
        <p:txBody>
          <a:bodyPr/>
          <a:lstStyle/>
          <a:p>
            <a:endParaRPr lang="en-IN"/>
          </a:p>
        </p:txBody>
      </p:sp>
      <p:sp>
        <p:nvSpPr>
          <p:cNvPr id="5" name="Freeform 5"/>
          <p:cNvSpPr/>
          <p:nvPr/>
        </p:nvSpPr>
        <p:spPr>
          <a:xfrm>
            <a:off x="7119458" y="530300"/>
            <a:ext cx="437139" cy="1612399"/>
          </a:xfrm>
          <a:custGeom>
            <a:avLst/>
            <a:gdLst/>
            <a:ahLst/>
            <a:cxnLst/>
            <a:rect l="l" t="t" r="r" b="b"/>
            <a:pathLst>
              <a:path w="437139" h="1612399">
                <a:moveTo>
                  <a:pt x="0" y="0"/>
                </a:moveTo>
                <a:lnTo>
                  <a:pt x="437140" y="0"/>
                </a:lnTo>
                <a:lnTo>
                  <a:pt x="437140" y="1612400"/>
                </a:lnTo>
                <a:lnTo>
                  <a:pt x="0" y="1612400"/>
                </a:lnTo>
                <a:lnTo>
                  <a:pt x="0" y="0"/>
                </a:lnTo>
                <a:close/>
              </a:path>
            </a:pathLst>
          </a:custGeom>
          <a:blipFill>
            <a:blip r:embed="rId5"/>
            <a:stretch>
              <a:fillRect/>
            </a:stretch>
          </a:blipFill>
        </p:spPr>
        <p:txBody>
          <a:bodyPr/>
          <a:lstStyle/>
          <a:p>
            <a:endParaRPr lang="en-IN"/>
          </a:p>
        </p:txBody>
      </p:sp>
      <p:sp>
        <p:nvSpPr>
          <p:cNvPr id="6" name="Freeform 6"/>
          <p:cNvSpPr/>
          <p:nvPr/>
        </p:nvSpPr>
        <p:spPr>
          <a:xfrm>
            <a:off x="583866" y="1598067"/>
            <a:ext cx="6392268" cy="408475"/>
          </a:xfrm>
          <a:custGeom>
            <a:avLst/>
            <a:gdLst/>
            <a:ahLst/>
            <a:cxnLst/>
            <a:rect l="l" t="t" r="r" b="b"/>
            <a:pathLst>
              <a:path w="6392268" h="408475">
                <a:moveTo>
                  <a:pt x="0" y="0"/>
                </a:moveTo>
                <a:lnTo>
                  <a:pt x="6392268" y="0"/>
                </a:lnTo>
                <a:lnTo>
                  <a:pt x="6392268" y="408475"/>
                </a:lnTo>
                <a:lnTo>
                  <a:pt x="0" y="408475"/>
                </a:lnTo>
                <a:lnTo>
                  <a:pt x="0" y="0"/>
                </a:lnTo>
                <a:close/>
              </a:path>
            </a:pathLst>
          </a:custGeom>
          <a:blipFill>
            <a:blip r:embed="rId6"/>
            <a:stretch>
              <a:fillRect/>
            </a:stretch>
          </a:blipFill>
        </p:spPr>
        <p:txBody>
          <a:bodyPr/>
          <a:lstStyle/>
          <a:p>
            <a:endParaRPr lang="en-IN"/>
          </a:p>
        </p:txBody>
      </p:sp>
      <p:sp>
        <p:nvSpPr>
          <p:cNvPr id="7" name="Freeform 7"/>
          <p:cNvSpPr/>
          <p:nvPr/>
        </p:nvSpPr>
        <p:spPr>
          <a:xfrm>
            <a:off x="3402" y="7617692"/>
            <a:ext cx="1311418" cy="2006542"/>
          </a:xfrm>
          <a:custGeom>
            <a:avLst/>
            <a:gdLst/>
            <a:ahLst/>
            <a:cxnLst/>
            <a:rect l="l" t="t" r="r" b="b"/>
            <a:pathLst>
              <a:path w="1311418" h="2006542">
                <a:moveTo>
                  <a:pt x="0" y="0"/>
                </a:moveTo>
                <a:lnTo>
                  <a:pt x="1311418" y="0"/>
                </a:lnTo>
                <a:lnTo>
                  <a:pt x="1311418" y="2006541"/>
                </a:lnTo>
                <a:lnTo>
                  <a:pt x="0" y="2006541"/>
                </a:lnTo>
                <a:lnTo>
                  <a:pt x="0" y="0"/>
                </a:lnTo>
                <a:close/>
              </a:path>
            </a:pathLst>
          </a:custGeom>
          <a:blipFill>
            <a:blip r:embed="rId7"/>
            <a:stretch>
              <a:fillRect/>
            </a:stretch>
          </a:blipFill>
        </p:spPr>
        <p:txBody>
          <a:bodyPr/>
          <a:lstStyle/>
          <a:p>
            <a:endParaRPr lang="en-IN"/>
          </a:p>
        </p:txBody>
      </p:sp>
      <p:sp>
        <p:nvSpPr>
          <p:cNvPr id="8" name="Freeform 8"/>
          <p:cNvSpPr/>
          <p:nvPr/>
        </p:nvSpPr>
        <p:spPr>
          <a:xfrm>
            <a:off x="3402" y="8549300"/>
            <a:ext cx="2329021" cy="2142700"/>
          </a:xfrm>
          <a:custGeom>
            <a:avLst/>
            <a:gdLst/>
            <a:ahLst/>
            <a:cxnLst/>
            <a:rect l="l" t="t" r="r" b="b"/>
            <a:pathLst>
              <a:path w="2329021" h="2142700">
                <a:moveTo>
                  <a:pt x="0" y="0"/>
                </a:moveTo>
                <a:lnTo>
                  <a:pt x="2329022" y="0"/>
                </a:lnTo>
                <a:lnTo>
                  <a:pt x="2329022" y="2142700"/>
                </a:lnTo>
                <a:lnTo>
                  <a:pt x="0" y="2142700"/>
                </a:lnTo>
                <a:lnTo>
                  <a:pt x="0" y="0"/>
                </a:lnTo>
                <a:close/>
              </a:path>
            </a:pathLst>
          </a:custGeom>
          <a:blipFill>
            <a:blip r:embed="rId8"/>
            <a:stretch>
              <a:fillRect/>
            </a:stretch>
          </a:blipFill>
        </p:spPr>
        <p:txBody>
          <a:bodyPr/>
          <a:lstStyle/>
          <a:p>
            <a:endParaRPr lang="en-IN"/>
          </a:p>
        </p:txBody>
      </p:sp>
      <p:sp>
        <p:nvSpPr>
          <p:cNvPr id="9" name="Freeform 9"/>
          <p:cNvSpPr/>
          <p:nvPr/>
        </p:nvSpPr>
        <p:spPr>
          <a:xfrm>
            <a:off x="6538995" y="7746684"/>
            <a:ext cx="1017603" cy="945941"/>
          </a:xfrm>
          <a:custGeom>
            <a:avLst/>
            <a:gdLst/>
            <a:ahLst/>
            <a:cxnLst/>
            <a:rect l="l" t="t" r="r" b="b"/>
            <a:pathLst>
              <a:path w="1017603" h="945941">
                <a:moveTo>
                  <a:pt x="0" y="0"/>
                </a:moveTo>
                <a:lnTo>
                  <a:pt x="1017603" y="0"/>
                </a:lnTo>
                <a:lnTo>
                  <a:pt x="1017603" y="945941"/>
                </a:lnTo>
                <a:lnTo>
                  <a:pt x="0" y="945941"/>
                </a:lnTo>
                <a:lnTo>
                  <a:pt x="0" y="0"/>
                </a:lnTo>
                <a:close/>
              </a:path>
            </a:pathLst>
          </a:custGeom>
          <a:blipFill>
            <a:blip r:embed="rId9"/>
            <a:stretch>
              <a:fillRect/>
            </a:stretch>
          </a:blipFill>
        </p:spPr>
        <p:txBody>
          <a:bodyPr/>
          <a:lstStyle/>
          <a:p>
            <a:endParaRPr lang="en-IN"/>
          </a:p>
        </p:txBody>
      </p:sp>
      <p:sp>
        <p:nvSpPr>
          <p:cNvPr id="13" name="Freeform 13"/>
          <p:cNvSpPr/>
          <p:nvPr/>
        </p:nvSpPr>
        <p:spPr>
          <a:xfrm>
            <a:off x="1307654" y="8950609"/>
            <a:ext cx="587630" cy="544633"/>
          </a:xfrm>
          <a:custGeom>
            <a:avLst/>
            <a:gdLst/>
            <a:ahLst/>
            <a:cxnLst/>
            <a:rect l="l" t="t" r="r" b="b"/>
            <a:pathLst>
              <a:path w="587630" h="544633">
                <a:moveTo>
                  <a:pt x="0" y="0"/>
                </a:moveTo>
                <a:lnTo>
                  <a:pt x="587630" y="0"/>
                </a:lnTo>
                <a:lnTo>
                  <a:pt x="587630" y="544632"/>
                </a:lnTo>
                <a:lnTo>
                  <a:pt x="0" y="544632"/>
                </a:lnTo>
                <a:lnTo>
                  <a:pt x="0" y="0"/>
                </a:lnTo>
                <a:close/>
              </a:path>
            </a:pathLst>
          </a:custGeom>
          <a:blipFill>
            <a:blip r:embed="rId10"/>
            <a:stretch>
              <a:fillRect/>
            </a:stretch>
          </a:blipFill>
        </p:spPr>
        <p:txBody>
          <a:bodyPr/>
          <a:lstStyle/>
          <a:p>
            <a:endParaRPr lang="en-IN"/>
          </a:p>
        </p:txBody>
      </p:sp>
      <p:sp>
        <p:nvSpPr>
          <p:cNvPr id="14" name="TextBox 14"/>
          <p:cNvSpPr txBox="1"/>
          <p:nvPr/>
        </p:nvSpPr>
        <p:spPr>
          <a:xfrm>
            <a:off x="2118297" y="9030492"/>
            <a:ext cx="1019681" cy="292323"/>
          </a:xfrm>
          <a:prstGeom prst="rect">
            <a:avLst/>
          </a:prstGeom>
        </p:spPr>
        <p:txBody>
          <a:bodyPr lIns="0" tIns="0" rIns="0" bIns="0" rtlCol="0" anchor="t">
            <a:spAutoFit/>
          </a:bodyPr>
          <a:lstStyle/>
          <a:p>
            <a:pPr algn="l">
              <a:lnSpc>
                <a:spcPts val="2312"/>
              </a:lnSpc>
            </a:pPr>
            <a:r>
              <a:rPr lang="en-US" sz="1651" b="1">
                <a:solidFill>
                  <a:srgbClr val="FFFFFF"/>
                </a:solidFill>
                <a:latin typeface="Antonio Bold"/>
                <a:ea typeface="Antonio Bold"/>
                <a:cs typeface="Antonio Bold"/>
                <a:sym typeface="Antonio Bold"/>
              </a:rPr>
              <a:t>STUDENT ID:</a:t>
            </a:r>
          </a:p>
        </p:txBody>
      </p:sp>
      <p:sp>
        <p:nvSpPr>
          <p:cNvPr id="15" name="Freeform 15"/>
          <p:cNvSpPr/>
          <p:nvPr/>
        </p:nvSpPr>
        <p:spPr>
          <a:xfrm>
            <a:off x="2183522" y="7670484"/>
            <a:ext cx="5404728" cy="3086416"/>
          </a:xfrm>
          <a:custGeom>
            <a:avLst/>
            <a:gdLst/>
            <a:ahLst/>
            <a:cxnLst/>
            <a:rect l="l" t="t" r="r" b="b"/>
            <a:pathLst>
              <a:path w="5668480" h="1476241">
                <a:moveTo>
                  <a:pt x="0" y="0"/>
                </a:moveTo>
                <a:lnTo>
                  <a:pt x="5668480" y="0"/>
                </a:lnTo>
                <a:lnTo>
                  <a:pt x="5668480" y="1476241"/>
                </a:lnTo>
                <a:lnTo>
                  <a:pt x="0" y="1476241"/>
                </a:lnTo>
                <a:lnTo>
                  <a:pt x="0" y="0"/>
                </a:lnTo>
                <a:close/>
              </a:path>
            </a:pathLst>
          </a:custGeom>
          <a:blipFill>
            <a:blip r:embed="rId11"/>
            <a:stretch>
              <a:fillRect/>
            </a:stretch>
          </a:blipFill>
        </p:spPr>
        <p:txBody>
          <a:bodyPr/>
          <a:lstStyle/>
          <a:p>
            <a:endParaRPr lang="en-IN" dirty="0"/>
          </a:p>
        </p:txBody>
      </p:sp>
      <p:sp>
        <p:nvSpPr>
          <p:cNvPr id="16" name="Freeform 16"/>
          <p:cNvSpPr/>
          <p:nvPr/>
        </p:nvSpPr>
        <p:spPr>
          <a:xfrm>
            <a:off x="1888118" y="9617067"/>
            <a:ext cx="1891882" cy="1074933"/>
          </a:xfrm>
          <a:custGeom>
            <a:avLst/>
            <a:gdLst/>
            <a:ahLst/>
            <a:cxnLst/>
            <a:rect l="l" t="t" r="r" b="b"/>
            <a:pathLst>
              <a:path w="1891882" h="1074933">
                <a:moveTo>
                  <a:pt x="0" y="0"/>
                </a:moveTo>
                <a:lnTo>
                  <a:pt x="1891882" y="0"/>
                </a:lnTo>
                <a:lnTo>
                  <a:pt x="1891882" y="1074933"/>
                </a:lnTo>
                <a:lnTo>
                  <a:pt x="0" y="1074933"/>
                </a:lnTo>
                <a:lnTo>
                  <a:pt x="0" y="0"/>
                </a:lnTo>
                <a:close/>
              </a:path>
            </a:pathLst>
          </a:custGeom>
          <a:blipFill>
            <a:blip r:embed="rId12"/>
            <a:stretch>
              <a:fillRect/>
            </a:stretch>
          </a:blipFill>
        </p:spPr>
        <p:txBody>
          <a:bodyPr/>
          <a:lstStyle/>
          <a:p>
            <a:endParaRPr lang="en-IN"/>
          </a:p>
        </p:txBody>
      </p:sp>
      <p:sp>
        <p:nvSpPr>
          <p:cNvPr id="17" name="Freeform 17"/>
          <p:cNvSpPr/>
          <p:nvPr/>
        </p:nvSpPr>
        <p:spPr>
          <a:xfrm>
            <a:off x="2452556" y="375789"/>
            <a:ext cx="2768186" cy="1107978"/>
          </a:xfrm>
          <a:custGeom>
            <a:avLst/>
            <a:gdLst/>
            <a:ahLst/>
            <a:cxnLst/>
            <a:rect l="l" t="t" r="r" b="b"/>
            <a:pathLst>
              <a:path w="2768186" h="1107978">
                <a:moveTo>
                  <a:pt x="0" y="0"/>
                </a:moveTo>
                <a:lnTo>
                  <a:pt x="2768186" y="0"/>
                </a:lnTo>
                <a:lnTo>
                  <a:pt x="2768186" y="1107978"/>
                </a:lnTo>
                <a:lnTo>
                  <a:pt x="0" y="1107978"/>
                </a:lnTo>
                <a:lnTo>
                  <a:pt x="0" y="0"/>
                </a:lnTo>
                <a:close/>
              </a:path>
            </a:pathLst>
          </a:custGeom>
          <a:blipFill>
            <a:blip r:embed="rId13"/>
            <a:stretch>
              <a:fillRect/>
            </a:stretch>
          </a:blipFill>
        </p:spPr>
        <p:txBody>
          <a:bodyPr/>
          <a:lstStyle/>
          <a:p>
            <a:endParaRPr lang="en-IN"/>
          </a:p>
        </p:txBody>
      </p:sp>
      <p:sp>
        <p:nvSpPr>
          <p:cNvPr id="18" name="TextBox 18"/>
          <p:cNvSpPr txBox="1"/>
          <p:nvPr/>
        </p:nvSpPr>
        <p:spPr>
          <a:xfrm>
            <a:off x="1604680" y="7029247"/>
            <a:ext cx="558936" cy="304363"/>
          </a:xfrm>
          <a:prstGeom prst="rect">
            <a:avLst/>
          </a:prstGeom>
        </p:spPr>
        <p:txBody>
          <a:bodyPr lIns="0" tIns="0" rIns="0" bIns="0" rtlCol="0" anchor="t">
            <a:spAutoFit/>
          </a:bodyPr>
          <a:lstStyle/>
          <a:p>
            <a:pPr algn="l">
              <a:lnSpc>
                <a:spcPts val="2573"/>
              </a:lnSpc>
            </a:pPr>
            <a:r>
              <a:rPr lang="en-US" sz="1838" b="1">
                <a:solidFill>
                  <a:srgbClr val="FFFFFF"/>
                </a:solidFill>
                <a:latin typeface="Antonio Bold"/>
                <a:ea typeface="Antonio Bold"/>
                <a:cs typeface="Antonio Bold"/>
                <a:sym typeface="Antonio Bold"/>
              </a:rPr>
              <a:t>TOPIC:</a:t>
            </a:r>
          </a:p>
        </p:txBody>
      </p:sp>
      <p:sp>
        <p:nvSpPr>
          <p:cNvPr id="19" name="TextBox 19"/>
          <p:cNvSpPr txBox="1"/>
          <p:nvPr/>
        </p:nvSpPr>
        <p:spPr>
          <a:xfrm>
            <a:off x="2118297" y="8239284"/>
            <a:ext cx="1321809" cy="292323"/>
          </a:xfrm>
          <a:prstGeom prst="rect">
            <a:avLst/>
          </a:prstGeom>
        </p:spPr>
        <p:txBody>
          <a:bodyPr lIns="0" tIns="0" rIns="0" bIns="0" rtlCol="0" anchor="t">
            <a:spAutoFit/>
          </a:bodyPr>
          <a:lstStyle/>
          <a:p>
            <a:pPr algn="l">
              <a:lnSpc>
                <a:spcPts val="2312"/>
              </a:lnSpc>
            </a:pPr>
            <a:r>
              <a:rPr lang="en-US" sz="1651" b="1">
                <a:solidFill>
                  <a:srgbClr val="FFFFFF"/>
                </a:solidFill>
                <a:latin typeface="Antonio Bold"/>
                <a:ea typeface="Antonio Bold"/>
                <a:cs typeface="Antonio Bold"/>
                <a:sym typeface="Antonio Bold"/>
              </a:rPr>
              <a:t>STUDENT NAME:</a:t>
            </a:r>
          </a:p>
        </p:txBody>
      </p:sp>
      <p:sp>
        <p:nvSpPr>
          <p:cNvPr id="20" name="TextBox 20"/>
          <p:cNvSpPr txBox="1"/>
          <p:nvPr/>
        </p:nvSpPr>
        <p:spPr>
          <a:xfrm>
            <a:off x="3836649" y="9069267"/>
            <a:ext cx="1321809" cy="292323"/>
          </a:xfrm>
          <a:prstGeom prst="rect">
            <a:avLst/>
          </a:prstGeom>
        </p:spPr>
        <p:txBody>
          <a:bodyPr lIns="0" tIns="0" rIns="0" bIns="0" rtlCol="0" anchor="t">
            <a:spAutoFit/>
          </a:bodyPr>
          <a:lstStyle/>
          <a:p>
            <a:pPr algn="l">
              <a:lnSpc>
                <a:spcPts val="2312"/>
              </a:lnSpc>
            </a:pP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D2CFC8"/>
        </a:solidFill>
        <a:effectLst/>
      </p:bgPr>
    </p:bg>
    <p:spTree>
      <p:nvGrpSpPr>
        <p:cNvPr id="1" name=""/>
        <p:cNvGrpSpPr/>
        <p:nvPr/>
      </p:nvGrpSpPr>
      <p:grpSpPr>
        <a:xfrm>
          <a:off x="0" y="0"/>
          <a:ext cx="0" cy="0"/>
          <a:chOff x="0" y="0"/>
          <a:chExt cx="0" cy="0"/>
        </a:xfrm>
      </p:grpSpPr>
      <p:sp>
        <p:nvSpPr>
          <p:cNvPr id="2" name="Freeform 2"/>
          <p:cNvSpPr/>
          <p:nvPr/>
        </p:nvSpPr>
        <p:spPr>
          <a:xfrm>
            <a:off x="3402" y="0"/>
            <a:ext cx="7553196" cy="10692000"/>
          </a:xfrm>
          <a:custGeom>
            <a:avLst/>
            <a:gdLst/>
            <a:ahLst/>
            <a:cxnLst/>
            <a:rect l="l" t="t" r="r" b="b"/>
            <a:pathLst>
              <a:path w="7553196" h="10692000">
                <a:moveTo>
                  <a:pt x="0" y="0"/>
                </a:moveTo>
                <a:lnTo>
                  <a:pt x="7553196" y="0"/>
                </a:lnTo>
                <a:lnTo>
                  <a:pt x="7553196" y="10692000"/>
                </a:lnTo>
                <a:lnTo>
                  <a:pt x="0" y="10692000"/>
                </a:lnTo>
                <a:lnTo>
                  <a:pt x="0" y="0"/>
                </a:lnTo>
                <a:close/>
              </a:path>
            </a:pathLst>
          </a:custGeom>
          <a:blipFill>
            <a:blip r:embed="rId2"/>
            <a:stretch>
              <a:fillRect/>
            </a:stretch>
          </a:blipFill>
        </p:spPr>
        <p:txBody>
          <a:bodyPr/>
          <a:lstStyle/>
          <a:p>
            <a:endParaRPr lang="en-IN"/>
          </a:p>
        </p:txBody>
      </p:sp>
      <p:sp>
        <p:nvSpPr>
          <p:cNvPr id="3" name="Freeform 3"/>
          <p:cNvSpPr/>
          <p:nvPr/>
        </p:nvSpPr>
        <p:spPr>
          <a:xfrm>
            <a:off x="3402" y="0"/>
            <a:ext cx="7553196" cy="1340083"/>
          </a:xfrm>
          <a:custGeom>
            <a:avLst/>
            <a:gdLst/>
            <a:ahLst/>
            <a:cxnLst/>
            <a:rect l="l" t="t" r="r" b="b"/>
            <a:pathLst>
              <a:path w="7553196" h="1340083">
                <a:moveTo>
                  <a:pt x="0" y="0"/>
                </a:moveTo>
                <a:lnTo>
                  <a:pt x="7553196" y="0"/>
                </a:lnTo>
                <a:lnTo>
                  <a:pt x="7553196" y="1340083"/>
                </a:lnTo>
                <a:lnTo>
                  <a:pt x="0" y="1340083"/>
                </a:lnTo>
                <a:lnTo>
                  <a:pt x="0" y="0"/>
                </a:lnTo>
                <a:close/>
              </a:path>
            </a:pathLst>
          </a:custGeom>
          <a:blipFill>
            <a:blip r:embed="rId3"/>
            <a:stretch>
              <a:fillRect/>
            </a:stretch>
          </a:blipFill>
        </p:spPr>
        <p:txBody>
          <a:bodyPr/>
          <a:lstStyle/>
          <a:p>
            <a:endParaRPr lang="en-IN"/>
          </a:p>
        </p:txBody>
      </p:sp>
      <p:sp>
        <p:nvSpPr>
          <p:cNvPr id="4" name="TextBox 4"/>
          <p:cNvSpPr txBox="1"/>
          <p:nvPr/>
        </p:nvSpPr>
        <p:spPr>
          <a:xfrm>
            <a:off x="1385637" y="49159"/>
            <a:ext cx="4820817" cy="542229"/>
          </a:xfrm>
          <a:prstGeom prst="rect">
            <a:avLst/>
          </a:prstGeom>
        </p:spPr>
        <p:txBody>
          <a:bodyPr lIns="0" tIns="0" rIns="0" bIns="0" rtlCol="0" anchor="t">
            <a:spAutoFit/>
          </a:bodyPr>
          <a:lstStyle/>
          <a:p>
            <a:pPr algn="ctr">
              <a:lnSpc>
                <a:spcPts val="2138"/>
              </a:lnSpc>
            </a:pPr>
            <a:r>
              <a:rPr lang="en-US" sz="1527" b="1">
                <a:solidFill>
                  <a:srgbClr val="FFFFFF"/>
                </a:solidFill>
                <a:latin typeface="Times New Roman Bold"/>
                <a:ea typeface="Times New Roman Bold"/>
                <a:cs typeface="Times New Roman Bold"/>
                <a:sym typeface="Times New Roman Bold"/>
              </a:rPr>
              <a:t>Telehealth interventions for improvingmental health among adults</a:t>
            </a:r>
          </a:p>
        </p:txBody>
      </p:sp>
      <p:sp>
        <p:nvSpPr>
          <p:cNvPr id="5" name="Freeform 5"/>
          <p:cNvSpPr/>
          <p:nvPr/>
        </p:nvSpPr>
        <p:spPr>
          <a:xfrm>
            <a:off x="3402" y="0"/>
            <a:ext cx="1598067" cy="1340083"/>
          </a:xfrm>
          <a:custGeom>
            <a:avLst/>
            <a:gdLst/>
            <a:ahLst/>
            <a:cxnLst/>
            <a:rect l="l" t="t" r="r" b="b"/>
            <a:pathLst>
              <a:path w="1598067" h="1340083">
                <a:moveTo>
                  <a:pt x="0" y="0"/>
                </a:moveTo>
                <a:lnTo>
                  <a:pt x="1598067" y="0"/>
                </a:lnTo>
                <a:lnTo>
                  <a:pt x="1598067" y="1340083"/>
                </a:lnTo>
                <a:lnTo>
                  <a:pt x="0" y="1340083"/>
                </a:lnTo>
                <a:lnTo>
                  <a:pt x="0" y="0"/>
                </a:lnTo>
                <a:close/>
              </a:path>
            </a:pathLst>
          </a:custGeom>
          <a:blipFill>
            <a:blip r:embed="rId4"/>
            <a:stretch>
              <a:fillRect/>
            </a:stretch>
          </a:blipFill>
        </p:spPr>
        <p:txBody>
          <a:bodyPr/>
          <a:lstStyle/>
          <a:p>
            <a:endParaRPr lang="en-IN"/>
          </a:p>
        </p:txBody>
      </p:sp>
      <p:sp>
        <p:nvSpPr>
          <p:cNvPr id="6" name="Freeform 6"/>
          <p:cNvSpPr/>
          <p:nvPr/>
        </p:nvSpPr>
        <p:spPr>
          <a:xfrm>
            <a:off x="6101855" y="0"/>
            <a:ext cx="1454743" cy="1340083"/>
          </a:xfrm>
          <a:custGeom>
            <a:avLst/>
            <a:gdLst/>
            <a:ahLst/>
            <a:cxnLst/>
            <a:rect l="l" t="t" r="r" b="b"/>
            <a:pathLst>
              <a:path w="1454743" h="1340083">
                <a:moveTo>
                  <a:pt x="0" y="0"/>
                </a:moveTo>
                <a:lnTo>
                  <a:pt x="1454743" y="0"/>
                </a:lnTo>
                <a:lnTo>
                  <a:pt x="1454743" y="1340083"/>
                </a:lnTo>
                <a:lnTo>
                  <a:pt x="0" y="1340083"/>
                </a:lnTo>
                <a:lnTo>
                  <a:pt x="0" y="0"/>
                </a:lnTo>
                <a:close/>
              </a:path>
            </a:pathLst>
          </a:custGeom>
          <a:blipFill>
            <a:blip r:embed="rId5"/>
            <a:stretch>
              <a:fillRect/>
            </a:stretch>
          </a:blipFill>
        </p:spPr>
        <p:txBody>
          <a:bodyPr/>
          <a:lstStyle/>
          <a:p>
            <a:endParaRPr lang="en-IN"/>
          </a:p>
        </p:txBody>
      </p:sp>
      <p:sp>
        <p:nvSpPr>
          <p:cNvPr id="7" name="Freeform 7"/>
          <p:cNvSpPr/>
          <p:nvPr/>
        </p:nvSpPr>
        <p:spPr>
          <a:xfrm>
            <a:off x="3402" y="2983776"/>
            <a:ext cx="2615670" cy="544633"/>
          </a:xfrm>
          <a:custGeom>
            <a:avLst/>
            <a:gdLst/>
            <a:ahLst/>
            <a:cxnLst/>
            <a:rect l="l" t="t" r="r" b="b"/>
            <a:pathLst>
              <a:path w="2615670" h="544633">
                <a:moveTo>
                  <a:pt x="0" y="0"/>
                </a:moveTo>
                <a:lnTo>
                  <a:pt x="2615670" y="0"/>
                </a:lnTo>
                <a:lnTo>
                  <a:pt x="2615670" y="544633"/>
                </a:lnTo>
                <a:lnTo>
                  <a:pt x="0" y="544633"/>
                </a:lnTo>
                <a:lnTo>
                  <a:pt x="0" y="0"/>
                </a:lnTo>
                <a:close/>
              </a:path>
            </a:pathLst>
          </a:custGeom>
          <a:blipFill>
            <a:blip r:embed="rId6"/>
            <a:stretch>
              <a:fillRect/>
            </a:stretch>
          </a:blipFill>
        </p:spPr>
        <p:txBody>
          <a:bodyPr/>
          <a:lstStyle/>
          <a:p>
            <a:endParaRPr lang="en-IN"/>
          </a:p>
        </p:txBody>
      </p:sp>
      <p:sp>
        <p:nvSpPr>
          <p:cNvPr id="8" name="Freeform 8"/>
          <p:cNvSpPr/>
          <p:nvPr/>
        </p:nvSpPr>
        <p:spPr>
          <a:xfrm>
            <a:off x="2611906" y="1196759"/>
            <a:ext cx="4944692" cy="2052617"/>
          </a:xfrm>
          <a:custGeom>
            <a:avLst/>
            <a:gdLst/>
            <a:ahLst/>
            <a:cxnLst/>
            <a:rect l="l" t="t" r="r" b="b"/>
            <a:pathLst>
              <a:path w="4944692" h="2052617">
                <a:moveTo>
                  <a:pt x="0" y="0"/>
                </a:moveTo>
                <a:lnTo>
                  <a:pt x="4944692" y="0"/>
                </a:lnTo>
                <a:lnTo>
                  <a:pt x="4944692" y="2052616"/>
                </a:lnTo>
                <a:lnTo>
                  <a:pt x="0" y="2052616"/>
                </a:lnTo>
                <a:lnTo>
                  <a:pt x="0" y="0"/>
                </a:lnTo>
                <a:close/>
              </a:path>
            </a:pathLst>
          </a:custGeom>
          <a:blipFill>
            <a:blip r:embed="rId7"/>
            <a:stretch>
              <a:fillRect b="-17655"/>
            </a:stretch>
          </a:blipFill>
        </p:spPr>
        <p:txBody>
          <a:bodyPr/>
          <a:lstStyle/>
          <a:p>
            <a:endParaRPr lang="en-IN"/>
          </a:p>
        </p:txBody>
      </p:sp>
      <p:sp>
        <p:nvSpPr>
          <p:cNvPr id="9" name="Freeform 9"/>
          <p:cNvSpPr/>
          <p:nvPr/>
        </p:nvSpPr>
        <p:spPr>
          <a:xfrm>
            <a:off x="2702031" y="1215809"/>
            <a:ext cx="1676682" cy="480860"/>
          </a:xfrm>
          <a:custGeom>
            <a:avLst/>
            <a:gdLst/>
            <a:ahLst/>
            <a:cxnLst/>
            <a:rect l="l" t="t" r="r" b="b"/>
            <a:pathLst>
              <a:path w="1676682" h="480860">
                <a:moveTo>
                  <a:pt x="0" y="0"/>
                </a:moveTo>
                <a:lnTo>
                  <a:pt x="1676682" y="0"/>
                </a:lnTo>
                <a:lnTo>
                  <a:pt x="1676682" y="480859"/>
                </a:lnTo>
                <a:lnTo>
                  <a:pt x="0" y="480859"/>
                </a:lnTo>
                <a:lnTo>
                  <a:pt x="0" y="0"/>
                </a:lnTo>
                <a:close/>
              </a:path>
            </a:pathLst>
          </a:custGeom>
          <a:blipFill>
            <a:blip r:embed="rId8"/>
            <a:stretch>
              <a:fillRect/>
            </a:stretch>
          </a:blipFill>
        </p:spPr>
        <p:txBody>
          <a:bodyPr/>
          <a:lstStyle/>
          <a:p>
            <a:endParaRPr lang="en-IN"/>
          </a:p>
        </p:txBody>
      </p:sp>
      <p:sp>
        <p:nvSpPr>
          <p:cNvPr id="10" name="Freeform 10"/>
          <p:cNvSpPr/>
          <p:nvPr/>
        </p:nvSpPr>
        <p:spPr>
          <a:xfrm>
            <a:off x="2762397" y="1196759"/>
            <a:ext cx="293815" cy="544633"/>
          </a:xfrm>
          <a:custGeom>
            <a:avLst/>
            <a:gdLst/>
            <a:ahLst/>
            <a:cxnLst/>
            <a:rect l="l" t="t" r="r" b="b"/>
            <a:pathLst>
              <a:path w="293815" h="544633">
                <a:moveTo>
                  <a:pt x="0" y="0"/>
                </a:moveTo>
                <a:lnTo>
                  <a:pt x="293815" y="0"/>
                </a:lnTo>
                <a:lnTo>
                  <a:pt x="293815" y="544632"/>
                </a:lnTo>
                <a:lnTo>
                  <a:pt x="0" y="544632"/>
                </a:lnTo>
                <a:lnTo>
                  <a:pt x="0" y="0"/>
                </a:lnTo>
                <a:close/>
              </a:path>
            </a:pathLst>
          </a:custGeom>
          <a:blipFill>
            <a:blip r:embed="rId9"/>
            <a:stretch>
              <a:fillRect/>
            </a:stretch>
          </a:blipFill>
        </p:spPr>
        <p:txBody>
          <a:bodyPr/>
          <a:lstStyle/>
          <a:p>
            <a:endParaRPr lang="en-IN"/>
          </a:p>
        </p:txBody>
      </p:sp>
      <p:sp>
        <p:nvSpPr>
          <p:cNvPr id="11" name="Freeform 11"/>
          <p:cNvSpPr/>
          <p:nvPr/>
        </p:nvSpPr>
        <p:spPr>
          <a:xfrm>
            <a:off x="2569917" y="3323084"/>
            <a:ext cx="4944692" cy="1282642"/>
          </a:xfrm>
          <a:custGeom>
            <a:avLst/>
            <a:gdLst/>
            <a:ahLst/>
            <a:cxnLst/>
            <a:rect l="l" t="t" r="r" b="b"/>
            <a:pathLst>
              <a:path w="4944692" h="1282642">
                <a:moveTo>
                  <a:pt x="0" y="0"/>
                </a:moveTo>
                <a:lnTo>
                  <a:pt x="4944692" y="0"/>
                </a:lnTo>
                <a:lnTo>
                  <a:pt x="4944692" y="1282641"/>
                </a:lnTo>
                <a:lnTo>
                  <a:pt x="0" y="1282641"/>
                </a:lnTo>
                <a:lnTo>
                  <a:pt x="0" y="0"/>
                </a:lnTo>
                <a:close/>
              </a:path>
            </a:pathLst>
          </a:custGeom>
          <a:blipFill>
            <a:blip r:embed="rId10"/>
            <a:stretch>
              <a:fillRect b="-67053"/>
            </a:stretch>
          </a:blipFill>
        </p:spPr>
        <p:txBody>
          <a:bodyPr/>
          <a:lstStyle/>
          <a:p>
            <a:endParaRPr lang="en-IN"/>
          </a:p>
        </p:txBody>
      </p:sp>
      <p:sp>
        <p:nvSpPr>
          <p:cNvPr id="12" name="Freeform 12"/>
          <p:cNvSpPr/>
          <p:nvPr/>
        </p:nvSpPr>
        <p:spPr>
          <a:xfrm>
            <a:off x="2440641" y="3167859"/>
            <a:ext cx="3497115" cy="544633"/>
          </a:xfrm>
          <a:custGeom>
            <a:avLst/>
            <a:gdLst/>
            <a:ahLst/>
            <a:cxnLst/>
            <a:rect l="l" t="t" r="r" b="b"/>
            <a:pathLst>
              <a:path w="3497115" h="544633">
                <a:moveTo>
                  <a:pt x="0" y="0"/>
                </a:moveTo>
                <a:lnTo>
                  <a:pt x="3497115" y="0"/>
                </a:lnTo>
                <a:lnTo>
                  <a:pt x="3497115" y="544632"/>
                </a:lnTo>
                <a:lnTo>
                  <a:pt x="0" y="544632"/>
                </a:lnTo>
                <a:lnTo>
                  <a:pt x="0" y="0"/>
                </a:lnTo>
                <a:close/>
              </a:path>
            </a:pathLst>
          </a:custGeom>
          <a:blipFill>
            <a:blip r:embed="rId11"/>
            <a:stretch>
              <a:fillRect/>
            </a:stretch>
          </a:blipFill>
        </p:spPr>
        <p:txBody>
          <a:bodyPr/>
          <a:lstStyle/>
          <a:p>
            <a:endParaRPr lang="en-IN"/>
          </a:p>
        </p:txBody>
      </p:sp>
      <p:sp>
        <p:nvSpPr>
          <p:cNvPr id="13" name="Freeform 13"/>
          <p:cNvSpPr/>
          <p:nvPr/>
        </p:nvSpPr>
        <p:spPr>
          <a:xfrm>
            <a:off x="2591131" y="3167859"/>
            <a:ext cx="437139" cy="408475"/>
          </a:xfrm>
          <a:custGeom>
            <a:avLst/>
            <a:gdLst/>
            <a:ahLst/>
            <a:cxnLst/>
            <a:rect l="l" t="t" r="r" b="b"/>
            <a:pathLst>
              <a:path w="437139" h="408475">
                <a:moveTo>
                  <a:pt x="0" y="0"/>
                </a:moveTo>
                <a:lnTo>
                  <a:pt x="437140" y="0"/>
                </a:lnTo>
                <a:lnTo>
                  <a:pt x="437140" y="408474"/>
                </a:lnTo>
                <a:lnTo>
                  <a:pt x="0" y="408474"/>
                </a:lnTo>
                <a:lnTo>
                  <a:pt x="0" y="0"/>
                </a:lnTo>
                <a:close/>
              </a:path>
            </a:pathLst>
          </a:custGeom>
          <a:blipFill>
            <a:blip r:embed="rId12"/>
            <a:stretch>
              <a:fillRect/>
            </a:stretch>
          </a:blipFill>
        </p:spPr>
        <p:txBody>
          <a:bodyPr/>
          <a:lstStyle/>
          <a:p>
            <a:endParaRPr lang="en-IN"/>
          </a:p>
        </p:txBody>
      </p:sp>
      <p:sp>
        <p:nvSpPr>
          <p:cNvPr id="14" name="Freeform 14"/>
          <p:cNvSpPr/>
          <p:nvPr/>
        </p:nvSpPr>
        <p:spPr>
          <a:xfrm>
            <a:off x="3402" y="5469230"/>
            <a:ext cx="2566515" cy="2075001"/>
          </a:xfrm>
          <a:custGeom>
            <a:avLst/>
            <a:gdLst/>
            <a:ahLst/>
            <a:cxnLst/>
            <a:rect l="l" t="t" r="r" b="b"/>
            <a:pathLst>
              <a:path w="2566515" h="2075001">
                <a:moveTo>
                  <a:pt x="0" y="0"/>
                </a:moveTo>
                <a:lnTo>
                  <a:pt x="2566515" y="0"/>
                </a:lnTo>
                <a:lnTo>
                  <a:pt x="2566515" y="2075001"/>
                </a:lnTo>
                <a:lnTo>
                  <a:pt x="0" y="2075001"/>
                </a:lnTo>
                <a:lnTo>
                  <a:pt x="0" y="0"/>
                </a:lnTo>
                <a:close/>
              </a:path>
            </a:pathLst>
          </a:custGeom>
          <a:blipFill>
            <a:blip r:embed="rId13"/>
            <a:stretch>
              <a:fillRect l="-25643" r="-81188"/>
            </a:stretch>
          </a:blipFill>
        </p:spPr>
        <p:txBody>
          <a:bodyPr/>
          <a:lstStyle/>
          <a:p>
            <a:endParaRPr lang="en-IN"/>
          </a:p>
        </p:txBody>
      </p:sp>
      <p:sp>
        <p:nvSpPr>
          <p:cNvPr id="15" name="Freeform 15"/>
          <p:cNvSpPr/>
          <p:nvPr/>
        </p:nvSpPr>
        <p:spPr>
          <a:xfrm>
            <a:off x="3402" y="5556684"/>
            <a:ext cx="315322" cy="537466"/>
          </a:xfrm>
          <a:custGeom>
            <a:avLst/>
            <a:gdLst/>
            <a:ahLst/>
            <a:cxnLst/>
            <a:rect l="l" t="t" r="r" b="b"/>
            <a:pathLst>
              <a:path w="315322" h="537466">
                <a:moveTo>
                  <a:pt x="0" y="0"/>
                </a:moveTo>
                <a:lnTo>
                  <a:pt x="315322" y="0"/>
                </a:lnTo>
                <a:lnTo>
                  <a:pt x="315322" y="537466"/>
                </a:lnTo>
                <a:lnTo>
                  <a:pt x="0" y="537466"/>
                </a:lnTo>
                <a:lnTo>
                  <a:pt x="0" y="0"/>
                </a:lnTo>
                <a:close/>
              </a:path>
            </a:pathLst>
          </a:custGeom>
          <a:blipFill>
            <a:blip r:embed="rId14"/>
            <a:stretch>
              <a:fillRect l="-19316" r="-19316"/>
            </a:stretch>
          </a:blipFill>
        </p:spPr>
        <p:txBody>
          <a:bodyPr/>
          <a:lstStyle/>
          <a:p>
            <a:endParaRPr lang="en-IN"/>
          </a:p>
        </p:txBody>
      </p:sp>
      <p:sp>
        <p:nvSpPr>
          <p:cNvPr id="16" name="Freeform 16"/>
          <p:cNvSpPr/>
          <p:nvPr/>
        </p:nvSpPr>
        <p:spPr>
          <a:xfrm>
            <a:off x="-35011" y="7573456"/>
            <a:ext cx="3691702" cy="1215619"/>
          </a:xfrm>
          <a:custGeom>
            <a:avLst/>
            <a:gdLst/>
            <a:ahLst/>
            <a:cxnLst/>
            <a:rect l="l" t="t" r="r" b="b"/>
            <a:pathLst>
              <a:path w="3691702" h="1215619">
                <a:moveTo>
                  <a:pt x="0" y="0"/>
                </a:moveTo>
                <a:lnTo>
                  <a:pt x="3691702" y="0"/>
                </a:lnTo>
                <a:lnTo>
                  <a:pt x="3691702" y="1215619"/>
                </a:lnTo>
                <a:lnTo>
                  <a:pt x="0" y="1215619"/>
                </a:lnTo>
                <a:lnTo>
                  <a:pt x="0" y="0"/>
                </a:lnTo>
                <a:close/>
              </a:path>
            </a:pathLst>
          </a:custGeom>
          <a:blipFill>
            <a:blip r:embed="rId15"/>
            <a:stretch>
              <a:fillRect l="-5467" r="-127182" b="-12615"/>
            </a:stretch>
          </a:blipFill>
        </p:spPr>
        <p:txBody>
          <a:bodyPr/>
          <a:lstStyle/>
          <a:p>
            <a:endParaRPr lang="en-IN"/>
          </a:p>
        </p:txBody>
      </p:sp>
      <p:sp>
        <p:nvSpPr>
          <p:cNvPr id="17" name="Freeform 17"/>
          <p:cNvSpPr/>
          <p:nvPr/>
        </p:nvSpPr>
        <p:spPr>
          <a:xfrm>
            <a:off x="-121648" y="7470865"/>
            <a:ext cx="440372" cy="402779"/>
          </a:xfrm>
          <a:custGeom>
            <a:avLst/>
            <a:gdLst/>
            <a:ahLst/>
            <a:cxnLst/>
            <a:rect l="l" t="t" r="r" b="b"/>
            <a:pathLst>
              <a:path w="440372" h="402779">
                <a:moveTo>
                  <a:pt x="0" y="0"/>
                </a:moveTo>
                <a:lnTo>
                  <a:pt x="440372" y="0"/>
                </a:lnTo>
                <a:lnTo>
                  <a:pt x="440372" y="402780"/>
                </a:lnTo>
                <a:lnTo>
                  <a:pt x="0" y="402780"/>
                </a:lnTo>
                <a:lnTo>
                  <a:pt x="0" y="0"/>
                </a:lnTo>
                <a:close/>
              </a:path>
            </a:pathLst>
          </a:custGeom>
          <a:blipFill>
            <a:blip r:embed="rId16"/>
            <a:stretch>
              <a:fillRect/>
            </a:stretch>
          </a:blipFill>
        </p:spPr>
        <p:txBody>
          <a:bodyPr/>
          <a:lstStyle/>
          <a:p>
            <a:endParaRPr lang="en-IN"/>
          </a:p>
        </p:txBody>
      </p:sp>
      <p:sp>
        <p:nvSpPr>
          <p:cNvPr id="18" name="Freeform 18"/>
          <p:cNvSpPr/>
          <p:nvPr/>
        </p:nvSpPr>
        <p:spPr>
          <a:xfrm>
            <a:off x="5967195" y="9228449"/>
            <a:ext cx="474001" cy="442919"/>
          </a:xfrm>
          <a:custGeom>
            <a:avLst/>
            <a:gdLst/>
            <a:ahLst/>
            <a:cxnLst/>
            <a:rect l="l" t="t" r="r" b="b"/>
            <a:pathLst>
              <a:path w="474001" h="442919">
                <a:moveTo>
                  <a:pt x="0" y="0"/>
                </a:moveTo>
                <a:lnTo>
                  <a:pt x="474001" y="0"/>
                </a:lnTo>
                <a:lnTo>
                  <a:pt x="474001" y="442919"/>
                </a:lnTo>
                <a:lnTo>
                  <a:pt x="0" y="442919"/>
                </a:lnTo>
                <a:lnTo>
                  <a:pt x="0" y="0"/>
                </a:lnTo>
                <a:close/>
              </a:path>
            </a:pathLst>
          </a:custGeom>
          <a:blipFill>
            <a:blip r:embed="rId17"/>
            <a:stretch>
              <a:fillRect/>
            </a:stretch>
          </a:blipFill>
        </p:spPr>
        <p:txBody>
          <a:bodyPr/>
          <a:lstStyle/>
          <a:p>
            <a:endParaRPr lang="en-IN"/>
          </a:p>
        </p:txBody>
      </p:sp>
      <p:sp>
        <p:nvSpPr>
          <p:cNvPr id="19" name="Freeform 19"/>
          <p:cNvSpPr/>
          <p:nvPr/>
        </p:nvSpPr>
        <p:spPr>
          <a:xfrm>
            <a:off x="5967195" y="9515957"/>
            <a:ext cx="474001" cy="590558"/>
          </a:xfrm>
          <a:custGeom>
            <a:avLst/>
            <a:gdLst/>
            <a:ahLst/>
            <a:cxnLst/>
            <a:rect l="l" t="t" r="r" b="b"/>
            <a:pathLst>
              <a:path w="474001" h="590558">
                <a:moveTo>
                  <a:pt x="0" y="0"/>
                </a:moveTo>
                <a:lnTo>
                  <a:pt x="474001" y="0"/>
                </a:lnTo>
                <a:lnTo>
                  <a:pt x="474001" y="590559"/>
                </a:lnTo>
                <a:lnTo>
                  <a:pt x="0" y="590559"/>
                </a:lnTo>
                <a:lnTo>
                  <a:pt x="0" y="0"/>
                </a:lnTo>
                <a:close/>
              </a:path>
            </a:pathLst>
          </a:custGeom>
          <a:blipFill>
            <a:blip r:embed="rId18"/>
            <a:stretch>
              <a:fillRect/>
            </a:stretch>
          </a:blipFill>
        </p:spPr>
        <p:txBody>
          <a:bodyPr/>
          <a:lstStyle/>
          <a:p>
            <a:endParaRPr lang="en-IN"/>
          </a:p>
        </p:txBody>
      </p:sp>
      <p:sp>
        <p:nvSpPr>
          <p:cNvPr id="20" name="TextBox 20"/>
          <p:cNvSpPr txBox="1"/>
          <p:nvPr/>
        </p:nvSpPr>
        <p:spPr>
          <a:xfrm>
            <a:off x="6369102" y="9663563"/>
            <a:ext cx="1097475" cy="323023"/>
          </a:xfrm>
          <a:prstGeom prst="rect">
            <a:avLst/>
          </a:prstGeom>
        </p:spPr>
        <p:txBody>
          <a:bodyPr lIns="0" tIns="0" rIns="0" bIns="0" rtlCol="0" anchor="t">
            <a:spAutoFit/>
          </a:bodyPr>
          <a:lstStyle/>
          <a:p>
            <a:pPr algn="l">
              <a:lnSpc>
                <a:spcPts val="852"/>
              </a:lnSpc>
            </a:pPr>
            <a:r>
              <a:rPr lang="en-US" sz="655">
                <a:solidFill>
                  <a:srgbClr val="000000"/>
                </a:solidFill>
                <a:latin typeface="Times New Roman"/>
                <a:ea typeface="Times New Roman"/>
                <a:cs typeface="Times New Roman"/>
                <a:sym typeface="Times New Roman"/>
              </a:rPr>
              <a:t>Policy: Scalable framework &amp; innovative early intervention guidelines</a:t>
            </a:r>
          </a:p>
        </p:txBody>
      </p:sp>
      <p:sp>
        <p:nvSpPr>
          <p:cNvPr id="21" name="Freeform 21"/>
          <p:cNvSpPr/>
          <p:nvPr/>
        </p:nvSpPr>
        <p:spPr>
          <a:xfrm>
            <a:off x="5967195" y="9951106"/>
            <a:ext cx="474001" cy="442919"/>
          </a:xfrm>
          <a:custGeom>
            <a:avLst/>
            <a:gdLst/>
            <a:ahLst/>
            <a:cxnLst/>
            <a:rect l="l" t="t" r="r" b="b"/>
            <a:pathLst>
              <a:path w="474001" h="442919">
                <a:moveTo>
                  <a:pt x="0" y="0"/>
                </a:moveTo>
                <a:lnTo>
                  <a:pt x="474001" y="0"/>
                </a:lnTo>
                <a:lnTo>
                  <a:pt x="474001" y="442918"/>
                </a:lnTo>
                <a:lnTo>
                  <a:pt x="0" y="442918"/>
                </a:lnTo>
                <a:lnTo>
                  <a:pt x="0" y="0"/>
                </a:lnTo>
                <a:close/>
              </a:path>
            </a:pathLst>
          </a:custGeom>
          <a:blipFill>
            <a:blip r:embed="rId19"/>
            <a:stretch>
              <a:fillRect/>
            </a:stretch>
          </a:blipFill>
        </p:spPr>
        <p:txBody>
          <a:bodyPr/>
          <a:lstStyle/>
          <a:p>
            <a:endParaRPr lang="en-IN"/>
          </a:p>
        </p:txBody>
      </p:sp>
      <p:sp>
        <p:nvSpPr>
          <p:cNvPr id="22" name="Freeform 22"/>
          <p:cNvSpPr/>
          <p:nvPr/>
        </p:nvSpPr>
        <p:spPr>
          <a:xfrm>
            <a:off x="2569917" y="4564480"/>
            <a:ext cx="4944692" cy="1466175"/>
          </a:xfrm>
          <a:custGeom>
            <a:avLst/>
            <a:gdLst/>
            <a:ahLst/>
            <a:cxnLst/>
            <a:rect l="l" t="t" r="r" b="b"/>
            <a:pathLst>
              <a:path w="4944692" h="1466175">
                <a:moveTo>
                  <a:pt x="0" y="0"/>
                </a:moveTo>
                <a:lnTo>
                  <a:pt x="4944692" y="0"/>
                </a:lnTo>
                <a:lnTo>
                  <a:pt x="4944692" y="1466175"/>
                </a:lnTo>
                <a:lnTo>
                  <a:pt x="0" y="1466175"/>
                </a:lnTo>
                <a:lnTo>
                  <a:pt x="0" y="0"/>
                </a:lnTo>
                <a:close/>
              </a:path>
            </a:pathLst>
          </a:custGeom>
          <a:blipFill>
            <a:blip r:embed="rId20"/>
            <a:stretch>
              <a:fillRect b="-28546"/>
            </a:stretch>
          </a:blipFill>
        </p:spPr>
        <p:txBody>
          <a:bodyPr/>
          <a:lstStyle/>
          <a:p>
            <a:endParaRPr lang="en-IN"/>
          </a:p>
        </p:txBody>
      </p:sp>
      <p:sp>
        <p:nvSpPr>
          <p:cNvPr id="23" name="Freeform 23"/>
          <p:cNvSpPr/>
          <p:nvPr/>
        </p:nvSpPr>
        <p:spPr>
          <a:xfrm>
            <a:off x="2488024" y="4570729"/>
            <a:ext cx="2766161" cy="408475"/>
          </a:xfrm>
          <a:custGeom>
            <a:avLst/>
            <a:gdLst/>
            <a:ahLst/>
            <a:cxnLst/>
            <a:rect l="l" t="t" r="r" b="b"/>
            <a:pathLst>
              <a:path w="2766161" h="408475">
                <a:moveTo>
                  <a:pt x="0" y="0"/>
                </a:moveTo>
                <a:lnTo>
                  <a:pt x="2766161" y="0"/>
                </a:lnTo>
                <a:lnTo>
                  <a:pt x="2766161" y="408474"/>
                </a:lnTo>
                <a:lnTo>
                  <a:pt x="0" y="408474"/>
                </a:lnTo>
                <a:lnTo>
                  <a:pt x="0" y="0"/>
                </a:lnTo>
                <a:close/>
              </a:path>
            </a:pathLst>
          </a:custGeom>
          <a:blipFill>
            <a:blip r:embed="rId21"/>
            <a:stretch>
              <a:fillRect/>
            </a:stretch>
          </a:blipFill>
        </p:spPr>
        <p:txBody>
          <a:bodyPr/>
          <a:lstStyle/>
          <a:p>
            <a:endParaRPr lang="en-IN"/>
          </a:p>
        </p:txBody>
      </p:sp>
      <p:sp>
        <p:nvSpPr>
          <p:cNvPr id="24" name="Freeform 24"/>
          <p:cNvSpPr/>
          <p:nvPr/>
        </p:nvSpPr>
        <p:spPr>
          <a:xfrm>
            <a:off x="2674202" y="4564462"/>
            <a:ext cx="293815" cy="408475"/>
          </a:xfrm>
          <a:custGeom>
            <a:avLst/>
            <a:gdLst/>
            <a:ahLst/>
            <a:cxnLst/>
            <a:rect l="l" t="t" r="r" b="b"/>
            <a:pathLst>
              <a:path w="293815" h="408475">
                <a:moveTo>
                  <a:pt x="0" y="0"/>
                </a:moveTo>
                <a:lnTo>
                  <a:pt x="293815" y="0"/>
                </a:lnTo>
                <a:lnTo>
                  <a:pt x="293815" y="408474"/>
                </a:lnTo>
                <a:lnTo>
                  <a:pt x="0" y="408474"/>
                </a:lnTo>
                <a:lnTo>
                  <a:pt x="0" y="0"/>
                </a:lnTo>
                <a:close/>
              </a:path>
            </a:pathLst>
          </a:custGeom>
          <a:blipFill>
            <a:blip r:embed="rId22"/>
            <a:stretch>
              <a:fillRect/>
            </a:stretch>
          </a:blipFill>
        </p:spPr>
        <p:txBody>
          <a:bodyPr/>
          <a:lstStyle/>
          <a:p>
            <a:endParaRPr lang="en-IN"/>
          </a:p>
        </p:txBody>
      </p:sp>
      <p:sp>
        <p:nvSpPr>
          <p:cNvPr id="25" name="Freeform 25"/>
          <p:cNvSpPr/>
          <p:nvPr/>
        </p:nvSpPr>
        <p:spPr>
          <a:xfrm>
            <a:off x="6628916" y="1355782"/>
            <a:ext cx="757877" cy="1436149"/>
          </a:xfrm>
          <a:custGeom>
            <a:avLst/>
            <a:gdLst/>
            <a:ahLst/>
            <a:cxnLst/>
            <a:rect l="l" t="t" r="r" b="b"/>
            <a:pathLst>
              <a:path w="757877" h="1436149">
                <a:moveTo>
                  <a:pt x="0" y="0"/>
                </a:moveTo>
                <a:lnTo>
                  <a:pt x="757877" y="0"/>
                </a:lnTo>
                <a:lnTo>
                  <a:pt x="757877" y="1436149"/>
                </a:lnTo>
                <a:lnTo>
                  <a:pt x="0" y="1436149"/>
                </a:lnTo>
                <a:lnTo>
                  <a:pt x="0" y="0"/>
                </a:lnTo>
                <a:close/>
              </a:path>
            </a:pathLst>
          </a:custGeom>
          <a:blipFill>
            <a:blip r:embed="rId23"/>
            <a:stretch>
              <a:fillRect r="-1314"/>
            </a:stretch>
          </a:blipFill>
        </p:spPr>
        <p:txBody>
          <a:bodyPr/>
          <a:lstStyle/>
          <a:p>
            <a:endParaRPr lang="en-IN"/>
          </a:p>
        </p:txBody>
      </p:sp>
      <p:sp>
        <p:nvSpPr>
          <p:cNvPr id="26" name="Freeform 26"/>
          <p:cNvSpPr/>
          <p:nvPr/>
        </p:nvSpPr>
        <p:spPr>
          <a:xfrm>
            <a:off x="14836" y="3468450"/>
            <a:ext cx="2515975" cy="1586780"/>
          </a:xfrm>
          <a:custGeom>
            <a:avLst/>
            <a:gdLst/>
            <a:ahLst/>
            <a:cxnLst/>
            <a:rect l="l" t="t" r="r" b="b"/>
            <a:pathLst>
              <a:path w="2515975" h="1586780">
                <a:moveTo>
                  <a:pt x="0" y="0"/>
                </a:moveTo>
                <a:lnTo>
                  <a:pt x="2515975" y="0"/>
                </a:lnTo>
                <a:lnTo>
                  <a:pt x="2515975" y="1586780"/>
                </a:lnTo>
                <a:lnTo>
                  <a:pt x="0" y="1586780"/>
                </a:lnTo>
                <a:lnTo>
                  <a:pt x="0" y="0"/>
                </a:lnTo>
                <a:close/>
              </a:path>
            </a:pathLst>
          </a:custGeom>
          <a:blipFill>
            <a:blip r:embed="rId24"/>
            <a:stretch>
              <a:fillRect/>
            </a:stretch>
          </a:blipFill>
        </p:spPr>
        <p:txBody>
          <a:bodyPr/>
          <a:lstStyle/>
          <a:p>
            <a:endParaRPr lang="en-IN"/>
          </a:p>
        </p:txBody>
      </p:sp>
      <p:sp>
        <p:nvSpPr>
          <p:cNvPr id="27" name="Freeform 27"/>
          <p:cNvSpPr/>
          <p:nvPr/>
        </p:nvSpPr>
        <p:spPr>
          <a:xfrm>
            <a:off x="5440318" y="6008540"/>
            <a:ext cx="2010856" cy="1627571"/>
          </a:xfrm>
          <a:custGeom>
            <a:avLst/>
            <a:gdLst/>
            <a:ahLst/>
            <a:cxnLst/>
            <a:rect l="l" t="t" r="r" b="b"/>
            <a:pathLst>
              <a:path w="2010856" h="1627571">
                <a:moveTo>
                  <a:pt x="0" y="0"/>
                </a:moveTo>
                <a:lnTo>
                  <a:pt x="2010855" y="0"/>
                </a:lnTo>
                <a:lnTo>
                  <a:pt x="2010855" y="1627571"/>
                </a:lnTo>
                <a:lnTo>
                  <a:pt x="0" y="1627571"/>
                </a:lnTo>
                <a:lnTo>
                  <a:pt x="0" y="0"/>
                </a:lnTo>
                <a:close/>
              </a:path>
            </a:pathLst>
          </a:custGeom>
          <a:blipFill>
            <a:blip r:embed="rId25"/>
            <a:stretch>
              <a:fillRect/>
            </a:stretch>
          </a:blipFill>
        </p:spPr>
        <p:txBody>
          <a:bodyPr/>
          <a:lstStyle/>
          <a:p>
            <a:endParaRPr lang="en-IN"/>
          </a:p>
        </p:txBody>
      </p:sp>
      <p:sp>
        <p:nvSpPr>
          <p:cNvPr id="28" name="Freeform 28"/>
          <p:cNvSpPr/>
          <p:nvPr/>
        </p:nvSpPr>
        <p:spPr>
          <a:xfrm>
            <a:off x="116418" y="1275688"/>
            <a:ext cx="2419288" cy="1629159"/>
          </a:xfrm>
          <a:custGeom>
            <a:avLst/>
            <a:gdLst/>
            <a:ahLst/>
            <a:cxnLst/>
            <a:rect l="l" t="t" r="r" b="b"/>
            <a:pathLst>
              <a:path w="2419288" h="1629159">
                <a:moveTo>
                  <a:pt x="0" y="0"/>
                </a:moveTo>
                <a:lnTo>
                  <a:pt x="2419288" y="0"/>
                </a:lnTo>
                <a:lnTo>
                  <a:pt x="2419288" y="1629159"/>
                </a:lnTo>
                <a:lnTo>
                  <a:pt x="0" y="1629159"/>
                </a:lnTo>
                <a:lnTo>
                  <a:pt x="0" y="0"/>
                </a:lnTo>
                <a:close/>
              </a:path>
            </a:pathLst>
          </a:custGeom>
          <a:blipFill>
            <a:blip r:embed="rId26"/>
            <a:stretch>
              <a:fillRect/>
            </a:stretch>
          </a:blipFill>
        </p:spPr>
        <p:txBody>
          <a:bodyPr/>
          <a:lstStyle/>
          <a:p>
            <a:endParaRPr lang="en-IN"/>
          </a:p>
        </p:txBody>
      </p:sp>
      <p:sp>
        <p:nvSpPr>
          <p:cNvPr id="29" name="Freeform 29"/>
          <p:cNvSpPr/>
          <p:nvPr/>
        </p:nvSpPr>
        <p:spPr>
          <a:xfrm>
            <a:off x="3329712" y="6022319"/>
            <a:ext cx="2110605" cy="1331120"/>
          </a:xfrm>
          <a:custGeom>
            <a:avLst/>
            <a:gdLst/>
            <a:ahLst/>
            <a:cxnLst/>
            <a:rect l="l" t="t" r="r" b="b"/>
            <a:pathLst>
              <a:path w="2110605" h="1331120">
                <a:moveTo>
                  <a:pt x="0" y="0"/>
                </a:moveTo>
                <a:lnTo>
                  <a:pt x="2110606" y="0"/>
                </a:lnTo>
                <a:lnTo>
                  <a:pt x="2110606" y="1331121"/>
                </a:lnTo>
                <a:lnTo>
                  <a:pt x="0" y="1331121"/>
                </a:lnTo>
                <a:lnTo>
                  <a:pt x="0" y="0"/>
                </a:lnTo>
                <a:close/>
              </a:path>
            </a:pathLst>
          </a:custGeom>
          <a:blipFill>
            <a:blip r:embed="rId27"/>
            <a:stretch>
              <a:fillRect/>
            </a:stretch>
          </a:blipFill>
        </p:spPr>
        <p:txBody>
          <a:bodyPr/>
          <a:lstStyle/>
          <a:p>
            <a:endParaRPr lang="en-IN"/>
          </a:p>
        </p:txBody>
      </p:sp>
      <p:sp>
        <p:nvSpPr>
          <p:cNvPr id="30" name="Freeform 30"/>
          <p:cNvSpPr/>
          <p:nvPr/>
        </p:nvSpPr>
        <p:spPr>
          <a:xfrm>
            <a:off x="4331351" y="7843298"/>
            <a:ext cx="1635844" cy="908039"/>
          </a:xfrm>
          <a:custGeom>
            <a:avLst/>
            <a:gdLst/>
            <a:ahLst/>
            <a:cxnLst/>
            <a:rect l="l" t="t" r="r" b="b"/>
            <a:pathLst>
              <a:path w="1635844" h="908039">
                <a:moveTo>
                  <a:pt x="0" y="0"/>
                </a:moveTo>
                <a:lnTo>
                  <a:pt x="1635844" y="0"/>
                </a:lnTo>
                <a:lnTo>
                  <a:pt x="1635844" y="908040"/>
                </a:lnTo>
                <a:lnTo>
                  <a:pt x="0" y="908040"/>
                </a:lnTo>
                <a:lnTo>
                  <a:pt x="0" y="0"/>
                </a:lnTo>
                <a:close/>
              </a:path>
            </a:pathLst>
          </a:custGeom>
          <a:blipFill>
            <a:blip r:embed="rId28"/>
            <a:stretch>
              <a:fillRect/>
            </a:stretch>
          </a:blipFill>
        </p:spPr>
        <p:txBody>
          <a:bodyPr/>
          <a:lstStyle/>
          <a:p>
            <a:endParaRPr lang="en-IN"/>
          </a:p>
        </p:txBody>
      </p:sp>
      <p:sp>
        <p:nvSpPr>
          <p:cNvPr id="31" name="Freeform 31"/>
          <p:cNvSpPr/>
          <p:nvPr/>
        </p:nvSpPr>
        <p:spPr>
          <a:xfrm>
            <a:off x="3871104" y="8796432"/>
            <a:ext cx="1839763" cy="1354379"/>
          </a:xfrm>
          <a:custGeom>
            <a:avLst/>
            <a:gdLst/>
            <a:ahLst/>
            <a:cxnLst/>
            <a:rect l="l" t="t" r="r" b="b"/>
            <a:pathLst>
              <a:path w="1839763" h="1354379">
                <a:moveTo>
                  <a:pt x="0" y="0"/>
                </a:moveTo>
                <a:lnTo>
                  <a:pt x="1839763" y="0"/>
                </a:lnTo>
                <a:lnTo>
                  <a:pt x="1839763" y="1354378"/>
                </a:lnTo>
                <a:lnTo>
                  <a:pt x="0" y="1354378"/>
                </a:lnTo>
                <a:lnTo>
                  <a:pt x="0" y="0"/>
                </a:lnTo>
                <a:close/>
              </a:path>
            </a:pathLst>
          </a:custGeom>
          <a:blipFill>
            <a:blip r:embed="rId29"/>
            <a:stretch>
              <a:fillRect/>
            </a:stretch>
          </a:blipFill>
        </p:spPr>
        <p:txBody>
          <a:bodyPr/>
          <a:lstStyle/>
          <a:p>
            <a:endParaRPr lang="en-IN"/>
          </a:p>
        </p:txBody>
      </p:sp>
      <p:sp>
        <p:nvSpPr>
          <p:cNvPr id="32" name="TextBox 32"/>
          <p:cNvSpPr txBox="1"/>
          <p:nvPr/>
        </p:nvSpPr>
        <p:spPr>
          <a:xfrm>
            <a:off x="1861395" y="583713"/>
            <a:ext cx="3980534" cy="309795"/>
          </a:xfrm>
          <a:prstGeom prst="rect">
            <a:avLst/>
          </a:prstGeom>
        </p:spPr>
        <p:txBody>
          <a:bodyPr lIns="0" tIns="0" rIns="0" bIns="0" rtlCol="0" anchor="t">
            <a:spAutoFit/>
          </a:bodyPr>
          <a:lstStyle/>
          <a:p>
            <a:pPr algn="ctr">
              <a:lnSpc>
                <a:spcPts val="2349"/>
              </a:lnSpc>
            </a:pPr>
            <a:r>
              <a:rPr lang="en-US" sz="1678" b="1">
                <a:solidFill>
                  <a:srgbClr val="92C5C9"/>
                </a:solidFill>
                <a:latin typeface="Times New Roman Bold"/>
                <a:ea typeface="Times New Roman Bold"/>
                <a:cs typeface="Times New Roman Bold"/>
                <a:sym typeface="Times New Roman Bold"/>
              </a:rPr>
              <a:t>with anxiety and depression:</a:t>
            </a:r>
          </a:p>
        </p:txBody>
      </p:sp>
      <p:sp>
        <p:nvSpPr>
          <p:cNvPr id="33" name="TextBox 33"/>
          <p:cNvSpPr txBox="1"/>
          <p:nvPr/>
        </p:nvSpPr>
        <p:spPr>
          <a:xfrm>
            <a:off x="2909304" y="1648535"/>
            <a:ext cx="3408369" cy="1565915"/>
          </a:xfrm>
          <a:prstGeom prst="rect">
            <a:avLst/>
          </a:prstGeom>
        </p:spPr>
        <p:txBody>
          <a:bodyPr lIns="0" tIns="0" rIns="0" bIns="0" rtlCol="0" anchor="t">
            <a:spAutoFit/>
          </a:bodyPr>
          <a:lstStyle/>
          <a:p>
            <a:pPr marL="151130" lvl="1" indent="-75565" algn="just">
              <a:lnSpc>
                <a:spcPts val="910"/>
              </a:lnSpc>
              <a:buFont typeface="Arial"/>
              <a:buChar char="•"/>
            </a:pPr>
            <a:r>
              <a:rPr lang="en-US" sz="700">
                <a:solidFill>
                  <a:srgbClr val="000000"/>
                </a:solidFill>
                <a:latin typeface="Times New Roman"/>
                <a:ea typeface="Times New Roman"/>
                <a:cs typeface="Times New Roman"/>
                <a:sym typeface="Times New Roman"/>
              </a:rPr>
              <a:t>·Depression affects about 332,000,000 individuals globally and is found to be the leading cause of disability and the 3rd leading cause of death among youths aged between 15 and 29 years (World Health Organisation, 2025). </a:t>
            </a:r>
          </a:p>
          <a:p>
            <a:pPr marL="151130" lvl="1" indent="-75565" algn="just">
              <a:lnSpc>
                <a:spcPts val="910"/>
              </a:lnSpc>
              <a:buFont typeface="Arial"/>
              <a:buChar char="•"/>
            </a:pPr>
            <a:r>
              <a:rPr lang="en-US" sz="700">
                <a:solidFill>
                  <a:srgbClr val="000000"/>
                </a:solidFill>
                <a:latin typeface="Times New Roman"/>
                <a:ea typeface="Times New Roman"/>
                <a:cs typeface="Times New Roman"/>
                <a:sym typeface="Times New Roman"/>
              </a:rPr>
              <a:t>·Measurement-based care, through the use of clinically valid scales, improves the treatment and follow-up of affected individuals with mental health disorders (Riad et al., 2024). The early eCBT interventions and traditional face-to-face screenings (like PHQ-9) experience challenges like a shortage of clinicians and social stigma. </a:t>
            </a:r>
          </a:p>
          <a:p>
            <a:pPr marL="151130" lvl="1" indent="-75565" algn="just">
              <a:lnSpc>
                <a:spcPts val="910"/>
              </a:lnSpc>
              <a:buFont typeface="Arial"/>
              <a:buChar char="•"/>
            </a:pPr>
            <a:r>
              <a:rPr lang="en-US" sz="700">
                <a:solidFill>
                  <a:srgbClr val="000000"/>
                </a:solidFill>
                <a:latin typeface="Times New Roman"/>
                <a:ea typeface="Times New Roman"/>
                <a:cs typeface="Times New Roman"/>
                <a:sym typeface="Times New Roman"/>
              </a:rPr>
              <a:t>·To address these gaps, the smartphone intervention, Vocalis, is introduced. Vocalis tracks Speech acoustic biomarkers, like speech pauses and variability of pitch) using on-device AI algorithms (Kim et al., 2023; Shin and Bae, 2024). </a:t>
            </a:r>
          </a:p>
          <a:p>
            <a:pPr marL="151130" lvl="1" indent="-75565" algn="just">
              <a:lnSpc>
                <a:spcPts val="910"/>
              </a:lnSpc>
              <a:buFont typeface="Arial"/>
              <a:buChar char="•"/>
            </a:pPr>
            <a:r>
              <a:rPr lang="en-US" sz="700">
                <a:solidFill>
                  <a:srgbClr val="000000"/>
                </a:solidFill>
                <a:latin typeface="Times New Roman"/>
                <a:ea typeface="Times New Roman"/>
                <a:cs typeface="Times New Roman"/>
                <a:sym typeface="Times New Roman"/>
              </a:rPr>
              <a:t>·The usage of the vocal biomarkers for mental health assessment has obtained more attention (Larsen et al., 2024). This processing is integrated with ecological momentary assessments (EMAs) and wearable data to enable non-invasive, proactive mental health triaging. </a:t>
            </a:r>
          </a:p>
        </p:txBody>
      </p:sp>
      <p:sp>
        <p:nvSpPr>
          <p:cNvPr id="34" name="TextBox 34"/>
          <p:cNvSpPr txBox="1"/>
          <p:nvPr/>
        </p:nvSpPr>
        <p:spPr>
          <a:xfrm>
            <a:off x="3035583" y="3284984"/>
            <a:ext cx="2371703" cy="200660"/>
          </a:xfrm>
          <a:prstGeom prst="rect">
            <a:avLst/>
          </a:prstGeom>
        </p:spPr>
        <p:txBody>
          <a:bodyPr lIns="0" tIns="0" rIns="0" bIns="0" rtlCol="0" anchor="t">
            <a:spAutoFit/>
          </a:bodyPr>
          <a:lstStyle/>
          <a:p>
            <a:pPr algn="ctr">
              <a:lnSpc>
                <a:spcPts val="1540"/>
              </a:lnSpc>
            </a:pPr>
            <a:r>
              <a:rPr lang="en-US" sz="1100" b="1">
                <a:solidFill>
                  <a:srgbClr val="FFFFFF"/>
                </a:solidFill>
                <a:latin typeface="Times New Roman Bold"/>
                <a:ea typeface="Times New Roman Bold"/>
                <a:cs typeface="Times New Roman Bold"/>
                <a:sym typeface="Times New Roman Bold"/>
              </a:rPr>
              <a:t>Health promotion values and principles</a:t>
            </a:r>
          </a:p>
        </p:txBody>
      </p:sp>
      <p:sp>
        <p:nvSpPr>
          <p:cNvPr id="35" name="TextBox 35"/>
          <p:cNvSpPr txBox="1"/>
          <p:nvPr/>
        </p:nvSpPr>
        <p:spPr>
          <a:xfrm>
            <a:off x="355095" y="5698285"/>
            <a:ext cx="1620861" cy="216164"/>
          </a:xfrm>
          <a:prstGeom prst="rect">
            <a:avLst/>
          </a:prstGeom>
        </p:spPr>
        <p:txBody>
          <a:bodyPr lIns="0" tIns="0" rIns="0" bIns="0" rtlCol="0" anchor="t">
            <a:spAutoFit/>
          </a:bodyPr>
          <a:lstStyle/>
          <a:p>
            <a:pPr algn="l">
              <a:lnSpc>
                <a:spcPts val="1640"/>
              </a:lnSpc>
            </a:pPr>
            <a:r>
              <a:rPr lang="en-US" sz="1171" b="1">
                <a:solidFill>
                  <a:srgbClr val="E46B0F"/>
                </a:solidFill>
                <a:latin typeface="Times New Roman Bold"/>
                <a:ea typeface="Times New Roman Bold"/>
                <a:cs typeface="Times New Roman Bold"/>
                <a:sym typeface="Times New Roman Bold"/>
              </a:rPr>
              <a:t>Expected outcome</a:t>
            </a:r>
          </a:p>
        </p:txBody>
      </p:sp>
      <p:sp>
        <p:nvSpPr>
          <p:cNvPr id="36" name="TextBox 36"/>
          <p:cNvSpPr txBox="1"/>
          <p:nvPr/>
        </p:nvSpPr>
        <p:spPr>
          <a:xfrm>
            <a:off x="212405" y="7824248"/>
            <a:ext cx="3297981" cy="1010284"/>
          </a:xfrm>
          <a:prstGeom prst="rect">
            <a:avLst/>
          </a:prstGeom>
        </p:spPr>
        <p:txBody>
          <a:bodyPr lIns="0" tIns="0" rIns="0" bIns="0" rtlCol="0" anchor="t">
            <a:spAutoFit/>
          </a:bodyPr>
          <a:lstStyle/>
          <a:p>
            <a:pPr algn="just">
              <a:lnSpc>
                <a:spcPts val="909"/>
              </a:lnSpc>
            </a:pPr>
            <a:r>
              <a:rPr lang="en-US" sz="699">
                <a:solidFill>
                  <a:srgbClr val="000000"/>
                </a:solidFill>
                <a:latin typeface="Times New Roman"/>
                <a:ea typeface="Times New Roman"/>
                <a:cs typeface="Times New Roman"/>
                <a:sym typeface="Times New Roman"/>
              </a:rPr>
              <a:t>·Vocalis has meaningful implications for public health education, policy and research. For policy, it offers a scalable framework to incorporate the passive digital biomarkers into national early intervention guidelines. </a:t>
            </a:r>
          </a:p>
          <a:p>
            <a:pPr algn="just">
              <a:lnSpc>
                <a:spcPts val="909"/>
              </a:lnSpc>
            </a:pPr>
            <a:r>
              <a:rPr lang="en-US" sz="699">
                <a:solidFill>
                  <a:srgbClr val="000000"/>
                </a:solidFill>
                <a:latin typeface="Times New Roman"/>
                <a:ea typeface="Times New Roman"/>
                <a:cs typeface="Times New Roman"/>
                <a:sym typeface="Times New Roman"/>
              </a:rPr>
              <a:t>·For education, it presents the requirement to update the training programs to include digital health literacy, which helps clinicians interpret the AI-generated insights more effectively. </a:t>
            </a:r>
          </a:p>
          <a:p>
            <a:pPr algn="just">
              <a:lnSpc>
                <a:spcPts val="909"/>
              </a:lnSpc>
            </a:pPr>
            <a:r>
              <a:rPr lang="en-US" sz="699">
                <a:solidFill>
                  <a:srgbClr val="000000"/>
                </a:solidFill>
                <a:latin typeface="Times New Roman"/>
                <a:ea typeface="Times New Roman"/>
                <a:cs typeface="Times New Roman"/>
                <a:sym typeface="Times New Roman"/>
              </a:rPr>
              <a:t>·For research, this June presents the significance of running large-scale, diverse clinical trials to test multimodal data fusion models. These studies will help refine future ambient screening technologies and more equitable mental health resources.</a:t>
            </a:r>
          </a:p>
          <a:p>
            <a:pPr algn="just">
              <a:lnSpc>
                <a:spcPts val="909"/>
              </a:lnSpc>
            </a:pPr>
            <a:endParaRPr lang="en-US" sz="699">
              <a:solidFill>
                <a:srgbClr val="000000"/>
              </a:solidFill>
              <a:latin typeface="Times New Roman"/>
              <a:ea typeface="Times New Roman"/>
              <a:cs typeface="Times New Roman"/>
              <a:sym typeface="Times New Roman"/>
            </a:endParaRPr>
          </a:p>
        </p:txBody>
      </p:sp>
      <p:sp>
        <p:nvSpPr>
          <p:cNvPr id="37" name="TextBox 37"/>
          <p:cNvSpPr txBox="1"/>
          <p:nvPr/>
        </p:nvSpPr>
        <p:spPr>
          <a:xfrm>
            <a:off x="6369102" y="10071001"/>
            <a:ext cx="1097475" cy="323023"/>
          </a:xfrm>
          <a:prstGeom prst="rect">
            <a:avLst/>
          </a:prstGeom>
        </p:spPr>
        <p:txBody>
          <a:bodyPr lIns="0" tIns="0" rIns="0" bIns="0" rtlCol="0" anchor="t">
            <a:spAutoFit/>
          </a:bodyPr>
          <a:lstStyle/>
          <a:p>
            <a:pPr algn="l">
              <a:lnSpc>
                <a:spcPts val="852"/>
              </a:lnSpc>
            </a:pPr>
            <a:r>
              <a:rPr lang="en-US" sz="655">
                <a:solidFill>
                  <a:srgbClr val="000000"/>
                </a:solidFill>
                <a:latin typeface="Times New Roman"/>
                <a:ea typeface="Times New Roman"/>
                <a:cs typeface="Times New Roman"/>
                <a:sym typeface="Times New Roman"/>
              </a:rPr>
              <a:t>Research: Large-scale clinical trials &amp; multimodal data fusion models</a:t>
            </a:r>
          </a:p>
        </p:txBody>
      </p:sp>
      <p:sp>
        <p:nvSpPr>
          <p:cNvPr id="38" name="TextBox 38"/>
          <p:cNvSpPr txBox="1"/>
          <p:nvPr/>
        </p:nvSpPr>
        <p:spPr>
          <a:xfrm>
            <a:off x="3170262" y="4685689"/>
            <a:ext cx="1790107" cy="200660"/>
          </a:xfrm>
          <a:prstGeom prst="rect">
            <a:avLst/>
          </a:prstGeom>
        </p:spPr>
        <p:txBody>
          <a:bodyPr lIns="0" tIns="0" rIns="0" bIns="0" rtlCol="0" anchor="t">
            <a:spAutoFit/>
          </a:bodyPr>
          <a:lstStyle/>
          <a:p>
            <a:pPr algn="ctr">
              <a:lnSpc>
                <a:spcPts val="1539"/>
              </a:lnSpc>
            </a:pPr>
            <a:r>
              <a:rPr lang="en-US" sz="1099" b="1">
                <a:solidFill>
                  <a:srgbClr val="FFFFFF"/>
                </a:solidFill>
                <a:latin typeface="Times New Roman Bold"/>
                <a:ea typeface="Times New Roman Bold"/>
                <a:cs typeface="Times New Roman Bold"/>
                <a:sym typeface="Times New Roman Bold"/>
              </a:rPr>
              <a:t>Behavioural change theory</a:t>
            </a:r>
          </a:p>
        </p:txBody>
      </p:sp>
      <p:sp>
        <p:nvSpPr>
          <p:cNvPr id="39" name="TextBox 39"/>
          <p:cNvSpPr txBox="1"/>
          <p:nvPr/>
        </p:nvSpPr>
        <p:spPr>
          <a:xfrm>
            <a:off x="2835098" y="3554175"/>
            <a:ext cx="4543508" cy="1010286"/>
          </a:xfrm>
          <a:prstGeom prst="rect">
            <a:avLst/>
          </a:prstGeom>
        </p:spPr>
        <p:txBody>
          <a:bodyPr lIns="0" tIns="0" rIns="0" bIns="0" rtlCol="0" anchor="t">
            <a:spAutoFit/>
          </a:bodyPr>
          <a:lstStyle/>
          <a:p>
            <a:pPr marL="151130" lvl="1" indent="-75565" algn="just">
              <a:lnSpc>
                <a:spcPts val="910"/>
              </a:lnSpc>
              <a:buFont typeface="Arial"/>
              <a:buChar char="•"/>
            </a:pPr>
            <a:r>
              <a:rPr lang="en-US" sz="700">
                <a:solidFill>
                  <a:srgbClr val="000000"/>
                </a:solidFill>
                <a:latin typeface="Times New Roman"/>
                <a:ea typeface="Times New Roman"/>
                <a:cs typeface="Times New Roman"/>
                <a:sym typeface="Times New Roman"/>
              </a:rPr>
              <a:t>·Health promotion depends on empowerment, equity and accessibility, shifting from reactive medical treatments to emphasising proactive Wellness (World Health Organisation, 2022). </a:t>
            </a:r>
          </a:p>
          <a:p>
            <a:pPr marL="151130" lvl="1" indent="-75565" algn="just">
              <a:lnSpc>
                <a:spcPts val="910"/>
              </a:lnSpc>
              <a:buFont typeface="Arial"/>
              <a:buChar char="•"/>
            </a:pPr>
            <a:r>
              <a:rPr lang="en-US" sz="700">
                <a:solidFill>
                  <a:srgbClr val="000000"/>
                </a:solidFill>
                <a:latin typeface="Times New Roman"/>
                <a:ea typeface="Times New Roman"/>
                <a:cs typeface="Times New Roman"/>
                <a:sym typeface="Times New Roman"/>
              </a:rPr>
              <a:t>·Software-based solutions for digital well-being are increasing (Almourad et al., 2021). Vocalis supports these principles by offering users clear dashboards for their mental health trends. This approach develops personal skills and also assists individuals in taking control of their own value (Wong et al., 2024). It also helps users extract meaning from self-tracked data and supports them in meeting and setting a range of personal goals (Kocielnik et al., 2018). </a:t>
            </a:r>
          </a:p>
          <a:p>
            <a:pPr marL="151130" lvl="1" indent="-75565" algn="just">
              <a:lnSpc>
                <a:spcPts val="910"/>
              </a:lnSpc>
              <a:buFont typeface="Arial"/>
              <a:buChar char="•"/>
            </a:pPr>
            <a:r>
              <a:rPr lang="en-US" sz="700">
                <a:solidFill>
                  <a:srgbClr val="000000"/>
                </a:solidFill>
                <a:latin typeface="Times New Roman"/>
                <a:ea typeface="Times New Roman"/>
                <a:cs typeface="Times New Roman"/>
                <a:sym typeface="Times New Roman"/>
              </a:rPr>
              <a:t>·By using on-device, private screening, this application creates a stigma-free and supportive environment, decreasing the barriers to care. Moreover, Vocalis targets the inequalities in digital healthcare through a free access tier, multi-accent speech models and local processing on low-cost hardware, designed to ensure fair treatment across different populations. </a:t>
            </a:r>
          </a:p>
        </p:txBody>
      </p:sp>
      <p:sp>
        <p:nvSpPr>
          <p:cNvPr id="40" name="TextBox 40"/>
          <p:cNvSpPr txBox="1"/>
          <p:nvPr/>
        </p:nvSpPr>
        <p:spPr>
          <a:xfrm>
            <a:off x="3056212" y="1346104"/>
            <a:ext cx="1200958" cy="200660"/>
          </a:xfrm>
          <a:prstGeom prst="rect">
            <a:avLst/>
          </a:prstGeom>
        </p:spPr>
        <p:txBody>
          <a:bodyPr lIns="0" tIns="0" rIns="0" bIns="0" rtlCol="0" anchor="t">
            <a:spAutoFit/>
          </a:bodyPr>
          <a:lstStyle/>
          <a:p>
            <a:pPr algn="ctr">
              <a:lnSpc>
                <a:spcPts val="1540"/>
              </a:lnSpc>
            </a:pPr>
            <a:r>
              <a:rPr lang="en-US" sz="1100" b="1">
                <a:solidFill>
                  <a:srgbClr val="FFFFFF"/>
                </a:solidFill>
                <a:latin typeface="Times New Roman Bold"/>
                <a:ea typeface="Times New Roman Bold"/>
                <a:cs typeface="Times New Roman Bold"/>
                <a:sym typeface="Times New Roman Bold"/>
              </a:rPr>
              <a:t>Background</a:t>
            </a:r>
          </a:p>
        </p:txBody>
      </p:sp>
      <p:sp>
        <p:nvSpPr>
          <p:cNvPr id="41" name="TextBox 41"/>
          <p:cNvSpPr txBox="1"/>
          <p:nvPr/>
        </p:nvSpPr>
        <p:spPr>
          <a:xfrm>
            <a:off x="90923" y="5140955"/>
            <a:ext cx="2397101" cy="519851"/>
          </a:xfrm>
          <a:prstGeom prst="rect">
            <a:avLst/>
          </a:prstGeom>
        </p:spPr>
        <p:txBody>
          <a:bodyPr lIns="0" tIns="0" rIns="0" bIns="0" rtlCol="0" anchor="t">
            <a:spAutoFit/>
          </a:bodyPr>
          <a:lstStyle/>
          <a:p>
            <a:pPr algn="ctr">
              <a:lnSpc>
                <a:spcPts val="1046"/>
              </a:lnSpc>
            </a:pPr>
            <a:r>
              <a:rPr lang="en-US" sz="804" b="1">
                <a:solidFill>
                  <a:srgbClr val="000000"/>
                </a:solidFill>
                <a:latin typeface="Times New Roman Bold"/>
                <a:ea typeface="Times New Roman Bold"/>
                <a:cs typeface="Times New Roman Bold"/>
                <a:sym typeface="Times New Roman Bold"/>
              </a:rPr>
              <a:t>Figure 2: A voice-based personal assistant for mental health</a:t>
            </a:r>
          </a:p>
          <a:p>
            <a:pPr algn="ctr">
              <a:lnSpc>
                <a:spcPts val="1046"/>
              </a:lnSpc>
            </a:pPr>
            <a:r>
              <a:rPr lang="en-US" sz="804" b="1">
                <a:solidFill>
                  <a:srgbClr val="000000"/>
                </a:solidFill>
                <a:latin typeface="Times New Roman Bold"/>
                <a:ea typeface="Times New Roman Bold"/>
                <a:cs typeface="Times New Roman Bold"/>
                <a:sym typeface="Times New Roman Bold"/>
              </a:rPr>
              <a:t>(Source: Gobin-Rahimbux et al., 2023)</a:t>
            </a:r>
          </a:p>
          <a:p>
            <a:pPr algn="ctr">
              <a:lnSpc>
                <a:spcPts val="1046"/>
              </a:lnSpc>
            </a:pPr>
            <a:endParaRPr lang="en-US" sz="804" b="1">
              <a:solidFill>
                <a:srgbClr val="000000"/>
              </a:solidFill>
              <a:latin typeface="Times New Roman Bold"/>
              <a:ea typeface="Times New Roman Bold"/>
              <a:cs typeface="Times New Roman Bold"/>
              <a:sym typeface="Times New Roman Bold"/>
            </a:endParaRPr>
          </a:p>
        </p:txBody>
      </p:sp>
      <p:sp>
        <p:nvSpPr>
          <p:cNvPr id="42" name="TextBox 42"/>
          <p:cNvSpPr txBox="1"/>
          <p:nvPr/>
        </p:nvSpPr>
        <p:spPr>
          <a:xfrm>
            <a:off x="6369102" y="9295685"/>
            <a:ext cx="1097475" cy="217351"/>
          </a:xfrm>
          <a:prstGeom prst="rect">
            <a:avLst/>
          </a:prstGeom>
        </p:spPr>
        <p:txBody>
          <a:bodyPr lIns="0" tIns="0" rIns="0" bIns="0" rtlCol="0" anchor="t">
            <a:spAutoFit/>
          </a:bodyPr>
          <a:lstStyle/>
          <a:p>
            <a:pPr algn="l">
              <a:lnSpc>
                <a:spcPts val="845"/>
              </a:lnSpc>
            </a:pPr>
            <a:r>
              <a:rPr lang="en-US" sz="650">
                <a:solidFill>
                  <a:srgbClr val="000000"/>
                </a:solidFill>
                <a:latin typeface="Times New Roman"/>
                <a:ea typeface="Times New Roman"/>
                <a:cs typeface="Times New Roman"/>
                <a:sym typeface="Times New Roman"/>
              </a:rPr>
              <a:t>Education: Update training programs &amp; digital health health</a:t>
            </a:r>
          </a:p>
        </p:txBody>
      </p:sp>
      <p:sp>
        <p:nvSpPr>
          <p:cNvPr id="43" name="TextBox 43"/>
          <p:cNvSpPr txBox="1"/>
          <p:nvPr/>
        </p:nvSpPr>
        <p:spPr>
          <a:xfrm>
            <a:off x="373509" y="7615512"/>
            <a:ext cx="1012128" cy="227787"/>
          </a:xfrm>
          <a:prstGeom prst="rect">
            <a:avLst/>
          </a:prstGeom>
        </p:spPr>
        <p:txBody>
          <a:bodyPr lIns="0" tIns="0" rIns="0" bIns="0" rtlCol="0" anchor="t">
            <a:spAutoFit/>
          </a:bodyPr>
          <a:lstStyle/>
          <a:p>
            <a:pPr algn="l">
              <a:lnSpc>
                <a:spcPts val="1789"/>
              </a:lnSpc>
            </a:pPr>
            <a:r>
              <a:rPr lang="en-US" sz="1278" b="1">
                <a:solidFill>
                  <a:srgbClr val="000000"/>
                </a:solidFill>
                <a:latin typeface="Times New Roman Bold"/>
                <a:ea typeface="Times New Roman Bold"/>
                <a:cs typeface="Times New Roman Bold"/>
                <a:sym typeface="Times New Roman Bold"/>
              </a:rPr>
              <a:t>Conclusion</a:t>
            </a:r>
          </a:p>
        </p:txBody>
      </p:sp>
      <p:sp>
        <p:nvSpPr>
          <p:cNvPr id="44" name="TextBox 44"/>
          <p:cNvSpPr txBox="1"/>
          <p:nvPr/>
        </p:nvSpPr>
        <p:spPr>
          <a:xfrm>
            <a:off x="6395670" y="2769146"/>
            <a:ext cx="1055503" cy="410211"/>
          </a:xfrm>
          <a:prstGeom prst="rect">
            <a:avLst/>
          </a:prstGeom>
        </p:spPr>
        <p:txBody>
          <a:bodyPr lIns="0" tIns="0" rIns="0" bIns="0" rtlCol="0" anchor="t">
            <a:spAutoFit/>
          </a:bodyPr>
          <a:lstStyle/>
          <a:p>
            <a:pPr algn="ctr">
              <a:lnSpc>
                <a:spcPts val="840"/>
              </a:lnSpc>
              <a:spcBef>
                <a:spcPct val="0"/>
              </a:spcBef>
            </a:pPr>
            <a:r>
              <a:rPr lang="en-US" sz="600">
                <a:solidFill>
                  <a:srgbClr val="022956"/>
                </a:solidFill>
                <a:latin typeface="Times New Roman"/>
                <a:ea typeface="Times New Roman"/>
                <a:cs typeface="Times New Roman"/>
                <a:sym typeface="Times New Roman"/>
              </a:rPr>
              <a:t>Figure 2: Conceptual image of voice biomarker capture using a smartphone</a:t>
            </a:r>
          </a:p>
          <a:p>
            <a:pPr algn="ctr">
              <a:lnSpc>
                <a:spcPts val="840"/>
              </a:lnSpc>
              <a:spcBef>
                <a:spcPct val="0"/>
              </a:spcBef>
            </a:pPr>
            <a:r>
              <a:rPr lang="en-US" sz="600">
                <a:solidFill>
                  <a:srgbClr val="022956"/>
                </a:solidFill>
                <a:latin typeface="Times New Roman"/>
                <a:ea typeface="Times New Roman"/>
                <a:cs typeface="Times New Roman"/>
                <a:sym typeface="Times New Roman"/>
              </a:rPr>
              <a:t>(Source: Lovett, 2021)</a:t>
            </a:r>
          </a:p>
        </p:txBody>
      </p:sp>
      <p:sp>
        <p:nvSpPr>
          <p:cNvPr id="45" name="TextBox 45"/>
          <p:cNvSpPr txBox="1"/>
          <p:nvPr/>
        </p:nvSpPr>
        <p:spPr>
          <a:xfrm>
            <a:off x="153323" y="5895399"/>
            <a:ext cx="2305201" cy="1565912"/>
          </a:xfrm>
          <a:prstGeom prst="rect">
            <a:avLst/>
          </a:prstGeom>
        </p:spPr>
        <p:txBody>
          <a:bodyPr lIns="0" tIns="0" rIns="0" bIns="0" rtlCol="0" anchor="t">
            <a:spAutoFit/>
          </a:bodyPr>
          <a:lstStyle/>
          <a:p>
            <a:pPr marL="151130" lvl="1" indent="-75565" algn="just">
              <a:lnSpc>
                <a:spcPts val="910"/>
              </a:lnSpc>
              <a:buFont typeface="Arial"/>
              <a:buChar char="•"/>
            </a:pPr>
            <a:r>
              <a:rPr lang="en-US" sz="700">
                <a:solidFill>
                  <a:srgbClr val="000000"/>
                </a:solidFill>
                <a:latin typeface="Times New Roman"/>
                <a:ea typeface="Times New Roman"/>
                <a:cs typeface="Times New Roman"/>
                <a:sym typeface="Times New Roman"/>
              </a:rPr>
              <a:t>·Using the COM-B model to direct Vocalis is likely to improve the diagnostic sensitivity while also decreasing the false alarm rates. This is achieved by combining the acoustic voice features with the daily mood tracking (Menne et al., 2024). </a:t>
            </a:r>
          </a:p>
          <a:p>
            <a:pPr marL="151130" lvl="1" indent="-75565" algn="just">
              <a:lnSpc>
                <a:spcPts val="910"/>
              </a:lnSpc>
              <a:buFont typeface="Arial"/>
              <a:buChar char="•"/>
            </a:pPr>
            <a:r>
              <a:rPr lang="en-US" sz="700">
                <a:solidFill>
                  <a:srgbClr val="000000"/>
                </a:solidFill>
                <a:latin typeface="Times New Roman"/>
                <a:ea typeface="Times New Roman"/>
                <a:cs typeface="Times New Roman"/>
                <a:sym typeface="Times New Roman"/>
              </a:rPr>
              <a:t>·On the basis of the current meta-analysis of speech biomarkers, this approach assists in early identification, which leads to achieving diagnostic accuracies of about 78% and 96.5% (Maran et al., 2025; Lu et al., 2025). </a:t>
            </a:r>
          </a:p>
          <a:p>
            <a:pPr marL="151130" lvl="1" indent="-75565" algn="just">
              <a:lnSpc>
                <a:spcPts val="910"/>
              </a:lnSpc>
              <a:buFont typeface="Arial"/>
              <a:buChar char="•"/>
            </a:pPr>
            <a:r>
              <a:rPr lang="en-US" sz="700">
                <a:solidFill>
                  <a:srgbClr val="000000"/>
                </a:solidFill>
                <a:latin typeface="Times New Roman"/>
                <a:ea typeface="Times New Roman"/>
                <a:cs typeface="Times New Roman"/>
                <a:sym typeface="Times New Roman"/>
              </a:rPr>
              <a:t>·Meanwhile, the achievement of long-term engagement needs to actively address the systemic barriers. These include reducing algorithmic bias across different groups and using Explainable AI (XAI) to develop trust among users and clinicians (Shin and Bae, 2024). </a:t>
            </a:r>
          </a:p>
        </p:txBody>
      </p:sp>
      <p:sp>
        <p:nvSpPr>
          <p:cNvPr id="46" name="TextBox 46"/>
          <p:cNvSpPr txBox="1"/>
          <p:nvPr/>
        </p:nvSpPr>
        <p:spPr>
          <a:xfrm>
            <a:off x="6503759" y="7204492"/>
            <a:ext cx="962818" cy="691094"/>
          </a:xfrm>
          <a:prstGeom prst="rect">
            <a:avLst/>
          </a:prstGeom>
        </p:spPr>
        <p:txBody>
          <a:bodyPr lIns="0" tIns="0" rIns="0" bIns="0" rtlCol="0" anchor="t">
            <a:spAutoFit/>
          </a:bodyPr>
          <a:lstStyle/>
          <a:p>
            <a:pPr algn="ctr">
              <a:lnSpc>
                <a:spcPts val="1120"/>
              </a:lnSpc>
              <a:spcBef>
                <a:spcPct val="0"/>
              </a:spcBef>
            </a:pPr>
            <a:r>
              <a:rPr lang="en-US" sz="800">
                <a:solidFill>
                  <a:srgbClr val="000000"/>
                </a:solidFill>
                <a:latin typeface="Times New Roman"/>
                <a:ea typeface="Times New Roman"/>
                <a:cs typeface="Times New Roman"/>
                <a:sym typeface="Times New Roman"/>
              </a:rPr>
              <a:t>Figure 4: COM-B model</a:t>
            </a:r>
          </a:p>
          <a:p>
            <a:pPr algn="ctr">
              <a:lnSpc>
                <a:spcPts val="1120"/>
              </a:lnSpc>
              <a:spcBef>
                <a:spcPct val="0"/>
              </a:spcBef>
            </a:pPr>
            <a:r>
              <a:rPr lang="en-US" sz="800">
                <a:solidFill>
                  <a:srgbClr val="000000"/>
                </a:solidFill>
                <a:latin typeface="Times New Roman"/>
                <a:ea typeface="Times New Roman"/>
                <a:cs typeface="Times New Roman"/>
                <a:sym typeface="Times New Roman"/>
              </a:rPr>
              <a:t>(Source: Masheder et al., n.d)</a:t>
            </a:r>
          </a:p>
          <a:p>
            <a:pPr algn="ctr">
              <a:lnSpc>
                <a:spcPts val="980"/>
              </a:lnSpc>
              <a:spcBef>
                <a:spcPct val="0"/>
              </a:spcBef>
            </a:pPr>
            <a:endParaRPr lang="en-US" sz="800">
              <a:solidFill>
                <a:srgbClr val="000000"/>
              </a:solidFill>
              <a:latin typeface="Times New Roman"/>
              <a:ea typeface="Times New Roman"/>
              <a:cs typeface="Times New Roman"/>
              <a:sym typeface="Times New Roman"/>
            </a:endParaRPr>
          </a:p>
        </p:txBody>
      </p:sp>
      <p:sp>
        <p:nvSpPr>
          <p:cNvPr id="47" name="TextBox 47"/>
          <p:cNvSpPr txBox="1"/>
          <p:nvPr/>
        </p:nvSpPr>
        <p:spPr>
          <a:xfrm>
            <a:off x="1441254" y="917209"/>
            <a:ext cx="4820817" cy="275529"/>
          </a:xfrm>
          <a:prstGeom prst="rect">
            <a:avLst/>
          </a:prstGeom>
        </p:spPr>
        <p:txBody>
          <a:bodyPr lIns="0" tIns="0" rIns="0" bIns="0" rtlCol="0" anchor="t">
            <a:spAutoFit/>
          </a:bodyPr>
          <a:lstStyle/>
          <a:p>
            <a:pPr algn="ctr">
              <a:lnSpc>
                <a:spcPts val="2138"/>
              </a:lnSpc>
            </a:pPr>
            <a:r>
              <a:rPr lang="en-US" sz="1527" b="1">
                <a:solidFill>
                  <a:srgbClr val="FFFFFF"/>
                </a:solidFill>
                <a:latin typeface="Times New Roman Bold"/>
                <a:ea typeface="Times New Roman Bold"/>
                <a:cs typeface="Times New Roman Bold"/>
                <a:sym typeface="Times New Roman Bold"/>
              </a:rPr>
              <a:t>A digital health Promotion Perspective</a:t>
            </a:r>
          </a:p>
        </p:txBody>
      </p:sp>
      <p:sp>
        <p:nvSpPr>
          <p:cNvPr id="48" name="TextBox 48"/>
          <p:cNvSpPr txBox="1"/>
          <p:nvPr/>
        </p:nvSpPr>
        <p:spPr>
          <a:xfrm>
            <a:off x="257236" y="3031576"/>
            <a:ext cx="2108002" cy="300990"/>
          </a:xfrm>
          <a:prstGeom prst="rect">
            <a:avLst/>
          </a:prstGeom>
        </p:spPr>
        <p:txBody>
          <a:bodyPr lIns="0" tIns="0" rIns="0" bIns="0" rtlCol="0" anchor="t">
            <a:spAutoFit/>
          </a:bodyPr>
          <a:lstStyle/>
          <a:p>
            <a:pPr algn="ctr">
              <a:lnSpc>
                <a:spcPts val="1260"/>
              </a:lnSpc>
              <a:spcBef>
                <a:spcPct val="0"/>
              </a:spcBef>
            </a:pPr>
            <a:r>
              <a:rPr lang="en-US" sz="900" b="1">
                <a:solidFill>
                  <a:srgbClr val="FFFFFF"/>
                </a:solidFill>
                <a:latin typeface="Antonio Bold"/>
                <a:ea typeface="Antonio Bold"/>
                <a:cs typeface="Antonio Bold"/>
                <a:sym typeface="Antonio Bold"/>
              </a:rPr>
              <a:t>FIGURE 1: WORLD BIGGEST MENTAL HEALTH PROBLEM</a:t>
            </a:r>
          </a:p>
          <a:p>
            <a:pPr algn="ctr">
              <a:lnSpc>
                <a:spcPts val="1260"/>
              </a:lnSpc>
              <a:spcBef>
                <a:spcPct val="0"/>
              </a:spcBef>
            </a:pPr>
            <a:r>
              <a:rPr lang="en-US" sz="900" b="1">
                <a:solidFill>
                  <a:srgbClr val="FFFFFF"/>
                </a:solidFill>
                <a:latin typeface="Antonio Bold"/>
                <a:ea typeface="Antonio Bold"/>
                <a:cs typeface="Antonio Bold"/>
                <a:sym typeface="Antonio Bold"/>
              </a:rPr>
              <a:t>(SOURCE: WORLD ECONOMIC FORUM, 2019)</a:t>
            </a:r>
          </a:p>
        </p:txBody>
      </p:sp>
      <p:sp>
        <p:nvSpPr>
          <p:cNvPr id="49" name="TextBox 49"/>
          <p:cNvSpPr txBox="1"/>
          <p:nvPr/>
        </p:nvSpPr>
        <p:spPr>
          <a:xfrm>
            <a:off x="3094443" y="7375352"/>
            <a:ext cx="2345875" cy="202059"/>
          </a:xfrm>
          <a:prstGeom prst="rect">
            <a:avLst/>
          </a:prstGeom>
        </p:spPr>
        <p:txBody>
          <a:bodyPr lIns="0" tIns="0" rIns="0" bIns="0" rtlCol="0" anchor="t">
            <a:spAutoFit/>
          </a:bodyPr>
          <a:lstStyle/>
          <a:p>
            <a:pPr algn="ctr">
              <a:lnSpc>
                <a:spcPts val="817"/>
              </a:lnSpc>
              <a:spcBef>
                <a:spcPct val="0"/>
              </a:spcBef>
            </a:pPr>
            <a:r>
              <a:rPr lang="en-US" sz="584">
                <a:solidFill>
                  <a:srgbClr val="000000"/>
                </a:solidFill>
                <a:latin typeface="Times New Roman"/>
                <a:ea typeface="Times New Roman"/>
                <a:cs typeface="Times New Roman"/>
                <a:sym typeface="Times New Roman"/>
              </a:rPr>
              <a:t>Figure 3: A voice-based personal assistant for mental health</a:t>
            </a:r>
          </a:p>
          <a:p>
            <a:pPr algn="ctr">
              <a:lnSpc>
                <a:spcPts val="817"/>
              </a:lnSpc>
              <a:spcBef>
                <a:spcPct val="0"/>
              </a:spcBef>
            </a:pPr>
            <a:r>
              <a:rPr lang="en-US" sz="584">
                <a:solidFill>
                  <a:srgbClr val="000000"/>
                </a:solidFill>
                <a:latin typeface="Times New Roman"/>
                <a:ea typeface="Times New Roman"/>
                <a:cs typeface="Times New Roman"/>
                <a:sym typeface="Times New Roman"/>
              </a:rPr>
              <a:t>(Source: Gobin-Rahimbux et al., 2023)</a:t>
            </a:r>
          </a:p>
        </p:txBody>
      </p:sp>
      <p:sp>
        <p:nvSpPr>
          <p:cNvPr id="50" name="TextBox 50"/>
          <p:cNvSpPr txBox="1"/>
          <p:nvPr/>
        </p:nvSpPr>
        <p:spPr>
          <a:xfrm>
            <a:off x="2747909" y="4979203"/>
            <a:ext cx="4588708" cy="1010286"/>
          </a:xfrm>
          <a:prstGeom prst="rect">
            <a:avLst/>
          </a:prstGeom>
        </p:spPr>
        <p:txBody>
          <a:bodyPr lIns="0" tIns="0" rIns="0" bIns="0" rtlCol="0" anchor="t">
            <a:spAutoFit/>
          </a:bodyPr>
          <a:lstStyle/>
          <a:p>
            <a:pPr marL="151130" lvl="1" indent="-75565" algn="just">
              <a:lnSpc>
                <a:spcPts val="910"/>
              </a:lnSpc>
              <a:buFont typeface="Arial"/>
              <a:buChar char="•"/>
            </a:pPr>
            <a:r>
              <a:rPr lang="en-US" sz="700">
                <a:solidFill>
                  <a:srgbClr val="000000"/>
                </a:solidFill>
                <a:latin typeface="Times New Roman"/>
                <a:ea typeface="Times New Roman"/>
                <a:cs typeface="Times New Roman"/>
                <a:sym typeface="Times New Roman"/>
              </a:rPr>
              <a:t>·Vocalis is developed around the COM-B model (capability, opportunity, motivation à behaviour), which leads to the fundamentals of the behaviour change vehicle (Michie et al., 2011). </a:t>
            </a:r>
          </a:p>
          <a:p>
            <a:pPr marL="151130" lvl="1" indent="-75565" algn="just">
              <a:lnSpc>
                <a:spcPts val="910"/>
              </a:lnSpc>
              <a:buFont typeface="Arial"/>
              <a:buChar char="•"/>
            </a:pPr>
            <a:r>
              <a:rPr lang="en-US" sz="700">
                <a:solidFill>
                  <a:srgbClr val="000000"/>
                </a:solidFill>
                <a:latin typeface="Times New Roman"/>
                <a:ea typeface="Times New Roman"/>
                <a:cs typeface="Times New Roman"/>
                <a:sym typeface="Times New Roman"/>
              </a:rPr>
              <a:t>·This application improves the psychological potential by using simple dashboards and psychoeducational feedback, which can help users to identify the early warning signs associated with depression. It expands the social and physical opportunity by presenting a low-burden, 30-second vocal check-in that can be completed privately on the smartphone without the need for high-speed Internet. </a:t>
            </a:r>
          </a:p>
          <a:p>
            <a:pPr marL="151130" lvl="1" indent="-75565" algn="just">
              <a:lnSpc>
                <a:spcPts val="910"/>
              </a:lnSpc>
              <a:buFont typeface="Arial"/>
              <a:buChar char="•"/>
            </a:pPr>
            <a:r>
              <a:rPr lang="en-US" sz="700">
                <a:solidFill>
                  <a:srgbClr val="000000"/>
                </a:solidFill>
                <a:latin typeface="Times New Roman"/>
                <a:ea typeface="Times New Roman"/>
                <a:cs typeface="Times New Roman"/>
                <a:sym typeface="Times New Roman"/>
              </a:rPr>
              <a:t>·Moreover, it develops automatic and reflective motivation using personalised progress updates and carefully timed notifications. These features of this application allow for a routine of self-monitoring and motivate the users to seek clinical support early. </a:t>
            </a:r>
          </a:p>
        </p:txBody>
      </p:sp>
      <p:sp>
        <p:nvSpPr>
          <p:cNvPr id="51" name="TextBox 51"/>
          <p:cNvSpPr txBox="1"/>
          <p:nvPr/>
        </p:nvSpPr>
        <p:spPr>
          <a:xfrm>
            <a:off x="6053939" y="8304312"/>
            <a:ext cx="953915" cy="238337"/>
          </a:xfrm>
          <a:prstGeom prst="rect">
            <a:avLst/>
          </a:prstGeom>
        </p:spPr>
        <p:txBody>
          <a:bodyPr lIns="0" tIns="0" rIns="0" bIns="0" rtlCol="0" anchor="t">
            <a:spAutoFit/>
          </a:bodyPr>
          <a:lstStyle/>
          <a:p>
            <a:pPr algn="ctr">
              <a:lnSpc>
                <a:spcPts val="979"/>
              </a:lnSpc>
              <a:spcBef>
                <a:spcPct val="0"/>
              </a:spcBef>
            </a:pPr>
            <a:r>
              <a:rPr lang="en-US" sz="700" b="1">
                <a:solidFill>
                  <a:srgbClr val="000000"/>
                </a:solidFill>
                <a:latin typeface="Times New Roman Bold"/>
                <a:ea typeface="Times New Roman Bold"/>
                <a:cs typeface="Times New Roman Bold"/>
                <a:sym typeface="Times New Roman Bold"/>
              </a:rPr>
              <a:t>Figure 5: COM-B system</a:t>
            </a:r>
          </a:p>
          <a:p>
            <a:pPr algn="ctr">
              <a:lnSpc>
                <a:spcPts val="979"/>
              </a:lnSpc>
              <a:spcBef>
                <a:spcPct val="0"/>
              </a:spcBef>
            </a:pPr>
            <a:r>
              <a:rPr lang="en-US" sz="700" b="1">
                <a:solidFill>
                  <a:srgbClr val="000000"/>
                </a:solidFill>
                <a:latin typeface="Times New Roman Bold"/>
                <a:ea typeface="Times New Roman Bold"/>
                <a:cs typeface="Times New Roman Bold"/>
                <a:sym typeface="Times New Roman Bold"/>
              </a:rPr>
              <a:t>(Source: Author, 2026)</a:t>
            </a:r>
          </a:p>
        </p:txBody>
      </p:sp>
      <p:sp>
        <p:nvSpPr>
          <p:cNvPr id="52" name="TextBox 52"/>
          <p:cNvSpPr txBox="1"/>
          <p:nvPr/>
        </p:nvSpPr>
        <p:spPr>
          <a:xfrm>
            <a:off x="3708338" y="10255585"/>
            <a:ext cx="2250193" cy="228811"/>
          </a:xfrm>
          <a:prstGeom prst="rect">
            <a:avLst/>
          </a:prstGeom>
        </p:spPr>
        <p:txBody>
          <a:bodyPr lIns="0" tIns="0" rIns="0" bIns="0" rtlCol="0" anchor="t">
            <a:spAutoFit/>
          </a:bodyPr>
          <a:lstStyle/>
          <a:p>
            <a:pPr algn="ctr">
              <a:lnSpc>
                <a:spcPts val="979"/>
              </a:lnSpc>
              <a:spcBef>
                <a:spcPct val="0"/>
              </a:spcBef>
            </a:pPr>
            <a:r>
              <a:rPr lang="en-US" sz="699">
                <a:solidFill>
                  <a:srgbClr val="000000"/>
                </a:solidFill>
                <a:latin typeface="Antonio"/>
                <a:ea typeface="Antonio"/>
                <a:cs typeface="Antonio"/>
                <a:sym typeface="Antonio"/>
              </a:rPr>
              <a:t>Figure 6: Characteristics of a person with digital health literacy</a:t>
            </a:r>
          </a:p>
          <a:p>
            <a:pPr algn="ctr">
              <a:lnSpc>
                <a:spcPts val="979"/>
              </a:lnSpc>
              <a:spcBef>
                <a:spcPct val="0"/>
              </a:spcBef>
            </a:pPr>
            <a:r>
              <a:rPr lang="en-US" sz="699">
                <a:solidFill>
                  <a:srgbClr val="000000"/>
                </a:solidFill>
                <a:latin typeface="Antonio"/>
                <a:ea typeface="Antonio"/>
                <a:cs typeface="Antonio"/>
                <a:sym typeface="Antonio"/>
              </a:rPr>
              <a:t>(Source: Eumbunnapong et al., 2022)</a:t>
            </a:r>
          </a:p>
        </p:txBody>
      </p:sp>
      <p:sp>
        <p:nvSpPr>
          <p:cNvPr id="53" name="Freeform 53"/>
          <p:cNvSpPr/>
          <p:nvPr/>
        </p:nvSpPr>
        <p:spPr>
          <a:xfrm>
            <a:off x="14836" y="8847592"/>
            <a:ext cx="3641855" cy="1882221"/>
          </a:xfrm>
          <a:custGeom>
            <a:avLst/>
            <a:gdLst/>
            <a:ahLst/>
            <a:cxnLst/>
            <a:rect l="l" t="t" r="r" b="b"/>
            <a:pathLst>
              <a:path w="3641855" h="1882221">
                <a:moveTo>
                  <a:pt x="0" y="0"/>
                </a:moveTo>
                <a:lnTo>
                  <a:pt x="3641855" y="0"/>
                </a:lnTo>
                <a:lnTo>
                  <a:pt x="3641855" y="1882221"/>
                </a:lnTo>
                <a:lnTo>
                  <a:pt x="0" y="1882221"/>
                </a:lnTo>
                <a:lnTo>
                  <a:pt x="0" y="0"/>
                </a:lnTo>
                <a:close/>
              </a:path>
            </a:pathLst>
          </a:custGeom>
          <a:blipFill>
            <a:blip r:embed="rId13"/>
            <a:stretch>
              <a:fillRect l="-20359" t="-25559" r="-65317" b="-14872"/>
            </a:stretch>
          </a:blipFill>
        </p:spPr>
        <p:txBody>
          <a:bodyPr/>
          <a:lstStyle/>
          <a:p>
            <a:endParaRPr lang="en-IN"/>
          </a:p>
        </p:txBody>
      </p:sp>
      <p:sp>
        <p:nvSpPr>
          <p:cNvPr id="54" name="TextBox 54"/>
          <p:cNvSpPr txBox="1"/>
          <p:nvPr/>
        </p:nvSpPr>
        <p:spPr>
          <a:xfrm>
            <a:off x="153397" y="8809492"/>
            <a:ext cx="1012128" cy="227787"/>
          </a:xfrm>
          <a:prstGeom prst="rect">
            <a:avLst/>
          </a:prstGeom>
        </p:spPr>
        <p:txBody>
          <a:bodyPr lIns="0" tIns="0" rIns="0" bIns="0" rtlCol="0" anchor="t">
            <a:spAutoFit/>
          </a:bodyPr>
          <a:lstStyle/>
          <a:p>
            <a:pPr algn="l">
              <a:lnSpc>
                <a:spcPts val="1789"/>
              </a:lnSpc>
            </a:pPr>
            <a:r>
              <a:rPr lang="en-US" sz="1278" b="1">
                <a:solidFill>
                  <a:srgbClr val="000000"/>
                </a:solidFill>
                <a:latin typeface="Times New Roman Bold"/>
                <a:ea typeface="Times New Roman Bold"/>
                <a:cs typeface="Times New Roman Bold"/>
                <a:sym typeface="Times New Roman Bold"/>
              </a:rPr>
              <a:t>References </a:t>
            </a:r>
          </a:p>
        </p:txBody>
      </p:sp>
      <p:sp>
        <p:nvSpPr>
          <p:cNvPr id="55" name="TextBox 55"/>
          <p:cNvSpPr txBox="1"/>
          <p:nvPr/>
        </p:nvSpPr>
        <p:spPr>
          <a:xfrm>
            <a:off x="68871" y="9065853"/>
            <a:ext cx="3711129" cy="1595927"/>
          </a:xfrm>
          <a:prstGeom prst="rect">
            <a:avLst/>
          </a:prstGeom>
        </p:spPr>
        <p:txBody>
          <a:bodyPr lIns="0" tIns="0" rIns="0" bIns="0" rtlCol="0" anchor="t">
            <a:spAutoFit/>
          </a:bodyPr>
          <a:lstStyle/>
          <a:p>
            <a:pPr marL="27158" lvl="1" indent="-13579" algn="just">
              <a:lnSpc>
                <a:spcPts val="163"/>
              </a:lnSpc>
              <a:buFont typeface="Arial"/>
              <a:buChar char="•"/>
            </a:pPr>
            <a:r>
              <a:rPr lang="en-US" sz="125">
                <a:solidFill>
                  <a:srgbClr val="000000"/>
                </a:solidFill>
                <a:latin typeface="Times New Roman"/>
                <a:ea typeface="Times New Roman"/>
                <a:cs typeface="Times New Roman"/>
                <a:sym typeface="Times New Roman"/>
              </a:rPr>
              <a:t>Almourad, M.B., Alrobai, A., Skinner, T., Hussain, M. and Ali, R., 2021. Digital wellbeing tools through users' lens. Technology in Society, 67, p.101778. Available at: </a:t>
            </a:r>
            <a:r>
              <a:rPr lang="en-US" sz="125" u="sng">
                <a:solidFill>
                  <a:srgbClr val="000000"/>
                </a:solidFill>
                <a:latin typeface="Times New Roman"/>
                <a:ea typeface="Times New Roman"/>
                <a:cs typeface="Times New Roman"/>
                <a:sym typeface="Times New Roman"/>
                <a:hlinkClick r:id="rId30" tooltip="https://www.sciencedirect.com/science/article/pii/S0160791X21002530"/>
              </a:rPr>
              <a:t>·Vocalis has meaningful implications for public health education, policy and research. For policy, it offers a scalable framework to incorporate the passive digital biomarkers into national early intervention guidelines. </a:t>
            </a:r>
          </a:p>
          <a:p>
            <a:pPr marL="27158" lvl="1" indent="-13579" algn="just">
              <a:lnSpc>
                <a:spcPts val="163"/>
              </a:lnSpc>
              <a:buFont typeface="Arial"/>
              <a:buChar char="•"/>
            </a:pPr>
            <a:r>
              <a:rPr lang="en-US" sz="125" u="sng">
                <a:solidFill>
                  <a:srgbClr val="000000"/>
                </a:solidFill>
                <a:latin typeface="Times New Roman"/>
                <a:ea typeface="Times New Roman"/>
                <a:cs typeface="Times New Roman"/>
                <a:sym typeface="Times New Roman"/>
                <a:hlinkClick r:id="rId30" tooltip="https://www.sciencedirect.com/science/article/pii/S0160791X21002530"/>
              </a:rPr>
              <a:t>·For education, it presents the requirement to update the training programs to include digital health literacy, which helps clinicians interpret the AI-generated insights more effectively. </a:t>
            </a:r>
          </a:p>
          <a:p>
            <a:pPr marL="27158" lvl="1" indent="-13579" algn="just">
              <a:lnSpc>
                <a:spcPts val="163"/>
              </a:lnSpc>
              <a:buFont typeface="Arial"/>
              <a:buChar char="•"/>
            </a:pPr>
            <a:r>
              <a:rPr lang="en-US" sz="125" u="sng">
                <a:solidFill>
                  <a:srgbClr val="000000"/>
                </a:solidFill>
                <a:latin typeface="Times New Roman"/>
                <a:ea typeface="Times New Roman"/>
                <a:cs typeface="Times New Roman"/>
                <a:sym typeface="Times New Roman"/>
                <a:hlinkClick r:id="rId30" tooltip="https://www.sciencedirect.com/science/article/pii/S0160791X21002530"/>
              </a:rPr>
              <a:t>·For research, this June presents the significance of running large-scale, diverse clinical trials to test multimodal data fusion models. These studies will help refine future ambient screening technologies and more equitable mental health resources.</a:t>
            </a:r>
          </a:p>
          <a:p>
            <a:pPr marL="27158" lvl="1" indent="-13579" algn="just">
              <a:lnSpc>
                <a:spcPts val="163"/>
              </a:lnSpc>
              <a:buFont typeface="Arial"/>
              <a:buChar char="•"/>
            </a:pPr>
            <a:r>
              <a:rPr lang="en-US" sz="125">
                <a:solidFill>
                  <a:srgbClr val="000000"/>
                </a:solidFill>
                <a:latin typeface="Times New Roman"/>
                <a:ea typeface="Times New Roman"/>
                <a:cs typeface="Times New Roman"/>
                <a:sym typeface="Times New Roman"/>
              </a:rPr>
              <a:t> (Accessed: 28 June 2026).</a:t>
            </a:r>
          </a:p>
          <a:p>
            <a:pPr marL="27158" lvl="1" indent="-13579" algn="just">
              <a:lnSpc>
                <a:spcPts val="163"/>
              </a:lnSpc>
              <a:buFont typeface="Arial"/>
              <a:buChar char="•"/>
            </a:pPr>
            <a:r>
              <a:rPr lang="en-US" sz="125">
                <a:solidFill>
                  <a:srgbClr val="000000"/>
                </a:solidFill>
                <a:latin typeface="Times New Roman"/>
                <a:ea typeface="Times New Roman"/>
                <a:cs typeface="Times New Roman"/>
                <a:sym typeface="Times New Roman"/>
              </a:rPr>
              <a:t>Eumbunnapong, K., Wannapiroon, P. and Pornpongtechavanich, P., 2022. An intelligent digital learning platform to enhance digital health literacy. International Journal of Emerging Technologies in Learning (iJET), 17(4), pp.95-111. Available at: </a:t>
            </a:r>
            <a:r>
              <a:rPr lang="en-US" sz="125" u="sng">
                <a:solidFill>
                  <a:srgbClr val="000000"/>
                </a:solidFill>
                <a:latin typeface="Times New Roman"/>
                <a:ea typeface="Times New Roman"/>
                <a:cs typeface="Times New Roman"/>
                <a:sym typeface="Times New Roman"/>
                <a:hlinkClick r:id="rId31" tooltip="https://www.learntechlib.org/p/223040/article_223040.pdf"/>
              </a:rPr>
              <a:t>·Vocalis has meaningful implications for public health education, policy and research. For policy, it offers a scalable framework to incorporate the passive digital biomarkers into national early intervention guidelines. </a:t>
            </a:r>
          </a:p>
          <a:p>
            <a:pPr marL="27158" lvl="1" indent="-13579" algn="just">
              <a:lnSpc>
                <a:spcPts val="163"/>
              </a:lnSpc>
              <a:buFont typeface="Arial"/>
              <a:buChar char="•"/>
            </a:pPr>
            <a:r>
              <a:rPr lang="en-US" sz="125" u="sng">
                <a:solidFill>
                  <a:srgbClr val="000000"/>
                </a:solidFill>
                <a:latin typeface="Times New Roman"/>
                <a:ea typeface="Times New Roman"/>
                <a:cs typeface="Times New Roman"/>
                <a:sym typeface="Times New Roman"/>
                <a:hlinkClick r:id="rId31" tooltip="https://www.learntechlib.org/p/223040/article_223040.pdf"/>
              </a:rPr>
              <a:t>·For education, it presents the requirement to update the training programs to include digital health literacy, which helps clinicians interpret the AI-generated insights more effectively. </a:t>
            </a:r>
          </a:p>
          <a:p>
            <a:pPr marL="27158" lvl="1" indent="-13579" algn="just">
              <a:lnSpc>
                <a:spcPts val="163"/>
              </a:lnSpc>
              <a:buFont typeface="Arial"/>
              <a:buChar char="•"/>
            </a:pPr>
            <a:r>
              <a:rPr lang="en-US" sz="125" u="sng">
                <a:solidFill>
                  <a:srgbClr val="000000"/>
                </a:solidFill>
                <a:latin typeface="Times New Roman"/>
                <a:ea typeface="Times New Roman"/>
                <a:cs typeface="Times New Roman"/>
                <a:sym typeface="Times New Roman"/>
                <a:hlinkClick r:id="rId31" tooltip="https://www.learntechlib.org/p/223040/article_223040.pdf"/>
              </a:rPr>
              <a:t>·For research, this June presents the significance of running large-scale, diverse clinical trials to test multimodal data fusion models. These studies will help refine future ambient screening technologies and more equitable mental health resources.</a:t>
            </a:r>
          </a:p>
          <a:p>
            <a:pPr marL="27158" lvl="1" indent="-13579" algn="just">
              <a:lnSpc>
                <a:spcPts val="163"/>
              </a:lnSpc>
              <a:buFont typeface="Arial"/>
              <a:buChar char="•"/>
            </a:pPr>
            <a:r>
              <a:rPr lang="en-US" sz="125">
                <a:solidFill>
                  <a:srgbClr val="000000"/>
                </a:solidFill>
                <a:latin typeface="Times New Roman"/>
                <a:ea typeface="Times New Roman"/>
                <a:cs typeface="Times New Roman"/>
                <a:sym typeface="Times New Roman"/>
              </a:rPr>
              <a:t>(Accessed: 30 June 2026).</a:t>
            </a:r>
          </a:p>
          <a:p>
            <a:pPr marL="27158" lvl="1" indent="-13579" algn="just">
              <a:lnSpc>
                <a:spcPts val="163"/>
              </a:lnSpc>
              <a:buFont typeface="Arial"/>
              <a:buChar char="•"/>
            </a:pPr>
            <a:r>
              <a:rPr lang="en-US" sz="125">
                <a:solidFill>
                  <a:srgbClr val="000000"/>
                </a:solidFill>
                <a:latin typeface="Times New Roman"/>
                <a:ea typeface="Times New Roman"/>
                <a:cs typeface="Times New Roman"/>
                <a:sym typeface="Times New Roman"/>
              </a:rPr>
              <a:t>Gobin-Rahimbux, B., Gooda Sahib, N., Peerthy, N. and Taylor, A., 2023. A Voice‐Based Personal Assistant for Mental Health in Kreol Morisien. Journal of Electrical and Computer Engineering, 2023(1), p.5532967. Available at: </a:t>
            </a:r>
            <a:r>
              <a:rPr lang="en-US" sz="125" u="sng">
                <a:solidFill>
                  <a:srgbClr val="000000"/>
                </a:solidFill>
                <a:latin typeface="Times New Roman"/>
                <a:ea typeface="Times New Roman"/>
                <a:cs typeface="Times New Roman"/>
                <a:sym typeface="Times New Roman"/>
                <a:hlinkClick r:id="rId32" tooltip="https://scholar.google.com/scholar?output=instlink&amp;q=info:SOIPwIO5v70J:scholar.google.com/&amp;hl=en&amp;as_sdt=0,5&amp;scillfp=5172725528775901616&amp;oi=lle"/>
              </a:rPr>
              <a:t>·Vocalis has meaningful implications for public health education, policy and research. For policy, it offers a scalable framework to incorporate the passive digital biomarkers into national early intervention guidelines. </a:t>
            </a:r>
          </a:p>
          <a:p>
            <a:pPr marL="27158" lvl="1" indent="-13579" algn="just">
              <a:lnSpc>
                <a:spcPts val="163"/>
              </a:lnSpc>
              <a:buFont typeface="Arial"/>
              <a:buChar char="•"/>
            </a:pPr>
            <a:r>
              <a:rPr lang="en-US" sz="125" u="sng">
                <a:solidFill>
                  <a:srgbClr val="000000"/>
                </a:solidFill>
                <a:latin typeface="Times New Roman"/>
                <a:ea typeface="Times New Roman"/>
                <a:cs typeface="Times New Roman"/>
                <a:sym typeface="Times New Roman"/>
                <a:hlinkClick r:id="rId32" tooltip="https://scholar.google.com/scholar?output=instlink&amp;q=info:SOIPwIO5v70J:scholar.google.com/&amp;hl=en&amp;as_sdt=0,5&amp;scillfp=5172725528775901616&amp;oi=lle"/>
              </a:rPr>
              <a:t>·For education, it presents the requirement to update the training programs to include digital health literacy, which helps clinicians interpret the AI-generated insights more effectively. </a:t>
            </a:r>
          </a:p>
          <a:p>
            <a:pPr marL="27158" lvl="1" indent="-13579" algn="just">
              <a:lnSpc>
                <a:spcPts val="163"/>
              </a:lnSpc>
              <a:buFont typeface="Arial"/>
              <a:buChar char="•"/>
            </a:pPr>
            <a:r>
              <a:rPr lang="en-US" sz="125" u="sng">
                <a:solidFill>
                  <a:srgbClr val="000000"/>
                </a:solidFill>
                <a:latin typeface="Times New Roman"/>
                <a:ea typeface="Times New Roman"/>
                <a:cs typeface="Times New Roman"/>
                <a:sym typeface="Times New Roman"/>
                <a:hlinkClick r:id="rId32" tooltip="https://scholar.google.com/scholar?output=instlink&amp;q=info:SOIPwIO5v70J:scholar.google.com/&amp;hl=en&amp;as_sdt=0,5&amp;scillfp=5172725528775901616&amp;oi=lle"/>
              </a:rPr>
              <a:t>·For research, this June presents the significance of running large-scale, diverse clinical trials to test multimodal data fusion models. These studies will help refine future ambient screening technologies and more equitable mental health resources.</a:t>
            </a:r>
          </a:p>
          <a:p>
            <a:pPr marL="27158" lvl="1" indent="-13579" algn="just">
              <a:lnSpc>
                <a:spcPts val="163"/>
              </a:lnSpc>
              <a:buFont typeface="Arial"/>
              <a:buChar char="•"/>
            </a:pPr>
            <a:r>
              <a:rPr lang="en-US" sz="125">
                <a:solidFill>
                  <a:srgbClr val="000000"/>
                </a:solidFill>
                <a:latin typeface="Times New Roman"/>
                <a:ea typeface="Times New Roman"/>
                <a:cs typeface="Times New Roman"/>
                <a:sym typeface="Times New Roman"/>
              </a:rPr>
              <a:t> (Accessed: 28 June 2026).</a:t>
            </a:r>
          </a:p>
          <a:p>
            <a:pPr marL="27158" lvl="1" indent="-13579" algn="just">
              <a:lnSpc>
                <a:spcPts val="163"/>
              </a:lnSpc>
              <a:buFont typeface="Arial"/>
              <a:buChar char="•"/>
            </a:pPr>
            <a:r>
              <a:rPr lang="en-US" sz="125">
                <a:solidFill>
                  <a:srgbClr val="000000"/>
                </a:solidFill>
                <a:latin typeface="Times New Roman"/>
                <a:ea typeface="Times New Roman"/>
                <a:cs typeface="Times New Roman"/>
                <a:sym typeface="Times New Roman"/>
              </a:rPr>
              <a:t>Kim, A.Y., Jang, E.H. and Lee, S.-H., 2023. Automatic depression detection using smartphone-based voice analysis: A systematic review. JMIR mHealth and uHealth, 11(1), p.e34474. Available at: </a:t>
            </a:r>
            <a:r>
              <a:rPr lang="en-US" sz="125" u="sng">
                <a:solidFill>
                  <a:srgbClr val="000000"/>
                </a:solidFill>
                <a:latin typeface="Times New Roman"/>
                <a:ea typeface="Times New Roman"/>
                <a:cs typeface="Times New Roman"/>
                <a:sym typeface="Times New Roman"/>
                <a:hlinkClick r:id="rId33" tooltip="https://www.jmir.org/2023/1/e34474/"/>
              </a:rPr>
              <a:t>·Vocalis has meaningful implications for public health education, policy and research. For policy, it offers a scalable framework to incorporate the passive digital biomarkers into national early intervention guidelines. </a:t>
            </a:r>
          </a:p>
          <a:p>
            <a:pPr marL="27158" lvl="1" indent="-13579" algn="just">
              <a:lnSpc>
                <a:spcPts val="163"/>
              </a:lnSpc>
              <a:buFont typeface="Arial"/>
              <a:buChar char="•"/>
            </a:pPr>
            <a:r>
              <a:rPr lang="en-US" sz="125" u="sng">
                <a:solidFill>
                  <a:srgbClr val="000000"/>
                </a:solidFill>
                <a:latin typeface="Times New Roman"/>
                <a:ea typeface="Times New Roman"/>
                <a:cs typeface="Times New Roman"/>
                <a:sym typeface="Times New Roman"/>
                <a:hlinkClick r:id="rId33" tooltip="https://www.jmir.org/2023/1/e34474/"/>
              </a:rPr>
              <a:t>·For education, it presents the requirement to update the training programs to include digital health literacy, which helps clinicians interpret the AI-generated insights more effectively. </a:t>
            </a:r>
          </a:p>
          <a:p>
            <a:pPr marL="27158" lvl="1" indent="-13579" algn="just">
              <a:lnSpc>
                <a:spcPts val="163"/>
              </a:lnSpc>
              <a:buFont typeface="Arial"/>
              <a:buChar char="•"/>
            </a:pPr>
            <a:r>
              <a:rPr lang="en-US" sz="125" u="sng">
                <a:solidFill>
                  <a:srgbClr val="000000"/>
                </a:solidFill>
                <a:latin typeface="Times New Roman"/>
                <a:ea typeface="Times New Roman"/>
                <a:cs typeface="Times New Roman"/>
                <a:sym typeface="Times New Roman"/>
                <a:hlinkClick r:id="rId33" tooltip="https://www.jmir.org/2023/1/e34474/"/>
              </a:rPr>
              <a:t>·For research, this June presents the significance of running large-scale, diverse clinical trials to test multimodal data fusion models. These studies will help refine future ambient screening technologies and more equitable mental health resources.</a:t>
            </a:r>
          </a:p>
          <a:p>
            <a:pPr marL="27158" lvl="1" indent="-13579" algn="just">
              <a:lnSpc>
                <a:spcPts val="163"/>
              </a:lnSpc>
              <a:buFont typeface="Arial"/>
              <a:buChar char="•"/>
            </a:pPr>
            <a:r>
              <a:rPr lang="en-US" sz="125">
                <a:solidFill>
                  <a:srgbClr val="000000"/>
                </a:solidFill>
                <a:latin typeface="Times New Roman"/>
                <a:ea typeface="Times New Roman"/>
                <a:cs typeface="Times New Roman"/>
                <a:sym typeface="Times New Roman"/>
              </a:rPr>
              <a:t> (Accessed: 28 June 2026)</a:t>
            </a:r>
          </a:p>
          <a:p>
            <a:pPr marL="27158" lvl="1" indent="-13579" algn="just">
              <a:lnSpc>
                <a:spcPts val="163"/>
              </a:lnSpc>
              <a:buFont typeface="Arial"/>
              <a:buChar char="•"/>
            </a:pPr>
            <a:r>
              <a:rPr lang="en-US" sz="125">
                <a:solidFill>
                  <a:srgbClr val="000000"/>
                </a:solidFill>
                <a:latin typeface="Times New Roman"/>
                <a:ea typeface="Times New Roman"/>
                <a:cs typeface="Times New Roman"/>
                <a:sym typeface="Times New Roman"/>
              </a:rPr>
              <a:t>Kocielnik, R., Hsieh, G. and Avrahami, D., 2018. Helping users reflect on their own health-related behaviors. In Studies in Conversational UX Design (pp. 85-115). Cham: Springer International Publishing. Available at: </a:t>
            </a:r>
            <a:r>
              <a:rPr lang="en-US" sz="125" u="sng">
                <a:solidFill>
                  <a:srgbClr val="000000"/>
                </a:solidFill>
                <a:latin typeface="Times New Roman"/>
                <a:ea typeface="Times New Roman"/>
                <a:cs typeface="Times New Roman"/>
                <a:sym typeface="Times New Roman"/>
                <a:hlinkClick r:id="rId34" tooltip="https://www.researchgate.net/profile/Rafal-Kocielnik/publication/327408543_Helping_Users_Reflect_on_Their_Own_Health-Related_Behaviors/links/5be8fc0f92851c6b27b84225/Helping-Users-Reflect-on-Their-Own-Health-Related-Behaviors.pdf"/>
              </a:rPr>
              <a:t>·Vocalis has meaningful implications for public health education, policy and research. For policy, it offers a scalable framework to incorporate the passive digital biomarkers into national early intervention guidelines. </a:t>
            </a:r>
          </a:p>
          <a:p>
            <a:pPr marL="27158" lvl="1" indent="-13579" algn="just">
              <a:lnSpc>
                <a:spcPts val="163"/>
              </a:lnSpc>
              <a:buFont typeface="Arial"/>
              <a:buChar char="•"/>
            </a:pPr>
            <a:r>
              <a:rPr lang="en-US" sz="125" u="sng">
                <a:solidFill>
                  <a:srgbClr val="000000"/>
                </a:solidFill>
                <a:latin typeface="Times New Roman"/>
                <a:ea typeface="Times New Roman"/>
                <a:cs typeface="Times New Roman"/>
                <a:sym typeface="Times New Roman"/>
                <a:hlinkClick r:id="rId34" tooltip="https://www.researchgate.net/profile/Rafal-Kocielnik/publication/327408543_Helping_Users_Reflect_on_Their_Own_Health-Related_Behaviors/links/5be8fc0f92851c6b27b84225/Helping-Users-Reflect-on-Their-Own-Health-Related-Behaviors.pdf"/>
              </a:rPr>
              <a:t>·For education, it presents the requirement to update the training programs to include digital health literacy, which helps clinicians interpret the AI-generated insights more effectively. </a:t>
            </a:r>
          </a:p>
          <a:p>
            <a:pPr marL="27158" lvl="1" indent="-13579" algn="just">
              <a:lnSpc>
                <a:spcPts val="163"/>
              </a:lnSpc>
              <a:buFont typeface="Arial"/>
              <a:buChar char="•"/>
            </a:pPr>
            <a:r>
              <a:rPr lang="en-US" sz="125" u="sng">
                <a:solidFill>
                  <a:srgbClr val="000000"/>
                </a:solidFill>
                <a:latin typeface="Times New Roman"/>
                <a:ea typeface="Times New Roman"/>
                <a:cs typeface="Times New Roman"/>
                <a:sym typeface="Times New Roman"/>
                <a:hlinkClick r:id="rId34" tooltip="https://www.researchgate.net/profile/Rafal-Kocielnik/publication/327408543_Helping_Users_Reflect_on_Their_Own_Health-Related_Behaviors/links/5be8fc0f92851c6b27b84225/Helping-Users-Reflect-on-Their-Own-Health-Related-Behaviors.pdf"/>
              </a:rPr>
              <a:t>·For research, this June presents the significance of running large-scale, diverse clinical trials to test multimodal data fusion models. These studies will help refine future ambient screening technologies and more equitable mental health resources.</a:t>
            </a:r>
          </a:p>
          <a:p>
            <a:pPr marL="27158" lvl="1" indent="-13579" algn="just">
              <a:lnSpc>
                <a:spcPts val="163"/>
              </a:lnSpc>
              <a:buFont typeface="Arial"/>
              <a:buChar char="•"/>
            </a:pPr>
            <a:r>
              <a:rPr lang="en-US" sz="125">
                <a:solidFill>
                  <a:srgbClr val="000000"/>
                </a:solidFill>
                <a:latin typeface="Times New Roman"/>
                <a:ea typeface="Times New Roman"/>
                <a:cs typeface="Times New Roman"/>
                <a:sym typeface="Times New Roman"/>
              </a:rPr>
              <a:t> (Accessed: 28 June 2026).</a:t>
            </a:r>
          </a:p>
          <a:p>
            <a:pPr marL="27158" lvl="1" indent="-13579" algn="just">
              <a:lnSpc>
                <a:spcPts val="163"/>
              </a:lnSpc>
              <a:buFont typeface="Arial"/>
              <a:buChar char="•"/>
            </a:pPr>
            <a:r>
              <a:rPr lang="en-US" sz="125">
                <a:solidFill>
                  <a:srgbClr val="000000"/>
                </a:solidFill>
                <a:latin typeface="Times New Roman"/>
                <a:ea typeface="Times New Roman"/>
                <a:cs typeface="Times New Roman"/>
                <a:sym typeface="Times New Roman"/>
              </a:rPr>
              <a:t>Larsen, E., Murton, O., Song, X., Joachim, D., Watts, D., Kapczinski, F., Venesky, L. and Hurowitz, G., 2024. Validating the efficacy and value proposition of mental fitness vocal biomarkers in a psychiatric population: prospective cohort study. Frontiers in Psychiatry, 15, p.1342835. Available at: </a:t>
            </a:r>
            <a:r>
              <a:rPr lang="en-US" sz="125" u="sng">
                <a:solidFill>
                  <a:srgbClr val="000000"/>
                </a:solidFill>
                <a:latin typeface="Times New Roman"/>
                <a:ea typeface="Times New Roman"/>
                <a:cs typeface="Times New Roman"/>
                <a:sym typeface="Times New Roman"/>
                <a:hlinkClick r:id="rId35" tooltip="https://www.frontiersin.org/journals/psychiatry/articles/10.3389/fpsyt.2024.1342835/pdf"/>
              </a:rPr>
              <a:t>·Vocalis has meaningful implications for public health education, policy and research. For policy, it offers a scalable framework to incorporate the passive digital biomarkers into national early intervention guidelines. </a:t>
            </a:r>
          </a:p>
          <a:p>
            <a:pPr marL="27158" lvl="1" indent="-13579" algn="just">
              <a:lnSpc>
                <a:spcPts val="163"/>
              </a:lnSpc>
              <a:buFont typeface="Arial"/>
              <a:buChar char="•"/>
            </a:pPr>
            <a:r>
              <a:rPr lang="en-US" sz="125" u="sng">
                <a:solidFill>
                  <a:srgbClr val="000000"/>
                </a:solidFill>
                <a:latin typeface="Times New Roman"/>
                <a:ea typeface="Times New Roman"/>
                <a:cs typeface="Times New Roman"/>
                <a:sym typeface="Times New Roman"/>
                <a:hlinkClick r:id="rId35" tooltip="https://www.frontiersin.org/journals/psychiatry/articles/10.3389/fpsyt.2024.1342835/pdf"/>
              </a:rPr>
              <a:t>·For education, it presents the requirement to update the training programs to include digital health literacy, which helps clinicians interpret the AI-generated insights more effectively. </a:t>
            </a:r>
          </a:p>
          <a:p>
            <a:pPr marL="27158" lvl="1" indent="-13579" algn="just">
              <a:lnSpc>
                <a:spcPts val="163"/>
              </a:lnSpc>
              <a:buFont typeface="Arial"/>
              <a:buChar char="•"/>
            </a:pPr>
            <a:r>
              <a:rPr lang="en-US" sz="125" u="sng">
                <a:solidFill>
                  <a:srgbClr val="000000"/>
                </a:solidFill>
                <a:latin typeface="Times New Roman"/>
                <a:ea typeface="Times New Roman"/>
                <a:cs typeface="Times New Roman"/>
                <a:sym typeface="Times New Roman"/>
                <a:hlinkClick r:id="rId35" tooltip="https://www.frontiersin.org/journals/psychiatry/articles/10.3389/fpsyt.2024.1342835/pdf"/>
              </a:rPr>
              <a:t>·For research, this June presents the significance of running large-scale, diverse clinical trials to test multimodal data fusion models. These studies will help refine future ambient screening technologies and more equitable mental health resources.</a:t>
            </a:r>
          </a:p>
          <a:p>
            <a:pPr marL="27158" lvl="1" indent="-13579" algn="just">
              <a:lnSpc>
                <a:spcPts val="163"/>
              </a:lnSpc>
              <a:buFont typeface="Arial"/>
              <a:buChar char="•"/>
            </a:pPr>
            <a:r>
              <a:rPr lang="en-US" sz="125">
                <a:solidFill>
                  <a:srgbClr val="000000"/>
                </a:solidFill>
                <a:latin typeface="Times New Roman"/>
                <a:ea typeface="Times New Roman"/>
                <a:cs typeface="Times New Roman"/>
                <a:sym typeface="Times New Roman"/>
              </a:rPr>
              <a:t> (Accessed: 28 June 2026) </a:t>
            </a:r>
          </a:p>
          <a:p>
            <a:pPr marL="27158" lvl="1" indent="-13579" algn="just">
              <a:lnSpc>
                <a:spcPts val="163"/>
              </a:lnSpc>
              <a:buFont typeface="Arial"/>
              <a:buChar char="•"/>
            </a:pPr>
            <a:r>
              <a:rPr lang="en-US" sz="125">
                <a:solidFill>
                  <a:srgbClr val="000000"/>
                </a:solidFill>
                <a:latin typeface="Times New Roman"/>
                <a:ea typeface="Times New Roman"/>
                <a:cs typeface="Times New Roman"/>
                <a:sym typeface="Times New Roman"/>
              </a:rPr>
              <a:t>Lovett, L., 2021. Sonde launches voice API to detect mental illness. Available at: </a:t>
            </a:r>
            <a:r>
              <a:rPr lang="en-US" sz="125" u="sng">
                <a:solidFill>
                  <a:srgbClr val="000000"/>
                </a:solidFill>
                <a:latin typeface="Times New Roman"/>
                <a:ea typeface="Times New Roman"/>
                <a:cs typeface="Times New Roman"/>
                <a:sym typeface="Times New Roman"/>
                <a:hlinkClick r:id="rId36" tooltip="https://www.mobihealthnews.com/news/sonde-launches-voice-api-detect-mental-illness"/>
              </a:rPr>
              <a:t>·Vocalis has meaningful implications for public health education, policy and research. For policy, it offers a scalable framework to incorporate the passive digital biomarkers into national early intervention guidelines. </a:t>
            </a:r>
          </a:p>
          <a:p>
            <a:pPr marL="27158" lvl="1" indent="-13579" algn="just">
              <a:lnSpc>
                <a:spcPts val="163"/>
              </a:lnSpc>
              <a:buFont typeface="Arial"/>
              <a:buChar char="•"/>
            </a:pPr>
            <a:r>
              <a:rPr lang="en-US" sz="125" u="sng">
                <a:solidFill>
                  <a:srgbClr val="000000"/>
                </a:solidFill>
                <a:latin typeface="Times New Roman"/>
                <a:ea typeface="Times New Roman"/>
                <a:cs typeface="Times New Roman"/>
                <a:sym typeface="Times New Roman"/>
                <a:hlinkClick r:id="rId36" tooltip="https://www.mobihealthnews.com/news/sonde-launches-voice-api-detect-mental-illness"/>
              </a:rPr>
              <a:t>·For education, it presents the requirement to update the training programs to include digital health literacy, which helps clinicians interpret the AI-generated insights more effectively. </a:t>
            </a:r>
          </a:p>
          <a:p>
            <a:pPr marL="27158" lvl="1" indent="-13579" algn="just">
              <a:lnSpc>
                <a:spcPts val="163"/>
              </a:lnSpc>
              <a:buFont typeface="Arial"/>
              <a:buChar char="•"/>
            </a:pPr>
            <a:r>
              <a:rPr lang="en-US" sz="125" u="sng">
                <a:solidFill>
                  <a:srgbClr val="000000"/>
                </a:solidFill>
                <a:latin typeface="Times New Roman"/>
                <a:ea typeface="Times New Roman"/>
                <a:cs typeface="Times New Roman"/>
                <a:sym typeface="Times New Roman"/>
                <a:hlinkClick r:id="rId36" tooltip="https://www.mobihealthnews.com/news/sonde-launches-voice-api-detect-mental-illness"/>
              </a:rPr>
              <a:t>·For research, this June presents the significance of running large-scale, diverse clinical trials to test multimodal data fusion models. These studies will help refine future ambient screening technologies and more equitable mental health resources.</a:t>
            </a:r>
          </a:p>
          <a:p>
            <a:pPr marL="27158" lvl="1" indent="-13579" algn="just">
              <a:lnSpc>
                <a:spcPts val="163"/>
              </a:lnSpc>
              <a:buFont typeface="Arial"/>
              <a:buChar char="•"/>
            </a:pPr>
            <a:r>
              <a:rPr lang="en-US" sz="125">
                <a:solidFill>
                  <a:srgbClr val="000000"/>
                </a:solidFill>
                <a:latin typeface="Times New Roman"/>
                <a:ea typeface="Times New Roman"/>
                <a:cs typeface="Times New Roman"/>
                <a:sym typeface="Times New Roman"/>
              </a:rPr>
              <a:t> (Accessed: 28 June 2026).</a:t>
            </a:r>
          </a:p>
          <a:p>
            <a:pPr marL="27158" lvl="1" indent="-13579" algn="just">
              <a:lnSpc>
                <a:spcPts val="163"/>
              </a:lnSpc>
              <a:buFont typeface="Arial"/>
              <a:buChar char="•"/>
            </a:pPr>
            <a:r>
              <a:rPr lang="en-US" sz="125">
                <a:solidFill>
                  <a:srgbClr val="000000"/>
                </a:solidFill>
                <a:latin typeface="Times New Roman"/>
                <a:ea typeface="Times New Roman"/>
                <a:cs typeface="Times New Roman"/>
                <a:sym typeface="Times New Roman"/>
              </a:rPr>
              <a:t>Lu, W., Tang, X., Huang, C., Wei, M., Bai, C., Fan, X. and Wu, D., 2025. Diagnostic accuracy of traditional and deep learning methods in depression detection using speech samples: A systematic review and meta-analysis. BMC Psychiatry, 25, p.628. Available at: </a:t>
            </a:r>
            <a:r>
              <a:rPr lang="en-US" sz="125" u="sng">
                <a:solidFill>
                  <a:srgbClr val="000000"/>
                </a:solidFill>
                <a:latin typeface="Times New Roman"/>
                <a:ea typeface="Times New Roman"/>
                <a:cs typeface="Times New Roman"/>
                <a:sym typeface="Times New Roman"/>
                <a:hlinkClick r:id="rId37" tooltip="https://link.springer.com/content/pdf/10.1186/s12888-025-07628-z.pdf"/>
              </a:rPr>
              <a:t>·Vocalis has meaningful implications for public health education, policy and research. For policy, it offers a scalable framework to incorporate the passive digital biomarkers into national early intervention guidelines. </a:t>
            </a:r>
          </a:p>
          <a:p>
            <a:pPr marL="27158" lvl="1" indent="-13579" algn="just">
              <a:lnSpc>
                <a:spcPts val="163"/>
              </a:lnSpc>
              <a:buFont typeface="Arial"/>
              <a:buChar char="•"/>
            </a:pPr>
            <a:r>
              <a:rPr lang="en-US" sz="125" u="sng">
                <a:solidFill>
                  <a:srgbClr val="000000"/>
                </a:solidFill>
                <a:latin typeface="Times New Roman"/>
                <a:ea typeface="Times New Roman"/>
                <a:cs typeface="Times New Roman"/>
                <a:sym typeface="Times New Roman"/>
                <a:hlinkClick r:id="rId37" tooltip="https://link.springer.com/content/pdf/10.1186/s12888-025-07628-z.pdf"/>
              </a:rPr>
              <a:t>·For education, it presents the requirement to update the training programs to include digital health literacy, which helps clinicians interpret the AI-generated insights more effectively. </a:t>
            </a:r>
          </a:p>
          <a:p>
            <a:pPr marL="27158" lvl="1" indent="-13579" algn="just">
              <a:lnSpc>
                <a:spcPts val="163"/>
              </a:lnSpc>
              <a:buFont typeface="Arial"/>
              <a:buChar char="•"/>
            </a:pPr>
            <a:r>
              <a:rPr lang="en-US" sz="125" u="sng">
                <a:solidFill>
                  <a:srgbClr val="000000"/>
                </a:solidFill>
                <a:latin typeface="Times New Roman"/>
                <a:ea typeface="Times New Roman"/>
                <a:cs typeface="Times New Roman"/>
                <a:sym typeface="Times New Roman"/>
                <a:hlinkClick r:id="rId37" tooltip="https://link.springer.com/content/pdf/10.1186/s12888-025-07628-z.pdf"/>
              </a:rPr>
              <a:t>·For research, this June presents the significance of running large-scale, diverse clinical trials to test multimodal data fusion models. These studies will help refine future ambient screening technologies and more equitable mental health resources.</a:t>
            </a:r>
          </a:p>
          <a:p>
            <a:pPr marL="27158" lvl="1" indent="-13579" algn="just">
              <a:lnSpc>
                <a:spcPts val="163"/>
              </a:lnSpc>
              <a:buFont typeface="Arial"/>
              <a:buChar char="•"/>
            </a:pPr>
            <a:r>
              <a:rPr lang="en-US" sz="125">
                <a:solidFill>
                  <a:srgbClr val="000000"/>
                </a:solidFill>
                <a:latin typeface="Times New Roman"/>
                <a:ea typeface="Times New Roman"/>
                <a:cs typeface="Times New Roman"/>
                <a:sym typeface="Times New Roman"/>
              </a:rPr>
              <a:t> (Accessed: 28 June 2026) </a:t>
            </a:r>
          </a:p>
          <a:p>
            <a:pPr marL="27158" lvl="1" indent="-13579" algn="just">
              <a:lnSpc>
                <a:spcPts val="163"/>
              </a:lnSpc>
              <a:buFont typeface="Arial"/>
              <a:buChar char="•"/>
            </a:pPr>
            <a:r>
              <a:rPr lang="en-US" sz="125">
                <a:solidFill>
                  <a:srgbClr val="000000"/>
                </a:solidFill>
                <a:latin typeface="Times New Roman"/>
                <a:ea typeface="Times New Roman"/>
                <a:cs typeface="Times New Roman"/>
                <a:sym typeface="Times New Roman"/>
              </a:rPr>
              <a:t>Maran, P.L., Braquehais, M.D., Vlaic, A., Alonzo-Castillo, M.T., Vendrell-Serres, J., Ramos-Quiroga, J.A. and Rodríguez-Urrutia, A., 2025. Performance of Automatic Speech Analysis in Detecting Depression: Systematic Review and Meta-Analysis. JMIR Mental Health, 12(1), p.e67802. Available at: </a:t>
            </a:r>
            <a:r>
              <a:rPr lang="en-US" sz="125" u="sng">
                <a:solidFill>
                  <a:srgbClr val="000000"/>
                </a:solidFill>
                <a:latin typeface="Times New Roman"/>
                <a:ea typeface="Times New Roman"/>
                <a:cs typeface="Times New Roman"/>
                <a:sym typeface="Times New Roman"/>
                <a:hlinkClick r:id="rId38" tooltip="https://mental.jmir.org/2025/1/e67802/"/>
              </a:rPr>
              <a:t>·Vocalis has meaningful implications for public health education, policy and research. For policy, it offers a scalable framework to incorporate the passive digital biomarkers into national early intervention guidelines. </a:t>
            </a:r>
          </a:p>
          <a:p>
            <a:pPr marL="27158" lvl="1" indent="-13579" algn="just">
              <a:lnSpc>
                <a:spcPts val="163"/>
              </a:lnSpc>
              <a:buFont typeface="Arial"/>
              <a:buChar char="•"/>
            </a:pPr>
            <a:r>
              <a:rPr lang="en-US" sz="125" u="sng">
                <a:solidFill>
                  <a:srgbClr val="000000"/>
                </a:solidFill>
                <a:latin typeface="Times New Roman"/>
                <a:ea typeface="Times New Roman"/>
                <a:cs typeface="Times New Roman"/>
                <a:sym typeface="Times New Roman"/>
                <a:hlinkClick r:id="rId38" tooltip="https://mental.jmir.org/2025/1/e67802/"/>
              </a:rPr>
              <a:t>·For education, it presents the requirement to update the training programs to include digital health literacy, which helps clinicians interpret the AI-generated insights more effectively. </a:t>
            </a:r>
          </a:p>
          <a:p>
            <a:pPr marL="27158" lvl="1" indent="-13579" algn="just">
              <a:lnSpc>
                <a:spcPts val="163"/>
              </a:lnSpc>
              <a:buFont typeface="Arial"/>
              <a:buChar char="•"/>
            </a:pPr>
            <a:r>
              <a:rPr lang="en-US" sz="125" u="sng">
                <a:solidFill>
                  <a:srgbClr val="000000"/>
                </a:solidFill>
                <a:latin typeface="Times New Roman"/>
                <a:ea typeface="Times New Roman"/>
                <a:cs typeface="Times New Roman"/>
                <a:sym typeface="Times New Roman"/>
                <a:hlinkClick r:id="rId38" tooltip="https://mental.jmir.org/2025/1/e67802/"/>
              </a:rPr>
              <a:t>·For research, this June presents the significance of running large-scale, diverse clinical trials to test multimodal data fusion models. These studies will help refine future ambient screening technologies and more equitable mental health resources.</a:t>
            </a:r>
          </a:p>
          <a:p>
            <a:pPr marL="27158" lvl="1" indent="-13579" algn="just">
              <a:lnSpc>
                <a:spcPts val="163"/>
              </a:lnSpc>
              <a:buFont typeface="Arial"/>
              <a:buChar char="•"/>
            </a:pPr>
            <a:r>
              <a:rPr lang="en-US" sz="125">
                <a:solidFill>
                  <a:srgbClr val="000000"/>
                </a:solidFill>
                <a:latin typeface="Times New Roman"/>
                <a:ea typeface="Times New Roman"/>
                <a:cs typeface="Times New Roman"/>
                <a:sym typeface="Times New Roman"/>
              </a:rPr>
              <a:t> (Accessed: 28 June 2026) </a:t>
            </a:r>
          </a:p>
          <a:p>
            <a:pPr marL="27158" lvl="1" indent="-13579" algn="just">
              <a:lnSpc>
                <a:spcPts val="163"/>
              </a:lnSpc>
              <a:buFont typeface="Arial"/>
              <a:buChar char="•"/>
            </a:pPr>
            <a:r>
              <a:rPr lang="en-US" sz="125">
                <a:solidFill>
                  <a:srgbClr val="000000"/>
                </a:solidFill>
                <a:latin typeface="Times New Roman"/>
                <a:ea typeface="Times New Roman"/>
                <a:cs typeface="Times New Roman"/>
                <a:sym typeface="Times New Roman"/>
              </a:rPr>
              <a:t>Masheder, J., Fjorback, L. and Parsons, C.E., 2020. “I am getting something out of this, so I am going to stick with it”: supporting participants’ home practice in Mindfulness-Based Programmes. BMC psychology, 8(1), p.91. Available at: </a:t>
            </a:r>
            <a:r>
              <a:rPr lang="en-US" sz="125" u="sng">
                <a:solidFill>
                  <a:srgbClr val="000000"/>
                </a:solidFill>
                <a:latin typeface="Times New Roman"/>
                <a:ea typeface="Times New Roman"/>
                <a:cs typeface="Times New Roman"/>
                <a:sym typeface="Times New Roman"/>
                <a:hlinkClick r:id="rId39" tooltip="https://link.springer.com/content/pdf/10.1186/s40359-020-00453-x.pdf"/>
              </a:rPr>
              <a:t>·Vocalis has meaningful implications for public health education, policy and research. For policy, it offers a scalable framework to incorporate the passive digital biomarkers into national early intervention guidelines. </a:t>
            </a:r>
          </a:p>
          <a:p>
            <a:pPr marL="27158" lvl="1" indent="-13579" algn="just">
              <a:lnSpc>
                <a:spcPts val="163"/>
              </a:lnSpc>
              <a:buFont typeface="Arial"/>
              <a:buChar char="•"/>
            </a:pPr>
            <a:r>
              <a:rPr lang="en-US" sz="125" u="sng">
                <a:solidFill>
                  <a:srgbClr val="000000"/>
                </a:solidFill>
                <a:latin typeface="Times New Roman"/>
                <a:ea typeface="Times New Roman"/>
                <a:cs typeface="Times New Roman"/>
                <a:sym typeface="Times New Roman"/>
                <a:hlinkClick r:id="rId39" tooltip="https://link.springer.com/content/pdf/10.1186/s40359-020-00453-x.pdf"/>
              </a:rPr>
              <a:t>·For education, it presents the requirement to update the training programs to include digital health literacy, which helps clinicians interpret the AI-generated insights more effectively. </a:t>
            </a:r>
          </a:p>
          <a:p>
            <a:pPr marL="27158" lvl="1" indent="-13579" algn="just">
              <a:lnSpc>
                <a:spcPts val="163"/>
              </a:lnSpc>
              <a:buFont typeface="Arial"/>
              <a:buChar char="•"/>
            </a:pPr>
            <a:r>
              <a:rPr lang="en-US" sz="125" u="sng">
                <a:solidFill>
                  <a:srgbClr val="000000"/>
                </a:solidFill>
                <a:latin typeface="Times New Roman"/>
                <a:ea typeface="Times New Roman"/>
                <a:cs typeface="Times New Roman"/>
                <a:sym typeface="Times New Roman"/>
                <a:hlinkClick r:id="rId39" tooltip="https://link.springer.com/content/pdf/10.1186/s40359-020-00453-x.pdf"/>
              </a:rPr>
              <a:t>·For research, this June presents the significance of running large-scale, diverse clinical trials to test multimodal data fusion models. These studies will help refine future ambient screening technologies and more equitable mental health resources.</a:t>
            </a:r>
          </a:p>
          <a:p>
            <a:pPr marL="27158" lvl="1" indent="-13579" algn="just">
              <a:lnSpc>
                <a:spcPts val="163"/>
              </a:lnSpc>
              <a:buFont typeface="Arial"/>
              <a:buChar char="•"/>
            </a:pPr>
            <a:r>
              <a:rPr lang="en-US" sz="125">
                <a:solidFill>
                  <a:srgbClr val="000000"/>
                </a:solidFill>
                <a:latin typeface="Times New Roman"/>
                <a:ea typeface="Times New Roman"/>
                <a:cs typeface="Times New Roman"/>
                <a:sym typeface="Times New Roman"/>
              </a:rPr>
              <a:t> (Accessed: 28 June 2026).</a:t>
            </a:r>
          </a:p>
          <a:p>
            <a:pPr marL="27158" lvl="1" indent="-13579" algn="just">
              <a:lnSpc>
                <a:spcPts val="163"/>
              </a:lnSpc>
              <a:buFont typeface="Arial"/>
              <a:buChar char="•"/>
            </a:pPr>
            <a:r>
              <a:rPr lang="en-US" sz="125">
                <a:solidFill>
                  <a:srgbClr val="000000"/>
                </a:solidFill>
                <a:latin typeface="Times New Roman"/>
                <a:ea typeface="Times New Roman"/>
                <a:cs typeface="Times New Roman"/>
                <a:sym typeface="Times New Roman"/>
              </a:rPr>
              <a:t>Menne, F. et al., 2024. The voice of depression: speech features as biomarkers for major depressive disorder. BMC Psychiatry, 24, p.794. Available at: </a:t>
            </a:r>
            <a:r>
              <a:rPr lang="en-US" sz="125" u="sng">
                <a:solidFill>
                  <a:srgbClr val="000000"/>
                </a:solidFill>
                <a:latin typeface="Times New Roman"/>
                <a:ea typeface="Times New Roman"/>
                <a:cs typeface="Times New Roman"/>
                <a:sym typeface="Times New Roman"/>
                <a:hlinkClick r:id="rId38" tooltip="https://mental.jmir.org/2025/1/e67802/"/>
              </a:rPr>
              <a:t>·Vocalis has meaningful implications for public health education, policy and research. For policy, it offers a scalable framework to incorporate the passive digital biomarkers into national early intervention guidelines. </a:t>
            </a:r>
          </a:p>
          <a:p>
            <a:pPr marL="27158" lvl="1" indent="-13579" algn="just">
              <a:lnSpc>
                <a:spcPts val="163"/>
              </a:lnSpc>
              <a:buFont typeface="Arial"/>
              <a:buChar char="•"/>
            </a:pPr>
            <a:r>
              <a:rPr lang="en-US" sz="125" u="sng">
                <a:solidFill>
                  <a:srgbClr val="000000"/>
                </a:solidFill>
                <a:latin typeface="Times New Roman"/>
                <a:ea typeface="Times New Roman"/>
                <a:cs typeface="Times New Roman"/>
                <a:sym typeface="Times New Roman"/>
                <a:hlinkClick r:id="rId38" tooltip="https://mental.jmir.org/2025/1/e67802/"/>
              </a:rPr>
              <a:t>·For education, it presents the requirement to update the training programs to include digital health literacy, which helps clinicians interpret the AI-generated insights more effectively. </a:t>
            </a:r>
          </a:p>
          <a:p>
            <a:pPr marL="27158" lvl="1" indent="-13579" algn="just">
              <a:lnSpc>
                <a:spcPts val="163"/>
              </a:lnSpc>
              <a:buFont typeface="Arial"/>
              <a:buChar char="•"/>
            </a:pPr>
            <a:r>
              <a:rPr lang="en-US" sz="125" u="sng">
                <a:solidFill>
                  <a:srgbClr val="000000"/>
                </a:solidFill>
                <a:latin typeface="Times New Roman"/>
                <a:ea typeface="Times New Roman"/>
                <a:cs typeface="Times New Roman"/>
                <a:sym typeface="Times New Roman"/>
                <a:hlinkClick r:id="rId38" tooltip="https://mental.jmir.org/2025/1/e67802/"/>
              </a:rPr>
              <a:t>·For research, this June presents the significance of running large-scale, diverse clinical trials to test multimodal data fusion models. These studies will help refine future ambient screening technologies and more equitable mental health resources.</a:t>
            </a:r>
          </a:p>
          <a:p>
            <a:pPr marL="27158" lvl="1" indent="-13579" algn="just">
              <a:lnSpc>
                <a:spcPts val="163"/>
              </a:lnSpc>
              <a:buFont typeface="Arial"/>
              <a:buChar char="•"/>
            </a:pPr>
            <a:r>
              <a:rPr lang="en-US" sz="125">
                <a:solidFill>
                  <a:srgbClr val="000000"/>
                </a:solidFill>
                <a:latin typeface="Times New Roman"/>
                <a:ea typeface="Times New Roman"/>
                <a:cs typeface="Times New Roman"/>
                <a:sym typeface="Times New Roman"/>
              </a:rPr>
              <a:t> (Accessed: 28 June 2026) </a:t>
            </a:r>
          </a:p>
          <a:p>
            <a:pPr marL="27158" lvl="1" indent="-13579" algn="just">
              <a:lnSpc>
                <a:spcPts val="163"/>
              </a:lnSpc>
              <a:buFont typeface="Arial"/>
              <a:buChar char="•"/>
            </a:pPr>
            <a:r>
              <a:rPr lang="en-US" sz="125">
                <a:solidFill>
                  <a:srgbClr val="000000"/>
                </a:solidFill>
                <a:latin typeface="Times New Roman"/>
                <a:ea typeface="Times New Roman"/>
                <a:cs typeface="Times New Roman"/>
                <a:sym typeface="Times New Roman"/>
              </a:rPr>
              <a:t>Michie, S., van Stralen, M.M. and West, R., 2011. The behaviour change wheel: A new method for characterising and designing behaviour change interventions. Implementation Science, 6(1), p.42. Available at: </a:t>
            </a:r>
            <a:r>
              <a:rPr lang="en-US" sz="125" u="sng">
                <a:solidFill>
                  <a:srgbClr val="000000"/>
                </a:solidFill>
                <a:latin typeface="Times New Roman"/>
                <a:ea typeface="Times New Roman"/>
                <a:cs typeface="Times New Roman"/>
                <a:sym typeface="Times New Roman"/>
                <a:hlinkClick r:id="rId40" tooltip="https://link.springer.com/article/10.1186/1748-5908-6-42?%20rapport=lecteur"/>
              </a:rPr>
              <a:t>·Vocalis has meaningful implications for public health education, policy and research. For policy, it offers a scalable framework to incorporate the passive digital biomarkers into national early intervention guidelines. </a:t>
            </a:r>
          </a:p>
          <a:p>
            <a:pPr marL="27158" lvl="1" indent="-13579" algn="just">
              <a:lnSpc>
                <a:spcPts val="163"/>
              </a:lnSpc>
              <a:buFont typeface="Arial"/>
              <a:buChar char="•"/>
            </a:pPr>
            <a:r>
              <a:rPr lang="en-US" sz="125" u="sng">
                <a:solidFill>
                  <a:srgbClr val="000000"/>
                </a:solidFill>
                <a:latin typeface="Times New Roman"/>
                <a:ea typeface="Times New Roman"/>
                <a:cs typeface="Times New Roman"/>
                <a:sym typeface="Times New Roman"/>
                <a:hlinkClick r:id="rId40" tooltip="https://link.springer.com/article/10.1186/1748-5908-6-42?%20rapport=lecteur"/>
              </a:rPr>
              <a:t>·For education, it presents the requirement to update the training programs to include digital health literacy, which helps clinicians interpret the AI-generated insights more effectively. </a:t>
            </a:r>
          </a:p>
          <a:p>
            <a:pPr marL="27158" lvl="1" indent="-13579" algn="just">
              <a:lnSpc>
                <a:spcPts val="163"/>
              </a:lnSpc>
              <a:buFont typeface="Arial"/>
              <a:buChar char="•"/>
            </a:pPr>
            <a:r>
              <a:rPr lang="en-US" sz="125" u="sng">
                <a:solidFill>
                  <a:srgbClr val="000000"/>
                </a:solidFill>
                <a:latin typeface="Times New Roman"/>
                <a:ea typeface="Times New Roman"/>
                <a:cs typeface="Times New Roman"/>
                <a:sym typeface="Times New Roman"/>
                <a:hlinkClick r:id="rId40" tooltip="https://link.springer.com/article/10.1186/1748-5908-6-42?%20rapport=lecteur"/>
              </a:rPr>
              <a:t>·For research, this June presents the significance of running large-scale, diverse clinical trials to test multimodal data fusion models. These studies will help refine future ambient screening technologies and more equitable mental health resources.</a:t>
            </a:r>
          </a:p>
          <a:p>
            <a:pPr marL="27158" lvl="1" indent="-13579" algn="just">
              <a:lnSpc>
                <a:spcPts val="163"/>
              </a:lnSpc>
              <a:buFont typeface="Arial"/>
              <a:buChar char="•"/>
            </a:pPr>
            <a:r>
              <a:rPr lang="en-US" sz="125">
                <a:solidFill>
                  <a:srgbClr val="000000"/>
                </a:solidFill>
                <a:latin typeface="Times New Roman"/>
                <a:ea typeface="Times New Roman"/>
                <a:cs typeface="Times New Roman"/>
                <a:sym typeface="Times New Roman"/>
              </a:rPr>
              <a:t> (Accessed: 28 June 2026) </a:t>
            </a:r>
          </a:p>
          <a:p>
            <a:pPr marL="27158" lvl="1" indent="-13579" algn="just">
              <a:lnSpc>
                <a:spcPts val="163"/>
              </a:lnSpc>
              <a:buFont typeface="Arial"/>
              <a:buChar char="•"/>
            </a:pPr>
            <a:r>
              <a:rPr lang="en-US" sz="125">
                <a:solidFill>
                  <a:srgbClr val="000000"/>
                </a:solidFill>
                <a:latin typeface="Times New Roman"/>
                <a:ea typeface="Times New Roman"/>
                <a:cs typeface="Times New Roman"/>
                <a:sym typeface="Times New Roman"/>
              </a:rPr>
              <a:t>Riad, R., Denais, M., de Gennes, M., Lesage, A., Oustric, V., Cao, X.N., Mouchabac, S. and Bourla, A., 2024. Automated speech analysis for risk detection of depression, anxiety, insomnia, and fatigue: algorithm development and validation study. Journal of Medical Internet Research, 26, p.e58572. Available at: </a:t>
            </a:r>
            <a:r>
              <a:rPr lang="en-US" sz="125" u="sng">
                <a:solidFill>
                  <a:srgbClr val="000000"/>
                </a:solidFill>
                <a:latin typeface="Times New Roman"/>
                <a:ea typeface="Times New Roman"/>
                <a:cs typeface="Times New Roman"/>
                <a:sym typeface="Times New Roman"/>
                <a:hlinkClick r:id="rId41" tooltip="https://www.jmir.org/2024/1/e58572/"/>
              </a:rPr>
              <a:t>·Vocalis has meaningful implications for public health education, policy and research. For policy, it offers a scalable framework to incorporate the passive digital biomarkers into national early intervention guidelines. </a:t>
            </a:r>
          </a:p>
          <a:p>
            <a:pPr marL="27158" lvl="1" indent="-13579" algn="just">
              <a:lnSpc>
                <a:spcPts val="163"/>
              </a:lnSpc>
              <a:buFont typeface="Arial"/>
              <a:buChar char="•"/>
            </a:pPr>
            <a:r>
              <a:rPr lang="en-US" sz="125" u="sng">
                <a:solidFill>
                  <a:srgbClr val="000000"/>
                </a:solidFill>
                <a:latin typeface="Times New Roman"/>
                <a:ea typeface="Times New Roman"/>
                <a:cs typeface="Times New Roman"/>
                <a:sym typeface="Times New Roman"/>
                <a:hlinkClick r:id="rId41" tooltip="https://www.jmir.org/2024/1/e58572/"/>
              </a:rPr>
              <a:t>·For education, it presents the requirement to update the training programs to include digital health literacy, which helps clinicians interpret the AI-generated insights more effectively. </a:t>
            </a:r>
          </a:p>
          <a:p>
            <a:pPr marL="27158" lvl="1" indent="-13579" algn="just">
              <a:lnSpc>
                <a:spcPts val="163"/>
              </a:lnSpc>
              <a:buFont typeface="Arial"/>
              <a:buChar char="•"/>
            </a:pPr>
            <a:r>
              <a:rPr lang="en-US" sz="125" u="sng">
                <a:solidFill>
                  <a:srgbClr val="000000"/>
                </a:solidFill>
                <a:latin typeface="Times New Roman"/>
                <a:ea typeface="Times New Roman"/>
                <a:cs typeface="Times New Roman"/>
                <a:sym typeface="Times New Roman"/>
                <a:hlinkClick r:id="rId41" tooltip="https://www.jmir.org/2024/1/e58572/"/>
              </a:rPr>
              <a:t>·For research, this June presents the significance of running large-scale, diverse clinical trials to test multimodal data fusion models. These studies will help refine future ambient screening technologies and more equitable mental health resources.</a:t>
            </a:r>
          </a:p>
          <a:p>
            <a:pPr marL="27158" lvl="1" indent="-13579" algn="just">
              <a:lnSpc>
                <a:spcPts val="163"/>
              </a:lnSpc>
              <a:buFont typeface="Arial"/>
              <a:buChar char="•"/>
            </a:pPr>
            <a:r>
              <a:rPr lang="en-US" sz="125">
                <a:solidFill>
                  <a:srgbClr val="000000"/>
                </a:solidFill>
                <a:latin typeface="Times New Roman"/>
                <a:ea typeface="Times New Roman"/>
                <a:cs typeface="Times New Roman"/>
                <a:sym typeface="Times New Roman"/>
              </a:rPr>
              <a:t> (Accessed: 28 June 2026) </a:t>
            </a:r>
          </a:p>
          <a:p>
            <a:pPr marL="27158" lvl="1" indent="-13579" algn="just">
              <a:lnSpc>
                <a:spcPts val="163"/>
              </a:lnSpc>
              <a:buFont typeface="Arial"/>
              <a:buChar char="•"/>
            </a:pPr>
            <a:r>
              <a:rPr lang="en-US" sz="125">
                <a:solidFill>
                  <a:srgbClr val="000000"/>
                </a:solidFill>
                <a:latin typeface="Times New Roman"/>
                <a:ea typeface="Times New Roman"/>
                <a:cs typeface="Times New Roman"/>
                <a:sym typeface="Times New Roman"/>
              </a:rPr>
              <a:t>Shin, J. and Bae, S.M., 2024. Use of voice features from smartphones for monitoring depressive disorders: scoping review. Digital Health, 10, p.20552076241261920. Available at: </a:t>
            </a:r>
            <a:r>
              <a:rPr lang="en-US" sz="125" u="sng">
                <a:solidFill>
                  <a:srgbClr val="000000"/>
                </a:solidFill>
                <a:latin typeface="Times New Roman"/>
                <a:ea typeface="Times New Roman"/>
                <a:cs typeface="Times New Roman"/>
                <a:sym typeface="Times New Roman"/>
                <a:hlinkClick r:id="rId42" tooltip="https://scholar.google.com/scholar?output=instlink&amp;q=info:q0UVWc464e8J:scholar.google.com/&amp;hl=en&amp;as_sdt=0,5&amp;scillfp=16959064951100099790&amp;oi=lle"/>
              </a:rPr>
              <a:t>·Vocalis has meaningful implications for public health education, policy and research. For policy, it offers a scalable framework to incorporate the passive digital biomarkers into national early intervention guidelines. </a:t>
            </a:r>
          </a:p>
          <a:p>
            <a:pPr marL="27158" lvl="1" indent="-13579" algn="just">
              <a:lnSpc>
                <a:spcPts val="163"/>
              </a:lnSpc>
              <a:buFont typeface="Arial"/>
              <a:buChar char="•"/>
            </a:pPr>
            <a:r>
              <a:rPr lang="en-US" sz="125" u="sng">
                <a:solidFill>
                  <a:srgbClr val="000000"/>
                </a:solidFill>
                <a:latin typeface="Times New Roman"/>
                <a:ea typeface="Times New Roman"/>
                <a:cs typeface="Times New Roman"/>
                <a:sym typeface="Times New Roman"/>
                <a:hlinkClick r:id="rId42" tooltip="https://scholar.google.com/scholar?output=instlink&amp;q=info:q0UVWc464e8J:scholar.google.com/&amp;hl=en&amp;as_sdt=0,5&amp;scillfp=16959064951100099790&amp;oi=lle"/>
              </a:rPr>
              <a:t>·For education, it presents the requirement to update the training programs to include digital health literacy, which helps clinicians interpret the AI-generated insights more effectively. </a:t>
            </a:r>
          </a:p>
          <a:p>
            <a:pPr marL="27158" lvl="1" indent="-13579" algn="just">
              <a:lnSpc>
                <a:spcPts val="163"/>
              </a:lnSpc>
              <a:buFont typeface="Arial"/>
              <a:buChar char="•"/>
            </a:pPr>
            <a:r>
              <a:rPr lang="en-US" sz="125" u="sng">
                <a:solidFill>
                  <a:srgbClr val="000000"/>
                </a:solidFill>
                <a:latin typeface="Times New Roman"/>
                <a:ea typeface="Times New Roman"/>
                <a:cs typeface="Times New Roman"/>
                <a:sym typeface="Times New Roman"/>
                <a:hlinkClick r:id="rId42" tooltip="https://scholar.google.com/scholar?output=instlink&amp;q=info:q0UVWc464e8J:scholar.google.com/&amp;hl=en&amp;as_sdt=0,5&amp;scillfp=16959064951100099790&amp;oi=lle"/>
              </a:rPr>
              <a:t>·For research, this June presents the significance of running large-scale, diverse clinical trials to test multimodal data fusion models. These studies will help refine future ambient screening technologies and more equitable mental health resources.</a:t>
            </a:r>
          </a:p>
          <a:p>
            <a:pPr marL="27158" lvl="1" indent="-13579" algn="just">
              <a:lnSpc>
                <a:spcPts val="163"/>
              </a:lnSpc>
              <a:buFont typeface="Arial"/>
              <a:buChar char="•"/>
            </a:pPr>
            <a:r>
              <a:rPr lang="en-US" sz="125">
                <a:solidFill>
                  <a:srgbClr val="000000"/>
                </a:solidFill>
                <a:latin typeface="Times New Roman"/>
                <a:ea typeface="Times New Roman"/>
                <a:cs typeface="Times New Roman"/>
                <a:sym typeface="Times New Roman"/>
              </a:rPr>
              <a:t> (Accessed: 28 June 2026) </a:t>
            </a:r>
          </a:p>
          <a:p>
            <a:pPr marL="27158" lvl="1" indent="-13579" algn="just">
              <a:lnSpc>
                <a:spcPts val="163"/>
              </a:lnSpc>
              <a:buFont typeface="Arial"/>
              <a:buChar char="•"/>
            </a:pPr>
            <a:r>
              <a:rPr lang="en-US" sz="125">
                <a:solidFill>
                  <a:srgbClr val="000000"/>
                </a:solidFill>
                <a:latin typeface="Times New Roman"/>
                <a:ea typeface="Times New Roman"/>
                <a:cs typeface="Times New Roman"/>
                <a:sym typeface="Times New Roman"/>
              </a:rPr>
              <a:t>Wong, N., Jeong, S., Reddy, M., Stamatis, C.A., Lattie, E.G. and Jacobs, M., 2024, July. Voice assistants for mental health services: Designing dialogues with homebound older adults. In Proceedings of the 2024 ACM Designing Interactive Systems Conference (pp. 844-858). Available at: </a:t>
            </a:r>
            <a:r>
              <a:rPr lang="en-US" sz="125" u="sng">
                <a:solidFill>
                  <a:srgbClr val="000000"/>
                </a:solidFill>
                <a:latin typeface="Times New Roman"/>
                <a:ea typeface="Times New Roman"/>
                <a:cs typeface="Times New Roman"/>
                <a:sym typeface="Times New Roman"/>
                <a:hlinkClick r:id="rId43" tooltip="https://dl.acm.org/doi/pdf/10.1145/3643834.3661536"/>
              </a:rPr>
              <a:t>·Vocalis has meaningful implications for public health education, policy and research. For policy, it offers a scalable framework to incorporate the passive digital biomarkers into national early intervention guidelines. </a:t>
            </a:r>
          </a:p>
          <a:p>
            <a:pPr marL="27158" lvl="1" indent="-13579" algn="just">
              <a:lnSpc>
                <a:spcPts val="163"/>
              </a:lnSpc>
              <a:buFont typeface="Arial"/>
              <a:buChar char="•"/>
            </a:pPr>
            <a:r>
              <a:rPr lang="en-US" sz="125" u="sng">
                <a:solidFill>
                  <a:srgbClr val="000000"/>
                </a:solidFill>
                <a:latin typeface="Times New Roman"/>
                <a:ea typeface="Times New Roman"/>
                <a:cs typeface="Times New Roman"/>
                <a:sym typeface="Times New Roman"/>
                <a:hlinkClick r:id="rId43" tooltip="https://dl.acm.org/doi/pdf/10.1145/3643834.3661536"/>
              </a:rPr>
              <a:t>·For education, it presents the requirement to update the training programs to include digital health literacy, which helps clinicians interpret the AI-generated insights more effectively. </a:t>
            </a:r>
          </a:p>
          <a:p>
            <a:pPr marL="27158" lvl="1" indent="-13579" algn="just">
              <a:lnSpc>
                <a:spcPts val="163"/>
              </a:lnSpc>
              <a:buFont typeface="Arial"/>
              <a:buChar char="•"/>
            </a:pPr>
            <a:r>
              <a:rPr lang="en-US" sz="125" u="sng">
                <a:solidFill>
                  <a:srgbClr val="000000"/>
                </a:solidFill>
                <a:latin typeface="Times New Roman"/>
                <a:ea typeface="Times New Roman"/>
                <a:cs typeface="Times New Roman"/>
                <a:sym typeface="Times New Roman"/>
                <a:hlinkClick r:id="rId43" tooltip="https://dl.acm.org/doi/pdf/10.1145/3643834.3661536"/>
              </a:rPr>
              <a:t>·For research, this June presents the significance of running large-scale, diverse clinical trials to test multimodal data fusion models. These studies will help refine future ambient screening technologies and more equitable mental health resources.</a:t>
            </a:r>
          </a:p>
          <a:p>
            <a:pPr marL="27158" lvl="1" indent="-13579" algn="just">
              <a:lnSpc>
                <a:spcPts val="163"/>
              </a:lnSpc>
              <a:buFont typeface="Arial"/>
              <a:buChar char="•"/>
            </a:pPr>
            <a:r>
              <a:rPr lang="en-US" sz="125">
                <a:solidFill>
                  <a:srgbClr val="000000"/>
                </a:solidFill>
                <a:latin typeface="Times New Roman"/>
                <a:ea typeface="Times New Roman"/>
                <a:cs typeface="Times New Roman"/>
                <a:sym typeface="Times New Roman"/>
              </a:rPr>
              <a:t> (Accessed: 28 June 2026).</a:t>
            </a:r>
          </a:p>
          <a:p>
            <a:pPr marL="27158" lvl="1" indent="-13579" algn="just">
              <a:lnSpc>
                <a:spcPts val="163"/>
              </a:lnSpc>
              <a:buFont typeface="Arial"/>
              <a:buChar char="•"/>
            </a:pPr>
            <a:r>
              <a:rPr lang="en-US" sz="125">
                <a:solidFill>
                  <a:srgbClr val="000000"/>
                </a:solidFill>
                <a:latin typeface="Times New Roman"/>
                <a:ea typeface="Times New Roman"/>
                <a:cs typeface="Times New Roman"/>
                <a:sym typeface="Times New Roman"/>
              </a:rPr>
              <a:t>World Economic Forum, 2019. This is the world’s biggest mental health problem- and you might not have heard of it. Available at: </a:t>
            </a:r>
            <a:r>
              <a:rPr lang="en-US" sz="125" u="sng">
                <a:solidFill>
                  <a:srgbClr val="000000"/>
                </a:solidFill>
                <a:latin typeface="Times New Roman"/>
                <a:ea typeface="Times New Roman"/>
                <a:cs typeface="Times New Roman"/>
                <a:sym typeface="Times New Roman"/>
                <a:hlinkClick r:id="rId44" tooltip="https://www.weforum.org/stories/2019/01/this-is-the-worlds-biggest-mental-health-problem/"/>
              </a:rPr>
              <a:t>Almourad, M.B., Alrobai, A., Skinner, T., Hussain, M. and Ali, R., 2021. Digital wellbeing tools through users lens. Technology in Society, 67, p.101778. Available at: https://www.sciencedirect.com/science/article/pii/S0160791X21002530 (Accessed: 28 June 2026).</a:t>
            </a:r>
          </a:p>
          <a:p>
            <a:pPr marL="27158" lvl="1" indent="-13579" algn="just">
              <a:lnSpc>
                <a:spcPts val="163"/>
              </a:lnSpc>
              <a:buFont typeface="Arial"/>
              <a:buChar char="•"/>
            </a:pPr>
            <a:r>
              <a:rPr lang="en-US" sz="125" u="sng">
                <a:solidFill>
                  <a:srgbClr val="000000"/>
                </a:solidFill>
                <a:latin typeface="Times New Roman"/>
                <a:ea typeface="Times New Roman"/>
                <a:cs typeface="Times New Roman"/>
                <a:sym typeface="Times New Roman"/>
                <a:hlinkClick r:id="rId44" tooltip="https://www.weforum.org/stories/2019/01/this-is-the-worlds-biggest-mental-health-problem/"/>
              </a:rPr>
              <a:t>Gobin-Rahimbux, B., Gooda Sahib, N., Peerthy, N. and Taylor, A., 2023. A Voice‐Based Personal Assistant for Mental Health in Kreol Morisien. Journal of Electrical and Computer Engineering, 2023(1), p.5532967. Available at: https://scholar.google.com/scholar?output=instlink&amp;q=info:SOIPwIO5v70J:scholar.google.com/&amp;hl=en&amp;as_sdt=0,5&amp;scillfp=5172725528775901616&amp;oi=lle (Accessed: 28 June 2026).</a:t>
            </a:r>
          </a:p>
          <a:p>
            <a:pPr marL="27158" lvl="1" indent="-13579" algn="just">
              <a:lnSpc>
                <a:spcPts val="163"/>
              </a:lnSpc>
              <a:buFont typeface="Arial"/>
              <a:buChar char="•"/>
            </a:pPr>
            <a:r>
              <a:rPr lang="en-US" sz="125" u="sng">
                <a:solidFill>
                  <a:srgbClr val="000000"/>
                </a:solidFill>
                <a:latin typeface="Times New Roman"/>
                <a:ea typeface="Times New Roman"/>
                <a:cs typeface="Times New Roman"/>
                <a:sym typeface="Times New Roman"/>
                <a:hlinkClick r:id="rId44" tooltip="https://www.weforum.org/stories/2019/01/this-is-the-worlds-biggest-mental-health-problem/"/>
              </a:rPr>
              <a:t>Kim, A.Y., Jang, E.H. and Lee, S.-H., 2023. Automatic depression detection using smartphone-based voice analysis: A systematic review. JMIR mHealth and uHealth, 11(1), p.e34474. Available at: https://www.jmir.org/2023/1/e34474/ (Accessed: 28 June 2026)</a:t>
            </a:r>
          </a:p>
          <a:p>
            <a:pPr marL="27158" lvl="1" indent="-13579" algn="just">
              <a:lnSpc>
                <a:spcPts val="163"/>
              </a:lnSpc>
              <a:buFont typeface="Arial"/>
              <a:buChar char="•"/>
            </a:pPr>
            <a:r>
              <a:rPr lang="en-US" sz="125" u="sng">
                <a:solidFill>
                  <a:srgbClr val="000000"/>
                </a:solidFill>
                <a:latin typeface="Times New Roman"/>
                <a:ea typeface="Times New Roman"/>
                <a:cs typeface="Times New Roman"/>
                <a:sym typeface="Times New Roman"/>
                <a:hlinkClick r:id="rId44" tooltip="https://www.weforum.org/stories/2019/01/this-is-the-worlds-biggest-mental-health-problem/"/>
              </a:rPr>
              <a:t>Kocielnik, R., Hsieh, G. and Avrahami, D., 2018. Helping users reflect on their own health-related behaviors. In Studies in Conversational UX Design (pp. 85-115). Cham: Springer International Publishing. Available at: https://www.researchgate.net/profile/Rafal-Kocielnik/publication/327408543_Helping_Users_Reflect_on_Their_Own_Health-Related_Behaviors/links/5be8fc0f92851c6b27b84225/Helping-Users-Reflect-on-Their-Own-Health-Related-Behaviors.pdf (Accessed: 28 June 2026).</a:t>
            </a:r>
          </a:p>
          <a:p>
            <a:pPr marL="27158" lvl="1" indent="-13579" algn="just">
              <a:lnSpc>
                <a:spcPts val="163"/>
              </a:lnSpc>
              <a:buFont typeface="Arial"/>
              <a:buChar char="•"/>
            </a:pPr>
            <a:r>
              <a:rPr lang="en-US" sz="125" u="sng">
                <a:solidFill>
                  <a:srgbClr val="000000"/>
                </a:solidFill>
                <a:latin typeface="Times New Roman"/>
                <a:ea typeface="Times New Roman"/>
                <a:cs typeface="Times New Roman"/>
                <a:sym typeface="Times New Roman"/>
                <a:hlinkClick r:id="rId44" tooltip="https://www.weforum.org/stories/2019/01/this-is-the-worlds-biggest-mental-health-problem/"/>
              </a:rPr>
              <a:t>Larsen, E., Murton, O., Song, X., Joachim, D., Watts, D., Kapczinski, F., Venesky, L. and Hurowitz, G., 2024. Validating the efficacy and value proposition of mental fitness vocal biomarkers in a psychiatric population: prospective cohort study. Frontiers in Psychiatry, 15, p.1342835. Available at: https://www.frontiersin.org/journals/psychiatry/articles/10.3389/fpsyt.2024.1342835/pdf (Accessed: 28 June 2026) </a:t>
            </a:r>
          </a:p>
          <a:p>
            <a:pPr marL="27158" lvl="1" indent="-13579" algn="just">
              <a:lnSpc>
                <a:spcPts val="163"/>
              </a:lnSpc>
              <a:buFont typeface="Arial"/>
              <a:buChar char="•"/>
            </a:pPr>
            <a:r>
              <a:rPr lang="en-US" sz="125" u="sng">
                <a:solidFill>
                  <a:srgbClr val="000000"/>
                </a:solidFill>
                <a:latin typeface="Times New Roman"/>
                <a:ea typeface="Times New Roman"/>
                <a:cs typeface="Times New Roman"/>
                <a:sym typeface="Times New Roman"/>
                <a:hlinkClick r:id="rId44" tooltip="https://www.weforum.org/stories/2019/01/this-is-the-worlds-biggest-mental-health-problem/"/>
              </a:rPr>
              <a:t>Lovett, L., 2021. Sonde launches voice API to detect mental illness. Available at: https://www.mobihealthnews.com/news/sonde-launches-voice-api-detect-mental-illness (Accessed: 28 June 2026).</a:t>
            </a:r>
          </a:p>
          <a:p>
            <a:pPr marL="27158" lvl="1" indent="-13579" algn="just">
              <a:lnSpc>
                <a:spcPts val="163"/>
              </a:lnSpc>
              <a:buFont typeface="Arial"/>
              <a:buChar char="•"/>
            </a:pPr>
            <a:r>
              <a:rPr lang="en-US" sz="125" u="sng">
                <a:solidFill>
                  <a:srgbClr val="000000"/>
                </a:solidFill>
                <a:latin typeface="Times New Roman"/>
                <a:ea typeface="Times New Roman"/>
                <a:cs typeface="Times New Roman"/>
                <a:sym typeface="Times New Roman"/>
                <a:hlinkClick r:id="rId44" tooltip="https://www.weforum.org/stories/2019/01/this-is-the-worlds-biggest-mental-health-problem/"/>
              </a:rPr>
              <a:t>Lu, W., Tang, X., Huang, C., Wei, M., Bai, C., Fan, X. and Wu, D., 2025. Diagnostic accuracy of traditional and deep learning methods in depression detection using speech samples: A systematic review and meta-analysis. BMC Psychiatry, 25, p.628. Available at: https://link.springer.com/content/pdf/10.1186/s12888-025-07628-z.pdf (Accessed: 28 June 2026) </a:t>
            </a:r>
          </a:p>
          <a:p>
            <a:pPr marL="27158" lvl="1" indent="-13579" algn="just">
              <a:lnSpc>
                <a:spcPts val="163"/>
              </a:lnSpc>
              <a:buFont typeface="Arial"/>
              <a:buChar char="•"/>
            </a:pPr>
            <a:r>
              <a:rPr lang="en-US" sz="125" u="sng">
                <a:solidFill>
                  <a:srgbClr val="000000"/>
                </a:solidFill>
                <a:latin typeface="Times New Roman"/>
                <a:ea typeface="Times New Roman"/>
                <a:cs typeface="Times New Roman"/>
                <a:sym typeface="Times New Roman"/>
                <a:hlinkClick r:id="rId44" tooltip="https://www.weforum.org/stories/2019/01/this-is-the-worlds-biggest-mental-health-problem/"/>
              </a:rPr>
              <a:t>Maran, P.L., Braquehais, M.D., Vlaic, A., Alonzo-Castillo, M.T., Vendrell-Serres, J., Ramos-Quiroga, J.A. and Rodríguez-Urrutia, A., 2025. Performance of Automatic Speech Analysis in Detecting Depression: Systematic Review and Meta-Analysis. JMIR Mental Health, 12(1), p.e67802. Available at: https://mental.jmir.org/2025/1/e67802/ (Accessed: 28 June 2026) </a:t>
            </a:r>
          </a:p>
          <a:p>
            <a:pPr marL="27158" lvl="1" indent="-13579" algn="just">
              <a:lnSpc>
                <a:spcPts val="163"/>
              </a:lnSpc>
              <a:buFont typeface="Arial"/>
              <a:buChar char="•"/>
            </a:pPr>
            <a:r>
              <a:rPr lang="en-US" sz="125" u="sng">
                <a:solidFill>
                  <a:srgbClr val="000000"/>
                </a:solidFill>
                <a:latin typeface="Times New Roman"/>
                <a:ea typeface="Times New Roman"/>
                <a:cs typeface="Times New Roman"/>
                <a:sym typeface="Times New Roman"/>
                <a:hlinkClick r:id="rId44" tooltip="https://www.weforum.org/stories/2019/01/this-is-the-worlds-biggest-mental-health-problem/"/>
              </a:rPr>
              <a:t>Masheder, J., Fjorback, L. and Parsons, C.E., 2020. “I am getting something out of this, so I am going to stick with it”: supporting participants’ home practice in Mindfulness-Based Programmes. BMC psychology, 8(1), p.91. Available at: https://link.springer.com/content/pdf/10.1186/s40359-020-00453-x.pdf (Accessed: 28 June 2026).</a:t>
            </a:r>
          </a:p>
          <a:p>
            <a:pPr marL="27158" lvl="1" indent="-13579" algn="just">
              <a:lnSpc>
                <a:spcPts val="163"/>
              </a:lnSpc>
              <a:buFont typeface="Arial"/>
              <a:buChar char="•"/>
            </a:pPr>
            <a:r>
              <a:rPr lang="en-US" sz="125" u="sng">
                <a:solidFill>
                  <a:srgbClr val="000000"/>
                </a:solidFill>
                <a:latin typeface="Times New Roman"/>
                <a:ea typeface="Times New Roman"/>
                <a:cs typeface="Times New Roman"/>
                <a:sym typeface="Times New Roman"/>
                <a:hlinkClick r:id="rId44" tooltip="https://www.weforum.org/stories/2019/01/this-is-the-worlds-biggest-mental-health-problem/"/>
              </a:rPr>
              <a:t>Menne, F. et al., 2024. The voice of depression: speech features as biomarkers for major depressive disorder. BMC Psychiatry, 24, p.794. Available at: https://mental.jmir.org/2025/1/e67802/ (Accessed: 28 June 2026) </a:t>
            </a:r>
          </a:p>
          <a:p>
            <a:pPr marL="27158" lvl="1" indent="-13579" algn="just">
              <a:lnSpc>
                <a:spcPts val="163"/>
              </a:lnSpc>
              <a:buFont typeface="Arial"/>
              <a:buChar char="•"/>
            </a:pPr>
            <a:r>
              <a:rPr lang="en-US" sz="125" u="sng">
                <a:solidFill>
                  <a:srgbClr val="000000"/>
                </a:solidFill>
                <a:latin typeface="Times New Roman"/>
                <a:ea typeface="Times New Roman"/>
                <a:cs typeface="Times New Roman"/>
                <a:sym typeface="Times New Roman"/>
                <a:hlinkClick r:id="rId44" tooltip="https://www.weforum.org/stories/2019/01/this-is-the-worlds-biggest-mental-health-problem/"/>
              </a:rPr>
              <a:t>Michie, S., van Stralen, M.M. and West, R., 2011. The behaviour change wheel: A new method for characterising and designing behaviour change interventions. Implementation Science, 6(1), p.42. Available at: https://link.springer.com/article/10.1186/1748-5908-6-42?%20rapport=lecteur (Accessed: 28 June 2026) </a:t>
            </a:r>
          </a:p>
          <a:p>
            <a:pPr marL="27158" lvl="1" indent="-13579" algn="just">
              <a:lnSpc>
                <a:spcPts val="163"/>
              </a:lnSpc>
              <a:buFont typeface="Arial"/>
              <a:buChar char="•"/>
            </a:pPr>
            <a:r>
              <a:rPr lang="en-US" sz="125" u="sng">
                <a:solidFill>
                  <a:srgbClr val="000000"/>
                </a:solidFill>
                <a:latin typeface="Times New Roman"/>
                <a:ea typeface="Times New Roman"/>
                <a:cs typeface="Times New Roman"/>
                <a:sym typeface="Times New Roman"/>
                <a:hlinkClick r:id="rId44" tooltip="https://www.weforum.org/stories/2019/01/this-is-the-worlds-biggest-mental-health-problem/"/>
              </a:rPr>
              <a:t>Riad, R., Denais, M., de Gennes, M., Lesage, A., Oustric, V., Cao, X.N., Mouchabac, S. and Bourla, A., 2024. Automated speech analysis for risk detection of depression, anxiety, insomnia, and fatigue: algorithm development and validation study. Journal of Medical Internet Research, 26, p.e58572. Available at: https://www.jmir.org/2024/1/e58572/ (Accessed: 28 June 2026) </a:t>
            </a:r>
          </a:p>
          <a:p>
            <a:pPr marL="27158" lvl="1" indent="-13579" algn="just">
              <a:lnSpc>
                <a:spcPts val="163"/>
              </a:lnSpc>
              <a:buFont typeface="Arial"/>
              <a:buChar char="•"/>
            </a:pPr>
            <a:r>
              <a:rPr lang="en-US" sz="125" u="sng">
                <a:solidFill>
                  <a:srgbClr val="000000"/>
                </a:solidFill>
                <a:latin typeface="Times New Roman"/>
                <a:ea typeface="Times New Roman"/>
                <a:cs typeface="Times New Roman"/>
                <a:sym typeface="Times New Roman"/>
                <a:hlinkClick r:id="rId44" tooltip="https://www.weforum.org/stories/2019/01/this-is-the-worlds-biggest-mental-health-problem/"/>
              </a:rPr>
              <a:t>Shin, J. and Bae, S.M., 2024. Use of voice features from smartphones for monitoring depressive disorders: scoping review. Digital Health, 10, p.20552076241261920. Available at: https://scholar.google.com/scholar?output=instlink&amp;q=info:q0UVWc464e8J:scholar.google.com/&amp;hl=en&amp;as_sdt=0,5&amp;scillfp=16959064951100099790&amp;oi=lle (Accessed: 28 June 2026) </a:t>
            </a:r>
          </a:p>
          <a:p>
            <a:pPr marL="27158" lvl="1" indent="-13579" algn="just">
              <a:lnSpc>
                <a:spcPts val="163"/>
              </a:lnSpc>
              <a:buFont typeface="Arial"/>
              <a:buChar char="•"/>
            </a:pPr>
            <a:r>
              <a:rPr lang="en-US" sz="125" u="sng">
                <a:solidFill>
                  <a:srgbClr val="000000"/>
                </a:solidFill>
                <a:latin typeface="Times New Roman"/>
                <a:ea typeface="Times New Roman"/>
                <a:cs typeface="Times New Roman"/>
                <a:sym typeface="Times New Roman"/>
                <a:hlinkClick r:id="rId44" tooltip="https://www.weforum.org/stories/2019/01/this-is-the-worlds-biggest-mental-health-problem/"/>
              </a:rPr>
              <a:t>Wong, N., Jeong, S., Reddy, M., Stamatis, C.A., Lattie, E.G. and Jacobs, M., 2024, July. Voice assistants for mental health services: Designing dialogues with homebound older adults. In Proceedings of the 2024 ACM Designing Interactive Systems Conference (pp. 844-858). Available at: https://dl.acm.org/doi/pdf/10.1145/3643834.3661536 (Accessed: 28 June 2026).</a:t>
            </a:r>
          </a:p>
          <a:p>
            <a:pPr marL="27158" lvl="1" indent="-13579" algn="just">
              <a:lnSpc>
                <a:spcPts val="163"/>
              </a:lnSpc>
              <a:buFont typeface="Arial"/>
              <a:buChar char="•"/>
            </a:pPr>
            <a:r>
              <a:rPr lang="en-US" sz="125" u="sng">
                <a:solidFill>
                  <a:srgbClr val="000000"/>
                </a:solidFill>
                <a:latin typeface="Times New Roman"/>
                <a:ea typeface="Times New Roman"/>
                <a:cs typeface="Times New Roman"/>
                <a:sym typeface="Times New Roman"/>
                <a:hlinkClick r:id="rId44" tooltip="https://www.weforum.org/stories/2019/01/this-is-the-worlds-biggest-mental-health-problem/"/>
              </a:rPr>
              <a:t>World Health Organisation, 2022. World mental health report transforming mental health for all. Available at: https://iris.who.int/server/api/core/bitstreams/40e5a13a-fe50-4efa-b56d-6e8cf00d5bfa/content (Accessed: 28 June 2026).</a:t>
            </a:r>
            <a:r>
              <a:rPr lang="en-US" sz="125">
                <a:solidFill>
                  <a:srgbClr val="000000"/>
                </a:solidFill>
                <a:latin typeface="Times New Roman"/>
                <a:ea typeface="Times New Roman"/>
                <a:cs typeface="Times New Roman"/>
                <a:sym typeface="Times New Roman"/>
              </a:rPr>
              <a:t>(Accessed: 30 June 2026).</a:t>
            </a:r>
          </a:p>
          <a:p>
            <a:pPr marL="27158" lvl="1" indent="-13579" algn="just">
              <a:lnSpc>
                <a:spcPts val="163"/>
              </a:lnSpc>
              <a:buFont typeface="Arial"/>
              <a:buChar char="•"/>
            </a:pPr>
            <a:r>
              <a:rPr lang="en-US" sz="125">
                <a:solidFill>
                  <a:srgbClr val="000000"/>
                </a:solidFill>
                <a:latin typeface="Times New Roman"/>
                <a:ea typeface="Times New Roman"/>
                <a:cs typeface="Times New Roman"/>
                <a:sym typeface="Times New Roman"/>
              </a:rPr>
              <a:t>World Health Organisation, 2022. World mental health report transforming mental health for all. Available at: </a:t>
            </a:r>
            <a:r>
              <a:rPr lang="en-US" sz="125" u="sng">
                <a:solidFill>
                  <a:srgbClr val="000000"/>
                </a:solidFill>
                <a:latin typeface="Times New Roman"/>
                <a:ea typeface="Times New Roman"/>
                <a:cs typeface="Times New Roman"/>
                <a:sym typeface="Times New Roman"/>
                <a:hlinkClick r:id="rId45" tooltip="https://iris.who.int/server/api/core/bitstreams/40e5a13a-fe50-4efa-b56d-6e8cf00d5bfa/content"/>
              </a:rPr>
              <a:t>·Vocalis has meaningful implications for public health education, policy and research. For policy, it offers a scalable framework to incorporate the passive digital biomarkers into national early intervention guidelines. </a:t>
            </a:r>
          </a:p>
          <a:p>
            <a:pPr marL="27158" lvl="1" indent="-13579" algn="just">
              <a:lnSpc>
                <a:spcPts val="163"/>
              </a:lnSpc>
              <a:buFont typeface="Arial"/>
              <a:buChar char="•"/>
            </a:pPr>
            <a:r>
              <a:rPr lang="en-US" sz="125" u="sng">
                <a:solidFill>
                  <a:srgbClr val="000000"/>
                </a:solidFill>
                <a:latin typeface="Times New Roman"/>
                <a:ea typeface="Times New Roman"/>
                <a:cs typeface="Times New Roman"/>
                <a:sym typeface="Times New Roman"/>
                <a:hlinkClick r:id="rId45" tooltip="https://iris.who.int/server/api/core/bitstreams/40e5a13a-fe50-4efa-b56d-6e8cf00d5bfa/content"/>
              </a:rPr>
              <a:t>·For education, it presents the requirement to update the training programs to include digital health literacy, which helps clinicians interpret the AI-generated insights more effectively. </a:t>
            </a:r>
          </a:p>
          <a:p>
            <a:pPr marL="27158" lvl="1" indent="-13579" algn="just">
              <a:lnSpc>
                <a:spcPts val="163"/>
              </a:lnSpc>
              <a:buFont typeface="Arial"/>
              <a:buChar char="•"/>
            </a:pPr>
            <a:r>
              <a:rPr lang="en-US" sz="125" u="sng">
                <a:solidFill>
                  <a:srgbClr val="000000"/>
                </a:solidFill>
                <a:latin typeface="Times New Roman"/>
                <a:ea typeface="Times New Roman"/>
                <a:cs typeface="Times New Roman"/>
                <a:sym typeface="Times New Roman"/>
                <a:hlinkClick r:id="rId45" tooltip="https://iris.who.int/server/api/core/bitstreams/40e5a13a-fe50-4efa-b56d-6e8cf00d5bfa/content"/>
              </a:rPr>
              <a:t>·For research, this June presents the significance of running large-scale, diverse clinical trials to test multimodal data fusion models. These studies will help refine future ambient screening technologies and more equitable mental health resources.</a:t>
            </a:r>
          </a:p>
          <a:p>
            <a:pPr marL="27158" lvl="1" indent="-13579" algn="just">
              <a:lnSpc>
                <a:spcPts val="163"/>
              </a:lnSpc>
              <a:buFont typeface="Arial"/>
              <a:buChar char="•"/>
            </a:pPr>
            <a:r>
              <a:rPr lang="en-US" sz="125">
                <a:solidFill>
                  <a:srgbClr val="000000"/>
                </a:solidFill>
                <a:latin typeface="Times New Roman"/>
                <a:ea typeface="Times New Roman"/>
                <a:cs typeface="Times New Roman"/>
                <a:sym typeface="Times New Roman"/>
              </a:rPr>
              <a:t> (Accessed: 28 June 2026).</a:t>
            </a:r>
          </a:p>
          <a:p>
            <a:pPr algn="just">
              <a:lnSpc>
                <a:spcPts val="163"/>
              </a:lnSpc>
            </a:pPr>
            <a:endParaRPr lang="en-US" sz="125">
              <a:solidFill>
                <a:srgbClr val="000000"/>
              </a:solidFill>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64</TotalTime>
  <Words>4666</Words>
  <Application>Microsoft Office PowerPoint</Application>
  <PresentationFormat>Custom</PresentationFormat>
  <Paragraphs>141</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Minimalistic Sectioned Newsletter Page A4 Design</dc:title>
  <dc:creator>PRIYANKA</dc:creator>
  <cp:lastModifiedBy>Krisha Ahir</cp:lastModifiedBy>
  <cp:revision>5</cp:revision>
  <dcterms:created xsi:type="dcterms:W3CDTF">2006-08-16T00:00:00Z</dcterms:created>
  <dcterms:modified xsi:type="dcterms:W3CDTF">2026-07-03T00:34:25Z</dcterms:modified>
  <dc:identifier>DAHN2wt5mbk</dc:identifier>
</cp:coreProperties>
</file>