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447" r:id="rId3"/>
    <p:sldId id="288" r:id="rId4"/>
    <p:sldId id="287" r:id="rId5"/>
    <p:sldId id="437" r:id="rId6"/>
    <p:sldId id="450" r:id="rId7"/>
    <p:sldId id="334" r:id="rId8"/>
    <p:sldId id="340" r:id="rId9"/>
    <p:sldId id="333" r:id="rId10"/>
    <p:sldId id="441" r:id="rId11"/>
    <p:sldId id="261" r:id="rId12"/>
    <p:sldId id="265" r:id="rId13"/>
    <p:sldId id="264" r:id="rId14"/>
    <p:sldId id="330" r:id="rId15"/>
    <p:sldId id="326" r:id="rId16"/>
    <p:sldId id="373" r:id="rId17"/>
    <p:sldId id="456" r:id="rId18"/>
    <p:sldId id="374" r:id="rId19"/>
    <p:sldId id="292" r:id="rId20"/>
    <p:sldId id="45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D1CD79-624C-BAFE-0FDC-6E938B54FB7B}" v="24" dt="2024-02-07T07:32:50.551"/>
    <p1510:client id="{6F3449A7-BFC2-9B73-D2AA-0437510ECBDC}" v="34" dt="2024-02-07T07:39:06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0"/>
  </p:normalViewPr>
  <p:slideViewPr>
    <p:cSldViewPr snapToGrid="0">
      <p:cViewPr varScale="1">
        <p:scale>
          <a:sx n="117" d="100"/>
          <a:sy n="117" d="100"/>
        </p:scale>
        <p:origin x="1434" y="11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6F3449A7-BFC2-9B73-D2AA-0437510ECBDC}"/>
    <pc:docChg chg="delSld">
      <pc:chgData name="Alison Cooke" userId="S::a.cooke@uwtsd.ac.uk::46c329c9-26b7-4eba-b77b-7474421bfd31" providerId="AD" clId="Web-{6F3449A7-BFC2-9B73-D2AA-0437510ECBDC}" dt="2024-02-07T07:39:06.319" v="33"/>
      <pc:docMkLst>
        <pc:docMk/>
      </pc:docMkLst>
      <pc:sldChg chg="del">
        <pc:chgData name="Alison Cooke" userId="S::a.cooke@uwtsd.ac.uk::46c329c9-26b7-4eba-b77b-7474421bfd31" providerId="AD" clId="Web-{6F3449A7-BFC2-9B73-D2AA-0437510ECBDC}" dt="2024-02-07T07:38:05.160" v="20"/>
        <pc:sldMkLst>
          <pc:docMk/>
          <pc:sldMk cId="0" sldId="267"/>
        </pc:sldMkLst>
      </pc:sldChg>
      <pc:sldChg chg="del">
        <pc:chgData name="Alison Cooke" userId="S::a.cooke@uwtsd.ac.uk::46c329c9-26b7-4eba-b77b-7474421bfd31" providerId="AD" clId="Web-{6F3449A7-BFC2-9B73-D2AA-0437510ECBDC}" dt="2024-02-07T07:38:18.067" v="23"/>
        <pc:sldMkLst>
          <pc:docMk/>
          <pc:sldMk cId="0" sldId="272"/>
        </pc:sldMkLst>
      </pc:sldChg>
      <pc:sldChg chg="del">
        <pc:chgData name="Alison Cooke" userId="S::a.cooke@uwtsd.ac.uk::46c329c9-26b7-4eba-b77b-7474421bfd31" providerId="AD" clId="Web-{6F3449A7-BFC2-9B73-D2AA-0437510ECBDC}" dt="2024-02-07T07:38:21.333" v="24"/>
        <pc:sldMkLst>
          <pc:docMk/>
          <pc:sldMk cId="0" sldId="276"/>
        </pc:sldMkLst>
      </pc:sldChg>
      <pc:sldChg chg="del">
        <pc:chgData name="Alison Cooke" userId="S::a.cooke@uwtsd.ac.uk::46c329c9-26b7-4eba-b77b-7474421bfd31" providerId="AD" clId="Web-{6F3449A7-BFC2-9B73-D2AA-0437510ECBDC}" dt="2024-02-07T07:38:24.411" v="25"/>
        <pc:sldMkLst>
          <pc:docMk/>
          <pc:sldMk cId="0" sldId="280"/>
        </pc:sldMkLst>
      </pc:sldChg>
      <pc:sldChg chg="del">
        <pc:chgData name="Alison Cooke" userId="S::a.cooke@uwtsd.ac.uk::46c329c9-26b7-4eba-b77b-7474421bfd31" providerId="AD" clId="Web-{6F3449A7-BFC2-9B73-D2AA-0437510ECBDC}" dt="2024-02-07T07:38:46.818" v="29"/>
        <pc:sldMkLst>
          <pc:docMk/>
          <pc:sldMk cId="0" sldId="285"/>
        </pc:sldMkLst>
      </pc:sldChg>
      <pc:sldChg chg="del">
        <pc:chgData name="Alison Cooke" userId="S::a.cooke@uwtsd.ac.uk::46c329c9-26b7-4eba-b77b-7474421bfd31" providerId="AD" clId="Web-{6F3449A7-BFC2-9B73-D2AA-0437510ECBDC}" dt="2024-02-07T07:36:29.735" v="2"/>
        <pc:sldMkLst>
          <pc:docMk/>
          <pc:sldMk cId="1326687703" sldId="286"/>
        </pc:sldMkLst>
      </pc:sldChg>
      <pc:sldChg chg="del">
        <pc:chgData name="Alison Cooke" userId="S::a.cooke@uwtsd.ac.uk::46c329c9-26b7-4eba-b77b-7474421bfd31" providerId="AD" clId="Web-{6F3449A7-BFC2-9B73-D2AA-0437510ECBDC}" dt="2024-02-07T07:36:33.454" v="3"/>
        <pc:sldMkLst>
          <pc:docMk/>
          <pc:sldMk cId="3778868294" sldId="289"/>
        </pc:sldMkLst>
      </pc:sldChg>
      <pc:sldChg chg="del">
        <pc:chgData name="Alison Cooke" userId="S::a.cooke@uwtsd.ac.uk::46c329c9-26b7-4eba-b77b-7474421bfd31" providerId="AD" clId="Web-{6F3449A7-BFC2-9B73-D2AA-0437510ECBDC}" dt="2024-02-07T07:36:55.439" v="6"/>
        <pc:sldMkLst>
          <pc:docMk/>
          <pc:sldMk cId="3688265075" sldId="290"/>
        </pc:sldMkLst>
      </pc:sldChg>
      <pc:sldChg chg="del">
        <pc:chgData name="Alison Cooke" userId="S::a.cooke@uwtsd.ac.uk::46c329c9-26b7-4eba-b77b-7474421bfd31" providerId="AD" clId="Web-{6F3449A7-BFC2-9B73-D2AA-0437510ECBDC}" dt="2024-02-07T07:37:08.502" v="8"/>
        <pc:sldMkLst>
          <pc:docMk/>
          <pc:sldMk cId="1414937418" sldId="291"/>
        </pc:sldMkLst>
      </pc:sldChg>
      <pc:sldChg chg="del">
        <pc:chgData name="Alison Cooke" userId="S::a.cooke@uwtsd.ac.uk::46c329c9-26b7-4eba-b77b-7474421bfd31" providerId="AD" clId="Web-{6F3449A7-BFC2-9B73-D2AA-0437510ECBDC}" dt="2024-02-07T07:36:37.126" v="4"/>
        <pc:sldMkLst>
          <pc:docMk/>
          <pc:sldMk cId="3024738423" sldId="293"/>
        </pc:sldMkLst>
      </pc:sldChg>
      <pc:sldChg chg="del">
        <pc:chgData name="Alison Cooke" userId="S::a.cooke@uwtsd.ac.uk::46c329c9-26b7-4eba-b77b-7474421bfd31" providerId="AD" clId="Web-{6F3449A7-BFC2-9B73-D2AA-0437510ECBDC}" dt="2024-02-07T07:36:59.049" v="7"/>
        <pc:sldMkLst>
          <pc:docMk/>
          <pc:sldMk cId="3518094478" sldId="295"/>
        </pc:sldMkLst>
      </pc:sldChg>
      <pc:sldChg chg="del">
        <pc:chgData name="Alison Cooke" userId="S::a.cooke@uwtsd.ac.uk::46c329c9-26b7-4eba-b77b-7474421bfd31" providerId="AD" clId="Web-{6F3449A7-BFC2-9B73-D2AA-0437510ECBDC}" dt="2024-02-07T07:38:50.537" v="30"/>
        <pc:sldMkLst>
          <pc:docMk/>
          <pc:sldMk cId="0" sldId="297"/>
        </pc:sldMkLst>
      </pc:sldChg>
      <pc:sldChg chg="del">
        <pc:chgData name="Alison Cooke" userId="S::a.cooke@uwtsd.ac.uk::46c329c9-26b7-4eba-b77b-7474421bfd31" providerId="AD" clId="Web-{6F3449A7-BFC2-9B73-D2AA-0437510ECBDC}" dt="2024-02-07T07:38:53.553" v="31"/>
        <pc:sldMkLst>
          <pc:docMk/>
          <pc:sldMk cId="0" sldId="298"/>
        </pc:sldMkLst>
      </pc:sldChg>
      <pc:sldChg chg="del">
        <pc:chgData name="Alison Cooke" userId="S::a.cooke@uwtsd.ac.uk::46c329c9-26b7-4eba-b77b-7474421bfd31" providerId="AD" clId="Web-{6F3449A7-BFC2-9B73-D2AA-0437510ECBDC}" dt="2024-02-07T07:38:12.176" v="21"/>
        <pc:sldMkLst>
          <pc:docMk/>
          <pc:sldMk cId="0" sldId="301"/>
        </pc:sldMkLst>
      </pc:sldChg>
      <pc:sldChg chg="del">
        <pc:chgData name="Alison Cooke" userId="S::a.cooke@uwtsd.ac.uk::46c329c9-26b7-4eba-b77b-7474421bfd31" providerId="AD" clId="Web-{6F3449A7-BFC2-9B73-D2AA-0437510ECBDC}" dt="2024-02-07T07:38:42.959" v="28"/>
        <pc:sldMkLst>
          <pc:docMk/>
          <pc:sldMk cId="465734393" sldId="303"/>
        </pc:sldMkLst>
      </pc:sldChg>
      <pc:sldChg chg="del">
        <pc:chgData name="Alison Cooke" userId="S::a.cooke@uwtsd.ac.uk::46c329c9-26b7-4eba-b77b-7474421bfd31" providerId="AD" clId="Web-{6F3449A7-BFC2-9B73-D2AA-0437510ECBDC}" dt="2024-02-07T07:38:37.036" v="27"/>
        <pc:sldMkLst>
          <pc:docMk/>
          <pc:sldMk cId="0" sldId="313"/>
        </pc:sldMkLst>
      </pc:sldChg>
      <pc:sldChg chg="del">
        <pc:chgData name="Alison Cooke" userId="S::a.cooke@uwtsd.ac.uk::46c329c9-26b7-4eba-b77b-7474421bfd31" providerId="AD" clId="Web-{6F3449A7-BFC2-9B73-D2AA-0437510ECBDC}" dt="2024-02-07T07:38:30.489" v="26"/>
        <pc:sldMkLst>
          <pc:docMk/>
          <pc:sldMk cId="0" sldId="318"/>
        </pc:sldMkLst>
      </pc:sldChg>
      <pc:sldChg chg="del">
        <pc:chgData name="Alison Cooke" userId="S::a.cooke@uwtsd.ac.uk::46c329c9-26b7-4eba-b77b-7474421bfd31" providerId="AD" clId="Web-{6F3449A7-BFC2-9B73-D2AA-0437510ECBDC}" dt="2024-02-07T07:37:21.737" v="10"/>
        <pc:sldMkLst>
          <pc:docMk/>
          <pc:sldMk cId="0" sldId="327"/>
        </pc:sldMkLst>
      </pc:sldChg>
      <pc:sldChg chg="del">
        <pc:chgData name="Alison Cooke" userId="S::a.cooke@uwtsd.ac.uk::46c329c9-26b7-4eba-b77b-7474421bfd31" providerId="AD" clId="Web-{6F3449A7-BFC2-9B73-D2AA-0437510ECBDC}" dt="2024-02-07T07:37:50.238" v="16"/>
        <pc:sldMkLst>
          <pc:docMk/>
          <pc:sldMk cId="0" sldId="328"/>
        </pc:sldMkLst>
      </pc:sldChg>
      <pc:sldChg chg="del">
        <pc:chgData name="Alison Cooke" userId="S::a.cooke@uwtsd.ac.uk::46c329c9-26b7-4eba-b77b-7474421bfd31" providerId="AD" clId="Web-{6F3449A7-BFC2-9B73-D2AA-0437510ECBDC}" dt="2024-02-07T07:38:01.191" v="19"/>
        <pc:sldMkLst>
          <pc:docMk/>
          <pc:sldMk cId="0" sldId="329"/>
        </pc:sldMkLst>
      </pc:sldChg>
      <pc:sldChg chg="del">
        <pc:chgData name="Alison Cooke" userId="S::a.cooke@uwtsd.ac.uk::46c329c9-26b7-4eba-b77b-7474421bfd31" providerId="AD" clId="Web-{6F3449A7-BFC2-9B73-D2AA-0437510ECBDC}" dt="2024-02-07T07:38:15.020" v="22"/>
        <pc:sldMkLst>
          <pc:docMk/>
          <pc:sldMk cId="0" sldId="331"/>
        </pc:sldMkLst>
      </pc:sldChg>
      <pc:sldChg chg="del">
        <pc:chgData name="Alison Cooke" userId="S::a.cooke@uwtsd.ac.uk::46c329c9-26b7-4eba-b77b-7474421bfd31" providerId="AD" clId="Web-{6F3449A7-BFC2-9B73-D2AA-0437510ECBDC}" dt="2024-02-07T07:37:36.769" v="13"/>
        <pc:sldMkLst>
          <pc:docMk/>
          <pc:sldMk cId="4011082778" sldId="366"/>
        </pc:sldMkLst>
      </pc:sldChg>
      <pc:sldChg chg="del">
        <pc:chgData name="Alison Cooke" userId="S::a.cooke@uwtsd.ac.uk::46c329c9-26b7-4eba-b77b-7474421bfd31" providerId="AD" clId="Web-{6F3449A7-BFC2-9B73-D2AA-0437510ECBDC}" dt="2024-02-07T07:37:27.081" v="11"/>
        <pc:sldMkLst>
          <pc:docMk/>
          <pc:sldMk cId="3226512285" sldId="370"/>
        </pc:sldMkLst>
      </pc:sldChg>
      <pc:sldChg chg="del">
        <pc:chgData name="Alison Cooke" userId="S::a.cooke@uwtsd.ac.uk::46c329c9-26b7-4eba-b77b-7474421bfd31" providerId="AD" clId="Web-{6F3449A7-BFC2-9B73-D2AA-0437510ECBDC}" dt="2024-02-07T07:37:39.581" v="14"/>
        <pc:sldMkLst>
          <pc:docMk/>
          <pc:sldMk cId="987499255" sldId="371"/>
        </pc:sldMkLst>
      </pc:sldChg>
      <pc:sldChg chg="del">
        <pc:chgData name="Alison Cooke" userId="S::a.cooke@uwtsd.ac.uk::46c329c9-26b7-4eba-b77b-7474421bfd31" providerId="AD" clId="Web-{6F3449A7-BFC2-9B73-D2AA-0437510ECBDC}" dt="2024-02-07T07:37:53.597" v="17"/>
        <pc:sldMkLst>
          <pc:docMk/>
          <pc:sldMk cId="3828687230" sldId="377"/>
        </pc:sldMkLst>
      </pc:sldChg>
      <pc:sldChg chg="del">
        <pc:chgData name="Alison Cooke" userId="S::a.cooke@uwtsd.ac.uk::46c329c9-26b7-4eba-b77b-7474421bfd31" providerId="AD" clId="Web-{6F3449A7-BFC2-9B73-D2AA-0437510ECBDC}" dt="2024-02-07T07:37:57.285" v="18"/>
        <pc:sldMkLst>
          <pc:docMk/>
          <pc:sldMk cId="2326885605" sldId="378"/>
        </pc:sldMkLst>
      </pc:sldChg>
      <pc:sldChg chg="del">
        <pc:chgData name="Alison Cooke" userId="S::a.cooke@uwtsd.ac.uk::46c329c9-26b7-4eba-b77b-7474421bfd31" providerId="AD" clId="Web-{6F3449A7-BFC2-9B73-D2AA-0437510ECBDC}" dt="2024-02-07T07:36:09.625" v="1"/>
        <pc:sldMkLst>
          <pc:docMk/>
          <pc:sldMk cId="952340945" sldId="439"/>
        </pc:sldMkLst>
      </pc:sldChg>
      <pc:sldChg chg="del">
        <pc:chgData name="Alison Cooke" userId="S::a.cooke@uwtsd.ac.uk::46c329c9-26b7-4eba-b77b-7474421bfd31" providerId="AD" clId="Web-{6F3449A7-BFC2-9B73-D2AA-0437510ECBDC}" dt="2024-02-07T07:39:06.319" v="33"/>
        <pc:sldMkLst>
          <pc:docMk/>
          <pc:sldMk cId="2592978532" sldId="451"/>
        </pc:sldMkLst>
      </pc:sldChg>
      <pc:sldChg chg="del">
        <pc:chgData name="Alison Cooke" userId="S::a.cooke@uwtsd.ac.uk::46c329c9-26b7-4eba-b77b-7474421bfd31" providerId="AD" clId="Web-{6F3449A7-BFC2-9B73-D2AA-0437510ECBDC}" dt="2024-02-07T07:38:59.756" v="32"/>
        <pc:sldMkLst>
          <pc:docMk/>
          <pc:sldMk cId="3205810666" sldId="452"/>
        </pc:sldMkLst>
      </pc:sldChg>
      <pc:sldChg chg="del">
        <pc:chgData name="Alison Cooke" userId="S::a.cooke@uwtsd.ac.uk::46c329c9-26b7-4eba-b77b-7474421bfd31" providerId="AD" clId="Web-{6F3449A7-BFC2-9B73-D2AA-0437510ECBDC}" dt="2024-02-07T07:37:33.753" v="12"/>
        <pc:sldMkLst>
          <pc:docMk/>
          <pc:sldMk cId="1340158110" sldId="455"/>
        </pc:sldMkLst>
      </pc:sldChg>
      <pc:sldChg chg="del">
        <pc:chgData name="Alison Cooke" userId="S::a.cooke@uwtsd.ac.uk::46c329c9-26b7-4eba-b77b-7474421bfd31" providerId="AD" clId="Web-{6F3449A7-BFC2-9B73-D2AA-0437510ECBDC}" dt="2024-02-07T07:37:17.643" v="9"/>
        <pc:sldMkLst>
          <pc:docMk/>
          <pc:sldMk cId="1721277545" sldId="457"/>
        </pc:sldMkLst>
      </pc:sldChg>
      <pc:sldChg chg="del">
        <pc:chgData name="Alison Cooke" userId="S::a.cooke@uwtsd.ac.uk::46c329c9-26b7-4eba-b77b-7474421bfd31" providerId="AD" clId="Web-{6F3449A7-BFC2-9B73-D2AA-0437510ECBDC}" dt="2024-02-07T07:37:46.082" v="15"/>
        <pc:sldMkLst>
          <pc:docMk/>
          <pc:sldMk cId="3585409492" sldId="458"/>
        </pc:sldMkLst>
      </pc:sldChg>
      <pc:sldChg chg="del">
        <pc:chgData name="Alison Cooke" userId="S::a.cooke@uwtsd.ac.uk::46c329c9-26b7-4eba-b77b-7474421bfd31" providerId="AD" clId="Web-{6F3449A7-BFC2-9B73-D2AA-0437510ECBDC}" dt="2024-02-07T07:36:06.984" v="0"/>
        <pc:sldMkLst>
          <pc:docMk/>
          <pc:sldMk cId="3404614733" sldId="459"/>
        </pc:sldMkLst>
      </pc:sldChg>
      <pc:sldChg chg="del">
        <pc:chgData name="Alison Cooke" userId="S::a.cooke@uwtsd.ac.uk::46c329c9-26b7-4eba-b77b-7474421bfd31" providerId="AD" clId="Web-{6F3449A7-BFC2-9B73-D2AA-0437510ECBDC}" dt="2024-02-07T07:36:40.658" v="5"/>
        <pc:sldMkLst>
          <pc:docMk/>
          <pc:sldMk cId="179338851" sldId="460"/>
        </pc:sldMkLst>
      </pc:sldChg>
    </pc:docChg>
  </pc:docChgLst>
  <pc:docChgLst>
    <pc:chgData name="Alison Cooke" userId="S::a.cooke@uwtsd.ac.uk::46c329c9-26b7-4eba-b77b-7474421bfd31" providerId="AD" clId="Web-{F02876CA-6E23-B44A-EA84-D25C428FD022}"/>
    <pc:docChg chg="modSld sldOrd">
      <pc:chgData name="Alison Cooke" userId="S::a.cooke@uwtsd.ac.uk::46c329c9-26b7-4eba-b77b-7474421bfd31" providerId="AD" clId="Web-{F02876CA-6E23-B44A-EA84-D25C428FD022}" dt="2024-01-31T14:29:29.273" v="10"/>
      <pc:docMkLst>
        <pc:docMk/>
      </pc:docMkLst>
      <pc:sldChg chg="modSp">
        <pc:chgData name="Alison Cooke" userId="S::a.cooke@uwtsd.ac.uk::46c329c9-26b7-4eba-b77b-7474421bfd31" providerId="AD" clId="Web-{F02876CA-6E23-B44A-EA84-D25C428FD022}" dt="2024-01-31T14:28:29.349" v="1" actId="20577"/>
        <pc:sldMkLst>
          <pc:docMk/>
          <pc:sldMk cId="3778868294" sldId="289"/>
        </pc:sldMkLst>
        <pc:spChg chg="mod">
          <ac:chgData name="Alison Cooke" userId="S::a.cooke@uwtsd.ac.uk::46c329c9-26b7-4eba-b77b-7474421bfd31" providerId="AD" clId="Web-{F02876CA-6E23-B44A-EA84-D25C428FD022}" dt="2024-01-31T14:28:29.349" v="1" actId="20577"/>
          <ac:spMkLst>
            <pc:docMk/>
            <pc:sldMk cId="3778868294" sldId="289"/>
            <ac:spMk id="2" creationId="{8589D72A-6C14-43FD-1E9C-C74127343EAB}"/>
          </ac:spMkLst>
        </pc:spChg>
      </pc:sldChg>
      <pc:sldChg chg="modSp ord modNotes">
        <pc:chgData name="Alison Cooke" userId="S::a.cooke@uwtsd.ac.uk::46c329c9-26b7-4eba-b77b-7474421bfd31" providerId="AD" clId="Web-{F02876CA-6E23-B44A-EA84-D25C428FD022}" dt="2024-01-31T14:29:29.273" v="10"/>
        <pc:sldMkLst>
          <pc:docMk/>
          <pc:sldMk cId="179338851" sldId="460"/>
        </pc:sldMkLst>
        <pc:spChg chg="mod">
          <ac:chgData name="Alison Cooke" userId="S::a.cooke@uwtsd.ac.uk::46c329c9-26b7-4eba-b77b-7474421bfd31" providerId="AD" clId="Web-{F02876CA-6E23-B44A-EA84-D25C428FD022}" dt="2024-01-31T14:29:20.586" v="9" actId="20577"/>
          <ac:spMkLst>
            <pc:docMk/>
            <pc:sldMk cId="179338851" sldId="460"/>
            <ac:spMk id="2" creationId="{964257E9-725C-6CF5-E1CC-9849D733FE5C}"/>
          </ac:spMkLst>
        </pc:spChg>
      </pc:sldChg>
    </pc:docChg>
  </pc:docChgLst>
  <pc:docChgLst>
    <pc:chgData name="Alison Cooke" userId="S::a.cooke@uwtsd.ac.uk::46c329c9-26b7-4eba-b77b-7474421bfd31" providerId="AD" clId="Web-{10D1CD79-624C-BAFE-0FDC-6E938B54FB7B}"/>
    <pc:docChg chg="modSld">
      <pc:chgData name="Alison Cooke" userId="S::a.cooke@uwtsd.ac.uk::46c329c9-26b7-4eba-b77b-7474421bfd31" providerId="AD" clId="Web-{10D1CD79-624C-BAFE-0FDC-6E938B54FB7B}" dt="2024-02-07T07:32:50.551" v="33" actId="1076"/>
      <pc:docMkLst>
        <pc:docMk/>
      </pc:docMkLst>
      <pc:sldChg chg="modNotes">
        <pc:chgData name="Alison Cooke" userId="S::a.cooke@uwtsd.ac.uk::46c329c9-26b7-4eba-b77b-7474421bfd31" providerId="AD" clId="Web-{10D1CD79-624C-BAFE-0FDC-6E938B54FB7B}" dt="2024-02-07T07:31:42.565" v="18"/>
        <pc:sldMkLst>
          <pc:docMk/>
          <pc:sldMk cId="2699942809" sldId="373"/>
        </pc:sldMkLst>
      </pc:sldChg>
      <pc:sldChg chg="modSp">
        <pc:chgData name="Alison Cooke" userId="S::a.cooke@uwtsd.ac.uk::46c329c9-26b7-4eba-b77b-7474421bfd31" providerId="AD" clId="Web-{10D1CD79-624C-BAFE-0FDC-6E938B54FB7B}" dt="2024-02-07T07:32:50.551" v="33" actId="1076"/>
        <pc:sldMkLst>
          <pc:docMk/>
          <pc:sldMk cId="581592875" sldId="374"/>
        </pc:sldMkLst>
        <pc:spChg chg="mod">
          <ac:chgData name="Alison Cooke" userId="S::a.cooke@uwtsd.ac.uk::46c329c9-26b7-4eba-b77b-7474421bfd31" providerId="AD" clId="Web-{10D1CD79-624C-BAFE-0FDC-6E938B54FB7B}" dt="2024-02-07T07:32:37.989" v="29" actId="14100"/>
          <ac:spMkLst>
            <pc:docMk/>
            <pc:sldMk cId="581592875" sldId="374"/>
            <ac:spMk id="31747" creationId="{D2029724-2CAD-7244-A4A7-1F664D9D1FF4}"/>
          </ac:spMkLst>
        </pc:spChg>
        <pc:picChg chg="mod">
          <ac:chgData name="Alison Cooke" userId="S::a.cooke@uwtsd.ac.uk::46c329c9-26b7-4eba-b77b-7474421bfd31" providerId="AD" clId="Web-{10D1CD79-624C-BAFE-0FDC-6E938B54FB7B}" dt="2024-02-07T07:32:50.551" v="33" actId="1076"/>
          <ac:picMkLst>
            <pc:docMk/>
            <pc:sldMk cId="581592875" sldId="374"/>
            <ac:picMk id="2" creationId="{02156E4E-2DBE-64C2-348E-FC14D2883164}"/>
          </ac:picMkLst>
        </pc:picChg>
      </pc:sldChg>
      <pc:sldChg chg="modSp">
        <pc:chgData name="Alison Cooke" userId="S::a.cooke@uwtsd.ac.uk::46c329c9-26b7-4eba-b77b-7474421bfd31" providerId="AD" clId="Web-{10D1CD79-624C-BAFE-0FDC-6E938B54FB7B}" dt="2024-02-07T07:30:44.938" v="11" actId="20577"/>
        <pc:sldMkLst>
          <pc:docMk/>
          <pc:sldMk cId="1423043062" sldId="450"/>
        </pc:sldMkLst>
        <pc:spChg chg="mod">
          <ac:chgData name="Alison Cooke" userId="S::a.cooke@uwtsd.ac.uk::46c329c9-26b7-4eba-b77b-7474421bfd31" providerId="AD" clId="Web-{10D1CD79-624C-BAFE-0FDC-6E938B54FB7B}" dt="2024-02-07T07:30:44.938" v="11" actId="20577"/>
          <ac:spMkLst>
            <pc:docMk/>
            <pc:sldMk cId="1423043062" sldId="450"/>
            <ac:spMk id="2" creationId="{D8311B42-126A-5245-84D3-0689DA9FBE37}"/>
          </ac:spMkLst>
        </pc:spChg>
      </pc:sldChg>
      <pc:sldChg chg="modNotes">
        <pc:chgData name="Alison Cooke" userId="S::a.cooke@uwtsd.ac.uk::46c329c9-26b7-4eba-b77b-7474421bfd31" providerId="AD" clId="Web-{10D1CD79-624C-BAFE-0FDC-6E938B54FB7B}" dt="2024-02-07T07:32:02.909" v="24"/>
        <pc:sldMkLst>
          <pc:docMk/>
          <pc:sldMk cId="1649463540" sldId="4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business-functions/strategy-and-corporate-finance/our-insights/enduring-ideas-the-three-horizons-of-growth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DD517077-D56F-0347-A307-54F2C9AEBA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5D8FB35-1A28-454C-8422-FC40366125A6}" type="slidenum">
              <a:rPr lang="en-US" altLang="en-US">
                <a:latin typeface="Calibri" panose="020F0502020204030204" pitchFamily="34" charset="0"/>
              </a:rPr>
              <a:pPr/>
              <a:t>7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A0812F27-BB47-E145-92BF-41F9C170A6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8106E75E-E8BF-C347-A912-CFFD0A310E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US" sz="1800"/>
              <a:t>This session covers: </a:t>
            </a:r>
          </a:p>
          <a:p>
            <a:pPr marL="0" indent="0">
              <a:buNone/>
            </a:pPr>
            <a:endParaRPr lang="en-US" sz="1800"/>
          </a:p>
          <a:p>
            <a:pPr algn="just"/>
            <a:r>
              <a:rPr lang="en-US" sz="1600"/>
              <a:t>Introduction of concept of strategy and strategic management and how it relates to modern policing.  </a:t>
            </a:r>
          </a:p>
          <a:p>
            <a:pPr algn="just"/>
            <a:r>
              <a:rPr lang="en-US" sz="1600"/>
              <a:t>Definitions of key terms Strategy, &amp; Strategic Management </a:t>
            </a:r>
          </a:p>
          <a:p>
            <a:pPr algn="just"/>
            <a:r>
              <a:rPr lang="en-US" sz="1600"/>
              <a:t>Starting to explore the theories</a:t>
            </a:r>
          </a:p>
          <a:p>
            <a:pPr lvl="1" algn="just"/>
            <a:r>
              <a:rPr lang="en-US" sz="1600"/>
              <a:t>Mission, Vision, Values, Objectives ]</a:t>
            </a:r>
          </a:p>
          <a:p>
            <a:pPr algn="just"/>
            <a:r>
              <a:rPr lang="en-US" sz="1600"/>
              <a:t>Strategic Statements </a:t>
            </a:r>
          </a:p>
          <a:p>
            <a:pPr algn="just"/>
            <a:r>
              <a:rPr lang="en-US" sz="1600"/>
              <a:t>Exploring the strategic framework.</a:t>
            </a:r>
          </a:p>
          <a:p>
            <a:pPr algn="just"/>
            <a:r>
              <a:rPr lang="en-US" sz="1600"/>
              <a:t>Considering the role of leaders and managers in delivering the </a:t>
            </a:r>
            <a:r>
              <a:rPr lang="en-US" sz="1600" err="1"/>
              <a:t>organisational</a:t>
            </a:r>
            <a:r>
              <a:rPr lang="en-US" sz="1600"/>
              <a:t> strategy. 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Lynch describes strategic management as “ the identification of the purpose of the organisation and the plans and actions to achieve that purpose”</a:t>
            </a:r>
          </a:p>
          <a:p>
            <a:endParaRPr lang="en-GB"/>
          </a:p>
          <a:p>
            <a:r>
              <a:rPr lang="en-GB"/>
              <a:t>Do we agree?  Anything we would add?  ( OPEN TO CLASS)</a:t>
            </a:r>
          </a:p>
          <a:p>
            <a:endParaRPr lang="en-GB"/>
          </a:p>
          <a:p>
            <a:r>
              <a:rPr lang="en-GB"/>
              <a:t>So if strategic management is knowing or identifying the purpose of the organisation and its plans and actions  - HOW do you think the organisations management can achieve this ??</a:t>
            </a:r>
          </a:p>
          <a:p>
            <a:endParaRPr lang="en-GB"/>
          </a:p>
          <a:p>
            <a:r>
              <a:rPr lang="en-GB"/>
              <a:t>OPEN to Class</a:t>
            </a:r>
          </a:p>
          <a:p>
            <a:endParaRPr lang="en-GB"/>
          </a:p>
          <a:p>
            <a:r>
              <a:rPr lang="en-GB"/>
              <a:t>It is suggested in academia that it could involve the following: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sz="1200"/>
              <a:t>Has support of organisation’s leadership .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sz="1200"/>
              <a:t>Engages and involves individuals across the organisation.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sz="1200"/>
              <a:t>Is flexible to prevailing and emerging issues .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sz="1200"/>
              <a:t>Supports resources decisions.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sz="1200"/>
              <a:t>Engages and motivates all staff.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US" altLang="en-US" sz="1200"/>
              <a:t>Is Reviewed regularly – doesn’t just sit on the shelf gathering dust!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C3A06F-C0F7-46F7-B51A-13E8EA7B96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550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26789D3F-687B-A345-8861-479CB70FCFD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4B0C7CBE-B929-CB45-B29D-C03754C11B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Figure 1.1 Strategy: its definition, purpose, analysis and work</a:t>
            </a:r>
            <a:endParaRPr lang="en-IN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10CF14D-38AB-4944-8949-FEE7BE12B7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67EB709-FC1F-5944-9D99-AB2AC9B9B614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So lets start at looking at what is STRATEGY?</a:t>
            </a:r>
          </a:p>
          <a:p>
            <a:endParaRPr lang="en-GB"/>
          </a:p>
          <a:p>
            <a:r>
              <a:rPr lang="en-GB"/>
              <a:t>It’s a term that is thrown around like confetti</a:t>
            </a:r>
          </a:p>
          <a:p>
            <a:r>
              <a:rPr lang="en-GB"/>
              <a:t>We hear it constantly in various ways – how many times a day do you think you use the term or hear </a:t>
            </a:r>
            <a:r>
              <a:rPr lang="en-GB" err="1"/>
              <a:t>oit</a:t>
            </a:r>
            <a:r>
              <a:rPr lang="en-GB"/>
              <a:t> being said by colleagues in meetings etc</a:t>
            </a:r>
          </a:p>
          <a:p>
            <a:r>
              <a:rPr lang="en-GB"/>
              <a:t>Its in publications that are relevant to your roles</a:t>
            </a:r>
          </a:p>
          <a:p>
            <a:endParaRPr lang="en-GB"/>
          </a:p>
          <a:p>
            <a:r>
              <a:rPr lang="en-GB"/>
              <a:t>BUT what exactly is strategy??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C3A06F-C0F7-46F7-B51A-13E8EA7B965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3574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2CD4D109-A882-2848-AC14-811395D10F5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40CE2060-5B95-4B4E-812F-40F82E6FF82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Figure 1.2 Definitions of strategy</a:t>
            </a: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How would you define it  in simple terms?</a:t>
            </a: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Whole array of definitions including the ones on screen which have been taken from academic sources</a:t>
            </a: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fact that there is not one universally accepted definition of ‘strategy’ may present problems</a:t>
            </a: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What do you think the advantages and disadvantages are of having one agreed definition??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7319D8A0-706C-784E-A8A7-6539F7041C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D04968A-D39E-F342-95F0-5ECCAB55D45F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BDD8A049-8EDC-F744-B2C5-ED05EAD972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A6D345A0-66BE-2641-A630-06D8DEE4D6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So having considered defining the term strategy let’s move on to consider What is Strategy for?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Why do organisations need a strategy?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Open to class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Answers:</a:t>
            </a:r>
          </a:p>
          <a:p>
            <a:pPr marL="390525" indent="-390525" eaLnBrk="1" hangingPunct="1">
              <a:buFont typeface="Arial" charset="0"/>
              <a:buNone/>
              <a:defRPr/>
            </a:pP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To define and express the purpose of an organisation to </a:t>
            </a:r>
            <a:r>
              <a:rPr lang="en-US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90525" indent="-390525" eaLnBrk="1" hangingPunct="1">
              <a:buFont typeface="Arial" charset="0"/>
              <a:buNone/>
              <a:defRPr/>
            </a:pPr>
            <a:r>
              <a:rPr lang="en-US" altLang="en-US" sz="2400">
                <a:solidFill>
                  <a:srgbClr val="007B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so </a:t>
            </a:r>
            <a:r>
              <a:rPr lang="en-US" altLang="en-US" sz="2400" i="1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 are those individuals or groups that depend on an organisation to fulfil their own goals and on whom, in turn, the organisation depends.</a:t>
            </a:r>
          </a:p>
          <a:p>
            <a:pPr marL="390525" indent="-390525" eaLnBrk="1" hangingPunct="1">
              <a:buFont typeface="Arial" charset="0"/>
              <a:buNone/>
              <a:defRPr/>
            </a:pPr>
            <a:r>
              <a:rPr lang="en-US" altLang="en-US" sz="2400">
                <a:solidFill>
                  <a:srgbClr val="007B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Four ways to define an organisation’s purpose:</a:t>
            </a:r>
          </a:p>
          <a:p>
            <a:pPr marL="390525" indent="-390525" eaLnBrk="1" hangingPunct="1">
              <a:buFont typeface="Arial" charset="0"/>
              <a:buNone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Through its: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Mission Statement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Vision Statement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Statement of Values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Statement of Objectives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9F46F0B2-A932-4F4A-AF60-73593BE87B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C1C7B3C-D64A-B244-BE97-F5C9F545B2A1}" type="slidenum">
              <a:rPr lang="en-GB" altLang="en-US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3229A7B2-3D97-E94A-B23C-CA73AA1774F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0CB44539-0984-774D-8DBB-3AC2E2841D6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IN" altLang="en-US">
                <a:latin typeface="Arial" panose="020B0604020202020204" pitchFamily="34" charset="0"/>
                <a:cs typeface="Arial" panose="020B0604020202020204" pitchFamily="34" charset="0"/>
              </a:rPr>
              <a:t>Figure 1.3 Three horizons for strategy</a:t>
            </a:r>
          </a:p>
          <a:p>
            <a:pPr eaLnBrk="1" hangingPunct="1">
              <a:spcBef>
                <a:spcPct val="0"/>
              </a:spcBef>
            </a:pPr>
            <a:endParaRPr lang="en-IN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IN" altLang="en-US">
                <a:latin typeface="Arial" panose="020B0604020202020204" pitchFamily="34" charset="0"/>
                <a:cs typeface="Arial" panose="020B0604020202020204" pitchFamily="34" charset="0"/>
              </a:rPr>
              <a:t>Whittington et al highlight that there are 3 horizons for strategy</a:t>
            </a:r>
          </a:p>
          <a:p>
            <a:pPr marL="228600" indent="-228600" eaLnBrk="1" hangingPunct="1">
              <a:spcBef>
                <a:spcPct val="0"/>
              </a:spcBef>
              <a:buAutoNum type="arabicPeriod"/>
            </a:pPr>
            <a:r>
              <a:rPr lang="en-IN" altLang="en-US">
                <a:latin typeface="Arial" panose="020B0604020202020204" pitchFamily="34" charset="0"/>
                <a:cs typeface="Arial" panose="020B0604020202020204" pitchFamily="34" charset="0"/>
              </a:rPr>
              <a:t>To extend and defend core business</a:t>
            </a:r>
          </a:p>
          <a:p>
            <a:pPr marL="228600" indent="-228600" eaLnBrk="1" hangingPunct="1">
              <a:spcBef>
                <a:spcPct val="0"/>
              </a:spcBef>
              <a:buAutoNum type="arabicPeriod"/>
            </a:pPr>
            <a:r>
              <a:rPr lang="en-IN" altLang="en-US">
                <a:latin typeface="Arial" panose="020B0604020202020204" pitchFamily="34" charset="0"/>
                <a:cs typeface="Arial" panose="020B0604020202020204" pitchFamily="34" charset="0"/>
              </a:rPr>
              <a:t>To build emerging business and </a:t>
            </a:r>
          </a:p>
          <a:p>
            <a:pPr marL="228600" indent="-228600" eaLnBrk="1" hangingPunct="1">
              <a:spcBef>
                <a:spcPct val="0"/>
              </a:spcBef>
              <a:buAutoNum type="arabicPeriod"/>
            </a:pPr>
            <a:r>
              <a:rPr lang="en-IN" altLang="en-US">
                <a:latin typeface="Arial" panose="020B0604020202020204" pitchFamily="34" charset="0"/>
                <a:cs typeface="Arial" panose="020B0604020202020204" pitchFamily="34" charset="0"/>
              </a:rPr>
              <a:t>Create viable options</a:t>
            </a:r>
          </a:p>
          <a:p>
            <a:pPr marL="228600" indent="-228600" eaLnBrk="1" hangingPunct="1">
              <a:spcBef>
                <a:spcPct val="0"/>
              </a:spcBef>
              <a:buAutoNum type="arabicPeriod"/>
            </a:pPr>
            <a:endParaRPr lang="en-IN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b="0" i="0">
                <a:solidFill>
                  <a:srgbClr val="11262B"/>
                </a:solidFill>
                <a:effectLst/>
                <a:latin typeface="DM Sans" panose="020B0604020202020204" pitchFamily="2" charset="0"/>
              </a:rPr>
              <a:t>The 3 horizons model is a growth strategy framework developed  by </a:t>
            </a:r>
            <a:r>
              <a:rPr lang="en-GB" b="0" i="0" u="none" strike="noStrike">
                <a:effectLst/>
                <a:latin typeface="DM Sans" panose="020B0604020202020204" pitchFamily="2" charset="0"/>
                <a:hlinkClick r:id="rId3"/>
              </a:rPr>
              <a:t>McKinsey</a:t>
            </a:r>
            <a:r>
              <a:rPr lang="en-GB" b="0" i="0">
                <a:solidFill>
                  <a:srgbClr val="11262B"/>
                </a:solidFill>
                <a:effectLst/>
                <a:latin typeface="DM Sans" panose="020B0604020202020204" pitchFamily="2" charset="0"/>
              </a:rPr>
              <a:t> that  can be used to think about the future of a company or organisation. It can help manage growth in a coordinated way.</a:t>
            </a:r>
          </a:p>
          <a:p>
            <a:pPr algn="l"/>
            <a:r>
              <a:rPr lang="en-GB" b="0" i="0">
                <a:solidFill>
                  <a:srgbClr val="11262B"/>
                </a:solidFill>
                <a:effectLst/>
                <a:latin typeface="DM Sans" panose="020B0604020202020204" pitchFamily="2" charset="0"/>
              </a:rPr>
              <a:t> The main advantage of the framework is that it provides a common language with which to understand and talk about the different kinds of growth.</a:t>
            </a:r>
          </a:p>
          <a:p>
            <a:pPr algn="l"/>
            <a:r>
              <a:rPr lang="en-GB" b="0" i="0">
                <a:solidFill>
                  <a:srgbClr val="11262B"/>
                </a:solidFill>
                <a:effectLst/>
                <a:latin typeface="DM Sans" panose="020B0604020202020204" pitchFamily="2" charset="0"/>
              </a:rPr>
              <a:t>Anybody who’s ever worked at a large organization knows that each team (or board) member has a different vision for the company’s future.</a:t>
            </a:r>
          </a:p>
          <a:p>
            <a:pPr algn="l"/>
            <a:r>
              <a:rPr lang="en-GB" b="0" i="0">
                <a:solidFill>
                  <a:srgbClr val="11262B"/>
                </a:solidFill>
                <a:effectLst/>
                <a:latin typeface="DM Sans" panose="020B0604020202020204" pitchFamily="2" charset="0"/>
              </a:rPr>
              <a:t>The horizon model helps to manage the varying visions and guide conversations by showing your team the grand innovation plan and the goals for that plan over time – including when they can expect to see return on investment, results, or profit.</a:t>
            </a:r>
          </a:p>
          <a:p>
            <a:pPr algn="l"/>
            <a:endParaRPr lang="en-GB" b="0" i="0">
              <a:solidFill>
                <a:srgbClr val="11262B"/>
              </a:solidFill>
              <a:effectLst/>
              <a:latin typeface="DM Sans" panose="020B0604020202020204" pitchFamily="2" charset="0"/>
            </a:endParaRPr>
          </a:p>
          <a:p>
            <a:pPr algn="l"/>
            <a:r>
              <a:rPr lang="en-GB" b="0" i="0">
                <a:solidFill>
                  <a:srgbClr val="11262B"/>
                </a:solidFill>
                <a:effectLst/>
                <a:latin typeface="DM Sans" panose="020B0604020202020204" pitchFamily="2" charset="0"/>
              </a:rPr>
              <a:t>More info - https://www.boardofinnovation.com/blog/what-is-the-3-horizons-model-how-can-you-use-it/</a:t>
            </a:r>
          </a:p>
          <a:p>
            <a:pPr algn="l"/>
            <a:endParaRPr lang="en-GB" b="0" i="0">
              <a:solidFill>
                <a:srgbClr val="11262B"/>
              </a:solidFill>
              <a:effectLst/>
              <a:latin typeface="DM Sans" panose="020B0604020202020204" pitchFamily="2" charset="0"/>
            </a:endParaRPr>
          </a:p>
          <a:p>
            <a:pPr marL="0" indent="0" eaLnBrk="1" hangingPunct="1">
              <a:spcBef>
                <a:spcPct val="0"/>
              </a:spcBef>
              <a:buNone/>
            </a:pPr>
            <a:endParaRPr lang="en-IN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9FA01E46-A4DB-194D-A736-0C639AB107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0318640-D302-DC4A-96F7-DA6CD6D94F11}" type="slidenum">
              <a:rPr lang="en-GB" altLang="en-US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64D44428-594B-A94E-B807-DAF903B48B6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500BDBEC-4CE5-BB48-B5DD-FA297C74A6A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Strategy statement should have 3 main themes: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Any ideas as what they may be?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Fundamental </a:t>
            </a:r>
            <a:r>
              <a:rPr lang="en-GB" altLang="en-US" sz="1200" b="1" i="1"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 that the organisation seeks, which reflect the stated mission, vision and objectives.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sz="1200" b="1" i="1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 or domain of the organisation’s activities.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The particular </a:t>
            </a:r>
            <a:r>
              <a:rPr lang="en-GB" altLang="en-US" sz="1200" b="1" i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altLang="en-US" sz="1200" b="1" i="1">
                <a:latin typeface="Arial" panose="020B0604020202020204" pitchFamily="34" charset="0"/>
                <a:cs typeface="Arial" panose="020B0604020202020204" pitchFamily="34" charset="0"/>
              </a:rPr>
              <a:t>capabilities</a:t>
            </a: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 it </a:t>
            </a:r>
          </a:p>
          <a:p>
            <a:pPr marL="344488" indent="0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has to deliver all of these.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EDB1FBF1-EF1A-F045-BBE4-FBC677C94D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8C9002C-F22C-7F48-AF42-6127BA8CB0A6}" type="slidenum">
              <a:rPr lang="en-GB" altLang="en-US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B07D9536-FEEA-AF48-B7AC-CFA007A3CF9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F291110-660B-F94B-A689-A9DD8777426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Lets move on to MISSION statements</a:t>
            </a:r>
          </a:p>
          <a:p>
            <a:endParaRPr lang="en-GB" altLang="en-US"/>
          </a:p>
          <a:p>
            <a:r>
              <a:rPr lang="en-GB" altLang="en-US"/>
              <a:t>What are mission statements?</a:t>
            </a:r>
          </a:p>
          <a:p>
            <a:endParaRPr lang="en-GB" altLang="en-US"/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1200" b="1">
                <a:cs typeface="Arial" panose="020B0604020202020204" pitchFamily="34" charset="0"/>
              </a:rPr>
              <a:t>A mission statement provides employees and stakeholders with clarity about what the organisation is fundamentally there to do.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altLang="en-US" sz="1200" b="1">
              <a:cs typeface="Arial" panose="020B0604020202020204" pitchFamily="34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1200">
                <a:cs typeface="Arial" panose="020B0604020202020204" pitchFamily="34" charset="0"/>
              </a:rPr>
              <a:t>‘What business are we in?’ 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1200">
                <a:cs typeface="Arial" panose="020B0604020202020204" pitchFamily="34" charset="0"/>
              </a:rPr>
              <a:t>‘What would be lost if the organisation did not exist?’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1200">
                <a:cs typeface="Arial" panose="020B0604020202020204" pitchFamily="34" charset="0"/>
              </a:rPr>
              <a:t>‘How do we make a difference?’</a:t>
            </a:r>
          </a:p>
          <a:p>
            <a:endParaRPr lang="en-GB" altLang="en-US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682E2E2B-CD28-2F41-AC7E-D36D346AAE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908A5A4-C484-B64F-BD6E-90748C8CBE37}" type="slidenum">
              <a:rPr lang="en-GB" altLang="en-US">
                <a:latin typeface="Calibri" panose="020F0502020204030204" pitchFamily="34" charset="0"/>
              </a:rPr>
              <a:pPr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Thinking of your own organisation’s Mission statement</a:t>
            </a:r>
          </a:p>
          <a:p>
            <a:r>
              <a:rPr lang="en-GB"/>
              <a:t>Are they good statements?</a:t>
            </a:r>
            <a:endParaRPr lang="en-GB">
              <a:cs typeface="Calibri"/>
            </a:endParaRPr>
          </a:p>
          <a:p>
            <a:r>
              <a:rPr lang="en-GB"/>
              <a:t>Do they reflect the scale of the mission appropriately?</a:t>
            </a:r>
            <a:endParaRPr lang="en-GB">
              <a:cs typeface="Calibri" panose="020F0502020204030204"/>
            </a:endParaRPr>
          </a:p>
          <a:p>
            <a:endParaRPr lang="en-GB"/>
          </a:p>
          <a:p>
            <a:r>
              <a:rPr lang="en-GB"/>
              <a:t>Would you change anything?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C3A06F-C0F7-46F7-B51A-13E8EA7B96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0119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Mission statements are normally supported by priorities  or objectives</a:t>
            </a:r>
          </a:p>
          <a:p>
            <a:endParaRPr lang="en-GB"/>
          </a:p>
          <a:p>
            <a:r>
              <a:rPr lang="en-GB"/>
              <a:t>Again what about your organisation’s objectives</a:t>
            </a:r>
          </a:p>
          <a:p>
            <a:r>
              <a:rPr lang="en-GB"/>
              <a:t>How many?</a:t>
            </a:r>
            <a:endParaRPr lang="en-GB">
              <a:cs typeface="Calibri"/>
            </a:endParaRPr>
          </a:p>
          <a:p>
            <a:r>
              <a:rPr lang="en-GB"/>
              <a:t>Effective?</a:t>
            </a:r>
            <a:endParaRPr lang="en-GB">
              <a:cs typeface="Calibri" panose="020F0502020204030204"/>
            </a:endParaRPr>
          </a:p>
          <a:p>
            <a:r>
              <a:rPr lang="en-GB"/>
              <a:t>Change any?</a:t>
            </a:r>
            <a:endParaRPr lang="en-GB">
              <a:cs typeface="Calibri" panose="020F0502020204030204"/>
            </a:endParaRPr>
          </a:p>
          <a:p>
            <a:r>
              <a:rPr lang="en-GB"/>
              <a:t>Focused enough?</a:t>
            </a:r>
            <a:endParaRPr lang="en-GB">
              <a:cs typeface="Calibri" panose="020F0502020204030204"/>
            </a:endParaRPr>
          </a:p>
          <a:p>
            <a:r>
              <a:rPr lang="en-GB"/>
              <a:t>Do they meet community needs?</a:t>
            </a: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C3A06F-C0F7-46F7-B51A-13E8EA7B965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1225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/>
              <a:t>Remember – Don’t simply re-use the one’s we’ve just used. Make this specific to your current work environment – Don’t overthink it – this is just an exercise to get you thinking about the value of mission statement. 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Think - 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1200">
                <a:cs typeface="Arial" panose="020B0604020202020204" pitchFamily="34" charset="0"/>
              </a:rPr>
              <a:t>‘</a:t>
            </a:r>
            <a:r>
              <a:rPr lang="en-GB" altLang="en-US" sz="1200" b="1">
                <a:cs typeface="Arial" panose="020B0604020202020204" pitchFamily="34" charset="0"/>
              </a:rPr>
              <a:t>What business are we in?’ 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1200" b="1">
                <a:cs typeface="Arial" panose="020B0604020202020204" pitchFamily="34" charset="0"/>
              </a:rPr>
              <a:t>‘What would be lost if the dept / area did not exist?’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1200" b="1">
                <a:cs typeface="Arial" panose="020B0604020202020204" pitchFamily="34" charset="0"/>
              </a:rPr>
              <a:t>‘How do we make a difference?’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C3A06F-C0F7-46F7-B51A-13E8EA7B965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26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1488"/>
            <a:ext cx="8229600" cy="74771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829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tiff"/><Relationship Id="rId5" Type="http://schemas.openxmlformats.org/officeDocument/2006/relationships/image" Target="../media/image17.tiff"/><Relationship Id="rId4" Type="http://schemas.openxmlformats.org/officeDocument/2006/relationships/image" Target="../media/image16.tif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tiff"/><Relationship Id="rId3" Type="http://schemas.openxmlformats.org/officeDocument/2006/relationships/image" Target="../media/image19.tiff"/><Relationship Id="rId7" Type="http://schemas.openxmlformats.org/officeDocument/2006/relationships/image" Target="../media/image23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tiff"/><Relationship Id="rId10" Type="http://schemas.openxmlformats.org/officeDocument/2006/relationships/image" Target="../media/image26.jpeg"/><Relationship Id="rId4" Type="http://schemas.openxmlformats.org/officeDocument/2006/relationships/image" Target="../media/image20.tiff"/><Relationship Id="rId9" Type="http://schemas.openxmlformats.org/officeDocument/2006/relationships/image" Target="../media/image25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25E4D-1C2C-47F6-A56D-5CC0DC19A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7914" y="2693987"/>
            <a:ext cx="6304124" cy="1470025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sz="3200" b="1" dirty="0"/>
              <a:t>1 - Strategic Management: </a:t>
            </a:r>
            <a:br>
              <a:rPr lang="en-GB" sz="3200" b="1" dirty="0"/>
            </a:br>
            <a:r>
              <a:rPr lang="en-GB" sz="3200" b="1" dirty="0"/>
              <a:t>An introduction to the key concepts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CEB683-625E-4C5B-BF45-79745334A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67" y="784883"/>
            <a:ext cx="6400800" cy="1470025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en-GB" b="1">
                <a:solidFill>
                  <a:srgbClr val="0070C0"/>
                </a:solidFill>
              </a:rPr>
              <a:t>1 – Rheolaeth Strategol – Cyflwyniad i gysyniadau allweddol</a:t>
            </a:r>
          </a:p>
        </p:txBody>
      </p:sp>
    </p:spTree>
    <p:extLst>
      <p:ext uri="{BB962C8B-B14F-4D97-AF65-F5344CB8AC3E}">
        <p14:creationId xmlns:p14="http://schemas.microsoft.com/office/powerpoint/2010/main" val="418741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60EA3-3AD4-4942-81A2-EAD2B015427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>
              <a:rPr lang="en-GB" b="1">
                <a:solidFill>
                  <a:schemeClr val="accent1"/>
                </a:solidFill>
                <a:cs typeface="Calibri Light"/>
              </a:rPr>
            </a:br>
            <a:r>
              <a:rPr lang="en-GB" b="1">
                <a:solidFill>
                  <a:schemeClr val="bg1"/>
                </a:solidFill>
                <a:cs typeface="Calibri Light"/>
              </a:rPr>
              <a:t>Croeso - Welcome</a:t>
            </a:r>
            <a:br>
              <a:rPr lang="en-GB" b="1">
                <a:solidFill>
                  <a:schemeClr val="accent1"/>
                </a:solidFill>
                <a:cs typeface="Calibri Light"/>
              </a:rPr>
            </a:b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4A493-098E-4902-96FD-459F1C45D6F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68580" tIns="34290" rIns="68580" bIns="34290" rtlCol="0" anchor="t">
            <a:normAutofit lnSpcReduction="10000"/>
          </a:bodyPr>
          <a:lstStyle/>
          <a:p>
            <a:pPr marL="0" indent="0" algn="ctr">
              <a:buNone/>
            </a:pPr>
            <a:endParaRPr lang="en-GB" b="1" dirty="0">
              <a:cs typeface="Calibri Light"/>
            </a:endParaRPr>
          </a:p>
          <a:p>
            <a:pPr marL="0" indent="0" algn="ctr">
              <a:buNone/>
            </a:pPr>
            <a:r>
              <a:rPr lang="en-GB" b="1" dirty="0">
                <a:cs typeface="Calibri Light"/>
              </a:rPr>
              <a:t>Strategic Management in Policing</a:t>
            </a:r>
          </a:p>
          <a:p>
            <a:pPr marL="0" indent="0" algn="ctr">
              <a:buNone/>
            </a:pPr>
            <a:endParaRPr lang="en-GB" b="1" dirty="0"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b="1" dirty="0">
                <a:cs typeface="Calibri" panose="020F0502020204030204"/>
              </a:rPr>
              <a:t>BMPO7004D</a:t>
            </a:r>
          </a:p>
          <a:p>
            <a:pPr marL="0" indent="0" algn="ctr">
              <a:buNone/>
            </a:pPr>
            <a:endParaRPr lang="en-GB" b="1" dirty="0"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b="1" dirty="0">
                <a:cs typeface="Calibri" panose="020F0502020204030204"/>
              </a:rPr>
              <a:t>Semester 3</a:t>
            </a:r>
          </a:p>
          <a:p>
            <a:pPr marL="0" indent="0" algn="ctr">
              <a:buNone/>
            </a:pPr>
            <a:r>
              <a:rPr lang="en-GB" b="1" dirty="0">
                <a:cs typeface="Calibri" panose="020F0502020204030204"/>
              </a:rPr>
              <a:t>(April - July 2026)</a:t>
            </a:r>
            <a:endParaRPr lang="en-GB" dirty="0">
              <a:cs typeface="Calibri" panose="020F0502020204030204"/>
            </a:endParaRP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BEF73BD-8B6A-F438-FA3D-C3B4A3808FA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73499" y="2763134"/>
            <a:ext cx="2977805" cy="1981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536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F6F2C-F4E1-42B0-A786-EBBD12942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Housekeeping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E5507-962B-4838-BF66-3B64DB58F2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516244" cy="3989040"/>
          </a:xfrm>
        </p:spPr>
        <p:txBody>
          <a:bodyPr vert="horz" lIns="68580" tIns="34290" rIns="68580" bIns="34290" rtlCol="0">
            <a:normAutofit/>
          </a:bodyPr>
          <a:lstStyle/>
          <a:p>
            <a:pPr algn="just">
              <a:lnSpc>
                <a:spcPct val="90000"/>
              </a:lnSpc>
            </a:pPr>
            <a:endParaRPr lang="en-GB" sz="1800" dirty="0"/>
          </a:p>
          <a:p>
            <a:pPr algn="just">
              <a:lnSpc>
                <a:spcPct val="90000"/>
              </a:lnSpc>
            </a:pPr>
            <a:r>
              <a:rPr lang="en-GB" sz="1800" dirty="0"/>
              <a:t>Thursdays at 5.30pm – Team link sent in advance.</a:t>
            </a:r>
          </a:p>
          <a:p>
            <a:pPr algn="just">
              <a:lnSpc>
                <a:spcPct val="90000"/>
              </a:lnSpc>
            </a:pPr>
            <a:r>
              <a:rPr lang="en-GB" sz="1800" dirty="0"/>
              <a:t>No more than 2.5hrs each session</a:t>
            </a:r>
          </a:p>
          <a:p>
            <a:pPr algn="just">
              <a:lnSpc>
                <a:spcPct val="90000"/>
              </a:lnSpc>
            </a:pPr>
            <a:r>
              <a:rPr lang="en-GB" sz="1800" dirty="0"/>
              <a:t>Open discussion, views – safe environment. Everyone’s view is valid.</a:t>
            </a:r>
          </a:p>
          <a:p>
            <a:pPr algn="just">
              <a:lnSpc>
                <a:spcPct val="90000"/>
              </a:lnSpc>
            </a:pPr>
            <a:r>
              <a:rPr lang="en-GB" sz="1800" dirty="0"/>
              <a:t>Cameras on if possible</a:t>
            </a:r>
          </a:p>
          <a:p>
            <a:pPr algn="just">
              <a:lnSpc>
                <a:spcPct val="90000"/>
              </a:lnSpc>
            </a:pPr>
            <a:r>
              <a:rPr lang="en-GB" sz="1800" dirty="0"/>
              <a:t>Moodle updated each week with lesson and any additional resources</a:t>
            </a:r>
          </a:p>
          <a:p>
            <a:pPr algn="just">
              <a:lnSpc>
                <a:spcPct val="90000"/>
              </a:lnSpc>
            </a:pPr>
            <a:r>
              <a:rPr lang="en-GB" sz="1800" dirty="0"/>
              <a:t>If you can’t attend send me an email – Register.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5C5FBB4-367A-9C40-8E1B-DCDEFB13FA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848" y="3117286"/>
            <a:ext cx="3606752" cy="2289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37154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1F933-045D-4116-9E30-465A3EB9821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Module Study Time Allocation</a:t>
            </a:r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7FC95DB-6D95-404A-B2CD-031A02AC62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13735"/>
              </p:ext>
            </p:extLst>
          </p:nvPr>
        </p:nvGraphicFramePr>
        <p:xfrm>
          <a:off x="457200" y="1894716"/>
          <a:ext cx="7891952" cy="3395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50926">
                  <a:extLst>
                    <a:ext uri="{9D8B030D-6E8A-4147-A177-3AD203B41FA5}">
                      <a16:colId xmlns:a16="http://schemas.microsoft.com/office/drawing/2014/main" val="1913614596"/>
                    </a:ext>
                  </a:extLst>
                </a:gridCol>
                <a:gridCol w="1920513">
                  <a:extLst>
                    <a:ext uri="{9D8B030D-6E8A-4147-A177-3AD203B41FA5}">
                      <a16:colId xmlns:a16="http://schemas.microsoft.com/office/drawing/2014/main" val="3402083051"/>
                    </a:ext>
                  </a:extLst>
                </a:gridCol>
                <a:gridCol w="1920513">
                  <a:extLst>
                    <a:ext uri="{9D8B030D-6E8A-4147-A177-3AD203B41FA5}">
                      <a16:colId xmlns:a16="http://schemas.microsoft.com/office/drawing/2014/main" val="2993552839"/>
                    </a:ext>
                  </a:extLst>
                </a:gridCol>
              </a:tblGrid>
              <a:tr h="679076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1500" b="1">
                          <a:effectLst/>
                        </a:rPr>
                        <a:t>Activity type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Hours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Percentage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44811404"/>
                  </a:ext>
                </a:extLst>
              </a:tr>
              <a:tr h="679076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1500" b="1">
                          <a:effectLst/>
                        </a:rPr>
                        <a:t>Scheduled learning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30 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15%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034928629"/>
                  </a:ext>
                </a:extLst>
              </a:tr>
              <a:tr h="679076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1500" b="1">
                          <a:effectLst/>
                        </a:rPr>
                        <a:t>Independent learning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170 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85%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289302552"/>
                  </a:ext>
                </a:extLst>
              </a:tr>
              <a:tr h="679076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1500" b="1">
                          <a:effectLst/>
                        </a:rPr>
                        <a:t>Placement learning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0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0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04554703"/>
                  </a:ext>
                </a:extLst>
              </a:tr>
              <a:tr h="679076">
                <a:tc>
                  <a:txBody>
                    <a:bodyPr/>
                    <a:lstStyle/>
                    <a:p>
                      <a:pPr algn="just" rtl="0" fontAlgn="base"/>
                      <a:r>
                        <a:rPr lang="en-GB" sz="1500" b="1">
                          <a:effectLst/>
                        </a:rPr>
                        <a:t>TOTAL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200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500" b="1">
                          <a:effectLst/>
                        </a:rPr>
                        <a:t>100%  </a:t>
                      </a:r>
                      <a:endParaRPr lang="en-GB" sz="1500" b="1" i="0">
                        <a:effectLst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2621412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8541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0D6D-67D9-E94A-8873-5281F22B9C9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Draft Outline of this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E23A-5979-A948-96AA-51902402B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10059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sz="2600">
                <a:latin typeface="Arial" panose="020B0604020202020204" pitchFamily="34" charset="0"/>
                <a:cs typeface="Arial" panose="020B0604020202020204" pitchFamily="34" charset="0"/>
              </a:rPr>
              <a:t>Week 1&amp; 2 – Introduction to Strategic Management in Policing – Concepts &amp; theories.</a:t>
            </a:r>
          </a:p>
          <a:p>
            <a:pPr algn="just"/>
            <a:r>
              <a:rPr lang="en-US" sz="2600">
                <a:latin typeface="Arial" panose="020B0604020202020204" pitchFamily="34" charset="0"/>
                <a:cs typeface="Arial" panose="020B0604020202020204" pitchFamily="34" charset="0"/>
              </a:rPr>
              <a:t>Week 3 – The Art of Management – The relationship between Management &amp; strategy.</a:t>
            </a:r>
          </a:p>
          <a:p>
            <a:pPr algn="just"/>
            <a:r>
              <a:rPr lang="en-US" sz="2600">
                <a:latin typeface="Arial" panose="020B0604020202020204" pitchFamily="34" charset="0"/>
                <a:cs typeface="Arial" panose="020B0604020202020204" pitchFamily="34" charset="0"/>
              </a:rPr>
              <a:t>Week 4 - Financial Management &amp; Strategic Implications. </a:t>
            </a:r>
          </a:p>
          <a:p>
            <a:pPr algn="just"/>
            <a:r>
              <a:rPr lang="en-US" sz="2600">
                <a:latin typeface="Arial" panose="020B0604020202020204" pitchFamily="34" charset="0"/>
                <a:cs typeface="Arial" panose="020B0604020202020204" pitchFamily="34" charset="0"/>
              </a:rPr>
              <a:t>Week 5 - Evidence Based Policing.</a:t>
            </a:r>
          </a:p>
          <a:p>
            <a:pPr algn="just"/>
            <a:r>
              <a:rPr lang="en-US" sz="2600">
                <a:latin typeface="Arial" panose="020B0604020202020204" pitchFamily="34" charset="0"/>
                <a:cs typeface="Arial" panose="020B0604020202020204" pitchFamily="34" charset="0"/>
              </a:rPr>
              <a:t>Week 6 - Developing Strategic Analysis &amp; capability in a policing organisation. </a:t>
            </a:r>
          </a:p>
          <a:p>
            <a:pPr algn="just"/>
            <a:r>
              <a:rPr lang="en-US" sz="2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Week 7 –Strategic Performance Management – Using performance reporting to improve the organisation</a:t>
            </a:r>
          </a:p>
          <a:p>
            <a:pPr algn="just"/>
            <a:r>
              <a:rPr lang="en-US" sz="2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 – The politics of strategic management</a:t>
            </a:r>
          </a:p>
          <a:p>
            <a:pPr algn="just"/>
            <a:r>
              <a:rPr lang="en-US" sz="2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9 - </a:t>
            </a:r>
            <a:r>
              <a:rPr lang="en-US" sz="2600"/>
              <a:t>Strategic Partnerships and understanding the broader strategic management consequences. </a:t>
            </a:r>
          </a:p>
          <a:p>
            <a:pPr algn="just"/>
            <a:r>
              <a:rPr lang="en-US" sz="2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10 – The art of prioritisation</a:t>
            </a:r>
          </a:p>
          <a:p>
            <a:pPr algn="just"/>
            <a:endParaRPr lang="en-US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683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11B42-126A-5245-84D3-0689DA9FBE3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Module Learning outcomes             </a:t>
            </a:r>
            <a:r>
              <a:rPr lang="en-US" sz="2700">
                <a:solidFill>
                  <a:schemeClr val="bg1"/>
                </a:solidFill>
              </a:rPr>
              <a:t>( student handbook 2025/2026)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5BE1A-99E1-0C45-80C9-6B3F47021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485861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Upon the successful completion of this module, the student should be able to:</a:t>
            </a:r>
          </a:p>
          <a:p>
            <a:pPr lvl="0"/>
            <a:r>
              <a:rPr lang="en-GB" sz="1900"/>
              <a:t>Systematically analyse strategic management theories for modern policing, highlighting the difficulties and limitations in achieving satisfactory outcomes for all stakeholders;</a:t>
            </a:r>
          </a:p>
          <a:p>
            <a:pPr lvl="0"/>
            <a:r>
              <a:rPr lang="en-GB" sz="1900"/>
              <a:t>Critically evaluate the strategic position of the police service, utilising various management tools and models.</a:t>
            </a:r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21A26F-3F4F-5CAB-7024-0094D2CD7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103" y="2411280"/>
            <a:ext cx="3536054" cy="2353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043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11A50DC-4DE9-6341-9F5B-CD6FA2366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0975"/>
            <a:ext cx="8229600" cy="822325"/>
          </a:xfrm>
          <a:solidFill>
            <a:srgbClr val="002060"/>
          </a:solidFill>
        </p:spPr>
        <p:txBody>
          <a:bodyPr>
            <a:normAutofit/>
          </a:bodyPr>
          <a:lstStyle/>
          <a:p>
            <a:pPr eaLnBrk="1" hangingPunct="1"/>
            <a:r>
              <a:rPr lang="en-US" altLang="en-US" sz="3600">
                <a:solidFill>
                  <a:schemeClr val="bg1"/>
                </a:solidFill>
              </a:rPr>
              <a:t>Week 1 -  Learning outcomes</a:t>
            </a:r>
          </a:p>
        </p:txBody>
      </p:sp>
      <p:sp>
        <p:nvSpPr>
          <p:cNvPr id="290819" name="Rectangle 3">
            <a:extLst>
              <a:ext uri="{FF2B5EF4-FFF2-40B4-BE49-F238E27FC236}">
                <a16:creationId xmlns:a16="http://schemas.microsoft.com/office/drawing/2014/main" id="{C6637E5F-DE09-444E-BE3D-DB72BFADA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8268"/>
            <a:ext cx="4825999" cy="4081463"/>
          </a:xfrm>
        </p:spPr>
        <p:txBody>
          <a:bodyPr>
            <a:normAutofit lnSpcReduction="10000"/>
          </a:bodyPr>
          <a:lstStyle/>
          <a:p>
            <a:pPr marL="352425" indent="-352425" eaLnBrk="1" hangingPunct="1">
              <a:buFontTx/>
              <a:buChar char="•"/>
            </a:pPr>
            <a:endParaRPr lang="en-GB" altLang="en-US" sz="1600">
              <a:cs typeface="Arial" panose="020B0604020202020204" pitchFamily="34" charset="0"/>
            </a:endParaRPr>
          </a:p>
          <a:p>
            <a:pPr marL="352425" indent="-352425" eaLnBrk="1" hangingPunct="1">
              <a:buFontTx/>
              <a:buChar char="•"/>
            </a:pPr>
            <a:r>
              <a:rPr lang="en-GB" altLang="en-US" sz="1600">
                <a:cs typeface="Arial" panose="020B0604020202020204" pitchFamily="34" charset="0"/>
              </a:rPr>
              <a:t>Understanding the term </a:t>
            </a:r>
            <a:r>
              <a:rPr lang="en-GB" altLang="en-US" sz="1600" b="1">
                <a:cs typeface="Arial" panose="020B0604020202020204" pitchFamily="34" charset="0"/>
              </a:rPr>
              <a:t>strategy and its purpose and place </a:t>
            </a:r>
            <a:r>
              <a:rPr lang="en-GB" altLang="en-US" sz="1600">
                <a:cs typeface="Arial" panose="020B0604020202020204" pitchFamily="34" charset="0"/>
              </a:rPr>
              <a:t>in an organisation</a:t>
            </a:r>
          </a:p>
          <a:p>
            <a:pPr marL="0" indent="0" eaLnBrk="1" hangingPunct="1">
              <a:buNone/>
            </a:pPr>
            <a:endParaRPr lang="en-GB" altLang="en-US" sz="1600">
              <a:cs typeface="Arial" panose="020B0604020202020204" pitchFamily="34" charset="0"/>
            </a:endParaRPr>
          </a:p>
          <a:p>
            <a:pPr marL="352425" indent="-352425" eaLnBrk="1" hangingPunct="1">
              <a:buFontTx/>
              <a:buChar char="•"/>
            </a:pPr>
            <a:r>
              <a:rPr lang="en-GB" altLang="en-US" sz="1600">
                <a:cs typeface="Arial" panose="020B0604020202020204" pitchFamily="34" charset="0"/>
              </a:rPr>
              <a:t>Summarise the strategy of an organisation in a ‘</a:t>
            </a:r>
            <a:r>
              <a:rPr lang="en-GB" altLang="en-US" sz="1600" b="1" i="1">
                <a:cs typeface="Arial" panose="020B0604020202020204" pitchFamily="34" charset="0"/>
              </a:rPr>
              <a:t>strategy statement </a:t>
            </a:r>
            <a:r>
              <a:rPr lang="en-GB" altLang="en-US" sz="1600">
                <a:cs typeface="Arial" panose="020B0604020202020204" pitchFamily="34" charset="0"/>
              </a:rPr>
              <a:t>’.</a:t>
            </a:r>
          </a:p>
          <a:p>
            <a:pPr marL="352425" indent="-352425" eaLnBrk="1" hangingPunct="1">
              <a:buFontTx/>
              <a:buChar char="•"/>
            </a:pPr>
            <a:endParaRPr lang="en-GB" altLang="en-US" sz="1600">
              <a:cs typeface="Arial" panose="020B0604020202020204" pitchFamily="34" charset="0"/>
            </a:endParaRPr>
          </a:p>
          <a:p>
            <a:pPr marL="352425" indent="-352425" eaLnBrk="1" hangingPunct="1">
              <a:buFontTx/>
              <a:buChar char="•"/>
            </a:pPr>
            <a:r>
              <a:rPr lang="en-GB" altLang="en-US" sz="1600">
                <a:cs typeface="Arial" panose="020B0604020202020204" pitchFamily="34" charset="0"/>
              </a:rPr>
              <a:t>Identify key issues for an organisation’s strategy according to the </a:t>
            </a:r>
            <a:r>
              <a:rPr lang="en-GB" altLang="en-US" sz="1600" b="1" i="1">
                <a:cs typeface="Arial" panose="020B0604020202020204" pitchFamily="34" charset="0"/>
              </a:rPr>
              <a:t>Exploring Strategy Framework. </a:t>
            </a:r>
          </a:p>
          <a:p>
            <a:pPr marL="352425" indent="-352425" eaLnBrk="1" hangingPunct="1">
              <a:buFontTx/>
              <a:buChar char="•"/>
            </a:pPr>
            <a:endParaRPr lang="en-GB" altLang="en-US" sz="1600">
              <a:cs typeface="Arial" panose="020B0604020202020204" pitchFamily="34" charset="0"/>
            </a:endParaRPr>
          </a:p>
          <a:p>
            <a:pPr marL="352425" indent="-352425" eaLnBrk="1" hangingPunct="1">
              <a:buFontTx/>
              <a:buChar char="•"/>
            </a:pPr>
            <a:r>
              <a:rPr lang="en-GB" altLang="en-US" sz="1600">
                <a:cs typeface="Arial" panose="020B0604020202020204" pitchFamily="34" charset="0"/>
              </a:rPr>
              <a:t>Understand different people’s roles in </a:t>
            </a:r>
            <a:r>
              <a:rPr lang="en-GB" altLang="en-US" sz="1600" b="1" i="1">
                <a:cs typeface="Arial" panose="020B0604020202020204" pitchFamily="34" charset="0"/>
              </a:rPr>
              <a:t>strategy work</a:t>
            </a:r>
            <a:r>
              <a:rPr lang="en-GB" altLang="en-US" sz="1600">
                <a:cs typeface="Arial" panose="020B0604020202020204" pitchFamily="34" charset="0"/>
              </a:rPr>
              <a:t>.</a:t>
            </a:r>
          </a:p>
          <a:p>
            <a:pPr marL="352425" indent="-352425" eaLnBrk="1" hangingPunct="1">
              <a:buFontTx/>
              <a:buChar char="•"/>
            </a:pPr>
            <a:endParaRPr lang="en-GB" altLang="en-US" sz="1600">
              <a:cs typeface="Arial" panose="020B0604020202020204" pitchFamily="34" charset="0"/>
            </a:endParaRPr>
          </a:p>
          <a:p>
            <a:pPr marL="352425" indent="-352425" eaLnBrk="1" hangingPunct="1">
              <a:buFontTx/>
              <a:buChar char="•"/>
            </a:pPr>
            <a:r>
              <a:rPr lang="en-GB" altLang="en-US" sz="1600">
                <a:cs typeface="Arial" panose="020B0604020202020204" pitchFamily="34" charset="0"/>
              </a:rPr>
              <a:t>Introduce you to the Module Assignment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15AB4B-AA21-9181-67EE-184767968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1672" y="2110422"/>
            <a:ext cx="2619375" cy="1743075"/>
          </a:xfrm>
          <a:prstGeom prst="rect">
            <a:avLst/>
          </a:prstGeom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0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90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0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90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90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08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64B113A1-5DEE-264B-937E-C24C2B2E55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Autofit/>
          </a:bodyPr>
          <a:lstStyle/>
          <a:p>
            <a:pPr eaLnBrk="1" hangingPunct="1"/>
            <a:r>
              <a:rPr lang="en-US" altLang="en-US" sz="3600">
                <a:solidFill>
                  <a:schemeClr val="bg1"/>
                </a:solidFill>
              </a:rPr>
              <a:t>Achieving Successful Strategic Management</a:t>
            </a:r>
          </a:p>
        </p:txBody>
      </p:sp>
      <p:sp>
        <p:nvSpPr>
          <p:cNvPr id="17411" name="Rectangle 1027">
            <a:extLst>
              <a:ext uri="{FF2B5EF4-FFF2-40B4-BE49-F238E27FC236}">
                <a16:creationId xmlns:a16="http://schemas.microsoft.com/office/drawing/2014/main" id="{2617A6A3-47CF-ED4D-9BAB-E6285ABD943F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1800"/>
              <a:t>Has support of organisation’s leadership .</a:t>
            </a:r>
          </a:p>
          <a:p>
            <a:pPr eaLnBrk="1" hangingPunct="1"/>
            <a:r>
              <a:rPr lang="en-US" altLang="en-US" sz="1800"/>
              <a:t>Engages and involves individuals across the </a:t>
            </a:r>
            <a:r>
              <a:rPr lang="en-US" altLang="en-US" sz="1800" err="1"/>
              <a:t>organisation</a:t>
            </a:r>
            <a:r>
              <a:rPr lang="en-US" altLang="en-US" sz="1800"/>
              <a:t>.</a:t>
            </a:r>
          </a:p>
          <a:p>
            <a:pPr eaLnBrk="1" hangingPunct="1"/>
            <a:r>
              <a:rPr lang="en-US" altLang="en-US" sz="1800"/>
              <a:t>Is flexible to prevailing and emerging issues .</a:t>
            </a:r>
          </a:p>
          <a:p>
            <a:pPr eaLnBrk="1" hangingPunct="1"/>
            <a:r>
              <a:rPr lang="en-US" altLang="en-US" sz="1800"/>
              <a:t>Supports resources decisions.</a:t>
            </a:r>
          </a:p>
          <a:p>
            <a:pPr eaLnBrk="1" hangingPunct="1"/>
            <a:r>
              <a:rPr lang="en-US" altLang="en-US" sz="1800"/>
              <a:t>Engages and motivates all staff.</a:t>
            </a:r>
          </a:p>
          <a:p>
            <a:pPr eaLnBrk="1" hangingPunct="1"/>
            <a:r>
              <a:rPr lang="en-US" altLang="en-US" sz="1800"/>
              <a:t>Is reviewed regularly – doesn’t just sit on the shelf gathering dust!</a:t>
            </a:r>
          </a:p>
          <a:p>
            <a:pPr eaLnBrk="1" hangingPunct="1"/>
            <a:endParaRPr lang="en-US" altLang="en-US" sz="180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EA0688C-AC6D-2591-91E7-A6ECD81E3A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800" y="1600201"/>
            <a:ext cx="4191000" cy="39890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en-US" sz="2800" i="1">
                <a:solidFill>
                  <a:srgbClr val="0070C0"/>
                </a:solidFill>
              </a:rPr>
              <a:t>“Strategic management can be described as the identification of the purpose of the organization and the plans and actions to achieve that purpose</a:t>
            </a:r>
            <a:r>
              <a:rPr lang="en-US" altLang="en-US" sz="2800">
                <a:solidFill>
                  <a:srgbClr val="0070C0"/>
                </a:solidFill>
              </a:rPr>
              <a:t>”</a:t>
            </a:r>
          </a:p>
          <a:p>
            <a:pPr marL="0" indent="0">
              <a:buNone/>
            </a:pPr>
            <a:r>
              <a:rPr lang="en-US" altLang="en-US" sz="1700"/>
              <a:t>(Lynch 2018, p.9, referring to Andrews (1987))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>
            <a:extLst>
              <a:ext uri="{FF2B5EF4-FFF2-40B4-BE49-F238E27FC236}">
                <a16:creationId xmlns:a16="http://schemas.microsoft.com/office/drawing/2014/main" id="{7E5867B5-9308-C943-97C9-743EBE2E70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550" y="1370943"/>
            <a:ext cx="2751041" cy="373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Box 1">
            <a:extLst>
              <a:ext uri="{FF2B5EF4-FFF2-40B4-BE49-F238E27FC236}">
                <a16:creationId xmlns:a16="http://schemas.microsoft.com/office/drawing/2014/main" id="{13659674-1CAB-984C-BBB4-32E75C56CA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738" y="91985"/>
            <a:ext cx="851252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rgbClr val="007BA4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 sz="3600" b="1">
                <a:solidFill>
                  <a:srgbClr val="007FA3"/>
                </a:solidFill>
                <a:latin typeface="+mj-lt"/>
              </a:rPr>
              <a:t>Strategy: its definition, purpose, analysis and work</a:t>
            </a:r>
            <a:endParaRPr lang="en-IN" altLang="en-US" sz="3600" b="1">
              <a:solidFill>
                <a:srgbClr val="007FA3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87889-77A3-A74E-969F-4E977A9828B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What is strategy?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656E7-C6AA-934A-BF10-617E868D9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79342"/>
            <a:ext cx="8229600" cy="3917032"/>
          </a:xfrm>
        </p:spPr>
        <p:txBody>
          <a:bodyPr/>
          <a:lstStyle/>
          <a:p>
            <a:r>
              <a:rPr lang="en-US" sz="1800"/>
              <a:t>Term is thrown around like confetti?</a:t>
            </a:r>
          </a:p>
          <a:p>
            <a:r>
              <a:rPr lang="en-US" sz="1800"/>
              <a:t>Hear it constantly in various way </a:t>
            </a:r>
          </a:p>
          <a:p>
            <a:r>
              <a:rPr lang="en-US" sz="1800"/>
              <a:t>In publication s </a:t>
            </a:r>
          </a:p>
          <a:p>
            <a:endParaRPr lang="en-US" sz="1800"/>
          </a:p>
          <a:p>
            <a:r>
              <a:rPr lang="en-US" sz="2000" b="1"/>
              <a:t>But what exactly is strategy? 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178E4E-8831-C942-9335-772891CF2D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00" y="1842358"/>
            <a:ext cx="1853890" cy="26144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269844-8855-A448-9695-2E12B9D43A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530" y="3937858"/>
            <a:ext cx="2302960" cy="162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34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E68CE483-963B-DB4C-A42B-3785D21FB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260349"/>
            <a:ext cx="8229600" cy="970289"/>
          </a:xfrm>
          <a:solidFill>
            <a:srgbClr val="002060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Definitions of strategy</a:t>
            </a:r>
          </a:p>
        </p:txBody>
      </p:sp>
      <p:sp>
        <p:nvSpPr>
          <p:cNvPr id="26627" name="TextBox 4">
            <a:extLst>
              <a:ext uri="{FF2B5EF4-FFF2-40B4-BE49-F238E27FC236}">
                <a16:creationId xmlns:a16="http://schemas.microsoft.com/office/drawing/2014/main" id="{C3391C7A-1BD4-7C4D-9043-6AEC9A84AD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4323" y="5043142"/>
            <a:ext cx="71532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007BA4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800" i="1">
                <a:latin typeface="Arial" panose="020B0604020202020204" pitchFamily="34" charset="0"/>
              </a:rPr>
              <a:t>Sources</a:t>
            </a:r>
            <a:r>
              <a:rPr lang="en-US" altLang="en-US" sz="800">
                <a:latin typeface="Arial" panose="020B0604020202020204" pitchFamily="34" charset="0"/>
              </a:rPr>
              <a:t>: A.D. Chandler, </a:t>
            </a:r>
            <a:r>
              <a:rPr lang="en-US" altLang="en-US" sz="800" i="1">
                <a:latin typeface="Arial" panose="020B0604020202020204" pitchFamily="34" charset="0"/>
              </a:rPr>
              <a:t>Strategy and Structure: Chapters in the History of American Enterprise</a:t>
            </a:r>
            <a:r>
              <a:rPr lang="en-US" altLang="en-US" sz="800">
                <a:latin typeface="Arial" panose="020B0604020202020204" pitchFamily="34" charset="0"/>
              </a:rPr>
              <a:t>, MIT Press, 1963, p. 13; M.E. Porter, ‘What is strategy?’,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800" i="1">
                <a:latin typeface="Arial" panose="020B0604020202020204" pitchFamily="34" charset="0"/>
              </a:rPr>
              <a:t>Harvard Business Review</a:t>
            </a:r>
            <a:r>
              <a:rPr lang="en-US" altLang="en-US" sz="800">
                <a:latin typeface="Arial" panose="020B0604020202020204" pitchFamily="34" charset="0"/>
              </a:rPr>
              <a:t>, November–December 1996, p. 60; P.F. Drucker, ‘The theory of business’, </a:t>
            </a:r>
            <a:r>
              <a:rPr lang="en-US" altLang="en-US" sz="800" i="1">
                <a:latin typeface="Arial" panose="020B0604020202020204" pitchFamily="34" charset="0"/>
              </a:rPr>
              <a:t>Harvard Business Review</a:t>
            </a:r>
            <a:r>
              <a:rPr lang="en-US" altLang="en-US" sz="800">
                <a:latin typeface="Arial" panose="020B0604020202020204" pitchFamily="34" charset="0"/>
              </a:rPr>
              <a:t>, September–October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800">
                <a:latin typeface="Arial" panose="020B0604020202020204" pitchFamily="34" charset="0"/>
              </a:rPr>
              <a:t>1994, pp. 95–106; H. Mintzberg, </a:t>
            </a:r>
            <a:r>
              <a:rPr lang="en-US" altLang="en-US" sz="800" i="1">
                <a:latin typeface="Arial" panose="020B0604020202020204" pitchFamily="34" charset="0"/>
              </a:rPr>
              <a:t>Tracking Strategies: Towards a General Theory</a:t>
            </a:r>
            <a:r>
              <a:rPr lang="en-US" altLang="en-US" sz="800">
                <a:latin typeface="Arial" panose="020B0604020202020204" pitchFamily="34" charset="0"/>
              </a:rPr>
              <a:t>, Oxford University Press, 2007, p. 3. </a:t>
            </a:r>
            <a:r>
              <a:rPr lang="en-US" altLang="en-US" sz="800">
                <a:solidFill>
                  <a:srgbClr val="FF0000"/>
                </a:solidFill>
                <a:latin typeface="Arial" panose="020B0604020202020204" pitchFamily="34" charset="0"/>
              </a:rPr>
              <a:t>(Cited in Whittington et al. 2021)</a:t>
            </a:r>
            <a:endParaRPr lang="en-IN" altLang="en-US" sz="80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pic>
        <p:nvPicPr>
          <p:cNvPr id="26628" name="Picture 1">
            <a:extLst>
              <a:ext uri="{FF2B5EF4-FFF2-40B4-BE49-F238E27FC236}">
                <a16:creationId xmlns:a16="http://schemas.microsoft.com/office/drawing/2014/main" id="{DD293424-B1F5-D94B-95C2-7F254A9701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775" y="1680245"/>
            <a:ext cx="6752373" cy="2913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9" name="Text Box 13">
            <a:extLst>
              <a:ext uri="{FF2B5EF4-FFF2-40B4-BE49-F238E27FC236}">
                <a16:creationId xmlns:a16="http://schemas.microsoft.com/office/drawing/2014/main" id="{32E9D8BE-F986-5B4F-829A-357228E8D5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3938" y="6416675"/>
            <a:ext cx="5264150" cy="239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07BA4"/>
              </a:buClr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2020, 2017, 2014 Pearson Education, Inc. All Rights Reserved</a:t>
            </a:r>
            <a:endParaRPr lang="en-GB" altLang="en-US" sz="1200">
              <a:solidFill>
                <a:srgbClr val="000000"/>
              </a:solidFill>
              <a:latin typeface="Arial" panose="020B060402020202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26630" name="Picture 8" descr="Pearson Logo">
            <a:extLst>
              <a:ext uri="{FF2B5EF4-FFF2-40B4-BE49-F238E27FC236}">
                <a16:creationId xmlns:a16="http://schemas.microsoft.com/office/drawing/2014/main" id="{67E61629-48C2-E44B-8AB7-6200D23601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376988"/>
            <a:ext cx="917575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74A60B6D-FC81-A34B-A5D8-8A4AC68E286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b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Strategy for?</a:t>
            </a:r>
            <a:b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5F118CC-9AD5-472D-B147-FE28CABB4B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829174" cy="3989040"/>
          </a:xfrm>
        </p:spPr>
        <p:txBody>
          <a:bodyPr>
            <a:normAutofit/>
          </a:bodyPr>
          <a:lstStyle/>
          <a:p>
            <a:pPr marL="390525" indent="-390525" eaLnBrk="1" hangingPunct="1">
              <a:buFont typeface="Arial" charset="0"/>
              <a:buNone/>
              <a:defRPr/>
            </a:pPr>
            <a:r>
              <a:rPr lang="en-US" altLang="en-US" sz="2400">
                <a:solidFill>
                  <a:srgbClr val="007B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</a:t>
            </a: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To define and express the purpose of an organisation to </a:t>
            </a:r>
            <a:r>
              <a:rPr lang="en-US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90525" indent="-390525" eaLnBrk="1" hangingPunct="1">
              <a:buFont typeface="Arial" charset="0"/>
              <a:buNone/>
              <a:defRPr/>
            </a:pPr>
            <a:r>
              <a:rPr lang="en-US" altLang="en-US" sz="2400">
                <a:solidFill>
                  <a:srgbClr val="007BA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	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Four ways to define an organisation’s purpose: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Mission Statement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Vision Statement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Statement of Values</a:t>
            </a:r>
          </a:p>
          <a:p>
            <a:pPr marL="733425" lvl="1" indent="-333375" eaLnBrk="1" hangingPunct="1">
              <a:buClr>
                <a:srgbClr val="007BA4"/>
              </a:buClr>
              <a:buFont typeface="Calibri" pitchFamily="34" charset="0"/>
              <a:buChar char="–"/>
              <a:defRPr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Statement of Objectives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ABA2653-8F27-179D-E656-15B248554D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286374" y="2383314"/>
            <a:ext cx="3400425" cy="20402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E0072406-4CFA-074C-89CF-066BA684439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Three horizons for strategy</a:t>
            </a:r>
          </a:p>
        </p:txBody>
      </p:sp>
      <p:pic>
        <p:nvPicPr>
          <p:cNvPr id="32772" name="Picture 1">
            <a:extLst>
              <a:ext uri="{FF2B5EF4-FFF2-40B4-BE49-F238E27FC236}">
                <a16:creationId xmlns:a16="http://schemas.microsoft.com/office/drawing/2014/main" id="{FC8AAF5E-A0CB-1F40-A3D9-8DEC4BFF05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94" y="1587498"/>
            <a:ext cx="7480648" cy="3990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4" name="Picture 8" descr="Pearson Logo">
            <a:extLst>
              <a:ext uri="{FF2B5EF4-FFF2-40B4-BE49-F238E27FC236}">
                <a16:creationId xmlns:a16="http://schemas.microsoft.com/office/drawing/2014/main" id="{C6CBAAF6-9553-A445-BDF2-A239622D8AA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376988"/>
            <a:ext cx="917575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B9C3338-2862-A647-B071-9EC63046AEF3}"/>
              </a:ext>
            </a:extLst>
          </p:cNvPr>
          <p:cNvSpPr txBox="1"/>
          <p:nvPr/>
        </p:nvSpPr>
        <p:spPr>
          <a:xfrm>
            <a:off x="7225991" y="5404754"/>
            <a:ext cx="32338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/>
              <a:t>Whittington et al (2021)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535CA868-41A3-9F4C-81C0-DF0A3C5AC96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Strategy</a:t>
            </a:r>
            <a:r>
              <a:rPr lang="en-GB" altLang="en-US"/>
              <a:t> </a:t>
            </a:r>
            <a:r>
              <a:rPr lang="en-GB" altLang="en-US">
                <a:solidFill>
                  <a:schemeClr val="bg1"/>
                </a:solidFill>
              </a:rPr>
              <a:t>statements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6257FC1-4527-4B0E-B67C-835C4ADE2D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399280" cy="3989040"/>
          </a:xfrm>
        </p:spPr>
        <p:txBody>
          <a:bodyPr>
            <a:noAutofit/>
          </a:bodyPr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Strategy statements 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should have three main themes: 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Fundamental 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 that the organisation seeks, which reflect the stated mission, vision and objectives.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 or domain of the organisation’s activities.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The particular 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capabilities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 it </a:t>
            </a:r>
          </a:p>
          <a:p>
            <a:pPr marL="344488" indent="0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has to deliver all of these.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2AEBD35-F625-7BFE-8934-64F49BA947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357812" y="2251142"/>
            <a:ext cx="3328988" cy="22152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E821DC39-2678-4F4D-8450-5CCC5DB42E4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Mission statements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0F2FAE0C-B0F3-40CE-B0F2-0AF60194B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1800" b="1">
                <a:cs typeface="Arial" panose="020B0604020202020204" pitchFamily="34" charset="0"/>
              </a:rPr>
              <a:t>A mission statement provides employees and stakeholders with clarity about what the organisation is fundamentally there to do.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altLang="en-US" sz="1800" b="1">
              <a:cs typeface="Arial" panose="020B0604020202020204" pitchFamily="34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1800">
                <a:cs typeface="Arial" panose="020B0604020202020204" pitchFamily="34" charset="0"/>
              </a:rPr>
              <a:t>‘What business are we in?’ 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1800">
                <a:cs typeface="Arial" panose="020B0604020202020204" pitchFamily="34" charset="0"/>
              </a:rPr>
              <a:t>‘What would be lost if the organisation did not exist?’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sz="1800">
                <a:cs typeface="Arial" panose="020B0604020202020204" pitchFamily="34" charset="0"/>
              </a:rPr>
              <a:t>‘How do we make a difference?’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8A5B3AE-6C91-E845-BF8B-CA649FEB0B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Mission Statement examples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18FAABE-72F1-484E-841A-3FE3A820FA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800"/>
              <a:t>Mission examples in policing.</a:t>
            </a:r>
          </a:p>
          <a:p>
            <a:pPr eaLnBrk="1" hangingPunct="1"/>
            <a:endParaRPr lang="en-US" altLang="en-US" sz="2800"/>
          </a:p>
          <a:p>
            <a:pPr eaLnBrk="1" hangingPunct="1"/>
            <a:endParaRPr lang="en-US" altLang="en-US" sz="2800"/>
          </a:p>
          <a:p>
            <a:pPr eaLnBrk="1" hangingPunct="1"/>
            <a:endParaRPr lang="en-US" altLang="en-US" sz="2800"/>
          </a:p>
          <a:p>
            <a:pPr eaLnBrk="1" hangingPunct="1"/>
            <a:endParaRPr lang="en-US" altLang="en-US" sz="2800"/>
          </a:p>
          <a:p>
            <a:pPr eaLnBrk="1" hangingPunct="1"/>
            <a:endParaRPr lang="en-US" altLang="en-US" sz="2800"/>
          </a:p>
          <a:p>
            <a:pPr eaLnBrk="1" hangingPunct="1"/>
            <a:endParaRPr lang="en-US" altLang="en-US" sz="28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0D2262-F5B5-9F4E-B696-49B0FA2BD5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6505" y="2224237"/>
            <a:ext cx="1887981" cy="24961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5F25E9-4112-FC41-8DD5-15A29E12D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7427" y="2317129"/>
            <a:ext cx="1887981" cy="24831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305B24C-FA26-6F4C-835F-CE9EFA44ED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5854" y="3289450"/>
            <a:ext cx="1651000" cy="1765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EC3F3E-6149-9A4A-8087-1616E3CC1C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7318" y="2052787"/>
            <a:ext cx="1536700" cy="105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9428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imeline&#10;&#10;Description automatically generated">
            <a:extLst>
              <a:ext uri="{FF2B5EF4-FFF2-40B4-BE49-F238E27FC236}">
                <a16:creationId xmlns:a16="http://schemas.microsoft.com/office/drawing/2014/main" id="{4D20236C-91AE-DD43-8A8C-544341B0BB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17613" y="1600200"/>
            <a:ext cx="1562100" cy="22431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CBDED3-E933-894D-99F0-41505B7EB5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1625" y="1600200"/>
            <a:ext cx="1844675" cy="2243138"/>
          </a:xfrm>
          <a:prstGeom prst="rect">
            <a:avLst/>
          </a:prstGeom>
        </p:spPr>
      </p:pic>
      <p:pic>
        <p:nvPicPr>
          <p:cNvPr id="6" name="Picture 5" descr="Timeline&#10;&#10;Description automatically generated">
            <a:extLst>
              <a:ext uri="{FF2B5EF4-FFF2-40B4-BE49-F238E27FC236}">
                <a16:creationId xmlns:a16="http://schemas.microsoft.com/office/drawing/2014/main" id="{8D6025F9-91A8-C047-A039-2BA5B9D3B1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625" y="1600200"/>
            <a:ext cx="1579563" cy="2243138"/>
          </a:xfrm>
          <a:prstGeom prst="rect">
            <a:avLst/>
          </a:prstGeom>
        </p:spPr>
      </p:pic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C96A3AA1-11E9-C940-A58A-B7AF6DD4593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8100" y="1600200"/>
            <a:ext cx="1539875" cy="2243138"/>
          </a:xfrm>
          <a:prstGeom prst="rect">
            <a:avLst/>
          </a:prstGeom>
        </p:spPr>
      </p:pic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366E54D-A04A-874E-ACF1-08317AE88A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7613" y="3905250"/>
            <a:ext cx="1220788" cy="1611313"/>
          </a:xfrm>
          <a:prstGeom prst="rect">
            <a:avLst/>
          </a:prstGeom>
        </p:spPr>
      </p:pic>
      <p:pic>
        <p:nvPicPr>
          <p:cNvPr id="8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CDD37ED7-50D5-8C4B-9686-AB65C7F36DC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00313" y="3905250"/>
            <a:ext cx="1785938" cy="1611313"/>
          </a:xfrm>
          <a:prstGeom prst="rect">
            <a:avLst/>
          </a:prstGeom>
        </p:spPr>
      </p:pic>
      <p:pic>
        <p:nvPicPr>
          <p:cNvPr id="9" name="Picture 8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F27F3807-7232-7A4B-8B81-E4A2C6ABA08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49750" y="3905250"/>
            <a:ext cx="2392363" cy="16113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0728E8C-2442-314B-9463-66584FA63C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4025" y="3905250"/>
            <a:ext cx="1123950" cy="16113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8392F6-D6D3-4741-A59D-3CD27805E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Policing</a:t>
            </a:r>
            <a:r>
              <a:rPr lang="en-US"/>
              <a:t> </a:t>
            </a:r>
            <a:r>
              <a:rPr lang="en-US">
                <a:solidFill>
                  <a:schemeClr val="bg1"/>
                </a:solidFill>
              </a:rPr>
              <a:t>objectives / Priorities</a:t>
            </a:r>
          </a:p>
        </p:txBody>
      </p:sp>
    </p:spTree>
    <p:extLst>
      <p:ext uri="{BB962C8B-B14F-4D97-AF65-F5344CB8AC3E}">
        <p14:creationId xmlns:p14="http://schemas.microsoft.com/office/powerpoint/2010/main" val="1649463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358B98F6-0678-ED4E-9F52-1E97B443DF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Task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D2029724-2CAD-7244-A4A7-1F664D9D1F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8705" y="1423448"/>
            <a:ext cx="8228095" cy="193206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/>
              <a:t> </a:t>
            </a:r>
          </a:p>
          <a:p>
            <a:pPr marL="0" indent="0" algn="ctr">
              <a:buNone/>
            </a:pPr>
            <a:r>
              <a:rPr lang="en-GB" sz="2800"/>
              <a:t>Create a short mission statement for your current area of business. (no more than 35 words) </a:t>
            </a:r>
          </a:p>
          <a:p>
            <a:pPr algn="ctr"/>
            <a:endParaRPr lang="en-GB" sz="18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156E4E-2DBE-64C2-348E-FC14D28831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6411" y="3176318"/>
            <a:ext cx="4471591" cy="2164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5928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Questions/concerns?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9993E9-E928-3660-631D-3CE853B6E5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1667" y="2486506"/>
            <a:ext cx="5702714" cy="2123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7527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6035E-A7E4-A84C-9011-C500766FA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D175B-8264-BD4B-8789-8DDF2D57C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76815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sz="1500">
                <a:solidFill>
                  <a:srgbClr val="000000"/>
                </a:solidFill>
                <a:ea typeface="Arial Unicode MS" panose="020B0604020202020204" pitchFamily="34" charset="-128"/>
              </a:rPr>
              <a:t>FERLIE, E., &amp; ONGARO, E. (2015). </a:t>
            </a:r>
            <a:r>
              <a:rPr lang="en-GB" sz="1500" i="1">
                <a:solidFill>
                  <a:srgbClr val="000000"/>
                </a:solidFill>
                <a:ea typeface="Arial Unicode MS" panose="020B0604020202020204" pitchFamily="34" charset="-128"/>
              </a:rPr>
              <a:t>Strategic management in public services organizations concepts, schools and contemporary issues. </a:t>
            </a:r>
          </a:p>
          <a:p>
            <a:pPr marL="0" indent="0" algn="just">
              <a:buNone/>
            </a:pPr>
            <a:endParaRPr lang="en-GB" sz="1500" i="1">
              <a:solidFill>
                <a:srgbClr val="000000"/>
              </a:solidFill>
              <a:ea typeface="Arial Unicode MS" panose="020B0604020202020204" pitchFamily="34" charset="-128"/>
            </a:endParaRPr>
          </a:p>
          <a:p>
            <a:pPr marL="0" indent="0" algn="just">
              <a:buNone/>
            </a:pPr>
            <a:r>
              <a:rPr lang="en-GB" sz="1500">
                <a:solidFill>
                  <a:srgbClr val="000000"/>
                </a:solidFill>
                <a:ea typeface="Arial Unicode MS" panose="020B0604020202020204" pitchFamily="34" charset="-128"/>
              </a:rPr>
              <a:t>LYNCH, R. L. (2021). </a:t>
            </a:r>
            <a:r>
              <a:rPr lang="en-GB" sz="1500" i="1">
                <a:solidFill>
                  <a:srgbClr val="000000"/>
                </a:solidFill>
                <a:ea typeface="Arial Unicode MS" panose="020B0604020202020204" pitchFamily="34" charset="-128"/>
              </a:rPr>
              <a:t>Strategic management</a:t>
            </a:r>
            <a:r>
              <a:rPr lang="en-GB" sz="1500">
                <a:solidFill>
                  <a:srgbClr val="000000"/>
                </a:solidFill>
                <a:ea typeface="Arial Unicode MS" panose="020B0604020202020204" pitchFamily="34" charset="-128"/>
              </a:rPr>
              <a:t>.</a:t>
            </a:r>
          </a:p>
          <a:p>
            <a:pPr marL="0" indent="0" algn="just">
              <a:buNone/>
            </a:pPr>
            <a:endParaRPr lang="en-GB" sz="1500"/>
          </a:p>
          <a:p>
            <a:pPr marL="0" indent="0" algn="just">
              <a:buNone/>
            </a:pPr>
            <a:r>
              <a:rPr lang="en-US" altLang="en-US" sz="1500"/>
              <a:t>MAXWELL , J (1993) </a:t>
            </a:r>
            <a:r>
              <a:rPr lang="en-US" altLang="en-US" sz="1500" i="1"/>
              <a:t>Developing The Leader Within You. Nashville. T Nelson</a:t>
            </a:r>
          </a:p>
          <a:p>
            <a:pPr marL="0" indent="0" algn="just">
              <a:buNone/>
            </a:pPr>
            <a:endParaRPr lang="en-US" altLang="en-US" sz="1500" i="1"/>
          </a:p>
          <a:p>
            <a:pPr marL="0" indent="0" algn="just">
              <a:buNone/>
            </a:pPr>
            <a:r>
              <a:rPr lang="en-GB" sz="1500">
                <a:solidFill>
                  <a:srgbClr val="333333"/>
                </a:solidFill>
              </a:rPr>
              <a:t>ROBERTSON, C.J.  (2008) An Analysis of 10 years of Business Ethics Research in </a:t>
            </a:r>
            <a:r>
              <a:rPr lang="en-GB" sz="1500" i="1">
                <a:solidFill>
                  <a:srgbClr val="333333"/>
                </a:solidFill>
              </a:rPr>
              <a:t>Strategic Management Journal</a:t>
            </a:r>
            <a:r>
              <a:rPr lang="en-GB" sz="1500">
                <a:solidFill>
                  <a:srgbClr val="333333"/>
                </a:solidFill>
              </a:rPr>
              <a:t>: 1996–2005. </a:t>
            </a:r>
            <a:r>
              <a:rPr lang="en-GB" sz="1500" i="1">
                <a:solidFill>
                  <a:srgbClr val="333333"/>
                </a:solidFill>
              </a:rPr>
              <a:t>J Bus Ethics</a:t>
            </a:r>
            <a:r>
              <a:rPr lang="en-GB" sz="1500">
                <a:solidFill>
                  <a:srgbClr val="333333"/>
                </a:solidFill>
              </a:rPr>
              <a:t> </a:t>
            </a:r>
            <a:r>
              <a:rPr lang="en-GB" sz="1500" b="1">
                <a:solidFill>
                  <a:srgbClr val="333333"/>
                </a:solidFill>
              </a:rPr>
              <a:t>80, </a:t>
            </a:r>
            <a:r>
              <a:rPr lang="en-GB" sz="1500">
                <a:solidFill>
                  <a:srgbClr val="333333"/>
                </a:solidFill>
              </a:rPr>
              <a:t>745–753 (2008). https://</a:t>
            </a:r>
            <a:r>
              <a:rPr lang="en-GB" sz="1500" err="1">
                <a:solidFill>
                  <a:srgbClr val="333333"/>
                </a:solidFill>
              </a:rPr>
              <a:t>doi.org</a:t>
            </a:r>
            <a:r>
              <a:rPr lang="en-GB" sz="1500">
                <a:solidFill>
                  <a:srgbClr val="333333"/>
                </a:solidFill>
              </a:rPr>
              <a:t>/10.1007/s10551-007-9466-5</a:t>
            </a:r>
            <a:endParaRPr lang="en-US" altLang="en-US" sz="1500" i="1"/>
          </a:p>
          <a:p>
            <a:pPr marL="0" indent="0" algn="just">
              <a:buNone/>
            </a:pPr>
            <a:endParaRPr lang="en-GB" sz="1500"/>
          </a:p>
          <a:p>
            <a:pPr marL="0" indent="0" algn="just">
              <a:buNone/>
            </a:pPr>
            <a:r>
              <a:rPr lang="en-GB" sz="1500"/>
              <a:t>WHITTINGTON, R., REGNÉR, P., ANGWIN, D., JOHNSON, G., &amp; SCHOLES, K. (2020). </a:t>
            </a:r>
            <a:r>
              <a:rPr lang="en-GB" sz="1500" i="1"/>
              <a:t>Exploring strategy: text and cases</a:t>
            </a:r>
            <a:r>
              <a:rPr lang="en-GB" sz="1500"/>
              <a:t>. New York Prentice Hall. </a:t>
            </a:r>
          </a:p>
          <a:p>
            <a:pPr marL="0" indent="0" algn="just">
              <a:buNone/>
            </a:pPr>
            <a:endParaRPr lang="en-GB" sz="1500"/>
          </a:p>
          <a:p>
            <a:pPr marL="0" indent="0" algn="just">
              <a:buNone/>
            </a:pPr>
            <a:r>
              <a:rPr lang="en-GB" sz="1500"/>
              <a:t>WHITTINGTON, R., REGNÉR, P., ANGWIN, D., JOHNSON, G., &amp; SCHOLES, K. (2021). </a:t>
            </a:r>
            <a:r>
              <a:rPr lang="en-GB" sz="1500" i="1"/>
              <a:t>Fundamentals of strategy</a:t>
            </a:r>
            <a:r>
              <a:rPr lang="en-GB" sz="1500"/>
              <a:t>.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Websites </a:t>
            </a:r>
          </a:p>
          <a:p>
            <a:pPr marL="0" indent="0">
              <a:buNone/>
            </a:pPr>
            <a:r>
              <a:rPr lang="en-GB" sz="1400"/>
              <a:t>Dyfed Powys Police Accessed on 2.10.21</a:t>
            </a:r>
          </a:p>
          <a:p>
            <a:pPr marL="0" indent="0">
              <a:buNone/>
            </a:pPr>
            <a:r>
              <a:rPr lang="en-GB" sz="1400"/>
              <a:t>South Wales Police Accessed on 2.10.21</a:t>
            </a:r>
          </a:p>
          <a:p>
            <a:pPr marL="0" indent="0">
              <a:buNone/>
            </a:pPr>
            <a:r>
              <a:rPr lang="en-GB" sz="1400"/>
              <a:t>Gwent Police Accessed on 2.10.21</a:t>
            </a:r>
          </a:p>
          <a:p>
            <a:pPr marL="0" indent="0">
              <a:buNone/>
            </a:pPr>
            <a:r>
              <a:rPr lang="en-GB" sz="1400"/>
              <a:t>NPCC Website accessed 2.10.21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70275335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ademic Writing Skills 28.09.21" id="{7BCD7DB7-4CDA-9647-BA1E-79FEF6992C66}" vid="{5F3BD975-0A12-1B48-91EA-CC898F921D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1824</Words>
  <Application>Microsoft Office PowerPoint</Application>
  <PresentationFormat>On-screen Show (4:3)</PresentationFormat>
  <Paragraphs>246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 Unicode MS</vt:lpstr>
      <vt:lpstr>Myriad Pro</vt:lpstr>
      <vt:lpstr>Arial</vt:lpstr>
      <vt:lpstr>Calibri</vt:lpstr>
      <vt:lpstr>Calibri Light</vt:lpstr>
      <vt:lpstr>DM Sans</vt:lpstr>
      <vt:lpstr>Theme1.thmx first page pp</vt:lpstr>
      <vt:lpstr>1 - Strategic Management:  An introduction to the key concepts </vt:lpstr>
      <vt:lpstr> Croeso - Welcome </vt:lpstr>
      <vt:lpstr>Housekeeping</vt:lpstr>
      <vt:lpstr>Module Study Time Allocation</vt:lpstr>
      <vt:lpstr>Draft Outline of this module </vt:lpstr>
      <vt:lpstr>Module Learning outcomes             ( student handbook 2025/2026)</vt:lpstr>
      <vt:lpstr>Week 1 -  Learning outcomes</vt:lpstr>
      <vt:lpstr>Achieving Successful Strategic Management</vt:lpstr>
      <vt:lpstr>PowerPoint Presentation</vt:lpstr>
      <vt:lpstr>What is strategy?</vt:lpstr>
      <vt:lpstr>Definitions of strategy</vt:lpstr>
      <vt:lpstr>  What is Strategy for? </vt:lpstr>
      <vt:lpstr>Three horizons for strategy</vt:lpstr>
      <vt:lpstr>Strategy statements</vt:lpstr>
      <vt:lpstr>Mission statements</vt:lpstr>
      <vt:lpstr>Mission Statement examples</vt:lpstr>
      <vt:lpstr>Policing objectives / Priorities</vt:lpstr>
      <vt:lpstr>Task</vt:lpstr>
      <vt:lpstr>Questions/concerns?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Management: An introduction to the key concepts </dc:title>
  <dc:creator>joneds@me.com</dc:creator>
  <cp:lastModifiedBy>Steven Thompson</cp:lastModifiedBy>
  <cp:revision>3</cp:revision>
  <cp:lastPrinted>2021-10-04T20:29:39Z</cp:lastPrinted>
  <dcterms:created xsi:type="dcterms:W3CDTF">2021-09-30T19:27:39Z</dcterms:created>
  <dcterms:modified xsi:type="dcterms:W3CDTF">2026-04-30T17:45:24Z</dcterms:modified>
</cp:coreProperties>
</file>