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0" r:id="rId6"/>
    <p:sldId id="261" r:id="rId7"/>
    <p:sldId id="264"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649EF8-5E13-4A69-9419-2BBF32009073}" v="29" dt="2026-06-26T14:47:53.8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8378" autoAdjust="0"/>
  </p:normalViewPr>
  <p:slideViewPr>
    <p:cSldViewPr snapToGrid="0">
      <p:cViewPr>
        <p:scale>
          <a:sx n="50" d="100"/>
          <a:sy n="50" d="100"/>
        </p:scale>
        <p:origin x="1284"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ni sugarova" userId="bb49bf06b7a31b09" providerId="LiveId" clId="{F163EBF9-9D71-407F-B343-429541DE1551}"/>
    <pc:docChg chg="custSel addSld modSld">
      <pc:chgData name="moni sugarova" userId="bb49bf06b7a31b09" providerId="LiveId" clId="{F163EBF9-9D71-407F-B343-429541DE1551}" dt="2026-06-26T14:50:22.955" v="3837" actId="20577"/>
      <pc:docMkLst>
        <pc:docMk/>
      </pc:docMkLst>
      <pc:sldChg chg="modSp mod modNotesTx">
        <pc:chgData name="moni sugarova" userId="bb49bf06b7a31b09" providerId="LiveId" clId="{F163EBF9-9D71-407F-B343-429541DE1551}" dt="2026-06-26T12:25:40.328" v="215" actId="27636"/>
        <pc:sldMkLst>
          <pc:docMk/>
          <pc:sldMk cId="3513480271" sldId="256"/>
        </pc:sldMkLst>
        <pc:spChg chg="mod">
          <ac:chgData name="moni sugarova" userId="bb49bf06b7a31b09" providerId="LiveId" clId="{F163EBF9-9D71-407F-B343-429541DE1551}" dt="2026-06-26T12:25:40.328" v="215" actId="27636"/>
          <ac:spMkLst>
            <pc:docMk/>
            <pc:sldMk cId="3513480271" sldId="256"/>
            <ac:spMk id="3" creationId="{0C59D1BD-8AFF-7E08-4DB8-53E2FCD199F3}"/>
          </ac:spMkLst>
        </pc:spChg>
      </pc:sldChg>
      <pc:sldChg chg="modSp mod modAnim modNotesTx">
        <pc:chgData name="moni sugarova" userId="bb49bf06b7a31b09" providerId="LiveId" clId="{F163EBF9-9D71-407F-B343-429541DE1551}" dt="2026-06-26T14:44:29.894" v="3755"/>
        <pc:sldMkLst>
          <pc:docMk/>
          <pc:sldMk cId="1804815634" sldId="257"/>
        </pc:sldMkLst>
        <pc:spChg chg="mod">
          <ac:chgData name="moni sugarova" userId="bb49bf06b7a31b09" providerId="LiveId" clId="{F163EBF9-9D71-407F-B343-429541DE1551}" dt="2026-06-26T14:12:33.380" v="2668" actId="20577"/>
          <ac:spMkLst>
            <pc:docMk/>
            <pc:sldMk cId="1804815634" sldId="257"/>
            <ac:spMk id="11" creationId="{0F11A487-FB99-2B1B-DEA2-04868A0A0B34}"/>
          </ac:spMkLst>
        </pc:spChg>
        <pc:picChg chg="mod">
          <ac:chgData name="moni sugarova" userId="bb49bf06b7a31b09" providerId="LiveId" clId="{F163EBF9-9D71-407F-B343-429541DE1551}" dt="2026-06-26T14:11:47.693" v="2655" actId="1076"/>
          <ac:picMkLst>
            <pc:docMk/>
            <pc:sldMk cId="1804815634" sldId="257"/>
            <ac:picMk id="5" creationId="{773ABC43-3CD6-D059-44E4-0407140B761C}"/>
          </ac:picMkLst>
        </pc:picChg>
      </pc:sldChg>
      <pc:sldChg chg="modAnim modNotesTx">
        <pc:chgData name="moni sugarova" userId="bb49bf06b7a31b09" providerId="LiveId" clId="{F163EBF9-9D71-407F-B343-429541DE1551}" dt="2026-06-26T14:44:47.303" v="3756"/>
        <pc:sldMkLst>
          <pc:docMk/>
          <pc:sldMk cId="3633901807" sldId="258"/>
        </pc:sldMkLst>
      </pc:sldChg>
      <pc:sldChg chg="addSp modSp mod modAnim modNotesTx">
        <pc:chgData name="moni sugarova" userId="bb49bf06b7a31b09" providerId="LiveId" clId="{F163EBF9-9D71-407F-B343-429541DE1551}" dt="2026-06-26T14:44:57.588" v="3757"/>
        <pc:sldMkLst>
          <pc:docMk/>
          <pc:sldMk cId="299772365" sldId="259"/>
        </pc:sldMkLst>
        <pc:spChg chg="add mod">
          <ac:chgData name="moni sugarova" userId="bb49bf06b7a31b09" providerId="LiveId" clId="{F163EBF9-9D71-407F-B343-429541DE1551}" dt="2026-06-26T12:44:07.861" v="677" actId="20577"/>
          <ac:spMkLst>
            <pc:docMk/>
            <pc:sldMk cId="299772365" sldId="259"/>
            <ac:spMk id="6" creationId="{E4965434-9E7E-AC77-7925-1CD197069891}"/>
          </ac:spMkLst>
        </pc:spChg>
      </pc:sldChg>
      <pc:sldChg chg="modAnim modNotesTx">
        <pc:chgData name="moni sugarova" userId="bb49bf06b7a31b09" providerId="LiveId" clId="{F163EBF9-9D71-407F-B343-429541DE1551}" dt="2026-06-26T14:45:06.405" v="3758"/>
        <pc:sldMkLst>
          <pc:docMk/>
          <pc:sldMk cId="868118887" sldId="260"/>
        </pc:sldMkLst>
      </pc:sldChg>
      <pc:sldChg chg="modAnim modNotesTx">
        <pc:chgData name="moni sugarova" userId="bb49bf06b7a31b09" providerId="LiveId" clId="{F163EBF9-9D71-407F-B343-429541DE1551}" dt="2026-06-26T14:45:15.273" v="3759"/>
        <pc:sldMkLst>
          <pc:docMk/>
          <pc:sldMk cId="799256565" sldId="261"/>
        </pc:sldMkLst>
      </pc:sldChg>
      <pc:sldChg chg="modAnim modNotesTx">
        <pc:chgData name="moni sugarova" userId="bb49bf06b7a31b09" providerId="LiveId" clId="{F163EBF9-9D71-407F-B343-429541DE1551}" dt="2026-06-26T14:50:22.955" v="3837" actId="20577"/>
        <pc:sldMkLst>
          <pc:docMk/>
          <pc:sldMk cId="4027182609" sldId="262"/>
        </pc:sldMkLst>
      </pc:sldChg>
      <pc:sldChg chg="modNotesTx">
        <pc:chgData name="moni sugarova" userId="bb49bf06b7a31b09" providerId="LiveId" clId="{F163EBF9-9D71-407F-B343-429541DE1551}" dt="2026-06-26T14:41:48.717" v="3754" actId="20577"/>
        <pc:sldMkLst>
          <pc:docMk/>
          <pc:sldMk cId="2730004695" sldId="263"/>
        </pc:sldMkLst>
      </pc:sldChg>
      <pc:sldChg chg="addSp modSp new mod modTransition modAnim">
        <pc:chgData name="moni sugarova" userId="bb49bf06b7a31b09" providerId="LiveId" clId="{F163EBF9-9D71-407F-B343-429541DE1551}" dt="2026-06-26T14:46:53.668" v="3769"/>
        <pc:sldMkLst>
          <pc:docMk/>
          <pc:sldMk cId="3132064337" sldId="264"/>
        </pc:sldMkLst>
        <pc:spChg chg="add mod">
          <ac:chgData name="moni sugarova" userId="bb49bf06b7a31b09" providerId="LiveId" clId="{F163EBF9-9D71-407F-B343-429541DE1551}" dt="2026-06-26T14:10:40.164" v="2653" actId="1076"/>
          <ac:spMkLst>
            <pc:docMk/>
            <pc:sldMk cId="3132064337" sldId="264"/>
            <ac:spMk id="18" creationId="{F859B632-B1FE-F959-E8EE-02FD84EAA733}"/>
          </ac:spMkLst>
        </pc:spChg>
        <pc:spChg chg="add mod">
          <ac:chgData name="moni sugarova" userId="bb49bf06b7a31b09" providerId="LiveId" clId="{F163EBF9-9D71-407F-B343-429541DE1551}" dt="2026-06-26T14:10:04.568" v="2650" actId="20577"/>
          <ac:spMkLst>
            <pc:docMk/>
            <pc:sldMk cId="3132064337" sldId="264"/>
            <ac:spMk id="19" creationId="{A8EBA4EE-BCEA-6D71-0833-048CFA7074A5}"/>
          </ac:spMkLst>
        </pc:spChg>
        <pc:picChg chg="add mod">
          <ac:chgData name="moni sugarova" userId="bb49bf06b7a31b09" providerId="LiveId" clId="{F163EBF9-9D71-407F-B343-429541DE1551}" dt="2026-06-26T14:08:55.137" v="2640" actId="1076"/>
          <ac:picMkLst>
            <pc:docMk/>
            <pc:sldMk cId="3132064337" sldId="264"/>
            <ac:picMk id="3" creationId="{8B3A1181-C8A2-2BA6-1E73-CE30F91F174F}"/>
          </ac:picMkLst>
        </pc:picChg>
        <pc:picChg chg="add mod">
          <ac:chgData name="moni sugarova" userId="bb49bf06b7a31b09" providerId="LiveId" clId="{F163EBF9-9D71-407F-B343-429541DE1551}" dt="2026-06-26T13:52:37.930" v="2197" actId="1076"/>
          <ac:picMkLst>
            <pc:docMk/>
            <pc:sldMk cId="3132064337" sldId="264"/>
            <ac:picMk id="5" creationId="{DD1C0E61-AECD-3AB5-4364-1234BE0B196A}"/>
          </ac:picMkLst>
        </pc:picChg>
        <pc:picChg chg="add mod">
          <ac:chgData name="moni sugarova" userId="bb49bf06b7a31b09" providerId="LiveId" clId="{F163EBF9-9D71-407F-B343-429541DE1551}" dt="2026-06-26T14:09:01.014" v="2641" actId="1076"/>
          <ac:picMkLst>
            <pc:docMk/>
            <pc:sldMk cId="3132064337" sldId="264"/>
            <ac:picMk id="7" creationId="{1483819E-75EB-3856-BFD2-0E7D605A2EE1}"/>
          </ac:picMkLst>
        </pc:picChg>
        <pc:picChg chg="add mod">
          <ac:chgData name="moni sugarova" userId="bb49bf06b7a31b09" providerId="LiveId" clId="{F163EBF9-9D71-407F-B343-429541DE1551}" dt="2026-06-26T14:09:07.874" v="2642" actId="1076"/>
          <ac:picMkLst>
            <pc:docMk/>
            <pc:sldMk cId="3132064337" sldId="264"/>
            <ac:picMk id="9" creationId="{50D11578-371A-0046-0CAD-D52AEBA8146F}"/>
          </ac:picMkLst>
        </pc:picChg>
        <pc:picChg chg="add mod">
          <ac:chgData name="moni sugarova" userId="bb49bf06b7a31b09" providerId="LiveId" clId="{F163EBF9-9D71-407F-B343-429541DE1551}" dt="2026-06-26T13:48:13.643" v="2173" actId="14100"/>
          <ac:picMkLst>
            <pc:docMk/>
            <pc:sldMk cId="3132064337" sldId="264"/>
            <ac:picMk id="11" creationId="{AEE084B0-7D1F-1EE4-B109-E33A316E543E}"/>
          </ac:picMkLst>
        </pc:picChg>
        <pc:picChg chg="add mod">
          <ac:chgData name="moni sugarova" userId="bb49bf06b7a31b09" providerId="LiveId" clId="{F163EBF9-9D71-407F-B343-429541DE1551}" dt="2026-06-26T14:10:31.336" v="2652" actId="1076"/>
          <ac:picMkLst>
            <pc:docMk/>
            <pc:sldMk cId="3132064337" sldId="264"/>
            <ac:picMk id="13" creationId="{6BCE64A6-D30C-A473-EA88-13608A56F5E2}"/>
          </ac:picMkLst>
        </pc:picChg>
        <pc:picChg chg="add mod">
          <ac:chgData name="moni sugarova" userId="bb49bf06b7a31b09" providerId="LiveId" clId="{F163EBF9-9D71-407F-B343-429541DE1551}" dt="2026-06-26T13:50:56.047" v="2194" actId="1076"/>
          <ac:picMkLst>
            <pc:docMk/>
            <pc:sldMk cId="3132064337" sldId="264"/>
            <ac:picMk id="15" creationId="{D444F174-03A1-541A-E6F8-3C8B5AF3DF79}"/>
          </ac:picMkLst>
        </pc:picChg>
        <pc:picChg chg="add mod">
          <ac:chgData name="moni sugarova" userId="bb49bf06b7a31b09" providerId="LiveId" clId="{F163EBF9-9D71-407F-B343-429541DE1551}" dt="2026-06-26T13:52:02.088" v="2195" actId="1076"/>
          <ac:picMkLst>
            <pc:docMk/>
            <pc:sldMk cId="3132064337" sldId="264"/>
            <ac:picMk id="17" creationId="{DDB7B701-B166-5C5B-BA36-CDD792EC9B34}"/>
          </ac:picMkLst>
        </pc:picChg>
        <pc:picChg chg="add mod">
          <ac:chgData name="moni sugarova" userId="bb49bf06b7a31b09" providerId="LiveId" clId="{F163EBF9-9D71-407F-B343-429541DE1551}" dt="2026-06-26T14:08:40.088" v="2638" actId="1076"/>
          <ac:picMkLst>
            <pc:docMk/>
            <pc:sldMk cId="3132064337" sldId="264"/>
            <ac:picMk id="21" creationId="{FF62647D-F1A5-E786-918F-2BBDD08A2CF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4D035A-C257-45CD-9ED7-E9B3C8FC1705}" type="datetimeFigureOut">
              <a:rPr lang="en-GB" smtClean="0"/>
              <a:t>26/06/2026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46D77D-E743-4F0C-8478-48C441A87AE3}" type="slidenum">
              <a:rPr lang="en-GB" smtClean="0"/>
              <a:t>‹#›</a:t>
            </a:fld>
            <a:endParaRPr lang="en-GB"/>
          </a:p>
        </p:txBody>
      </p:sp>
    </p:spTree>
    <p:extLst>
      <p:ext uri="{BB962C8B-B14F-4D97-AF65-F5344CB8AC3E}">
        <p14:creationId xmlns:p14="http://schemas.microsoft.com/office/powerpoint/2010/main" val="22160270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afternoon, everyone.</a:t>
            </a:r>
          </a:p>
          <a:p>
            <a:r>
              <a:rPr lang="en-GB" dirty="0"/>
              <a:t>In my presentation I will be reflecting on the topics that were covered in this digital skills module.</a:t>
            </a:r>
          </a:p>
          <a:p>
            <a:endParaRPr lang="en-GB" dirty="0"/>
          </a:p>
          <a:p>
            <a:endParaRPr lang="en-GB" dirty="0"/>
          </a:p>
        </p:txBody>
      </p:sp>
      <p:sp>
        <p:nvSpPr>
          <p:cNvPr id="4" name="Slide Number Placeholder 3"/>
          <p:cNvSpPr>
            <a:spLocks noGrp="1"/>
          </p:cNvSpPr>
          <p:nvPr>
            <p:ph type="sldNum" sz="quarter" idx="5"/>
          </p:nvPr>
        </p:nvSpPr>
        <p:spPr/>
        <p:txBody>
          <a:bodyPr/>
          <a:lstStyle/>
          <a:p>
            <a:fld id="{6546D77D-E743-4F0C-8478-48C441A87AE3}" type="slidenum">
              <a:rPr lang="en-GB" smtClean="0"/>
              <a:t>1</a:t>
            </a:fld>
            <a:endParaRPr lang="en-GB"/>
          </a:p>
        </p:txBody>
      </p:sp>
    </p:spTree>
    <p:extLst>
      <p:ext uri="{BB962C8B-B14F-4D97-AF65-F5344CB8AC3E}">
        <p14:creationId xmlns:p14="http://schemas.microsoft.com/office/powerpoint/2010/main" val="4224770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JISC is a digital tool that I have been introduced to at the start of this business studies course. By taking a short survey where I was asked about my digital skills JISC tool provided me with a full feedback report of on my digital skills. I have also completed one last week and was able to compare my results which was great because I know exactly what I am doing well and where I still need to improve. JISC report also gives recommendations on what steps to take next. </a:t>
            </a:r>
          </a:p>
        </p:txBody>
      </p:sp>
      <p:sp>
        <p:nvSpPr>
          <p:cNvPr id="4" name="Slide Number Placeholder 3"/>
          <p:cNvSpPr>
            <a:spLocks noGrp="1"/>
          </p:cNvSpPr>
          <p:nvPr>
            <p:ph type="sldNum" sz="quarter" idx="5"/>
          </p:nvPr>
        </p:nvSpPr>
        <p:spPr/>
        <p:txBody>
          <a:bodyPr/>
          <a:lstStyle/>
          <a:p>
            <a:fld id="{6546D77D-E743-4F0C-8478-48C441A87AE3}" type="slidenum">
              <a:rPr lang="en-GB" smtClean="0"/>
              <a:t>2</a:t>
            </a:fld>
            <a:endParaRPr lang="en-GB"/>
          </a:p>
        </p:txBody>
      </p:sp>
    </p:spTree>
    <p:extLst>
      <p:ext uri="{BB962C8B-B14F-4D97-AF65-F5344CB8AC3E}">
        <p14:creationId xmlns:p14="http://schemas.microsoft.com/office/powerpoint/2010/main" val="21305430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Create, edit, save, and print documents. </a:t>
            </a:r>
          </a:p>
          <a:p>
            <a:r>
              <a:rPr lang="en-GB" dirty="0"/>
              <a:t>I discovered the dictator button. It was a great recap.</a:t>
            </a:r>
          </a:p>
        </p:txBody>
      </p:sp>
      <p:sp>
        <p:nvSpPr>
          <p:cNvPr id="4" name="Slide Number Placeholder 3"/>
          <p:cNvSpPr>
            <a:spLocks noGrp="1"/>
          </p:cNvSpPr>
          <p:nvPr>
            <p:ph type="sldNum" sz="quarter" idx="5"/>
          </p:nvPr>
        </p:nvSpPr>
        <p:spPr/>
        <p:txBody>
          <a:bodyPr/>
          <a:lstStyle/>
          <a:p>
            <a:fld id="{6546D77D-E743-4F0C-8478-48C441A87AE3}" type="slidenum">
              <a:rPr lang="en-GB" smtClean="0"/>
              <a:t>3</a:t>
            </a:fld>
            <a:endParaRPr lang="en-GB"/>
          </a:p>
        </p:txBody>
      </p:sp>
    </p:spTree>
    <p:extLst>
      <p:ext uri="{BB962C8B-B14F-4D97-AF65-F5344CB8AC3E}">
        <p14:creationId xmlns:p14="http://schemas.microsoft.com/office/powerpoint/2010/main" val="38847726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Microsoft Excel is a spreadsheet program that allows us to organise data, calculations, and create charts. It is commonly used for school, work, and managing information.</a:t>
            </a:r>
          </a:p>
        </p:txBody>
      </p:sp>
      <p:sp>
        <p:nvSpPr>
          <p:cNvPr id="4" name="Slide Number Placeholder 3"/>
          <p:cNvSpPr>
            <a:spLocks noGrp="1"/>
          </p:cNvSpPr>
          <p:nvPr>
            <p:ph type="sldNum" sz="quarter" idx="5"/>
          </p:nvPr>
        </p:nvSpPr>
        <p:spPr/>
        <p:txBody>
          <a:bodyPr/>
          <a:lstStyle/>
          <a:p>
            <a:fld id="{6546D77D-E743-4F0C-8478-48C441A87AE3}" type="slidenum">
              <a:rPr lang="en-GB" smtClean="0"/>
              <a:t>4</a:t>
            </a:fld>
            <a:endParaRPr lang="en-GB"/>
          </a:p>
        </p:txBody>
      </p:sp>
    </p:spTree>
    <p:extLst>
      <p:ext uri="{BB962C8B-B14F-4D97-AF65-F5344CB8AC3E}">
        <p14:creationId xmlns:p14="http://schemas.microsoft.com/office/powerpoint/2010/main" val="31547423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module I have learnt how to use this Microsoft programme efficiently. Outlook has it all in one place it allows you to visually organise your emails, book meetings through the digital calendar, leave reminders for assignment deadlines etc. Outlook also has a feature that allows you to share your calendar with anyone you want and choose either view only or can edit. If you choose view only, then they will be able to see all your deadlines and meetings but will not be able to ament anything. If you choose the can edit option, they will be able to see your calendar, add to it, change it, or even remove events.</a:t>
            </a:r>
          </a:p>
        </p:txBody>
      </p:sp>
      <p:sp>
        <p:nvSpPr>
          <p:cNvPr id="4" name="Slide Number Placeholder 3"/>
          <p:cNvSpPr>
            <a:spLocks noGrp="1"/>
          </p:cNvSpPr>
          <p:nvPr>
            <p:ph type="sldNum" sz="quarter" idx="5"/>
          </p:nvPr>
        </p:nvSpPr>
        <p:spPr/>
        <p:txBody>
          <a:bodyPr/>
          <a:lstStyle/>
          <a:p>
            <a:fld id="{6546D77D-E743-4F0C-8478-48C441A87AE3}" type="slidenum">
              <a:rPr lang="en-GB" smtClean="0"/>
              <a:t>5</a:t>
            </a:fld>
            <a:endParaRPr lang="en-GB"/>
          </a:p>
        </p:txBody>
      </p:sp>
    </p:spTree>
    <p:extLst>
      <p:ext uri="{BB962C8B-B14F-4D97-AF65-F5344CB8AC3E}">
        <p14:creationId xmlns:p14="http://schemas.microsoft.com/office/powerpoint/2010/main" val="33187942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Microsoft PowerPoint presentation is a program used to create slides and present information in a clear and visual way.</a:t>
            </a:r>
          </a:p>
        </p:txBody>
      </p:sp>
      <p:sp>
        <p:nvSpPr>
          <p:cNvPr id="4" name="Slide Number Placeholder 3"/>
          <p:cNvSpPr>
            <a:spLocks noGrp="1"/>
          </p:cNvSpPr>
          <p:nvPr>
            <p:ph type="sldNum" sz="quarter" idx="5"/>
          </p:nvPr>
        </p:nvSpPr>
        <p:spPr/>
        <p:txBody>
          <a:bodyPr/>
          <a:lstStyle/>
          <a:p>
            <a:fld id="{6546D77D-E743-4F0C-8478-48C441A87AE3}" type="slidenum">
              <a:rPr lang="en-GB" smtClean="0"/>
              <a:t>6</a:t>
            </a:fld>
            <a:endParaRPr lang="en-GB"/>
          </a:p>
        </p:txBody>
      </p:sp>
    </p:spTree>
    <p:extLst>
      <p:ext uri="{BB962C8B-B14F-4D97-AF65-F5344CB8AC3E}">
        <p14:creationId xmlns:p14="http://schemas.microsoft.com/office/powerpoint/2010/main" val="22446531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46D77D-E743-4F0C-8478-48C441A87AE3}" type="slidenum">
              <a:rPr lang="en-GB" smtClean="0"/>
              <a:t>7</a:t>
            </a:fld>
            <a:endParaRPr lang="en-GB"/>
          </a:p>
        </p:txBody>
      </p:sp>
    </p:spTree>
    <p:extLst>
      <p:ext uri="{BB962C8B-B14F-4D97-AF65-F5344CB8AC3E}">
        <p14:creationId xmlns:p14="http://schemas.microsoft.com/office/powerpoint/2010/main" val="1954275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LinkedIn is a professional networking platform it has a </a:t>
            </a:r>
            <a:r>
              <a:rPr lang="en-GB" dirty="0" err="1"/>
              <a:t>linkedin</a:t>
            </a:r>
            <a:r>
              <a:rPr lang="en-GB" dirty="0"/>
              <a:t> learning feature which allows students to access free online courses and gain certificates. These certificates can then be linked to our personal profiles for other professionals and potential recruiters to see. These LinkedIn learning courses are very useful for us students because we can watch a few videos about a specific topic, rewind, take notes, leave and come back to it and then complete a quick quiz to see how much we have learnt. I have completed four </a:t>
            </a:r>
            <a:r>
              <a:rPr lang="en-GB" dirty="0" err="1"/>
              <a:t>linkedIn</a:t>
            </a:r>
            <a:r>
              <a:rPr lang="en-GB" dirty="0"/>
              <a:t> </a:t>
            </a:r>
            <a:r>
              <a:rPr lang="en-GB"/>
              <a:t>learning courses .</a:t>
            </a:r>
            <a:endParaRPr lang="en-GB" dirty="0"/>
          </a:p>
        </p:txBody>
      </p:sp>
      <p:sp>
        <p:nvSpPr>
          <p:cNvPr id="4" name="Slide Number Placeholder 3"/>
          <p:cNvSpPr>
            <a:spLocks noGrp="1"/>
          </p:cNvSpPr>
          <p:nvPr>
            <p:ph type="sldNum" sz="quarter" idx="5"/>
          </p:nvPr>
        </p:nvSpPr>
        <p:spPr/>
        <p:txBody>
          <a:bodyPr/>
          <a:lstStyle/>
          <a:p>
            <a:fld id="{6546D77D-E743-4F0C-8478-48C441A87AE3}" type="slidenum">
              <a:rPr lang="en-GB" smtClean="0"/>
              <a:t>8</a:t>
            </a:fld>
            <a:endParaRPr lang="en-GB"/>
          </a:p>
        </p:txBody>
      </p:sp>
    </p:spTree>
    <p:extLst>
      <p:ext uri="{BB962C8B-B14F-4D97-AF65-F5344CB8AC3E}">
        <p14:creationId xmlns:p14="http://schemas.microsoft.com/office/powerpoint/2010/main" val="40055879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Referencing list</a:t>
            </a:r>
            <a:r>
              <a:rPr lang="en-GB" dirty="0"/>
              <a:t>.</a:t>
            </a:r>
          </a:p>
          <a:p>
            <a:r>
              <a:rPr lang="en-GB" dirty="0"/>
              <a:t>David A. Kolb (2015) </a:t>
            </a:r>
            <a:r>
              <a:rPr lang="en-GB" i="1" dirty="0"/>
              <a:t>Experiential Learning: Experience as the Source of Learning and Development</a:t>
            </a:r>
            <a:r>
              <a:rPr lang="en-GB" dirty="0"/>
              <a:t>. 2nd </a:t>
            </a:r>
            <a:r>
              <a:rPr lang="en-GB" dirty="0" err="1"/>
              <a:t>edn</a:t>
            </a:r>
            <a:r>
              <a:rPr lang="en-GB" dirty="0"/>
              <a:t>. Upper Saddle River, NJ: Pearson Education. </a:t>
            </a:r>
          </a:p>
          <a:p>
            <a:endParaRPr lang="en-GB" dirty="0"/>
          </a:p>
          <a:p>
            <a:r>
              <a:rPr lang="en-GB" dirty="0"/>
              <a:t>LinkedIn (n.d.) </a:t>
            </a:r>
            <a:r>
              <a:rPr lang="en-GB" i="1" dirty="0"/>
              <a:t>LinkedIn logo</a:t>
            </a:r>
            <a:r>
              <a:rPr lang="en-GB" dirty="0"/>
              <a:t>. Available at: LinkedIn Brand Guidelines (Accessed: 26 June 2026). </a:t>
            </a:r>
          </a:p>
          <a:p>
            <a:endParaRPr lang="en-GB" dirty="0"/>
          </a:p>
          <a:p>
            <a:r>
              <a:rPr lang="en-GB" dirty="0"/>
              <a:t>Microsoft (n.d.) </a:t>
            </a:r>
            <a:r>
              <a:rPr lang="en-GB" i="1" dirty="0"/>
              <a:t>Microsoft Excel logo</a:t>
            </a:r>
            <a:r>
              <a:rPr lang="en-GB" dirty="0"/>
              <a:t>. Available at: Microsoft Brand Assets (Accessed: 26 June 2026).</a:t>
            </a:r>
          </a:p>
          <a:p>
            <a:endParaRPr lang="en-GB" dirty="0"/>
          </a:p>
          <a:p>
            <a:r>
              <a:rPr lang="en-GB" dirty="0"/>
              <a:t>Microsoft (n.d.) </a:t>
            </a:r>
            <a:r>
              <a:rPr lang="en-GB" i="1" dirty="0"/>
              <a:t>Microsoft Outlook logo</a:t>
            </a:r>
            <a:r>
              <a:rPr lang="en-GB" dirty="0"/>
              <a:t>. Available at: Microsoft Brand Assets (Accessed: 26 June 2026). </a:t>
            </a:r>
          </a:p>
          <a:p>
            <a:endParaRPr lang="en-GB" dirty="0"/>
          </a:p>
          <a:p>
            <a:r>
              <a:rPr lang="en-GB" dirty="0"/>
              <a:t>Microsoft (n.d.) </a:t>
            </a:r>
            <a:r>
              <a:rPr lang="en-GB" i="1" dirty="0"/>
              <a:t>Microsoft PowerPoint logo</a:t>
            </a:r>
            <a:r>
              <a:rPr lang="en-GB" dirty="0"/>
              <a:t>. Available at: Microsoft Brand Assets (Accessed: 26 June 2026). </a:t>
            </a:r>
          </a:p>
          <a:p>
            <a:endParaRPr lang="en-GB" dirty="0"/>
          </a:p>
          <a:p>
            <a:r>
              <a:rPr lang="en-GB" dirty="0"/>
              <a:t>Microsoft (n.d.) </a:t>
            </a:r>
            <a:r>
              <a:rPr lang="en-GB" i="1" dirty="0"/>
              <a:t>Microsoft Word logo</a:t>
            </a:r>
            <a:r>
              <a:rPr lang="en-GB" dirty="0"/>
              <a:t>. Available at: Microsoft Brand Assets (Accessed: 26 June 2026).</a:t>
            </a:r>
          </a:p>
        </p:txBody>
      </p:sp>
      <p:sp>
        <p:nvSpPr>
          <p:cNvPr id="4" name="Slide Number Placeholder 3"/>
          <p:cNvSpPr>
            <a:spLocks noGrp="1"/>
          </p:cNvSpPr>
          <p:nvPr>
            <p:ph type="sldNum" sz="quarter" idx="5"/>
          </p:nvPr>
        </p:nvSpPr>
        <p:spPr/>
        <p:txBody>
          <a:bodyPr/>
          <a:lstStyle/>
          <a:p>
            <a:fld id="{6546D77D-E743-4F0C-8478-48C441A87AE3}" type="slidenum">
              <a:rPr lang="en-GB" smtClean="0"/>
              <a:t>9</a:t>
            </a:fld>
            <a:endParaRPr lang="en-GB"/>
          </a:p>
        </p:txBody>
      </p:sp>
    </p:spTree>
    <p:extLst>
      <p:ext uri="{BB962C8B-B14F-4D97-AF65-F5344CB8AC3E}">
        <p14:creationId xmlns:p14="http://schemas.microsoft.com/office/powerpoint/2010/main" val="19758501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33EA937-E26B-48E6-B4CF-A99DE226183F}" type="datetimeFigureOut">
              <a:rPr lang="en-GB" smtClean="0"/>
              <a:t>26/06/2026</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7BCD75D9-BE03-4FEB-BC71-B3567248AC28}"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315510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33EA937-E26B-48E6-B4CF-A99DE226183F}" type="datetimeFigureOut">
              <a:rPr lang="en-GB" smtClean="0"/>
              <a:t>26/06/2026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CD75D9-BE03-4FEB-BC71-B3567248AC28}"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350453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33EA937-E26B-48E6-B4CF-A99DE226183F}" type="datetimeFigureOut">
              <a:rPr lang="en-GB" smtClean="0"/>
              <a:t>26/06/2026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CD75D9-BE03-4FEB-BC71-B3567248AC28}"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0342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33EA937-E26B-48E6-B4CF-A99DE226183F}" type="datetimeFigureOut">
              <a:rPr lang="en-GB" smtClean="0"/>
              <a:t>26/06/2026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CD75D9-BE03-4FEB-BC71-B3567248AC28}"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293443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33EA937-E26B-48E6-B4CF-A99DE226183F}" type="datetimeFigureOut">
              <a:rPr lang="en-GB" smtClean="0"/>
              <a:t>26/06/2026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BCD75D9-BE03-4FEB-BC71-B3567248AC28}"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64756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33EA937-E26B-48E6-B4CF-A99DE226183F}" type="datetimeFigureOut">
              <a:rPr lang="en-GB" smtClean="0"/>
              <a:t>26/06/2026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BCD75D9-BE03-4FEB-BC71-B3567248AC28}"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564719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3EA937-E26B-48E6-B4CF-A99DE226183F}" type="datetimeFigureOut">
              <a:rPr lang="en-GB" smtClean="0"/>
              <a:t>26/06/2026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BCD75D9-BE03-4FEB-BC71-B3567248AC28}" type="slidenum">
              <a:rPr lang="en-GB" smtClean="0"/>
              <a:t>‹#›</a:t>
            </a:fld>
            <a:endParaRPr lang="en-GB"/>
          </a:p>
        </p:txBody>
      </p:sp>
    </p:spTree>
    <p:extLst>
      <p:ext uri="{BB962C8B-B14F-4D97-AF65-F5344CB8AC3E}">
        <p14:creationId xmlns:p14="http://schemas.microsoft.com/office/powerpoint/2010/main" val="15753514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33EA937-E26B-48E6-B4CF-A99DE226183F}" type="datetimeFigureOut">
              <a:rPr lang="en-GB" smtClean="0"/>
              <a:t>26/06/2026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CD75D9-BE03-4FEB-BC71-B3567248AC28}"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986007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A33EA937-E26B-48E6-B4CF-A99DE226183F}" type="datetimeFigureOut">
              <a:rPr lang="en-GB" smtClean="0"/>
              <a:t>26/06/2026</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7BCD75D9-BE03-4FEB-BC71-B3567248AC28}"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37584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33EA937-E26B-48E6-B4CF-A99DE226183F}" type="datetimeFigureOut">
              <a:rPr lang="en-GB" smtClean="0"/>
              <a:t>26/06/2026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CD75D9-BE03-4FEB-BC71-B3567248AC28}"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370421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33EA937-E26B-48E6-B4CF-A99DE226183F}" type="datetimeFigureOut">
              <a:rPr lang="en-GB" smtClean="0"/>
              <a:t>26/06/2026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CD75D9-BE03-4FEB-BC71-B3567248AC28}"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30838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A33EA937-E26B-48E6-B4CF-A99DE226183F}" type="datetimeFigureOut">
              <a:rPr lang="en-GB" smtClean="0"/>
              <a:t>26/06/2026</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7BCD75D9-BE03-4FEB-BC71-B3567248AC28}"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617223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0.pn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png"/><Relationship Id="rId4" Type="http://schemas.openxmlformats.org/officeDocument/2006/relationships/image" Target="../media/image8.png"/><Relationship Id="rId9"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FA7EB-F91D-E574-A4BB-7EE402C52BA6}"/>
              </a:ext>
            </a:extLst>
          </p:cNvPr>
          <p:cNvSpPr>
            <a:spLocks noGrp="1"/>
          </p:cNvSpPr>
          <p:nvPr>
            <p:ph type="ctrTitle"/>
          </p:nvPr>
        </p:nvSpPr>
        <p:spPr/>
        <p:txBody>
          <a:bodyPr>
            <a:normAutofit fontScale="90000"/>
          </a:bodyPr>
          <a:lstStyle/>
          <a:p>
            <a:r>
              <a:rPr lang="en-GB" b="1" u="sng" dirty="0"/>
              <a:t>Digital Skills Module </a:t>
            </a:r>
            <a:r>
              <a:rPr lang="en-GB" dirty="0">
                <a:solidFill>
                  <a:srgbClr val="FF0000"/>
                </a:solidFill>
              </a:rPr>
              <a:t>Reflection</a:t>
            </a:r>
          </a:p>
        </p:txBody>
      </p:sp>
      <p:sp>
        <p:nvSpPr>
          <p:cNvPr id="3" name="Subtitle 2">
            <a:extLst>
              <a:ext uri="{FF2B5EF4-FFF2-40B4-BE49-F238E27FC236}">
                <a16:creationId xmlns:a16="http://schemas.microsoft.com/office/drawing/2014/main" id="{0C59D1BD-8AFF-7E08-4DB8-53E2FCD199F3}"/>
              </a:ext>
            </a:extLst>
          </p:cNvPr>
          <p:cNvSpPr>
            <a:spLocks noGrp="1"/>
          </p:cNvSpPr>
          <p:nvPr>
            <p:ph type="subTitle" idx="1"/>
          </p:nvPr>
        </p:nvSpPr>
        <p:spPr>
          <a:xfrm>
            <a:off x="2417780" y="3531204"/>
            <a:ext cx="8637072" cy="2541430"/>
          </a:xfrm>
        </p:spPr>
        <p:txBody>
          <a:bodyPr>
            <a:normAutofit/>
          </a:bodyPr>
          <a:lstStyle/>
          <a:p>
            <a:pPr algn="l"/>
            <a:r>
              <a:rPr lang="en-GB" dirty="0">
                <a:solidFill>
                  <a:srgbClr val="002060"/>
                </a:solidFill>
              </a:rPr>
              <a:t>BMBS4003</a:t>
            </a:r>
          </a:p>
          <a:p>
            <a:pPr algn="l"/>
            <a:r>
              <a:rPr lang="en-GB" dirty="0">
                <a:solidFill>
                  <a:srgbClr val="002060"/>
                </a:solidFill>
              </a:rPr>
              <a:t>Nikola Sugarova</a:t>
            </a:r>
          </a:p>
          <a:p>
            <a:pPr algn="l"/>
            <a:r>
              <a:rPr lang="en-GB" dirty="0">
                <a:solidFill>
                  <a:srgbClr val="002060"/>
                </a:solidFill>
              </a:rPr>
              <a:t>Student number: 1808281</a:t>
            </a:r>
          </a:p>
          <a:p>
            <a:pPr algn="l"/>
            <a:r>
              <a:rPr lang="en-GB" dirty="0">
                <a:solidFill>
                  <a:srgbClr val="002060"/>
                </a:solidFill>
              </a:rPr>
              <a:t>Date 26.06.2026</a:t>
            </a:r>
            <a:endParaRPr lang="en-GB" sz="500" dirty="0">
              <a:solidFill>
                <a:srgbClr val="002060"/>
              </a:solidFill>
            </a:endParaRPr>
          </a:p>
        </p:txBody>
      </p:sp>
    </p:spTree>
    <p:extLst>
      <p:ext uri="{BB962C8B-B14F-4D97-AF65-F5344CB8AC3E}">
        <p14:creationId xmlns:p14="http://schemas.microsoft.com/office/powerpoint/2010/main" val="35134802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68AAB-0221-B9D3-7489-69BEA5235697}"/>
              </a:ext>
            </a:extLst>
          </p:cNvPr>
          <p:cNvSpPr>
            <a:spLocks noGrp="1"/>
          </p:cNvSpPr>
          <p:nvPr>
            <p:ph type="title"/>
          </p:nvPr>
        </p:nvSpPr>
        <p:spPr/>
        <p:txBody>
          <a:bodyPr/>
          <a:lstStyle/>
          <a:p>
            <a:br>
              <a:rPr lang="en-GB" b="1" u="sng" dirty="0"/>
            </a:br>
            <a:endParaRPr lang="en-GB" dirty="0"/>
          </a:p>
        </p:txBody>
      </p:sp>
      <p:pic>
        <p:nvPicPr>
          <p:cNvPr id="5" name="Picture 4">
            <a:extLst>
              <a:ext uri="{FF2B5EF4-FFF2-40B4-BE49-F238E27FC236}">
                <a16:creationId xmlns:a16="http://schemas.microsoft.com/office/drawing/2014/main" id="{773ABC43-3CD6-D059-44E4-0407140B761C}"/>
              </a:ext>
            </a:extLst>
          </p:cNvPr>
          <p:cNvPicPr>
            <a:picLocks noChangeAspect="1"/>
          </p:cNvPicPr>
          <p:nvPr/>
        </p:nvPicPr>
        <p:blipFill>
          <a:blip r:embed="rId3"/>
          <a:stretch>
            <a:fillRect/>
          </a:stretch>
        </p:blipFill>
        <p:spPr>
          <a:xfrm>
            <a:off x="838200" y="1101038"/>
            <a:ext cx="10515600" cy="3855045"/>
          </a:xfrm>
          <a:prstGeom prst="rect">
            <a:avLst/>
          </a:prstGeom>
        </p:spPr>
      </p:pic>
      <p:sp>
        <p:nvSpPr>
          <p:cNvPr id="6" name="Rectangle 5">
            <a:extLst>
              <a:ext uri="{FF2B5EF4-FFF2-40B4-BE49-F238E27FC236}">
                <a16:creationId xmlns:a16="http://schemas.microsoft.com/office/drawing/2014/main" id="{C81E7A22-9829-1D39-FD1A-2D5D94637ABE}"/>
              </a:ext>
            </a:extLst>
          </p:cNvPr>
          <p:cNvSpPr/>
          <p:nvPr/>
        </p:nvSpPr>
        <p:spPr>
          <a:xfrm>
            <a:off x="3311119" y="0"/>
            <a:ext cx="5262139" cy="923330"/>
          </a:xfrm>
          <a:prstGeom prst="rect">
            <a:avLst/>
          </a:prstGeom>
          <a:noFill/>
        </p:spPr>
        <p:txBody>
          <a:bodyPr wrap="square" lIns="91440" tIns="45720" rIns="91440" bIns="45720">
            <a:spAutoFit/>
          </a:bodyPr>
          <a:lstStyle/>
          <a:p>
            <a:pPr algn="ctr"/>
            <a:r>
              <a:rPr lang="en-GB" sz="5400" b="1" cap="none" spc="0" dirty="0">
                <a:ln w="22225">
                  <a:solidFill>
                    <a:schemeClr val="accent2"/>
                  </a:solidFill>
                  <a:prstDash val="solid"/>
                </a:ln>
                <a:solidFill>
                  <a:schemeClr val="accent2">
                    <a:lumMod val="40000"/>
                    <a:lumOff val="60000"/>
                  </a:schemeClr>
                </a:solidFill>
                <a:effectLst/>
              </a:rPr>
              <a:t>JISC </a:t>
            </a:r>
          </a:p>
        </p:txBody>
      </p:sp>
      <p:sp>
        <p:nvSpPr>
          <p:cNvPr id="11" name="TextBox 10">
            <a:extLst>
              <a:ext uri="{FF2B5EF4-FFF2-40B4-BE49-F238E27FC236}">
                <a16:creationId xmlns:a16="http://schemas.microsoft.com/office/drawing/2014/main" id="{0F11A487-FB99-2B1B-DEA2-04868A0A0B34}"/>
              </a:ext>
            </a:extLst>
          </p:cNvPr>
          <p:cNvSpPr txBox="1"/>
          <p:nvPr/>
        </p:nvSpPr>
        <p:spPr>
          <a:xfrm>
            <a:off x="1225550" y="4977064"/>
            <a:ext cx="9740900" cy="830997"/>
          </a:xfrm>
          <a:prstGeom prst="rect">
            <a:avLst/>
          </a:prstGeom>
          <a:noFill/>
        </p:spPr>
        <p:txBody>
          <a:bodyPr wrap="square" rtlCol="0">
            <a:spAutoFit/>
          </a:bodyPr>
          <a:lstStyle/>
          <a:p>
            <a:r>
              <a:rPr lang="en-GB" sz="2400" dirty="0">
                <a:solidFill>
                  <a:schemeClr val="accent2"/>
                </a:solidFill>
              </a:rPr>
              <a:t>Jisc is a UK organisation that helps universities improve learning by providing technology, online resources, and digital support for students and staff</a:t>
            </a:r>
            <a:r>
              <a:rPr lang="en-GB" sz="2000" dirty="0">
                <a:solidFill>
                  <a:schemeClr val="accent2"/>
                </a:solidFill>
              </a:rPr>
              <a:t>.</a:t>
            </a:r>
          </a:p>
        </p:txBody>
      </p:sp>
    </p:spTree>
    <p:extLst>
      <p:ext uri="{BB962C8B-B14F-4D97-AF65-F5344CB8AC3E}">
        <p14:creationId xmlns:p14="http://schemas.microsoft.com/office/powerpoint/2010/main" val="1804815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1" name="Picture 10">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529F8691-A434-32A5-9122-1D377F91CEED}"/>
              </a:ext>
            </a:extLst>
          </p:cNvPr>
          <p:cNvSpPr>
            <a:spLocks noGrp="1"/>
          </p:cNvSpPr>
          <p:nvPr>
            <p:ph type="title"/>
          </p:nvPr>
        </p:nvSpPr>
        <p:spPr>
          <a:xfrm>
            <a:off x="1452616" y="962902"/>
            <a:ext cx="4176384" cy="2380828"/>
          </a:xfrm>
        </p:spPr>
        <p:txBody>
          <a:bodyPr vert="horz" lIns="91440" tIns="45720" rIns="91440" bIns="0" rtlCol="0" anchor="b">
            <a:normAutofit/>
          </a:bodyPr>
          <a:lstStyle/>
          <a:p>
            <a:r>
              <a:rPr lang="en-US" sz="4800"/>
              <a:t>Microsoft Word</a:t>
            </a:r>
          </a:p>
        </p:txBody>
      </p:sp>
      <p:cxnSp>
        <p:nvCxnSpPr>
          <p:cNvPr id="21" name="Straight Connector 20">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4" name="Content Placeholder 3">
            <a:extLst>
              <a:ext uri="{FF2B5EF4-FFF2-40B4-BE49-F238E27FC236}">
                <a16:creationId xmlns:a16="http://schemas.microsoft.com/office/drawing/2014/main" id="{4DC1E8C9-E67C-EF4A-AF1E-389C0B926E07}"/>
              </a:ext>
            </a:extLst>
          </p:cNvPr>
          <p:cNvPicPr>
            <a:picLocks noGrp="1" noChangeAspect="1"/>
          </p:cNvPicPr>
          <p:nvPr>
            <p:ph idx="1"/>
          </p:nvPr>
        </p:nvPicPr>
        <p:blipFill>
          <a:blip r:embed="rId4"/>
          <a:stretch>
            <a:fillRect/>
          </a:stretch>
        </p:blipFill>
        <p:spPr>
          <a:xfrm>
            <a:off x="6244251" y="805583"/>
            <a:ext cx="4660762" cy="4660762"/>
          </a:xfrm>
          <a:prstGeom prst="rect">
            <a:avLst/>
          </a:prstGeom>
        </p:spPr>
      </p:pic>
      <p:pic>
        <p:nvPicPr>
          <p:cNvPr id="23" name="Picture 22">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5" name="Straight Connector 24">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3901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D5561EB0-A108-704E-1668-D7F3719283C4}"/>
              </a:ext>
            </a:extLst>
          </p:cNvPr>
          <p:cNvSpPr>
            <a:spLocks noGrp="1"/>
          </p:cNvSpPr>
          <p:nvPr>
            <p:ph type="title"/>
          </p:nvPr>
        </p:nvSpPr>
        <p:spPr>
          <a:xfrm>
            <a:off x="1452616" y="962902"/>
            <a:ext cx="4176384" cy="2380828"/>
          </a:xfrm>
        </p:spPr>
        <p:txBody>
          <a:bodyPr vert="horz" lIns="91440" tIns="45720" rIns="91440" bIns="0" rtlCol="0" anchor="b">
            <a:normAutofit/>
          </a:bodyPr>
          <a:lstStyle/>
          <a:p>
            <a:r>
              <a:rPr lang="en-US" sz="4800"/>
              <a:t>Microsoft Excel</a:t>
            </a:r>
          </a:p>
        </p:txBody>
      </p:sp>
      <p:cxnSp>
        <p:nvCxnSpPr>
          <p:cNvPr id="22" name="Straight Connector 21">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5" name="Content Placeholder 4">
            <a:extLst>
              <a:ext uri="{FF2B5EF4-FFF2-40B4-BE49-F238E27FC236}">
                <a16:creationId xmlns:a16="http://schemas.microsoft.com/office/drawing/2014/main" id="{267D150F-12BC-D51E-8228-D63038E6A368}"/>
              </a:ext>
            </a:extLst>
          </p:cNvPr>
          <p:cNvPicPr>
            <a:picLocks noGrp="1" noChangeAspect="1"/>
          </p:cNvPicPr>
          <p:nvPr>
            <p:ph idx="1"/>
          </p:nvPr>
        </p:nvPicPr>
        <p:blipFill>
          <a:blip r:embed="rId4"/>
          <a:stretch>
            <a:fillRect/>
          </a:stretch>
        </p:blipFill>
        <p:spPr>
          <a:xfrm>
            <a:off x="6244251" y="805583"/>
            <a:ext cx="4660762" cy="4660762"/>
          </a:xfrm>
          <a:prstGeom prst="rect">
            <a:avLst/>
          </a:prstGeom>
        </p:spPr>
      </p:pic>
      <p:pic>
        <p:nvPicPr>
          <p:cNvPr id="24" name="Picture 23">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 name="Straight Connector 25">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E4965434-9E7E-AC77-7925-1CD197069891}"/>
              </a:ext>
            </a:extLst>
          </p:cNvPr>
          <p:cNvSpPr txBox="1"/>
          <p:nvPr/>
        </p:nvSpPr>
        <p:spPr>
          <a:xfrm>
            <a:off x="1286987" y="3569454"/>
            <a:ext cx="3985796" cy="2585323"/>
          </a:xfrm>
          <a:prstGeom prst="rect">
            <a:avLst/>
          </a:prstGeom>
          <a:noFill/>
        </p:spPr>
        <p:txBody>
          <a:bodyPr wrap="square" rtlCol="0">
            <a:spAutoFit/>
          </a:bodyPr>
          <a:lstStyle/>
          <a:p>
            <a:pPr algn="ctr"/>
            <a:r>
              <a:rPr lang="en-GB" b="1" u="sng" dirty="0"/>
              <a:t>The four stages of Kolb's Reflective Cycle</a:t>
            </a:r>
            <a:r>
              <a:rPr lang="en-GB" dirty="0"/>
              <a:t>. </a:t>
            </a:r>
          </a:p>
          <a:p>
            <a:pPr marL="342900" indent="-342900">
              <a:buFont typeface="+mj-lt"/>
              <a:buAutoNum type="arabicPeriod"/>
            </a:pPr>
            <a:r>
              <a:rPr lang="en-GB" dirty="0"/>
              <a:t>You have an experience or complete a task.</a:t>
            </a:r>
          </a:p>
          <a:p>
            <a:pPr marL="342900" indent="-342900">
              <a:buFont typeface="+mj-lt"/>
              <a:buAutoNum type="arabicPeriod"/>
            </a:pPr>
            <a:r>
              <a:rPr lang="en-GB" dirty="0"/>
              <a:t>You self-reflect on the experience.</a:t>
            </a:r>
          </a:p>
          <a:p>
            <a:pPr marL="342900" indent="-342900">
              <a:buFont typeface="+mj-lt"/>
              <a:buAutoNum type="arabicPeriod"/>
            </a:pPr>
            <a:r>
              <a:rPr lang="en-GB" dirty="0"/>
              <a:t>You identify what went well and what needs to be improved.</a:t>
            </a:r>
          </a:p>
          <a:p>
            <a:pPr marL="342900" indent="-342900">
              <a:buFont typeface="+mj-lt"/>
              <a:buAutoNum type="arabicPeriod"/>
            </a:pPr>
            <a:r>
              <a:rPr lang="en-GB" dirty="0"/>
              <a:t>You apply what you have learnt in future tasks. (Kolb, 2015)</a:t>
            </a:r>
          </a:p>
        </p:txBody>
      </p:sp>
    </p:spTree>
    <p:extLst>
      <p:ext uri="{BB962C8B-B14F-4D97-AF65-F5344CB8AC3E}">
        <p14:creationId xmlns:p14="http://schemas.microsoft.com/office/powerpoint/2010/main" val="299772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68885810-ED5C-C4F7-905A-3CD987547819}"/>
              </a:ext>
            </a:extLst>
          </p:cNvPr>
          <p:cNvSpPr>
            <a:spLocks noGrp="1"/>
          </p:cNvSpPr>
          <p:nvPr>
            <p:ph type="title"/>
          </p:nvPr>
        </p:nvSpPr>
        <p:spPr>
          <a:xfrm>
            <a:off x="1452616" y="962902"/>
            <a:ext cx="4176384" cy="2380828"/>
          </a:xfrm>
        </p:spPr>
        <p:txBody>
          <a:bodyPr vert="horz" lIns="91440" tIns="45720" rIns="91440" bIns="0" rtlCol="0" anchor="b">
            <a:normAutofit/>
          </a:bodyPr>
          <a:lstStyle/>
          <a:p>
            <a:r>
              <a:rPr lang="en-US" sz="4800"/>
              <a:t>Outlook</a:t>
            </a:r>
          </a:p>
        </p:txBody>
      </p:sp>
      <p:cxnSp>
        <p:nvCxnSpPr>
          <p:cNvPr id="22" name="Straight Connector 21">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5" name="Content Placeholder 4">
            <a:extLst>
              <a:ext uri="{FF2B5EF4-FFF2-40B4-BE49-F238E27FC236}">
                <a16:creationId xmlns:a16="http://schemas.microsoft.com/office/drawing/2014/main" id="{F2A6DEC0-3F4E-1444-9AD7-5763A8E82943}"/>
              </a:ext>
            </a:extLst>
          </p:cNvPr>
          <p:cNvPicPr>
            <a:picLocks noGrp="1" noChangeAspect="1"/>
          </p:cNvPicPr>
          <p:nvPr>
            <p:ph idx="1"/>
          </p:nvPr>
        </p:nvPicPr>
        <p:blipFill>
          <a:blip r:embed="rId4"/>
          <a:stretch>
            <a:fillRect/>
          </a:stretch>
        </p:blipFill>
        <p:spPr>
          <a:xfrm>
            <a:off x="6094411" y="1744110"/>
            <a:ext cx="4960442" cy="2783707"/>
          </a:xfrm>
          <a:prstGeom prst="rect">
            <a:avLst/>
          </a:prstGeom>
        </p:spPr>
      </p:pic>
      <p:pic>
        <p:nvPicPr>
          <p:cNvPr id="24" name="Picture 23">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 name="Straight Connector 25">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8118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4CBAF86F-A0ED-643F-AFAF-1EBA0048EB50}"/>
              </a:ext>
            </a:extLst>
          </p:cNvPr>
          <p:cNvSpPr>
            <a:spLocks noGrp="1"/>
          </p:cNvSpPr>
          <p:nvPr>
            <p:ph type="title"/>
          </p:nvPr>
        </p:nvSpPr>
        <p:spPr>
          <a:xfrm>
            <a:off x="1452616" y="962902"/>
            <a:ext cx="4176384" cy="2380828"/>
          </a:xfrm>
        </p:spPr>
        <p:txBody>
          <a:bodyPr vert="horz" lIns="91440" tIns="45720" rIns="91440" bIns="0" rtlCol="0" anchor="b">
            <a:normAutofit/>
          </a:bodyPr>
          <a:lstStyle/>
          <a:p>
            <a:r>
              <a:rPr lang="en-US" sz="4400"/>
              <a:t>Microsoft Presentation</a:t>
            </a:r>
          </a:p>
        </p:txBody>
      </p:sp>
      <p:cxnSp>
        <p:nvCxnSpPr>
          <p:cNvPr id="22" name="Straight Connector 21">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5" name="Content Placeholder 4">
            <a:extLst>
              <a:ext uri="{FF2B5EF4-FFF2-40B4-BE49-F238E27FC236}">
                <a16:creationId xmlns:a16="http://schemas.microsoft.com/office/drawing/2014/main" id="{0E324913-D5D7-5DDC-092F-0136058AA6BD}"/>
              </a:ext>
            </a:extLst>
          </p:cNvPr>
          <p:cNvPicPr>
            <a:picLocks noGrp="1" noChangeAspect="1"/>
          </p:cNvPicPr>
          <p:nvPr>
            <p:ph idx="1"/>
          </p:nvPr>
        </p:nvPicPr>
        <p:blipFill>
          <a:blip r:embed="rId4"/>
          <a:stretch>
            <a:fillRect/>
          </a:stretch>
        </p:blipFill>
        <p:spPr>
          <a:xfrm>
            <a:off x="6244251" y="805583"/>
            <a:ext cx="4660762" cy="4660762"/>
          </a:xfrm>
          <a:prstGeom prst="rect">
            <a:avLst/>
          </a:prstGeom>
        </p:spPr>
      </p:pic>
      <p:pic>
        <p:nvPicPr>
          <p:cNvPr id="24" name="Picture 23">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 name="Straight Connector 25">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9256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B3A1181-C8A2-2BA6-1E73-CE30F91F174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60247" y="4253944"/>
            <a:ext cx="2349501" cy="1863193"/>
          </a:xfrm>
          <a:prstGeom prst="rect">
            <a:avLst/>
          </a:prstGeom>
        </p:spPr>
      </p:pic>
      <p:pic>
        <p:nvPicPr>
          <p:cNvPr id="5" name="Picture 4">
            <a:extLst>
              <a:ext uri="{FF2B5EF4-FFF2-40B4-BE49-F238E27FC236}">
                <a16:creationId xmlns:a16="http://schemas.microsoft.com/office/drawing/2014/main" id="{DD1C0E61-AECD-3AB5-4364-1234BE0B196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60247" y="2235197"/>
            <a:ext cx="2267637" cy="1771807"/>
          </a:xfrm>
          <a:prstGeom prst="rect">
            <a:avLst/>
          </a:prstGeom>
        </p:spPr>
      </p:pic>
      <p:pic>
        <p:nvPicPr>
          <p:cNvPr id="7" name="Picture 6">
            <a:extLst>
              <a:ext uri="{FF2B5EF4-FFF2-40B4-BE49-F238E27FC236}">
                <a16:creationId xmlns:a16="http://schemas.microsoft.com/office/drawing/2014/main" id="{1483819E-75EB-3856-BFD2-0E7D605A2EE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542954" y="4325658"/>
            <a:ext cx="2222194" cy="1771806"/>
          </a:xfrm>
          <a:prstGeom prst="rect">
            <a:avLst/>
          </a:prstGeom>
        </p:spPr>
      </p:pic>
      <p:pic>
        <p:nvPicPr>
          <p:cNvPr id="9" name="Picture 8">
            <a:extLst>
              <a:ext uri="{FF2B5EF4-FFF2-40B4-BE49-F238E27FC236}">
                <a16:creationId xmlns:a16="http://schemas.microsoft.com/office/drawing/2014/main" id="{50D11578-371A-0046-0CAD-D52AEBA8146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318298" y="4293289"/>
            <a:ext cx="2349501" cy="1823848"/>
          </a:xfrm>
          <a:prstGeom prst="rect">
            <a:avLst/>
          </a:prstGeom>
        </p:spPr>
      </p:pic>
      <p:pic>
        <p:nvPicPr>
          <p:cNvPr id="11" name="Picture 10">
            <a:extLst>
              <a:ext uri="{FF2B5EF4-FFF2-40B4-BE49-F238E27FC236}">
                <a16:creationId xmlns:a16="http://schemas.microsoft.com/office/drawing/2014/main" id="{AEE084B0-7D1F-1EE4-B109-E33A316E543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2515" y="2235197"/>
            <a:ext cx="2349500" cy="1771807"/>
          </a:xfrm>
          <a:prstGeom prst="rect">
            <a:avLst/>
          </a:prstGeom>
        </p:spPr>
      </p:pic>
      <p:pic>
        <p:nvPicPr>
          <p:cNvPr id="13" name="Picture 12">
            <a:extLst>
              <a:ext uri="{FF2B5EF4-FFF2-40B4-BE49-F238E27FC236}">
                <a16:creationId xmlns:a16="http://schemas.microsoft.com/office/drawing/2014/main" id="{6BCE64A6-D30C-A473-EA88-13608A56F5E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719314" y="45466"/>
            <a:ext cx="2349501" cy="1863193"/>
          </a:xfrm>
          <a:prstGeom prst="rect">
            <a:avLst/>
          </a:prstGeom>
        </p:spPr>
      </p:pic>
      <p:pic>
        <p:nvPicPr>
          <p:cNvPr id="15" name="Picture 14">
            <a:extLst>
              <a:ext uri="{FF2B5EF4-FFF2-40B4-BE49-F238E27FC236}">
                <a16:creationId xmlns:a16="http://schemas.microsoft.com/office/drawing/2014/main" id="{D444F174-03A1-541A-E6F8-3C8B5AF3DF7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2252" y="4299637"/>
            <a:ext cx="2349501" cy="1771806"/>
          </a:xfrm>
          <a:prstGeom prst="rect">
            <a:avLst/>
          </a:prstGeom>
        </p:spPr>
      </p:pic>
      <p:pic>
        <p:nvPicPr>
          <p:cNvPr id="17" name="Picture 16">
            <a:extLst>
              <a:ext uri="{FF2B5EF4-FFF2-40B4-BE49-F238E27FC236}">
                <a16:creationId xmlns:a16="http://schemas.microsoft.com/office/drawing/2014/main" id="{DDB7B701-B166-5C5B-BA36-CDD792EC9B34}"/>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64116" y="170757"/>
            <a:ext cx="2267637" cy="1771807"/>
          </a:xfrm>
          <a:prstGeom prst="rect">
            <a:avLst/>
          </a:prstGeom>
        </p:spPr>
      </p:pic>
      <p:sp>
        <p:nvSpPr>
          <p:cNvPr id="18" name="Rectangle 17">
            <a:extLst>
              <a:ext uri="{FF2B5EF4-FFF2-40B4-BE49-F238E27FC236}">
                <a16:creationId xmlns:a16="http://schemas.microsoft.com/office/drawing/2014/main" id="{F859B632-B1FE-F959-E8EE-02FD84EAA733}"/>
              </a:ext>
            </a:extLst>
          </p:cNvPr>
          <p:cNvSpPr/>
          <p:nvPr/>
        </p:nvSpPr>
        <p:spPr>
          <a:xfrm>
            <a:off x="2892655" y="45466"/>
            <a:ext cx="6426952" cy="923330"/>
          </a:xfrm>
          <a:prstGeom prst="rect">
            <a:avLst/>
          </a:prstGeom>
          <a:solidFill>
            <a:srgbClr val="00B050"/>
          </a:solidFill>
        </p:spPr>
        <p:txBody>
          <a:bodyPr wrap="none" lIns="91440" tIns="45720" rIns="91440" bIns="45720">
            <a:spAutoFit/>
          </a:bodyPr>
          <a:lstStyle/>
          <a:p>
            <a:pPr algn="ctr"/>
            <a:r>
              <a:rPr lang="en-GB" sz="5400" b="1" spc="50" dirty="0">
                <a:ln w="9525" cmpd="sng">
                  <a:solidFill>
                    <a:schemeClr val="accent1"/>
                  </a:solidFill>
                  <a:prstDash val="solid"/>
                </a:ln>
                <a:solidFill>
                  <a:srgbClr val="70AD47">
                    <a:tint val="1000"/>
                  </a:srgbClr>
                </a:solidFill>
                <a:effectLst>
                  <a:glow rad="38100">
                    <a:schemeClr val="accent1">
                      <a:alpha val="40000"/>
                    </a:schemeClr>
                  </a:glow>
                </a:effectLst>
              </a:rPr>
              <a:t>DIGITAL BADGES</a:t>
            </a:r>
            <a:endParaRPr lang="en-GB" sz="5400" b="1" cap="none"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sp>
        <p:nvSpPr>
          <p:cNvPr id="19" name="TextBox 18">
            <a:extLst>
              <a:ext uri="{FF2B5EF4-FFF2-40B4-BE49-F238E27FC236}">
                <a16:creationId xmlns:a16="http://schemas.microsoft.com/office/drawing/2014/main" id="{A8EBA4EE-BCEA-6D71-0833-048CFA7074A5}"/>
              </a:ext>
            </a:extLst>
          </p:cNvPr>
          <p:cNvSpPr txBox="1"/>
          <p:nvPr/>
        </p:nvSpPr>
        <p:spPr>
          <a:xfrm>
            <a:off x="2892655" y="1329348"/>
            <a:ext cx="6426952" cy="2677656"/>
          </a:xfrm>
          <a:prstGeom prst="rect">
            <a:avLst/>
          </a:prstGeom>
          <a:noFill/>
        </p:spPr>
        <p:txBody>
          <a:bodyPr wrap="square" rtlCol="0">
            <a:spAutoFit/>
          </a:bodyPr>
          <a:lstStyle/>
          <a:p>
            <a:pPr algn="ctr"/>
            <a:r>
              <a:rPr lang="en-GB" sz="2400" b="1" dirty="0"/>
              <a:t>These are </a:t>
            </a:r>
            <a:r>
              <a:rPr lang="en-GB" sz="2400" b="1" dirty="0" err="1"/>
              <a:t>InfoSkills</a:t>
            </a:r>
            <a:r>
              <a:rPr lang="en-GB" sz="2400" b="1" dirty="0"/>
              <a:t> digital badges from UWTSD. I earned these badges by completing short digital trainings that are self-paced and helped me to build my research and study skills. They helped me with researching, writing, and submitting work accurately.</a:t>
            </a:r>
          </a:p>
        </p:txBody>
      </p:sp>
      <p:pic>
        <p:nvPicPr>
          <p:cNvPr id="21" name="Picture 20">
            <a:extLst>
              <a:ext uri="{FF2B5EF4-FFF2-40B4-BE49-F238E27FC236}">
                <a16:creationId xmlns:a16="http://schemas.microsoft.com/office/drawing/2014/main" id="{FF62647D-F1A5-E786-918F-2BBDD08A2CFE}"/>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876350" y="4299637"/>
            <a:ext cx="2349501" cy="1817500"/>
          </a:xfrm>
          <a:prstGeom prst="rect">
            <a:avLst/>
          </a:prstGeom>
        </p:spPr>
      </p:pic>
    </p:spTree>
    <p:extLst>
      <p:ext uri="{BB962C8B-B14F-4D97-AF65-F5344CB8AC3E}">
        <p14:creationId xmlns:p14="http://schemas.microsoft.com/office/powerpoint/2010/main" val="313206433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2000"/>
                                        <p:tgtEl>
                                          <p:spTgt spid="17"/>
                                        </p:tgtEl>
                                      </p:cBhvr>
                                    </p:animEffect>
                                    <p:anim calcmode="lin" valueType="num">
                                      <p:cBhvr>
                                        <p:cTn id="8" dur="2000" fill="hold"/>
                                        <p:tgtEl>
                                          <p:spTgt spid="17"/>
                                        </p:tgtEl>
                                        <p:attrNameLst>
                                          <p:attrName>ppt_w</p:attrName>
                                        </p:attrNameLst>
                                      </p:cBhvr>
                                      <p:tavLst>
                                        <p:tav tm="0" fmla="#ppt_w*sin(2.5*pi*$)">
                                          <p:val>
                                            <p:fltVal val="0"/>
                                          </p:val>
                                        </p:tav>
                                        <p:tav tm="100000">
                                          <p:val>
                                            <p:fltVal val="1"/>
                                          </p:val>
                                        </p:tav>
                                      </p:tavLst>
                                    </p:anim>
                                    <p:anim calcmode="lin" valueType="num">
                                      <p:cBhvr>
                                        <p:cTn id="9" dur="2000" fill="hold"/>
                                        <p:tgtEl>
                                          <p:spTgt spid="17"/>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2000"/>
                                        <p:tgtEl>
                                          <p:spTgt spid="11"/>
                                        </p:tgtEl>
                                      </p:cBhvr>
                                    </p:animEffect>
                                    <p:anim calcmode="lin" valueType="num">
                                      <p:cBhvr>
                                        <p:cTn id="15" dur="2000" fill="hold"/>
                                        <p:tgtEl>
                                          <p:spTgt spid="11"/>
                                        </p:tgtEl>
                                        <p:attrNameLst>
                                          <p:attrName>ppt_w</p:attrName>
                                        </p:attrNameLst>
                                      </p:cBhvr>
                                      <p:tavLst>
                                        <p:tav tm="0" fmla="#ppt_w*sin(2.5*pi*$)">
                                          <p:val>
                                            <p:fltVal val="0"/>
                                          </p:val>
                                        </p:tav>
                                        <p:tav tm="100000">
                                          <p:val>
                                            <p:fltVal val="1"/>
                                          </p:val>
                                        </p:tav>
                                      </p:tavLst>
                                    </p:anim>
                                    <p:anim calcmode="lin" valueType="num">
                                      <p:cBhvr>
                                        <p:cTn id="16" dur="2000" fill="hold"/>
                                        <p:tgtEl>
                                          <p:spTgt spid="11"/>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nodeType="click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fade">
                                      <p:cBhvr>
                                        <p:cTn id="21" dur="2000"/>
                                        <p:tgtEl>
                                          <p:spTgt spid="15"/>
                                        </p:tgtEl>
                                      </p:cBhvr>
                                    </p:animEffect>
                                    <p:anim calcmode="lin" valueType="num">
                                      <p:cBhvr>
                                        <p:cTn id="22" dur="2000" fill="hold"/>
                                        <p:tgtEl>
                                          <p:spTgt spid="15"/>
                                        </p:tgtEl>
                                        <p:attrNameLst>
                                          <p:attrName>ppt_w</p:attrName>
                                        </p:attrNameLst>
                                      </p:cBhvr>
                                      <p:tavLst>
                                        <p:tav tm="0" fmla="#ppt_w*sin(2.5*pi*$)">
                                          <p:val>
                                            <p:fltVal val="0"/>
                                          </p:val>
                                        </p:tav>
                                        <p:tav tm="100000">
                                          <p:val>
                                            <p:fltVal val="1"/>
                                          </p:val>
                                        </p:tav>
                                      </p:tavLst>
                                    </p:anim>
                                    <p:anim calcmode="lin" valueType="num">
                                      <p:cBhvr>
                                        <p:cTn id="23" dur="2000" fill="hold"/>
                                        <p:tgtEl>
                                          <p:spTgt spid="15"/>
                                        </p:tgtEl>
                                        <p:attrNameLst>
                                          <p:attrName>ppt_h</p:attrName>
                                        </p:attrNameLst>
                                      </p:cBhvr>
                                      <p:tavLst>
                                        <p:tav tm="0">
                                          <p:val>
                                            <p:strVal val="#ppt_h"/>
                                          </p:val>
                                        </p:tav>
                                        <p:tav tm="100000">
                                          <p:val>
                                            <p:strVal val="#ppt_h"/>
                                          </p:val>
                                        </p:tav>
                                      </p:tavLst>
                                    </p:anim>
                                  </p:childTnLst>
                                </p:cTn>
                              </p:par>
                            </p:childTnLst>
                          </p:cTn>
                        </p:par>
                      </p:childTnLst>
                    </p:cTn>
                  </p:par>
                  <p:par>
                    <p:cTn id="24" fill="hold">
                      <p:stCondLst>
                        <p:cond delay="indefinite"/>
                      </p:stCondLst>
                      <p:childTnLst>
                        <p:par>
                          <p:cTn id="25" fill="hold">
                            <p:stCondLst>
                              <p:cond delay="0"/>
                            </p:stCondLst>
                            <p:childTnLst>
                              <p:par>
                                <p:cTn id="26" presetID="45" presetClass="entr" presetSubtype="0" fill="hold"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2000"/>
                                        <p:tgtEl>
                                          <p:spTgt spid="7"/>
                                        </p:tgtEl>
                                      </p:cBhvr>
                                    </p:animEffect>
                                    <p:anim calcmode="lin" valueType="num">
                                      <p:cBhvr>
                                        <p:cTn id="29" dur="2000" fill="hold"/>
                                        <p:tgtEl>
                                          <p:spTgt spid="7"/>
                                        </p:tgtEl>
                                        <p:attrNameLst>
                                          <p:attrName>ppt_w</p:attrName>
                                        </p:attrNameLst>
                                      </p:cBhvr>
                                      <p:tavLst>
                                        <p:tav tm="0" fmla="#ppt_w*sin(2.5*pi*$)">
                                          <p:val>
                                            <p:fltVal val="0"/>
                                          </p:val>
                                        </p:tav>
                                        <p:tav tm="100000">
                                          <p:val>
                                            <p:fltVal val="1"/>
                                          </p:val>
                                        </p:tav>
                                      </p:tavLst>
                                    </p:anim>
                                    <p:anim calcmode="lin" valueType="num">
                                      <p:cBhvr>
                                        <p:cTn id="30" dur="2000" fill="hold"/>
                                        <p:tgtEl>
                                          <p:spTgt spid="7"/>
                                        </p:tgtEl>
                                        <p:attrNameLst>
                                          <p:attrName>ppt_h</p:attrName>
                                        </p:attrNameLst>
                                      </p:cBhvr>
                                      <p:tavLst>
                                        <p:tav tm="0">
                                          <p:val>
                                            <p:strVal val="#ppt_h"/>
                                          </p:val>
                                        </p:tav>
                                        <p:tav tm="100000">
                                          <p:val>
                                            <p:strVal val="#ppt_h"/>
                                          </p:val>
                                        </p:tav>
                                      </p:tavLst>
                                    </p:anim>
                                  </p:childTnLst>
                                </p:cTn>
                              </p:par>
                            </p:childTnLst>
                          </p:cTn>
                        </p:par>
                      </p:childTnLst>
                    </p:cTn>
                  </p:par>
                  <p:par>
                    <p:cTn id="31" fill="hold">
                      <p:stCondLst>
                        <p:cond delay="indefinite"/>
                      </p:stCondLst>
                      <p:childTnLst>
                        <p:par>
                          <p:cTn id="32" fill="hold">
                            <p:stCondLst>
                              <p:cond delay="0"/>
                            </p:stCondLst>
                            <p:childTnLst>
                              <p:par>
                                <p:cTn id="33" presetID="45" presetClass="entr" presetSubtype="0" fill="hold" nodeType="clickEffect">
                                  <p:stCondLst>
                                    <p:cond delay="0"/>
                                  </p:stCondLst>
                                  <p:childTnLst>
                                    <p:set>
                                      <p:cBhvr>
                                        <p:cTn id="34" dur="1" fill="hold">
                                          <p:stCondLst>
                                            <p:cond delay="0"/>
                                          </p:stCondLst>
                                        </p:cTn>
                                        <p:tgtEl>
                                          <p:spTgt spid="21"/>
                                        </p:tgtEl>
                                        <p:attrNameLst>
                                          <p:attrName>style.visibility</p:attrName>
                                        </p:attrNameLst>
                                      </p:cBhvr>
                                      <p:to>
                                        <p:strVal val="visible"/>
                                      </p:to>
                                    </p:set>
                                    <p:animEffect transition="in" filter="fade">
                                      <p:cBhvr>
                                        <p:cTn id="35" dur="2000"/>
                                        <p:tgtEl>
                                          <p:spTgt spid="21"/>
                                        </p:tgtEl>
                                      </p:cBhvr>
                                    </p:animEffect>
                                    <p:anim calcmode="lin" valueType="num">
                                      <p:cBhvr>
                                        <p:cTn id="36" dur="2000" fill="hold"/>
                                        <p:tgtEl>
                                          <p:spTgt spid="21"/>
                                        </p:tgtEl>
                                        <p:attrNameLst>
                                          <p:attrName>ppt_w</p:attrName>
                                        </p:attrNameLst>
                                      </p:cBhvr>
                                      <p:tavLst>
                                        <p:tav tm="0" fmla="#ppt_w*sin(2.5*pi*$)">
                                          <p:val>
                                            <p:fltVal val="0"/>
                                          </p:val>
                                        </p:tav>
                                        <p:tav tm="100000">
                                          <p:val>
                                            <p:fltVal val="1"/>
                                          </p:val>
                                        </p:tav>
                                      </p:tavLst>
                                    </p:anim>
                                    <p:anim calcmode="lin" valueType="num">
                                      <p:cBhvr>
                                        <p:cTn id="37" dur="2000" fill="hold"/>
                                        <p:tgtEl>
                                          <p:spTgt spid="21"/>
                                        </p:tgtEl>
                                        <p:attrNameLst>
                                          <p:attrName>ppt_h</p:attrName>
                                        </p:attrNameLst>
                                      </p:cBhvr>
                                      <p:tavLst>
                                        <p:tav tm="0">
                                          <p:val>
                                            <p:strVal val="#ppt_h"/>
                                          </p:val>
                                        </p:tav>
                                        <p:tav tm="100000">
                                          <p:val>
                                            <p:strVal val="#ppt_h"/>
                                          </p:val>
                                        </p:tav>
                                      </p:tavLst>
                                    </p:anim>
                                  </p:childTnLst>
                                </p:cTn>
                              </p:par>
                            </p:childTnLst>
                          </p:cTn>
                        </p:par>
                      </p:childTnLst>
                    </p:cTn>
                  </p:par>
                  <p:par>
                    <p:cTn id="38" fill="hold">
                      <p:stCondLst>
                        <p:cond delay="indefinite"/>
                      </p:stCondLst>
                      <p:childTnLst>
                        <p:par>
                          <p:cTn id="39" fill="hold">
                            <p:stCondLst>
                              <p:cond delay="0"/>
                            </p:stCondLst>
                            <p:childTnLst>
                              <p:par>
                                <p:cTn id="40" presetID="45" presetClass="entr" presetSubtype="0" fill="hold"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fade">
                                      <p:cBhvr>
                                        <p:cTn id="42" dur="2000"/>
                                        <p:tgtEl>
                                          <p:spTgt spid="13"/>
                                        </p:tgtEl>
                                      </p:cBhvr>
                                    </p:animEffect>
                                    <p:anim calcmode="lin" valueType="num">
                                      <p:cBhvr>
                                        <p:cTn id="43" dur="2000" fill="hold"/>
                                        <p:tgtEl>
                                          <p:spTgt spid="13"/>
                                        </p:tgtEl>
                                        <p:attrNameLst>
                                          <p:attrName>ppt_w</p:attrName>
                                        </p:attrNameLst>
                                      </p:cBhvr>
                                      <p:tavLst>
                                        <p:tav tm="0" fmla="#ppt_w*sin(2.5*pi*$)">
                                          <p:val>
                                            <p:fltVal val="0"/>
                                          </p:val>
                                        </p:tav>
                                        <p:tav tm="100000">
                                          <p:val>
                                            <p:fltVal val="1"/>
                                          </p:val>
                                        </p:tav>
                                      </p:tavLst>
                                    </p:anim>
                                    <p:anim calcmode="lin" valueType="num">
                                      <p:cBhvr>
                                        <p:cTn id="44" dur="2000" fill="hold"/>
                                        <p:tgtEl>
                                          <p:spTgt spid="13"/>
                                        </p:tgtEl>
                                        <p:attrNameLst>
                                          <p:attrName>ppt_h</p:attrName>
                                        </p:attrNameLst>
                                      </p:cBhvr>
                                      <p:tavLst>
                                        <p:tav tm="0">
                                          <p:val>
                                            <p:strVal val="#ppt_h"/>
                                          </p:val>
                                        </p:tav>
                                        <p:tav tm="100000">
                                          <p:val>
                                            <p:strVal val="#ppt_h"/>
                                          </p:val>
                                        </p:tav>
                                      </p:tavLst>
                                    </p:anim>
                                  </p:childTnLst>
                                </p:cTn>
                              </p:par>
                            </p:childTnLst>
                          </p:cTn>
                        </p:par>
                      </p:childTnLst>
                    </p:cTn>
                  </p:par>
                  <p:par>
                    <p:cTn id="45" fill="hold">
                      <p:stCondLst>
                        <p:cond delay="indefinite"/>
                      </p:stCondLst>
                      <p:childTnLst>
                        <p:par>
                          <p:cTn id="46" fill="hold">
                            <p:stCondLst>
                              <p:cond delay="0"/>
                            </p:stCondLst>
                            <p:childTnLst>
                              <p:par>
                                <p:cTn id="47" presetID="45" presetClass="entr" presetSubtype="0" fill="hold" nodeType="clickEffect">
                                  <p:stCondLst>
                                    <p:cond delay="0"/>
                                  </p:stCondLst>
                                  <p:childTnLst>
                                    <p:set>
                                      <p:cBhvr>
                                        <p:cTn id="48" dur="1" fill="hold">
                                          <p:stCondLst>
                                            <p:cond delay="0"/>
                                          </p:stCondLst>
                                        </p:cTn>
                                        <p:tgtEl>
                                          <p:spTgt spid="5"/>
                                        </p:tgtEl>
                                        <p:attrNameLst>
                                          <p:attrName>style.visibility</p:attrName>
                                        </p:attrNameLst>
                                      </p:cBhvr>
                                      <p:to>
                                        <p:strVal val="visible"/>
                                      </p:to>
                                    </p:set>
                                    <p:animEffect transition="in" filter="fade">
                                      <p:cBhvr>
                                        <p:cTn id="49" dur="2000"/>
                                        <p:tgtEl>
                                          <p:spTgt spid="5"/>
                                        </p:tgtEl>
                                      </p:cBhvr>
                                    </p:animEffect>
                                    <p:anim calcmode="lin" valueType="num">
                                      <p:cBhvr>
                                        <p:cTn id="50" dur="2000" fill="hold"/>
                                        <p:tgtEl>
                                          <p:spTgt spid="5"/>
                                        </p:tgtEl>
                                        <p:attrNameLst>
                                          <p:attrName>ppt_w</p:attrName>
                                        </p:attrNameLst>
                                      </p:cBhvr>
                                      <p:tavLst>
                                        <p:tav tm="0" fmla="#ppt_w*sin(2.5*pi*$)">
                                          <p:val>
                                            <p:fltVal val="0"/>
                                          </p:val>
                                        </p:tav>
                                        <p:tav tm="100000">
                                          <p:val>
                                            <p:fltVal val="1"/>
                                          </p:val>
                                        </p:tav>
                                      </p:tavLst>
                                    </p:anim>
                                    <p:anim calcmode="lin" valueType="num">
                                      <p:cBhvr>
                                        <p:cTn id="51" dur="20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52" fill="hold">
                      <p:stCondLst>
                        <p:cond delay="indefinite"/>
                      </p:stCondLst>
                      <p:childTnLst>
                        <p:par>
                          <p:cTn id="53" fill="hold">
                            <p:stCondLst>
                              <p:cond delay="0"/>
                            </p:stCondLst>
                            <p:childTnLst>
                              <p:par>
                                <p:cTn id="54" presetID="45" presetClass="entr" presetSubtype="0" fill="hold" nodeType="clickEffect">
                                  <p:stCondLst>
                                    <p:cond delay="0"/>
                                  </p:stCondLst>
                                  <p:childTnLst>
                                    <p:set>
                                      <p:cBhvr>
                                        <p:cTn id="55" dur="1" fill="hold">
                                          <p:stCondLst>
                                            <p:cond delay="0"/>
                                          </p:stCondLst>
                                        </p:cTn>
                                        <p:tgtEl>
                                          <p:spTgt spid="3"/>
                                        </p:tgtEl>
                                        <p:attrNameLst>
                                          <p:attrName>style.visibility</p:attrName>
                                        </p:attrNameLst>
                                      </p:cBhvr>
                                      <p:to>
                                        <p:strVal val="visible"/>
                                      </p:to>
                                    </p:set>
                                    <p:animEffect transition="in" filter="fade">
                                      <p:cBhvr>
                                        <p:cTn id="56" dur="2000"/>
                                        <p:tgtEl>
                                          <p:spTgt spid="3"/>
                                        </p:tgtEl>
                                      </p:cBhvr>
                                    </p:animEffect>
                                    <p:anim calcmode="lin" valueType="num">
                                      <p:cBhvr>
                                        <p:cTn id="57" dur="2000" fill="hold"/>
                                        <p:tgtEl>
                                          <p:spTgt spid="3"/>
                                        </p:tgtEl>
                                        <p:attrNameLst>
                                          <p:attrName>ppt_w</p:attrName>
                                        </p:attrNameLst>
                                      </p:cBhvr>
                                      <p:tavLst>
                                        <p:tav tm="0" fmla="#ppt_w*sin(2.5*pi*$)">
                                          <p:val>
                                            <p:fltVal val="0"/>
                                          </p:val>
                                        </p:tav>
                                        <p:tav tm="100000">
                                          <p:val>
                                            <p:fltVal val="1"/>
                                          </p:val>
                                        </p:tav>
                                      </p:tavLst>
                                    </p:anim>
                                    <p:anim calcmode="lin" valueType="num">
                                      <p:cBhvr>
                                        <p:cTn id="58" dur="2000" fill="hold"/>
                                        <p:tgtEl>
                                          <p:spTgt spid="3"/>
                                        </p:tgtEl>
                                        <p:attrNameLst>
                                          <p:attrName>ppt_h</p:attrName>
                                        </p:attrNameLst>
                                      </p:cBhvr>
                                      <p:tavLst>
                                        <p:tav tm="0">
                                          <p:val>
                                            <p:strVal val="#ppt_h"/>
                                          </p:val>
                                        </p:tav>
                                        <p:tav tm="100000">
                                          <p:val>
                                            <p:strVal val="#ppt_h"/>
                                          </p:val>
                                        </p:tav>
                                      </p:tavLst>
                                    </p:anim>
                                  </p:childTnLst>
                                </p:cTn>
                              </p:par>
                            </p:childTnLst>
                          </p:cTn>
                        </p:par>
                      </p:childTnLst>
                    </p:cTn>
                  </p:par>
                  <p:par>
                    <p:cTn id="59" fill="hold">
                      <p:stCondLst>
                        <p:cond delay="indefinite"/>
                      </p:stCondLst>
                      <p:childTnLst>
                        <p:par>
                          <p:cTn id="60" fill="hold">
                            <p:stCondLst>
                              <p:cond delay="0"/>
                            </p:stCondLst>
                            <p:childTnLst>
                              <p:par>
                                <p:cTn id="61" presetID="45" presetClass="entr" presetSubtype="0" fill="hold" nodeType="clickEffect">
                                  <p:stCondLst>
                                    <p:cond delay="0"/>
                                  </p:stCondLst>
                                  <p:childTnLst>
                                    <p:set>
                                      <p:cBhvr>
                                        <p:cTn id="62" dur="1" fill="hold">
                                          <p:stCondLst>
                                            <p:cond delay="0"/>
                                          </p:stCondLst>
                                        </p:cTn>
                                        <p:tgtEl>
                                          <p:spTgt spid="9"/>
                                        </p:tgtEl>
                                        <p:attrNameLst>
                                          <p:attrName>style.visibility</p:attrName>
                                        </p:attrNameLst>
                                      </p:cBhvr>
                                      <p:to>
                                        <p:strVal val="visible"/>
                                      </p:to>
                                    </p:set>
                                    <p:animEffect transition="in" filter="fade">
                                      <p:cBhvr>
                                        <p:cTn id="63" dur="2000"/>
                                        <p:tgtEl>
                                          <p:spTgt spid="9"/>
                                        </p:tgtEl>
                                      </p:cBhvr>
                                    </p:animEffect>
                                    <p:anim calcmode="lin" valueType="num">
                                      <p:cBhvr>
                                        <p:cTn id="64" dur="2000" fill="hold"/>
                                        <p:tgtEl>
                                          <p:spTgt spid="9"/>
                                        </p:tgtEl>
                                        <p:attrNameLst>
                                          <p:attrName>ppt_w</p:attrName>
                                        </p:attrNameLst>
                                      </p:cBhvr>
                                      <p:tavLst>
                                        <p:tav tm="0" fmla="#ppt_w*sin(2.5*pi*$)">
                                          <p:val>
                                            <p:fltVal val="0"/>
                                          </p:val>
                                        </p:tav>
                                        <p:tav tm="100000">
                                          <p:val>
                                            <p:fltVal val="1"/>
                                          </p:val>
                                        </p:tav>
                                      </p:tavLst>
                                    </p:anim>
                                    <p:anim calcmode="lin" valueType="num">
                                      <p:cBhvr>
                                        <p:cTn id="65" dur="2000" fill="hold"/>
                                        <p:tgtEl>
                                          <p:spTgt spid="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3" name="Picture 12">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5" name="Straight Connector 14">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9" name="Rectangle 18">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6" name="TextBox 5">
            <a:extLst>
              <a:ext uri="{FF2B5EF4-FFF2-40B4-BE49-F238E27FC236}">
                <a16:creationId xmlns:a16="http://schemas.microsoft.com/office/drawing/2014/main" id="{0ED8D5BC-4AC5-D685-ECBA-8180FE2D1F2F}"/>
              </a:ext>
            </a:extLst>
          </p:cNvPr>
          <p:cNvSpPr txBox="1"/>
          <p:nvPr/>
        </p:nvSpPr>
        <p:spPr>
          <a:xfrm>
            <a:off x="1452616" y="962902"/>
            <a:ext cx="4176384" cy="2380828"/>
          </a:xfrm>
          <a:prstGeom prst="rect">
            <a:avLst/>
          </a:prstGeom>
        </p:spPr>
        <p:txBody>
          <a:bodyPr vert="horz" lIns="91440" tIns="45720" rIns="91440" bIns="0" rtlCol="0" anchor="b">
            <a:normAutofit/>
          </a:bodyPr>
          <a:lstStyle/>
          <a:p>
            <a:pPr defTabSz="914400">
              <a:lnSpc>
                <a:spcPct val="90000"/>
              </a:lnSpc>
              <a:spcBef>
                <a:spcPct val="0"/>
              </a:spcBef>
              <a:spcAft>
                <a:spcPts val="600"/>
              </a:spcAft>
            </a:pPr>
            <a:r>
              <a:rPr lang="en-US" sz="3000" cap="all">
                <a:latin typeface="+mj-lt"/>
                <a:ea typeface="+mj-ea"/>
                <a:cs typeface="+mj-cs"/>
              </a:rPr>
              <a:t>Professional networking platform</a:t>
            </a:r>
          </a:p>
          <a:p>
            <a:pPr defTabSz="914400">
              <a:lnSpc>
                <a:spcPct val="90000"/>
              </a:lnSpc>
              <a:spcBef>
                <a:spcPct val="0"/>
              </a:spcBef>
              <a:spcAft>
                <a:spcPts val="600"/>
              </a:spcAft>
            </a:pPr>
            <a:endParaRPr lang="en-US" sz="3000" cap="all">
              <a:latin typeface="+mj-lt"/>
              <a:ea typeface="+mj-ea"/>
              <a:cs typeface="+mj-cs"/>
            </a:endParaRPr>
          </a:p>
          <a:p>
            <a:pPr defTabSz="914400">
              <a:lnSpc>
                <a:spcPct val="90000"/>
              </a:lnSpc>
              <a:spcBef>
                <a:spcPct val="0"/>
              </a:spcBef>
              <a:spcAft>
                <a:spcPts val="600"/>
              </a:spcAft>
            </a:pPr>
            <a:r>
              <a:rPr lang="en-US" sz="3000" cap="all">
                <a:latin typeface="+mj-lt"/>
                <a:ea typeface="+mj-ea"/>
                <a:cs typeface="+mj-cs"/>
              </a:rPr>
              <a:t>Linkedin learning </a:t>
            </a:r>
          </a:p>
        </p:txBody>
      </p:sp>
      <p:cxnSp>
        <p:nvCxnSpPr>
          <p:cNvPr id="23" name="Straight Connector 22">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5" name="Content Placeholder 4">
            <a:extLst>
              <a:ext uri="{FF2B5EF4-FFF2-40B4-BE49-F238E27FC236}">
                <a16:creationId xmlns:a16="http://schemas.microsoft.com/office/drawing/2014/main" id="{2609870C-4FA7-9513-8CF4-A5FE625FC6FE}"/>
              </a:ext>
            </a:extLst>
          </p:cNvPr>
          <p:cNvPicPr>
            <a:picLocks noGrp="1" noChangeAspect="1"/>
          </p:cNvPicPr>
          <p:nvPr>
            <p:ph idx="1"/>
          </p:nvPr>
        </p:nvPicPr>
        <p:blipFill>
          <a:blip r:embed="rId4"/>
          <a:stretch>
            <a:fillRect/>
          </a:stretch>
        </p:blipFill>
        <p:spPr>
          <a:xfrm>
            <a:off x="6094411" y="1461815"/>
            <a:ext cx="4960442" cy="3348298"/>
          </a:xfrm>
          <a:prstGeom prst="rect">
            <a:avLst/>
          </a:prstGeom>
        </p:spPr>
      </p:pic>
      <p:pic>
        <p:nvPicPr>
          <p:cNvPr id="25" name="Picture 24">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7" name="Straight Connector 26">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27182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2F8A8-0C41-BC3C-A3AD-BAD4EE8828DA}"/>
              </a:ext>
            </a:extLst>
          </p:cNvPr>
          <p:cNvSpPr>
            <a:spLocks noGrp="1"/>
          </p:cNvSpPr>
          <p:nvPr>
            <p:ph type="title"/>
          </p:nvPr>
        </p:nvSpPr>
        <p:spPr>
          <a:xfrm>
            <a:off x="1438879" y="215900"/>
            <a:ext cx="9603275" cy="2108201"/>
          </a:xfrm>
        </p:spPr>
        <p:txBody>
          <a:bodyPr>
            <a:normAutofit/>
          </a:bodyPr>
          <a:lstStyle/>
          <a:p>
            <a:pPr algn="ctr"/>
            <a:r>
              <a:rPr lang="en-GB" b="1" dirty="0"/>
              <a:t>What did you think about my presentation?</a:t>
            </a:r>
            <a:br>
              <a:rPr lang="en-GB" dirty="0"/>
            </a:br>
            <a:r>
              <a:rPr lang="en-GB" sz="2400" dirty="0">
                <a:solidFill>
                  <a:srgbClr val="FF0000"/>
                </a:solidFill>
              </a:rPr>
              <a:t>YOUR FEEDBACK WOULD BE GRATELY APPRECIATED.</a:t>
            </a:r>
            <a:endParaRPr lang="en-GB" dirty="0">
              <a:solidFill>
                <a:srgbClr val="FF0000"/>
              </a:solidFill>
            </a:endParaRPr>
          </a:p>
        </p:txBody>
      </p:sp>
      <p:pic>
        <p:nvPicPr>
          <p:cNvPr id="5" name="Content Placeholder 4">
            <a:extLst>
              <a:ext uri="{FF2B5EF4-FFF2-40B4-BE49-F238E27FC236}">
                <a16:creationId xmlns:a16="http://schemas.microsoft.com/office/drawing/2014/main" id="{B4873FDC-BADB-85DE-8D51-060C36262A1F}"/>
              </a:ext>
            </a:extLst>
          </p:cNvPr>
          <p:cNvPicPr>
            <a:picLocks noGrp="1" noChangeAspect="1"/>
          </p:cNvPicPr>
          <p:nvPr>
            <p:ph idx="1"/>
          </p:nvPr>
        </p:nvPicPr>
        <p:blipFill>
          <a:blip>
            <a:extLst>
              <a:ext uri="{96DAC541-7B7A-43D3-8B79-37D633B846F1}">
                <asvg:svgBlip xmlns:asvg="http://schemas.microsoft.com/office/drawing/2016/SVG/main" r:embed="rId3"/>
              </a:ext>
            </a:extLst>
          </a:blip>
          <a:stretch>
            <a:fillRect/>
          </a:stretch>
        </p:blipFill>
        <p:spPr>
          <a:xfrm>
            <a:off x="4470400" y="2438400"/>
            <a:ext cx="3188493" cy="3188493"/>
          </a:xfrm>
          <a:prstGeom prst="rect">
            <a:avLst/>
          </a:prstGeom>
        </p:spPr>
      </p:pic>
    </p:spTree>
    <p:extLst>
      <p:ext uri="{BB962C8B-B14F-4D97-AF65-F5344CB8AC3E}">
        <p14:creationId xmlns:p14="http://schemas.microsoft.com/office/powerpoint/2010/main" val="273000469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244</TotalTime>
  <Words>737</Words>
  <Application>Microsoft Office PowerPoint</Application>
  <PresentationFormat>Widescreen</PresentationFormat>
  <Paragraphs>53</Paragraphs>
  <Slides>9</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Arial</vt:lpstr>
      <vt:lpstr>Gill Sans MT</vt:lpstr>
      <vt:lpstr>Gallery</vt:lpstr>
      <vt:lpstr>Digital Skills Module Reflection</vt:lpstr>
      <vt:lpstr> </vt:lpstr>
      <vt:lpstr>Microsoft Word</vt:lpstr>
      <vt:lpstr>Microsoft Excel</vt:lpstr>
      <vt:lpstr>Outlook</vt:lpstr>
      <vt:lpstr>Microsoft Presentation</vt:lpstr>
      <vt:lpstr>PowerPoint Presentation</vt:lpstr>
      <vt:lpstr>PowerPoint Presentation</vt:lpstr>
      <vt:lpstr>What did you think about my presentation? YOUR FEEDBACK WOULD BE GRATELY APPRECIATED.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moni sugarova</dc:creator>
  <cp:lastModifiedBy>moni sugarova</cp:lastModifiedBy>
  <cp:revision>1</cp:revision>
  <dcterms:created xsi:type="dcterms:W3CDTF">2026-06-26T10:45:33Z</dcterms:created>
  <dcterms:modified xsi:type="dcterms:W3CDTF">2026-06-26T14:50:27Z</dcterms:modified>
</cp:coreProperties>
</file>