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1" r:id="rId3"/>
    <p:sldId id="257" r:id="rId4"/>
    <p:sldId id="258" r:id="rId5"/>
    <p:sldId id="259" r:id="rId6"/>
    <p:sldId id="260" r:id="rId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0" d="100"/>
          <a:sy n="70" d="100"/>
        </p:scale>
        <p:origin x="-1386" y="-30"/>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CD50C13-C3C1-4542-9D1D-992638CF96AE}" type="datetimeFigureOut">
              <a:rPr lang="en-US" smtClean="0"/>
              <a:t>3/28/2018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A5DD5C1-348C-4FB4-A43D-ABA4AB8B120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A5DD5C1-348C-4FB4-A43D-ABA4AB8B1202}" type="slidenum">
              <a:rPr lang="en-US" smtClean="0"/>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A5DD5C1-348C-4FB4-A43D-ABA4AB8B1202}"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A5DD5C1-348C-4FB4-A43D-ABA4AB8B1202}" type="slidenum">
              <a:rPr lang="en-US" smtClean="0"/>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BA5DD5C1-348C-4FB4-A43D-ABA4AB8B120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BA5DD5C1-348C-4FB4-A43D-ABA4AB8B1202}" type="slidenum">
              <a:rPr lang="en-US" smtClean="0"/>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BA5DD5C1-348C-4FB4-A43D-ABA4AB8B120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CD50C13-C3C1-4542-9D1D-992638CF96AE}" type="datetimeFigureOut">
              <a:rPr lang="en-US" smtClean="0"/>
              <a:t>3/28/2018</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BA5DD5C1-348C-4FB4-A43D-ABA4AB8B1202}"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CD50C13-C3C1-4542-9D1D-992638CF96AE}" type="datetimeFigureOut">
              <a:rPr lang="en-US" smtClean="0"/>
              <a:t>3/28/2018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A5DD5C1-348C-4FB4-A43D-ABA4AB8B1202}"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A5DD5C1-348C-4FB4-A43D-ABA4AB8B120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CD50C13-C3C1-4542-9D1D-992638CF96AE}" type="datetimeFigureOut">
              <a:rPr lang="en-US" smtClean="0"/>
              <a:t>3/28/2018</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BA5DD5C1-348C-4FB4-A43D-ABA4AB8B120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CD50C13-C3C1-4542-9D1D-992638CF96AE}" type="datetimeFigureOut">
              <a:rPr lang="en-US" smtClean="0"/>
              <a:t>3/28/2018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A5DD5C1-348C-4FB4-A43D-ABA4AB8B1202}"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google.co.uk/search?q=brecht&amp;source=lnms&amp;tbm=isch&amp;sa=X&amp;ved=0ahUKEwj0oI32n5DaAhUMb1AKHVD7BSsQ_AUICigB&amp;biw=1366&amp;bih=662" TargetMode="External"/><Relationship Id="rId2" Type="http://schemas.openxmlformats.org/officeDocument/2006/relationships/hyperlink" Target="https://www.google.co.uk/search?biw=1366&amp;bih=662&amp;tbm=isch&amp;sa=1&amp;ei=Iy-8WobGEofewQLPkpngAQ&amp;q=were+still+here+ntw&amp;oq=were+still+here+ntw&amp;gs_l=psy-ab.3...2244.3459.0.3911.4.4.0.0.0.0.108.337.3j1.4.0....0...1c.1.64.psy-ab..0.2.187...0i30k1j0i24k1.0.eGHmUczYor8" TargetMode="External"/><Relationship Id="rId1" Type="http://schemas.openxmlformats.org/officeDocument/2006/relationships/slideLayout" Target="../slideLayouts/slideLayout2.xml"/><Relationship Id="rId5" Type="http://schemas.openxmlformats.org/officeDocument/2006/relationships/hyperlink" Target="https://www.dramaclasses.biz/bertolt-brecht-techniques-and-factsbertolt-brecht-techniques-and-facts" TargetMode="External"/><Relationship Id="rId4" Type="http://schemas.openxmlformats.org/officeDocument/2006/relationships/hyperlink" Target="https://www.nationaltheatrewales.org/were-still-he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9200" y="3352800"/>
            <a:ext cx="7239000" cy="1447799"/>
          </a:xfrm>
        </p:spPr>
        <p:txBody>
          <a:bodyPr>
            <a:normAutofit fontScale="90000"/>
          </a:bodyPr>
          <a:lstStyle/>
          <a:p>
            <a:r>
              <a:rPr lang="en-GB" dirty="0" smtClean="0"/>
              <a:t>We’re Still Here – NTW        &amp;</a:t>
            </a:r>
            <a:br>
              <a:rPr lang="en-GB" dirty="0" smtClean="0"/>
            </a:br>
            <a:r>
              <a:rPr lang="en-GB" dirty="0" smtClean="0"/>
              <a:t>Brecht</a:t>
            </a:r>
            <a:br>
              <a:rPr lang="en-GB" dirty="0" smtClean="0"/>
            </a:br>
            <a:r>
              <a:rPr lang="en-GB" dirty="0" smtClean="0"/>
              <a:t/>
            </a:r>
            <a:br>
              <a:rPr lang="en-GB" dirty="0" smtClean="0"/>
            </a:br>
            <a:endParaRPr lang="en-US" dirty="0"/>
          </a:p>
        </p:txBody>
      </p:sp>
      <p:sp>
        <p:nvSpPr>
          <p:cNvPr id="3" name="Subtitle 2"/>
          <p:cNvSpPr>
            <a:spLocks noGrp="1"/>
          </p:cNvSpPr>
          <p:nvPr>
            <p:ph type="subTitle" idx="1"/>
          </p:nvPr>
        </p:nvSpPr>
        <p:spPr>
          <a:xfrm>
            <a:off x="4419600" y="5867400"/>
            <a:ext cx="4572000" cy="762000"/>
          </a:xfrm>
        </p:spPr>
        <p:txBody>
          <a:bodyPr/>
          <a:lstStyle/>
          <a:p>
            <a:r>
              <a:rPr lang="en-GB" b="1" dirty="0" err="1" smtClean="0">
                <a:solidFill>
                  <a:schemeClr val="tx1"/>
                </a:solidFill>
              </a:rPr>
              <a:t>Shakira</a:t>
            </a:r>
            <a:r>
              <a:rPr lang="en-GB" b="1" dirty="0" smtClean="0">
                <a:solidFill>
                  <a:schemeClr val="tx1"/>
                </a:solidFill>
              </a:rPr>
              <a:t> Logan</a:t>
            </a:r>
            <a:endParaRPr lang="en-US" b="1" dirty="0">
              <a:solidFill>
                <a:schemeClr val="tx1"/>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Rectangle 1"/>
          <p:cNvSpPr>
            <a:spLocks noChangeArrowheads="1"/>
          </p:cNvSpPr>
          <p:nvPr/>
        </p:nvSpPr>
        <p:spPr bwMode="auto">
          <a:xfrm>
            <a:off x="228600" y="369600"/>
            <a:ext cx="7924800" cy="550920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NTW –</a:t>
            </a:r>
          </a:p>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People have forgotten how to say ‘no’.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That’s the problem in this country. We are allowed to say ‘no’.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Port Talbot steelworks; site of one of the last heavy industries in Wales, and threatened with closure in 2015. The story made headlines around the world, and the Save Our Steel campaign was quick to respond, gathering a momentum that captured the spirit and uncertainty of our times. So what happens when we come together? What happens when we say ‘no’?</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In Port Talbot, leaders, workers and unions all said no.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These people came together to save their jobs and their community.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These are the people behind the headlines and the politics, living and working at the heart of the machine. These are their lives, hopes, fears and dreams and this is their story, told with </a:t>
            </a:r>
            <a:r>
              <a:rPr kumimoji="0" lang="en-US" sz="1600" b="1" i="0" u="none" strike="noStrike" cap="none" normalizeH="0" baseline="0" dirty="0" err="1" smtClean="0">
                <a:ln>
                  <a:noFill/>
                </a:ln>
                <a:effectLst/>
                <a:latin typeface="Arial" pitchFamily="34" charset="0"/>
                <a:ea typeface="Times New Roman" pitchFamily="18" charset="0"/>
                <a:cs typeface="Arial" pitchFamily="34" charset="0"/>
              </a:rPr>
              <a:t>humour</a:t>
            </a: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 passion and pride.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1600" b="1" i="0" u="none" strike="noStrike" cap="none" normalizeH="0" baseline="0" dirty="0" smtClean="0">
              <a:ln>
                <a:noFill/>
              </a:ln>
              <a:effectLst/>
              <a:latin typeface="Arial" pitchFamily="34" charset="0"/>
              <a:ea typeface="Times New Roman" pitchFamily="18"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Based on interviews with steelworkers, union representatives and the people of Port Talbot, We’re Still Here is a site-specific performance. Dynamically staged in the disused </a:t>
            </a:r>
            <a:r>
              <a:rPr kumimoji="0" lang="en-US" sz="1600" b="1" i="0" u="none" strike="noStrike" cap="none" normalizeH="0" baseline="0" dirty="0" err="1" smtClean="0">
                <a:ln>
                  <a:noFill/>
                </a:ln>
                <a:effectLst/>
                <a:latin typeface="Arial" pitchFamily="34" charset="0"/>
                <a:ea typeface="Times New Roman" pitchFamily="18" charset="0"/>
                <a:cs typeface="Arial" pitchFamily="34" charset="0"/>
              </a:rPr>
              <a:t>Byass</a:t>
            </a:r>
            <a:r>
              <a:rPr kumimoji="0" lang="en-US" sz="1600" b="1" i="0" u="none" strike="noStrike" cap="none" normalizeH="0" baseline="0" dirty="0" smtClean="0">
                <a:ln>
                  <a:noFill/>
                </a:ln>
                <a:effectLst/>
                <a:latin typeface="Arial" pitchFamily="34" charset="0"/>
                <a:ea typeface="Times New Roman" pitchFamily="18" charset="0"/>
                <a:cs typeface="Arial" pitchFamily="34" charset="0"/>
              </a:rPr>
              <a:t> Works, it celebrates the unique spirit of the town.</a:t>
            </a:r>
            <a:endParaRPr kumimoji="0" lang="en-US" sz="2400" b="1" i="0" u="none" strike="noStrike" cap="none" normalizeH="0" baseline="0" dirty="0" smtClean="0">
              <a:ln>
                <a:noFill/>
              </a:ln>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Space</a:t>
            </a:r>
          </a:p>
          <a:p>
            <a:r>
              <a:rPr lang="en-GB" dirty="0" smtClean="0"/>
              <a:t>Lighting</a:t>
            </a:r>
          </a:p>
          <a:p>
            <a:r>
              <a:rPr lang="en-GB" dirty="0" smtClean="0"/>
              <a:t>Sound</a:t>
            </a:r>
          </a:p>
          <a:p>
            <a:r>
              <a:rPr lang="en-GB" dirty="0" smtClean="0"/>
              <a:t>Change?</a:t>
            </a:r>
          </a:p>
          <a:p>
            <a:pPr>
              <a:buNone/>
            </a:pPr>
            <a:endParaRPr lang="en-GB" dirty="0" smtClean="0"/>
          </a:p>
        </p:txBody>
      </p:sp>
      <p:sp>
        <p:nvSpPr>
          <p:cNvPr id="2" name="Title 1"/>
          <p:cNvSpPr>
            <a:spLocks noGrp="1"/>
          </p:cNvSpPr>
          <p:nvPr>
            <p:ph type="title"/>
          </p:nvPr>
        </p:nvSpPr>
        <p:spPr/>
        <p:txBody>
          <a:bodyPr/>
          <a:lstStyle/>
          <a:p>
            <a:r>
              <a:rPr lang="en-GB" dirty="0" smtClean="0"/>
              <a:t>We’re Still Here - NTW</a:t>
            </a:r>
            <a:endParaRPr lang="en-US" dirty="0"/>
          </a:p>
        </p:txBody>
      </p:sp>
      <p:pic>
        <p:nvPicPr>
          <p:cNvPr id="15362" name="Picture 2" descr="Image result for were still here ntw"/>
          <p:cNvPicPr>
            <a:picLocks noChangeAspect="1" noChangeArrowheads="1"/>
          </p:cNvPicPr>
          <p:nvPr/>
        </p:nvPicPr>
        <p:blipFill>
          <a:blip r:embed="rId2" cstate="print"/>
          <a:srcRect/>
          <a:stretch>
            <a:fillRect/>
          </a:stretch>
        </p:blipFill>
        <p:spPr bwMode="auto">
          <a:xfrm>
            <a:off x="1371600" y="3886200"/>
            <a:ext cx="6324600" cy="2338784"/>
          </a:xfrm>
          <a:prstGeom prst="rect">
            <a:avLst/>
          </a:prstGeom>
          <a:noFill/>
        </p:spPr>
      </p:pic>
      <p:pic>
        <p:nvPicPr>
          <p:cNvPr id="15366" name="Picture 6" descr="Image result for were still here ntw"/>
          <p:cNvPicPr>
            <a:picLocks noChangeAspect="1" noChangeArrowheads="1"/>
          </p:cNvPicPr>
          <p:nvPr/>
        </p:nvPicPr>
        <p:blipFill>
          <a:blip r:embed="rId3" cstate="print"/>
          <a:srcRect/>
          <a:stretch>
            <a:fillRect/>
          </a:stretch>
        </p:blipFill>
        <p:spPr bwMode="auto">
          <a:xfrm>
            <a:off x="4572000" y="1295400"/>
            <a:ext cx="3733800" cy="2426970"/>
          </a:xfrm>
          <a:prstGeom prst="rect">
            <a:avLst/>
          </a:prstGeom>
          <a:noFill/>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‘He did not want his audience to sit passively and get lost in a show’s story, but to make them think and question the world we live in.’</a:t>
            </a:r>
          </a:p>
          <a:p>
            <a:r>
              <a:rPr lang="en-GB" dirty="0" smtClean="0"/>
              <a:t>Epic Theatre</a:t>
            </a:r>
          </a:p>
          <a:p>
            <a:r>
              <a:rPr lang="en-GB" dirty="0" err="1" smtClean="0"/>
              <a:t>Verfremdungseffekt</a:t>
            </a:r>
            <a:r>
              <a:rPr lang="en-GB" dirty="0" smtClean="0"/>
              <a:t> </a:t>
            </a:r>
            <a:r>
              <a:rPr lang="en-GB" dirty="0" smtClean="0"/>
              <a:t>– The </a:t>
            </a:r>
            <a:r>
              <a:rPr lang="en-GB" dirty="0" smtClean="0"/>
              <a:t>F</a:t>
            </a:r>
            <a:r>
              <a:rPr lang="en-GB" dirty="0" smtClean="0"/>
              <a:t>ourth Wall, Montage, Song, Music and Dance, Narration, Set, Props, Costumes and Lighting, Coming Out of Character, Using Placards, </a:t>
            </a:r>
            <a:r>
              <a:rPr lang="en-GB" dirty="0" err="1" smtClean="0"/>
              <a:t>Freezeframes</a:t>
            </a:r>
            <a:r>
              <a:rPr lang="en-GB" dirty="0" smtClean="0"/>
              <a:t>. </a:t>
            </a:r>
          </a:p>
          <a:p>
            <a:endParaRPr lang="en-US" dirty="0"/>
          </a:p>
        </p:txBody>
      </p:sp>
      <p:sp>
        <p:nvSpPr>
          <p:cNvPr id="2" name="Title 1"/>
          <p:cNvSpPr>
            <a:spLocks noGrp="1"/>
          </p:cNvSpPr>
          <p:nvPr>
            <p:ph type="title"/>
          </p:nvPr>
        </p:nvSpPr>
        <p:spPr/>
        <p:txBody>
          <a:bodyPr/>
          <a:lstStyle/>
          <a:p>
            <a:r>
              <a:rPr lang="en-GB" dirty="0" smtClean="0"/>
              <a:t>Brecht</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Song, Music &amp; Dance</a:t>
            </a:r>
          </a:p>
          <a:p>
            <a:r>
              <a:rPr lang="en-GB" dirty="0" smtClean="0"/>
              <a:t>The Fourth Wall</a:t>
            </a:r>
          </a:p>
          <a:p>
            <a:r>
              <a:rPr lang="en-GB" dirty="0" smtClean="0"/>
              <a:t>Props </a:t>
            </a:r>
          </a:p>
          <a:p>
            <a:r>
              <a:rPr lang="en-GB" dirty="0" smtClean="0"/>
              <a:t>Coming out of character</a:t>
            </a:r>
          </a:p>
          <a:p>
            <a:r>
              <a:rPr lang="en-GB" dirty="0" smtClean="0"/>
              <a:t>Placards</a:t>
            </a:r>
          </a:p>
          <a:p>
            <a:r>
              <a:rPr lang="en-GB" dirty="0" smtClean="0"/>
              <a:t>Epic theatre</a:t>
            </a:r>
          </a:p>
          <a:p>
            <a:pPr>
              <a:buNone/>
            </a:pPr>
            <a:endParaRPr lang="en-GB" dirty="0" smtClean="0"/>
          </a:p>
        </p:txBody>
      </p:sp>
      <p:sp>
        <p:nvSpPr>
          <p:cNvPr id="2" name="Title 1"/>
          <p:cNvSpPr>
            <a:spLocks noGrp="1"/>
          </p:cNvSpPr>
          <p:nvPr>
            <p:ph type="title"/>
          </p:nvPr>
        </p:nvSpPr>
        <p:spPr/>
        <p:txBody>
          <a:bodyPr/>
          <a:lstStyle/>
          <a:p>
            <a:r>
              <a:rPr lang="en-GB" dirty="0" smtClean="0"/>
              <a:t>NTW and Brecht?</a:t>
            </a:r>
            <a:endParaRPr lang="en-US" dirty="0"/>
          </a:p>
        </p:txBody>
      </p:sp>
      <p:pic>
        <p:nvPicPr>
          <p:cNvPr id="13314" name="Picture 2" descr="Image result for brecht"/>
          <p:cNvPicPr>
            <a:picLocks noChangeAspect="1" noChangeArrowheads="1"/>
          </p:cNvPicPr>
          <p:nvPr/>
        </p:nvPicPr>
        <p:blipFill>
          <a:blip r:embed="rId2" cstate="print"/>
          <a:srcRect/>
          <a:stretch>
            <a:fillRect/>
          </a:stretch>
        </p:blipFill>
        <p:spPr bwMode="auto">
          <a:xfrm>
            <a:off x="6172200" y="685800"/>
            <a:ext cx="2313280" cy="3276600"/>
          </a:xfrm>
          <a:prstGeom prst="rect">
            <a:avLst/>
          </a:prstGeom>
          <a:noFill/>
        </p:spPr>
      </p:pic>
      <p:pic>
        <p:nvPicPr>
          <p:cNvPr id="5" name="Picture 2" descr="Image result for were still here ntw"/>
          <p:cNvPicPr>
            <a:picLocks noChangeAspect="1" noChangeArrowheads="1"/>
          </p:cNvPicPr>
          <p:nvPr/>
        </p:nvPicPr>
        <p:blipFill>
          <a:blip r:embed="rId3" cstate="print"/>
          <a:srcRect/>
          <a:stretch>
            <a:fillRect/>
          </a:stretch>
        </p:blipFill>
        <p:spPr bwMode="auto">
          <a:xfrm>
            <a:off x="3200400" y="4343400"/>
            <a:ext cx="5334000" cy="1972468"/>
          </a:xfrm>
          <a:prstGeom prst="rect">
            <a:avLst/>
          </a:prstGeom>
          <a:noFill/>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 y="2514600"/>
            <a:ext cx="8229600" cy="4178491"/>
          </a:xfrm>
        </p:spPr>
        <p:txBody>
          <a:bodyPr>
            <a:normAutofit fontScale="55000" lnSpcReduction="20000"/>
          </a:bodyPr>
          <a:lstStyle/>
          <a:p>
            <a:pPr>
              <a:buNone/>
            </a:pPr>
            <a:endParaRPr lang="en-GB" sz="2900" dirty="0" smtClean="0"/>
          </a:p>
          <a:p>
            <a:pPr>
              <a:buNone/>
            </a:pPr>
            <a:r>
              <a:rPr lang="en-US" sz="2900" dirty="0" smtClean="0"/>
              <a:t>We’re Still Here Image- </a:t>
            </a:r>
            <a:r>
              <a:rPr lang="en-US" sz="2900" u="sng" dirty="0" smtClean="0">
                <a:hlinkClick r:id="rId2"/>
              </a:rPr>
              <a:t>https://www.google.co.uk/search?biw=1366&amp;bih=662&amp;tbm=isch&amp;sa=1&amp;ei=Iy-8WobGEofewQLPkpngAQ&amp;q=were+still+here+ntw&amp;oq=were+still+here+ntw&amp;gs_l=psy-ab.3...2244.3459.0.3911.4.4.0.0.0.0.108.337.3j1.4.0....0...1c.1.64.psy-ab..0.2.187...0i30k1j0i24k1.0.eGHmUczYor8#imgrc=whNSocA6whOTmM</a:t>
            </a:r>
            <a:r>
              <a:rPr lang="en-US" sz="2900" dirty="0" smtClean="0"/>
              <a:t>: </a:t>
            </a:r>
          </a:p>
          <a:p>
            <a:pPr>
              <a:buNone/>
            </a:pPr>
            <a:r>
              <a:rPr lang="en-US" sz="2900" dirty="0" smtClean="0"/>
              <a:t>We’re Still Here Image </a:t>
            </a:r>
            <a:r>
              <a:rPr lang="en-US" sz="2900" dirty="0" smtClean="0"/>
              <a:t>- </a:t>
            </a:r>
            <a:r>
              <a:rPr lang="en-US" sz="2900" u="sng" dirty="0" smtClean="0">
                <a:hlinkClick r:id="rId2"/>
              </a:rPr>
              <a:t>https://www.google.co.uk/search?biw=1366&amp;bih=662&amp;tbm=isch&amp;sa=1&amp;ei=Iy-8WobGEofewQLPkpngAQ&amp;q=were+still+here+ntw&amp;oq=were+still+here+ntw&amp;gs_l=psy-ab.3...2244.3459.0.3911.4.4.0.0.0.0.108.337.3j1.4.0....0...1c.1.64.psy-ab..0.2.187...0i30k1j0i24k1.0.eGHmUczYor8#imgrc=FOgnWv-LtLt5gM</a:t>
            </a:r>
            <a:r>
              <a:rPr lang="en-US" sz="2900" dirty="0" smtClean="0"/>
              <a:t>:</a:t>
            </a:r>
          </a:p>
          <a:p>
            <a:pPr>
              <a:buNone/>
            </a:pPr>
            <a:r>
              <a:rPr lang="en-US" sz="2900" dirty="0" smtClean="0"/>
              <a:t>Brecht Image </a:t>
            </a:r>
            <a:r>
              <a:rPr lang="en-US" sz="2900" dirty="0" smtClean="0"/>
              <a:t>- </a:t>
            </a:r>
            <a:r>
              <a:rPr lang="en-US" sz="2900" u="sng" dirty="0" smtClean="0">
                <a:hlinkClick r:id="rId3"/>
              </a:rPr>
              <a:t>https://www.google.co.uk/search?q=brecht&amp;source=lnms&amp;tbm=isch&amp;sa=X&amp;ved=0ahUKEwj0oI32n5DaAhUMb1AKHVD7BSsQ_AUICigB&amp;biw=1366&amp;bih=662#imgrc=68WqRr1AvThA-M</a:t>
            </a:r>
            <a:r>
              <a:rPr lang="en-US" sz="2900" dirty="0" smtClean="0"/>
              <a:t>: </a:t>
            </a:r>
          </a:p>
          <a:p>
            <a:pPr>
              <a:buNone/>
            </a:pPr>
            <a:endParaRPr lang="en-US" dirty="0"/>
          </a:p>
        </p:txBody>
      </p:sp>
      <p:sp>
        <p:nvSpPr>
          <p:cNvPr id="3" name="Title 2"/>
          <p:cNvSpPr>
            <a:spLocks noGrp="1"/>
          </p:cNvSpPr>
          <p:nvPr>
            <p:ph type="title"/>
          </p:nvPr>
        </p:nvSpPr>
        <p:spPr>
          <a:xfrm>
            <a:off x="304800" y="0"/>
            <a:ext cx="8229600" cy="1143000"/>
          </a:xfrm>
        </p:spPr>
        <p:txBody>
          <a:bodyPr/>
          <a:lstStyle/>
          <a:p>
            <a:r>
              <a:rPr lang="en-GB" dirty="0" smtClean="0"/>
              <a:t>Bibliography </a:t>
            </a:r>
            <a:endParaRPr lang="en-US" dirty="0"/>
          </a:p>
        </p:txBody>
      </p:sp>
      <p:sp>
        <p:nvSpPr>
          <p:cNvPr id="4" name="TextBox 3"/>
          <p:cNvSpPr txBox="1"/>
          <p:nvPr/>
        </p:nvSpPr>
        <p:spPr>
          <a:xfrm>
            <a:off x="228600" y="914400"/>
            <a:ext cx="8001000" cy="830997"/>
          </a:xfrm>
          <a:prstGeom prst="rect">
            <a:avLst/>
          </a:prstGeom>
          <a:noFill/>
        </p:spPr>
        <p:txBody>
          <a:bodyPr wrap="square" rtlCol="0">
            <a:spAutoFit/>
          </a:bodyPr>
          <a:lstStyle/>
          <a:p>
            <a:r>
              <a:rPr lang="en-GB" sz="1600" dirty="0" smtClean="0"/>
              <a:t>National Theatre Wales(2017) </a:t>
            </a:r>
            <a:r>
              <a:rPr lang="en-GB" sz="1600" i="1" dirty="0" smtClean="0"/>
              <a:t>We’re Still Here. </a:t>
            </a:r>
            <a:r>
              <a:rPr lang="en-GB" sz="1600" dirty="0" smtClean="0"/>
              <a:t>Available at: </a:t>
            </a:r>
            <a:r>
              <a:rPr lang="en-GB" sz="1600" dirty="0" smtClean="0">
                <a:hlinkClick r:id="rId4"/>
              </a:rPr>
              <a:t>https://www.nationaltheatrewales.org/were-still-here</a:t>
            </a:r>
            <a:r>
              <a:rPr lang="en-GB" sz="1600" dirty="0" smtClean="0"/>
              <a:t> </a:t>
            </a:r>
          </a:p>
          <a:p>
            <a:r>
              <a:rPr lang="en-GB" sz="1600" dirty="0" smtClean="0"/>
              <a:t>(Accessed:28</a:t>
            </a:r>
            <a:r>
              <a:rPr lang="en-GB" sz="1600" baseline="30000" dirty="0" smtClean="0"/>
              <a:t>th</a:t>
            </a:r>
            <a:r>
              <a:rPr lang="en-GB" sz="1600" dirty="0" smtClean="0"/>
              <a:t> March 2018).</a:t>
            </a:r>
            <a:endParaRPr lang="en-US" sz="1600" dirty="0"/>
          </a:p>
        </p:txBody>
      </p:sp>
      <p:sp>
        <p:nvSpPr>
          <p:cNvPr id="5" name="TextBox 4"/>
          <p:cNvSpPr txBox="1"/>
          <p:nvPr/>
        </p:nvSpPr>
        <p:spPr>
          <a:xfrm>
            <a:off x="152400" y="1676400"/>
            <a:ext cx="8305800" cy="1354217"/>
          </a:xfrm>
          <a:prstGeom prst="rect">
            <a:avLst/>
          </a:prstGeom>
          <a:noFill/>
        </p:spPr>
        <p:txBody>
          <a:bodyPr wrap="square" rtlCol="0">
            <a:spAutoFit/>
          </a:bodyPr>
          <a:lstStyle/>
          <a:p>
            <a:r>
              <a:rPr lang="en-GB" sz="1600" dirty="0" smtClean="0"/>
              <a:t>DramaClasses.biz(2018)</a:t>
            </a:r>
            <a:r>
              <a:rPr lang="en-US" sz="1600" dirty="0"/>
              <a:t> </a:t>
            </a:r>
            <a:r>
              <a:rPr lang="en-US" sz="1600" i="1" dirty="0" err="1"/>
              <a:t>Bertolt</a:t>
            </a:r>
            <a:r>
              <a:rPr lang="en-US" sz="1600" i="1" dirty="0"/>
              <a:t> Brecht | Techniques and </a:t>
            </a:r>
            <a:r>
              <a:rPr lang="en-US" sz="1600" i="1" dirty="0" smtClean="0"/>
              <a:t>Facts. </a:t>
            </a:r>
            <a:r>
              <a:rPr lang="en-US" sz="1600" dirty="0" smtClean="0"/>
              <a:t>Available at: </a:t>
            </a:r>
            <a:r>
              <a:rPr lang="en-US" sz="1600" u="sng" dirty="0" smtClean="0">
                <a:hlinkClick r:id="rId5"/>
              </a:rPr>
              <a:t>https://www.dramaclasses.biz/bertolt-brecht-techniques-and-factsbertolt-brecht-techniques-and-facts</a:t>
            </a:r>
            <a:r>
              <a:rPr lang="en-US" sz="1600" dirty="0" smtClean="0"/>
              <a:t> </a:t>
            </a:r>
          </a:p>
          <a:p>
            <a:r>
              <a:rPr lang="en-GB" sz="1600" dirty="0" smtClean="0"/>
              <a:t>(Accessed:28</a:t>
            </a:r>
            <a:r>
              <a:rPr lang="en-GB" sz="1600" baseline="30000" dirty="0" smtClean="0"/>
              <a:t>th</a:t>
            </a:r>
            <a:r>
              <a:rPr lang="en-GB" sz="1600" dirty="0" smtClean="0"/>
              <a:t> March 2018).</a:t>
            </a:r>
            <a:endParaRPr lang="en-US" sz="1600" dirty="0"/>
          </a:p>
          <a:p>
            <a:r>
              <a:rPr lang="en-GB" dirty="0" smtClean="0"/>
              <a:t> </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325</TotalTime>
  <Words>357</Words>
  <Application>Microsoft Office PowerPoint</Application>
  <PresentationFormat>On-screen Show (4:3)</PresentationFormat>
  <Paragraphs>42</Paragraphs>
  <Slides>6</Slides>
  <Notes>0</Notes>
  <HiddenSlides>0</HiddenSlides>
  <MMClips>0</MMClips>
  <ScaleCrop>false</ScaleCrop>
  <HeadingPairs>
    <vt:vector size="4" baseType="variant">
      <vt:variant>
        <vt:lpstr>Theme</vt:lpstr>
      </vt:variant>
      <vt:variant>
        <vt:i4>1</vt:i4>
      </vt:variant>
      <vt:variant>
        <vt:lpstr>Slide Titles</vt:lpstr>
      </vt:variant>
      <vt:variant>
        <vt:i4>6</vt:i4>
      </vt:variant>
    </vt:vector>
  </HeadingPairs>
  <TitlesOfParts>
    <vt:vector size="7" baseType="lpstr">
      <vt:lpstr>Concourse</vt:lpstr>
      <vt:lpstr>We’re Still Here – NTW        &amp; Brecht  </vt:lpstr>
      <vt:lpstr>Slide 2</vt:lpstr>
      <vt:lpstr>We’re Still Here - NTW</vt:lpstr>
      <vt:lpstr>Brecht</vt:lpstr>
      <vt:lpstr>NTW and Brecht?</vt:lpstr>
      <vt:lpstr>Bibliography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Save our steel – NTW ..... Piece</dc:title>
  <dc:creator>Toshiba</dc:creator>
  <cp:lastModifiedBy>Toshiba</cp:lastModifiedBy>
  <cp:revision>33</cp:revision>
  <dcterms:created xsi:type="dcterms:W3CDTF">2018-03-28T19:35:20Z</dcterms:created>
  <dcterms:modified xsi:type="dcterms:W3CDTF">2018-03-29T01:00:50Z</dcterms:modified>
</cp:coreProperties>
</file>