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256" r:id="rId2"/>
    <p:sldId id="266" r:id="rId3"/>
    <p:sldId id="257" r:id="rId4"/>
    <p:sldId id="258" r:id="rId5"/>
    <p:sldId id="259" r:id="rId6"/>
    <p:sldId id="267" r:id="rId7"/>
    <p:sldId id="260" r:id="rId8"/>
    <p:sldId id="261" r:id="rId9"/>
    <p:sldId id="262" r:id="rId10"/>
    <p:sldId id="263" r:id="rId11"/>
    <p:sldId id="264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6" d="100"/>
          <a:sy n="76" d="100"/>
        </p:scale>
        <p:origin x="-1206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Y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85E22782-9307-4BF5-8C01-062874CFAEB7}" type="datetimeFigureOut">
              <a:rPr lang="en-GB" smtClean="0"/>
              <a:t>11/09/2025</a:t>
            </a:fld>
            <a:endParaRPr lang="ar-Y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Y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Y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Y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509275C6-F735-4D18-B109-BC073484ABA9}" type="slidenum">
              <a:rPr lang="ar-YE" smtClean="0"/>
              <a:t>‹#›</a:t>
            </a:fld>
            <a:endParaRPr lang="ar-YE"/>
          </a:p>
        </p:txBody>
      </p:sp>
    </p:spTree>
    <p:extLst>
      <p:ext uri="{BB962C8B-B14F-4D97-AF65-F5344CB8AC3E}">
        <p14:creationId xmlns:p14="http://schemas.microsoft.com/office/powerpoint/2010/main" val="4030941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Y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275C6-F735-4D18-B109-BC073484ABA9}" type="slidenum">
              <a:rPr lang="ar-YE" smtClean="0"/>
              <a:t>1</a:t>
            </a:fld>
            <a:endParaRPr lang="ar-YE"/>
          </a:p>
        </p:txBody>
      </p:sp>
    </p:spTree>
    <p:extLst>
      <p:ext uri="{BB962C8B-B14F-4D97-AF65-F5344CB8AC3E}">
        <p14:creationId xmlns:p14="http://schemas.microsoft.com/office/powerpoint/2010/main" val="1128924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D1B9A-16D7-452F-8483-7453981D6909}" type="datetime1">
              <a:rPr lang="en-US" smtClean="0"/>
              <a:t>9/11/2025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BD10D-9222-4930-9C34-67439FC52C3B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4CFA-0DB7-4B07-BA68-30018D3AF04C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5264B-15A6-4F47-BC1A-BDD7C4705E24}" type="datetime1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92B3-1997-4C4C-BDBA-FD3D09C1ADA9}" type="datetime1">
              <a:rPr lang="en-US" smtClean="0"/>
              <a:t>9/11/2025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B2CE6-17F5-42D9-9ECB-DAE7070D1C43}" type="datetime1">
              <a:rPr lang="en-US" smtClean="0"/>
              <a:t>9/11/2025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A089C-185E-4DFC-8067-F71B0382F62F}" type="datetime1">
              <a:rPr lang="en-US" smtClean="0"/>
              <a:t>9/11/2025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98CF-4DDF-4A82-A6D9-D945573AA54C}" type="datetime1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D1CB4-D5BD-4788-A693-D580DD91EA12}" type="datetime1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2FDB-6521-4382-873B-50BCF7972104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98EDA-7332-48C2-B394-72C456E20204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678DD43-0D44-4E0F-BFA4-4C625077FB5A}" type="datetime1">
              <a:rPr lang="en-US" smtClean="0"/>
              <a:t>9/11/2025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2online.de/e-shop/" TargetMode="External"/><Relationship Id="rId3" Type="http://schemas.openxmlformats.org/officeDocument/2006/relationships/hyperlink" Target="https://www.nngroup.com/books/usability-engineering" TargetMode="External"/><Relationship Id="rId7" Type="http://schemas.openxmlformats.org/officeDocument/2006/relationships/hyperlink" Target="https://link.springer.com/book/10.1007/978-3-658-31990-8" TargetMode="External"/><Relationship Id="rId2" Type="http://schemas.openxmlformats.org/officeDocument/2006/relationships/hyperlink" Target="https://www.dontmakemethin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onos.de/digitalguide/websites/webdesign/web-usability-so-optimieren-sie-ihre-navigationsstruktur/" TargetMode="External"/><Relationship Id="rId5" Type="http://schemas.openxmlformats.org/officeDocument/2006/relationships/hyperlink" Target="https://www.textbroker.de/" TargetMode="External"/><Relationship Id="rId4" Type="http://schemas.openxmlformats.org/officeDocument/2006/relationships/hyperlink" Target="https://www.measuringux.com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2online.de/e-shop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8118" y="502041"/>
            <a:ext cx="7772400" cy="2132079"/>
          </a:xfrm>
        </p:spPr>
        <p:txBody>
          <a:bodyPr>
            <a:normAutofit fontScale="90000"/>
          </a:bodyPr>
          <a:lstStyle/>
          <a:p>
            <a:pPr algn="ctr"/>
            <a:r>
              <a:rPr lang="de-DE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3200" dirty="0">
                <a:latin typeface="Times New Roman" pitchFamily="18" charset="0"/>
                <a:cs typeface="Times New Roman" pitchFamily="18" charset="0"/>
              </a:rPr>
            </a:br>
            <a:r>
              <a:rPr lang="de-DE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de-DE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Beleg </a:t>
            </a:r>
            <a:r>
              <a:rPr lang="de-DE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Wissenschaftliches Arbeiten 2024/2025</a:t>
            </a:r>
            <a:br>
              <a:rPr lang="de-DE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de-DE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Qualitätsstandards für die Usability der Produktpräsentation im </a:t>
            </a:r>
            <a:r>
              <a:rPr lang="de-DE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Online-Handel am Beispiel vom </a:t>
            </a:r>
            <a:r>
              <a:rPr lang="de-DE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O₂ Sh</a:t>
            </a:r>
            <a:r>
              <a:rPr lang="de-DE" sz="2800" dirty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op</a:t>
            </a:r>
            <a:endParaRPr sz="28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599" y="3034953"/>
            <a:ext cx="6400800" cy="3052696"/>
          </a:xfrm>
        </p:spPr>
        <p:txBody>
          <a:bodyPr>
            <a:noAutofit/>
          </a:bodyPr>
          <a:lstStyle/>
          <a:p>
            <a:pPr algn="ctr"/>
            <a:r>
              <a:rPr sz="2800" dirty="0" err="1">
                <a:latin typeface="Times New Roman" pitchFamily="18" charset="0"/>
                <a:cs typeface="Times New Roman" pitchFamily="18" charset="0"/>
              </a:rPr>
              <a:t>Fuad</a:t>
            </a:r>
            <a:r>
              <a:rPr sz="2800" dirty="0">
                <a:latin typeface="Times New Roman" pitchFamily="18" charset="0"/>
                <a:cs typeface="Times New Roman" pitchFamily="18" charset="0"/>
              </a:rPr>
              <a:t> AL-</a:t>
            </a:r>
            <a:r>
              <a:rPr sz="2800" dirty="0" err="1">
                <a:latin typeface="Times New Roman" pitchFamily="18" charset="0"/>
                <a:cs typeface="Times New Roman" pitchFamily="18" charset="0"/>
              </a:rPr>
              <a:t>Amri</a:t>
            </a:r>
            <a:endParaRPr sz="28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sz="2800" dirty="0" err="1">
                <a:latin typeface="Times New Roman" pitchFamily="18" charset="0"/>
                <a:cs typeface="Times New Roman" pitchFamily="18" charset="0"/>
              </a:rPr>
              <a:t>Matrikelnummer</a:t>
            </a:r>
            <a:r>
              <a:rPr sz="2800" dirty="0">
                <a:latin typeface="Times New Roman" pitchFamily="18" charset="0"/>
                <a:cs typeface="Times New Roman" pitchFamily="18" charset="0"/>
              </a:rPr>
              <a:t>: 4058010</a:t>
            </a:r>
          </a:p>
          <a:p>
            <a:pPr algn="ctr"/>
            <a:r>
              <a:rPr sz="2800" dirty="0" err="1">
                <a:latin typeface="Times New Roman" pitchFamily="18" charset="0"/>
                <a:cs typeface="Times New Roman" pitchFamily="18" charset="0"/>
              </a:rPr>
              <a:t>Studiengang</a:t>
            </a:r>
            <a:r>
              <a:rPr sz="2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sz="2800" dirty="0" err="1">
                <a:latin typeface="Times New Roman" pitchFamily="18" charset="0"/>
                <a:cs typeface="Times New Roman" pitchFamily="18" charset="0"/>
              </a:rPr>
              <a:t>Angewandte</a:t>
            </a:r>
            <a:r>
              <a:rPr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dirty="0" err="1">
                <a:latin typeface="Times New Roman" pitchFamily="18" charset="0"/>
                <a:cs typeface="Times New Roman" pitchFamily="18" charset="0"/>
              </a:rPr>
              <a:t>Informatik</a:t>
            </a:r>
            <a:r>
              <a:rPr sz="2800" dirty="0">
                <a:latin typeface="Times New Roman" pitchFamily="18" charset="0"/>
                <a:cs typeface="Times New Roman" pitchFamily="18" charset="0"/>
              </a:rPr>
              <a:t> - </a:t>
            </a:r>
            <a:r>
              <a:rPr sz="2800" dirty="0" err="1">
                <a:latin typeface="Times New Roman" pitchFamily="18" charset="0"/>
                <a:cs typeface="Times New Roman" pitchFamily="18" charset="0"/>
              </a:rPr>
              <a:t>Digitale</a:t>
            </a:r>
            <a:r>
              <a:rPr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dirty="0" err="1">
                <a:latin typeface="Times New Roman" pitchFamily="18" charset="0"/>
                <a:cs typeface="Times New Roman" pitchFamily="18" charset="0"/>
              </a:rPr>
              <a:t>Medien</a:t>
            </a:r>
            <a:r>
              <a:rPr sz="2800" dirty="0">
                <a:latin typeface="Times New Roman" pitchFamily="18" charset="0"/>
                <a:cs typeface="Times New Roman" pitchFamily="18" charset="0"/>
              </a:rPr>
              <a:t> und </a:t>
            </a:r>
            <a:r>
              <a:rPr sz="2800" dirty="0" err="1">
                <a:latin typeface="Times New Roman" pitchFamily="18" charset="0"/>
                <a:cs typeface="Times New Roman" pitchFamily="18" charset="0"/>
              </a:rPr>
              <a:t>Spieleentwicklung</a:t>
            </a:r>
            <a:endParaRPr sz="28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sz="2800" dirty="0" err="1">
                <a:latin typeface="Times New Roman" pitchFamily="18" charset="0"/>
                <a:cs typeface="Times New Roman" pitchFamily="18" charset="0"/>
              </a:rPr>
              <a:t>Wintersemester</a:t>
            </a:r>
            <a:r>
              <a:rPr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dirty="0" smtClean="0">
                <a:latin typeface="Times New Roman" pitchFamily="18" charset="0"/>
                <a:cs typeface="Times New Roman" pitchFamily="18" charset="0"/>
              </a:rPr>
              <a:t>2024/2025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047" y="137786"/>
            <a:ext cx="8724378" cy="1340285"/>
          </a:xfrm>
        </p:spPr>
        <p:txBody>
          <a:bodyPr>
            <a:normAutofit fontScale="90000"/>
          </a:bodyPr>
          <a:lstStyle/>
          <a:p>
            <a:pPr algn="ctr"/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 Inhalt                     </a:t>
            </a:r>
            <a:endParaRPr lang="de-DE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1-Einleitung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2-Ziel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3-Grundlagen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4-Methodisches Konzept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5-Begründung </a:t>
            </a:r>
            <a:r>
              <a:rPr lang="de-DE" sz="2800" dirty="0">
                <a:latin typeface="Times New Roman" pitchFamily="18" charset="0"/>
                <a:cs typeface="Times New Roman" pitchFamily="18" charset="0"/>
              </a:rPr>
              <a:t>der Auswahl und Beschreibung der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Informationsquellen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6-Erstellen </a:t>
            </a:r>
            <a:r>
              <a:rPr lang="de-DE" sz="2800" dirty="0">
                <a:latin typeface="Times New Roman" pitchFamily="18" charset="0"/>
                <a:cs typeface="Times New Roman" pitchFamily="18" charset="0"/>
              </a:rPr>
              <a:t>eines Katalogs mit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Qualitätsanforderungen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7-Umsetzung </a:t>
            </a:r>
            <a:r>
              <a:rPr lang="de-DE" sz="2800" dirty="0">
                <a:latin typeface="Times New Roman" pitchFamily="18" charset="0"/>
                <a:cs typeface="Times New Roman" pitchFamily="18" charset="0"/>
              </a:rPr>
              <a:t>und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Bewertung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8-Zusammenfassung </a:t>
            </a:r>
            <a:r>
              <a:rPr lang="de-DE" sz="2800" dirty="0">
                <a:latin typeface="Times New Roman" pitchFamily="18" charset="0"/>
                <a:cs typeface="Times New Roman" pitchFamily="18" charset="0"/>
              </a:rPr>
              <a:t>und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Ausblick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9-Literaturverzeichnis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ar-Y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757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63671"/>
            <a:ext cx="8229600" cy="1283417"/>
          </a:xfrm>
        </p:spPr>
        <p:txBody>
          <a:bodyPr>
            <a:normAutofit fontScale="90000"/>
          </a:bodyPr>
          <a:lstStyle/>
          <a:p>
            <a:pPr algn="ctr"/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dirty="0" err="1" smtClean="0">
                <a:latin typeface="Times New Roman" pitchFamily="18" charset="0"/>
                <a:cs typeface="Times New Roman" pitchFamily="18" charset="0"/>
              </a:rPr>
              <a:t>Einleitung</a:t>
            </a:r>
            <a:endParaRPr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1-Usability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als </a:t>
            </a:r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entscheidender Erfolgsfaktor für Websites und Anwendungen</a:t>
            </a:r>
          </a:p>
          <a:p>
            <a:pPr marL="0" indent="0"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2-Klare </a:t>
            </a:r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Navigation und durchdachte Informationsarchitektur erhöhen die Erfolgsquote um bis zu 50 % (Nielsen, 2012)</a:t>
            </a:r>
          </a:p>
          <a:p>
            <a:pPr marL="0" indent="0"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3-Nutzerzentriertes </a:t>
            </a:r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Design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für </a:t>
            </a:r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langfristigen Erfolg im digitalen Markt</a:t>
            </a:r>
          </a:p>
          <a:p>
            <a:pPr mar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983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dirty="0" err="1" smtClean="0">
                <a:latin typeface="Times New Roman" pitchFamily="18" charset="0"/>
                <a:cs typeface="Times New Roman" pitchFamily="18" charset="0"/>
              </a:rPr>
              <a:t>Ziel</a:t>
            </a:r>
            <a:endParaRPr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254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1-Untersuchung der grundlegenden Prinzipien der Usability und deren Einfluss auf digitale Anwendungen</a:t>
            </a:r>
          </a:p>
          <a:p>
            <a:pPr marL="0" indent="0"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2-Analyse </a:t>
            </a:r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der Usability-Aspekte bei Produktdarstellungen in einem Online-Handyshop (O2 Online)</a:t>
            </a:r>
          </a:p>
          <a:p>
            <a:pPr marL="0" indent="0"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3-Entwicklung </a:t>
            </a:r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konkreter Handlungsempfehlungen zur Verbesserung der Usability in der Produktpräsentation</a:t>
            </a:r>
          </a:p>
          <a:p>
            <a:pPr mar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sz="4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4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400" b="1" dirty="0" smtClean="0">
                <a:latin typeface="Times New Roman" pitchFamily="18" charset="0"/>
                <a:cs typeface="Times New Roman" pitchFamily="18" charset="0"/>
              </a:rPr>
              <a:t>Grundlagen</a:t>
            </a:r>
            <a:r>
              <a:rPr lang="de-DE" b="1" dirty="0"/>
              <a:t/>
            </a:r>
            <a:br>
              <a:rPr lang="de-DE" b="1" dirty="0"/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ar-YE" sz="2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-Einführung in die theoretische Basis</a:t>
            </a:r>
          </a:p>
          <a:p>
            <a:pPr marL="0" indent="0"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2-Wichtige </a:t>
            </a:r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Definitionen und Konzepte</a:t>
            </a:r>
          </a:p>
          <a:p>
            <a:pPr marL="0" indent="0">
              <a:buNone/>
            </a:pPr>
            <a:endParaRPr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sz="4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4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400" b="1" dirty="0" smtClean="0">
                <a:latin typeface="Times New Roman" pitchFamily="18" charset="0"/>
                <a:cs typeface="Times New Roman" pitchFamily="18" charset="0"/>
              </a:rPr>
              <a:t>Methodisches </a:t>
            </a:r>
            <a:r>
              <a:rPr lang="de-DE" sz="4400" b="1" dirty="0">
                <a:latin typeface="Times New Roman" pitchFamily="18" charset="0"/>
                <a:cs typeface="Times New Roman" pitchFamily="18" charset="0"/>
              </a:rPr>
              <a:t>Konzept</a:t>
            </a:r>
            <a:r>
              <a:rPr lang="de-DE" b="1" dirty="0"/>
              <a:t/>
            </a:r>
            <a:br>
              <a:rPr lang="de-DE" b="1" dirty="0"/>
            </a:br>
            <a:endParaRPr lang="ar-Y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de-DE" dirty="0">
                <a:latin typeface="Times New Roman" pitchFamily="18" charset="0"/>
                <a:cs typeface="Times New Roman" pitchFamily="18" charset="0"/>
              </a:rPr>
              <a:t>1-Analyse der Usability des O2 Online-Shops</a:t>
            </a:r>
          </a:p>
          <a:p>
            <a:pPr marL="0" indent="0"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2-Fokus </a:t>
            </a:r>
            <a:r>
              <a:rPr lang="de-DE" dirty="0">
                <a:latin typeface="Times New Roman" pitchFamily="18" charset="0"/>
                <a:cs typeface="Times New Roman" pitchFamily="18" charset="0"/>
              </a:rPr>
              <a:t>auf Navigation, Informationsarchitektur und Interaktionsdesign</a:t>
            </a:r>
          </a:p>
          <a:p>
            <a:r>
              <a:rPr lang="de-DE" dirty="0">
                <a:latin typeface="Times New Roman" pitchFamily="18" charset="0"/>
                <a:cs typeface="Times New Roman" pitchFamily="18" charset="0"/>
              </a:rPr>
              <a:t>Drei Schritte:</a:t>
            </a:r>
          </a:p>
          <a:p>
            <a:pPr lvl="1"/>
            <a:r>
              <a:rPr lang="de-DE" dirty="0">
                <a:latin typeface="Times New Roman" pitchFamily="18" charset="0"/>
                <a:cs typeface="Times New Roman" pitchFamily="18" charset="0"/>
              </a:rPr>
              <a:t>Literaturrecherche zu Usability-Prinzipien</a:t>
            </a:r>
          </a:p>
          <a:p>
            <a:pPr lvl="1"/>
            <a:r>
              <a:rPr lang="de-DE" dirty="0">
                <a:latin typeface="Times New Roman" pitchFamily="18" charset="0"/>
                <a:cs typeface="Times New Roman" pitchFamily="18" charset="0"/>
              </a:rPr>
              <a:t>Analyse der Website: Navigation &amp; Produktdarstellung</a:t>
            </a:r>
          </a:p>
          <a:p>
            <a:pPr lvl="1"/>
            <a:r>
              <a:rPr lang="de-DE" dirty="0">
                <a:latin typeface="Times New Roman" pitchFamily="18" charset="0"/>
                <a:cs typeface="Times New Roman" pitchFamily="18" charset="0"/>
              </a:rPr>
              <a:t>Verbesserungsvorschläge zur Optimierung</a:t>
            </a:r>
          </a:p>
          <a:p>
            <a:pPr marL="0" indent="0"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3-Kombination </a:t>
            </a:r>
            <a:r>
              <a:rPr lang="de-DE" dirty="0">
                <a:latin typeface="Times New Roman" pitchFamily="18" charset="0"/>
                <a:cs typeface="Times New Roman" pitchFamily="18" charset="0"/>
              </a:rPr>
              <a:t>qualitativer Methoden mit praktischen Handlungsempfehlungen</a:t>
            </a:r>
          </a:p>
          <a:p>
            <a:pPr marL="0" indent="0">
              <a:buNone/>
            </a:pPr>
            <a:endParaRPr lang="ar-Y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706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de-DE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3600" b="1" dirty="0" smtClean="0">
                <a:latin typeface="Times New Roman" pitchFamily="18" charset="0"/>
                <a:cs typeface="Times New Roman" pitchFamily="18" charset="0"/>
              </a:rPr>
              <a:t>Begründung </a:t>
            </a:r>
            <a:r>
              <a:rPr lang="de-DE" sz="3600" b="1" dirty="0">
                <a:latin typeface="Times New Roman" pitchFamily="18" charset="0"/>
                <a:cs typeface="Times New Roman" pitchFamily="18" charset="0"/>
              </a:rPr>
              <a:t>der Auswahl und Beschreibung der Informationsquellen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de-DE" sz="3100" dirty="0" smtClean="0">
                <a:latin typeface="Times New Roman" pitchFamily="18" charset="0"/>
                <a:cs typeface="Times New Roman" pitchFamily="18" charset="0"/>
              </a:rPr>
              <a:t>Auswahl </a:t>
            </a:r>
            <a:r>
              <a:rPr lang="de-DE" sz="3100" dirty="0">
                <a:latin typeface="Times New Roman" pitchFamily="18" charset="0"/>
                <a:cs typeface="Times New Roman" pitchFamily="18" charset="0"/>
              </a:rPr>
              <a:t>basiert auf Praxisrelevanz und wissenschaftlicher Eignung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3100" dirty="0" smtClean="0">
                <a:latin typeface="Times New Roman" pitchFamily="18" charset="0"/>
                <a:cs typeface="Times New Roman" pitchFamily="18" charset="0"/>
              </a:rPr>
              <a:t>Kombination </a:t>
            </a:r>
            <a:r>
              <a:rPr lang="de-DE" sz="3100" dirty="0">
                <a:latin typeface="Times New Roman" pitchFamily="18" charset="0"/>
                <a:cs typeface="Times New Roman" pitchFamily="18" charset="0"/>
              </a:rPr>
              <a:t>theoretischer Grundlagen mit praxisorientierten Ansätzen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3100" dirty="0" smtClean="0">
                <a:latin typeface="Times New Roman" pitchFamily="18" charset="0"/>
                <a:cs typeface="Times New Roman" pitchFamily="18" charset="0"/>
              </a:rPr>
              <a:t>Wichtige </a:t>
            </a:r>
            <a:r>
              <a:rPr lang="de-DE" sz="3100" dirty="0">
                <a:latin typeface="Times New Roman" pitchFamily="18" charset="0"/>
                <a:cs typeface="Times New Roman" pitchFamily="18" charset="0"/>
              </a:rPr>
              <a:t>Quellen:</a:t>
            </a:r>
          </a:p>
          <a:p>
            <a:pPr lvl="1">
              <a:buFont typeface="Wingdings" pitchFamily="2" charset="2"/>
              <a:buChar char="Ø"/>
            </a:pPr>
            <a:r>
              <a:rPr lang="de-DE" sz="3100" b="1" dirty="0">
                <a:latin typeface="Times New Roman" pitchFamily="18" charset="0"/>
                <a:cs typeface="Times New Roman" pitchFamily="18" charset="0"/>
              </a:rPr>
              <a:t>Textbroker </a:t>
            </a:r>
            <a:r>
              <a:rPr lang="de-DE" sz="31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de-DE" sz="3100" dirty="0">
                <a:latin typeface="Times New Roman" pitchFamily="18" charset="0"/>
                <a:cs typeface="Times New Roman" pitchFamily="18" charset="0"/>
              </a:rPr>
              <a:t>Bedeutung klarer Produktbeschreibungen für Kaufentscheidungen</a:t>
            </a:r>
          </a:p>
          <a:p>
            <a:pPr lvl="1">
              <a:buFont typeface="Wingdings" pitchFamily="2" charset="2"/>
              <a:buChar char="Ø"/>
            </a:pPr>
            <a:r>
              <a:rPr lang="de-DE" sz="3100" b="1" dirty="0">
                <a:latin typeface="Times New Roman" pitchFamily="18" charset="0"/>
                <a:cs typeface="Times New Roman" pitchFamily="18" charset="0"/>
              </a:rPr>
              <a:t>IONOS (2018)</a:t>
            </a:r>
            <a:r>
              <a:rPr lang="de-DE" sz="3100" dirty="0">
                <a:latin typeface="Times New Roman" pitchFamily="18" charset="0"/>
                <a:cs typeface="Times New Roman" pitchFamily="18" charset="0"/>
              </a:rPr>
              <a:t>: Best Practices für benutzerfreundliche Navigation</a:t>
            </a:r>
          </a:p>
          <a:p>
            <a:pPr lvl="1">
              <a:buFont typeface="Wingdings" pitchFamily="2" charset="2"/>
              <a:buChar char="Ø"/>
            </a:pPr>
            <a:r>
              <a:rPr lang="de-DE" sz="3100" b="1" dirty="0">
                <a:latin typeface="Times New Roman" pitchFamily="18" charset="0"/>
                <a:cs typeface="Times New Roman" pitchFamily="18" charset="0"/>
              </a:rPr>
              <a:t>Kreutzer (2018)</a:t>
            </a:r>
            <a:r>
              <a:rPr lang="de-DE" sz="3100" dirty="0">
                <a:latin typeface="Times New Roman" pitchFamily="18" charset="0"/>
                <a:cs typeface="Times New Roman" pitchFamily="18" charset="0"/>
              </a:rPr>
              <a:t>: Strategien zur Verbesserung der technischen Performance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3100" dirty="0" smtClean="0">
                <a:latin typeface="Times New Roman" pitchFamily="18" charset="0"/>
                <a:cs typeface="Times New Roman" pitchFamily="18" charset="0"/>
              </a:rPr>
              <a:t>Ziel</a:t>
            </a:r>
            <a:r>
              <a:rPr lang="de-DE" sz="3100" dirty="0">
                <a:latin typeface="Times New Roman" pitchFamily="18" charset="0"/>
                <a:cs typeface="Times New Roman" pitchFamily="18" charset="0"/>
              </a:rPr>
              <a:t>: Optimierung der Usability durch fundierte Erkenntnisse zu Navigation, Produktdarstellung und Website-Performance</a:t>
            </a:r>
          </a:p>
          <a:p>
            <a:pPr mar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de-DE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000" b="1" dirty="0" smtClean="0"/>
              <a:t>Erstellen </a:t>
            </a:r>
            <a:r>
              <a:rPr lang="de-DE" sz="4000" b="1" dirty="0"/>
              <a:t>eines Katalogs mit Qualitätsanforderungen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de-DE" sz="2000" dirty="0" smtClean="0"/>
              <a:t>Systematische </a:t>
            </a:r>
            <a:r>
              <a:rPr lang="de-DE" sz="2000" dirty="0"/>
              <a:t>Bewertung der Usability-Anforderungen durch einen strukturierten Katalog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2000" dirty="0"/>
              <a:t>Unterteilung der Anforderungen in zentrale Usability-Kriterien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2000" dirty="0"/>
              <a:t>Dokumentation jeder Anforderung mit:</a:t>
            </a:r>
          </a:p>
          <a:p>
            <a:pPr lvl="1">
              <a:buFont typeface="Wingdings" pitchFamily="2" charset="2"/>
              <a:buChar char="Ø"/>
            </a:pPr>
            <a:r>
              <a:rPr lang="de-DE" sz="2000" dirty="0"/>
              <a:t>Spezifischer Qualitätsanforderung aus Fachquellen</a:t>
            </a:r>
          </a:p>
          <a:p>
            <a:pPr lvl="1">
              <a:buFont typeface="Wingdings" pitchFamily="2" charset="2"/>
              <a:buChar char="Ø"/>
            </a:pPr>
            <a:r>
              <a:rPr lang="de-DE" sz="2000" dirty="0"/>
              <a:t>Referenzquelle zur Nachvollziehbarkeit</a:t>
            </a:r>
          </a:p>
          <a:p>
            <a:pPr lvl="1">
              <a:buFont typeface="Wingdings" pitchFamily="2" charset="2"/>
              <a:buChar char="Ø"/>
            </a:pPr>
            <a:r>
              <a:rPr lang="de-DE" sz="2000" dirty="0"/>
              <a:t>Kommentar zur Übernahme, Modifikation oder Ausschluss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2000" dirty="0"/>
              <a:t>Unpräzise Anforderungen werden mit Vermerk „nicht berücksichtigt“ und Begründung versehen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2000" dirty="0"/>
              <a:t>Beispiel: Analyse des Navigationsprozesses zur Identifikation relevanter Anforderungen</a:t>
            </a:r>
          </a:p>
          <a:p>
            <a:pPr marL="457200" indent="-457200">
              <a:buFont typeface="+mj-lt"/>
              <a:buAutoNum type="arabicPeriod"/>
            </a:pPr>
            <a:r>
              <a:rPr lang="de-DE" sz="2000" dirty="0"/>
              <a:t>Vergleichbarkeit der Usability-Anforderungen erleichtert spätere Analyse und Optimierung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sz="4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4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400" b="1" dirty="0" smtClean="0"/>
              <a:t>Umsetzung </a:t>
            </a:r>
            <a:r>
              <a:rPr lang="de-DE" sz="4400" b="1" dirty="0"/>
              <a:t>und Bewertung</a:t>
            </a:r>
            <a:r>
              <a:rPr lang="de-DE" b="1" dirty="0"/>
              <a:t/>
            </a:r>
            <a:br>
              <a:rPr lang="de-DE" b="1" dirty="0"/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de-DE" dirty="0"/>
              <a:t>Analyse des Navigationsprozesses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/>
              <a:t>Bewertung der Such- und Menüführung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/>
              <a:t>Identifikation von Optimierungspotenzialen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de-DE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000" b="1" dirty="0" smtClean="0"/>
              <a:t>Erstellen </a:t>
            </a:r>
            <a:r>
              <a:rPr lang="de-DE" sz="4000" b="1" dirty="0"/>
              <a:t>eines Katalogs mit Qualitätsanforderungen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de-DE" dirty="0"/>
              <a:t>Systematische Erfassung von Usability-Anforderungen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/>
              <a:t>Strukturierung nach zentralen Kriterien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/>
              <a:t>Vergleich und Bewertung</a:t>
            </a:r>
          </a:p>
          <a:p>
            <a:pPr mar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de-DE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000" b="1" dirty="0" smtClean="0"/>
              <a:t>Zusammenfassung </a:t>
            </a:r>
            <a:r>
              <a:rPr lang="de-DE" sz="4000" b="1" dirty="0"/>
              <a:t>und Ausblick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de-DE" dirty="0"/>
              <a:t>Wichtige Erkenntnisse zur Usability-Optimierung</a:t>
            </a:r>
          </a:p>
          <a:p>
            <a:pPr marL="514350" indent="-514350">
              <a:buFont typeface="+mj-lt"/>
              <a:buAutoNum type="arabicPeriod"/>
            </a:pPr>
            <a:r>
              <a:rPr lang="de-DE" dirty="0"/>
              <a:t>Handlungsempfehlungen für zukünftige Verbesserungen</a:t>
            </a:r>
          </a:p>
          <a:p>
            <a:pPr mar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de-DE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000" b="1" dirty="0" smtClean="0"/>
              <a:t>Literaturverzeichnis</a:t>
            </a:r>
            <a:r>
              <a:rPr lang="de-DE" sz="4000" b="1" dirty="0"/>
              <a:t/>
            </a:r>
            <a:br>
              <a:rPr lang="de-DE" sz="4000" b="1" dirty="0"/>
            </a:br>
            <a:endParaRPr lang="ar-YE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S. Krug. </a:t>
            </a:r>
            <a:r>
              <a:rPr lang="de-DE" sz="1400" i="1" dirty="0">
                <a:latin typeface="Times New Roman" pitchFamily="18" charset="0"/>
                <a:cs typeface="Times New Roman" pitchFamily="18" charset="0"/>
              </a:rPr>
              <a:t>Don't Make Me Think: A Common Sense Approach to Web Usability.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 New Riders Publishing, 2014. Online-Quelle: </a:t>
            </a:r>
            <a:r>
              <a:rPr lang="de-DE" sz="1400" dirty="0">
                <a:latin typeface="Times New Roman" pitchFamily="18" charset="0"/>
                <a:cs typeface="Times New Roman" pitchFamily="18" charset="0"/>
                <a:hlinkClick r:id="rId2"/>
              </a:rPr>
              <a:t>https://www.dontmakemethink.com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, Zugriff am </a:t>
            </a:r>
            <a:r>
              <a:rPr lang="de-DE" sz="1400" dirty="0" smtClean="0">
                <a:latin typeface="Times New Roman" pitchFamily="18" charset="0"/>
                <a:cs typeface="Times New Roman" pitchFamily="18" charset="0"/>
              </a:rPr>
              <a:t>11.03.2025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J. Nielsen. </a:t>
            </a:r>
            <a:r>
              <a:rPr lang="de-DE" sz="1400" i="1" dirty="0">
                <a:latin typeface="Times New Roman" pitchFamily="18" charset="0"/>
                <a:cs typeface="Times New Roman" pitchFamily="18" charset="0"/>
              </a:rPr>
              <a:t>Usability Engineering.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 Morgan Kaufmann, 2012. Online-Quelle: </a:t>
            </a:r>
            <a:r>
              <a:rPr lang="de-DE" sz="1400" dirty="0">
                <a:latin typeface="Times New Roman" pitchFamily="18" charset="0"/>
                <a:cs typeface="Times New Roman" pitchFamily="18" charset="0"/>
                <a:hlinkClick r:id="rId3"/>
              </a:rPr>
              <a:t>https://www.nngroup.com/books/usability-engineering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, Zugriff am </a:t>
            </a:r>
            <a:r>
              <a:rPr lang="de-DE" sz="1400" dirty="0" smtClean="0">
                <a:latin typeface="Times New Roman" pitchFamily="18" charset="0"/>
                <a:cs typeface="Times New Roman" pitchFamily="18" charset="0"/>
              </a:rPr>
              <a:t>11.03.2025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T. Tullis &amp; B. Albert. </a:t>
            </a:r>
            <a:r>
              <a:rPr lang="de-DE" sz="1400" i="1" dirty="0">
                <a:latin typeface="Times New Roman" pitchFamily="18" charset="0"/>
                <a:cs typeface="Times New Roman" pitchFamily="18" charset="0"/>
              </a:rPr>
              <a:t>Measuring the User Experience: Collecting, Analyzing, and Presenting Usability Metrics.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 Elsevier, 2013. Online-Quelle: </a:t>
            </a:r>
            <a:r>
              <a:rPr lang="de-DE" sz="1400" dirty="0">
                <a:latin typeface="Times New Roman" pitchFamily="18" charset="0"/>
                <a:cs typeface="Times New Roman" pitchFamily="18" charset="0"/>
                <a:hlinkClick r:id="rId4"/>
              </a:rPr>
              <a:t>https://www.measuringux.com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, Zugriff am </a:t>
            </a:r>
            <a:r>
              <a:rPr lang="de-DE" sz="1400" dirty="0" smtClean="0">
                <a:latin typeface="Times New Roman" pitchFamily="18" charset="0"/>
                <a:cs typeface="Times New Roman" pitchFamily="18" charset="0"/>
              </a:rPr>
              <a:t>11.03.2025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Textbroker. </a:t>
            </a:r>
            <a:r>
              <a:rPr lang="de-DE" sz="1400" i="1" dirty="0">
                <a:latin typeface="Times New Roman" pitchFamily="18" charset="0"/>
                <a:cs typeface="Times New Roman" pitchFamily="18" charset="0"/>
              </a:rPr>
              <a:t>Starke Texte schreiben lassen zu </a:t>
            </a:r>
            <a:r>
              <a:rPr lang="de-DE" sz="1400" i="1">
                <a:latin typeface="Times New Roman" pitchFamily="18" charset="0"/>
                <a:cs typeface="Times New Roman" pitchFamily="18" charset="0"/>
              </a:rPr>
              <a:t>jedem </a:t>
            </a:r>
            <a:r>
              <a:rPr lang="de-DE" sz="1400" i="1" smtClean="0">
                <a:latin typeface="Times New Roman" pitchFamily="18" charset="0"/>
                <a:cs typeface="Times New Roman" pitchFamily="18" charset="0"/>
              </a:rPr>
              <a:t>Thema.</a:t>
            </a:r>
            <a:r>
              <a:rPr lang="de-DE" sz="1400" smtClean="0">
                <a:latin typeface="Times New Roman" pitchFamily="18" charset="0"/>
                <a:cs typeface="Times New Roman" pitchFamily="18" charset="0"/>
              </a:rPr>
              <a:t>Online-Quelle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de-DE" sz="1400" dirty="0">
                <a:latin typeface="Times New Roman" pitchFamily="18" charset="0"/>
                <a:cs typeface="Times New Roman" pitchFamily="18" charset="0"/>
                <a:hlinkClick r:id="rId5"/>
              </a:rPr>
              <a:t>https://www.textbroker.de/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, Zugriff am </a:t>
            </a:r>
            <a:r>
              <a:rPr lang="de-DE" sz="1400" dirty="0" smtClean="0">
                <a:latin typeface="Times New Roman" pitchFamily="18" charset="0"/>
                <a:cs typeface="Times New Roman" pitchFamily="18" charset="0"/>
              </a:rPr>
              <a:t>11.03.2025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IONOS. </a:t>
            </a:r>
            <a:r>
              <a:rPr lang="de-DE" sz="1400" i="1" dirty="0">
                <a:latin typeface="Times New Roman" pitchFamily="18" charset="0"/>
                <a:cs typeface="Times New Roman" pitchFamily="18" charset="0"/>
              </a:rPr>
              <a:t>Gute Website-Navigation: So steigern Sie die Benutzerfreundlichkeit.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 03.05.2018. Online-Quelle: </a:t>
            </a:r>
            <a:r>
              <a:rPr lang="de-DE" sz="1400" dirty="0">
                <a:latin typeface="Times New Roman" pitchFamily="18" charset="0"/>
                <a:cs typeface="Times New Roman" pitchFamily="18" charset="0"/>
                <a:hlinkClick r:id="rId6"/>
              </a:rPr>
              <a:t>https://www.ionos.de/digitalguide/websites/webdesign/web-usability-so-optimieren-sie-ihre-navigationsstruktur/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, Zugriff am </a:t>
            </a:r>
            <a:r>
              <a:rPr lang="de-DE" sz="1400" dirty="0" smtClean="0">
                <a:latin typeface="Times New Roman" pitchFamily="18" charset="0"/>
                <a:cs typeface="Times New Roman" pitchFamily="18" charset="0"/>
              </a:rPr>
              <a:t>11.03.2025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R.T. Kreutzer. </a:t>
            </a:r>
            <a:r>
              <a:rPr lang="de-DE" sz="1400" i="1" dirty="0">
                <a:latin typeface="Times New Roman" pitchFamily="18" charset="0"/>
                <a:cs typeface="Times New Roman" pitchFamily="18" charset="0"/>
              </a:rPr>
              <a:t>Praxisorientiertes Online Marketing. Konzepte – Instrumente – Checklisten.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 3. Auflage, 2018. </a:t>
            </a:r>
            <a:r>
              <a:rPr lang="de-DE" sz="1400" dirty="0" smtClean="0">
                <a:latin typeface="Times New Roman" pitchFamily="18" charset="0"/>
                <a:cs typeface="Times New Roman" pitchFamily="18" charset="0"/>
              </a:rPr>
              <a:t>Online-Quelle: </a:t>
            </a:r>
            <a:r>
              <a:rPr lang="en-US" sz="1400" u="sng" dirty="0" smtClean="0">
                <a:hlinkClick r:id="rId7"/>
              </a:rPr>
              <a:t>https</a:t>
            </a:r>
            <a:r>
              <a:rPr lang="en-US" sz="1400" u="sng" dirty="0">
                <a:hlinkClick r:id="rId7"/>
              </a:rPr>
              <a:t>://link.springer.com/book/10.1007/978-3-658-31990-8</a:t>
            </a:r>
            <a:endParaRPr lang="en-US" sz="1400" dirty="0"/>
          </a:p>
          <a:p>
            <a:pPr marL="0" indent="0">
              <a:buNone/>
            </a:pPr>
            <a:r>
              <a:rPr lang="de-DE" sz="1400" dirty="0" smtClean="0">
                <a:latin typeface="Times New Roman" pitchFamily="18" charset="0"/>
                <a:cs typeface="Times New Roman" pitchFamily="18" charset="0"/>
              </a:rPr>
              <a:t>             , 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Zugriff am </a:t>
            </a:r>
            <a:r>
              <a:rPr lang="de-DE" sz="1400" dirty="0" smtClean="0">
                <a:latin typeface="Times New Roman" pitchFamily="18" charset="0"/>
                <a:cs typeface="Times New Roman" pitchFamily="18" charset="0"/>
              </a:rPr>
              <a:t>11.03.2025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ctr">
              <a:buNone/>
            </a:pPr>
            <a:r>
              <a:rPr lang="de-DE" sz="1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7.          </a:t>
            </a:r>
            <a:r>
              <a:rPr lang="de-DE" sz="1400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₂ Online-Shop. </a:t>
            </a:r>
            <a:r>
              <a:rPr lang="de-DE" sz="1400" i="1" dirty="0">
                <a:latin typeface="Times New Roman" pitchFamily="18" charset="0"/>
                <a:cs typeface="Times New Roman" pitchFamily="18" charset="0"/>
              </a:rPr>
              <a:t>Produkte und Tarife für Mobilfunkkunden.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 Online-Quelle: </a:t>
            </a:r>
            <a:r>
              <a:rPr lang="de-DE" sz="1400" dirty="0">
                <a:latin typeface="Times New Roman" pitchFamily="18" charset="0"/>
                <a:cs typeface="Times New Roman" pitchFamily="18" charset="0"/>
                <a:hlinkClick r:id="rId8"/>
              </a:rPr>
              <a:t>https://</a:t>
            </a:r>
            <a:r>
              <a:rPr lang="de-DE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www.o2online.de/e-       shop</a:t>
            </a:r>
            <a:r>
              <a:rPr lang="de-DE" sz="1400" dirty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, Zugriff am </a:t>
            </a:r>
            <a:r>
              <a:rPr lang="de-DE" sz="1400" dirty="0" smtClean="0">
                <a:latin typeface="Times New Roman" pitchFamily="18" charset="0"/>
                <a:cs typeface="Times New Roman" pitchFamily="18" charset="0"/>
              </a:rPr>
              <a:t>11.03.2025</a:t>
            </a:r>
            <a:r>
              <a:rPr lang="de-DE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ctr">
              <a:buNone/>
            </a:pPr>
            <a:endParaRPr lang="ar-YE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8470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de-DE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de-DE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Abbildungsverzeichnis</a:t>
            </a:r>
            <a:br>
              <a:rPr lang="de-DE" sz="4000" dirty="0" smtClean="0">
                <a:latin typeface="Times New Roman" pitchFamily="18" charset="0"/>
                <a:cs typeface="Times New Roman" pitchFamily="18" charset="0"/>
              </a:rPr>
            </a:br>
            <a:endParaRPr lang="ar-Y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691332"/>
            <a:ext cx="8016658" cy="2475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" y="2029339"/>
            <a:ext cx="8229600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2400" dirty="0">
                <a:latin typeface="Times New Roman" pitchFamily="18" charset="0"/>
                <a:cs typeface="Times New Roman" pitchFamily="18" charset="0"/>
              </a:rPr>
              <a:t>Abbildung 1: Beispiel für ein Call To Action, Quelle: </a:t>
            </a:r>
            <a:r>
              <a:rPr lang="de-DE" sz="2400" u="sng" dirty="0">
                <a:latin typeface="Times New Roman" pitchFamily="18" charset="0"/>
                <a:cs typeface="Times New Roman" pitchFamily="18" charset="0"/>
                <a:hlinkClick r:id="rId3"/>
              </a:rPr>
              <a:t>https://www.o2online.de/e-shop</a:t>
            </a:r>
            <a:r>
              <a:rPr lang="de-DE" sz="2400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, Zugriff am 10.03.2025</a:t>
            </a:r>
          </a:p>
          <a:p>
            <a:endParaRPr lang="de-DE" dirty="0"/>
          </a:p>
          <a:p>
            <a:r>
              <a:rPr lang="de-DE" dirty="0"/>
              <a:t/>
            </a:r>
            <a:br>
              <a:rPr lang="de-DE" dirty="0"/>
            </a:br>
            <a:endParaRPr lang="ar-YE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9112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14499</TotalTime>
  <Words>521</Words>
  <Application>Microsoft Office PowerPoint</Application>
  <PresentationFormat>On-screen Show (4:3)</PresentationFormat>
  <Paragraphs>90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Flow</vt:lpstr>
      <vt:lpstr>  Beleg Wissenschaftliches Arbeiten 2024/2025 Qualitätsstandards für die Usability der Produktpräsentation im Online-Handel am Beispiel vom O₂ Shop</vt:lpstr>
      <vt:lpstr>  Inhalt                     </vt:lpstr>
      <vt:lpstr>  Einleitung</vt:lpstr>
      <vt:lpstr>Ziel</vt:lpstr>
      <vt:lpstr> Grundlagen </vt:lpstr>
      <vt:lpstr> Methodisches Konzept </vt:lpstr>
      <vt:lpstr> Begründung der Auswahl und Beschreibung der Informationsquellen</vt:lpstr>
      <vt:lpstr> Erstellen eines Katalogs mit Qualitätsanforderungen</vt:lpstr>
      <vt:lpstr> Umsetzung und Bewertung </vt:lpstr>
      <vt:lpstr> Erstellen eines Katalogs mit Qualitätsanforderungen</vt:lpstr>
      <vt:lpstr> Zusammenfassung und Ausblick</vt:lpstr>
      <vt:lpstr> Literaturverzeichnis </vt:lpstr>
      <vt:lpstr> Abbildungsverzeichnis 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Usability einer Website</dc:title>
  <dc:creator>HP</dc:creator>
  <dc:description>generated using python-pptx</dc:description>
  <cp:lastModifiedBy>HP</cp:lastModifiedBy>
  <cp:revision>27</cp:revision>
  <dcterms:created xsi:type="dcterms:W3CDTF">2013-01-27T09:14:16Z</dcterms:created>
  <dcterms:modified xsi:type="dcterms:W3CDTF">2025-09-11T20:12:52Z</dcterms:modified>
</cp:coreProperties>
</file>