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5"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C4E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0"/>
  </p:normalViewPr>
  <p:slideViewPr>
    <p:cSldViewPr snapToGrid="0" snapToObjects="1">
      <p:cViewPr varScale="1">
        <p:scale>
          <a:sx n="92" d="100"/>
          <a:sy n="92" d="100"/>
        </p:scale>
        <p:origin x="78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787F8-7EBE-A249-BFC7-C380FA3481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5827C39-CE8D-7549-AAC4-B1C349F10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6C2094-7860-1240-990F-181356BE58EC}"/>
              </a:ext>
            </a:extLst>
          </p:cNvPr>
          <p:cNvSpPr>
            <a:spLocks noGrp="1"/>
          </p:cNvSpPr>
          <p:nvPr>
            <p:ph type="dt" sz="half" idx="10"/>
          </p:nvPr>
        </p:nvSpPr>
        <p:spPr/>
        <p:txBody>
          <a:bodyPr/>
          <a:lstStyle/>
          <a:p>
            <a:fld id="{0140FCB6-9463-E847-904A-A7F11B05682D}" type="datetimeFigureOut">
              <a:rPr lang="en-US" smtClean="0"/>
              <a:t>11/5/18</a:t>
            </a:fld>
            <a:endParaRPr lang="en-US" dirty="0"/>
          </a:p>
        </p:txBody>
      </p:sp>
      <p:sp>
        <p:nvSpPr>
          <p:cNvPr id="5" name="Footer Placeholder 4">
            <a:extLst>
              <a:ext uri="{FF2B5EF4-FFF2-40B4-BE49-F238E27FC236}">
                <a16:creationId xmlns:a16="http://schemas.microsoft.com/office/drawing/2014/main" id="{039ABAAB-C072-8246-BD07-BC7D8283EB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6CA41F4-59DC-B04E-9B2A-D768A2797F33}"/>
              </a:ext>
            </a:extLst>
          </p:cNvPr>
          <p:cNvSpPr>
            <a:spLocks noGrp="1"/>
          </p:cNvSpPr>
          <p:nvPr>
            <p:ph type="sldNum" sz="quarter" idx="12"/>
          </p:nvPr>
        </p:nvSpPr>
        <p:spPr/>
        <p:txBody>
          <a:bodyPr/>
          <a:lstStyle/>
          <a:p>
            <a:fld id="{CDCF41B7-B330-8346-A760-F74E968F86DB}" type="slidenum">
              <a:rPr lang="en-US" smtClean="0"/>
              <a:t>‹#›</a:t>
            </a:fld>
            <a:endParaRPr lang="en-US" dirty="0"/>
          </a:p>
        </p:txBody>
      </p:sp>
    </p:spTree>
    <p:extLst>
      <p:ext uri="{BB962C8B-B14F-4D97-AF65-F5344CB8AC3E}">
        <p14:creationId xmlns:p14="http://schemas.microsoft.com/office/powerpoint/2010/main" val="5737321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56EAD-3D9B-7649-B431-926A6035716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40DB3C-8FC2-6348-9C27-8CD632C9512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593D25-0DA8-DB48-B56A-C93779A6AB08}"/>
              </a:ext>
            </a:extLst>
          </p:cNvPr>
          <p:cNvSpPr>
            <a:spLocks noGrp="1"/>
          </p:cNvSpPr>
          <p:nvPr>
            <p:ph type="dt" sz="half" idx="10"/>
          </p:nvPr>
        </p:nvSpPr>
        <p:spPr/>
        <p:txBody>
          <a:bodyPr/>
          <a:lstStyle/>
          <a:p>
            <a:fld id="{0140FCB6-9463-E847-904A-A7F11B05682D}" type="datetimeFigureOut">
              <a:rPr lang="en-US" smtClean="0"/>
              <a:t>11/5/18</a:t>
            </a:fld>
            <a:endParaRPr lang="en-US" dirty="0"/>
          </a:p>
        </p:txBody>
      </p:sp>
      <p:sp>
        <p:nvSpPr>
          <p:cNvPr id="5" name="Footer Placeholder 4">
            <a:extLst>
              <a:ext uri="{FF2B5EF4-FFF2-40B4-BE49-F238E27FC236}">
                <a16:creationId xmlns:a16="http://schemas.microsoft.com/office/drawing/2014/main" id="{A8C91CE6-4853-C449-A910-6230FDBA56B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DDE2EEE-E5B8-5745-9A06-236AE8E88614}"/>
              </a:ext>
            </a:extLst>
          </p:cNvPr>
          <p:cNvSpPr>
            <a:spLocks noGrp="1"/>
          </p:cNvSpPr>
          <p:nvPr>
            <p:ph type="sldNum" sz="quarter" idx="12"/>
          </p:nvPr>
        </p:nvSpPr>
        <p:spPr/>
        <p:txBody>
          <a:bodyPr/>
          <a:lstStyle/>
          <a:p>
            <a:fld id="{CDCF41B7-B330-8346-A760-F74E968F86DB}" type="slidenum">
              <a:rPr lang="en-US" smtClean="0"/>
              <a:t>‹#›</a:t>
            </a:fld>
            <a:endParaRPr lang="en-US" dirty="0"/>
          </a:p>
        </p:txBody>
      </p:sp>
    </p:spTree>
    <p:extLst>
      <p:ext uri="{BB962C8B-B14F-4D97-AF65-F5344CB8AC3E}">
        <p14:creationId xmlns:p14="http://schemas.microsoft.com/office/powerpoint/2010/main" val="40730348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F169A-0501-FB4F-B8EC-22A1E75197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0C18321-85DA-EC49-89F9-503695CA67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BCAD98A-F379-664A-A22A-26061D5033FF}"/>
              </a:ext>
            </a:extLst>
          </p:cNvPr>
          <p:cNvSpPr>
            <a:spLocks noGrp="1"/>
          </p:cNvSpPr>
          <p:nvPr>
            <p:ph type="dt" sz="half" idx="10"/>
          </p:nvPr>
        </p:nvSpPr>
        <p:spPr/>
        <p:txBody>
          <a:bodyPr/>
          <a:lstStyle/>
          <a:p>
            <a:fld id="{0140FCB6-9463-E847-904A-A7F11B05682D}" type="datetimeFigureOut">
              <a:rPr lang="en-US" smtClean="0"/>
              <a:t>11/5/18</a:t>
            </a:fld>
            <a:endParaRPr lang="en-US" dirty="0"/>
          </a:p>
        </p:txBody>
      </p:sp>
      <p:sp>
        <p:nvSpPr>
          <p:cNvPr id="5" name="Footer Placeholder 4">
            <a:extLst>
              <a:ext uri="{FF2B5EF4-FFF2-40B4-BE49-F238E27FC236}">
                <a16:creationId xmlns:a16="http://schemas.microsoft.com/office/drawing/2014/main" id="{E4033FF7-90B6-614A-B743-B7EEAFA1A4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0BAD0-9AED-BB43-975E-6D41955FEE90}"/>
              </a:ext>
            </a:extLst>
          </p:cNvPr>
          <p:cNvSpPr>
            <a:spLocks noGrp="1"/>
          </p:cNvSpPr>
          <p:nvPr>
            <p:ph type="sldNum" sz="quarter" idx="12"/>
          </p:nvPr>
        </p:nvSpPr>
        <p:spPr/>
        <p:txBody>
          <a:bodyPr/>
          <a:lstStyle/>
          <a:p>
            <a:fld id="{CDCF41B7-B330-8346-A760-F74E968F86DB}" type="slidenum">
              <a:rPr lang="en-US" smtClean="0"/>
              <a:t>‹#›</a:t>
            </a:fld>
            <a:endParaRPr lang="en-US" dirty="0"/>
          </a:p>
        </p:txBody>
      </p:sp>
    </p:spTree>
    <p:extLst>
      <p:ext uri="{BB962C8B-B14F-4D97-AF65-F5344CB8AC3E}">
        <p14:creationId xmlns:p14="http://schemas.microsoft.com/office/powerpoint/2010/main" val="668281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7B03-684C-924D-AC7E-022001D8C47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BEC418F-75E8-814C-B3A7-1DCF2C8615AE}"/>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745430A-319F-9A4C-8947-9ECB7970CF4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D1976F-9110-1343-9A83-5057BC563811}"/>
              </a:ext>
            </a:extLst>
          </p:cNvPr>
          <p:cNvSpPr>
            <a:spLocks noGrp="1"/>
          </p:cNvSpPr>
          <p:nvPr>
            <p:ph type="dt" sz="half" idx="10"/>
          </p:nvPr>
        </p:nvSpPr>
        <p:spPr/>
        <p:txBody>
          <a:bodyPr/>
          <a:lstStyle/>
          <a:p>
            <a:fld id="{0140FCB6-9463-E847-904A-A7F11B05682D}" type="datetimeFigureOut">
              <a:rPr lang="en-US" smtClean="0"/>
              <a:t>11/5/18</a:t>
            </a:fld>
            <a:endParaRPr lang="en-US" dirty="0"/>
          </a:p>
        </p:txBody>
      </p:sp>
      <p:sp>
        <p:nvSpPr>
          <p:cNvPr id="6" name="Footer Placeholder 5">
            <a:extLst>
              <a:ext uri="{FF2B5EF4-FFF2-40B4-BE49-F238E27FC236}">
                <a16:creationId xmlns:a16="http://schemas.microsoft.com/office/drawing/2014/main" id="{BA9CD29C-40A1-094C-9F29-ECFEA931DDE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0DECE36-5BC2-EA49-8E07-AD80F370FD7C}"/>
              </a:ext>
            </a:extLst>
          </p:cNvPr>
          <p:cNvSpPr>
            <a:spLocks noGrp="1"/>
          </p:cNvSpPr>
          <p:nvPr>
            <p:ph type="sldNum" sz="quarter" idx="12"/>
          </p:nvPr>
        </p:nvSpPr>
        <p:spPr/>
        <p:txBody>
          <a:bodyPr/>
          <a:lstStyle/>
          <a:p>
            <a:fld id="{CDCF41B7-B330-8346-A760-F74E968F86DB}" type="slidenum">
              <a:rPr lang="en-US" smtClean="0"/>
              <a:t>‹#›</a:t>
            </a:fld>
            <a:endParaRPr lang="en-US" dirty="0"/>
          </a:p>
        </p:txBody>
      </p:sp>
    </p:spTree>
    <p:extLst>
      <p:ext uri="{BB962C8B-B14F-4D97-AF65-F5344CB8AC3E}">
        <p14:creationId xmlns:p14="http://schemas.microsoft.com/office/powerpoint/2010/main" val="4000604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218D-4FF2-8042-9FE5-875777B10F8A}"/>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9FD93C9-6C89-934E-A454-F8D947A16C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23D6463-F18C-534F-A51C-407C92FAD72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6131BC1-F702-5249-82E1-8E9AF3D253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AD41C11-E15A-5241-8DA3-E8BC47BBF5F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FBFEC00-4245-5141-AA8E-C93B5722591F}"/>
              </a:ext>
            </a:extLst>
          </p:cNvPr>
          <p:cNvSpPr>
            <a:spLocks noGrp="1"/>
          </p:cNvSpPr>
          <p:nvPr>
            <p:ph type="dt" sz="half" idx="10"/>
          </p:nvPr>
        </p:nvSpPr>
        <p:spPr/>
        <p:txBody>
          <a:bodyPr/>
          <a:lstStyle/>
          <a:p>
            <a:fld id="{0140FCB6-9463-E847-904A-A7F11B05682D}" type="datetimeFigureOut">
              <a:rPr lang="en-US" smtClean="0"/>
              <a:t>11/5/18</a:t>
            </a:fld>
            <a:endParaRPr lang="en-US" dirty="0"/>
          </a:p>
        </p:txBody>
      </p:sp>
      <p:sp>
        <p:nvSpPr>
          <p:cNvPr id="8" name="Footer Placeholder 7">
            <a:extLst>
              <a:ext uri="{FF2B5EF4-FFF2-40B4-BE49-F238E27FC236}">
                <a16:creationId xmlns:a16="http://schemas.microsoft.com/office/drawing/2014/main" id="{441A88B3-7892-734C-ABB3-7423DA22AB6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3A86F5B-2419-7047-B085-910A2CEDCB5F}"/>
              </a:ext>
            </a:extLst>
          </p:cNvPr>
          <p:cNvSpPr>
            <a:spLocks noGrp="1"/>
          </p:cNvSpPr>
          <p:nvPr>
            <p:ph type="sldNum" sz="quarter" idx="12"/>
          </p:nvPr>
        </p:nvSpPr>
        <p:spPr/>
        <p:txBody>
          <a:bodyPr/>
          <a:lstStyle/>
          <a:p>
            <a:fld id="{CDCF41B7-B330-8346-A760-F74E968F86DB}" type="slidenum">
              <a:rPr lang="en-US" smtClean="0"/>
              <a:t>‹#›</a:t>
            </a:fld>
            <a:endParaRPr lang="en-US" dirty="0"/>
          </a:p>
        </p:txBody>
      </p:sp>
    </p:spTree>
    <p:extLst>
      <p:ext uri="{BB962C8B-B14F-4D97-AF65-F5344CB8AC3E}">
        <p14:creationId xmlns:p14="http://schemas.microsoft.com/office/powerpoint/2010/main" val="3822240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4BDF2-BECB-804A-9C2B-859CF80B339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3C2F317-D4F4-FE49-8189-E920B86A935F}"/>
              </a:ext>
            </a:extLst>
          </p:cNvPr>
          <p:cNvSpPr>
            <a:spLocks noGrp="1"/>
          </p:cNvSpPr>
          <p:nvPr>
            <p:ph type="dt" sz="half" idx="10"/>
          </p:nvPr>
        </p:nvSpPr>
        <p:spPr/>
        <p:txBody>
          <a:bodyPr/>
          <a:lstStyle/>
          <a:p>
            <a:fld id="{0140FCB6-9463-E847-904A-A7F11B05682D}" type="datetimeFigureOut">
              <a:rPr lang="en-US" smtClean="0"/>
              <a:t>11/5/18</a:t>
            </a:fld>
            <a:endParaRPr lang="en-US" dirty="0"/>
          </a:p>
        </p:txBody>
      </p:sp>
      <p:sp>
        <p:nvSpPr>
          <p:cNvPr id="4" name="Footer Placeholder 3">
            <a:extLst>
              <a:ext uri="{FF2B5EF4-FFF2-40B4-BE49-F238E27FC236}">
                <a16:creationId xmlns:a16="http://schemas.microsoft.com/office/drawing/2014/main" id="{2EB33208-8C78-1B45-AE75-B63E0E8ABCD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EBD5697-6120-BF4F-AAC2-3D53596F8A86}"/>
              </a:ext>
            </a:extLst>
          </p:cNvPr>
          <p:cNvSpPr>
            <a:spLocks noGrp="1"/>
          </p:cNvSpPr>
          <p:nvPr>
            <p:ph type="sldNum" sz="quarter" idx="12"/>
          </p:nvPr>
        </p:nvSpPr>
        <p:spPr/>
        <p:txBody>
          <a:bodyPr/>
          <a:lstStyle/>
          <a:p>
            <a:fld id="{CDCF41B7-B330-8346-A760-F74E968F86DB}" type="slidenum">
              <a:rPr lang="en-US" smtClean="0"/>
              <a:t>‹#›</a:t>
            </a:fld>
            <a:endParaRPr lang="en-US" dirty="0"/>
          </a:p>
        </p:txBody>
      </p:sp>
    </p:spTree>
    <p:extLst>
      <p:ext uri="{BB962C8B-B14F-4D97-AF65-F5344CB8AC3E}">
        <p14:creationId xmlns:p14="http://schemas.microsoft.com/office/powerpoint/2010/main" val="3934346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61C0A1-01EE-D544-A945-10596574EFAC}"/>
              </a:ext>
            </a:extLst>
          </p:cNvPr>
          <p:cNvSpPr>
            <a:spLocks noGrp="1"/>
          </p:cNvSpPr>
          <p:nvPr>
            <p:ph type="dt" sz="half" idx="10"/>
          </p:nvPr>
        </p:nvSpPr>
        <p:spPr/>
        <p:txBody>
          <a:bodyPr/>
          <a:lstStyle/>
          <a:p>
            <a:fld id="{0140FCB6-9463-E847-904A-A7F11B05682D}" type="datetimeFigureOut">
              <a:rPr lang="en-US" smtClean="0"/>
              <a:t>11/5/18</a:t>
            </a:fld>
            <a:endParaRPr lang="en-US" dirty="0"/>
          </a:p>
        </p:txBody>
      </p:sp>
      <p:sp>
        <p:nvSpPr>
          <p:cNvPr id="3" name="Footer Placeholder 2">
            <a:extLst>
              <a:ext uri="{FF2B5EF4-FFF2-40B4-BE49-F238E27FC236}">
                <a16:creationId xmlns:a16="http://schemas.microsoft.com/office/drawing/2014/main" id="{B9B871F5-BB80-BF42-B185-420528841C2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9022FAE-1288-0F49-94FC-1E4BAF697EAC}"/>
              </a:ext>
            </a:extLst>
          </p:cNvPr>
          <p:cNvSpPr>
            <a:spLocks noGrp="1"/>
          </p:cNvSpPr>
          <p:nvPr>
            <p:ph type="sldNum" sz="quarter" idx="12"/>
          </p:nvPr>
        </p:nvSpPr>
        <p:spPr/>
        <p:txBody>
          <a:bodyPr/>
          <a:lstStyle/>
          <a:p>
            <a:fld id="{CDCF41B7-B330-8346-A760-F74E968F86DB}" type="slidenum">
              <a:rPr lang="en-US" smtClean="0"/>
              <a:t>‹#›</a:t>
            </a:fld>
            <a:endParaRPr lang="en-US" dirty="0"/>
          </a:p>
        </p:txBody>
      </p:sp>
    </p:spTree>
    <p:extLst>
      <p:ext uri="{BB962C8B-B14F-4D97-AF65-F5344CB8AC3E}">
        <p14:creationId xmlns:p14="http://schemas.microsoft.com/office/powerpoint/2010/main" val="2057317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8E365-9792-444F-85B3-224FEF13FC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2AA842F-111C-5546-A0E5-95B8299EB4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F89FD3-F217-3444-B6C2-60D6DF1FCD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F771AE7-4F2C-C34F-B688-94DED45A5B2E}"/>
              </a:ext>
            </a:extLst>
          </p:cNvPr>
          <p:cNvSpPr>
            <a:spLocks noGrp="1"/>
          </p:cNvSpPr>
          <p:nvPr>
            <p:ph type="dt" sz="half" idx="10"/>
          </p:nvPr>
        </p:nvSpPr>
        <p:spPr/>
        <p:txBody>
          <a:bodyPr/>
          <a:lstStyle/>
          <a:p>
            <a:fld id="{0140FCB6-9463-E847-904A-A7F11B05682D}" type="datetimeFigureOut">
              <a:rPr lang="en-US" smtClean="0"/>
              <a:t>11/5/18</a:t>
            </a:fld>
            <a:endParaRPr lang="en-US" dirty="0"/>
          </a:p>
        </p:txBody>
      </p:sp>
      <p:sp>
        <p:nvSpPr>
          <p:cNvPr id="6" name="Footer Placeholder 5">
            <a:extLst>
              <a:ext uri="{FF2B5EF4-FFF2-40B4-BE49-F238E27FC236}">
                <a16:creationId xmlns:a16="http://schemas.microsoft.com/office/drawing/2014/main" id="{224FA4E6-E0DF-9F4E-9871-68A7B310CBF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1EE4720-C660-E141-B705-875FE6FFEEDA}"/>
              </a:ext>
            </a:extLst>
          </p:cNvPr>
          <p:cNvSpPr>
            <a:spLocks noGrp="1"/>
          </p:cNvSpPr>
          <p:nvPr>
            <p:ph type="sldNum" sz="quarter" idx="12"/>
          </p:nvPr>
        </p:nvSpPr>
        <p:spPr/>
        <p:txBody>
          <a:bodyPr/>
          <a:lstStyle/>
          <a:p>
            <a:fld id="{CDCF41B7-B330-8346-A760-F74E968F86DB}" type="slidenum">
              <a:rPr lang="en-US" smtClean="0"/>
              <a:t>‹#›</a:t>
            </a:fld>
            <a:endParaRPr lang="en-US" dirty="0"/>
          </a:p>
        </p:txBody>
      </p:sp>
    </p:spTree>
    <p:extLst>
      <p:ext uri="{BB962C8B-B14F-4D97-AF65-F5344CB8AC3E}">
        <p14:creationId xmlns:p14="http://schemas.microsoft.com/office/powerpoint/2010/main" val="3642437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FD45-9014-D64E-A3CA-72728BACB0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D7A99FE-3135-4F4F-BFB1-73F4A75CE3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CA5ADC7-BF92-9843-A5C0-2731A849AC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F84D703-11EF-C649-82DD-7FC5D9BFB7FB}"/>
              </a:ext>
            </a:extLst>
          </p:cNvPr>
          <p:cNvSpPr>
            <a:spLocks noGrp="1"/>
          </p:cNvSpPr>
          <p:nvPr>
            <p:ph type="dt" sz="half" idx="10"/>
          </p:nvPr>
        </p:nvSpPr>
        <p:spPr/>
        <p:txBody>
          <a:bodyPr/>
          <a:lstStyle/>
          <a:p>
            <a:fld id="{0140FCB6-9463-E847-904A-A7F11B05682D}" type="datetimeFigureOut">
              <a:rPr lang="en-US" smtClean="0"/>
              <a:t>11/5/18</a:t>
            </a:fld>
            <a:endParaRPr lang="en-US" dirty="0"/>
          </a:p>
        </p:txBody>
      </p:sp>
      <p:sp>
        <p:nvSpPr>
          <p:cNvPr id="6" name="Footer Placeholder 5">
            <a:extLst>
              <a:ext uri="{FF2B5EF4-FFF2-40B4-BE49-F238E27FC236}">
                <a16:creationId xmlns:a16="http://schemas.microsoft.com/office/drawing/2014/main" id="{5443A2E7-BDB8-8647-8356-BB3B2E698EA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0477FBF-05F2-2E4F-A867-40AB8C01D111}"/>
              </a:ext>
            </a:extLst>
          </p:cNvPr>
          <p:cNvSpPr>
            <a:spLocks noGrp="1"/>
          </p:cNvSpPr>
          <p:nvPr>
            <p:ph type="sldNum" sz="quarter" idx="12"/>
          </p:nvPr>
        </p:nvSpPr>
        <p:spPr/>
        <p:txBody>
          <a:bodyPr/>
          <a:lstStyle/>
          <a:p>
            <a:fld id="{CDCF41B7-B330-8346-A760-F74E968F86DB}" type="slidenum">
              <a:rPr lang="en-US" smtClean="0"/>
              <a:t>‹#›</a:t>
            </a:fld>
            <a:endParaRPr lang="en-US" dirty="0"/>
          </a:p>
        </p:txBody>
      </p:sp>
    </p:spTree>
    <p:extLst>
      <p:ext uri="{BB962C8B-B14F-4D97-AF65-F5344CB8AC3E}">
        <p14:creationId xmlns:p14="http://schemas.microsoft.com/office/powerpoint/2010/main" val="3228657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DAFAC-6DAF-C04F-80F9-443ABFB7649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D89511C-C091-684C-B542-946A944F6D3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DB81562-7950-FC41-8725-54BDC65300F7}"/>
              </a:ext>
            </a:extLst>
          </p:cNvPr>
          <p:cNvSpPr>
            <a:spLocks noGrp="1"/>
          </p:cNvSpPr>
          <p:nvPr>
            <p:ph type="dt" sz="half" idx="10"/>
          </p:nvPr>
        </p:nvSpPr>
        <p:spPr/>
        <p:txBody>
          <a:bodyPr/>
          <a:lstStyle/>
          <a:p>
            <a:fld id="{0140FCB6-9463-E847-904A-A7F11B05682D}" type="datetimeFigureOut">
              <a:rPr lang="en-US" smtClean="0"/>
              <a:t>11/5/18</a:t>
            </a:fld>
            <a:endParaRPr lang="en-US" dirty="0"/>
          </a:p>
        </p:txBody>
      </p:sp>
      <p:sp>
        <p:nvSpPr>
          <p:cNvPr id="5" name="Footer Placeholder 4">
            <a:extLst>
              <a:ext uri="{FF2B5EF4-FFF2-40B4-BE49-F238E27FC236}">
                <a16:creationId xmlns:a16="http://schemas.microsoft.com/office/drawing/2014/main" id="{7AC90672-70FD-0041-A237-191FED9E1AB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1325931-4F52-6E49-BFBD-3531A382AD18}"/>
              </a:ext>
            </a:extLst>
          </p:cNvPr>
          <p:cNvSpPr>
            <a:spLocks noGrp="1"/>
          </p:cNvSpPr>
          <p:nvPr>
            <p:ph type="sldNum" sz="quarter" idx="12"/>
          </p:nvPr>
        </p:nvSpPr>
        <p:spPr/>
        <p:txBody>
          <a:bodyPr/>
          <a:lstStyle/>
          <a:p>
            <a:fld id="{CDCF41B7-B330-8346-A760-F74E968F86DB}" type="slidenum">
              <a:rPr lang="en-US" smtClean="0"/>
              <a:t>‹#›</a:t>
            </a:fld>
            <a:endParaRPr lang="en-US" dirty="0"/>
          </a:p>
        </p:txBody>
      </p:sp>
    </p:spTree>
    <p:extLst>
      <p:ext uri="{BB962C8B-B14F-4D97-AF65-F5344CB8AC3E}">
        <p14:creationId xmlns:p14="http://schemas.microsoft.com/office/powerpoint/2010/main" val="1453574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F01DF7-972C-F644-B460-15D76C0EAD9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B3819B1-C92A-D14B-ADAF-BAC55C7F440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9E01F88-81B7-EE4E-AA2B-D89FCC163D18}"/>
              </a:ext>
            </a:extLst>
          </p:cNvPr>
          <p:cNvSpPr>
            <a:spLocks noGrp="1"/>
          </p:cNvSpPr>
          <p:nvPr>
            <p:ph type="dt" sz="half" idx="10"/>
          </p:nvPr>
        </p:nvSpPr>
        <p:spPr/>
        <p:txBody>
          <a:bodyPr/>
          <a:lstStyle/>
          <a:p>
            <a:fld id="{0140FCB6-9463-E847-904A-A7F11B05682D}" type="datetimeFigureOut">
              <a:rPr lang="en-US" smtClean="0"/>
              <a:t>11/5/18</a:t>
            </a:fld>
            <a:endParaRPr lang="en-US" dirty="0"/>
          </a:p>
        </p:txBody>
      </p:sp>
      <p:sp>
        <p:nvSpPr>
          <p:cNvPr id="5" name="Footer Placeholder 4">
            <a:extLst>
              <a:ext uri="{FF2B5EF4-FFF2-40B4-BE49-F238E27FC236}">
                <a16:creationId xmlns:a16="http://schemas.microsoft.com/office/drawing/2014/main" id="{26D25CA7-70FA-D441-B999-6ACA58C8BA9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C7A0A91-8A3E-9E4A-AEA6-BBFA118921C3}"/>
              </a:ext>
            </a:extLst>
          </p:cNvPr>
          <p:cNvSpPr>
            <a:spLocks noGrp="1"/>
          </p:cNvSpPr>
          <p:nvPr>
            <p:ph type="sldNum" sz="quarter" idx="12"/>
          </p:nvPr>
        </p:nvSpPr>
        <p:spPr/>
        <p:txBody>
          <a:bodyPr/>
          <a:lstStyle/>
          <a:p>
            <a:fld id="{CDCF41B7-B330-8346-A760-F74E968F86DB}" type="slidenum">
              <a:rPr lang="en-US" smtClean="0"/>
              <a:t>‹#›</a:t>
            </a:fld>
            <a:endParaRPr lang="en-US" dirty="0"/>
          </a:p>
        </p:txBody>
      </p:sp>
    </p:spTree>
    <p:extLst>
      <p:ext uri="{BB962C8B-B14F-4D97-AF65-F5344CB8AC3E}">
        <p14:creationId xmlns:p14="http://schemas.microsoft.com/office/powerpoint/2010/main" val="2184087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4712EC-7CEF-7C44-9A96-1207892F204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4760A3A-3F08-8849-A1BE-814960A4C6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555062-6F42-0741-836E-31F0033197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40FCB6-9463-E847-904A-A7F11B05682D}" type="datetimeFigureOut">
              <a:rPr lang="en-US" smtClean="0"/>
              <a:t>11/5/18</a:t>
            </a:fld>
            <a:endParaRPr lang="en-US" dirty="0"/>
          </a:p>
        </p:txBody>
      </p:sp>
      <p:sp>
        <p:nvSpPr>
          <p:cNvPr id="5" name="Footer Placeholder 4">
            <a:extLst>
              <a:ext uri="{FF2B5EF4-FFF2-40B4-BE49-F238E27FC236}">
                <a16:creationId xmlns:a16="http://schemas.microsoft.com/office/drawing/2014/main" id="{366908ED-8B0D-4145-A639-23BFAFD8DF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8EA9E87A-1ECA-574E-85CA-8470D27846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CF41B7-B330-8346-A760-F74E968F86DB}" type="slidenum">
              <a:rPr lang="en-US" smtClean="0"/>
              <a:t>‹#›</a:t>
            </a:fld>
            <a:endParaRPr lang="en-US" dirty="0"/>
          </a:p>
        </p:txBody>
      </p:sp>
    </p:spTree>
    <p:extLst>
      <p:ext uri="{BB962C8B-B14F-4D97-AF65-F5344CB8AC3E}">
        <p14:creationId xmlns:p14="http://schemas.microsoft.com/office/powerpoint/2010/main" val="12576363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26DD0AA-7572-3541-A296-5EC770D63B54}"/>
              </a:ext>
            </a:extLst>
          </p:cNvPr>
          <p:cNvSpPr>
            <a:spLocks noGrp="1"/>
          </p:cNvSpPr>
          <p:nvPr>
            <p:ph type="subTitle" idx="1"/>
          </p:nvPr>
        </p:nvSpPr>
        <p:spPr>
          <a:xfrm>
            <a:off x="1079291" y="2428408"/>
            <a:ext cx="9773587" cy="3638862"/>
          </a:xfrm>
          <a:blipFill>
            <a:blip r:embed="rId2"/>
            <a:tile tx="0" ty="0" sx="100000" sy="100000" flip="none" algn="tl"/>
          </a:blipFill>
        </p:spPr>
        <p:txBody>
          <a:bodyPr>
            <a:normAutofit lnSpcReduction="10000"/>
          </a:bodyPr>
          <a:lstStyle/>
          <a:p>
            <a:pPr algn="l"/>
            <a:r>
              <a:rPr lang="en-US" sz="3200" b="1" dirty="0">
                <a:solidFill>
                  <a:schemeClr val="bg1"/>
                </a:solidFill>
                <a:effectLst>
                  <a:outerShdw blurRad="50800" dist="38100" dir="2700000" algn="tl" rotWithShape="0">
                    <a:prstClr val="black">
                      <a:alpha val="40000"/>
                    </a:prstClr>
                  </a:outerShdw>
                </a:effectLst>
              </a:rPr>
              <a:t>Here at Translate24 we are targeting to attract clients from all different backgrounds, all ages and nationalities. We will be doing a very simple yet effective questionnaire on the services we will be providing at Translate 24. The questionnaire will  provide us with a good idea of what to expect from our possible future clients, the questionnaires will be handed out to the local public of all different nationalities and mainly young students and the mature adults.</a:t>
            </a:r>
          </a:p>
        </p:txBody>
      </p:sp>
      <p:sp>
        <p:nvSpPr>
          <p:cNvPr id="6" name="TextBox 5">
            <a:extLst>
              <a:ext uri="{FF2B5EF4-FFF2-40B4-BE49-F238E27FC236}">
                <a16:creationId xmlns:a16="http://schemas.microsoft.com/office/drawing/2014/main" id="{F6717766-72C2-4842-BAC1-3F01B9E6E6B4}"/>
              </a:ext>
            </a:extLst>
          </p:cNvPr>
          <p:cNvSpPr txBox="1"/>
          <p:nvPr/>
        </p:nvSpPr>
        <p:spPr>
          <a:xfrm>
            <a:off x="1499014" y="314793"/>
            <a:ext cx="8319541" cy="1569660"/>
          </a:xfrm>
          <a:prstGeom prst="rect">
            <a:avLst/>
          </a:prstGeom>
          <a:blipFill>
            <a:blip r:embed="rId2"/>
            <a:tile tx="0" ty="0" sx="100000" sy="100000" flip="none" algn="tl"/>
          </a:blipFill>
        </p:spPr>
        <p:txBody>
          <a:bodyPr wrap="square" rtlCol="0">
            <a:spAutoFit/>
          </a:bodyPr>
          <a:lstStyle/>
          <a:p>
            <a:pPr algn="ctr"/>
            <a:r>
              <a:rPr lang="en-US" sz="9600" u="sng" dirty="0">
                <a:solidFill>
                  <a:schemeClr val="bg1"/>
                </a:solidFill>
                <a:effectLst>
                  <a:glow rad="63500">
                    <a:schemeClr val="accent3">
                      <a:satMod val="175000"/>
                      <a:alpha val="40000"/>
                    </a:schemeClr>
                  </a:glow>
                </a:effectLst>
                <a:latin typeface="HeadLineA" pitchFamily="2" charset="-127"/>
                <a:ea typeface="HeadLineA" pitchFamily="2" charset="-127"/>
              </a:rPr>
              <a:t>Marketing-Target</a:t>
            </a:r>
            <a:endParaRPr lang="en-US" u="sng" dirty="0">
              <a:solidFill>
                <a:schemeClr val="bg1"/>
              </a:solidFill>
              <a:effectLst>
                <a:glow rad="63500">
                  <a:schemeClr val="accent3">
                    <a:satMod val="175000"/>
                    <a:alpha val="40000"/>
                  </a:schemeClr>
                </a:glow>
              </a:effectLst>
            </a:endParaRPr>
          </a:p>
        </p:txBody>
      </p:sp>
    </p:spTree>
    <p:extLst>
      <p:ext uri="{BB962C8B-B14F-4D97-AF65-F5344CB8AC3E}">
        <p14:creationId xmlns:p14="http://schemas.microsoft.com/office/powerpoint/2010/main" val="1298366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7B082-408F-EE4E-AAF3-4FA9D1F4DC6F}"/>
              </a:ext>
            </a:extLst>
          </p:cNvPr>
          <p:cNvSpPr>
            <a:spLocks noGrp="1"/>
          </p:cNvSpPr>
          <p:nvPr>
            <p:ph type="title"/>
          </p:nvPr>
        </p:nvSpPr>
        <p:spPr>
          <a:xfrm>
            <a:off x="0" y="440101"/>
            <a:ext cx="10515600" cy="1325563"/>
          </a:xfrm>
          <a:solidFill>
            <a:schemeClr val="accent4">
              <a:lumMod val="40000"/>
              <a:lumOff val="60000"/>
            </a:schemeClr>
          </a:solidFill>
        </p:spPr>
        <p:txBody>
          <a:bodyPr/>
          <a:lstStyle/>
          <a:p>
            <a:pPr algn="ctr"/>
            <a:r>
              <a:rPr lang="en-US" u="sng" dirty="0"/>
              <a:t>QUESTIONNAIRE</a:t>
            </a:r>
          </a:p>
        </p:txBody>
      </p:sp>
      <p:sp>
        <p:nvSpPr>
          <p:cNvPr id="3" name="Content Placeholder 2">
            <a:extLst>
              <a:ext uri="{FF2B5EF4-FFF2-40B4-BE49-F238E27FC236}">
                <a16:creationId xmlns:a16="http://schemas.microsoft.com/office/drawing/2014/main" id="{8C90706A-5831-454C-9262-CD55A18D3F1A}"/>
              </a:ext>
            </a:extLst>
          </p:cNvPr>
          <p:cNvSpPr>
            <a:spLocks noGrp="1"/>
          </p:cNvSpPr>
          <p:nvPr>
            <p:ph idx="1"/>
          </p:nvPr>
        </p:nvSpPr>
        <p:spPr>
          <a:xfrm>
            <a:off x="-1" y="1765664"/>
            <a:ext cx="12067083" cy="4620146"/>
          </a:xfrm>
          <a:solidFill>
            <a:schemeClr val="accent4">
              <a:lumMod val="40000"/>
              <a:lumOff val="60000"/>
            </a:schemeClr>
          </a:solidFill>
        </p:spPr>
        <p:txBody>
          <a:bodyPr>
            <a:normAutofit fontScale="85000" lnSpcReduction="20000"/>
          </a:bodyPr>
          <a:lstStyle/>
          <a:p>
            <a:pPr marL="0" indent="0">
              <a:buNone/>
            </a:pPr>
            <a:r>
              <a:rPr lang="en-US" sz="1400" dirty="0">
                <a:ln>
                  <a:solidFill>
                    <a:schemeClr val="tx1"/>
                  </a:solidFill>
                </a:ln>
              </a:rPr>
              <a:t> </a:t>
            </a:r>
            <a:r>
              <a:rPr lang="en-US" sz="1400" b="1" dirty="0">
                <a:ln>
                  <a:solidFill>
                    <a:schemeClr val="tx1"/>
                  </a:solidFill>
                </a:ln>
              </a:rPr>
              <a:t>THIS IS MARKET RESEARCH FOR OUR TRANSLATION BUSINESS. PLEASE TAKE YOUR TIME TO FILL OUR FORM</a:t>
            </a:r>
          </a:p>
          <a:p>
            <a:pPr marL="0" indent="0">
              <a:buNone/>
            </a:pPr>
            <a:r>
              <a:rPr lang="en-US" sz="1800" b="1" dirty="0">
                <a:ln>
                  <a:solidFill>
                    <a:schemeClr val="tx1"/>
                  </a:solidFill>
                </a:ln>
              </a:rPr>
              <a:t>1: Are you male or female.  [female ] [ male ] [other]</a:t>
            </a:r>
          </a:p>
          <a:p>
            <a:pPr marL="0" indent="0">
              <a:buNone/>
            </a:pPr>
            <a:r>
              <a:rPr lang="en-US" sz="1800" b="1" dirty="0">
                <a:ln>
                  <a:solidFill>
                    <a:schemeClr val="tx1"/>
                  </a:solidFill>
                </a:ln>
              </a:rPr>
              <a:t>2: How old are you?              [20-30] [30-50] [50-80+]                                                                                                                                                    </a:t>
            </a:r>
          </a:p>
          <a:p>
            <a:pPr marL="0" indent="0">
              <a:buNone/>
            </a:pPr>
            <a:r>
              <a:rPr lang="en-US" sz="2200" b="1" dirty="0">
                <a:ln>
                  <a:solidFill>
                    <a:schemeClr val="tx1"/>
                  </a:solidFill>
                </a:ln>
              </a:rPr>
              <a:t>3: Have you ever faced difficulties in your everyday life due to having a language barrier                     [ yes ] [ no ] [ other .........................]</a:t>
            </a:r>
          </a:p>
          <a:p>
            <a:pPr marL="0" indent="0">
              <a:buNone/>
            </a:pPr>
            <a:r>
              <a:rPr lang="en-US" sz="2200" b="1" dirty="0">
                <a:ln>
                  <a:solidFill>
                    <a:schemeClr val="tx1"/>
                  </a:solidFill>
                </a:ln>
              </a:rPr>
              <a:t>4: Have you ever thought of hiring a professional  translator to help you with your daily needs.            [ yes ] [ no ] [ other .........................]</a:t>
            </a:r>
          </a:p>
          <a:p>
            <a:pPr marL="0" indent="0">
              <a:buNone/>
            </a:pPr>
            <a:r>
              <a:rPr lang="en-US" sz="2200" b="1" dirty="0">
                <a:ln>
                  <a:solidFill>
                    <a:schemeClr val="tx1"/>
                  </a:solidFill>
                </a:ln>
              </a:rPr>
              <a:t>5: Would you consider making an appointment with a translator of your spoken language </a:t>
            </a:r>
          </a:p>
          <a:p>
            <a:pPr marL="0" indent="0">
              <a:buNone/>
            </a:pPr>
            <a:r>
              <a:rPr lang="en-US" sz="2200" b="1" dirty="0">
                <a:ln>
                  <a:solidFill>
                    <a:schemeClr val="tx1"/>
                  </a:solidFill>
                </a:ln>
              </a:rPr>
              <a:t> to help you with your doctors, hospital or any other appointments you may have.                                  [ yes ] [ no ] [ other .........................]</a:t>
            </a:r>
          </a:p>
          <a:p>
            <a:pPr marL="0" indent="0">
              <a:buNone/>
            </a:pPr>
            <a:r>
              <a:rPr lang="en-US" sz="2200" b="1" dirty="0">
                <a:ln>
                  <a:solidFill>
                    <a:schemeClr val="tx1"/>
                  </a:solidFill>
                </a:ln>
              </a:rPr>
              <a:t>6: Here at Transalte24 we are almost 25% cheaper than our competitors we provide the same </a:t>
            </a:r>
          </a:p>
          <a:p>
            <a:pPr marL="0" indent="0">
              <a:buNone/>
            </a:pPr>
            <a:r>
              <a:rPr lang="en-US" sz="2200" b="1" dirty="0">
                <a:ln>
                  <a:solidFill>
                    <a:schemeClr val="tx1"/>
                  </a:solidFill>
                </a:ln>
              </a:rPr>
              <a:t> Level of service, would that help you decide who you would choose.                                                        [ yes ] [no ] [ other ..........................]</a:t>
            </a:r>
          </a:p>
          <a:p>
            <a:pPr marL="0" indent="0">
              <a:buNone/>
            </a:pPr>
            <a:r>
              <a:rPr lang="en-US" sz="2200" b="1" dirty="0">
                <a:ln>
                  <a:solidFill>
                    <a:schemeClr val="tx1"/>
                  </a:solidFill>
                </a:ln>
              </a:rPr>
              <a:t>7: Would you like a translator to pick you up from your home or place of work </a:t>
            </a:r>
          </a:p>
          <a:p>
            <a:pPr marL="0" indent="0">
              <a:buNone/>
            </a:pPr>
            <a:r>
              <a:rPr lang="en-US" sz="2200" b="1" dirty="0">
                <a:ln>
                  <a:solidFill>
                    <a:schemeClr val="tx1"/>
                  </a:solidFill>
                </a:ln>
              </a:rPr>
              <a:t>And take you to your required appointment.                                                                                                    [ yes ] [ no ] [ other ..........................]    </a:t>
            </a:r>
          </a:p>
          <a:p>
            <a:pPr marL="0" indent="0">
              <a:buNone/>
            </a:pPr>
            <a:endParaRPr lang="en-US" sz="2200" b="1" dirty="0">
              <a:ln>
                <a:solidFill>
                  <a:schemeClr val="tx1"/>
                </a:solidFill>
              </a:ln>
            </a:endParaRPr>
          </a:p>
          <a:p>
            <a:pPr marL="0" indent="0">
              <a:buNone/>
            </a:pPr>
            <a:endParaRPr lang="en-US" sz="2200" b="1" dirty="0">
              <a:ln>
                <a:solidFill>
                  <a:schemeClr val="tx1"/>
                </a:solidFill>
              </a:ln>
            </a:endParaRPr>
          </a:p>
        </p:txBody>
      </p:sp>
    </p:spTree>
    <p:extLst>
      <p:ext uri="{BB962C8B-B14F-4D97-AF65-F5344CB8AC3E}">
        <p14:creationId xmlns:p14="http://schemas.microsoft.com/office/powerpoint/2010/main" val="2347590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5A198-5FE3-6145-8701-E9CADE77BDD8}"/>
              </a:ext>
            </a:extLst>
          </p:cNvPr>
          <p:cNvSpPr>
            <a:spLocks noGrp="1"/>
          </p:cNvSpPr>
          <p:nvPr>
            <p:ph type="title"/>
          </p:nvPr>
        </p:nvSpPr>
        <p:spPr/>
        <p:txBody>
          <a:bodyPr/>
          <a:lstStyle/>
          <a:p>
            <a:pPr algn="ctr"/>
            <a:r>
              <a:rPr lang="en-US" dirty="0"/>
              <a:t>Continued</a:t>
            </a:r>
          </a:p>
        </p:txBody>
      </p:sp>
      <p:sp>
        <p:nvSpPr>
          <p:cNvPr id="3" name="Content Placeholder 2">
            <a:extLst>
              <a:ext uri="{FF2B5EF4-FFF2-40B4-BE49-F238E27FC236}">
                <a16:creationId xmlns:a16="http://schemas.microsoft.com/office/drawing/2014/main" id="{EE519F16-2CE4-C54E-88D9-715568782D09}"/>
              </a:ext>
            </a:extLst>
          </p:cNvPr>
          <p:cNvSpPr>
            <a:spLocks noGrp="1"/>
          </p:cNvSpPr>
          <p:nvPr>
            <p:ph idx="1"/>
          </p:nvPr>
        </p:nvSpPr>
        <p:spPr/>
        <p:txBody>
          <a:bodyPr/>
          <a:lstStyle/>
          <a:p>
            <a:pPr marL="0" indent="0">
              <a:buNone/>
            </a:pPr>
            <a:r>
              <a:rPr lang="en-US" dirty="0"/>
              <a:t>8. How will you rate us?                                                        .............</a:t>
            </a:r>
          </a:p>
          <a:p>
            <a:pPr marL="0" indent="0">
              <a:buNone/>
            </a:pPr>
            <a:r>
              <a:rPr lang="en-US" dirty="0"/>
              <a:t>(1-10: 1 means poor performance, 10 means excellent)</a:t>
            </a:r>
          </a:p>
          <a:p>
            <a:pPr marL="0" indent="0">
              <a:buNone/>
            </a:pPr>
            <a:r>
              <a:rPr lang="en-US" dirty="0"/>
              <a:t>9. Will you use our service again?                                        [yes] [no]</a:t>
            </a:r>
          </a:p>
          <a:p>
            <a:pPr marL="0" indent="0">
              <a:buNone/>
            </a:pPr>
            <a:r>
              <a:rPr lang="en-US" dirty="0"/>
              <a:t>10. Will you recommend us to family and friends?           [yes] [no]</a:t>
            </a:r>
          </a:p>
        </p:txBody>
      </p:sp>
    </p:spTree>
    <p:extLst>
      <p:ext uri="{BB962C8B-B14F-4D97-AF65-F5344CB8AC3E}">
        <p14:creationId xmlns:p14="http://schemas.microsoft.com/office/powerpoint/2010/main" val="4010742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FBB161-6B39-DC4D-B407-0D1006DD9BFE}"/>
              </a:ext>
            </a:extLst>
          </p:cNvPr>
          <p:cNvSpPr>
            <a:spLocks noGrp="1"/>
          </p:cNvSpPr>
          <p:nvPr>
            <p:ph idx="1"/>
          </p:nvPr>
        </p:nvSpPr>
        <p:spPr>
          <a:solidFill>
            <a:schemeClr val="accent2">
              <a:lumMod val="40000"/>
              <a:lumOff val="60000"/>
            </a:schemeClr>
          </a:solidFill>
        </p:spPr>
        <p:txBody>
          <a:bodyPr>
            <a:normAutofit fontScale="92500"/>
          </a:bodyPr>
          <a:lstStyle/>
          <a:p>
            <a:r>
              <a:rPr lang="en-US" sz="3200" dirty="0"/>
              <a:t>PRICING STRATEGY: STARTING FROM AS LITTLE AS £50 AN APPOINTMENT.</a:t>
            </a:r>
          </a:p>
          <a:p>
            <a:r>
              <a:rPr lang="en-US" sz="3200" dirty="0"/>
              <a:t>Appointment type: </a:t>
            </a:r>
            <a:r>
              <a:rPr lang="en-US" sz="2400" dirty="0"/>
              <a:t>Doctors, hospital, council, reading a simple letter or filling in a form.</a:t>
            </a:r>
            <a:endParaRPr lang="en-US" sz="3200" dirty="0"/>
          </a:p>
          <a:p>
            <a:r>
              <a:rPr lang="en-US" sz="3200" dirty="0"/>
              <a:t>Pick up location: </a:t>
            </a:r>
            <a:r>
              <a:rPr lang="en-US" sz="2400" dirty="0"/>
              <a:t>Free pick up from all Swansea and surrounding areas, 30p per mile to destination there after.</a:t>
            </a:r>
            <a:endParaRPr lang="en-US" sz="3200" dirty="0"/>
          </a:p>
          <a:p>
            <a:r>
              <a:rPr lang="en-US" sz="3200" dirty="0"/>
              <a:t>Competitors prices: </a:t>
            </a:r>
            <a:r>
              <a:rPr lang="en-US" sz="2400" dirty="0"/>
              <a:t>Always will aim to be cheaper than the local competition.</a:t>
            </a:r>
            <a:endParaRPr lang="en-US" sz="3200" dirty="0"/>
          </a:p>
          <a:p>
            <a:r>
              <a:rPr lang="en-US" sz="3200" dirty="0"/>
              <a:t>Length of appointment: </a:t>
            </a:r>
            <a:r>
              <a:rPr lang="en-US" sz="2400" dirty="0"/>
              <a:t>Fixed price for all appointments lasting up to 6 hours.</a:t>
            </a:r>
            <a:endParaRPr lang="en-US" sz="3200" dirty="0"/>
          </a:p>
          <a:p>
            <a:r>
              <a:rPr lang="en-US" sz="3200" dirty="0"/>
              <a:t>Regular or first time bookings: </a:t>
            </a:r>
            <a:r>
              <a:rPr lang="en-US" sz="2400" dirty="0"/>
              <a:t>Discounted rates to regular clients.</a:t>
            </a:r>
            <a:endParaRPr lang="en-US" sz="3200" dirty="0"/>
          </a:p>
        </p:txBody>
      </p:sp>
      <p:sp>
        <p:nvSpPr>
          <p:cNvPr id="6" name="TextBox 5">
            <a:extLst>
              <a:ext uri="{FF2B5EF4-FFF2-40B4-BE49-F238E27FC236}">
                <a16:creationId xmlns:a16="http://schemas.microsoft.com/office/drawing/2014/main" id="{FD03F185-367E-5B4D-AB29-6AF772500382}"/>
              </a:ext>
            </a:extLst>
          </p:cNvPr>
          <p:cNvSpPr txBox="1"/>
          <p:nvPr/>
        </p:nvSpPr>
        <p:spPr>
          <a:xfrm>
            <a:off x="838200" y="104932"/>
            <a:ext cx="7839856" cy="1569660"/>
          </a:xfrm>
          <a:prstGeom prst="rect">
            <a:avLst/>
          </a:prstGeom>
          <a:noFill/>
        </p:spPr>
        <p:txBody>
          <a:bodyPr wrap="square" rtlCol="0">
            <a:spAutoFit/>
          </a:bodyPr>
          <a:lstStyle/>
          <a:p>
            <a:r>
              <a:rPr lang="en-US" sz="9600" dirty="0">
                <a:latin typeface="HeadLineA" pitchFamily="2" charset="-127"/>
                <a:ea typeface="HeadLineA" pitchFamily="2" charset="-127"/>
              </a:rPr>
              <a:t>Pricing strategy</a:t>
            </a:r>
            <a:endParaRPr lang="en-US" dirty="0"/>
          </a:p>
        </p:txBody>
      </p:sp>
    </p:spTree>
    <p:extLst>
      <p:ext uri="{BB962C8B-B14F-4D97-AF65-F5344CB8AC3E}">
        <p14:creationId xmlns:p14="http://schemas.microsoft.com/office/powerpoint/2010/main" val="943727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B221C-E0D5-1743-8EB6-BEBA2E23C06C}"/>
              </a:ext>
            </a:extLst>
          </p:cNvPr>
          <p:cNvSpPr>
            <a:spLocks noGrp="1"/>
          </p:cNvSpPr>
          <p:nvPr>
            <p:ph type="title"/>
          </p:nvPr>
        </p:nvSpPr>
        <p:spPr>
          <a:xfrm>
            <a:off x="-750757" y="290175"/>
            <a:ext cx="10515600" cy="1325563"/>
          </a:xfrm>
        </p:spPr>
        <p:txBody>
          <a:bodyPr/>
          <a:lstStyle/>
          <a:p>
            <a:r>
              <a:rPr lang="en-US" dirty="0"/>
              <a:t>                            </a:t>
            </a:r>
            <a:r>
              <a:rPr lang="en-US" sz="6000" u="sng" dirty="0"/>
              <a:t>Market position</a:t>
            </a:r>
            <a:endParaRPr lang="en-US" u="sng" dirty="0"/>
          </a:p>
        </p:txBody>
      </p:sp>
      <p:sp>
        <p:nvSpPr>
          <p:cNvPr id="3" name="Content Placeholder 2">
            <a:extLst>
              <a:ext uri="{FF2B5EF4-FFF2-40B4-BE49-F238E27FC236}">
                <a16:creationId xmlns:a16="http://schemas.microsoft.com/office/drawing/2014/main" id="{693E7B6E-81F8-7E41-BDC4-1B8AADDBE8B1}"/>
              </a:ext>
            </a:extLst>
          </p:cNvPr>
          <p:cNvSpPr>
            <a:spLocks noGrp="1"/>
          </p:cNvSpPr>
          <p:nvPr>
            <p:ph idx="1"/>
          </p:nvPr>
        </p:nvSpPr>
        <p:spPr>
          <a:solidFill>
            <a:schemeClr val="accent6">
              <a:lumMod val="40000"/>
              <a:lumOff val="60000"/>
            </a:schemeClr>
          </a:solidFill>
        </p:spPr>
        <p:txBody>
          <a:bodyPr/>
          <a:lstStyle/>
          <a:p>
            <a:pPr marL="0" indent="0">
              <a:buNone/>
            </a:pPr>
            <a:endParaRPr lang="en-US" dirty="0"/>
          </a:p>
          <a:p>
            <a:r>
              <a:rPr lang="en-US" dirty="0"/>
              <a:t>We will offer a pick up service from the clients home or the workplace.</a:t>
            </a:r>
          </a:p>
          <a:p>
            <a:r>
              <a:rPr lang="en-US" dirty="0"/>
              <a:t>We will be always at  least  20% cheaper in price than our local competitors.</a:t>
            </a:r>
          </a:p>
          <a:p>
            <a:r>
              <a:rPr lang="en-US" dirty="0"/>
              <a:t>We will always have a translator available 24 hours a day. [ terms and conditions apply]</a:t>
            </a:r>
          </a:p>
          <a:p>
            <a:r>
              <a:rPr lang="en-US" dirty="0"/>
              <a:t>We will always be happy to give free initial phone advice on bookings and the service we provide.</a:t>
            </a:r>
          </a:p>
        </p:txBody>
      </p:sp>
    </p:spTree>
    <p:extLst>
      <p:ext uri="{BB962C8B-B14F-4D97-AF65-F5344CB8AC3E}">
        <p14:creationId xmlns:p14="http://schemas.microsoft.com/office/powerpoint/2010/main" val="2430226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564F6-6DE3-164A-95A9-BBE4EBEBCB94}"/>
              </a:ext>
            </a:extLst>
          </p:cNvPr>
          <p:cNvSpPr>
            <a:spLocks noGrp="1"/>
          </p:cNvSpPr>
          <p:nvPr>
            <p:ph type="title"/>
          </p:nvPr>
        </p:nvSpPr>
        <p:spPr>
          <a:xfrm>
            <a:off x="-3284095" y="360218"/>
            <a:ext cx="10515600" cy="1135598"/>
          </a:xfrm>
        </p:spPr>
        <p:txBody>
          <a:bodyPr>
            <a:normAutofit fontScale="90000"/>
          </a:bodyPr>
          <a:lstStyle/>
          <a:p>
            <a:pPr algn="ctr"/>
            <a:r>
              <a:rPr lang="en-US" dirty="0"/>
              <a:t>                           </a:t>
            </a:r>
            <a:r>
              <a:rPr lang="en-US" sz="8000" dirty="0"/>
              <a:t>7 p’s</a:t>
            </a:r>
            <a:endParaRPr lang="en-US" u="sng" dirty="0"/>
          </a:p>
        </p:txBody>
      </p:sp>
      <p:sp>
        <p:nvSpPr>
          <p:cNvPr id="3" name="Content Placeholder 2">
            <a:extLst>
              <a:ext uri="{FF2B5EF4-FFF2-40B4-BE49-F238E27FC236}">
                <a16:creationId xmlns:a16="http://schemas.microsoft.com/office/drawing/2014/main" id="{BB4B5D80-F66E-E64A-B553-18E958910911}"/>
              </a:ext>
            </a:extLst>
          </p:cNvPr>
          <p:cNvSpPr>
            <a:spLocks noGrp="1"/>
          </p:cNvSpPr>
          <p:nvPr>
            <p:ph idx="1"/>
          </p:nvPr>
        </p:nvSpPr>
        <p:spPr>
          <a:solidFill>
            <a:schemeClr val="accent5">
              <a:lumMod val="60000"/>
              <a:lumOff val="40000"/>
            </a:schemeClr>
          </a:solidFill>
        </p:spPr>
        <p:txBody>
          <a:bodyPr>
            <a:normAutofit lnSpcReduction="10000"/>
          </a:bodyPr>
          <a:lstStyle/>
          <a:p>
            <a:r>
              <a:rPr lang="en-US" sz="3200" b="1" dirty="0">
                <a:latin typeface="Book Antiqua" panose="02040602050305030304" pitchFamily="18" charset="0"/>
                <a:cs typeface="Angsana New" panose="02020603050405020304" pitchFamily="18" charset="-34"/>
              </a:rPr>
              <a:t>The 7 p’s of marketing:</a:t>
            </a:r>
          </a:p>
          <a:p>
            <a:r>
              <a:rPr lang="en-US" sz="3200" b="1" dirty="0">
                <a:latin typeface="Book Antiqua" panose="02040602050305030304" pitchFamily="18" charset="0"/>
                <a:cs typeface="Angsana New" panose="02020603050405020304" pitchFamily="18" charset="-34"/>
              </a:rPr>
              <a:t>The product we will be selling, the pricing strategy we will be using for the service we will be providing. The promotion strategy we will be using.</a:t>
            </a:r>
          </a:p>
          <a:p>
            <a:r>
              <a:rPr lang="en-US" sz="3200" b="1" dirty="0">
                <a:latin typeface="Book Antiqua" panose="02040602050305030304" pitchFamily="18" charset="0"/>
                <a:cs typeface="Angsana New" panose="02020603050405020304" pitchFamily="18" charset="-34"/>
              </a:rPr>
              <a:t>The positioning or location of our business, the packaging of our product should we need it.</a:t>
            </a:r>
          </a:p>
          <a:p>
            <a:r>
              <a:rPr lang="en-US" sz="3200" b="1" dirty="0">
                <a:latin typeface="Book Antiqua" panose="02040602050305030304" pitchFamily="18" charset="0"/>
                <a:cs typeface="Angsana New" panose="02020603050405020304" pitchFamily="18" charset="-34"/>
              </a:rPr>
              <a:t>The market position we will be in holding in the area of our business, and finally the people we will be selling our services to.</a:t>
            </a:r>
          </a:p>
          <a:p>
            <a:endParaRPr lang="en-US" dirty="0"/>
          </a:p>
        </p:txBody>
      </p:sp>
    </p:spTree>
    <p:extLst>
      <p:ext uri="{BB962C8B-B14F-4D97-AF65-F5344CB8AC3E}">
        <p14:creationId xmlns:p14="http://schemas.microsoft.com/office/powerpoint/2010/main" val="556220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4BBD6-A29A-C947-B677-C3E9BA6B2470}"/>
              </a:ext>
            </a:extLst>
          </p:cNvPr>
          <p:cNvSpPr>
            <a:spLocks noGrp="1"/>
          </p:cNvSpPr>
          <p:nvPr>
            <p:ph type="title"/>
          </p:nvPr>
        </p:nvSpPr>
        <p:spPr>
          <a:xfrm>
            <a:off x="99594" y="260652"/>
            <a:ext cx="10515600" cy="1564973"/>
          </a:xfrm>
        </p:spPr>
        <p:txBody>
          <a:bodyPr>
            <a:normAutofit fontScale="90000"/>
          </a:bodyPr>
          <a:lstStyle/>
          <a:p>
            <a:pPr algn="ctr"/>
            <a:r>
              <a:rPr lang="en-US" dirty="0"/>
              <a:t>                          </a:t>
            </a:r>
            <a:r>
              <a:rPr lang="en-US" sz="8000" dirty="0"/>
              <a:t>Marketing the    </a:t>
            </a:r>
            <a:r>
              <a:rPr lang="en-US" sz="8000" dirty="0" err="1"/>
              <a:t>organisations</a:t>
            </a:r>
            <a:endParaRPr lang="en-US" u="sng" dirty="0"/>
          </a:p>
        </p:txBody>
      </p:sp>
      <p:sp>
        <p:nvSpPr>
          <p:cNvPr id="3" name="Content Placeholder 2">
            <a:extLst>
              <a:ext uri="{FF2B5EF4-FFF2-40B4-BE49-F238E27FC236}">
                <a16:creationId xmlns:a16="http://schemas.microsoft.com/office/drawing/2014/main" id="{F1B7679E-8382-3A48-B6E4-BCDA742124FA}"/>
              </a:ext>
            </a:extLst>
          </p:cNvPr>
          <p:cNvSpPr>
            <a:spLocks noGrp="1"/>
          </p:cNvSpPr>
          <p:nvPr>
            <p:ph idx="1"/>
          </p:nvPr>
        </p:nvSpPr>
        <p:spPr>
          <a:solidFill>
            <a:srgbClr val="F1C4E9"/>
          </a:solidFill>
        </p:spPr>
        <p:txBody>
          <a:bodyPr>
            <a:normAutofit fontScale="92500" lnSpcReduction="20000"/>
          </a:bodyPr>
          <a:lstStyle/>
          <a:p>
            <a:pPr marL="0" indent="0">
              <a:buNone/>
            </a:pPr>
            <a:r>
              <a:rPr lang="en-US" sz="4300" u="sng" dirty="0"/>
              <a:t> </a:t>
            </a:r>
            <a:r>
              <a:rPr lang="en-US" dirty="0"/>
              <a:t> </a:t>
            </a:r>
            <a:r>
              <a:rPr lang="en-US" sz="3000" dirty="0"/>
              <a:t>Here at translate24 we will be using various different methods to promote and sell our services.</a:t>
            </a:r>
          </a:p>
          <a:p>
            <a:r>
              <a:rPr lang="en-US" sz="3000" dirty="0"/>
              <a:t>Online, Facebook ,Gumtree, </a:t>
            </a:r>
            <a:r>
              <a:rPr lang="en-US" sz="3000" dirty="0" err="1"/>
              <a:t>Instagram,Twitter</a:t>
            </a:r>
            <a:r>
              <a:rPr lang="en-US" sz="3000" dirty="0"/>
              <a:t>, </a:t>
            </a:r>
            <a:r>
              <a:rPr lang="en-US" sz="3000" dirty="0" err="1"/>
              <a:t>Linkedln</a:t>
            </a:r>
            <a:r>
              <a:rPr lang="en-US" sz="3000" dirty="0"/>
              <a:t> and our own website will be used to advertise our business.</a:t>
            </a:r>
          </a:p>
          <a:p>
            <a:r>
              <a:rPr lang="en-US" sz="3000" dirty="0"/>
              <a:t>We will be distributing flyers to all the local community as well as dropping our portfolio to all the local police stations, hospital’s, schools and  various other places of public interest.</a:t>
            </a:r>
          </a:p>
          <a:p>
            <a:r>
              <a:rPr lang="en-US" sz="3000" dirty="0"/>
              <a:t>We will also be reviewing our own marketing strategy that include the 7 p’s on a regular basis to make improvements in any possible way.</a:t>
            </a:r>
          </a:p>
          <a:p>
            <a:r>
              <a:rPr lang="en-US" sz="3000" dirty="0"/>
              <a:t>We will look to the future of hiring more translators as well as moving to a bigger premises and to open a translate24 in every major city in the UK.</a:t>
            </a:r>
          </a:p>
          <a:p>
            <a:endParaRPr lang="en-US" sz="3000" dirty="0"/>
          </a:p>
          <a:p>
            <a:endParaRPr lang="en-US" dirty="0"/>
          </a:p>
        </p:txBody>
      </p:sp>
    </p:spTree>
    <p:extLst>
      <p:ext uri="{BB962C8B-B14F-4D97-AF65-F5344CB8AC3E}">
        <p14:creationId xmlns:p14="http://schemas.microsoft.com/office/powerpoint/2010/main" val="315629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F3EAE-298A-4F47-9643-C5CE9C505438}"/>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47790FD2-5CBE-4E49-BF80-981D1C065BBE}"/>
              </a:ext>
            </a:extLst>
          </p:cNvPr>
          <p:cNvSpPr>
            <a:spLocks noGrp="1"/>
          </p:cNvSpPr>
          <p:nvPr>
            <p:ph idx="1"/>
          </p:nvPr>
        </p:nvSpPr>
        <p:spPr/>
        <p:txBody>
          <a:bodyPr>
            <a:normAutofit fontScale="92500" lnSpcReduction="20000"/>
          </a:bodyPr>
          <a:lstStyle/>
          <a:p>
            <a:r>
              <a:rPr lang="en-US" dirty="0"/>
              <a:t>TRANSLATE24</a:t>
            </a:r>
          </a:p>
          <a:p>
            <a:r>
              <a:rPr lang="en-US" dirty="0"/>
              <a:t>Here at translate we firmly believe promoting our business through advertising Is the best way forward to increase our client base.</a:t>
            </a:r>
          </a:p>
          <a:p>
            <a:pPr marL="0" indent="0">
              <a:buNone/>
            </a:pPr>
            <a:r>
              <a:rPr lang="en-US" dirty="0"/>
              <a:t>   Advertising in the local papers, online and distributing flyers to the </a:t>
            </a:r>
          </a:p>
          <a:p>
            <a:pPr marL="0" indent="0">
              <a:buNone/>
            </a:pPr>
            <a:r>
              <a:rPr lang="en-US" dirty="0"/>
              <a:t>   local community.</a:t>
            </a:r>
          </a:p>
          <a:p>
            <a:pPr marL="0" indent="0">
              <a:buNone/>
            </a:pPr>
            <a:r>
              <a:rPr lang="en-US" dirty="0"/>
              <a:t>   Places best to  leave our flyers/ leaflets are at all the schools, local </a:t>
            </a:r>
          </a:p>
          <a:p>
            <a:pPr marL="0" indent="0">
              <a:buNone/>
            </a:pPr>
            <a:r>
              <a:rPr lang="en-US" dirty="0"/>
              <a:t>   hospitals, police stations, doctors surgery and various other public                                     </a:t>
            </a:r>
          </a:p>
          <a:p>
            <a:pPr marL="0" indent="0">
              <a:buNone/>
            </a:pPr>
            <a:r>
              <a:rPr lang="en-US" dirty="0"/>
              <a:t>   places of interest.</a:t>
            </a:r>
          </a:p>
          <a:p>
            <a:pPr marL="0" indent="0">
              <a:buNone/>
            </a:pPr>
            <a:r>
              <a:rPr lang="en-US" dirty="0"/>
              <a:t>   We will be promoting our business, targeting mainly </a:t>
            </a:r>
            <a:r>
              <a:rPr lang="en-US" dirty="0" err="1"/>
              <a:t>forigen</a:t>
            </a:r>
            <a:r>
              <a:rPr lang="en-US" dirty="0"/>
              <a:t> students</a:t>
            </a:r>
          </a:p>
          <a:p>
            <a:pPr marL="0" indent="0">
              <a:buNone/>
            </a:pPr>
            <a:r>
              <a:rPr lang="en-US" dirty="0"/>
              <a:t>    people who have come to stay in the UK for work and who may have a </a:t>
            </a:r>
          </a:p>
          <a:p>
            <a:pPr marL="0" indent="0">
              <a:buNone/>
            </a:pPr>
            <a:r>
              <a:rPr lang="en-US" dirty="0"/>
              <a:t>    difficulty with the English language.</a:t>
            </a:r>
          </a:p>
          <a:p>
            <a:pPr marL="0" indent="0">
              <a:buNone/>
            </a:pPr>
            <a:endParaRPr lang="en-US" dirty="0"/>
          </a:p>
        </p:txBody>
      </p:sp>
    </p:spTree>
    <p:extLst>
      <p:ext uri="{BB962C8B-B14F-4D97-AF65-F5344CB8AC3E}">
        <p14:creationId xmlns:p14="http://schemas.microsoft.com/office/powerpoint/2010/main" val="380731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DAF38-1FD5-564D-AF73-843DB6282A24}"/>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F2ABE7FF-C17F-2542-BA9D-EE2100D83266}"/>
              </a:ext>
            </a:extLst>
          </p:cNvPr>
          <p:cNvSpPr>
            <a:spLocks noGrp="1"/>
          </p:cNvSpPr>
          <p:nvPr>
            <p:ph idx="1"/>
          </p:nvPr>
        </p:nvSpPr>
        <p:spPr/>
        <p:txBody>
          <a:bodyPr/>
          <a:lstStyle/>
          <a:p>
            <a:r>
              <a:rPr lang="en-US" dirty="0"/>
              <a:t>TRANSLATE24</a:t>
            </a:r>
          </a:p>
          <a:p>
            <a:r>
              <a:rPr lang="en-US" dirty="0"/>
              <a:t>It is best to promote and advertise the business as soon as we </a:t>
            </a:r>
          </a:p>
          <a:p>
            <a:pPr marL="0" indent="0">
              <a:buNone/>
            </a:pPr>
            <a:r>
              <a:rPr lang="en-US" dirty="0"/>
              <a:t>   know of a start date.</a:t>
            </a:r>
          </a:p>
          <a:p>
            <a:pPr marL="0" indent="0">
              <a:buNone/>
            </a:pPr>
            <a:r>
              <a:rPr lang="en-US" dirty="0"/>
              <a:t>   The sooner we can start advertising the more chances are of getting </a:t>
            </a:r>
          </a:p>
          <a:p>
            <a:pPr marL="0" indent="0">
              <a:buNone/>
            </a:pPr>
            <a:r>
              <a:rPr lang="en-US" dirty="0"/>
              <a:t>   clients ready on to our database.</a:t>
            </a:r>
          </a:p>
          <a:p>
            <a:pPr marL="0" indent="0">
              <a:buNone/>
            </a:pPr>
            <a:r>
              <a:rPr lang="en-US" dirty="0"/>
              <a:t>   We will use online as well as making flyers and leaflets to advertise </a:t>
            </a:r>
          </a:p>
          <a:p>
            <a:pPr marL="0" indent="0">
              <a:buNone/>
            </a:pPr>
            <a:r>
              <a:rPr lang="en-US" dirty="0"/>
              <a:t>   our business. We will also run occasional special offers such as </a:t>
            </a:r>
          </a:p>
          <a:p>
            <a:pPr marL="0" indent="0">
              <a:buNone/>
            </a:pPr>
            <a:r>
              <a:rPr lang="en-US" dirty="0"/>
              <a:t>   offering discounts to new and </a:t>
            </a:r>
            <a:r>
              <a:rPr lang="en-US"/>
              <a:t>regular clients.</a:t>
            </a:r>
            <a:endParaRPr lang="en-US" dirty="0"/>
          </a:p>
        </p:txBody>
      </p:sp>
    </p:spTree>
    <p:extLst>
      <p:ext uri="{BB962C8B-B14F-4D97-AF65-F5344CB8AC3E}">
        <p14:creationId xmlns:p14="http://schemas.microsoft.com/office/powerpoint/2010/main" val="3172581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9C407-E8C8-F548-82DB-02245128E97C}"/>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B12DD356-BD5F-5247-A066-807C566ABED9}"/>
              </a:ext>
            </a:extLst>
          </p:cNvPr>
          <p:cNvSpPr>
            <a:spLocks noGrp="1"/>
          </p:cNvSpPr>
          <p:nvPr>
            <p:ph idx="1"/>
          </p:nvPr>
        </p:nvSpPr>
        <p:spPr/>
        <p:txBody>
          <a:bodyPr>
            <a:normAutofit fontScale="92500" lnSpcReduction="20000"/>
          </a:bodyPr>
          <a:lstStyle/>
          <a:p>
            <a:r>
              <a:rPr lang="en-US" dirty="0"/>
              <a:t>TRANSLTE24</a:t>
            </a:r>
          </a:p>
          <a:p>
            <a:r>
              <a:rPr lang="en-US" dirty="0"/>
              <a:t>Here at translate 24 we will advertise all our products.</a:t>
            </a:r>
          </a:p>
          <a:p>
            <a:pPr marL="0" indent="0">
              <a:buNone/>
            </a:pPr>
            <a:r>
              <a:rPr lang="en-US" dirty="0"/>
              <a:t>   We believe if the customers know the product and service we are</a:t>
            </a:r>
          </a:p>
          <a:p>
            <a:pPr marL="0" indent="0">
              <a:buNone/>
            </a:pPr>
            <a:r>
              <a:rPr lang="en-US" dirty="0"/>
              <a:t>    offering then its that much easier for the clients to decide how our </a:t>
            </a:r>
          </a:p>
          <a:p>
            <a:pPr marL="0" indent="0">
              <a:buNone/>
            </a:pPr>
            <a:r>
              <a:rPr lang="en-US" dirty="0"/>
              <a:t>    business will be helping them to receive the service they are paying </a:t>
            </a:r>
          </a:p>
          <a:p>
            <a:pPr marL="0" indent="0">
              <a:buNone/>
            </a:pPr>
            <a:r>
              <a:rPr lang="en-US" dirty="0"/>
              <a:t>    for.</a:t>
            </a:r>
          </a:p>
          <a:p>
            <a:pPr marL="0" indent="0">
              <a:buNone/>
            </a:pPr>
            <a:r>
              <a:rPr lang="en-US" dirty="0"/>
              <a:t>    Costs for advertising will vary depending on when and how we </a:t>
            </a:r>
          </a:p>
          <a:p>
            <a:pPr marL="0" indent="0">
              <a:buNone/>
            </a:pPr>
            <a:r>
              <a:rPr lang="en-US" dirty="0"/>
              <a:t>    advertise, it will cost around £30 per thousand flyers using a </a:t>
            </a:r>
          </a:p>
          <a:p>
            <a:pPr marL="0" indent="0">
              <a:buNone/>
            </a:pPr>
            <a:r>
              <a:rPr lang="en-US" dirty="0"/>
              <a:t>    professional distributing company.</a:t>
            </a:r>
          </a:p>
          <a:p>
            <a:pPr marL="0" indent="0">
              <a:buNone/>
            </a:pPr>
            <a:r>
              <a:rPr lang="en-US" dirty="0"/>
              <a:t>    </a:t>
            </a:r>
          </a:p>
        </p:txBody>
      </p:sp>
    </p:spTree>
    <p:extLst>
      <p:ext uri="{BB962C8B-B14F-4D97-AF65-F5344CB8AC3E}">
        <p14:creationId xmlns:p14="http://schemas.microsoft.com/office/powerpoint/2010/main" val="2728666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46050</TotalTime>
  <Words>1023</Words>
  <Application>Microsoft Macintosh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HeadLineA</vt:lpstr>
      <vt:lpstr>Angsana New</vt:lpstr>
      <vt:lpstr>Arial</vt:lpstr>
      <vt:lpstr>Book Antiqua</vt:lpstr>
      <vt:lpstr>Calibri</vt:lpstr>
      <vt:lpstr>Calibri Light</vt:lpstr>
      <vt:lpstr>Office Theme</vt:lpstr>
      <vt:lpstr>PowerPoint Presentation</vt:lpstr>
      <vt:lpstr>QUESTIONNAIRE</vt:lpstr>
      <vt:lpstr>Continued</vt:lpstr>
      <vt:lpstr>PowerPoint Presentation</vt:lpstr>
      <vt:lpstr>                            Market position</vt:lpstr>
      <vt:lpstr>                           7 p’s</vt:lpstr>
      <vt:lpstr>                          Marketing the    organisations</vt:lpstr>
      <vt:lpstr>PowerPoint Presentation</vt:lpstr>
      <vt:lpstr>PowerPoint Presentation</vt:lpstr>
      <vt:lpstr>PowerPoint Presentation</vt:lpstr>
    </vt:vector>
  </TitlesOfParts>
  <Company/>
  <LinksUpToDate>false</LinksUpToDate>
  <SharedDoc>false</SharedDoc>
  <HyperlinksChanged>false</HyperlinksChanged>
  <AppVersion>16.0011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25</cp:revision>
  <dcterms:created xsi:type="dcterms:W3CDTF">2018-10-31T23:39:56Z</dcterms:created>
  <dcterms:modified xsi:type="dcterms:W3CDTF">2018-12-02T23:13:47Z</dcterms:modified>
</cp:coreProperties>
</file>