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sldIdLst>
    <p:sldId id="256" r:id="rId2"/>
    <p:sldId id="257" r:id="rId3"/>
    <p:sldId id="258" r:id="rId4"/>
    <p:sldId id="259" r:id="rId5"/>
    <p:sldId id="260" r:id="rId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68" d="100"/>
          <a:sy n="68" d="100"/>
        </p:scale>
        <p:origin x="48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-6843" y="3887812"/>
            <a:ext cx="12195668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Rectangle 6"/>
          <p:cNvSpPr/>
          <p:nvPr/>
        </p:nvSpPr>
        <p:spPr>
          <a:xfrm>
            <a:off x="-6843" y="2059012"/>
            <a:ext cx="12195668" cy="18288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2440" y="2194560"/>
            <a:ext cx="11247120" cy="1739347"/>
          </a:xfrm>
        </p:spPr>
        <p:txBody>
          <a:bodyPr tIns="45720" bIns="45720" anchor="ctr">
            <a:normAutofit/>
          </a:bodyPr>
          <a:lstStyle>
            <a:lvl1pPr algn="ctr">
              <a:lnSpc>
                <a:spcPct val="80000"/>
              </a:lnSpc>
              <a:defRPr sz="6000" spc="150" baseline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42900" y="3915938"/>
            <a:ext cx="11506200" cy="457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20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98C10262-F739-486C-B9DC-ADB009B5AF8F}" type="datetimeFigureOut">
              <a:rPr lang="en-GB" smtClean="0"/>
              <a:t>24/02/2020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9F993984-E6A9-40F7-BAD3-FDF892D5D7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236151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C10262-F739-486C-B9DC-ADB009B5AF8F}" type="datetimeFigureOut">
              <a:rPr lang="en-GB" smtClean="0"/>
              <a:t>24/02/2020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993984-E6A9-40F7-BAD3-FDF892D5D7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711844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-6843" y="2059012"/>
            <a:ext cx="12195668" cy="18288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-6843" y="3887812"/>
            <a:ext cx="12195668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5488" y="2194560"/>
            <a:ext cx="11247120" cy="1737360"/>
          </a:xfrm>
        </p:spPr>
        <p:txBody>
          <a:bodyPr anchor="ctr">
            <a:noAutofit/>
          </a:bodyPr>
          <a:lstStyle>
            <a:lvl1pPr algn="ctr">
              <a:lnSpc>
                <a:spcPct val="80000"/>
              </a:lnSpc>
              <a:defRPr sz="6000" b="0" spc="150" baseline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47472" y="3911827"/>
            <a:ext cx="11503152" cy="457200"/>
          </a:xfrm>
        </p:spPr>
        <p:txBody>
          <a:bodyPr anchor="t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98C10262-F739-486C-B9DC-ADB009B5AF8F}" type="datetimeFigureOut">
              <a:rPr lang="en-GB" smtClean="0"/>
              <a:t>24/02/2020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9F993984-E6A9-40F7-BAD3-FDF892D5D7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437814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05344" y="2011680"/>
            <a:ext cx="4754880" cy="420624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30391" y="2011680"/>
            <a:ext cx="4754880" cy="420624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C10262-F739-486C-B9DC-ADB009B5AF8F}" type="datetimeFigureOut">
              <a:rPr lang="en-GB" smtClean="0"/>
              <a:t>24/02/2020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993984-E6A9-40F7-BAD3-FDF892D5D7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86100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07008" y="1913470"/>
            <a:ext cx="4754880" cy="743094"/>
          </a:xfrm>
        </p:spPr>
        <p:txBody>
          <a:bodyPr anchor="ctr">
            <a:normAutofit/>
          </a:bodyPr>
          <a:lstStyle>
            <a:lvl1pPr marL="0" indent="0">
              <a:buNone/>
              <a:defRPr sz="21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07008" y="2656566"/>
            <a:ext cx="4754880" cy="35661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31230" y="1913470"/>
            <a:ext cx="4754880" cy="743094"/>
          </a:xfrm>
        </p:spPr>
        <p:txBody>
          <a:bodyPr anchor="ctr">
            <a:normAutofit/>
          </a:bodyPr>
          <a:lstStyle>
            <a:lvl1pPr marL="0" indent="0">
              <a:buNone/>
              <a:defRPr sz="21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31230" y="2656564"/>
            <a:ext cx="4754880" cy="35661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C10262-F739-486C-B9DC-ADB009B5AF8F}" type="datetimeFigureOut">
              <a:rPr lang="en-GB" smtClean="0"/>
              <a:t>24/02/2020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993984-E6A9-40F7-BAD3-FDF892D5D7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501443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C10262-F739-486C-B9DC-ADB009B5AF8F}" type="datetimeFigureOut">
              <a:rPr lang="en-GB" smtClean="0"/>
              <a:t>24/02/2020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993984-E6A9-40F7-BAD3-FDF892D5D7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877657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C10262-F739-486C-B9DC-ADB009B5AF8F}" type="datetimeFigureOut">
              <a:rPr lang="en-GB" smtClean="0"/>
              <a:t>24/02/2020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993984-E6A9-40F7-BAD3-FDF892D5D7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153539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07008" y="2120054"/>
            <a:ext cx="6126480" cy="41148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789023" y="2147486"/>
            <a:ext cx="3200400" cy="3432319"/>
          </a:xfrm>
        </p:spPr>
        <p:txBody>
          <a:bodyPr>
            <a:normAutofit/>
          </a:bodyPr>
          <a:lstStyle>
            <a:lvl1pPr marL="0" indent="0">
              <a:lnSpc>
                <a:spcPct val="95000"/>
              </a:lnSpc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C10262-F739-486C-B9DC-ADB009B5AF8F}" type="datetimeFigureOut">
              <a:rPr lang="en-GB" smtClean="0"/>
              <a:t>24/02/2020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993984-E6A9-40F7-BAD3-FDF892D5D7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191711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280160" y="2211494"/>
            <a:ext cx="6126480" cy="3931920"/>
          </a:xfrm>
          <a:solidFill>
            <a:schemeClr val="tx2">
              <a:lumMod val="60000"/>
              <a:lumOff val="40000"/>
            </a:schemeClr>
          </a:solidFill>
        </p:spPr>
        <p:txBody>
          <a:bodyPr tIns="365760" anchor="t"/>
          <a:lstStyle>
            <a:lvl1pPr marL="0" indent="0" algn="ctr">
              <a:buNone/>
              <a:defRPr sz="3200">
                <a:solidFill>
                  <a:schemeClr val="tx1">
                    <a:lumMod val="50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790688" y="2150621"/>
            <a:ext cx="3200400" cy="3429000"/>
          </a:xfrm>
        </p:spPr>
        <p:txBody>
          <a:bodyPr>
            <a:normAutofit/>
          </a:bodyPr>
          <a:lstStyle>
            <a:lvl1pPr marL="0" indent="0">
              <a:lnSpc>
                <a:spcPct val="95000"/>
              </a:lnSpc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C10262-F739-486C-B9DC-ADB009B5AF8F}" type="datetimeFigureOut">
              <a:rPr lang="en-GB" smtClean="0"/>
              <a:t>24/02/2020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993984-E6A9-40F7-BAD3-FDF892D5D7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27080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C10262-F739-486C-B9DC-ADB009B5AF8F}" type="datetimeFigureOut">
              <a:rPr lang="en-GB" smtClean="0"/>
              <a:t>24/02/2020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993984-E6A9-40F7-BAD3-FDF892D5D7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548268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9019312" y="0"/>
            <a:ext cx="27432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160624" y="274638"/>
            <a:ext cx="2402380" cy="5897562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199" y="274638"/>
            <a:ext cx="7973291" cy="5897562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422854"/>
            <a:ext cx="2743196" cy="365125"/>
          </a:xfrm>
        </p:spPr>
        <p:txBody>
          <a:bodyPr/>
          <a:lstStyle/>
          <a:p>
            <a:fld id="{98C10262-F739-486C-B9DC-ADB009B5AF8F}" type="datetimeFigureOut">
              <a:rPr lang="en-GB" smtClean="0"/>
              <a:t>24/02/2020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776135" y="6422854"/>
            <a:ext cx="4279669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3048" y="6422854"/>
            <a:ext cx="879759" cy="365125"/>
          </a:xfrm>
        </p:spPr>
        <p:txBody>
          <a:bodyPr/>
          <a:lstStyle/>
          <a:p>
            <a:fld id="{9F993984-E6A9-40F7-BAD3-FDF892D5D7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21281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483" y="176109"/>
            <a:ext cx="12188952" cy="164591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02919" y="284176"/>
            <a:ext cx="9784080" cy="15087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02919" y="2011680"/>
            <a:ext cx="9784080" cy="42062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202266" y="6422854"/>
            <a:ext cx="3000894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l">
              <a:defRPr sz="1050">
                <a:solidFill>
                  <a:schemeClr val="tx1"/>
                </a:solidFill>
              </a:defRPr>
            </a:lvl1pPr>
          </a:lstStyle>
          <a:p>
            <a:fld id="{98C10262-F739-486C-B9DC-ADB009B5AF8F}" type="datetimeFigureOut">
              <a:rPr lang="en-GB" smtClean="0"/>
              <a:t>24/02/2020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596471" y="6422854"/>
            <a:ext cx="50444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58927" y="6422854"/>
            <a:ext cx="946264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 b="0">
                <a:solidFill>
                  <a:schemeClr val="tx1"/>
                </a:solidFill>
              </a:defRPr>
            </a:lvl1pPr>
          </a:lstStyle>
          <a:p>
            <a:fld id="{9F993984-E6A9-40F7-BAD3-FDF892D5D7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28365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000" kern="1200" cap="all" baseline="0">
          <a:solidFill>
            <a:srgbClr val="FFFFFF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tx1"/>
        </a:buClr>
        <a:buFont typeface="Wingdings" pitchFamily="2" charset="2"/>
        <a:buChar char="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41148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64008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86868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09728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2846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718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29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18062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jpeg"/><Relationship Id="rId3" Type="http://schemas.openxmlformats.org/officeDocument/2006/relationships/image" Target="../media/image9.jpeg"/><Relationship Id="rId7" Type="http://schemas.openxmlformats.org/officeDocument/2006/relationships/image" Target="../media/image13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jpeg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 descr="Image result for welsh flag">
            <a:extLst>
              <a:ext uri="{FF2B5EF4-FFF2-40B4-BE49-F238E27FC236}">
                <a16:creationId xmlns:a16="http://schemas.microsoft.com/office/drawing/2014/main" id="{2C2F0F4F-5E7A-4410-A242-BA250F28D37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047" b="3367"/>
          <a:stretch/>
        </p:blipFill>
        <p:spPr bwMode="auto">
          <a:xfrm>
            <a:off x="20" y="10"/>
            <a:ext cx="1219198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3" name="Rectangle 72">
            <a:extLst>
              <a:ext uri="{FF2B5EF4-FFF2-40B4-BE49-F238E27FC236}">
                <a16:creationId xmlns:a16="http://schemas.microsoft.com/office/drawing/2014/main" id="{B6844C2A-7808-4F58-99D4-86C66B6C40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048" y="2059012"/>
            <a:ext cx="12188952" cy="1828800"/>
          </a:xfrm>
          <a:prstGeom prst="rect">
            <a:avLst/>
          </a:prstGeom>
          <a:solidFill>
            <a:schemeClr val="tx1"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FF33C9-1390-482D-9059-2017C081E1F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72440" y="2194560"/>
            <a:ext cx="11247120" cy="1739347"/>
          </a:xfrm>
        </p:spPr>
        <p:txBody>
          <a:bodyPr>
            <a:normAutofit/>
          </a:bodyPr>
          <a:lstStyle/>
          <a:p>
            <a:r>
              <a:rPr lang="en-GB" b="1">
                <a:solidFill>
                  <a:schemeClr val="bg1"/>
                </a:solidFill>
              </a:rPr>
              <a:t>Helpu Heddiw gyda Dosbarth Pedwar </a:t>
            </a:r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B70CC378-0F8A-4536-A6F6-DB0A1528AE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3048" y="3887812"/>
            <a:ext cx="12188952" cy="457200"/>
          </a:xfrm>
          <a:prstGeom prst="rect">
            <a:avLst/>
          </a:prstGeom>
          <a:solidFill>
            <a:schemeClr val="accent2"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4" name="AutoShape 2" descr="Image result for welsh flag">
            <a:extLst>
              <a:ext uri="{FF2B5EF4-FFF2-40B4-BE49-F238E27FC236}">
                <a16:creationId xmlns:a16="http://schemas.microsoft.com/office/drawing/2014/main" id="{7D7C99AF-4B48-4C46-BDE4-473E68633489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227511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0F72D2-9961-4D17-BA2A-C28473029F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58661" y="312311"/>
            <a:ext cx="9784080" cy="1508760"/>
          </a:xfrm>
        </p:spPr>
        <p:txBody>
          <a:bodyPr/>
          <a:lstStyle/>
          <a:p>
            <a:br>
              <a:rPr lang="en-GB" dirty="0"/>
            </a:br>
            <a:r>
              <a:rPr lang="en-GB" sz="4800" b="1" dirty="0" err="1"/>
              <a:t>cwestiynau</a:t>
            </a:r>
            <a:endParaRPr lang="en-GB" b="1" dirty="0">
              <a:latin typeface="Arial Rounded MT Bold" panose="020F070403050403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D9AB48A-8109-4E22-9DA3-3532AB128AE0}"/>
              </a:ext>
            </a:extLst>
          </p:cNvPr>
          <p:cNvSpPr txBox="1"/>
          <p:nvPr/>
        </p:nvSpPr>
        <p:spPr>
          <a:xfrm>
            <a:off x="429196" y="2845258"/>
            <a:ext cx="362946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 err="1">
                <a:solidFill>
                  <a:schemeClr val="bg1"/>
                </a:solidFill>
                <a:latin typeface="Cavolini" panose="020B0502040204020203" pitchFamily="66" charset="0"/>
                <a:cs typeface="Cavolini" panose="020B0502040204020203" pitchFamily="66" charset="0"/>
              </a:rPr>
              <a:t>Pwy</a:t>
            </a:r>
            <a:r>
              <a:rPr lang="en-GB" sz="3600" b="1" dirty="0">
                <a:solidFill>
                  <a:schemeClr val="bg1"/>
                </a:solidFill>
                <a:latin typeface="Cavolini" panose="020B0502040204020203" pitchFamily="66" charset="0"/>
                <a:cs typeface="Cavolini" panose="020B0502040204020203" pitchFamily="66" charset="0"/>
              </a:rPr>
              <a:t> </a:t>
            </a:r>
            <a:r>
              <a:rPr lang="en-GB" sz="3600" b="1" dirty="0" err="1">
                <a:solidFill>
                  <a:schemeClr val="bg1"/>
                </a:solidFill>
                <a:latin typeface="Cavolini" panose="020B0502040204020203" pitchFamily="66" charset="0"/>
                <a:cs typeface="Cavolini" panose="020B0502040204020203" pitchFamily="66" charset="0"/>
              </a:rPr>
              <a:t>wyt</a:t>
            </a:r>
            <a:r>
              <a:rPr lang="en-GB" sz="3600" b="1" dirty="0">
                <a:solidFill>
                  <a:schemeClr val="bg1"/>
                </a:solidFill>
                <a:latin typeface="Cavolini" panose="020B0502040204020203" pitchFamily="66" charset="0"/>
                <a:cs typeface="Cavolini" panose="020B0502040204020203" pitchFamily="66" charset="0"/>
              </a:rPr>
              <a:t> </a:t>
            </a:r>
            <a:r>
              <a:rPr lang="en-GB" sz="3600" b="1" dirty="0" err="1">
                <a:solidFill>
                  <a:schemeClr val="bg1"/>
                </a:solidFill>
                <a:latin typeface="Cavolini" panose="020B0502040204020203" pitchFamily="66" charset="0"/>
                <a:cs typeface="Cavolini" panose="020B0502040204020203" pitchFamily="66" charset="0"/>
              </a:rPr>
              <a:t>ti</a:t>
            </a:r>
            <a:r>
              <a:rPr lang="en-GB" sz="3600" b="1" dirty="0">
                <a:solidFill>
                  <a:schemeClr val="bg1"/>
                </a:solidFill>
                <a:latin typeface="Cavolini" panose="020B0502040204020203" pitchFamily="66" charset="0"/>
                <a:cs typeface="Cavolini" panose="020B0502040204020203" pitchFamily="66" charset="0"/>
              </a:rPr>
              <a:t>?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E6EB61F-7F25-4B6B-9319-15479EA9C63C}"/>
              </a:ext>
            </a:extLst>
          </p:cNvPr>
          <p:cNvSpPr txBox="1"/>
          <p:nvPr/>
        </p:nvSpPr>
        <p:spPr>
          <a:xfrm>
            <a:off x="4762045" y="3679007"/>
            <a:ext cx="362946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 err="1">
                <a:solidFill>
                  <a:schemeClr val="bg1"/>
                </a:solidFill>
                <a:latin typeface="Cavolini" panose="020B0502040204020203" pitchFamily="66" charset="0"/>
                <a:cs typeface="Cavolini" panose="020B0502040204020203" pitchFamily="66" charset="0"/>
              </a:rPr>
              <a:t>Sut</a:t>
            </a:r>
            <a:r>
              <a:rPr lang="en-GB" sz="3600" b="1" dirty="0">
                <a:solidFill>
                  <a:schemeClr val="bg1"/>
                </a:solidFill>
                <a:latin typeface="Cavolini" panose="020B0502040204020203" pitchFamily="66" charset="0"/>
                <a:cs typeface="Cavolini" panose="020B0502040204020203" pitchFamily="66" charset="0"/>
              </a:rPr>
              <a:t> </a:t>
            </a:r>
            <a:r>
              <a:rPr lang="en-GB" sz="3600" b="1" dirty="0" err="1">
                <a:solidFill>
                  <a:schemeClr val="bg1"/>
                </a:solidFill>
                <a:latin typeface="Cavolini" panose="020B0502040204020203" pitchFamily="66" charset="0"/>
                <a:cs typeface="Cavolini" panose="020B0502040204020203" pitchFamily="66" charset="0"/>
              </a:rPr>
              <a:t>wyt</a:t>
            </a:r>
            <a:r>
              <a:rPr lang="en-GB" sz="3600" b="1" dirty="0">
                <a:solidFill>
                  <a:schemeClr val="bg1"/>
                </a:solidFill>
                <a:latin typeface="Cavolini" panose="020B0502040204020203" pitchFamily="66" charset="0"/>
                <a:cs typeface="Cavolini" panose="020B0502040204020203" pitchFamily="66" charset="0"/>
              </a:rPr>
              <a:t> </a:t>
            </a:r>
            <a:r>
              <a:rPr lang="en-GB" sz="3600" b="1" dirty="0" err="1">
                <a:solidFill>
                  <a:schemeClr val="bg1"/>
                </a:solidFill>
                <a:latin typeface="Cavolini" panose="020B0502040204020203" pitchFamily="66" charset="0"/>
                <a:cs typeface="Cavolini" panose="020B0502040204020203" pitchFamily="66" charset="0"/>
              </a:rPr>
              <a:t>ti</a:t>
            </a:r>
            <a:r>
              <a:rPr lang="en-GB" sz="3600" b="1" dirty="0">
                <a:solidFill>
                  <a:schemeClr val="bg1"/>
                </a:solidFill>
                <a:latin typeface="Cavolini" panose="020B0502040204020203" pitchFamily="66" charset="0"/>
                <a:cs typeface="Cavolini" panose="020B0502040204020203" pitchFamily="66" charset="0"/>
              </a:rPr>
              <a:t>?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94CEEBE-A15F-4C5F-AC60-4162C5A01CF7}"/>
              </a:ext>
            </a:extLst>
          </p:cNvPr>
          <p:cNvSpPr txBox="1"/>
          <p:nvPr/>
        </p:nvSpPr>
        <p:spPr>
          <a:xfrm>
            <a:off x="7762403" y="5090606"/>
            <a:ext cx="362946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>
                <a:solidFill>
                  <a:schemeClr val="bg1"/>
                </a:solidFill>
                <a:latin typeface="Cavolini" panose="020B0502040204020203" pitchFamily="66" charset="0"/>
                <a:cs typeface="Cavolini" panose="020B0502040204020203" pitchFamily="66" charset="0"/>
              </a:rPr>
              <a:t>Beth </a:t>
            </a:r>
            <a:r>
              <a:rPr lang="en-GB" sz="3600" b="1" dirty="0" err="1">
                <a:solidFill>
                  <a:schemeClr val="bg1"/>
                </a:solidFill>
                <a:latin typeface="Cavolini" panose="020B0502040204020203" pitchFamily="66" charset="0"/>
                <a:cs typeface="Cavolini" panose="020B0502040204020203" pitchFamily="66" charset="0"/>
              </a:rPr>
              <a:t>ydy</a:t>
            </a:r>
            <a:r>
              <a:rPr lang="en-GB" sz="3600" b="1" dirty="0">
                <a:solidFill>
                  <a:schemeClr val="bg1"/>
                </a:solidFill>
                <a:latin typeface="Cavolini" panose="020B0502040204020203" pitchFamily="66" charset="0"/>
                <a:cs typeface="Cavolini" panose="020B0502040204020203" pitchFamily="66" charset="0"/>
              </a:rPr>
              <a:t> </a:t>
            </a:r>
            <a:r>
              <a:rPr lang="en-GB" sz="3600" b="1" dirty="0" err="1">
                <a:solidFill>
                  <a:schemeClr val="bg1"/>
                </a:solidFill>
                <a:latin typeface="Cavolini" panose="020B0502040204020203" pitchFamily="66" charset="0"/>
                <a:cs typeface="Cavolini" panose="020B0502040204020203" pitchFamily="66" charset="0"/>
              </a:rPr>
              <a:t>dy</a:t>
            </a:r>
            <a:r>
              <a:rPr lang="en-GB" sz="3600" b="1" dirty="0">
                <a:solidFill>
                  <a:schemeClr val="bg1"/>
                </a:solidFill>
                <a:latin typeface="Cavolini" panose="020B0502040204020203" pitchFamily="66" charset="0"/>
                <a:cs typeface="Cavolini" panose="020B0502040204020203" pitchFamily="66" charset="0"/>
              </a:rPr>
              <a:t> </a:t>
            </a:r>
            <a:r>
              <a:rPr lang="en-GB" sz="3600" b="1" dirty="0" err="1">
                <a:solidFill>
                  <a:schemeClr val="bg1"/>
                </a:solidFill>
                <a:latin typeface="Cavolini" panose="020B0502040204020203" pitchFamily="66" charset="0"/>
                <a:cs typeface="Cavolini" panose="020B0502040204020203" pitchFamily="66" charset="0"/>
              </a:rPr>
              <a:t>oed</a:t>
            </a:r>
            <a:r>
              <a:rPr lang="en-GB" sz="3600" b="1" dirty="0">
                <a:solidFill>
                  <a:schemeClr val="bg1"/>
                </a:solidFill>
                <a:latin typeface="Cavolini" panose="020B0502040204020203" pitchFamily="66" charset="0"/>
                <a:cs typeface="Cavolini" panose="020B0502040204020203" pitchFamily="66" charset="0"/>
              </a:rPr>
              <a:t> di?</a:t>
            </a:r>
          </a:p>
        </p:txBody>
      </p:sp>
      <p:pic>
        <p:nvPicPr>
          <p:cNvPr id="3074" name="Picture 2" descr="Image result for cartoon child">
            <a:extLst>
              <a:ext uri="{FF2B5EF4-FFF2-40B4-BE49-F238E27FC236}">
                <a16:creationId xmlns:a16="http://schemas.microsoft.com/office/drawing/2014/main" id="{8139D3DF-CEA7-4500-AD8E-BB9762BEEC0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9311" y="2182945"/>
            <a:ext cx="1118699" cy="19709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Image result for smiley and sad face">
            <a:extLst>
              <a:ext uri="{FF2B5EF4-FFF2-40B4-BE49-F238E27FC236}">
                <a16:creationId xmlns:a16="http://schemas.microsoft.com/office/drawing/2014/main" id="{EE4D31BD-8ABD-4651-AFF3-4403BE0086B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533" b="19590"/>
          <a:stretch/>
        </p:blipFill>
        <p:spPr bwMode="auto">
          <a:xfrm>
            <a:off x="7762403" y="3419048"/>
            <a:ext cx="2202594" cy="11662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Image result for cartoon numbers">
            <a:extLst>
              <a:ext uri="{FF2B5EF4-FFF2-40B4-BE49-F238E27FC236}">
                <a16:creationId xmlns:a16="http://schemas.microsoft.com/office/drawing/2014/main" id="{EF672AE0-52D4-4C7A-AA90-9CF872D065D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0154"/>
          <a:stretch/>
        </p:blipFill>
        <p:spPr bwMode="auto">
          <a:xfrm>
            <a:off x="5542216" y="4686895"/>
            <a:ext cx="2069122" cy="20077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4866713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721C8E-86B4-4BED-AC9F-7096CD637C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800" b="1" dirty="0" err="1"/>
              <a:t>Ble</a:t>
            </a:r>
            <a:r>
              <a:rPr lang="en-GB" sz="4800" b="1" dirty="0"/>
              <a:t> </a:t>
            </a:r>
            <a:r>
              <a:rPr lang="en-GB" sz="4800" b="1" dirty="0" err="1"/>
              <a:t>wyt</a:t>
            </a:r>
            <a:r>
              <a:rPr lang="en-GB" sz="4800" b="1" dirty="0"/>
              <a:t> </a:t>
            </a:r>
            <a:r>
              <a:rPr lang="en-GB" sz="4800" b="1" dirty="0" err="1"/>
              <a:t>ti’n</a:t>
            </a:r>
            <a:r>
              <a:rPr lang="en-GB" sz="4800" b="1" dirty="0"/>
              <a:t> </a:t>
            </a:r>
            <a:r>
              <a:rPr lang="en-GB" sz="4800" b="1" dirty="0" err="1"/>
              <a:t>byw</a:t>
            </a:r>
            <a:r>
              <a:rPr lang="en-GB" sz="4800" b="1" dirty="0"/>
              <a:t>?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1DB05F5-16A9-4F98-B11B-851091112938}"/>
              </a:ext>
            </a:extLst>
          </p:cNvPr>
          <p:cNvSpPr txBox="1"/>
          <p:nvPr/>
        </p:nvSpPr>
        <p:spPr>
          <a:xfrm>
            <a:off x="1202919" y="3997483"/>
            <a:ext cx="9305647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chemeClr val="bg1"/>
                </a:solidFill>
                <a:latin typeface="Cavolini" panose="020B0502040204020203" pitchFamily="66" charset="0"/>
                <a:cs typeface="Cavolini" panose="020B0502040204020203" pitchFamily="66" charset="0"/>
              </a:rPr>
              <a:t>“</a:t>
            </a:r>
            <a:r>
              <a:rPr lang="en-GB" sz="2800" dirty="0" err="1">
                <a:solidFill>
                  <a:schemeClr val="bg1"/>
                </a:solidFill>
                <a:latin typeface="Cavolini" panose="020B0502040204020203" pitchFamily="66" charset="0"/>
                <a:cs typeface="Cavolini" panose="020B0502040204020203" pitchFamily="66" charset="0"/>
              </a:rPr>
              <a:t>Dwi’n</a:t>
            </a:r>
            <a:r>
              <a:rPr lang="en-GB" sz="2800" dirty="0">
                <a:solidFill>
                  <a:schemeClr val="bg1"/>
                </a:solidFill>
                <a:latin typeface="Cavolini" panose="020B0502040204020203" pitchFamily="66" charset="0"/>
                <a:cs typeface="Cavolini" panose="020B0502040204020203" pitchFamily="66" charset="0"/>
              </a:rPr>
              <a:t> </a:t>
            </a:r>
            <a:r>
              <a:rPr lang="en-GB" sz="2800" dirty="0" err="1">
                <a:solidFill>
                  <a:schemeClr val="bg1"/>
                </a:solidFill>
                <a:latin typeface="Cavolini" panose="020B0502040204020203" pitchFamily="66" charset="0"/>
                <a:cs typeface="Cavolini" panose="020B0502040204020203" pitchFamily="66" charset="0"/>
              </a:rPr>
              <a:t>byw</a:t>
            </a:r>
            <a:r>
              <a:rPr lang="en-GB" sz="2800" dirty="0">
                <a:solidFill>
                  <a:schemeClr val="bg1"/>
                </a:solidFill>
                <a:latin typeface="Cavolini" panose="020B0502040204020203" pitchFamily="66" charset="0"/>
                <a:cs typeface="Cavolini" panose="020B0502040204020203" pitchFamily="66" charset="0"/>
              </a:rPr>
              <a:t> </a:t>
            </a:r>
            <a:r>
              <a:rPr lang="en-GB" sz="2800" dirty="0" err="1">
                <a:solidFill>
                  <a:schemeClr val="bg1"/>
                </a:solidFill>
                <a:latin typeface="Cavolini" panose="020B0502040204020203" pitchFamily="66" charset="0"/>
                <a:cs typeface="Cavolini" panose="020B0502040204020203" pitchFamily="66" charset="0"/>
              </a:rPr>
              <a:t>yn</a:t>
            </a:r>
            <a:r>
              <a:rPr lang="en-GB" sz="2800" dirty="0">
                <a:solidFill>
                  <a:schemeClr val="bg1"/>
                </a:solidFill>
                <a:latin typeface="Cavolini" panose="020B0502040204020203" pitchFamily="66" charset="0"/>
                <a:cs typeface="Cavolini" panose="020B0502040204020203" pitchFamily="66" charset="0"/>
              </a:rPr>
              <a:t> </a:t>
            </a:r>
            <a:r>
              <a:rPr lang="en-GB" sz="2800" dirty="0" err="1">
                <a:solidFill>
                  <a:schemeClr val="bg1"/>
                </a:solidFill>
                <a:latin typeface="Cavolini" panose="020B0502040204020203" pitchFamily="66" charset="0"/>
                <a:cs typeface="Cavolini" panose="020B0502040204020203" pitchFamily="66" charset="0"/>
              </a:rPr>
              <a:t>Nhonyrefail</a:t>
            </a:r>
            <a:r>
              <a:rPr lang="en-GB" sz="2800" dirty="0">
                <a:solidFill>
                  <a:schemeClr val="bg1"/>
                </a:solidFill>
                <a:latin typeface="Cavolini" panose="020B0502040204020203" pitchFamily="66" charset="0"/>
                <a:cs typeface="Cavolini" panose="020B0502040204020203" pitchFamily="66" charset="0"/>
              </a:rPr>
              <a:t> </a:t>
            </a:r>
            <a:r>
              <a:rPr lang="en-GB" sz="2800" dirty="0" err="1">
                <a:solidFill>
                  <a:schemeClr val="bg1"/>
                </a:solidFill>
                <a:latin typeface="Cavolini" panose="020B0502040204020203" pitchFamily="66" charset="0"/>
                <a:cs typeface="Cavolini" panose="020B0502040204020203" pitchFamily="66" charset="0"/>
              </a:rPr>
              <a:t>gyda</a:t>
            </a:r>
            <a:r>
              <a:rPr lang="en-GB" sz="2800" dirty="0">
                <a:solidFill>
                  <a:schemeClr val="bg1"/>
                </a:solidFill>
                <a:latin typeface="Cavolini" panose="020B0502040204020203" pitchFamily="66" charset="0"/>
                <a:cs typeface="Cavolini" panose="020B0502040204020203" pitchFamily="66" charset="0"/>
              </a:rPr>
              <a:t> mam, tad, un </a:t>
            </a:r>
            <a:r>
              <a:rPr lang="en-GB" sz="2800" dirty="0" err="1">
                <a:solidFill>
                  <a:schemeClr val="bg1"/>
                </a:solidFill>
                <a:latin typeface="Cavolini" panose="020B0502040204020203" pitchFamily="66" charset="0"/>
                <a:cs typeface="Cavolini" panose="020B0502040204020203" pitchFamily="66" charset="0"/>
              </a:rPr>
              <a:t>brawd</a:t>
            </a:r>
            <a:r>
              <a:rPr lang="en-GB" sz="2800" dirty="0">
                <a:solidFill>
                  <a:schemeClr val="bg1"/>
                </a:solidFill>
                <a:latin typeface="Cavolini" panose="020B0502040204020203" pitchFamily="66" charset="0"/>
                <a:cs typeface="Cavolini" panose="020B0502040204020203" pitchFamily="66" charset="0"/>
              </a:rPr>
              <a:t> a chi </a:t>
            </a:r>
            <a:r>
              <a:rPr lang="en-GB" sz="2800" dirty="0" err="1">
                <a:solidFill>
                  <a:schemeClr val="bg1"/>
                </a:solidFill>
                <a:latin typeface="Cavolini" panose="020B0502040204020203" pitchFamily="66" charset="0"/>
                <a:cs typeface="Cavolini" panose="020B0502040204020203" pitchFamily="66" charset="0"/>
              </a:rPr>
              <a:t>o’r</a:t>
            </a:r>
            <a:r>
              <a:rPr lang="en-GB" sz="2800" dirty="0">
                <a:solidFill>
                  <a:schemeClr val="bg1"/>
                </a:solidFill>
                <a:latin typeface="Cavolini" panose="020B0502040204020203" pitchFamily="66" charset="0"/>
                <a:cs typeface="Cavolini" panose="020B0502040204020203" pitchFamily="66" charset="0"/>
              </a:rPr>
              <a:t> new Archie”.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F07C463-BA48-4D96-BE2B-47223DF517D6}"/>
              </a:ext>
            </a:extLst>
          </p:cNvPr>
          <p:cNvSpPr txBox="1"/>
          <p:nvPr/>
        </p:nvSpPr>
        <p:spPr>
          <a:xfrm>
            <a:off x="1010529" y="2572044"/>
            <a:ext cx="633280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 err="1">
                <a:solidFill>
                  <a:schemeClr val="bg1"/>
                </a:solidFill>
                <a:latin typeface="Cavolini" panose="020B0502040204020203" pitchFamily="66" charset="0"/>
                <a:cs typeface="Cavolini" panose="020B0502040204020203" pitchFamily="66" charset="0"/>
              </a:rPr>
              <a:t>Enghraifft</a:t>
            </a:r>
            <a:r>
              <a:rPr lang="en-GB" sz="3600" b="1" dirty="0">
                <a:solidFill>
                  <a:schemeClr val="bg1"/>
                </a:solidFill>
                <a:latin typeface="Cavolini" panose="020B0502040204020203" pitchFamily="66" charset="0"/>
                <a:cs typeface="Cavolini" panose="020B0502040204020203" pitchFamily="66" charset="0"/>
              </a:rPr>
              <a:t> (Example)…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7EF3CB0-5C59-423D-B4FA-73E15287B383}"/>
              </a:ext>
            </a:extLst>
          </p:cNvPr>
          <p:cNvSpPr txBox="1"/>
          <p:nvPr/>
        </p:nvSpPr>
        <p:spPr>
          <a:xfrm>
            <a:off x="4492137" y="3238597"/>
            <a:ext cx="129754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FF0000"/>
                </a:solidFill>
                <a:latin typeface="Cavolini" panose="020B0502040204020203" pitchFamily="66" charset="0"/>
                <a:cs typeface="Cavolini" panose="020B0502040204020203" pitchFamily="66" charset="0"/>
              </a:rPr>
              <a:t>WHERE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A8881A8-A864-4799-B947-96B11F2E7684}"/>
              </a:ext>
            </a:extLst>
          </p:cNvPr>
          <p:cNvSpPr txBox="1"/>
          <p:nvPr/>
        </p:nvSpPr>
        <p:spPr>
          <a:xfrm>
            <a:off x="6694560" y="3348085"/>
            <a:ext cx="129754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FF0000"/>
                </a:solidFill>
                <a:latin typeface="Cavolini" panose="020B0502040204020203" pitchFamily="66" charset="0"/>
                <a:cs typeface="Cavolini" panose="020B0502040204020203" pitchFamily="66" charset="0"/>
              </a:rPr>
              <a:t>WITH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B78553A-BE03-4B5A-82B2-CDED40658088}"/>
              </a:ext>
            </a:extLst>
          </p:cNvPr>
          <p:cNvSpPr txBox="1"/>
          <p:nvPr/>
        </p:nvSpPr>
        <p:spPr>
          <a:xfrm>
            <a:off x="5397011" y="5378768"/>
            <a:ext cx="129754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FF0000"/>
                </a:solidFill>
                <a:latin typeface="Cavolini" panose="020B0502040204020203" pitchFamily="66" charset="0"/>
                <a:cs typeface="Cavolini" panose="020B0502040204020203" pitchFamily="66" charset="0"/>
              </a:rPr>
              <a:t>PETS?</a:t>
            </a:r>
          </a:p>
        </p:txBody>
      </p: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97193C90-1DB8-4726-92FA-2DF4892C0219}"/>
              </a:ext>
            </a:extLst>
          </p:cNvPr>
          <p:cNvCxnSpPr/>
          <p:nvPr/>
        </p:nvCxnSpPr>
        <p:spPr>
          <a:xfrm>
            <a:off x="5126844" y="3628151"/>
            <a:ext cx="0" cy="404943"/>
          </a:xfrm>
          <a:prstGeom prst="straightConnector1">
            <a:avLst/>
          </a:prstGeom>
          <a:ln w="28575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9E3CCBED-BFD6-4A95-B119-3AEB2A6A85DB}"/>
              </a:ext>
            </a:extLst>
          </p:cNvPr>
          <p:cNvCxnSpPr/>
          <p:nvPr/>
        </p:nvCxnSpPr>
        <p:spPr>
          <a:xfrm>
            <a:off x="7065841" y="3686287"/>
            <a:ext cx="0" cy="404943"/>
          </a:xfrm>
          <a:prstGeom prst="straightConnector1">
            <a:avLst/>
          </a:prstGeom>
          <a:ln w="28575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215A071D-0C6A-4E40-905D-98923894B33A}"/>
              </a:ext>
            </a:extLst>
          </p:cNvPr>
          <p:cNvCxnSpPr>
            <a:cxnSpLocks/>
          </p:cNvCxnSpPr>
          <p:nvPr/>
        </p:nvCxnSpPr>
        <p:spPr>
          <a:xfrm flipV="1">
            <a:off x="5855742" y="4951590"/>
            <a:ext cx="0" cy="471332"/>
          </a:xfrm>
          <a:prstGeom prst="straightConnector1">
            <a:avLst/>
          </a:prstGeom>
          <a:ln w="28575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Box 16">
            <a:extLst>
              <a:ext uri="{FF2B5EF4-FFF2-40B4-BE49-F238E27FC236}">
                <a16:creationId xmlns:a16="http://schemas.microsoft.com/office/drawing/2014/main" id="{7DBFEE7B-2FD2-446D-904E-F5F4809FB7FE}"/>
              </a:ext>
            </a:extLst>
          </p:cNvPr>
          <p:cNvSpPr txBox="1"/>
          <p:nvPr/>
        </p:nvSpPr>
        <p:spPr>
          <a:xfrm>
            <a:off x="772893" y="5612284"/>
            <a:ext cx="11419107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br>
              <a:rPr lang="en-GB" sz="3600" dirty="0">
                <a:solidFill>
                  <a:schemeClr val="bg1"/>
                </a:solidFill>
              </a:rPr>
            </a:br>
            <a:r>
              <a:rPr lang="en-GB" sz="2400" b="1" dirty="0" err="1">
                <a:solidFill>
                  <a:schemeClr val="bg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Dywedwch</a:t>
            </a:r>
            <a:r>
              <a:rPr lang="en-GB" sz="2400" b="1" dirty="0">
                <a:solidFill>
                  <a:schemeClr val="bg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400" b="1" dirty="0" err="1">
                <a:solidFill>
                  <a:schemeClr val="bg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wrth</a:t>
            </a:r>
            <a:r>
              <a:rPr lang="en-GB" sz="2400" b="1" dirty="0">
                <a:solidFill>
                  <a:schemeClr val="bg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400" b="1" dirty="0" err="1">
                <a:solidFill>
                  <a:schemeClr val="bg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eich</a:t>
            </a:r>
            <a:r>
              <a:rPr lang="en-GB" sz="2400" b="1" dirty="0">
                <a:solidFill>
                  <a:schemeClr val="bg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partner… tell your partner…</a:t>
            </a:r>
          </a:p>
        </p:txBody>
      </p:sp>
      <p:pic>
        <p:nvPicPr>
          <p:cNvPr id="4098" name="Picture 2" descr="Image result for cartoon house">
            <a:extLst>
              <a:ext uri="{FF2B5EF4-FFF2-40B4-BE49-F238E27FC236}">
                <a16:creationId xmlns:a16="http://schemas.microsoft.com/office/drawing/2014/main" id="{70AE2C34-250F-4B26-817C-EF8CA30F1CA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4094" t="10" r="4094" b="9873"/>
          <a:stretch/>
        </p:blipFill>
        <p:spPr bwMode="auto">
          <a:xfrm>
            <a:off x="7003366" y="268061"/>
            <a:ext cx="2223911" cy="15248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5430473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B95439-F5DE-48BD-99D0-FDD3A77415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b="1" i="1" u="sng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Dyddiad</a:t>
            </a:r>
            <a:r>
              <a:rPr lang="en-GB" sz="5400" b="1" i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</a:t>
            </a:r>
            <a:r>
              <a:rPr lang="en-GB" sz="3200" b="1" u="sng" dirty="0" err="1"/>
              <a:t>Dydd</a:t>
            </a:r>
            <a:r>
              <a:rPr lang="en-GB" sz="3200" b="1" u="sng" dirty="0"/>
              <a:t> </a:t>
            </a:r>
            <a:r>
              <a:rPr lang="en-GB" sz="3200" b="1" u="sng" dirty="0" err="1"/>
              <a:t>Mawrth</a:t>
            </a:r>
            <a:r>
              <a:rPr lang="en-GB" sz="3200" b="1" u="sng" dirty="0"/>
              <a:t> y </a:t>
            </a:r>
            <a:r>
              <a:rPr lang="en-GB" sz="3200" b="1" u="sng" dirty="0" err="1"/>
              <a:t>Pumed</a:t>
            </a:r>
            <a:r>
              <a:rPr lang="en-GB" sz="3200" b="1" u="sng" dirty="0"/>
              <a:t> </a:t>
            </a:r>
            <a:r>
              <a:rPr lang="en-GB" sz="3200" b="1" u="sng" dirty="0" err="1"/>
              <a:t>ar</a:t>
            </a:r>
            <a:r>
              <a:rPr lang="en-GB" sz="3200" b="1" u="sng" dirty="0"/>
              <a:t> </a:t>
            </a:r>
            <a:r>
              <a:rPr lang="en-GB" sz="3200" b="1" u="sng" dirty="0" err="1"/>
              <a:t>hugain</a:t>
            </a:r>
            <a:r>
              <a:rPr lang="en-GB" sz="3200" b="1" u="sng" dirty="0"/>
              <a:t> o </a:t>
            </a:r>
            <a:r>
              <a:rPr lang="en-GB" sz="3200" b="1" u="sng" dirty="0" err="1"/>
              <a:t>Chwefror</a:t>
            </a:r>
            <a:r>
              <a:rPr lang="en-GB" sz="3200" b="1" dirty="0"/>
              <a:t>.</a:t>
            </a:r>
            <a:endParaRPr lang="en-GB" sz="5400" b="1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A47235A-7F23-487D-A128-3306687D9F13}"/>
              </a:ext>
            </a:extLst>
          </p:cNvPr>
          <p:cNvSpPr txBox="1"/>
          <p:nvPr/>
        </p:nvSpPr>
        <p:spPr>
          <a:xfrm>
            <a:off x="1442133" y="2986669"/>
            <a:ext cx="930564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chemeClr val="bg1"/>
                </a:solidFill>
                <a:latin typeface="Cavolini" panose="020B0502040204020203" pitchFamily="66" charset="0"/>
                <a:cs typeface="Cavolini" panose="020B0502040204020203" pitchFamily="66" charset="0"/>
              </a:rPr>
              <a:t>Heddiw </a:t>
            </a:r>
            <a:r>
              <a:rPr lang="en-GB" sz="2800" dirty="0" err="1">
                <a:solidFill>
                  <a:schemeClr val="bg1"/>
                </a:solidFill>
                <a:latin typeface="Cavolini" panose="020B0502040204020203" pitchFamily="66" charset="0"/>
                <a:cs typeface="Cavolini" panose="020B0502040204020203" pitchFamily="66" charset="0"/>
              </a:rPr>
              <a:t>rydyn</a:t>
            </a:r>
            <a:r>
              <a:rPr lang="en-GB" sz="2800" dirty="0">
                <a:solidFill>
                  <a:schemeClr val="bg1"/>
                </a:solidFill>
                <a:latin typeface="Cavolini" panose="020B0502040204020203" pitchFamily="66" charset="0"/>
                <a:cs typeface="Cavolini" panose="020B0502040204020203" pitchFamily="66" charset="0"/>
              </a:rPr>
              <a:t> </a:t>
            </a:r>
            <a:r>
              <a:rPr lang="en-GB" sz="2800" dirty="0" err="1">
                <a:solidFill>
                  <a:schemeClr val="bg1"/>
                </a:solidFill>
                <a:latin typeface="Cavolini" panose="020B0502040204020203" pitchFamily="66" charset="0"/>
                <a:cs typeface="Cavolini" panose="020B0502040204020203" pitchFamily="66" charset="0"/>
              </a:rPr>
              <a:t>ni’n</a:t>
            </a:r>
            <a:r>
              <a:rPr lang="en-GB" sz="2800" dirty="0">
                <a:solidFill>
                  <a:schemeClr val="bg1"/>
                </a:solidFill>
                <a:latin typeface="Cavolini" panose="020B0502040204020203" pitchFamily="66" charset="0"/>
                <a:cs typeface="Cavolini" panose="020B0502040204020203" pitchFamily="66" charset="0"/>
              </a:rPr>
              <a:t> </a:t>
            </a:r>
            <a:r>
              <a:rPr lang="en-GB" sz="2800" dirty="0" err="1">
                <a:solidFill>
                  <a:schemeClr val="bg1"/>
                </a:solidFill>
                <a:latin typeface="Cavolini" panose="020B0502040204020203" pitchFamily="66" charset="0"/>
                <a:cs typeface="Cavolini" panose="020B0502040204020203" pitchFamily="66" charset="0"/>
              </a:rPr>
              <a:t>edrych</a:t>
            </a:r>
            <a:r>
              <a:rPr lang="en-GB" sz="2800" dirty="0">
                <a:solidFill>
                  <a:schemeClr val="bg1"/>
                </a:solidFill>
                <a:latin typeface="Cavolini" panose="020B0502040204020203" pitchFamily="66" charset="0"/>
                <a:cs typeface="Cavolini" panose="020B0502040204020203" pitchFamily="66" charset="0"/>
              </a:rPr>
              <a:t> </a:t>
            </a:r>
            <a:r>
              <a:rPr lang="en-GB" sz="2800" dirty="0" err="1">
                <a:solidFill>
                  <a:schemeClr val="bg1"/>
                </a:solidFill>
                <a:latin typeface="Cavolini" panose="020B0502040204020203" pitchFamily="66" charset="0"/>
                <a:cs typeface="Cavolini" panose="020B0502040204020203" pitchFamily="66" charset="0"/>
              </a:rPr>
              <a:t>ar</a:t>
            </a:r>
            <a:r>
              <a:rPr lang="en-GB" sz="2800" dirty="0">
                <a:solidFill>
                  <a:schemeClr val="bg1"/>
                </a:solidFill>
                <a:latin typeface="Cavolini" panose="020B0502040204020203" pitchFamily="66" charset="0"/>
                <a:cs typeface="Cavolini" panose="020B0502040204020203" pitchFamily="66" charset="0"/>
              </a:rPr>
              <a:t> y </a:t>
            </a:r>
            <a:r>
              <a:rPr lang="en-GB" sz="2800" dirty="0" err="1">
                <a:solidFill>
                  <a:schemeClr val="bg1"/>
                </a:solidFill>
                <a:latin typeface="Cavolini" panose="020B0502040204020203" pitchFamily="66" charset="0"/>
                <a:cs typeface="Cavolini" panose="020B0502040204020203" pitchFamily="66" charset="0"/>
              </a:rPr>
              <a:t>tywydd</a:t>
            </a:r>
            <a:r>
              <a:rPr lang="en-GB" sz="2800" dirty="0">
                <a:solidFill>
                  <a:schemeClr val="bg1"/>
                </a:solidFill>
                <a:latin typeface="Cavolini" panose="020B0502040204020203" pitchFamily="66" charset="0"/>
                <a:cs typeface="Cavolini" panose="020B0502040204020203" pitchFamily="66" charset="0"/>
              </a:rPr>
              <a:t>…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49898913-E6CD-49C6-8BD3-BF2B18565A70}"/>
              </a:ext>
            </a:extLst>
          </p:cNvPr>
          <p:cNvSpPr/>
          <p:nvPr/>
        </p:nvSpPr>
        <p:spPr>
          <a:xfrm>
            <a:off x="389206" y="1622663"/>
            <a:ext cx="9190892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br>
              <a:rPr lang="en-GB" dirty="0"/>
            </a:br>
            <a:r>
              <a:rPr lang="en-GB" sz="3600" b="1" i="1" u="sng" dirty="0">
                <a:solidFill>
                  <a:schemeClr val="bg1"/>
                </a:solidFill>
                <a:latin typeface="+mj-lt"/>
              </a:rPr>
              <a:t>L.O: </a:t>
            </a:r>
            <a:r>
              <a:rPr lang="en-GB" sz="3600" b="1" u="sng" dirty="0">
                <a:solidFill>
                  <a:schemeClr val="bg1"/>
                </a:solidFill>
                <a:latin typeface="+mj-lt"/>
              </a:rPr>
              <a:t>I </a:t>
            </a:r>
            <a:r>
              <a:rPr lang="en-GB" sz="3600" b="1" u="sng" dirty="0" err="1">
                <a:solidFill>
                  <a:schemeClr val="bg1"/>
                </a:solidFill>
                <a:latin typeface="+mj-lt"/>
              </a:rPr>
              <a:t>ddysgu'r</a:t>
            </a:r>
            <a:r>
              <a:rPr lang="en-GB" sz="3600" b="1" u="sng" dirty="0">
                <a:solidFill>
                  <a:schemeClr val="bg1"/>
                </a:solidFill>
                <a:latin typeface="+mj-lt"/>
              </a:rPr>
              <a:t> </a:t>
            </a:r>
            <a:r>
              <a:rPr lang="en-GB" sz="3600" b="1" u="sng" dirty="0" err="1">
                <a:solidFill>
                  <a:schemeClr val="bg1"/>
                </a:solidFill>
                <a:latin typeface="+mj-lt"/>
              </a:rPr>
              <a:t>tywydd</a:t>
            </a:r>
            <a:r>
              <a:rPr lang="en-GB" sz="3600" b="1" u="sng" dirty="0">
                <a:solidFill>
                  <a:schemeClr val="bg1"/>
                </a:solidFill>
                <a:latin typeface="+mj-lt"/>
              </a:rPr>
              <a:t> </a:t>
            </a:r>
            <a:r>
              <a:rPr lang="en-GB" sz="3600" b="1" u="sng" dirty="0" err="1">
                <a:solidFill>
                  <a:schemeClr val="bg1"/>
                </a:solidFill>
                <a:latin typeface="+mj-lt"/>
              </a:rPr>
              <a:t>yn</a:t>
            </a:r>
            <a:r>
              <a:rPr lang="en-GB" sz="3600" b="1" u="sng" dirty="0">
                <a:solidFill>
                  <a:schemeClr val="bg1"/>
                </a:solidFill>
                <a:latin typeface="+mj-lt"/>
              </a:rPr>
              <a:t> </a:t>
            </a:r>
            <a:r>
              <a:rPr lang="en-GB" sz="3600" b="1" u="sng" dirty="0" err="1">
                <a:solidFill>
                  <a:schemeClr val="bg1"/>
                </a:solidFill>
                <a:latin typeface="+mj-lt"/>
              </a:rPr>
              <a:t>Gymraeg</a:t>
            </a:r>
            <a:r>
              <a:rPr lang="en-GB" sz="3600" b="1" u="sng" dirty="0">
                <a:solidFill>
                  <a:schemeClr val="bg1"/>
                </a:solidFill>
                <a:latin typeface="+mj-lt"/>
              </a:rPr>
              <a:t>.</a:t>
            </a:r>
            <a:endParaRPr lang="en-GB" b="1" u="sng" dirty="0">
              <a:solidFill>
                <a:schemeClr val="bg1"/>
              </a:solidFill>
              <a:latin typeface="+mj-lt"/>
            </a:endParaRPr>
          </a:p>
        </p:txBody>
      </p:sp>
      <p:pic>
        <p:nvPicPr>
          <p:cNvPr id="5122" name="Picture 2" descr="Image result for weather">
            <a:extLst>
              <a:ext uri="{FF2B5EF4-FFF2-40B4-BE49-F238E27FC236}">
                <a16:creationId xmlns:a16="http://schemas.microsoft.com/office/drawing/2014/main" id="{0D8D5DAC-9DFC-4260-945B-45EFF3A52DE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8923"/>
          <a:stretch/>
        </p:blipFill>
        <p:spPr bwMode="auto">
          <a:xfrm>
            <a:off x="4287259" y="3884480"/>
            <a:ext cx="3615397" cy="27362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6521420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2D4853-96F9-40A1-BF53-322D408E7C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800" b="1" dirty="0" err="1"/>
              <a:t>Sut</a:t>
            </a:r>
            <a:r>
              <a:rPr lang="en-GB" sz="4800" b="1" dirty="0"/>
              <a:t> </a:t>
            </a:r>
            <a:r>
              <a:rPr lang="en-GB" sz="4800" b="1" dirty="0" err="1"/>
              <a:t>mae</a:t>
            </a:r>
            <a:r>
              <a:rPr lang="en-GB" sz="4800" b="1" dirty="0"/>
              <a:t> </a:t>
            </a:r>
            <a:r>
              <a:rPr lang="en-GB" sz="4800" b="1" dirty="0" err="1"/>
              <a:t>Tywydd</a:t>
            </a:r>
            <a:r>
              <a:rPr lang="en-GB" sz="4800" b="1" dirty="0"/>
              <a:t> Heddiw?</a:t>
            </a:r>
          </a:p>
        </p:txBody>
      </p:sp>
      <p:sp>
        <p:nvSpPr>
          <p:cNvPr id="4" name="Cloud 3">
            <a:extLst>
              <a:ext uri="{FF2B5EF4-FFF2-40B4-BE49-F238E27FC236}">
                <a16:creationId xmlns:a16="http://schemas.microsoft.com/office/drawing/2014/main" id="{AA7AED6E-A570-40D4-B591-B9D1527CF65A}"/>
              </a:ext>
            </a:extLst>
          </p:cNvPr>
          <p:cNvSpPr/>
          <p:nvPr/>
        </p:nvSpPr>
        <p:spPr>
          <a:xfrm>
            <a:off x="3488787" y="2597585"/>
            <a:ext cx="4640125" cy="3083668"/>
          </a:xfrm>
          <a:prstGeom prst="cloud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B38416B-68BC-429B-9964-9167C9D087C6}"/>
              </a:ext>
            </a:extLst>
          </p:cNvPr>
          <p:cNvSpPr txBox="1"/>
          <p:nvPr/>
        </p:nvSpPr>
        <p:spPr>
          <a:xfrm>
            <a:off x="4356427" y="3543661"/>
            <a:ext cx="347706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5400" b="1" dirty="0">
                <a:solidFill>
                  <a:schemeClr val="bg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TYWYDD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E0ACE5A-6718-43D2-AB79-AF4D584F95A3}"/>
              </a:ext>
            </a:extLst>
          </p:cNvPr>
          <p:cNvSpPr txBox="1"/>
          <p:nvPr/>
        </p:nvSpPr>
        <p:spPr>
          <a:xfrm>
            <a:off x="1779694" y="2397530"/>
            <a:ext cx="204671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err="1">
                <a:solidFill>
                  <a:schemeClr val="bg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Bwrw</a:t>
            </a:r>
            <a:r>
              <a:rPr lang="en-GB" sz="2400" b="1" dirty="0">
                <a:solidFill>
                  <a:schemeClr val="bg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400" b="1" dirty="0" err="1">
                <a:solidFill>
                  <a:schemeClr val="bg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glaw</a:t>
            </a:r>
            <a:endParaRPr lang="en-GB" sz="2400" b="1" dirty="0">
              <a:solidFill>
                <a:schemeClr val="bg1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21E31C3-6EA3-4D27-8BEC-24E4E49B001E}"/>
              </a:ext>
            </a:extLst>
          </p:cNvPr>
          <p:cNvSpPr txBox="1"/>
          <p:nvPr/>
        </p:nvSpPr>
        <p:spPr>
          <a:xfrm>
            <a:off x="2014288" y="3767973"/>
            <a:ext cx="204671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err="1">
                <a:solidFill>
                  <a:schemeClr val="bg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Oedd</a:t>
            </a:r>
            <a:endParaRPr lang="en-GB" sz="2400" b="1" dirty="0">
              <a:solidFill>
                <a:schemeClr val="bg1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D1D7535-62A2-45E7-8186-5DCE52503B40}"/>
              </a:ext>
            </a:extLst>
          </p:cNvPr>
          <p:cNvSpPr txBox="1"/>
          <p:nvPr/>
        </p:nvSpPr>
        <p:spPr>
          <a:xfrm>
            <a:off x="8128912" y="2462930"/>
            <a:ext cx="204671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err="1">
                <a:solidFill>
                  <a:schemeClr val="bg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Gymylog</a:t>
            </a:r>
            <a:endParaRPr lang="en-GB" sz="2400" b="1" dirty="0">
              <a:solidFill>
                <a:schemeClr val="bg1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49514B5-95E7-4138-889C-592E8C37C450}"/>
              </a:ext>
            </a:extLst>
          </p:cNvPr>
          <p:cNvSpPr txBox="1"/>
          <p:nvPr/>
        </p:nvSpPr>
        <p:spPr>
          <a:xfrm>
            <a:off x="8319641" y="3973321"/>
            <a:ext cx="204671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err="1">
                <a:solidFill>
                  <a:schemeClr val="bg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Boeth</a:t>
            </a:r>
            <a:endParaRPr lang="en-GB" sz="2400" b="1" dirty="0">
              <a:solidFill>
                <a:schemeClr val="bg1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7A4D008-5E3F-489A-A11E-E258D03878CB}"/>
              </a:ext>
            </a:extLst>
          </p:cNvPr>
          <p:cNvSpPr txBox="1"/>
          <p:nvPr/>
        </p:nvSpPr>
        <p:spPr>
          <a:xfrm>
            <a:off x="5642357" y="5764203"/>
            <a:ext cx="204671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err="1">
                <a:solidFill>
                  <a:schemeClr val="bg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Heulog</a:t>
            </a:r>
            <a:endParaRPr lang="en-GB" sz="2400" b="1" dirty="0">
              <a:solidFill>
                <a:schemeClr val="bg1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809A3C8-D783-453D-84A5-AD2BCC707107}"/>
              </a:ext>
            </a:extLst>
          </p:cNvPr>
          <p:cNvSpPr txBox="1"/>
          <p:nvPr/>
        </p:nvSpPr>
        <p:spPr>
          <a:xfrm>
            <a:off x="2349674" y="5533371"/>
            <a:ext cx="204671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err="1">
                <a:solidFill>
                  <a:schemeClr val="bg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Bwrw</a:t>
            </a:r>
            <a:r>
              <a:rPr lang="en-GB" sz="2400" b="1" dirty="0">
                <a:solidFill>
                  <a:schemeClr val="bg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400" b="1" dirty="0" err="1">
                <a:solidFill>
                  <a:schemeClr val="bg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eira</a:t>
            </a:r>
            <a:endParaRPr lang="en-GB" sz="2400" b="1" dirty="0">
              <a:solidFill>
                <a:schemeClr val="bg1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pic>
        <p:nvPicPr>
          <p:cNvPr id="1026" name="Picture 2" descr="Image result for snow flake">
            <a:extLst>
              <a:ext uri="{FF2B5EF4-FFF2-40B4-BE49-F238E27FC236}">
                <a16:creationId xmlns:a16="http://schemas.microsoft.com/office/drawing/2014/main" id="{7EC6D3E7-8972-49E4-9189-294E20C99C5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0338"/>
          <a:stretch/>
        </p:blipFill>
        <p:spPr bwMode="auto">
          <a:xfrm>
            <a:off x="2428232" y="4660806"/>
            <a:ext cx="805248" cy="7797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Image result for animated u,brella">
            <a:extLst>
              <a:ext uri="{FF2B5EF4-FFF2-40B4-BE49-F238E27FC236}">
                <a16:creationId xmlns:a16="http://schemas.microsoft.com/office/drawing/2014/main" id="{4798BC4B-F23C-4853-82A3-712F1D858A4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1761" y="2561322"/>
            <a:ext cx="871552" cy="8676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Image result for animated cloud">
            <a:extLst>
              <a:ext uri="{FF2B5EF4-FFF2-40B4-BE49-F238E27FC236}">
                <a16:creationId xmlns:a16="http://schemas.microsoft.com/office/drawing/2014/main" id="{F2E1E57E-F53E-4018-A9D8-706424B3DF5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74047" y="2958548"/>
            <a:ext cx="1207383" cy="6713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Image result for animated person sweating">
            <a:extLst>
              <a:ext uri="{FF2B5EF4-FFF2-40B4-BE49-F238E27FC236}">
                <a16:creationId xmlns:a16="http://schemas.microsoft.com/office/drawing/2014/main" id="{70DED1EA-79A9-484A-8977-0E287E9DEF6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2280"/>
          <a:stretch/>
        </p:blipFill>
        <p:spPr bwMode="auto">
          <a:xfrm>
            <a:off x="8022625" y="4458163"/>
            <a:ext cx="857709" cy="9041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Image result for cartoon sun">
            <a:extLst>
              <a:ext uri="{FF2B5EF4-FFF2-40B4-BE49-F238E27FC236}">
                <a16:creationId xmlns:a16="http://schemas.microsoft.com/office/drawing/2014/main" id="{8F3FE908-1A8F-4BD6-8176-11D3DA9D893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7826"/>
          <a:stretch/>
        </p:blipFill>
        <p:spPr bwMode="auto">
          <a:xfrm>
            <a:off x="4573760" y="5764203"/>
            <a:ext cx="1068597" cy="10734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Image result for cartoon shivering person">
            <a:extLst>
              <a:ext uri="{FF2B5EF4-FFF2-40B4-BE49-F238E27FC236}">
                <a16:creationId xmlns:a16="http://schemas.microsoft.com/office/drawing/2014/main" id="{53F35083-8206-4A88-AD5E-700E596F315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6136"/>
          <a:stretch/>
        </p:blipFill>
        <p:spPr bwMode="auto">
          <a:xfrm>
            <a:off x="1442069" y="3741008"/>
            <a:ext cx="631706" cy="11652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5E1A0725-769F-4184-82C6-7F008E049D78}"/>
              </a:ext>
            </a:extLst>
          </p:cNvPr>
          <p:cNvSpPr txBox="1"/>
          <p:nvPr/>
        </p:nvSpPr>
        <p:spPr>
          <a:xfrm>
            <a:off x="7689075" y="6212607"/>
            <a:ext cx="300913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 err="1">
                <a:solidFill>
                  <a:schemeClr val="bg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Gadewch</a:t>
            </a:r>
            <a:r>
              <a:rPr lang="en-GB" sz="2000" b="1" dirty="0">
                <a:solidFill>
                  <a:schemeClr val="bg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I </a:t>
            </a:r>
            <a:r>
              <a:rPr lang="en-GB" sz="2000" b="1" dirty="0" err="1">
                <a:solidFill>
                  <a:schemeClr val="bg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ni</a:t>
            </a:r>
            <a:r>
              <a:rPr lang="en-GB" sz="2000" b="1" dirty="0">
                <a:solidFill>
                  <a:schemeClr val="bg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solidFill>
                  <a:schemeClr val="bg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ganu</a:t>
            </a:r>
            <a:r>
              <a:rPr lang="en-GB" sz="2000" b="1" dirty="0">
                <a:solidFill>
                  <a:schemeClr val="bg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…</a:t>
            </a:r>
          </a:p>
        </p:txBody>
      </p:sp>
      <p:pic>
        <p:nvPicPr>
          <p:cNvPr id="1038" name="Picture 14" descr="Image result for song note">
            <a:extLst>
              <a:ext uri="{FF2B5EF4-FFF2-40B4-BE49-F238E27FC236}">
                <a16:creationId xmlns:a16="http://schemas.microsoft.com/office/drawing/2014/main" id="{C44E1653-3597-4140-A2A0-F6AA54145B1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1080"/>
          <a:stretch/>
        </p:blipFill>
        <p:spPr bwMode="auto">
          <a:xfrm>
            <a:off x="10501142" y="5882347"/>
            <a:ext cx="971714" cy="8371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2648880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anded">
  <a:themeElements>
    <a:clrScheme name="Banded">
      <a:dk1>
        <a:srgbClr val="2C2C2C"/>
      </a:dk1>
      <a:lt1>
        <a:srgbClr val="FFFFFF"/>
      </a:lt1>
      <a:dk2>
        <a:srgbClr val="606060"/>
      </a:dk2>
      <a:lt2>
        <a:srgbClr val="EDEDED"/>
      </a:lt2>
      <a:accent1>
        <a:srgbClr val="FFC000"/>
      </a:accent1>
      <a:accent2>
        <a:srgbClr val="A5D028"/>
      </a:accent2>
      <a:accent3>
        <a:srgbClr val="0CC978"/>
      </a:accent3>
      <a:accent4>
        <a:srgbClr val="099BDD"/>
      </a:accent4>
      <a:accent5>
        <a:srgbClr val="47BFCD"/>
      </a:accent5>
      <a:accent6>
        <a:srgbClr val="DD7C15"/>
      </a:accent6>
      <a:hlink>
        <a:srgbClr val="FF9933"/>
      </a:hlink>
      <a:folHlink>
        <a:srgbClr val="B2B2B2"/>
      </a:folHlink>
    </a:clrScheme>
    <a:fontScheme name="Banded">
      <a:maj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Banded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120000"/>
                <a:lumMod val="107000"/>
              </a:schemeClr>
            </a:gs>
            <a:gs pos="50000">
              <a:schemeClr val="phClr">
                <a:tint val="70000"/>
                <a:satMod val="124000"/>
                <a:lumMod val="103000"/>
              </a:schemeClr>
            </a:gs>
            <a:gs pos="100000">
              <a:schemeClr val="phClr">
                <a:tint val="85000"/>
                <a:satMod val="12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5000"/>
                <a:shade val="98000"/>
                <a:satMod val="110000"/>
                <a:lumMod val="103000"/>
              </a:schemeClr>
            </a:gs>
            <a:gs pos="50000">
              <a:schemeClr val="phClr">
                <a:shade val="85000"/>
                <a:satMod val="105000"/>
                <a:lumMod val="100000"/>
              </a:schemeClr>
            </a:gs>
            <a:gs pos="100000">
              <a:schemeClr val="phClr">
                <a:shade val="60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5875" dir="5400000" algn="ctr" rotWithShape="0">
              <a:srgbClr val="000000">
                <a:alpha val="68000"/>
              </a:srgbClr>
            </a:outerShdw>
          </a:effectLst>
        </a:effectStyle>
        <a:effectStyle>
          <a:effectLst>
            <a:outerShdw blurRad="88900" dist="2794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/>
              <a:schemeClr val="phClr">
                <a:shade val="91000"/>
                <a:satMod val="105000"/>
              </a:schemeClr>
            </a:duotone>
          </a:blip>
          <a:tile tx="0" ty="0" sx="100000" sy="100000" flip="none" algn="tl"/>
        </a:blipFill>
        <a:gradFill rotWithShape="1">
          <a:gsLst>
            <a:gs pos="0">
              <a:schemeClr val="phClr">
                <a:tint val="100000"/>
                <a:shade val="0"/>
                <a:satMod val="100000"/>
              </a:schemeClr>
            </a:gs>
            <a:gs pos="100000">
              <a:schemeClr val="phClr">
                <a:shade val="100000"/>
                <a:satMod val="10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anded" id="{98DFF888-2449-4D28-977C-6306C017633E}" vid="{B1D2DA32-AC8B-4194-BF85-FF4A5B40EB5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</TotalTime>
  <Words>111</Words>
  <Application>Microsoft Office PowerPoint</Application>
  <PresentationFormat>Widescreen</PresentationFormat>
  <Paragraphs>24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11" baseType="lpstr">
      <vt:lpstr>Arial</vt:lpstr>
      <vt:lpstr>Arial Rounded MT Bold</vt:lpstr>
      <vt:lpstr>Cavolini</vt:lpstr>
      <vt:lpstr>Corbel</vt:lpstr>
      <vt:lpstr>Wingdings</vt:lpstr>
      <vt:lpstr>Banded</vt:lpstr>
      <vt:lpstr>Helpu Heddiw gyda Dosbarth Pedwar </vt:lpstr>
      <vt:lpstr> cwestiynau</vt:lpstr>
      <vt:lpstr>Ble wyt ti’n byw?</vt:lpstr>
      <vt:lpstr>Dyddiad: Dydd Mawrth y Pumed ar hugain o Chwefror.</vt:lpstr>
      <vt:lpstr>Sut mae Tywydd Heddiw?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Helpu Heddiw gyda Dosbarth Pedwar</dc:title>
  <dc:creator>Hollie Jones</dc:creator>
  <cp:lastModifiedBy>Hollie Jones</cp:lastModifiedBy>
  <cp:revision>2</cp:revision>
  <dcterms:created xsi:type="dcterms:W3CDTF">2020-02-24T19:04:37Z</dcterms:created>
  <dcterms:modified xsi:type="dcterms:W3CDTF">2020-02-24T19:11:02Z</dcterms:modified>
</cp:coreProperties>
</file>