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534" r:id="rId2"/>
    <p:sldId id="557" r:id="rId3"/>
    <p:sldId id="546" r:id="rId4"/>
    <p:sldId id="553" r:id="rId5"/>
    <p:sldId id="545" r:id="rId6"/>
    <p:sldId id="559" r:id="rId7"/>
    <p:sldId id="560" r:id="rId8"/>
    <p:sldId id="561" r:id="rId9"/>
    <p:sldId id="562" r:id="rId10"/>
    <p:sldId id="563" r:id="rId11"/>
    <p:sldId id="564" r:id="rId12"/>
    <p:sldId id="565" r:id="rId13"/>
    <p:sldId id="566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kiosk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C09C00"/>
    <a:srgbClr val="7BCA12"/>
    <a:srgbClr val="0D0D0D"/>
    <a:srgbClr val="DBEEF4"/>
    <a:srgbClr val="EAEAEA"/>
    <a:srgbClr val="339933"/>
    <a:srgbClr val="005F7C"/>
    <a:srgbClr val="BFBFBF"/>
    <a:srgbClr val="D707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429" autoAdjust="0"/>
    <p:restoredTop sz="94674"/>
  </p:normalViewPr>
  <p:slideViewPr>
    <p:cSldViewPr snapToGrid="0">
      <p:cViewPr>
        <p:scale>
          <a:sx n="92" d="100"/>
          <a:sy n="92" d="100"/>
        </p:scale>
        <p:origin x="536" y="4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127"/>
        <p:guide pos="214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6275" cy="496671"/>
          </a:xfrm>
          <a:prstGeom prst="rect">
            <a:avLst/>
          </a:prstGeom>
        </p:spPr>
        <p:txBody>
          <a:bodyPr vert="horz" lIns="91413" tIns="45706" rIns="91413" bIns="45706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862" y="0"/>
            <a:ext cx="2946275" cy="496671"/>
          </a:xfrm>
          <a:prstGeom prst="rect">
            <a:avLst/>
          </a:prstGeom>
        </p:spPr>
        <p:txBody>
          <a:bodyPr vert="horz" lIns="91413" tIns="45706" rIns="91413" bIns="45706" rtlCol="0"/>
          <a:lstStyle>
            <a:lvl1pPr algn="r">
              <a:defRPr sz="1200"/>
            </a:lvl1pPr>
          </a:lstStyle>
          <a:p>
            <a:fld id="{58F150BD-E4D5-4F71-BE2C-BC0168FF2E89}" type="datetimeFigureOut">
              <a:rPr lang="en-US" smtClean="0"/>
              <a:pPr/>
              <a:t>5/29/24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272"/>
            <a:ext cx="2946275" cy="496671"/>
          </a:xfrm>
          <a:prstGeom prst="rect">
            <a:avLst/>
          </a:prstGeom>
        </p:spPr>
        <p:txBody>
          <a:bodyPr vert="horz" lIns="91413" tIns="45706" rIns="91413" bIns="45706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862" y="9428272"/>
            <a:ext cx="2946275" cy="496671"/>
          </a:xfrm>
          <a:prstGeom prst="rect">
            <a:avLst/>
          </a:prstGeom>
        </p:spPr>
        <p:txBody>
          <a:bodyPr vert="horz" lIns="91413" tIns="45706" rIns="91413" bIns="45706" rtlCol="0" anchor="b"/>
          <a:lstStyle>
            <a:lvl1pPr algn="r">
              <a:defRPr sz="1200"/>
            </a:lvl1pPr>
          </a:lstStyle>
          <a:p>
            <a:fld id="{BFB91148-77FB-4B28-9B20-D017BFA913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3058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5659" cy="496332"/>
          </a:xfrm>
          <a:prstGeom prst="rect">
            <a:avLst/>
          </a:prstGeom>
        </p:spPr>
        <p:txBody>
          <a:bodyPr vert="horz" lIns="93149" tIns="46575" rIns="93149" bIns="4657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1"/>
            <a:ext cx="2945659" cy="496332"/>
          </a:xfrm>
          <a:prstGeom prst="rect">
            <a:avLst/>
          </a:prstGeom>
        </p:spPr>
        <p:txBody>
          <a:bodyPr vert="horz" lIns="93149" tIns="46575" rIns="93149" bIns="46575" rtlCol="0"/>
          <a:lstStyle>
            <a:lvl1pPr algn="r">
              <a:defRPr sz="1200"/>
            </a:lvl1pPr>
          </a:lstStyle>
          <a:p>
            <a:fld id="{117AF004-3D40-4F96-A58E-52569B03EBD8}" type="datetimeFigureOut">
              <a:rPr lang="en-US" smtClean="0"/>
              <a:pPr/>
              <a:t>5/29/24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49" tIns="46575" rIns="93149" bIns="4657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3149" tIns="46575" rIns="93149" bIns="46575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6332"/>
          </a:xfrm>
          <a:prstGeom prst="rect">
            <a:avLst/>
          </a:prstGeom>
        </p:spPr>
        <p:txBody>
          <a:bodyPr vert="horz" lIns="93149" tIns="46575" rIns="93149" bIns="4657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</p:spPr>
        <p:txBody>
          <a:bodyPr vert="horz" lIns="93149" tIns="46575" rIns="93149" bIns="46575" rtlCol="0" anchor="b"/>
          <a:lstStyle>
            <a:lvl1pPr algn="r">
              <a:defRPr sz="1200"/>
            </a:lvl1pPr>
          </a:lstStyle>
          <a:p>
            <a:fld id="{C765D3E3-2424-4484-A8B0-7EC9F44A06A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117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65D3E3-2424-4484-A8B0-7EC9F44A06AA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067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65D3E3-2424-4484-A8B0-7EC9F44A06A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551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14400"/>
            <a:ext cx="9144000" cy="4953000"/>
          </a:xfrm>
          <a:prstGeom prst="rect">
            <a:avLst/>
          </a:prstGeom>
        </p:spPr>
      </p:pic>
      <p:sp>
        <p:nvSpPr>
          <p:cNvPr id="21" name="Rectangle 20"/>
          <p:cNvSpPr/>
          <p:nvPr userDrawn="1"/>
        </p:nvSpPr>
        <p:spPr>
          <a:xfrm>
            <a:off x="0" y="535570"/>
            <a:ext cx="2497181" cy="664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TextBox 21"/>
          <p:cNvSpPr txBox="1"/>
          <p:nvPr userDrawn="1"/>
        </p:nvSpPr>
        <p:spPr>
          <a:xfrm>
            <a:off x="0" y="700830"/>
            <a:ext cx="2434043" cy="438582"/>
          </a:xfrm>
          <a:prstGeom prst="rect">
            <a:avLst/>
          </a:prstGeom>
          <a:solidFill>
            <a:schemeClr val="tx2"/>
          </a:solidFill>
          <a:ln w="76200">
            <a:noFill/>
            <a:miter lim="800000"/>
          </a:ln>
        </p:spPr>
        <p:txBody>
          <a:bodyPr wrap="square" lIns="91440" rIns="91440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</a:rPr>
              <a:t>Bill </a:t>
            </a:r>
            <a:r>
              <a:rPr lang="en-US" sz="1200" dirty="0" err="1">
                <a:solidFill>
                  <a:schemeClr val="bg1"/>
                </a:solidFill>
              </a:rPr>
              <a:t>Greehey</a:t>
            </a:r>
            <a:r>
              <a:rPr lang="en-US" sz="1200" dirty="0">
                <a:solidFill>
                  <a:schemeClr val="bg1"/>
                </a:solidFill>
              </a:rPr>
              <a:t> Refineries</a:t>
            </a:r>
          </a:p>
          <a:p>
            <a:pPr algn="ctr"/>
            <a:r>
              <a:rPr lang="en-US" sz="1050" i="1" dirty="0">
                <a:solidFill>
                  <a:schemeClr val="bg1"/>
                </a:solidFill>
              </a:rPr>
              <a:t>Corpus Christi,</a:t>
            </a:r>
            <a:r>
              <a:rPr lang="en-US" sz="1050" i="1" baseline="0" dirty="0">
                <a:solidFill>
                  <a:schemeClr val="bg1"/>
                </a:solidFill>
              </a:rPr>
              <a:t> Texas</a:t>
            </a:r>
            <a:endParaRPr lang="en-US" sz="1050" i="1" dirty="0">
              <a:solidFill>
                <a:schemeClr val="bg1"/>
              </a:solidFill>
            </a:endParaRPr>
          </a:p>
        </p:txBody>
      </p:sp>
      <p:sp>
        <p:nvSpPr>
          <p:cNvPr id="16" name="Rectangle 15"/>
          <p:cNvSpPr/>
          <p:nvPr userDrawn="1"/>
        </p:nvSpPr>
        <p:spPr>
          <a:xfrm>
            <a:off x="0" y="5778833"/>
            <a:ext cx="9144000" cy="67264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 userDrawn="1"/>
        </p:nvSpPr>
        <p:spPr>
          <a:xfrm>
            <a:off x="0" y="5079877"/>
            <a:ext cx="9144000" cy="91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0999" y="5232277"/>
            <a:ext cx="8394173" cy="609600"/>
          </a:xfrm>
        </p:spPr>
        <p:txBody>
          <a:bodyPr anchor="ctr" anchorCtr="0">
            <a:noAutofit/>
          </a:bodyPr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6026935"/>
            <a:ext cx="8394172" cy="372299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TextBox 10"/>
          <p:cNvSpPr txBox="1"/>
          <p:nvPr userDrawn="1"/>
        </p:nvSpPr>
        <p:spPr>
          <a:xfrm>
            <a:off x="152400" y="6566356"/>
            <a:ext cx="1572546" cy="215444"/>
          </a:xfrm>
          <a:prstGeom prst="rect">
            <a:avLst/>
          </a:prstGeom>
          <a:noFill/>
        </p:spPr>
        <p:txBody>
          <a:bodyPr wrap="none" lIns="0" rIns="0" rtlCol="0" anchor="b" anchorCtr="0"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800">
                <a:solidFill>
                  <a:schemeClr val="tx2"/>
                </a:solidFill>
                <a:effectLst/>
              </a:rPr>
              <a:t>© 2018 Valero. All rights reserved.</a:t>
            </a:r>
            <a:endParaRPr lang="en-GB" sz="800">
              <a:solidFill>
                <a:schemeClr val="tx2"/>
              </a:solidFill>
              <a:effectLst/>
            </a:endParaRPr>
          </a:p>
        </p:txBody>
      </p: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9413" y="259056"/>
            <a:ext cx="2344747" cy="426744"/>
          </a:xfrm>
          <a:prstGeom prst="rect">
            <a:avLst/>
          </a:prstGeom>
        </p:spPr>
      </p:pic>
      <p:sp>
        <p:nvSpPr>
          <p:cNvPr id="19" name="Rectangle 18"/>
          <p:cNvSpPr/>
          <p:nvPr userDrawn="1"/>
        </p:nvSpPr>
        <p:spPr>
          <a:xfrm>
            <a:off x="0" y="5029200"/>
            <a:ext cx="914400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551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300"/>
              </a:spcBef>
              <a:spcAft>
                <a:spcPts val="400"/>
              </a:spcAft>
              <a:defRPr/>
            </a:lvl1pPr>
            <a:lvl2pPr>
              <a:spcBef>
                <a:spcPts val="300"/>
              </a:spcBef>
              <a:spcAft>
                <a:spcPts val="400"/>
              </a:spcAft>
              <a:defRPr/>
            </a:lvl2pPr>
            <a:lvl3pPr>
              <a:spcBef>
                <a:spcPts val="300"/>
              </a:spcBef>
              <a:spcAft>
                <a:spcPts val="300"/>
              </a:spcAft>
              <a:defRPr/>
            </a:lvl3pPr>
            <a:lvl4pPr>
              <a:spcBef>
                <a:spcPts val="300"/>
              </a:spcBef>
              <a:spcAft>
                <a:spcPts val="300"/>
              </a:spcAft>
              <a:defRPr/>
            </a:lvl4pPr>
            <a:lvl5pPr>
              <a:spcBef>
                <a:spcPts val="300"/>
              </a:spcBef>
              <a:spcAft>
                <a:spcPts val="300"/>
              </a:spcAft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7589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1782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457200" y="247718"/>
            <a:ext cx="8229600" cy="84924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94496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nip Single Corner Rectangle 3"/>
          <p:cNvSpPr/>
          <p:nvPr userDrawn="1"/>
        </p:nvSpPr>
        <p:spPr>
          <a:xfrm flipH="1">
            <a:off x="0" y="6477000"/>
            <a:ext cx="9144000" cy="381000"/>
          </a:xfrm>
          <a:prstGeom prst="snip1Rect">
            <a:avLst>
              <a:gd name="adj" fmla="val 0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noFill/>
            </a:endParaRPr>
          </a:p>
        </p:txBody>
      </p:sp>
      <p:sp>
        <p:nvSpPr>
          <p:cNvPr id="7" name="Slide Number Placeholder 5"/>
          <p:cNvSpPr txBox="1">
            <a:spLocks/>
          </p:cNvSpPr>
          <p:nvPr userDrawn="1"/>
        </p:nvSpPr>
        <p:spPr>
          <a:xfrm>
            <a:off x="92978" y="6528033"/>
            <a:ext cx="3810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746A045-542F-428B-926C-15C9557EA5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39000" y="6543105"/>
            <a:ext cx="1447802" cy="26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654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ide_Break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14400"/>
            <a:ext cx="9144000" cy="4495800"/>
          </a:xfrm>
          <a:prstGeom prst="rect">
            <a:avLst/>
          </a:prstGeom>
        </p:spPr>
      </p:pic>
      <p:sp>
        <p:nvSpPr>
          <p:cNvPr id="13" name="Rectangle 12"/>
          <p:cNvSpPr/>
          <p:nvPr userDrawn="1"/>
        </p:nvSpPr>
        <p:spPr>
          <a:xfrm>
            <a:off x="0" y="5778833"/>
            <a:ext cx="9144000" cy="67264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 userDrawn="1"/>
        </p:nvSpPr>
        <p:spPr>
          <a:xfrm>
            <a:off x="0" y="5079877"/>
            <a:ext cx="9144000" cy="91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/>
          <p:cNvSpPr txBox="1"/>
          <p:nvPr userDrawn="1"/>
        </p:nvSpPr>
        <p:spPr>
          <a:xfrm>
            <a:off x="152400" y="6566356"/>
            <a:ext cx="1572546" cy="215444"/>
          </a:xfrm>
          <a:prstGeom prst="rect">
            <a:avLst/>
          </a:prstGeom>
          <a:noFill/>
        </p:spPr>
        <p:txBody>
          <a:bodyPr wrap="none" lIns="0" rIns="0" rtlCol="0" anchor="b" anchorCtr="0"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800">
                <a:solidFill>
                  <a:schemeClr val="tx2"/>
                </a:solidFill>
                <a:effectLst/>
              </a:rPr>
              <a:t>© 2018 Valero. All rights reserved.</a:t>
            </a:r>
            <a:endParaRPr lang="en-GB" sz="800">
              <a:solidFill>
                <a:schemeClr val="tx2"/>
              </a:solidFill>
              <a:effectLst/>
            </a:endParaRPr>
          </a:p>
        </p:txBody>
      </p:sp>
      <p:sp>
        <p:nvSpPr>
          <p:cNvPr id="17" name="Rectangle 16"/>
          <p:cNvSpPr/>
          <p:nvPr userDrawn="1"/>
        </p:nvSpPr>
        <p:spPr>
          <a:xfrm>
            <a:off x="0" y="535570"/>
            <a:ext cx="2497181" cy="664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9413" y="259056"/>
            <a:ext cx="2344747" cy="426744"/>
          </a:xfrm>
          <a:prstGeom prst="rect">
            <a:avLst/>
          </a:prstGeom>
        </p:spPr>
      </p:pic>
      <p:sp>
        <p:nvSpPr>
          <p:cNvPr id="19" name="TextBox 18"/>
          <p:cNvSpPr txBox="1"/>
          <p:nvPr userDrawn="1"/>
        </p:nvSpPr>
        <p:spPr>
          <a:xfrm>
            <a:off x="0" y="700830"/>
            <a:ext cx="2434043" cy="438582"/>
          </a:xfrm>
          <a:prstGeom prst="rect">
            <a:avLst/>
          </a:prstGeom>
          <a:solidFill>
            <a:schemeClr val="tx2"/>
          </a:solidFill>
          <a:ln w="76200">
            <a:noFill/>
            <a:miter lim="800000"/>
          </a:ln>
        </p:spPr>
        <p:txBody>
          <a:bodyPr wrap="square" lIns="91440" rtlCol="0" anchor="ctr" anchorCtr="0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</a:rPr>
              <a:t>Ardmore Refinery</a:t>
            </a:r>
          </a:p>
          <a:p>
            <a:pPr algn="ctr"/>
            <a:r>
              <a:rPr lang="en-US" sz="1050" i="1">
                <a:solidFill>
                  <a:schemeClr val="bg1"/>
                </a:solidFill>
              </a:rPr>
              <a:t>Ardmore, Oklahoma</a:t>
            </a:r>
          </a:p>
        </p:txBody>
      </p:sp>
      <p:sp>
        <p:nvSpPr>
          <p:cNvPr id="20" name="Rectangle 19"/>
          <p:cNvSpPr/>
          <p:nvPr userDrawn="1"/>
        </p:nvSpPr>
        <p:spPr>
          <a:xfrm>
            <a:off x="0" y="5029200"/>
            <a:ext cx="914400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80999" y="6019800"/>
            <a:ext cx="8267172" cy="403300"/>
          </a:xfrm>
        </p:spPr>
        <p:txBody>
          <a:bodyPr>
            <a:no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Section subtitle style</a:t>
            </a:r>
          </a:p>
        </p:txBody>
      </p:sp>
      <p:sp>
        <p:nvSpPr>
          <p:cNvPr id="3" name="Title 1"/>
          <p:cNvSpPr>
            <a:spLocks noGrp="1"/>
          </p:cNvSpPr>
          <p:nvPr>
            <p:ph type="ctrTitle" hasCustomPrompt="1"/>
          </p:nvPr>
        </p:nvSpPr>
        <p:spPr>
          <a:xfrm>
            <a:off x="380999" y="5253538"/>
            <a:ext cx="8267172" cy="570921"/>
          </a:xfrm>
        </p:spPr>
        <p:txBody>
          <a:bodyPr anchor="t" anchorCtr="0">
            <a:noAutofit/>
          </a:bodyPr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Section title style</a:t>
            </a:r>
          </a:p>
        </p:txBody>
      </p:sp>
    </p:spTree>
    <p:extLst>
      <p:ext uri="{BB962C8B-B14F-4D97-AF65-F5344CB8AC3E}">
        <p14:creationId xmlns:p14="http://schemas.microsoft.com/office/powerpoint/2010/main" val="424137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ide_Break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14400"/>
            <a:ext cx="9144000" cy="4800600"/>
          </a:xfrm>
          <a:prstGeom prst="rect">
            <a:avLst/>
          </a:prstGeom>
        </p:spPr>
      </p:pic>
      <p:sp>
        <p:nvSpPr>
          <p:cNvPr id="13" name="Rectangle 12"/>
          <p:cNvSpPr/>
          <p:nvPr userDrawn="1"/>
        </p:nvSpPr>
        <p:spPr>
          <a:xfrm>
            <a:off x="0" y="5778833"/>
            <a:ext cx="9144000" cy="67264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 userDrawn="1"/>
        </p:nvSpPr>
        <p:spPr>
          <a:xfrm>
            <a:off x="0" y="5079877"/>
            <a:ext cx="9144000" cy="91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 userDrawn="1"/>
        </p:nvSpPr>
        <p:spPr>
          <a:xfrm>
            <a:off x="0" y="535570"/>
            <a:ext cx="2497181" cy="664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/>
          <p:cNvSpPr/>
          <p:nvPr userDrawn="1"/>
        </p:nvSpPr>
        <p:spPr>
          <a:xfrm>
            <a:off x="0" y="5029200"/>
            <a:ext cx="914400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80999" y="6019800"/>
            <a:ext cx="8267172" cy="403300"/>
          </a:xfrm>
        </p:spPr>
        <p:txBody>
          <a:bodyPr>
            <a:no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Section subtitle style</a:t>
            </a:r>
          </a:p>
        </p:txBody>
      </p:sp>
      <p:sp>
        <p:nvSpPr>
          <p:cNvPr id="3" name="Title 1"/>
          <p:cNvSpPr>
            <a:spLocks noGrp="1"/>
          </p:cNvSpPr>
          <p:nvPr>
            <p:ph type="ctrTitle" hasCustomPrompt="1"/>
          </p:nvPr>
        </p:nvSpPr>
        <p:spPr>
          <a:xfrm>
            <a:off x="380999" y="5253538"/>
            <a:ext cx="8267172" cy="570921"/>
          </a:xfrm>
        </p:spPr>
        <p:txBody>
          <a:bodyPr anchor="t" anchorCtr="0">
            <a:noAutofit/>
          </a:bodyPr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Section title style</a:t>
            </a:r>
          </a:p>
        </p:txBody>
      </p:sp>
      <p:sp>
        <p:nvSpPr>
          <p:cNvPr id="12" name="TextBox 11"/>
          <p:cNvSpPr txBox="1"/>
          <p:nvPr userDrawn="1"/>
        </p:nvSpPr>
        <p:spPr>
          <a:xfrm>
            <a:off x="0" y="700830"/>
            <a:ext cx="2434043" cy="438582"/>
          </a:xfrm>
          <a:prstGeom prst="rect">
            <a:avLst/>
          </a:prstGeom>
          <a:solidFill>
            <a:schemeClr val="tx2"/>
          </a:solidFill>
          <a:ln w="76200">
            <a:noFill/>
            <a:miter lim="800000"/>
          </a:ln>
        </p:spPr>
        <p:txBody>
          <a:bodyPr wrap="square" lIns="91440" rtlCol="0" anchor="ctr" anchorCtr="0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</a:rPr>
              <a:t>Benicia Refinery</a:t>
            </a:r>
          </a:p>
          <a:p>
            <a:pPr algn="ctr"/>
            <a:r>
              <a:rPr lang="en-US" sz="1050" i="1">
                <a:solidFill>
                  <a:schemeClr val="bg1"/>
                </a:solidFill>
              </a:rPr>
              <a:t>Benicia, California</a:t>
            </a:r>
          </a:p>
        </p:txBody>
      </p:sp>
      <p:sp>
        <p:nvSpPr>
          <p:cNvPr id="14" name="TextBox 13"/>
          <p:cNvSpPr txBox="1"/>
          <p:nvPr userDrawn="1"/>
        </p:nvSpPr>
        <p:spPr>
          <a:xfrm>
            <a:off x="152400" y="6566356"/>
            <a:ext cx="1572546" cy="215444"/>
          </a:xfrm>
          <a:prstGeom prst="rect">
            <a:avLst/>
          </a:prstGeom>
          <a:noFill/>
        </p:spPr>
        <p:txBody>
          <a:bodyPr wrap="none" lIns="0" rIns="0" rtlCol="0" anchor="b" anchorCtr="0"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800">
                <a:solidFill>
                  <a:schemeClr val="tx2"/>
                </a:solidFill>
                <a:effectLst/>
              </a:rPr>
              <a:t>© 2018 Valero. All rights reserved.</a:t>
            </a:r>
            <a:endParaRPr lang="en-GB" sz="800">
              <a:solidFill>
                <a:schemeClr val="tx2"/>
              </a:solidFill>
              <a:effectLst/>
            </a:endParaRPr>
          </a:p>
        </p:txBody>
      </p:sp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9413" y="259056"/>
            <a:ext cx="2344747" cy="42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186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ide_Break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14400"/>
            <a:ext cx="9144000" cy="4648200"/>
          </a:xfrm>
          <a:prstGeom prst="rect">
            <a:avLst/>
          </a:prstGeom>
        </p:spPr>
      </p:pic>
      <p:sp>
        <p:nvSpPr>
          <p:cNvPr id="13" name="Rectangle 12"/>
          <p:cNvSpPr/>
          <p:nvPr userDrawn="1"/>
        </p:nvSpPr>
        <p:spPr>
          <a:xfrm>
            <a:off x="0" y="5778833"/>
            <a:ext cx="9144000" cy="67264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 userDrawn="1"/>
        </p:nvSpPr>
        <p:spPr>
          <a:xfrm>
            <a:off x="0" y="5079877"/>
            <a:ext cx="9144000" cy="91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 userDrawn="1"/>
        </p:nvSpPr>
        <p:spPr>
          <a:xfrm>
            <a:off x="0" y="535570"/>
            <a:ext cx="2497181" cy="664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/>
          <p:cNvSpPr/>
          <p:nvPr userDrawn="1"/>
        </p:nvSpPr>
        <p:spPr>
          <a:xfrm>
            <a:off x="0" y="5029200"/>
            <a:ext cx="914400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80999" y="6019800"/>
            <a:ext cx="8267172" cy="403300"/>
          </a:xfrm>
        </p:spPr>
        <p:txBody>
          <a:bodyPr>
            <a:no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Section subtitle style</a:t>
            </a:r>
          </a:p>
        </p:txBody>
      </p:sp>
      <p:sp>
        <p:nvSpPr>
          <p:cNvPr id="3" name="Title 1"/>
          <p:cNvSpPr>
            <a:spLocks noGrp="1"/>
          </p:cNvSpPr>
          <p:nvPr>
            <p:ph type="ctrTitle" hasCustomPrompt="1"/>
          </p:nvPr>
        </p:nvSpPr>
        <p:spPr>
          <a:xfrm>
            <a:off x="380999" y="5253538"/>
            <a:ext cx="8267172" cy="570921"/>
          </a:xfrm>
        </p:spPr>
        <p:txBody>
          <a:bodyPr anchor="t" anchorCtr="0">
            <a:noAutofit/>
          </a:bodyPr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Section title style</a:t>
            </a:r>
          </a:p>
        </p:txBody>
      </p:sp>
      <p:sp>
        <p:nvSpPr>
          <p:cNvPr id="12" name="TextBox 11"/>
          <p:cNvSpPr txBox="1"/>
          <p:nvPr userDrawn="1"/>
        </p:nvSpPr>
        <p:spPr>
          <a:xfrm>
            <a:off x="0" y="700830"/>
            <a:ext cx="2434043" cy="438582"/>
          </a:xfrm>
          <a:prstGeom prst="rect">
            <a:avLst/>
          </a:prstGeom>
          <a:solidFill>
            <a:schemeClr val="tx2"/>
          </a:solidFill>
          <a:ln w="76200">
            <a:noFill/>
            <a:miter lim="800000"/>
          </a:ln>
        </p:spPr>
        <p:txBody>
          <a:bodyPr wrap="square" lIns="91440" rtlCol="0" anchor="ctr" anchorCtr="0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</a:rPr>
              <a:t>Memphis</a:t>
            </a:r>
            <a:r>
              <a:rPr lang="en-US" sz="1200" baseline="0">
                <a:solidFill>
                  <a:schemeClr val="bg1"/>
                </a:solidFill>
              </a:rPr>
              <a:t> Refinery</a:t>
            </a:r>
            <a:endParaRPr lang="en-US" sz="1200">
              <a:solidFill>
                <a:schemeClr val="bg1"/>
              </a:solidFill>
            </a:endParaRPr>
          </a:p>
          <a:p>
            <a:pPr algn="ctr"/>
            <a:r>
              <a:rPr lang="en-US" sz="1050" i="1">
                <a:solidFill>
                  <a:schemeClr val="bg1"/>
                </a:solidFill>
              </a:rPr>
              <a:t>Memphis, Tennessee</a:t>
            </a:r>
          </a:p>
        </p:txBody>
      </p:sp>
      <p:sp>
        <p:nvSpPr>
          <p:cNvPr id="14" name="TextBox 13"/>
          <p:cNvSpPr txBox="1"/>
          <p:nvPr userDrawn="1"/>
        </p:nvSpPr>
        <p:spPr>
          <a:xfrm>
            <a:off x="152400" y="6566356"/>
            <a:ext cx="1572546" cy="215444"/>
          </a:xfrm>
          <a:prstGeom prst="rect">
            <a:avLst/>
          </a:prstGeom>
          <a:noFill/>
        </p:spPr>
        <p:txBody>
          <a:bodyPr wrap="none" lIns="0" rIns="0" rtlCol="0" anchor="b" anchorCtr="0"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800">
                <a:solidFill>
                  <a:schemeClr val="tx2"/>
                </a:solidFill>
                <a:effectLst/>
              </a:rPr>
              <a:t>© 2018 Valero. All rights reserved.</a:t>
            </a:r>
            <a:endParaRPr lang="en-GB" sz="800">
              <a:solidFill>
                <a:schemeClr val="tx2"/>
              </a:solidFill>
              <a:effectLst/>
            </a:endParaRPr>
          </a:p>
        </p:txBody>
      </p:sp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9413" y="259056"/>
            <a:ext cx="2344747" cy="42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685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ide_Break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14400"/>
            <a:ext cx="9144000" cy="4876800"/>
          </a:xfrm>
          <a:prstGeom prst="rect">
            <a:avLst/>
          </a:prstGeom>
        </p:spPr>
      </p:pic>
      <p:sp>
        <p:nvSpPr>
          <p:cNvPr id="13" name="Rectangle 12"/>
          <p:cNvSpPr/>
          <p:nvPr userDrawn="1"/>
        </p:nvSpPr>
        <p:spPr>
          <a:xfrm>
            <a:off x="0" y="5778833"/>
            <a:ext cx="9144000" cy="67264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 userDrawn="1"/>
        </p:nvSpPr>
        <p:spPr>
          <a:xfrm>
            <a:off x="0" y="5079877"/>
            <a:ext cx="9144000" cy="91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 userDrawn="1"/>
        </p:nvSpPr>
        <p:spPr>
          <a:xfrm>
            <a:off x="0" y="535570"/>
            <a:ext cx="2497181" cy="664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/>
          <p:cNvSpPr/>
          <p:nvPr userDrawn="1"/>
        </p:nvSpPr>
        <p:spPr>
          <a:xfrm>
            <a:off x="0" y="5029200"/>
            <a:ext cx="914400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80999" y="6019800"/>
            <a:ext cx="8267172" cy="403300"/>
          </a:xfrm>
        </p:spPr>
        <p:txBody>
          <a:bodyPr>
            <a:no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Section subtitle style</a:t>
            </a:r>
          </a:p>
        </p:txBody>
      </p:sp>
      <p:sp>
        <p:nvSpPr>
          <p:cNvPr id="3" name="Title 1"/>
          <p:cNvSpPr>
            <a:spLocks noGrp="1"/>
          </p:cNvSpPr>
          <p:nvPr>
            <p:ph type="ctrTitle" hasCustomPrompt="1"/>
          </p:nvPr>
        </p:nvSpPr>
        <p:spPr>
          <a:xfrm>
            <a:off x="380999" y="5253538"/>
            <a:ext cx="8267172" cy="570921"/>
          </a:xfrm>
        </p:spPr>
        <p:txBody>
          <a:bodyPr anchor="t" anchorCtr="0">
            <a:noAutofit/>
          </a:bodyPr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Section title style</a:t>
            </a:r>
          </a:p>
        </p:txBody>
      </p:sp>
      <p:sp>
        <p:nvSpPr>
          <p:cNvPr id="12" name="TextBox 11"/>
          <p:cNvSpPr txBox="1"/>
          <p:nvPr userDrawn="1"/>
        </p:nvSpPr>
        <p:spPr>
          <a:xfrm>
            <a:off x="0" y="700830"/>
            <a:ext cx="2434043" cy="438582"/>
          </a:xfrm>
          <a:prstGeom prst="rect">
            <a:avLst/>
          </a:prstGeom>
          <a:solidFill>
            <a:schemeClr val="tx2"/>
          </a:solidFill>
          <a:ln w="76200">
            <a:noFill/>
            <a:miter lim="800000"/>
          </a:ln>
        </p:spPr>
        <p:txBody>
          <a:bodyPr wrap="square" lIns="91440" rtlCol="0" anchor="ctr" anchorCtr="0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</a:rPr>
              <a:t>Pembroke Refinery</a:t>
            </a:r>
          </a:p>
          <a:p>
            <a:pPr algn="ctr"/>
            <a:r>
              <a:rPr lang="en-US" sz="1050" i="1">
                <a:solidFill>
                  <a:schemeClr val="bg1"/>
                </a:solidFill>
              </a:rPr>
              <a:t>Pembroke, Wales, UK</a:t>
            </a:r>
          </a:p>
        </p:txBody>
      </p:sp>
      <p:sp>
        <p:nvSpPr>
          <p:cNvPr id="14" name="TextBox 13"/>
          <p:cNvSpPr txBox="1"/>
          <p:nvPr userDrawn="1"/>
        </p:nvSpPr>
        <p:spPr>
          <a:xfrm>
            <a:off x="152400" y="6566356"/>
            <a:ext cx="1572546" cy="215444"/>
          </a:xfrm>
          <a:prstGeom prst="rect">
            <a:avLst/>
          </a:prstGeom>
          <a:noFill/>
        </p:spPr>
        <p:txBody>
          <a:bodyPr wrap="none" lIns="0" rIns="0" rtlCol="0" anchor="b" anchorCtr="0"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800">
                <a:solidFill>
                  <a:schemeClr val="tx2"/>
                </a:solidFill>
                <a:effectLst/>
              </a:rPr>
              <a:t>© 2018 Valero. All rights reserved.</a:t>
            </a:r>
            <a:endParaRPr lang="en-GB" sz="800">
              <a:solidFill>
                <a:schemeClr val="tx2"/>
              </a:solidFill>
              <a:effectLst/>
            </a:endParaRPr>
          </a:p>
        </p:txBody>
      </p:sp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9413" y="259056"/>
            <a:ext cx="2344747" cy="42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272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ide_Break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14400"/>
            <a:ext cx="9144000" cy="4724400"/>
          </a:xfrm>
          <a:prstGeom prst="rect">
            <a:avLst/>
          </a:prstGeom>
        </p:spPr>
      </p:pic>
      <p:sp>
        <p:nvSpPr>
          <p:cNvPr id="13" name="Rectangle 12"/>
          <p:cNvSpPr/>
          <p:nvPr userDrawn="1"/>
        </p:nvSpPr>
        <p:spPr>
          <a:xfrm>
            <a:off x="0" y="5778833"/>
            <a:ext cx="9144000" cy="67264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 userDrawn="1"/>
        </p:nvSpPr>
        <p:spPr>
          <a:xfrm>
            <a:off x="0" y="5079877"/>
            <a:ext cx="9144000" cy="91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 userDrawn="1"/>
        </p:nvSpPr>
        <p:spPr>
          <a:xfrm>
            <a:off x="0" y="535570"/>
            <a:ext cx="2497181" cy="664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/>
          <p:cNvSpPr/>
          <p:nvPr userDrawn="1"/>
        </p:nvSpPr>
        <p:spPr>
          <a:xfrm>
            <a:off x="0" y="5029200"/>
            <a:ext cx="914400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80999" y="6019800"/>
            <a:ext cx="8267172" cy="403300"/>
          </a:xfrm>
        </p:spPr>
        <p:txBody>
          <a:bodyPr>
            <a:no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Section subtitle style</a:t>
            </a:r>
          </a:p>
        </p:txBody>
      </p:sp>
      <p:sp>
        <p:nvSpPr>
          <p:cNvPr id="3" name="Title 1"/>
          <p:cNvSpPr>
            <a:spLocks noGrp="1"/>
          </p:cNvSpPr>
          <p:nvPr>
            <p:ph type="ctrTitle" hasCustomPrompt="1"/>
          </p:nvPr>
        </p:nvSpPr>
        <p:spPr>
          <a:xfrm>
            <a:off x="380999" y="5253538"/>
            <a:ext cx="8267172" cy="570921"/>
          </a:xfrm>
        </p:spPr>
        <p:txBody>
          <a:bodyPr anchor="t" anchorCtr="0">
            <a:noAutofit/>
          </a:bodyPr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Section title style</a:t>
            </a:r>
          </a:p>
        </p:txBody>
      </p:sp>
      <p:sp>
        <p:nvSpPr>
          <p:cNvPr id="12" name="TextBox 11"/>
          <p:cNvSpPr txBox="1"/>
          <p:nvPr userDrawn="1"/>
        </p:nvSpPr>
        <p:spPr>
          <a:xfrm>
            <a:off x="0" y="700830"/>
            <a:ext cx="2434043" cy="438582"/>
          </a:xfrm>
          <a:prstGeom prst="rect">
            <a:avLst/>
          </a:prstGeom>
          <a:solidFill>
            <a:schemeClr val="tx2"/>
          </a:solidFill>
          <a:ln w="76200">
            <a:noFill/>
            <a:miter lim="800000"/>
          </a:ln>
        </p:spPr>
        <p:txBody>
          <a:bodyPr wrap="square" lIns="91440" rtlCol="0" anchor="ctr" anchorCtr="0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</a:rPr>
              <a:t>Port Arthur Refinery</a:t>
            </a:r>
          </a:p>
          <a:p>
            <a:pPr algn="ctr"/>
            <a:r>
              <a:rPr lang="en-US" sz="1050" i="1">
                <a:solidFill>
                  <a:schemeClr val="bg1"/>
                </a:solidFill>
              </a:rPr>
              <a:t>Port Arthur, Texas</a:t>
            </a:r>
          </a:p>
        </p:txBody>
      </p:sp>
      <p:sp>
        <p:nvSpPr>
          <p:cNvPr id="14" name="TextBox 13"/>
          <p:cNvSpPr txBox="1"/>
          <p:nvPr userDrawn="1"/>
        </p:nvSpPr>
        <p:spPr>
          <a:xfrm>
            <a:off x="152400" y="6566356"/>
            <a:ext cx="1572546" cy="215444"/>
          </a:xfrm>
          <a:prstGeom prst="rect">
            <a:avLst/>
          </a:prstGeom>
          <a:noFill/>
        </p:spPr>
        <p:txBody>
          <a:bodyPr wrap="none" lIns="0" rIns="0" rtlCol="0" anchor="b" anchorCtr="0"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800">
                <a:solidFill>
                  <a:schemeClr val="tx2"/>
                </a:solidFill>
                <a:effectLst/>
              </a:rPr>
              <a:t>© 2018 Valero. All rights reserved.</a:t>
            </a:r>
            <a:endParaRPr lang="en-GB" sz="800">
              <a:solidFill>
                <a:schemeClr val="tx2"/>
              </a:solidFill>
              <a:effectLst/>
            </a:endParaRPr>
          </a:p>
        </p:txBody>
      </p:sp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9413" y="259056"/>
            <a:ext cx="2344747" cy="42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244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ide_Break_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14400"/>
            <a:ext cx="9144000" cy="4572000"/>
          </a:xfrm>
          <a:prstGeom prst="rect">
            <a:avLst/>
          </a:prstGeom>
        </p:spPr>
      </p:pic>
      <p:sp>
        <p:nvSpPr>
          <p:cNvPr id="13" name="Rectangle 12"/>
          <p:cNvSpPr/>
          <p:nvPr userDrawn="1"/>
        </p:nvSpPr>
        <p:spPr>
          <a:xfrm>
            <a:off x="0" y="5778833"/>
            <a:ext cx="9144000" cy="67264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 userDrawn="1"/>
        </p:nvSpPr>
        <p:spPr>
          <a:xfrm>
            <a:off x="0" y="5079877"/>
            <a:ext cx="9144000" cy="91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 userDrawn="1"/>
        </p:nvSpPr>
        <p:spPr>
          <a:xfrm>
            <a:off x="0" y="535570"/>
            <a:ext cx="2497181" cy="664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/>
          <p:cNvSpPr/>
          <p:nvPr userDrawn="1"/>
        </p:nvSpPr>
        <p:spPr>
          <a:xfrm>
            <a:off x="0" y="5029200"/>
            <a:ext cx="914400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80999" y="6019800"/>
            <a:ext cx="8267172" cy="403300"/>
          </a:xfrm>
        </p:spPr>
        <p:txBody>
          <a:bodyPr>
            <a:no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Section subtitle style</a:t>
            </a:r>
          </a:p>
        </p:txBody>
      </p:sp>
      <p:sp>
        <p:nvSpPr>
          <p:cNvPr id="3" name="Title 1"/>
          <p:cNvSpPr>
            <a:spLocks noGrp="1"/>
          </p:cNvSpPr>
          <p:nvPr>
            <p:ph type="ctrTitle" hasCustomPrompt="1"/>
          </p:nvPr>
        </p:nvSpPr>
        <p:spPr>
          <a:xfrm>
            <a:off x="380999" y="5253538"/>
            <a:ext cx="8267172" cy="570921"/>
          </a:xfrm>
        </p:spPr>
        <p:txBody>
          <a:bodyPr anchor="t" anchorCtr="0">
            <a:noAutofit/>
          </a:bodyPr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Section title style</a:t>
            </a:r>
          </a:p>
        </p:txBody>
      </p:sp>
      <p:sp>
        <p:nvSpPr>
          <p:cNvPr id="12" name="TextBox 11"/>
          <p:cNvSpPr txBox="1"/>
          <p:nvPr userDrawn="1"/>
        </p:nvSpPr>
        <p:spPr>
          <a:xfrm>
            <a:off x="0" y="700830"/>
            <a:ext cx="2434043" cy="438582"/>
          </a:xfrm>
          <a:prstGeom prst="rect">
            <a:avLst/>
          </a:prstGeom>
          <a:solidFill>
            <a:schemeClr val="tx2"/>
          </a:solidFill>
          <a:ln w="76200">
            <a:noFill/>
            <a:miter lim="800000"/>
          </a:ln>
        </p:spPr>
        <p:txBody>
          <a:bodyPr wrap="square" lIns="91440" rtlCol="0" anchor="ctr" anchorCtr="0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</a:rPr>
              <a:t>St.</a:t>
            </a:r>
            <a:r>
              <a:rPr lang="en-US" sz="1200" baseline="0">
                <a:solidFill>
                  <a:schemeClr val="bg1"/>
                </a:solidFill>
              </a:rPr>
              <a:t> Charles</a:t>
            </a:r>
            <a:r>
              <a:rPr lang="en-US" sz="1200">
                <a:solidFill>
                  <a:schemeClr val="bg1"/>
                </a:solidFill>
              </a:rPr>
              <a:t> Refinery</a:t>
            </a:r>
          </a:p>
          <a:p>
            <a:pPr algn="ctr"/>
            <a:r>
              <a:rPr lang="en-US" sz="1050" i="1">
                <a:solidFill>
                  <a:schemeClr val="bg1"/>
                </a:solidFill>
              </a:rPr>
              <a:t>Norco, Louisiana</a:t>
            </a:r>
          </a:p>
        </p:txBody>
      </p:sp>
      <p:sp>
        <p:nvSpPr>
          <p:cNvPr id="14" name="TextBox 13"/>
          <p:cNvSpPr txBox="1"/>
          <p:nvPr userDrawn="1"/>
        </p:nvSpPr>
        <p:spPr>
          <a:xfrm>
            <a:off x="152400" y="6566356"/>
            <a:ext cx="1572546" cy="215444"/>
          </a:xfrm>
          <a:prstGeom prst="rect">
            <a:avLst/>
          </a:prstGeom>
          <a:noFill/>
        </p:spPr>
        <p:txBody>
          <a:bodyPr wrap="none" lIns="0" rIns="0" rtlCol="0" anchor="b" anchorCtr="0"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800">
                <a:solidFill>
                  <a:schemeClr val="tx2"/>
                </a:solidFill>
                <a:effectLst/>
              </a:rPr>
              <a:t>© 2018 Valero. All rights reserved.</a:t>
            </a:r>
            <a:endParaRPr lang="en-GB" sz="800">
              <a:solidFill>
                <a:schemeClr val="tx2"/>
              </a:solidFill>
              <a:effectLst/>
            </a:endParaRPr>
          </a:p>
        </p:txBody>
      </p:sp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9413" y="259056"/>
            <a:ext cx="2344747" cy="42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4338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lide_Break_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14400"/>
            <a:ext cx="9144000" cy="4572000"/>
          </a:xfrm>
          <a:prstGeom prst="rect">
            <a:avLst/>
          </a:prstGeom>
        </p:spPr>
      </p:pic>
      <p:sp>
        <p:nvSpPr>
          <p:cNvPr id="13" name="Rectangle 12"/>
          <p:cNvSpPr/>
          <p:nvPr userDrawn="1"/>
        </p:nvSpPr>
        <p:spPr>
          <a:xfrm>
            <a:off x="0" y="5778833"/>
            <a:ext cx="9144000" cy="67264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 userDrawn="1"/>
        </p:nvSpPr>
        <p:spPr>
          <a:xfrm>
            <a:off x="0" y="5079877"/>
            <a:ext cx="9144000" cy="91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 userDrawn="1"/>
        </p:nvSpPr>
        <p:spPr>
          <a:xfrm>
            <a:off x="0" y="535570"/>
            <a:ext cx="2497181" cy="664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/>
          <p:cNvSpPr/>
          <p:nvPr userDrawn="1"/>
        </p:nvSpPr>
        <p:spPr>
          <a:xfrm>
            <a:off x="0" y="5029200"/>
            <a:ext cx="9144000" cy="640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380999" y="6019800"/>
            <a:ext cx="8267172" cy="403300"/>
          </a:xfrm>
        </p:spPr>
        <p:txBody>
          <a:bodyPr>
            <a:no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Section subtitle style</a:t>
            </a:r>
          </a:p>
        </p:txBody>
      </p:sp>
      <p:sp>
        <p:nvSpPr>
          <p:cNvPr id="3" name="Title 1"/>
          <p:cNvSpPr>
            <a:spLocks noGrp="1"/>
          </p:cNvSpPr>
          <p:nvPr>
            <p:ph type="ctrTitle" hasCustomPrompt="1"/>
          </p:nvPr>
        </p:nvSpPr>
        <p:spPr>
          <a:xfrm>
            <a:off x="380999" y="5253538"/>
            <a:ext cx="8267172" cy="570921"/>
          </a:xfrm>
        </p:spPr>
        <p:txBody>
          <a:bodyPr anchor="t" anchorCtr="0">
            <a:noAutofit/>
          </a:bodyPr>
          <a:lstStyle>
            <a:lvl1pPr algn="l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Section title style</a:t>
            </a:r>
          </a:p>
        </p:txBody>
      </p:sp>
      <p:sp>
        <p:nvSpPr>
          <p:cNvPr id="12" name="TextBox 11"/>
          <p:cNvSpPr txBox="1"/>
          <p:nvPr userDrawn="1"/>
        </p:nvSpPr>
        <p:spPr>
          <a:xfrm>
            <a:off x="0" y="700830"/>
            <a:ext cx="2434043" cy="438582"/>
          </a:xfrm>
          <a:prstGeom prst="rect">
            <a:avLst/>
          </a:prstGeom>
          <a:solidFill>
            <a:schemeClr val="tx2"/>
          </a:solidFill>
          <a:ln w="76200">
            <a:noFill/>
            <a:miter lim="800000"/>
          </a:ln>
        </p:spPr>
        <p:txBody>
          <a:bodyPr wrap="square" lIns="91440" rtlCol="0" anchor="ctr" anchorCtr="0">
            <a:spAutoFit/>
          </a:bodyPr>
          <a:lstStyle/>
          <a:p>
            <a:pPr algn="ctr"/>
            <a:r>
              <a:rPr lang="en-US" sz="1200">
                <a:solidFill>
                  <a:schemeClr val="bg1"/>
                </a:solidFill>
              </a:rPr>
              <a:t>Texas City Refinery</a:t>
            </a:r>
          </a:p>
          <a:p>
            <a:pPr algn="ctr"/>
            <a:r>
              <a:rPr lang="en-US" sz="1050" i="1">
                <a:solidFill>
                  <a:schemeClr val="bg1"/>
                </a:solidFill>
              </a:rPr>
              <a:t>Texas City, Texas</a:t>
            </a:r>
          </a:p>
        </p:txBody>
      </p:sp>
      <p:sp>
        <p:nvSpPr>
          <p:cNvPr id="14" name="TextBox 13"/>
          <p:cNvSpPr txBox="1"/>
          <p:nvPr userDrawn="1"/>
        </p:nvSpPr>
        <p:spPr>
          <a:xfrm>
            <a:off x="152400" y="6566356"/>
            <a:ext cx="1572546" cy="215444"/>
          </a:xfrm>
          <a:prstGeom prst="rect">
            <a:avLst/>
          </a:prstGeom>
          <a:noFill/>
        </p:spPr>
        <p:txBody>
          <a:bodyPr wrap="none" lIns="0" rIns="0" rtlCol="0" anchor="b" anchorCtr="0">
            <a:sp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800">
                <a:solidFill>
                  <a:schemeClr val="tx2"/>
                </a:solidFill>
                <a:effectLst/>
              </a:rPr>
              <a:t>© 2018 Valero. All rights reserved.</a:t>
            </a:r>
            <a:endParaRPr lang="en-GB" sz="800">
              <a:solidFill>
                <a:schemeClr val="tx2"/>
              </a:solidFill>
              <a:effectLst/>
            </a:endParaRPr>
          </a:p>
        </p:txBody>
      </p:sp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9413" y="259056"/>
            <a:ext cx="2344747" cy="426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745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ppendi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Single Corner Rectangle 4"/>
          <p:cNvSpPr/>
          <p:nvPr userDrawn="1"/>
        </p:nvSpPr>
        <p:spPr>
          <a:xfrm flipH="1">
            <a:off x="0" y="6477000"/>
            <a:ext cx="9144000" cy="381000"/>
          </a:xfrm>
          <a:prstGeom prst="snip1Rect">
            <a:avLst>
              <a:gd name="adj" fmla="val 0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noFill/>
            </a:endParaRPr>
          </a:p>
        </p:txBody>
      </p:sp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457200" y="247718"/>
            <a:ext cx="7391400" cy="84924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92978" y="6528033"/>
            <a:ext cx="3810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746A045-542F-428B-926C-15C9557EA5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39000" y="6543105"/>
            <a:ext cx="1447802" cy="26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4211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nip Single Corner Rectangle 3"/>
          <p:cNvSpPr/>
          <p:nvPr userDrawn="1"/>
        </p:nvSpPr>
        <p:spPr>
          <a:xfrm flipH="1">
            <a:off x="0" y="6477000"/>
            <a:ext cx="9144000" cy="381000"/>
          </a:xfrm>
          <a:prstGeom prst="snip1Rect">
            <a:avLst>
              <a:gd name="adj" fmla="val 0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noFill/>
            </a:endParaRPr>
          </a:p>
        </p:txBody>
      </p:sp>
      <p:sp>
        <p:nvSpPr>
          <p:cNvPr id="3" name="Title Placeholder 1"/>
          <p:cNvSpPr>
            <a:spLocks noGrp="1"/>
          </p:cNvSpPr>
          <p:nvPr>
            <p:ph type="title"/>
          </p:nvPr>
        </p:nvSpPr>
        <p:spPr>
          <a:xfrm>
            <a:off x="457200" y="247718"/>
            <a:ext cx="7367853" cy="84924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8" name="Group 17"/>
          <p:cNvGrpSpPr/>
          <p:nvPr userDrawn="1"/>
        </p:nvGrpSpPr>
        <p:grpSpPr>
          <a:xfrm>
            <a:off x="1066800" y="1981201"/>
            <a:ext cx="7010400" cy="2140683"/>
            <a:chOff x="2667000" y="1981200"/>
            <a:chExt cx="7004005" cy="2140683"/>
          </a:xfrm>
        </p:grpSpPr>
        <p:sp>
          <p:nvSpPr>
            <p:cNvPr id="19" name="Freeform 18"/>
            <p:cNvSpPr>
              <a:spLocks noEditPoints="1"/>
            </p:cNvSpPr>
            <p:nvPr userDrawn="1"/>
          </p:nvSpPr>
          <p:spPr bwMode="auto">
            <a:xfrm>
              <a:off x="5607870" y="2179379"/>
              <a:ext cx="1219650" cy="1942504"/>
            </a:xfrm>
            <a:custGeom>
              <a:avLst/>
              <a:gdLst>
                <a:gd name="T0" fmla="*/ 155 w 196"/>
                <a:gd name="T1" fmla="*/ 27 h 313"/>
                <a:gd name="T2" fmla="*/ 155 w 196"/>
                <a:gd name="T3" fmla="*/ 15 h 313"/>
                <a:gd name="T4" fmla="*/ 133 w 196"/>
                <a:gd name="T5" fmla="*/ 0 h 313"/>
                <a:gd name="T6" fmla="*/ 111 w 196"/>
                <a:gd name="T7" fmla="*/ 15 h 313"/>
                <a:gd name="T8" fmla="*/ 111 w 196"/>
                <a:gd name="T9" fmla="*/ 27 h 313"/>
                <a:gd name="T10" fmla="*/ 44 w 196"/>
                <a:gd name="T11" fmla="*/ 27 h 313"/>
                <a:gd name="T12" fmla="*/ 0 w 196"/>
                <a:gd name="T13" fmla="*/ 71 h 313"/>
                <a:gd name="T14" fmla="*/ 0 w 196"/>
                <a:gd name="T15" fmla="*/ 255 h 313"/>
                <a:gd name="T16" fmla="*/ 58 w 196"/>
                <a:gd name="T17" fmla="*/ 313 h 313"/>
                <a:gd name="T18" fmla="*/ 137 w 196"/>
                <a:gd name="T19" fmla="*/ 313 h 313"/>
                <a:gd name="T20" fmla="*/ 196 w 196"/>
                <a:gd name="T21" fmla="*/ 255 h 313"/>
                <a:gd name="T22" fmla="*/ 196 w 196"/>
                <a:gd name="T23" fmla="*/ 71 h 313"/>
                <a:gd name="T24" fmla="*/ 155 w 196"/>
                <a:gd name="T25" fmla="*/ 27 h 313"/>
                <a:gd name="T26" fmla="*/ 98 w 196"/>
                <a:gd name="T27" fmla="*/ 293 h 313"/>
                <a:gd name="T28" fmla="*/ 77 w 196"/>
                <a:gd name="T29" fmla="*/ 272 h 313"/>
                <a:gd name="T30" fmla="*/ 98 w 196"/>
                <a:gd name="T31" fmla="*/ 251 h 313"/>
                <a:gd name="T32" fmla="*/ 119 w 196"/>
                <a:gd name="T33" fmla="*/ 272 h 313"/>
                <a:gd name="T34" fmla="*/ 98 w 196"/>
                <a:gd name="T35" fmla="*/ 293 h 313"/>
                <a:gd name="T36" fmla="*/ 170 w 196"/>
                <a:gd name="T37" fmla="*/ 218 h 313"/>
                <a:gd name="T38" fmla="*/ 150 w 196"/>
                <a:gd name="T39" fmla="*/ 238 h 313"/>
                <a:gd name="T40" fmla="*/ 45 w 196"/>
                <a:gd name="T41" fmla="*/ 238 h 313"/>
                <a:gd name="T42" fmla="*/ 26 w 196"/>
                <a:gd name="T43" fmla="*/ 218 h 313"/>
                <a:gd name="T44" fmla="*/ 26 w 196"/>
                <a:gd name="T45" fmla="*/ 73 h 313"/>
                <a:gd name="T46" fmla="*/ 45 w 196"/>
                <a:gd name="T47" fmla="*/ 54 h 313"/>
                <a:gd name="T48" fmla="*/ 150 w 196"/>
                <a:gd name="T49" fmla="*/ 54 h 313"/>
                <a:gd name="T50" fmla="*/ 170 w 196"/>
                <a:gd name="T51" fmla="*/ 73 h 313"/>
                <a:gd name="T52" fmla="*/ 170 w 196"/>
                <a:gd name="T53" fmla="*/ 218 h 3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96" h="313">
                  <a:moveTo>
                    <a:pt x="155" y="27"/>
                  </a:moveTo>
                  <a:cubicBezTo>
                    <a:pt x="155" y="15"/>
                    <a:pt x="155" y="15"/>
                    <a:pt x="155" y="15"/>
                  </a:cubicBezTo>
                  <a:cubicBezTo>
                    <a:pt x="155" y="6"/>
                    <a:pt x="145" y="0"/>
                    <a:pt x="133" y="0"/>
                  </a:cubicBezTo>
                  <a:cubicBezTo>
                    <a:pt x="121" y="0"/>
                    <a:pt x="111" y="6"/>
                    <a:pt x="111" y="15"/>
                  </a:cubicBezTo>
                  <a:cubicBezTo>
                    <a:pt x="111" y="27"/>
                    <a:pt x="111" y="27"/>
                    <a:pt x="111" y="27"/>
                  </a:cubicBezTo>
                  <a:cubicBezTo>
                    <a:pt x="44" y="27"/>
                    <a:pt x="44" y="27"/>
                    <a:pt x="44" y="27"/>
                  </a:cubicBezTo>
                  <a:cubicBezTo>
                    <a:pt x="20" y="27"/>
                    <a:pt x="0" y="46"/>
                    <a:pt x="0" y="71"/>
                  </a:cubicBezTo>
                  <a:cubicBezTo>
                    <a:pt x="0" y="255"/>
                    <a:pt x="0" y="255"/>
                    <a:pt x="0" y="255"/>
                  </a:cubicBezTo>
                  <a:cubicBezTo>
                    <a:pt x="0" y="287"/>
                    <a:pt x="26" y="313"/>
                    <a:pt x="58" y="313"/>
                  </a:cubicBezTo>
                  <a:cubicBezTo>
                    <a:pt x="137" y="313"/>
                    <a:pt x="137" y="313"/>
                    <a:pt x="137" y="313"/>
                  </a:cubicBezTo>
                  <a:cubicBezTo>
                    <a:pt x="170" y="313"/>
                    <a:pt x="196" y="287"/>
                    <a:pt x="196" y="255"/>
                  </a:cubicBezTo>
                  <a:cubicBezTo>
                    <a:pt x="196" y="71"/>
                    <a:pt x="196" y="71"/>
                    <a:pt x="196" y="71"/>
                  </a:cubicBezTo>
                  <a:cubicBezTo>
                    <a:pt x="196" y="48"/>
                    <a:pt x="178" y="29"/>
                    <a:pt x="155" y="27"/>
                  </a:cubicBezTo>
                  <a:close/>
                  <a:moveTo>
                    <a:pt x="98" y="293"/>
                  </a:moveTo>
                  <a:cubicBezTo>
                    <a:pt x="86" y="293"/>
                    <a:pt x="77" y="283"/>
                    <a:pt x="77" y="272"/>
                  </a:cubicBezTo>
                  <a:cubicBezTo>
                    <a:pt x="77" y="260"/>
                    <a:pt x="86" y="251"/>
                    <a:pt x="98" y="251"/>
                  </a:cubicBezTo>
                  <a:cubicBezTo>
                    <a:pt x="109" y="251"/>
                    <a:pt x="119" y="260"/>
                    <a:pt x="119" y="272"/>
                  </a:cubicBezTo>
                  <a:cubicBezTo>
                    <a:pt x="119" y="283"/>
                    <a:pt x="109" y="293"/>
                    <a:pt x="98" y="293"/>
                  </a:cubicBezTo>
                  <a:close/>
                  <a:moveTo>
                    <a:pt x="170" y="218"/>
                  </a:moveTo>
                  <a:cubicBezTo>
                    <a:pt x="170" y="229"/>
                    <a:pt x="161" y="238"/>
                    <a:pt x="150" y="238"/>
                  </a:cubicBezTo>
                  <a:cubicBezTo>
                    <a:pt x="45" y="238"/>
                    <a:pt x="45" y="238"/>
                    <a:pt x="45" y="238"/>
                  </a:cubicBezTo>
                  <a:cubicBezTo>
                    <a:pt x="35" y="238"/>
                    <a:pt x="26" y="229"/>
                    <a:pt x="26" y="218"/>
                  </a:cubicBezTo>
                  <a:cubicBezTo>
                    <a:pt x="26" y="73"/>
                    <a:pt x="26" y="73"/>
                    <a:pt x="26" y="73"/>
                  </a:cubicBezTo>
                  <a:cubicBezTo>
                    <a:pt x="26" y="63"/>
                    <a:pt x="35" y="54"/>
                    <a:pt x="45" y="54"/>
                  </a:cubicBezTo>
                  <a:cubicBezTo>
                    <a:pt x="150" y="54"/>
                    <a:pt x="150" y="54"/>
                    <a:pt x="150" y="54"/>
                  </a:cubicBezTo>
                  <a:cubicBezTo>
                    <a:pt x="161" y="54"/>
                    <a:pt x="170" y="63"/>
                    <a:pt x="170" y="73"/>
                  </a:cubicBezTo>
                  <a:lnTo>
                    <a:pt x="170" y="2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350"/>
            </a:p>
          </p:txBody>
        </p:sp>
        <p:sp>
          <p:nvSpPr>
            <p:cNvPr id="20" name="Freeform 22"/>
            <p:cNvSpPr>
              <a:spLocks noEditPoints="1"/>
            </p:cNvSpPr>
            <p:nvPr userDrawn="1"/>
          </p:nvSpPr>
          <p:spPr bwMode="auto">
            <a:xfrm>
              <a:off x="2667000" y="1981200"/>
              <a:ext cx="2093022" cy="2102487"/>
            </a:xfrm>
            <a:custGeom>
              <a:avLst/>
              <a:gdLst>
                <a:gd name="T0" fmla="*/ 588 w 749"/>
                <a:gd name="T1" fmla="*/ 558 h 752"/>
                <a:gd name="T2" fmla="*/ 664 w 749"/>
                <a:gd name="T3" fmla="*/ 650 h 752"/>
                <a:gd name="T4" fmla="*/ 0 w 749"/>
                <a:gd name="T5" fmla="*/ 650 h 752"/>
                <a:gd name="T6" fmla="*/ 15 w 749"/>
                <a:gd name="T7" fmla="*/ 311 h 752"/>
                <a:gd name="T8" fmla="*/ 16 w 749"/>
                <a:gd name="T9" fmla="*/ 310 h 752"/>
                <a:gd name="T10" fmla="*/ 236 w 749"/>
                <a:gd name="T11" fmla="*/ 267 h 752"/>
                <a:gd name="T12" fmla="*/ 325 w 749"/>
                <a:gd name="T13" fmla="*/ 365 h 752"/>
                <a:gd name="T14" fmla="*/ 409 w 749"/>
                <a:gd name="T15" fmla="*/ 267 h 752"/>
                <a:gd name="T16" fmla="*/ 646 w 749"/>
                <a:gd name="T17" fmla="*/ 310 h 752"/>
                <a:gd name="T18" fmla="*/ 642 w 749"/>
                <a:gd name="T19" fmla="*/ 367 h 752"/>
                <a:gd name="T20" fmla="*/ 668 w 749"/>
                <a:gd name="T21" fmla="*/ 541 h 752"/>
                <a:gd name="T22" fmla="*/ 64 w 749"/>
                <a:gd name="T23" fmla="*/ 376 h 752"/>
                <a:gd name="T24" fmla="*/ 127 w 749"/>
                <a:gd name="T25" fmla="*/ 389 h 752"/>
                <a:gd name="T26" fmla="*/ 532 w 749"/>
                <a:gd name="T27" fmla="*/ 637 h 752"/>
                <a:gd name="T28" fmla="*/ 122 w 749"/>
                <a:gd name="T29" fmla="*/ 634 h 752"/>
                <a:gd name="T30" fmla="*/ 327 w 749"/>
                <a:gd name="T31" fmla="*/ 711 h 752"/>
                <a:gd name="T32" fmla="*/ 533 w 749"/>
                <a:gd name="T33" fmla="*/ 637 h 752"/>
                <a:gd name="T34" fmla="*/ 593 w 749"/>
                <a:gd name="T35" fmla="*/ 523 h 752"/>
                <a:gd name="T36" fmla="*/ 593 w 749"/>
                <a:gd name="T37" fmla="*/ 522 h 752"/>
                <a:gd name="T38" fmla="*/ 637 w 749"/>
                <a:gd name="T39" fmla="*/ 404 h 752"/>
                <a:gd name="T40" fmla="*/ 646 w 749"/>
                <a:gd name="T41" fmla="*/ 512 h 752"/>
                <a:gd name="T42" fmla="*/ 410 w 749"/>
                <a:gd name="T43" fmla="*/ 246 h 752"/>
                <a:gd name="T44" fmla="*/ 396 w 749"/>
                <a:gd name="T45" fmla="*/ 277 h 752"/>
                <a:gd name="T46" fmla="*/ 338 w 749"/>
                <a:gd name="T47" fmla="*/ 273 h 752"/>
                <a:gd name="T48" fmla="*/ 338 w 749"/>
                <a:gd name="T49" fmla="*/ 272 h 752"/>
                <a:gd name="T50" fmla="*/ 339 w 749"/>
                <a:gd name="T51" fmla="*/ 264 h 752"/>
                <a:gd name="T52" fmla="*/ 344 w 749"/>
                <a:gd name="T53" fmla="*/ 252 h 752"/>
                <a:gd name="T54" fmla="*/ 349 w 749"/>
                <a:gd name="T55" fmla="*/ 244 h 752"/>
                <a:gd name="T56" fmla="*/ 349 w 749"/>
                <a:gd name="T57" fmla="*/ 244 h 752"/>
                <a:gd name="T58" fmla="*/ 396 w 749"/>
                <a:gd name="T59" fmla="*/ 106 h 752"/>
                <a:gd name="T60" fmla="*/ 410 w 749"/>
                <a:gd name="T61" fmla="*/ 246 h 752"/>
                <a:gd name="T62" fmla="*/ 424 w 749"/>
                <a:gd name="T63" fmla="*/ 342 h 752"/>
                <a:gd name="T64" fmla="*/ 332 w 749"/>
                <a:gd name="T65" fmla="*/ 264 h 752"/>
                <a:gd name="T66" fmla="*/ 300 w 749"/>
                <a:gd name="T67" fmla="*/ 264 h 752"/>
                <a:gd name="T68" fmla="*/ 331 w 749"/>
                <a:gd name="T69" fmla="*/ 252 h 752"/>
                <a:gd name="T70" fmla="*/ 332 w 749"/>
                <a:gd name="T71" fmla="*/ 264 h 752"/>
                <a:gd name="T72" fmla="*/ 292 w 749"/>
                <a:gd name="T73" fmla="*/ 244 h 752"/>
                <a:gd name="T74" fmla="*/ 292 w 749"/>
                <a:gd name="T75" fmla="*/ 262 h 752"/>
                <a:gd name="T76" fmla="*/ 292 w 749"/>
                <a:gd name="T77" fmla="*/ 262 h 752"/>
                <a:gd name="T78" fmla="*/ 345 w 749"/>
                <a:gd name="T79" fmla="*/ 318 h 752"/>
                <a:gd name="T80" fmla="*/ 248 w 749"/>
                <a:gd name="T81" fmla="*/ 266 h 752"/>
                <a:gd name="T82" fmla="*/ 235 w 749"/>
                <a:gd name="T83" fmla="*/ 250 h 752"/>
                <a:gd name="T84" fmla="*/ 308 w 749"/>
                <a:gd name="T85" fmla="*/ 0 h 7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49" h="752">
                  <a:moveTo>
                    <a:pt x="668" y="541"/>
                  </a:moveTo>
                  <a:cubicBezTo>
                    <a:pt x="642" y="555"/>
                    <a:pt x="613" y="561"/>
                    <a:pt x="588" y="558"/>
                  </a:cubicBezTo>
                  <a:cubicBezTo>
                    <a:pt x="584" y="566"/>
                    <a:pt x="580" y="573"/>
                    <a:pt x="576" y="581"/>
                  </a:cubicBezTo>
                  <a:cubicBezTo>
                    <a:pt x="630" y="599"/>
                    <a:pt x="664" y="623"/>
                    <a:pt x="664" y="650"/>
                  </a:cubicBezTo>
                  <a:cubicBezTo>
                    <a:pt x="664" y="707"/>
                    <a:pt x="515" y="752"/>
                    <a:pt x="332" y="752"/>
                  </a:cubicBezTo>
                  <a:cubicBezTo>
                    <a:pt x="148" y="752"/>
                    <a:pt x="0" y="707"/>
                    <a:pt x="0" y="650"/>
                  </a:cubicBezTo>
                  <a:cubicBezTo>
                    <a:pt x="0" y="624"/>
                    <a:pt x="32" y="600"/>
                    <a:pt x="86" y="581"/>
                  </a:cubicBezTo>
                  <a:cubicBezTo>
                    <a:pt x="44" y="507"/>
                    <a:pt x="18" y="413"/>
                    <a:pt x="15" y="311"/>
                  </a:cubicBezTo>
                  <a:cubicBezTo>
                    <a:pt x="16" y="311"/>
                    <a:pt x="16" y="311"/>
                    <a:pt x="16" y="311"/>
                  </a:cubicBezTo>
                  <a:cubicBezTo>
                    <a:pt x="16" y="310"/>
                    <a:pt x="16" y="310"/>
                    <a:pt x="16" y="310"/>
                  </a:cubicBezTo>
                  <a:cubicBezTo>
                    <a:pt x="16" y="285"/>
                    <a:pt x="102" y="263"/>
                    <a:pt x="224" y="255"/>
                  </a:cubicBezTo>
                  <a:cubicBezTo>
                    <a:pt x="227" y="260"/>
                    <a:pt x="234" y="266"/>
                    <a:pt x="236" y="267"/>
                  </a:cubicBezTo>
                  <a:cubicBezTo>
                    <a:pt x="128" y="274"/>
                    <a:pt x="51" y="293"/>
                    <a:pt x="51" y="315"/>
                  </a:cubicBezTo>
                  <a:cubicBezTo>
                    <a:pt x="51" y="343"/>
                    <a:pt x="174" y="365"/>
                    <a:pt x="325" y="365"/>
                  </a:cubicBezTo>
                  <a:cubicBezTo>
                    <a:pt x="477" y="365"/>
                    <a:pt x="599" y="343"/>
                    <a:pt x="599" y="315"/>
                  </a:cubicBezTo>
                  <a:cubicBezTo>
                    <a:pt x="599" y="292"/>
                    <a:pt x="519" y="273"/>
                    <a:pt x="409" y="267"/>
                  </a:cubicBezTo>
                  <a:cubicBezTo>
                    <a:pt x="411" y="262"/>
                    <a:pt x="413" y="258"/>
                    <a:pt x="415" y="254"/>
                  </a:cubicBezTo>
                  <a:cubicBezTo>
                    <a:pt x="548" y="261"/>
                    <a:pt x="646" y="283"/>
                    <a:pt x="646" y="310"/>
                  </a:cubicBezTo>
                  <a:cubicBezTo>
                    <a:pt x="646" y="311"/>
                    <a:pt x="646" y="312"/>
                    <a:pt x="646" y="312"/>
                  </a:cubicBezTo>
                  <a:cubicBezTo>
                    <a:pt x="645" y="331"/>
                    <a:pt x="644" y="349"/>
                    <a:pt x="642" y="367"/>
                  </a:cubicBezTo>
                  <a:cubicBezTo>
                    <a:pt x="678" y="365"/>
                    <a:pt x="710" y="379"/>
                    <a:pt x="725" y="407"/>
                  </a:cubicBezTo>
                  <a:cubicBezTo>
                    <a:pt x="749" y="450"/>
                    <a:pt x="724" y="510"/>
                    <a:pt x="668" y="541"/>
                  </a:cubicBezTo>
                  <a:close/>
                  <a:moveTo>
                    <a:pt x="127" y="389"/>
                  </a:moveTo>
                  <a:cubicBezTo>
                    <a:pt x="96" y="389"/>
                    <a:pt x="64" y="376"/>
                    <a:pt x="64" y="376"/>
                  </a:cubicBezTo>
                  <a:cubicBezTo>
                    <a:pt x="76" y="580"/>
                    <a:pt x="166" y="555"/>
                    <a:pt x="166" y="555"/>
                  </a:cubicBezTo>
                  <a:cubicBezTo>
                    <a:pt x="140" y="542"/>
                    <a:pt x="127" y="389"/>
                    <a:pt x="127" y="389"/>
                  </a:cubicBezTo>
                  <a:close/>
                  <a:moveTo>
                    <a:pt x="533" y="637"/>
                  </a:moveTo>
                  <a:cubicBezTo>
                    <a:pt x="533" y="637"/>
                    <a:pt x="532" y="637"/>
                    <a:pt x="532" y="637"/>
                  </a:cubicBezTo>
                  <a:cubicBezTo>
                    <a:pt x="511" y="666"/>
                    <a:pt x="428" y="687"/>
                    <a:pt x="328" y="687"/>
                  </a:cubicBezTo>
                  <a:cubicBezTo>
                    <a:pt x="224" y="687"/>
                    <a:pt x="138" y="664"/>
                    <a:pt x="122" y="634"/>
                  </a:cubicBezTo>
                  <a:cubicBezTo>
                    <a:pt x="119" y="638"/>
                    <a:pt x="117" y="642"/>
                    <a:pt x="117" y="647"/>
                  </a:cubicBezTo>
                  <a:cubicBezTo>
                    <a:pt x="117" y="682"/>
                    <a:pt x="211" y="711"/>
                    <a:pt x="327" y="711"/>
                  </a:cubicBezTo>
                  <a:cubicBezTo>
                    <a:pt x="442" y="711"/>
                    <a:pt x="536" y="682"/>
                    <a:pt x="536" y="647"/>
                  </a:cubicBezTo>
                  <a:cubicBezTo>
                    <a:pt x="536" y="643"/>
                    <a:pt x="535" y="640"/>
                    <a:pt x="533" y="637"/>
                  </a:cubicBezTo>
                  <a:close/>
                  <a:moveTo>
                    <a:pt x="593" y="522"/>
                  </a:moveTo>
                  <a:cubicBezTo>
                    <a:pt x="593" y="523"/>
                    <a:pt x="593" y="523"/>
                    <a:pt x="593" y="523"/>
                  </a:cubicBezTo>
                  <a:cubicBezTo>
                    <a:pt x="595" y="523"/>
                    <a:pt x="596" y="523"/>
                    <a:pt x="597" y="523"/>
                  </a:cubicBezTo>
                  <a:lnTo>
                    <a:pt x="593" y="522"/>
                  </a:lnTo>
                  <a:close/>
                  <a:moveTo>
                    <a:pt x="686" y="429"/>
                  </a:moveTo>
                  <a:cubicBezTo>
                    <a:pt x="676" y="414"/>
                    <a:pt x="658" y="405"/>
                    <a:pt x="637" y="404"/>
                  </a:cubicBezTo>
                  <a:cubicBezTo>
                    <a:pt x="636" y="409"/>
                    <a:pt x="621" y="489"/>
                    <a:pt x="603" y="523"/>
                  </a:cubicBezTo>
                  <a:cubicBezTo>
                    <a:pt x="617" y="522"/>
                    <a:pt x="632" y="519"/>
                    <a:pt x="646" y="512"/>
                  </a:cubicBezTo>
                  <a:cubicBezTo>
                    <a:pt x="685" y="493"/>
                    <a:pt x="703" y="456"/>
                    <a:pt x="686" y="429"/>
                  </a:cubicBezTo>
                  <a:close/>
                  <a:moveTo>
                    <a:pt x="410" y="246"/>
                  </a:moveTo>
                  <a:cubicBezTo>
                    <a:pt x="403" y="255"/>
                    <a:pt x="396" y="277"/>
                    <a:pt x="396" y="277"/>
                  </a:cubicBezTo>
                  <a:cubicBezTo>
                    <a:pt x="396" y="277"/>
                    <a:pt x="396" y="277"/>
                    <a:pt x="396" y="277"/>
                  </a:cubicBezTo>
                  <a:cubicBezTo>
                    <a:pt x="381" y="325"/>
                    <a:pt x="413" y="338"/>
                    <a:pt x="422" y="341"/>
                  </a:cubicBezTo>
                  <a:cubicBezTo>
                    <a:pt x="408" y="337"/>
                    <a:pt x="338" y="315"/>
                    <a:pt x="338" y="273"/>
                  </a:cubicBezTo>
                  <a:cubicBezTo>
                    <a:pt x="339" y="273"/>
                    <a:pt x="339" y="273"/>
                    <a:pt x="339" y="273"/>
                  </a:cubicBezTo>
                  <a:cubicBezTo>
                    <a:pt x="338" y="272"/>
                    <a:pt x="338" y="272"/>
                    <a:pt x="338" y="272"/>
                  </a:cubicBezTo>
                  <a:cubicBezTo>
                    <a:pt x="339" y="269"/>
                    <a:pt x="339" y="267"/>
                    <a:pt x="339" y="264"/>
                  </a:cubicBezTo>
                  <a:cubicBezTo>
                    <a:pt x="339" y="264"/>
                    <a:pt x="339" y="264"/>
                    <a:pt x="339" y="264"/>
                  </a:cubicBezTo>
                  <a:cubicBezTo>
                    <a:pt x="340" y="260"/>
                    <a:pt x="342" y="255"/>
                    <a:pt x="344" y="252"/>
                  </a:cubicBezTo>
                  <a:cubicBezTo>
                    <a:pt x="344" y="252"/>
                    <a:pt x="344" y="252"/>
                    <a:pt x="344" y="252"/>
                  </a:cubicBezTo>
                  <a:cubicBezTo>
                    <a:pt x="344" y="251"/>
                    <a:pt x="345" y="251"/>
                    <a:pt x="345" y="250"/>
                  </a:cubicBezTo>
                  <a:cubicBezTo>
                    <a:pt x="347" y="247"/>
                    <a:pt x="349" y="245"/>
                    <a:pt x="349" y="244"/>
                  </a:cubicBezTo>
                  <a:cubicBezTo>
                    <a:pt x="349" y="244"/>
                    <a:pt x="350" y="244"/>
                    <a:pt x="350" y="244"/>
                  </a:cubicBezTo>
                  <a:cubicBezTo>
                    <a:pt x="349" y="244"/>
                    <a:pt x="349" y="244"/>
                    <a:pt x="349" y="244"/>
                  </a:cubicBezTo>
                  <a:cubicBezTo>
                    <a:pt x="353" y="237"/>
                    <a:pt x="359" y="231"/>
                    <a:pt x="367" y="224"/>
                  </a:cubicBezTo>
                  <a:cubicBezTo>
                    <a:pt x="455" y="143"/>
                    <a:pt x="418" y="128"/>
                    <a:pt x="396" y="106"/>
                  </a:cubicBezTo>
                  <a:cubicBezTo>
                    <a:pt x="396" y="106"/>
                    <a:pt x="496" y="120"/>
                    <a:pt x="424" y="224"/>
                  </a:cubicBezTo>
                  <a:cubicBezTo>
                    <a:pt x="418" y="232"/>
                    <a:pt x="414" y="239"/>
                    <a:pt x="410" y="246"/>
                  </a:cubicBezTo>
                  <a:close/>
                  <a:moveTo>
                    <a:pt x="422" y="341"/>
                  </a:moveTo>
                  <a:cubicBezTo>
                    <a:pt x="423" y="341"/>
                    <a:pt x="424" y="342"/>
                    <a:pt x="424" y="342"/>
                  </a:cubicBezTo>
                  <a:cubicBezTo>
                    <a:pt x="424" y="342"/>
                    <a:pt x="423" y="341"/>
                    <a:pt x="422" y="341"/>
                  </a:cubicBezTo>
                  <a:close/>
                  <a:moveTo>
                    <a:pt x="332" y="264"/>
                  </a:moveTo>
                  <a:cubicBezTo>
                    <a:pt x="330" y="264"/>
                    <a:pt x="327" y="264"/>
                    <a:pt x="325" y="264"/>
                  </a:cubicBezTo>
                  <a:cubicBezTo>
                    <a:pt x="317" y="264"/>
                    <a:pt x="308" y="264"/>
                    <a:pt x="300" y="264"/>
                  </a:cubicBezTo>
                  <a:cubicBezTo>
                    <a:pt x="300" y="261"/>
                    <a:pt x="299" y="256"/>
                    <a:pt x="299" y="252"/>
                  </a:cubicBezTo>
                  <a:cubicBezTo>
                    <a:pt x="309" y="252"/>
                    <a:pt x="320" y="252"/>
                    <a:pt x="331" y="252"/>
                  </a:cubicBezTo>
                  <a:cubicBezTo>
                    <a:pt x="332" y="252"/>
                    <a:pt x="333" y="252"/>
                    <a:pt x="335" y="252"/>
                  </a:cubicBezTo>
                  <a:cubicBezTo>
                    <a:pt x="331" y="260"/>
                    <a:pt x="332" y="264"/>
                    <a:pt x="332" y="264"/>
                  </a:cubicBezTo>
                  <a:close/>
                  <a:moveTo>
                    <a:pt x="345" y="159"/>
                  </a:moveTo>
                  <a:cubicBezTo>
                    <a:pt x="309" y="194"/>
                    <a:pt x="294" y="222"/>
                    <a:pt x="292" y="244"/>
                  </a:cubicBezTo>
                  <a:cubicBezTo>
                    <a:pt x="291" y="244"/>
                    <a:pt x="291" y="244"/>
                    <a:pt x="291" y="244"/>
                  </a:cubicBezTo>
                  <a:cubicBezTo>
                    <a:pt x="291" y="244"/>
                    <a:pt x="291" y="255"/>
                    <a:pt x="292" y="262"/>
                  </a:cubicBezTo>
                  <a:cubicBezTo>
                    <a:pt x="292" y="262"/>
                    <a:pt x="292" y="262"/>
                    <a:pt x="292" y="262"/>
                  </a:cubicBezTo>
                  <a:cubicBezTo>
                    <a:pt x="292" y="262"/>
                    <a:pt x="292" y="262"/>
                    <a:pt x="292" y="262"/>
                  </a:cubicBezTo>
                  <a:cubicBezTo>
                    <a:pt x="292" y="264"/>
                    <a:pt x="293" y="266"/>
                    <a:pt x="294" y="268"/>
                  </a:cubicBezTo>
                  <a:cubicBezTo>
                    <a:pt x="304" y="303"/>
                    <a:pt x="345" y="318"/>
                    <a:pt x="345" y="318"/>
                  </a:cubicBezTo>
                  <a:cubicBezTo>
                    <a:pt x="345" y="318"/>
                    <a:pt x="283" y="299"/>
                    <a:pt x="248" y="266"/>
                  </a:cubicBezTo>
                  <a:cubicBezTo>
                    <a:pt x="248" y="266"/>
                    <a:pt x="248" y="266"/>
                    <a:pt x="248" y="266"/>
                  </a:cubicBezTo>
                  <a:cubicBezTo>
                    <a:pt x="241" y="260"/>
                    <a:pt x="235" y="250"/>
                    <a:pt x="235" y="250"/>
                  </a:cubicBezTo>
                  <a:cubicBezTo>
                    <a:pt x="235" y="250"/>
                    <a:pt x="235" y="250"/>
                    <a:pt x="235" y="250"/>
                  </a:cubicBezTo>
                  <a:cubicBezTo>
                    <a:pt x="218" y="225"/>
                    <a:pt x="220" y="195"/>
                    <a:pt x="268" y="159"/>
                  </a:cubicBezTo>
                  <a:cubicBezTo>
                    <a:pt x="397" y="63"/>
                    <a:pt x="331" y="32"/>
                    <a:pt x="308" y="0"/>
                  </a:cubicBezTo>
                  <a:cubicBezTo>
                    <a:pt x="308" y="0"/>
                    <a:pt x="470" y="43"/>
                    <a:pt x="345" y="159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350"/>
            </a:p>
          </p:txBody>
        </p:sp>
        <p:grpSp>
          <p:nvGrpSpPr>
            <p:cNvPr id="21" name="Group 20"/>
            <p:cNvGrpSpPr/>
            <p:nvPr userDrawn="1"/>
          </p:nvGrpSpPr>
          <p:grpSpPr>
            <a:xfrm>
              <a:off x="7854696" y="2290960"/>
              <a:ext cx="1816309" cy="1816309"/>
              <a:chOff x="5181600" y="3402012"/>
              <a:chExt cx="2071687" cy="2071687"/>
            </a:xfrm>
          </p:grpSpPr>
          <p:sp>
            <p:nvSpPr>
              <p:cNvPr id="22" name="Oval 21"/>
              <p:cNvSpPr/>
              <p:nvPr/>
            </p:nvSpPr>
            <p:spPr>
              <a:xfrm>
                <a:off x="5181600" y="3402012"/>
                <a:ext cx="2071687" cy="2071687"/>
              </a:xfrm>
              <a:prstGeom prst="ellipse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350"/>
              </a:p>
            </p:txBody>
          </p:sp>
          <p:sp>
            <p:nvSpPr>
              <p:cNvPr id="23" name="Freeform 30"/>
              <p:cNvSpPr>
                <a:spLocks/>
              </p:cNvSpPr>
              <p:nvPr/>
            </p:nvSpPr>
            <p:spPr bwMode="auto">
              <a:xfrm>
                <a:off x="5399088" y="4029075"/>
                <a:ext cx="655638" cy="1023938"/>
              </a:xfrm>
              <a:custGeom>
                <a:avLst/>
                <a:gdLst>
                  <a:gd name="T0" fmla="*/ 113 w 175"/>
                  <a:gd name="T1" fmla="*/ 0 h 273"/>
                  <a:gd name="T2" fmla="*/ 148 w 175"/>
                  <a:gd name="T3" fmla="*/ 24 h 273"/>
                  <a:gd name="T4" fmla="*/ 171 w 175"/>
                  <a:gd name="T5" fmla="*/ 99 h 273"/>
                  <a:gd name="T6" fmla="*/ 150 w 175"/>
                  <a:gd name="T7" fmla="*/ 106 h 273"/>
                  <a:gd name="T8" fmla="*/ 129 w 175"/>
                  <a:gd name="T9" fmla="*/ 37 h 273"/>
                  <a:gd name="T10" fmla="*/ 117 w 175"/>
                  <a:gd name="T11" fmla="*/ 37 h 273"/>
                  <a:gd name="T12" fmla="*/ 152 w 175"/>
                  <a:gd name="T13" fmla="*/ 160 h 273"/>
                  <a:gd name="T14" fmla="*/ 119 w 175"/>
                  <a:gd name="T15" fmla="*/ 160 h 273"/>
                  <a:gd name="T16" fmla="*/ 119 w 175"/>
                  <a:gd name="T17" fmla="*/ 256 h 273"/>
                  <a:gd name="T18" fmla="*/ 94 w 175"/>
                  <a:gd name="T19" fmla="*/ 256 h 273"/>
                  <a:gd name="T20" fmla="*/ 94 w 175"/>
                  <a:gd name="T21" fmla="*/ 160 h 273"/>
                  <a:gd name="T22" fmla="*/ 81 w 175"/>
                  <a:gd name="T23" fmla="*/ 160 h 273"/>
                  <a:gd name="T24" fmla="*/ 81 w 175"/>
                  <a:gd name="T25" fmla="*/ 256 h 273"/>
                  <a:gd name="T26" fmla="*/ 57 w 175"/>
                  <a:gd name="T27" fmla="*/ 256 h 273"/>
                  <a:gd name="T28" fmla="*/ 57 w 175"/>
                  <a:gd name="T29" fmla="*/ 160 h 273"/>
                  <a:gd name="T30" fmla="*/ 23 w 175"/>
                  <a:gd name="T31" fmla="*/ 160 h 273"/>
                  <a:gd name="T32" fmla="*/ 58 w 175"/>
                  <a:gd name="T33" fmla="*/ 37 h 273"/>
                  <a:gd name="T34" fmla="*/ 46 w 175"/>
                  <a:gd name="T35" fmla="*/ 37 h 273"/>
                  <a:gd name="T36" fmla="*/ 26 w 175"/>
                  <a:gd name="T37" fmla="*/ 107 h 273"/>
                  <a:gd name="T38" fmla="*/ 5 w 175"/>
                  <a:gd name="T39" fmla="*/ 99 h 273"/>
                  <a:gd name="T40" fmla="*/ 28 w 175"/>
                  <a:gd name="T41" fmla="*/ 24 h 273"/>
                  <a:gd name="T42" fmla="*/ 60 w 175"/>
                  <a:gd name="T43" fmla="*/ 0 h 273"/>
                  <a:gd name="T44" fmla="*/ 113 w 175"/>
                  <a:gd name="T45" fmla="*/ 0 h 2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75" h="273">
                    <a:moveTo>
                      <a:pt x="113" y="0"/>
                    </a:moveTo>
                    <a:cubicBezTo>
                      <a:pt x="131" y="0"/>
                      <a:pt x="145" y="15"/>
                      <a:pt x="148" y="24"/>
                    </a:cubicBezTo>
                    <a:cubicBezTo>
                      <a:pt x="171" y="99"/>
                      <a:pt x="171" y="99"/>
                      <a:pt x="171" y="99"/>
                    </a:cubicBezTo>
                    <a:cubicBezTo>
                      <a:pt x="175" y="115"/>
                      <a:pt x="154" y="122"/>
                      <a:pt x="150" y="106"/>
                    </a:cubicBezTo>
                    <a:cubicBezTo>
                      <a:pt x="129" y="37"/>
                      <a:pt x="129" y="37"/>
                      <a:pt x="129" y="37"/>
                    </a:cubicBezTo>
                    <a:cubicBezTo>
                      <a:pt x="117" y="37"/>
                      <a:pt x="117" y="37"/>
                      <a:pt x="117" y="37"/>
                    </a:cubicBezTo>
                    <a:cubicBezTo>
                      <a:pt x="152" y="160"/>
                      <a:pt x="152" y="160"/>
                      <a:pt x="152" y="160"/>
                    </a:cubicBezTo>
                    <a:cubicBezTo>
                      <a:pt x="119" y="160"/>
                      <a:pt x="119" y="160"/>
                      <a:pt x="119" y="160"/>
                    </a:cubicBezTo>
                    <a:cubicBezTo>
                      <a:pt x="119" y="256"/>
                      <a:pt x="119" y="256"/>
                      <a:pt x="119" y="256"/>
                    </a:cubicBezTo>
                    <a:cubicBezTo>
                      <a:pt x="119" y="273"/>
                      <a:pt x="94" y="273"/>
                      <a:pt x="94" y="256"/>
                    </a:cubicBezTo>
                    <a:cubicBezTo>
                      <a:pt x="94" y="160"/>
                      <a:pt x="94" y="160"/>
                      <a:pt x="94" y="160"/>
                    </a:cubicBezTo>
                    <a:cubicBezTo>
                      <a:pt x="81" y="160"/>
                      <a:pt x="81" y="160"/>
                      <a:pt x="81" y="160"/>
                    </a:cubicBezTo>
                    <a:cubicBezTo>
                      <a:pt x="81" y="256"/>
                      <a:pt x="81" y="256"/>
                      <a:pt x="81" y="256"/>
                    </a:cubicBezTo>
                    <a:cubicBezTo>
                      <a:pt x="81" y="273"/>
                      <a:pt x="57" y="273"/>
                      <a:pt x="57" y="256"/>
                    </a:cubicBezTo>
                    <a:cubicBezTo>
                      <a:pt x="57" y="160"/>
                      <a:pt x="57" y="160"/>
                      <a:pt x="57" y="160"/>
                    </a:cubicBezTo>
                    <a:cubicBezTo>
                      <a:pt x="23" y="160"/>
                      <a:pt x="23" y="160"/>
                      <a:pt x="23" y="160"/>
                    </a:cubicBezTo>
                    <a:cubicBezTo>
                      <a:pt x="58" y="37"/>
                      <a:pt x="58" y="37"/>
                      <a:pt x="58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26" y="107"/>
                      <a:pt x="26" y="107"/>
                      <a:pt x="26" y="107"/>
                    </a:cubicBezTo>
                    <a:cubicBezTo>
                      <a:pt x="21" y="122"/>
                      <a:pt x="0" y="116"/>
                      <a:pt x="5" y="99"/>
                    </a:cubicBezTo>
                    <a:cubicBezTo>
                      <a:pt x="28" y="24"/>
                      <a:pt x="28" y="24"/>
                      <a:pt x="28" y="24"/>
                    </a:cubicBezTo>
                    <a:cubicBezTo>
                      <a:pt x="30" y="15"/>
                      <a:pt x="41" y="0"/>
                      <a:pt x="60" y="0"/>
                    </a:cubicBezTo>
                    <a:cubicBezTo>
                      <a:pt x="113" y="0"/>
                      <a:pt x="113" y="0"/>
                      <a:pt x="11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1350"/>
              </a:p>
            </p:txBody>
          </p:sp>
          <p:sp>
            <p:nvSpPr>
              <p:cNvPr id="24" name="Oval 31"/>
              <p:cNvSpPr>
                <a:spLocks noChangeArrowheads="1"/>
              </p:cNvSpPr>
              <p:nvPr/>
            </p:nvSpPr>
            <p:spPr bwMode="auto">
              <a:xfrm>
                <a:off x="5627688" y="3808413"/>
                <a:ext cx="198438" cy="198438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1350"/>
              </a:p>
            </p:txBody>
          </p:sp>
          <p:sp>
            <p:nvSpPr>
              <p:cNvPr id="25" name="Oval 32"/>
              <p:cNvSpPr>
                <a:spLocks noChangeArrowheads="1"/>
              </p:cNvSpPr>
              <p:nvPr/>
            </p:nvSpPr>
            <p:spPr bwMode="auto">
              <a:xfrm>
                <a:off x="6602413" y="3803650"/>
                <a:ext cx="203200" cy="203200"/>
              </a:xfrm>
              <a:prstGeom prst="ellipse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1350"/>
              </a:p>
            </p:txBody>
          </p:sp>
          <p:sp>
            <p:nvSpPr>
              <p:cNvPr id="26" name="Freeform 33"/>
              <p:cNvSpPr>
                <a:spLocks/>
              </p:cNvSpPr>
              <p:nvPr/>
            </p:nvSpPr>
            <p:spPr bwMode="auto">
              <a:xfrm>
                <a:off x="6442075" y="4025900"/>
                <a:ext cx="523875" cy="1008063"/>
              </a:xfrm>
              <a:custGeom>
                <a:avLst/>
                <a:gdLst>
                  <a:gd name="T0" fmla="*/ 34 w 140"/>
                  <a:gd name="T1" fmla="*/ 254 h 269"/>
                  <a:gd name="T2" fmla="*/ 49 w 140"/>
                  <a:gd name="T3" fmla="*/ 269 h 269"/>
                  <a:gd name="T4" fmla="*/ 64 w 140"/>
                  <a:gd name="T5" fmla="*/ 254 h 269"/>
                  <a:gd name="T6" fmla="*/ 64 w 140"/>
                  <a:gd name="T7" fmla="*/ 128 h 269"/>
                  <a:gd name="T8" fmla="*/ 76 w 140"/>
                  <a:gd name="T9" fmla="*/ 128 h 269"/>
                  <a:gd name="T10" fmla="*/ 76 w 140"/>
                  <a:gd name="T11" fmla="*/ 254 h 269"/>
                  <a:gd name="T12" fmla="*/ 91 w 140"/>
                  <a:gd name="T13" fmla="*/ 269 h 269"/>
                  <a:gd name="T14" fmla="*/ 106 w 140"/>
                  <a:gd name="T15" fmla="*/ 254 h 269"/>
                  <a:gd name="T16" fmla="*/ 106 w 140"/>
                  <a:gd name="T17" fmla="*/ 37 h 269"/>
                  <a:gd name="T18" fmla="*/ 119 w 140"/>
                  <a:gd name="T19" fmla="*/ 37 h 269"/>
                  <a:gd name="T20" fmla="*/ 119 w 140"/>
                  <a:gd name="T21" fmla="*/ 117 h 269"/>
                  <a:gd name="T22" fmla="*/ 140 w 140"/>
                  <a:gd name="T23" fmla="*/ 117 h 269"/>
                  <a:gd name="T24" fmla="*/ 140 w 140"/>
                  <a:gd name="T25" fmla="*/ 36 h 269"/>
                  <a:gd name="T26" fmla="*/ 105 w 140"/>
                  <a:gd name="T27" fmla="*/ 0 h 269"/>
                  <a:gd name="T28" fmla="*/ 34 w 140"/>
                  <a:gd name="T29" fmla="*/ 0 h 269"/>
                  <a:gd name="T30" fmla="*/ 0 w 140"/>
                  <a:gd name="T31" fmla="*/ 35 h 269"/>
                  <a:gd name="T32" fmla="*/ 0 w 140"/>
                  <a:gd name="T33" fmla="*/ 117 h 269"/>
                  <a:gd name="T34" fmla="*/ 21 w 140"/>
                  <a:gd name="T35" fmla="*/ 117 h 269"/>
                  <a:gd name="T36" fmla="*/ 21 w 140"/>
                  <a:gd name="T37" fmla="*/ 37 h 269"/>
                  <a:gd name="T38" fmla="*/ 34 w 140"/>
                  <a:gd name="T39" fmla="*/ 37 h 269"/>
                  <a:gd name="T40" fmla="*/ 34 w 140"/>
                  <a:gd name="T41" fmla="*/ 254 h 2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40" h="269">
                    <a:moveTo>
                      <a:pt x="34" y="254"/>
                    </a:moveTo>
                    <a:cubicBezTo>
                      <a:pt x="34" y="263"/>
                      <a:pt x="40" y="269"/>
                      <a:pt x="49" y="269"/>
                    </a:cubicBezTo>
                    <a:cubicBezTo>
                      <a:pt x="57" y="269"/>
                      <a:pt x="64" y="263"/>
                      <a:pt x="64" y="254"/>
                    </a:cubicBezTo>
                    <a:cubicBezTo>
                      <a:pt x="64" y="128"/>
                      <a:pt x="64" y="128"/>
                      <a:pt x="64" y="128"/>
                    </a:cubicBezTo>
                    <a:cubicBezTo>
                      <a:pt x="76" y="128"/>
                      <a:pt x="76" y="128"/>
                      <a:pt x="76" y="128"/>
                    </a:cubicBezTo>
                    <a:cubicBezTo>
                      <a:pt x="76" y="254"/>
                      <a:pt x="76" y="254"/>
                      <a:pt x="76" y="254"/>
                    </a:cubicBezTo>
                    <a:cubicBezTo>
                      <a:pt x="76" y="263"/>
                      <a:pt x="83" y="269"/>
                      <a:pt x="91" y="269"/>
                    </a:cubicBezTo>
                    <a:cubicBezTo>
                      <a:pt x="100" y="269"/>
                      <a:pt x="106" y="263"/>
                      <a:pt x="106" y="254"/>
                    </a:cubicBezTo>
                    <a:cubicBezTo>
                      <a:pt x="106" y="37"/>
                      <a:pt x="106" y="37"/>
                      <a:pt x="106" y="37"/>
                    </a:cubicBezTo>
                    <a:cubicBezTo>
                      <a:pt x="119" y="37"/>
                      <a:pt x="119" y="37"/>
                      <a:pt x="119" y="37"/>
                    </a:cubicBezTo>
                    <a:cubicBezTo>
                      <a:pt x="119" y="117"/>
                      <a:pt x="119" y="117"/>
                      <a:pt x="119" y="117"/>
                    </a:cubicBezTo>
                    <a:cubicBezTo>
                      <a:pt x="119" y="133"/>
                      <a:pt x="140" y="133"/>
                      <a:pt x="140" y="117"/>
                    </a:cubicBezTo>
                    <a:cubicBezTo>
                      <a:pt x="140" y="36"/>
                      <a:pt x="140" y="36"/>
                      <a:pt x="140" y="36"/>
                    </a:cubicBezTo>
                    <a:cubicBezTo>
                      <a:pt x="140" y="18"/>
                      <a:pt x="126" y="0"/>
                      <a:pt x="105" y="0"/>
                    </a:cubicBezTo>
                    <a:cubicBezTo>
                      <a:pt x="34" y="0"/>
                      <a:pt x="34" y="0"/>
                      <a:pt x="34" y="0"/>
                    </a:cubicBezTo>
                    <a:cubicBezTo>
                      <a:pt x="15" y="0"/>
                      <a:pt x="0" y="16"/>
                      <a:pt x="0" y="35"/>
                    </a:cubicBezTo>
                    <a:cubicBezTo>
                      <a:pt x="0" y="117"/>
                      <a:pt x="0" y="117"/>
                      <a:pt x="0" y="117"/>
                    </a:cubicBezTo>
                    <a:cubicBezTo>
                      <a:pt x="0" y="133"/>
                      <a:pt x="21" y="133"/>
                      <a:pt x="21" y="117"/>
                    </a:cubicBezTo>
                    <a:cubicBezTo>
                      <a:pt x="21" y="37"/>
                      <a:pt x="21" y="37"/>
                      <a:pt x="21" y="37"/>
                    </a:cubicBezTo>
                    <a:cubicBezTo>
                      <a:pt x="34" y="37"/>
                      <a:pt x="34" y="37"/>
                      <a:pt x="34" y="37"/>
                    </a:cubicBezTo>
                    <a:cubicBezTo>
                      <a:pt x="34" y="254"/>
                      <a:pt x="34" y="254"/>
                      <a:pt x="34" y="254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1350"/>
              </a:p>
            </p:txBody>
          </p:sp>
          <p:cxnSp>
            <p:nvCxnSpPr>
              <p:cNvPr id="27" name="Straight Connector 26"/>
              <p:cNvCxnSpPr/>
              <p:nvPr/>
            </p:nvCxnSpPr>
            <p:spPr>
              <a:xfrm>
                <a:off x="6210300" y="3808413"/>
                <a:ext cx="0" cy="1225550"/>
              </a:xfrm>
              <a:prstGeom prst="line">
                <a:avLst/>
              </a:prstGeom>
              <a:ln w="38100" cap="rnd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8" name="Text Placeholder 13"/>
          <p:cNvSpPr>
            <a:spLocks noGrp="1"/>
          </p:cNvSpPr>
          <p:nvPr>
            <p:ph type="body" sz="quarter" idx="10" hasCustomPrompt="1"/>
          </p:nvPr>
        </p:nvSpPr>
        <p:spPr>
          <a:xfrm>
            <a:off x="2000250" y="4876800"/>
            <a:ext cx="5253004" cy="685800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70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Break Length</a:t>
            </a:r>
          </a:p>
        </p:txBody>
      </p:sp>
      <p:sp>
        <p:nvSpPr>
          <p:cNvPr id="17" name="Slide Number Placeholder 5"/>
          <p:cNvSpPr txBox="1">
            <a:spLocks/>
          </p:cNvSpPr>
          <p:nvPr userDrawn="1"/>
        </p:nvSpPr>
        <p:spPr>
          <a:xfrm>
            <a:off x="92978" y="6528033"/>
            <a:ext cx="3810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746A045-542F-428B-926C-15C9557EA5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30" name="Picture 29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39000" y="6543105"/>
            <a:ext cx="1447802" cy="26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213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 userDrawn="1"/>
        </p:nvSpPr>
        <p:spPr>
          <a:xfrm>
            <a:off x="-2317" y="0"/>
            <a:ext cx="9146317" cy="1219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nip Single Corner Rectangle 4"/>
          <p:cNvSpPr/>
          <p:nvPr userDrawn="1"/>
        </p:nvSpPr>
        <p:spPr>
          <a:xfrm flipH="1">
            <a:off x="0" y="6477000"/>
            <a:ext cx="9144000" cy="381000"/>
          </a:xfrm>
          <a:prstGeom prst="snip1Rect">
            <a:avLst>
              <a:gd name="adj" fmla="val 0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noFill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47718"/>
            <a:ext cx="7315200" cy="84924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/>
          <p:cNvSpPr txBox="1">
            <a:spLocks/>
          </p:cNvSpPr>
          <p:nvPr userDrawn="1"/>
        </p:nvSpPr>
        <p:spPr>
          <a:xfrm>
            <a:off x="92978" y="6528033"/>
            <a:ext cx="3810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746A045-542F-428B-926C-15C9557EA5EF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39000" y="6543105"/>
            <a:ext cx="1447802" cy="26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091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50" r:id="rId2"/>
    <p:sldLayoutId id="2147483652" r:id="rId3"/>
    <p:sldLayoutId id="2147483654" r:id="rId4"/>
    <p:sldLayoutId id="2147483655" r:id="rId5"/>
    <p:sldLayoutId id="2147483670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  <p:sldLayoutId id="2147483665" r:id="rId13"/>
    <p:sldLayoutId id="2147483676" r:id="rId14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300"/>
        </a:spcBef>
        <a:spcAft>
          <a:spcPts val="400"/>
        </a:spcAft>
        <a:buClr>
          <a:schemeClr val="tx2"/>
        </a:buClr>
        <a:buFont typeface="Arial" pitchFamily="34" charset="0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ts val="300"/>
        </a:spcBef>
        <a:spcAft>
          <a:spcPts val="400"/>
        </a:spcAft>
        <a:buClr>
          <a:schemeClr val="tx2"/>
        </a:buClr>
        <a:buFont typeface="Arial" pitchFamily="34" charset="0"/>
        <a:buChar char="–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ts val="300"/>
        </a:spcBef>
        <a:spcAft>
          <a:spcPts val="300"/>
        </a:spcAft>
        <a:buClr>
          <a:schemeClr val="tx2"/>
        </a:buClr>
        <a:buFont typeface="Arial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ts val="300"/>
        </a:spcBef>
        <a:spcAft>
          <a:spcPts val="300"/>
        </a:spcAft>
        <a:buClr>
          <a:schemeClr val="tx2"/>
        </a:buClr>
        <a:buFont typeface="Arial" pitchFamily="34" charset="0"/>
        <a:buChar char="–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ts val="300"/>
        </a:spcBef>
        <a:spcAft>
          <a:spcPts val="300"/>
        </a:spcAft>
        <a:buClr>
          <a:schemeClr val="tx2"/>
        </a:buClr>
        <a:buFont typeface="Arial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1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1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1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10" Type="http://schemas.openxmlformats.org/officeDocument/2006/relationships/image" Target="../media/image11.png"/><Relationship Id="rId4" Type="http://schemas.openxmlformats.org/officeDocument/2006/relationships/image" Target="../media/image20.png"/><Relationship Id="rId9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9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8.png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1.png"/><Relationship Id="rId5" Type="http://schemas.openxmlformats.org/officeDocument/2006/relationships/image" Target="../media/image35.jpg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9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9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1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1.png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0" y="5253538"/>
            <a:ext cx="8955196" cy="743687"/>
          </a:xfrm>
        </p:spPr>
        <p:txBody>
          <a:bodyPr/>
          <a:lstStyle/>
          <a:p>
            <a:r>
              <a:rPr lang="en-US" sz="2000" dirty="0"/>
              <a:t>ACMA5009 Reflective Project Report</a:t>
            </a:r>
            <a:br>
              <a:rPr lang="en-US" sz="2000" dirty="0"/>
            </a:br>
            <a:r>
              <a:rPr lang="en-US" sz="2000" dirty="0"/>
              <a:t>Jetty Sea line Pigging Stage 2 Crude 36” Import line form Berth 1</a:t>
            </a:r>
            <a:endParaRPr lang="en-US" sz="1800" dirty="0"/>
          </a:p>
        </p:txBody>
      </p:sp>
      <p:sp>
        <p:nvSpPr>
          <p:cNvPr id="2" name="TextBox 1"/>
          <p:cNvSpPr txBox="1"/>
          <p:nvPr/>
        </p:nvSpPr>
        <p:spPr>
          <a:xfrm>
            <a:off x="7416389" y="5997225"/>
            <a:ext cx="172819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dirty="0"/>
              <a:t>Rhys Holmes</a:t>
            </a:r>
          </a:p>
          <a:p>
            <a:r>
              <a:rPr lang="en-GB" sz="1200" dirty="0"/>
              <a:t>2117889</a:t>
            </a:r>
            <a:endParaRPr lang="en-GB" dirty="0"/>
          </a:p>
        </p:txBody>
      </p:sp>
      <p:pic>
        <p:nvPicPr>
          <p:cNvPr id="4" name="Audio Recording 29 May 2024 at 13:00:21">
            <a:hlinkClick r:id="" action="ppaction://media"/>
            <a:extLst>
              <a:ext uri="{FF2B5EF4-FFF2-40B4-BE49-F238E27FC236}">
                <a16:creationId xmlns:a16="http://schemas.microsoft.com/office/drawing/2014/main" id="{FBF30B35-00E6-FEF1-908C-24F013E7A4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785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3540">
        <p:fade/>
      </p:transition>
    </mc:Choice>
    <mc:Fallback>
      <p:transition spd="med" advTm="4354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" objId="4"/>
        <p14:stopEvt time="42549" objId="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29" y="116632"/>
            <a:ext cx="8928992" cy="849244"/>
          </a:xfrm>
        </p:spPr>
        <p:txBody>
          <a:bodyPr/>
          <a:lstStyle/>
          <a:p>
            <a:r>
              <a:rPr lang="en-GB" b="1" dirty="0"/>
              <a:t>Project Justification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130" y="1312606"/>
            <a:ext cx="8662256" cy="5151804"/>
          </a:xfrm>
        </p:spPr>
        <p:txBody>
          <a:bodyPr>
            <a:normAutofit/>
          </a:bodyPr>
          <a:lstStyle/>
          <a:p>
            <a:r>
              <a:rPr lang="en-US" sz="1400" dirty="0"/>
              <a:t>The project mitigates the risk of hydrocarbon pipework loss of containment events over water that can result in environmental score card incidents</a:t>
            </a:r>
          </a:p>
          <a:p>
            <a:endParaRPr lang="en-US" sz="1400" dirty="0"/>
          </a:p>
          <a:p>
            <a:r>
              <a:rPr lang="en-US" sz="1400" dirty="0"/>
              <a:t>Since 2011, Pembroke has had 9 environmental scorecard events from jetty piping integrity leaks.  Each of these events resulted from small defects &lt;1mm in the piping.  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Jetty inspection program for the Jetty consists of rope access UT spot readings and visual inspection.  These techniques do not allow 100% coverage of the piping due to insulation, ‘box shoe’ supports, touchpoints and piping congestion.  </a:t>
            </a:r>
          </a:p>
          <a:p>
            <a:endParaRPr lang="en-US" sz="1400" dirty="0"/>
          </a:p>
          <a:p>
            <a:r>
              <a:rPr lang="en-US" sz="1400" dirty="0"/>
              <a:t>The highest risk lines (4 insulated Fuel Oil lines) have been intelligently pigged in previous project stages. This stage will address the next highest risk lines: crude lines with box shoes on berths 1-5.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99146B0-45D6-427D-BC37-56C0CF2C2DB7}"/>
              </a:ext>
            </a:extLst>
          </p:cNvPr>
          <p:cNvGraphicFramePr>
            <a:graphicFrameLocks noGrp="1"/>
          </p:cNvGraphicFramePr>
          <p:nvPr/>
        </p:nvGraphicFramePr>
        <p:xfrm>
          <a:off x="1523019" y="2830748"/>
          <a:ext cx="5800477" cy="1676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17129">
                  <a:extLst>
                    <a:ext uri="{9D8B030D-6E8A-4147-A177-3AD203B41FA5}">
                      <a16:colId xmlns:a16="http://schemas.microsoft.com/office/drawing/2014/main" val="3059963012"/>
                    </a:ext>
                  </a:extLst>
                </a:gridCol>
                <a:gridCol w="3188502">
                  <a:extLst>
                    <a:ext uri="{9D8B030D-6E8A-4147-A177-3AD203B41FA5}">
                      <a16:colId xmlns:a16="http://schemas.microsoft.com/office/drawing/2014/main" val="2382832695"/>
                    </a:ext>
                  </a:extLst>
                </a:gridCol>
                <a:gridCol w="1494846">
                  <a:extLst>
                    <a:ext uri="{9D8B030D-6E8A-4147-A177-3AD203B41FA5}">
                      <a16:colId xmlns:a16="http://schemas.microsoft.com/office/drawing/2014/main" val="396807460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Date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Description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Cause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145286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13/09/2011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No. 3 fuel oil sea line leak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CUI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29110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06/06/2016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Spill - Fuel Oil. No.3 sea line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CUI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546567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29/08/2016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Spill - No. 2 Fuel oil line at Berth 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Pin hole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5777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26/06/2017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Leak - No. 1 Fuel Oil Sea line adjacent Berth 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CUI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561456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01/07/2018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Leak - No.3 Gasoline Slop Line Near T-Head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Internal corrosion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468183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07/12/2018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Leak - Berth 4 No. 1 fuel oil line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Pin hole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400955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19/01/2019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Leak - No.3 Fuel Oil sea line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CUI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6249882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23/02/2019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Leak - 34" Crude Line at berth 6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Scab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548430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03/05/2019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Leak - No. 1 Fuel Oil sea line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CUI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70156413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529B46C6-4FC3-466A-8C28-47447C70D4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26050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6" name="Audio Recording 29 May 2024 at 13:18:33">
            <a:hlinkClick r:id="" action="ppaction://media"/>
            <a:extLst>
              <a:ext uri="{FF2B5EF4-FFF2-40B4-BE49-F238E27FC236}">
                <a16:creationId xmlns:a16="http://schemas.microsoft.com/office/drawing/2014/main" id="{EB62BC20-1E3F-6A57-7B7A-CF651F8739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463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103"/>
    </mc:Choice>
    <mc:Fallback>
      <p:transition spd="slow" advTm="671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1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8" objId="6"/>
        <p14:stopEvt time="66329" objId="6"/>
      </p14:showEvtLst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76A6457-534A-49A3-A909-108C766179EF}"/>
              </a:ext>
            </a:extLst>
          </p:cNvPr>
          <p:cNvGrpSpPr/>
          <p:nvPr/>
        </p:nvGrpSpPr>
        <p:grpSpPr>
          <a:xfrm>
            <a:off x="2844637" y="2873942"/>
            <a:ext cx="2785331" cy="3479625"/>
            <a:chOff x="3020838" y="2278582"/>
            <a:chExt cx="3142816" cy="347962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26187DB-E3DF-46EA-969B-C3FE8B0AE60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153378" y="2278582"/>
              <a:ext cx="3010276" cy="3479625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A3F41AC-A7A6-4B6A-AC0F-A933809F26C6}"/>
                </a:ext>
              </a:extLst>
            </p:cNvPr>
            <p:cNvSpPr/>
            <p:nvPr/>
          </p:nvSpPr>
          <p:spPr>
            <a:xfrm>
              <a:off x="3020838" y="2876317"/>
              <a:ext cx="1782229" cy="288189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838" y="1258471"/>
            <a:ext cx="8489649" cy="5327055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ea typeface="Times New Roman" panose="02020603050405020304" pitchFamily="18" charset="0"/>
              </a:rPr>
              <a:t>The scope includes piping modifications on the 36" crude line from berth 1 to the west side of the road at B track to enable intelligent pigging.  </a:t>
            </a:r>
            <a:r>
              <a:rPr lang="en-GB" sz="1400" dirty="0"/>
              <a:t>This line requires modifications to enable intelligent pigging </a:t>
            </a:r>
          </a:p>
          <a:p>
            <a:r>
              <a:rPr lang="en-GB" sz="1400" dirty="0"/>
              <a:t>Piping modifications include installing long radius elbows, piping spools, tee replacements, and  pig launcher/receiver tie-ins.  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endParaRPr lang="en-US" sz="1400" dirty="0"/>
          </a:p>
          <a:p>
            <a:endParaRPr lang="en-US" sz="1400" dirty="0"/>
          </a:p>
          <a:p>
            <a:pPr marL="114300" indent="0" algn="just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008" y="404664"/>
            <a:ext cx="8928992" cy="584704"/>
          </a:xfrm>
        </p:spPr>
        <p:txBody>
          <a:bodyPr/>
          <a:lstStyle/>
          <a:p>
            <a:r>
              <a:rPr lang="en-GB" b="1" dirty="0"/>
              <a:t>Project Scope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B397061-B9FC-45FD-86C5-FC0D1BB812B2}"/>
              </a:ext>
            </a:extLst>
          </p:cNvPr>
          <p:cNvGrpSpPr/>
          <p:nvPr/>
        </p:nvGrpSpPr>
        <p:grpSpPr>
          <a:xfrm>
            <a:off x="6681390" y="2792562"/>
            <a:ext cx="2059825" cy="1485884"/>
            <a:chOff x="454140" y="2420504"/>
            <a:chExt cx="2175144" cy="187489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C80923BB-7603-4BD1-9FA6-729E1255CA2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98763" y="2420504"/>
              <a:ext cx="2130521" cy="1597891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99D9781-02C5-41EC-8045-5F73D3D41157}"/>
                </a:ext>
              </a:extLst>
            </p:cNvPr>
            <p:cNvSpPr txBox="1"/>
            <p:nvPr/>
          </p:nvSpPr>
          <p:spPr>
            <a:xfrm>
              <a:off x="454140" y="4018395"/>
              <a:ext cx="1180580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dirty="0"/>
                <a:t>Photo: TH-001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4A2B2D5-2154-4B34-BF34-8FAEE2DCE1DA}"/>
              </a:ext>
            </a:extLst>
          </p:cNvPr>
          <p:cNvGrpSpPr/>
          <p:nvPr/>
        </p:nvGrpSpPr>
        <p:grpSpPr>
          <a:xfrm>
            <a:off x="6901544" y="4662114"/>
            <a:ext cx="1973139" cy="1349789"/>
            <a:chOff x="6339903" y="3537757"/>
            <a:chExt cx="2130521" cy="1505495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D458D486-39CD-4A64-8D20-50C70AD80D9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339903" y="3557368"/>
              <a:ext cx="2130521" cy="1485884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A149F30-0247-49DA-A06A-E6EB26EE6A5E}"/>
                </a:ext>
              </a:extLst>
            </p:cNvPr>
            <p:cNvSpPr txBox="1"/>
            <p:nvPr/>
          </p:nvSpPr>
          <p:spPr>
            <a:xfrm>
              <a:off x="6719225" y="3537757"/>
              <a:ext cx="1175322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dirty="0">
                  <a:solidFill>
                    <a:schemeClr val="bg1"/>
                  </a:solidFill>
                </a:rPr>
                <a:t>Photo: FS-001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5F28A4B-6F1C-4A63-941C-28192659D4A5}"/>
              </a:ext>
            </a:extLst>
          </p:cNvPr>
          <p:cNvGrpSpPr/>
          <p:nvPr/>
        </p:nvGrpSpPr>
        <p:grpSpPr>
          <a:xfrm>
            <a:off x="300226" y="3067458"/>
            <a:ext cx="2056150" cy="1308343"/>
            <a:chOff x="6514717" y="2135025"/>
            <a:chExt cx="2056150" cy="1308343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5265CA34-6B4D-47DF-9BF2-C4CE8C3004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6514717" y="2135025"/>
              <a:ext cx="1955707" cy="1288732"/>
            </a:xfrm>
            <a:prstGeom prst="rect">
              <a:avLst/>
            </a:prstGeom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8900B83D-B628-4D7B-B1C3-4C22DF1F500C}"/>
                </a:ext>
              </a:extLst>
            </p:cNvPr>
            <p:cNvSpPr txBox="1"/>
            <p:nvPr/>
          </p:nvSpPr>
          <p:spPr>
            <a:xfrm>
              <a:off x="7405163" y="3166369"/>
              <a:ext cx="1165704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200" dirty="0">
                  <a:solidFill>
                    <a:schemeClr val="bg1"/>
                  </a:solidFill>
                </a:rPr>
                <a:t>Photo: B1-001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3B210E46-A7AB-4E1A-8DCA-E94DAB8AF213}"/>
              </a:ext>
            </a:extLst>
          </p:cNvPr>
          <p:cNvSpPr txBox="1"/>
          <p:nvPr/>
        </p:nvSpPr>
        <p:spPr>
          <a:xfrm>
            <a:off x="2234349" y="3411640"/>
            <a:ext cx="14347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Main line in 36” the 90deg bend on to pipe rack is an equal tee see photo B1-001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56564ED-F97C-49E9-8420-73B9471207B1}"/>
              </a:ext>
            </a:extLst>
          </p:cNvPr>
          <p:cNvSpPr txBox="1"/>
          <p:nvPr/>
        </p:nvSpPr>
        <p:spPr>
          <a:xfrm>
            <a:off x="4999032" y="2795894"/>
            <a:ext cx="16804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30” redundant Line isn’t the branch as indicated see photo TH-001. </a:t>
            </a:r>
          </a:p>
          <a:p>
            <a:pPr algn="r"/>
            <a:r>
              <a:rPr lang="en-GB" sz="1000" dirty="0"/>
              <a:t>Plus spade is APX 20m from Tee to allow clean disinvestment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6BE45E2-2FA0-4126-ADEF-62265F33739D}"/>
              </a:ext>
            </a:extLst>
          </p:cNvPr>
          <p:cNvSpPr txBox="1"/>
          <p:nvPr/>
        </p:nvSpPr>
        <p:spPr>
          <a:xfrm>
            <a:off x="5307737" y="4613755"/>
            <a:ext cx="15795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MOV 2551 reduces to 30” Initial receiver location. This would require replacing with 36” spool to continue pigging to B-track or replace with Receiver spool to pig to this location only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8981105E-13EE-4DBA-8258-D11CF18E68C6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0226" y="4734963"/>
            <a:ext cx="2278574" cy="146418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B2EE765-4879-4B23-A3E4-97F9D1A48FA8}"/>
              </a:ext>
            </a:extLst>
          </p:cNvPr>
          <p:cNvSpPr txBox="1"/>
          <p:nvPr/>
        </p:nvSpPr>
        <p:spPr>
          <a:xfrm>
            <a:off x="300226" y="4424075"/>
            <a:ext cx="11235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Photo BT-001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AC4FE4B-E8FD-4877-A5B4-3E7B653F05D6}"/>
              </a:ext>
            </a:extLst>
          </p:cNvPr>
          <p:cNvSpPr txBox="1"/>
          <p:nvPr/>
        </p:nvSpPr>
        <p:spPr>
          <a:xfrm>
            <a:off x="2570777" y="4701074"/>
            <a:ext cx="157950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/>
              <a:t>MOV 412 reduces to 30” To site the receiver at this location would allow us to pig an additional kilometre of pipe. Motive fluid pipe would need investigation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0B30470-23A0-4937-92DB-6EF5BB6ED667}"/>
              </a:ext>
            </a:extLst>
          </p:cNvPr>
          <p:cNvCxnSpPr/>
          <p:nvPr/>
        </p:nvCxnSpPr>
        <p:spPr>
          <a:xfrm>
            <a:off x="2234349" y="3070043"/>
            <a:ext cx="1245744" cy="233682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0DDBBE7-3EFE-4762-8892-AAE8411AE474}"/>
              </a:ext>
            </a:extLst>
          </p:cNvPr>
          <p:cNvCxnSpPr>
            <a:cxnSpLocks/>
          </p:cNvCxnSpPr>
          <p:nvPr/>
        </p:nvCxnSpPr>
        <p:spPr>
          <a:xfrm flipV="1">
            <a:off x="2564426" y="5870625"/>
            <a:ext cx="2262098" cy="94844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42DE393D-AA15-49F8-9D7A-083B4A6A010A}"/>
              </a:ext>
            </a:extLst>
          </p:cNvPr>
          <p:cNvCxnSpPr>
            <a:cxnSpLocks/>
          </p:cNvCxnSpPr>
          <p:nvPr/>
        </p:nvCxnSpPr>
        <p:spPr>
          <a:xfrm flipH="1" flipV="1">
            <a:off x="5307291" y="3925152"/>
            <a:ext cx="1579954" cy="732070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F1D9BB71-B66A-4D03-BCA2-55FA9B6D9FA6}"/>
              </a:ext>
            </a:extLst>
          </p:cNvPr>
          <p:cNvCxnSpPr>
            <a:cxnSpLocks/>
          </p:cNvCxnSpPr>
          <p:nvPr/>
        </p:nvCxnSpPr>
        <p:spPr>
          <a:xfrm flipH="1">
            <a:off x="4572000" y="2984703"/>
            <a:ext cx="735738" cy="343356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Recording 29 May 2024 at 13:27:03">
            <a:hlinkClick r:id="" action="ppaction://media"/>
            <a:extLst>
              <a:ext uri="{FF2B5EF4-FFF2-40B4-BE49-F238E27FC236}">
                <a16:creationId xmlns:a16="http://schemas.microsoft.com/office/drawing/2014/main" id="{BC4BEFF7-35B8-A50E-8982-53A182F3F1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087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740"/>
    </mc:Choice>
    <mc:Fallback>
      <p:transition spd="slow" advTm="38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8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6" objId="4"/>
        <p14:stopEvt time="34936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8" y="121253"/>
            <a:ext cx="7315200" cy="492850"/>
          </a:xfrm>
        </p:spPr>
        <p:txBody>
          <a:bodyPr/>
          <a:lstStyle/>
          <a:p>
            <a:r>
              <a:rPr lang="en-GB" b="1" dirty="0"/>
              <a:t>Assignment Plan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671432DA-6D30-46C2-9F84-A0A3F487DC7C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28918" y="2178424"/>
            <a:ext cx="8071257" cy="422237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F25EE32-6CED-485B-B89A-B84825CD174D}"/>
              </a:ext>
            </a:extLst>
          </p:cNvPr>
          <p:cNvSpPr txBox="1"/>
          <p:nvPr/>
        </p:nvSpPr>
        <p:spPr>
          <a:xfrm>
            <a:off x="528918" y="1384349"/>
            <a:ext cx="47244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Assignment Issued 31-01-24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Deadline Written Submission 22-05-24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Deadline Presentation 29-05-24</a:t>
            </a:r>
          </a:p>
        </p:txBody>
      </p:sp>
      <p:pic>
        <p:nvPicPr>
          <p:cNvPr id="3" name="Audio Recording 29 May 2024 at 13:29:28">
            <a:hlinkClick r:id="" action="ppaction://media"/>
            <a:extLst>
              <a:ext uri="{FF2B5EF4-FFF2-40B4-BE49-F238E27FC236}">
                <a16:creationId xmlns:a16="http://schemas.microsoft.com/office/drawing/2014/main" id="{368D56BA-FFDB-72D7-3184-56DAD45CCE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508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075"/>
    </mc:Choice>
    <mc:Fallback>
      <p:transition spd="slow" advTm="330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9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9" objId="3"/>
        <p14:stopEvt time="32084" objId="3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47718"/>
            <a:ext cx="8856984" cy="849244"/>
          </a:xfrm>
        </p:spPr>
        <p:txBody>
          <a:bodyPr/>
          <a:lstStyle/>
          <a:p>
            <a:r>
              <a:rPr lang="en-GB" b="1" dirty="0"/>
              <a:t>Original Execution Plan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79512" y="1428194"/>
            <a:ext cx="87849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Initial engineering scope scheduled to start 5</a:t>
            </a:r>
            <a:r>
              <a:rPr lang="en-GB" sz="1200" baseline="30000" dirty="0"/>
              <a:t>th</a:t>
            </a:r>
            <a:r>
              <a:rPr lang="en-GB" sz="1200" dirty="0"/>
              <a:t> of September 2022 with completion 20</a:t>
            </a:r>
            <a:r>
              <a:rPr lang="en-GB" sz="1200" baseline="30000" dirty="0"/>
              <a:t>th</a:t>
            </a:r>
            <a:r>
              <a:rPr lang="en-GB" sz="1200" dirty="0"/>
              <a:t> of October (8.5hr 13 and 1 program)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DBEA23-9498-4B4D-A4E9-40D9938E66E9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143508" y="1832192"/>
            <a:ext cx="8784976" cy="4473358"/>
          </a:xfrm>
          <a:prstGeom prst="rect">
            <a:avLst/>
          </a:prstGeom>
        </p:spPr>
      </p:pic>
      <p:pic>
        <p:nvPicPr>
          <p:cNvPr id="3" name="Audio Recording 29 May 2024 at 13:38:13">
            <a:hlinkClick r:id="" action="ppaction://media"/>
            <a:extLst>
              <a:ext uri="{FF2B5EF4-FFF2-40B4-BE49-F238E27FC236}">
                <a16:creationId xmlns:a16="http://schemas.microsoft.com/office/drawing/2014/main" id="{FB8902B3-A02F-F448-A0B1-28269BDD88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625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279"/>
    </mc:Choice>
    <mc:Fallback>
      <p:transition spd="slow" advTm="682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9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9" objId="3"/>
        <p14:stopEvt time="67097" objId="3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CE9E5-BDBC-4A39-BDB1-7A09E7E56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Actual Execution Plan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6B9C341-0278-4CFA-A906-8FD8A086DB5C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06188" y="1748118"/>
            <a:ext cx="8471647" cy="43780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D7E1DC-18DB-4281-ADD9-BB923970F52C}"/>
              </a:ext>
            </a:extLst>
          </p:cNvPr>
          <p:cNvSpPr txBox="1"/>
          <p:nvPr/>
        </p:nvSpPr>
        <p:spPr>
          <a:xfrm>
            <a:off x="206188" y="1286453"/>
            <a:ext cx="6391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Actual Execution 5</a:t>
            </a:r>
            <a:r>
              <a:rPr lang="en-GB" sz="1200" baseline="30000" dirty="0"/>
              <a:t>th</a:t>
            </a:r>
            <a:r>
              <a:rPr lang="en-GB" sz="1200" dirty="0"/>
              <a:t> of September, completion 6</a:t>
            </a:r>
            <a:r>
              <a:rPr lang="en-GB" sz="1200" baseline="30000" dirty="0"/>
              <a:t>th</a:t>
            </a:r>
            <a:r>
              <a:rPr lang="en-GB" sz="1200" dirty="0"/>
              <a:t> of October (12hr 13 and 1 program) including Intero assist time. </a:t>
            </a:r>
          </a:p>
        </p:txBody>
      </p:sp>
      <p:pic>
        <p:nvPicPr>
          <p:cNvPr id="3" name="Audio Recording 29 May 2024 at 13:55:39">
            <a:hlinkClick r:id="" action="ppaction://media"/>
            <a:extLst>
              <a:ext uri="{FF2B5EF4-FFF2-40B4-BE49-F238E27FC236}">
                <a16:creationId xmlns:a16="http://schemas.microsoft.com/office/drawing/2014/main" id="{2ABBE348-4C4B-559F-EE81-07E92561F1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31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423"/>
    </mc:Choice>
    <mc:Fallback>
      <p:transition spd="slow" advTm="604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5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0" objId="3"/>
        <p14:stopEvt time="59652" objId="3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0AE77-8940-4D62-B6F3-BE64E1313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2411C52-FA9F-4880-83DB-189968CB6C7A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228432" y="1707475"/>
            <a:ext cx="3221767" cy="232482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B82517-794A-473B-AAF5-27918CF8BD06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386761" y="4109174"/>
            <a:ext cx="3515146" cy="22034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4E91DF-F5DF-47ED-83C8-C62B3881C117}"/>
              </a:ext>
            </a:extLst>
          </p:cNvPr>
          <p:cNvSpPr txBox="1"/>
          <p:nvPr/>
        </p:nvSpPr>
        <p:spPr>
          <a:xfrm>
            <a:off x="904454" y="3755300"/>
            <a:ext cx="2520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Berth 1 Pig Launcher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CBFE12-CC0B-4421-8C9C-B48244BADB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46649" y="4032299"/>
            <a:ext cx="3003550" cy="228032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7484C9C-BCC9-45BF-AC76-BDCB079FB3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1361" y="1707475"/>
            <a:ext cx="2381839" cy="19240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E55D60-D8C2-4A13-8712-BE7E8239C21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43200" y="1707476"/>
            <a:ext cx="2485232" cy="1924050"/>
          </a:xfrm>
          <a:prstGeom prst="rect">
            <a:avLst/>
          </a:prstGeom>
        </p:spPr>
      </p:pic>
      <p:pic>
        <p:nvPicPr>
          <p:cNvPr id="1026" name="Picture 2" descr="43&quot; Clamshell Lathe | Machines ...">
            <a:extLst>
              <a:ext uri="{FF2B5EF4-FFF2-40B4-BE49-F238E27FC236}">
                <a16:creationId xmlns:a16="http://schemas.microsoft.com/office/drawing/2014/main" id="{FC7B7634-28F2-4BB3-8C1E-7D322C9D97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871" y="4387850"/>
            <a:ext cx="1420813" cy="1420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44AD00-1522-4363-A1D2-4DBD3D2231F9}"/>
              </a:ext>
            </a:extLst>
          </p:cNvPr>
          <p:cNvSpPr txBox="1"/>
          <p:nvPr/>
        </p:nvSpPr>
        <p:spPr>
          <a:xfrm>
            <a:off x="3848571" y="5747038"/>
            <a:ext cx="16514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36” Clam Shell Cutter</a:t>
            </a:r>
          </a:p>
        </p:txBody>
      </p:sp>
      <p:pic>
        <p:nvPicPr>
          <p:cNvPr id="10" name="Audio Recording 29 May 2024 at 14:07:15">
            <a:hlinkClick r:id="" action="ppaction://media"/>
            <a:extLst>
              <a:ext uri="{FF2B5EF4-FFF2-40B4-BE49-F238E27FC236}">
                <a16:creationId xmlns:a16="http://schemas.microsoft.com/office/drawing/2014/main" id="{486D13A2-CF94-E0AC-0367-AF01832447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177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957"/>
    </mc:Choice>
    <mc:Fallback>
      <p:transition spd="slow" advTm="539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7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7" objId="10"/>
        <p14:stopEvt time="48851" objId="10"/>
      </p14:showEvt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FF768-0746-44E4-8998-C459C7CDB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08FCA0A-C249-4ADD-872A-5FCDC0ACEC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7700" y="3910144"/>
            <a:ext cx="3314700" cy="243370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3C1D8C-19AA-4F33-8969-E19E101A731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3897245"/>
            <a:ext cx="2806701" cy="24337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E6048F1-6869-447F-8D5A-C3B99A6D25C1}"/>
              </a:ext>
            </a:extLst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4457700" y="1392938"/>
            <a:ext cx="3314700" cy="20019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08C4C2C-6AB8-4335-BC97-9E1E778B8751}"/>
              </a:ext>
            </a:extLst>
          </p:cNvPr>
          <p:cNvPicPr/>
          <p:nvPr/>
        </p:nvPicPr>
        <p:blipFill>
          <a:blip r:embed="rId7"/>
          <a:stretch>
            <a:fillRect/>
          </a:stretch>
        </p:blipFill>
        <p:spPr>
          <a:xfrm>
            <a:off x="457199" y="1392939"/>
            <a:ext cx="2806701" cy="200190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2F32E16-0F80-44CD-9C8F-17DA359C74B9}"/>
              </a:ext>
            </a:extLst>
          </p:cNvPr>
          <p:cNvSpPr txBox="1"/>
          <p:nvPr/>
        </p:nvSpPr>
        <p:spPr>
          <a:xfrm>
            <a:off x="457199" y="3461378"/>
            <a:ext cx="40005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Berth 1 Approach mods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Issues with dead-leg</a:t>
            </a:r>
          </a:p>
        </p:txBody>
      </p:sp>
      <p:pic>
        <p:nvPicPr>
          <p:cNvPr id="3" name="Audio Recording 29 May 2024 at 14:13:42">
            <a:hlinkClick r:id="" action="ppaction://media"/>
            <a:extLst>
              <a:ext uri="{FF2B5EF4-FFF2-40B4-BE49-F238E27FC236}">
                <a16:creationId xmlns:a16="http://schemas.microsoft.com/office/drawing/2014/main" id="{86399D00-2D80-343C-6402-86D4D0EFF5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898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097"/>
    </mc:Choice>
    <mc:Fallback>
      <p:transition spd="slow" advTm="780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3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7" objId="3"/>
        <p14:stopEvt time="77458" objId="3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36DC0-8C25-4BC5-8A68-B62A4B0FB4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257B4D2-84A1-4FAE-BF6F-D6DE8ECDB4C3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80307" y="1295401"/>
            <a:ext cx="3747193" cy="2692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1A2AAB0-5B4B-48BE-9E1A-20C4DA79AFE8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380307" y="4409757"/>
            <a:ext cx="2274888" cy="18957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E5AAB27-3A7D-4F71-A5FB-FB9015AF5D42}"/>
              </a:ext>
            </a:extLst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4572000" y="1370965"/>
            <a:ext cx="3988435" cy="493458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30A9910-5D7E-4EC6-935C-C1D4F72C2AE2}"/>
              </a:ext>
            </a:extLst>
          </p:cNvPr>
          <p:cNvSpPr txBox="1"/>
          <p:nvPr/>
        </p:nvSpPr>
        <p:spPr>
          <a:xfrm>
            <a:off x="457200" y="4060279"/>
            <a:ext cx="34852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Jetty T-Head disinvestment and re-installation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57C96CA-89F6-41DF-BD03-76A7115B08B7}"/>
              </a:ext>
            </a:extLst>
          </p:cNvPr>
          <p:cNvPicPr/>
          <p:nvPr/>
        </p:nvPicPr>
        <p:blipFill>
          <a:blip r:embed="rId7"/>
          <a:stretch>
            <a:fillRect/>
          </a:stretch>
        </p:blipFill>
        <p:spPr>
          <a:xfrm>
            <a:off x="2655195" y="4409757"/>
            <a:ext cx="1916805" cy="1895793"/>
          </a:xfrm>
          <a:prstGeom prst="rect">
            <a:avLst/>
          </a:prstGeom>
        </p:spPr>
      </p:pic>
      <p:pic>
        <p:nvPicPr>
          <p:cNvPr id="3" name="Audio Recording 29 May 2024 at 14:15:17">
            <a:hlinkClick r:id="" action="ppaction://media"/>
            <a:extLst>
              <a:ext uri="{FF2B5EF4-FFF2-40B4-BE49-F238E27FC236}">
                <a16:creationId xmlns:a16="http://schemas.microsoft.com/office/drawing/2014/main" id="{5E796C72-6FAD-F67E-2076-B9D738FF69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370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905"/>
    </mc:Choice>
    <mc:Fallback>
      <p:transition spd="slow" advTm="399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8" objId="3"/>
        <p14:stopEvt time="37389" objId="3"/>
      </p14:showEvtLst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B7D42-2239-4631-9ABE-8F68D626F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209277E-862B-4432-93C7-33443AE0EB3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57200" y="1428750"/>
            <a:ext cx="4279900" cy="35226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C8845D-52C1-42D8-94CD-B674E7EF69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0300" y="1428750"/>
            <a:ext cx="3657600" cy="35226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368CBA-929D-4DCA-9C4B-0FBE889E0997}"/>
              </a:ext>
            </a:extLst>
          </p:cNvPr>
          <p:cNvSpPr txBox="1"/>
          <p:nvPr/>
        </p:nvSpPr>
        <p:spPr>
          <a:xfrm>
            <a:off x="400050" y="5052368"/>
            <a:ext cx="78309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FOPH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Pre-work was a big success at this location and the calculated in the assignment as over 42% saving on hours</a:t>
            </a:r>
          </a:p>
        </p:txBody>
      </p:sp>
      <p:pic>
        <p:nvPicPr>
          <p:cNvPr id="3" name="Audio Recording 29 May 2024 at 14:16:21">
            <a:hlinkClick r:id="" action="ppaction://media"/>
            <a:extLst>
              <a:ext uri="{FF2B5EF4-FFF2-40B4-BE49-F238E27FC236}">
                <a16:creationId xmlns:a16="http://schemas.microsoft.com/office/drawing/2014/main" id="{2FFDE53A-062A-B280-1B27-F014E5AA63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866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170"/>
    </mc:Choice>
    <mc:Fallback>
      <p:transition spd="slow" advTm="361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5" objId="3"/>
        <p14:stopEvt time="36170" objId="3"/>
      </p14:showEvt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93C78-0E2D-483D-9D0E-E840AFFD4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151DBA4-C49F-489E-AE7E-226ECCD4E666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36535" y="1454151"/>
            <a:ext cx="3908466" cy="27177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F440D1-D91F-4300-A602-8845F6DBC9FB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5074880" y="1463516"/>
            <a:ext cx="3770670" cy="20977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EE6561-A86B-49E4-B930-651A94A72377}"/>
              </a:ext>
            </a:extLst>
          </p:cNvPr>
          <p:cNvPicPr/>
          <p:nvPr/>
        </p:nvPicPr>
        <p:blipFill>
          <a:blip r:embed="rId6"/>
          <a:stretch>
            <a:fillRect/>
          </a:stretch>
        </p:blipFill>
        <p:spPr>
          <a:xfrm>
            <a:off x="536535" y="4610100"/>
            <a:ext cx="2395856" cy="1752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8874D49-F18F-4CC8-97DF-F06EB5233ECA}"/>
              </a:ext>
            </a:extLst>
          </p:cNvPr>
          <p:cNvPicPr/>
          <p:nvPr/>
        </p:nvPicPr>
        <p:blipFill>
          <a:blip r:embed="rId7"/>
          <a:stretch>
            <a:fillRect/>
          </a:stretch>
        </p:blipFill>
        <p:spPr>
          <a:xfrm>
            <a:off x="2932391" y="4610101"/>
            <a:ext cx="2535555" cy="17526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3FC5F1-1CB3-45B6-B6DC-CA278C140E07}"/>
              </a:ext>
            </a:extLst>
          </p:cNvPr>
          <p:cNvPicPr/>
          <p:nvPr/>
        </p:nvPicPr>
        <p:blipFill>
          <a:blip r:embed="rId8"/>
          <a:stretch>
            <a:fillRect/>
          </a:stretch>
        </p:blipFill>
        <p:spPr>
          <a:xfrm>
            <a:off x="5467946" y="3551874"/>
            <a:ext cx="3377604" cy="28108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BBAA72-0044-4E85-AF1C-D8FDB4A2905F}"/>
              </a:ext>
            </a:extLst>
          </p:cNvPr>
          <p:cNvSpPr txBox="1"/>
          <p:nvPr/>
        </p:nvSpPr>
        <p:spPr>
          <a:xfrm>
            <a:off x="536535" y="4171950"/>
            <a:ext cx="2910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B-Track pig receiver and PIG removal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Issue noted with existing valve</a:t>
            </a:r>
          </a:p>
        </p:txBody>
      </p:sp>
      <p:pic>
        <p:nvPicPr>
          <p:cNvPr id="3" name="Audio Recording 29 May 2024 at 14:18:48">
            <a:hlinkClick r:id="" action="ppaction://media"/>
            <a:extLst>
              <a:ext uri="{FF2B5EF4-FFF2-40B4-BE49-F238E27FC236}">
                <a16:creationId xmlns:a16="http://schemas.microsoft.com/office/drawing/2014/main" id="{CD48091F-E458-7ECD-87CA-753BC60B03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981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370"/>
    </mc:Choice>
    <mc:Fallback>
      <p:transition spd="slow" advTm="38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7" objId="3"/>
        <p14:stopEvt time="36821" objId="3"/>
      </p14:showEvt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76E21-CDDE-46EB-943B-13817506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Lessons Learnt / Success Stories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F94F0-F835-43F5-B892-03BF4FD11D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Success Stories</a:t>
            </a:r>
          </a:p>
          <a:p>
            <a:pPr marL="0" indent="0">
              <a:buNone/>
            </a:pPr>
            <a:endParaRPr lang="en-GB" sz="1800" b="1" dirty="0"/>
          </a:p>
          <a:p>
            <a:r>
              <a:rPr lang="en-GB" sz="1200" dirty="0"/>
              <a:t>Pre work saving complete work faces at the Jetty and FOPH and </a:t>
            </a:r>
          </a:p>
          <a:p>
            <a:pPr marL="0" indent="0">
              <a:buNone/>
            </a:pPr>
            <a:r>
              <a:rPr lang="en-GB" sz="1200" dirty="0"/>
              <a:t>        providing a total 32.6% saving on CapEx budget.</a:t>
            </a:r>
          </a:p>
          <a:p>
            <a:r>
              <a:rPr lang="en-GB" sz="1200" dirty="0"/>
              <a:t>2 x welders per 36” weld.</a:t>
            </a:r>
          </a:p>
          <a:p>
            <a:r>
              <a:rPr lang="en-GB" sz="1200" dirty="0"/>
              <a:t>Use of clam shell cutter.</a:t>
            </a:r>
          </a:p>
          <a:p>
            <a:r>
              <a:rPr lang="en-GB" sz="1200" dirty="0"/>
              <a:t>Self sufficient lift plans.</a:t>
            </a:r>
          </a:p>
          <a:p>
            <a:r>
              <a:rPr lang="en-GB" sz="1200" dirty="0"/>
              <a:t>Handed back on time, and incident and injury free.</a:t>
            </a:r>
          </a:p>
          <a:p>
            <a:endParaRPr lang="en-GB" sz="1200" dirty="0"/>
          </a:p>
          <a:p>
            <a:pPr marL="0" indent="0">
              <a:buNone/>
            </a:pPr>
            <a:r>
              <a:rPr lang="en-GB" sz="1800" b="1" dirty="0"/>
              <a:t>Lessons Learnt</a:t>
            </a:r>
          </a:p>
          <a:p>
            <a:pPr marL="0" indent="0">
              <a:buNone/>
            </a:pPr>
            <a:endParaRPr lang="en-GB" sz="1800" b="1" dirty="0"/>
          </a:p>
          <a:p>
            <a:r>
              <a:rPr lang="en-GB" sz="1200" dirty="0"/>
              <a:t>Blast assistance with cleaning weld areas.</a:t>
            </a:r>
          </a:p>
          <a:p>
            <a:r>
              <a:rPr lang="en-GB" sz="1200" dirty="0"/>
              <a:t>Battery torque gun available from Hytorc.</a:t>
            </a:r>
          </a:p>
          <a:p>
            <a:endParaRPr lang="en-GB" sz="1200" dirty="0"/>
          </a:p>
          <a:p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endParaRPr lang="en-GB" sz="1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B2AF60-42D3-4254-B78C-F203B1BA8523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6070601" y="4305301"/>
            <a:ext cx="2046286" cy="19954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ECFBFD-FD0F-4465-BDAF-8336B8A5291B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6070600" y="2319338"/>
            <a:ext cx="2414587" cy="1593851"/>
          </a:xfrm>
          <a:prstGeom prst="rect">
            <a:avLst/>
          </a:prstGeom>
        </p:spPr>
      </p:pic>
      <p:pic>
        <p:nvPicPr>
          <p:cNvPr id="6" name="Audio Recording 29 May 2024 at 14:23:15">
            <a:hlinkClick r:id="" action="ppaction://media"/>
            <a:extLst>
              <a:ext uri="{FF2B5EF4-FFF2-40B4-BE49-F238E27FC236}">
                <a16:creationId xmlns:a16="http://schemas.microsoft.com/office/drawing/2014/main" id="{77A322EA-DE15-79AE-12DF-0629AC3EB2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792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966"/>
    </mc:Choice>
    <mc:Fallback>
      <p:transition spd="slow" advTm="74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81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7" objId="6"/>
        <p14:stopEvt time="74956" objId="6"/>
      </p14:showEvt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112DE-C09A-4F54-A4DE-5210F5C69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Reflection</a:t>
            </a:r>
          </a:p>
        </p:txBody>
      </p:sp>
      <p:pic>
        <p:nvPicPr>
          <p:cNvPr id="4" name="Content Placeholder 10">
            <a:extLst>
              <a:ext uri="{FF2B5EF4-FFF2-40B4-BE49-F238E27FC236}">
                <a16:creationId xmlns:a16="http://schemas.microsoft.com/office/drawing/2014/main" id="{F3FA81A9-6F46-4A83-99A6-F6F9F35DB6D3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764131" y="1452282"/>
            <a:ext cx="4836982" cy="29974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668052-2E76-40F7-B3D9-9CEEA4A688A7}"/>
              </a:ext>
            </a:extLst>
          </p:cNvPr>
          <p:cNvSpPr txBox="1"/>
          <p:nvPr/>
        </p:nvSpPr>
        <p:spPr>
          <a:xfrm>
            <a:off x="262464" y="1452282"/>
            <a:ext cx="350166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 time required to generate 1</a:t>
            </a:r>
            <a:r>
              <a:rPr lang="en-GB" baseline="30000" dirty="0"/>
              <a:t>st</a:t>
            </a:r>
            <a:r>
              <a:rPr lang="en-GB" dirty="0"/>
              <a:t> draft.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time required to gather information and evidence.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time required to generate slides due to research.</a:t>
            </a:r>
          </a:p>
        </p:txBody>
      </p:sp>
      <p:pic>
        <p:nvPicPr>
          <p:cNvPr id="3" name="Audio Recording 29 May 2024 at 14:24:29">
            <a:hlinkClick r:id="" action="ppaction://media"/>
            <a:extLst>
              <a:ext uri="{FF2B5EF4-FFF2-40B4-BE49-F238E27FC236}">
                <a16:creationId xmlns:a16="http://schemas.microsoft.com/office/drawing/2014/main" id="{24534524-5DDE-D9B1-D1B3-66BBEE30DA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388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67"/>
    </mc:Choice>
    <mc:Fallback>
      <p:transition spd="slow" advTm="40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5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" objId="3"/>
        <p14:stopEvt time="39688" objId="3"/>
      </p14:showEvtLst>
    </p:ext>
  </p:extLst>
</p:sld>
</file>

<file path=ppt/theme/theme1.xml><?xml version="1.0" encoding="utf-8"?>
<a:theme xmlns:a="http://schemas.openxmlformats.org/drawingml/2006/main" name="Office Theme">
  <a:themeElements>
    <a:clrScheme name="Valero 2018 Colors">
      <a:dk1>
        <a:sysClr val="windowText" lastClr="000000"/>
      </a:dk1>
      <a:lt1>
        <a:sysClr val="window" lastClr="FFFFFF"/>
      </a:lt1>
      <a:dk2>
        <a:srgbClr val="0070AB"/>
      </a:dk2>
      <a:lt2>
        <a:srgbClr val="FFCF01"/>
      </a:lt2>
      <a:accent1>
        <a:srgbClr val="005984"/>
      </a:accent1>
      <a:accent2>
        <a:srgbClr val="D6006D"/>
      </a:accent2>
      <a:accent3>
        <a:srgbClr val="80BC00"/>
      </a:accent3>
      <a:accent4>
        <a:srgbClr val="853275"/>
      </a:accent4>
      <a:accent5>
        <a:srgbClr val="00A5D9"/>
      </a:accent5>
      <a:accent6>
        <a:srgbClr val="F18A00"/>
      </a:accent6>
      <a:hlink>
        <a:srgbClr val="348F41"/>
      </a:hlink>
      <a:folHlink>
        <a:srgbClr val="E1251B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2018_Refineries_Template.potx [Read-Only]" id="{F7202B7B-B77E-4949-B6F2-DC3A1276D15D}" vid="{41D07AF6-0E3A-46FE-AE9B-6AD7FA66BF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 point presentation</Template>
  <TotalTime>0</TotalTime>
  <Words>677</Words>
  <Application>Microsoft Macintosh PowerPoint</Application>
  <PresentationFormat>On-screen Show (4:3)</PresentationFormat>
  <Paragraphs>112</Paragraphs>
  <Slides>13</Slides>
  <Notes>2</Notes>
  <HiddenSlides>0</HiddenSlides>
  <MMClips>13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ACMA5009 Reflective Project Report Jetty Sea line Pigging Stage 2 Crude 36” Import line form Berth 1</vt:lpstr>
      <vt:lpstr>Project Justification</vt:lpstr>
      <vt:lpstr>Project Scope</vt:lpstr>
      <vt:lpstr>Assignment Plan</vt:lpstr>
      <vt:lpstr>Original Execution Plan</vt:lpstr>
      <vt:lpstr>Actual Execution Plan</vt:lpstr>
      <vt:lpstr>Execution </vt:lpstr>
      <vt:lpstr>Execution </vt:lpstr>
      <vt:lpstr>Execution</vt:lpstr>
      <vt:lpstr>Execution</vt:lpstr>
      <vt:lpstr>Execution</vt:lpstr>
      <vt:lpstr>Key Lessons Learnt / Success Stories</vt:lpstr>
      <vt:lpstr>Assignment Reflection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2021-10-11T12:39:26Z</dcterms:created>
  <dcterms:modified xsi:type="dcterms:W3CDTF">2024-05-29T15:26:35Z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AdHocReviewCycleID">
    <vt:i4>1351962295</vt:i4>
  </property>
  <property fmtid="{D5CDD505-2E9C-101B-9397-08002B2CF9AE}" pid="3" name="_NewReviewCycle">
    <vt:lpwstr/>
  </property>
  <property fmtid="{D5CDD505-2E9C-101B-9397-08002B2CF9AE}" pid="4" name="_PreviousAdHocReviewCycleID">
    <vt:i4>263201222</vt:i4>
  </property>
</Properties>
</file>