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3" r:id="rId1"/>
  </p:sldMasterIdLst>
  <p:notesMasterIdLst>
    <p:notesMasterId r:id="rId15"/>
  </p:notesMasterIdLst>
  <p:sldIdLst>
    <p:sldId id="256" r:id="rId2"/>
    <p:sldId id="259" r:id="rId3"/>
    <p:sldId id="262" r:id="rId4"/>
    <p:sldId id="267" r:id="rId5"/>
    <p:sldId id="269" r:id="rId6"/>
    <p:sldId id="260" r:id="rId7"/>
    <p:sldId id="264" r:id="rId8"/>
    <p:sldId id="265" r:id="rId9"/>
    <p:sldId id="268" r:id="rId10"/>
    <p:sldId id="263" r:id="rId11"/>
    <p:sldId id="258" r:id="rId12"/>
    <p:sldId id="261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09719C-FC11-B54D-ADE2-75C20B0A0546}" v="230" dt="2022-05-07T20:01:09.1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599"/>
  </p:normalViewPr>
  <p:slideViewPr>
    <p:cSldViewPr snapToGrid="0" snapToObjects="1">
      <p:cViewPr varScale="1">
        <p:scale>
          <a:sx n="106" d="100"/>
          <a:sy n="106" d="100"/>
        </p:scale>
        <p:origin x="79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A6CE5F-1538-4C88-8C9B-DEF1A561717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56E95A9-6B1B-4983-9074-280FA8039964}">
      <dgm:prSet/>
      <dgm:spPr/>
      <dgm:t>
        <a:bodyPr/>
        <a:lstStyle/>
        <a:p>
          <a:r>
            <a:rPr lang="en-GB" b="0" baseline="0" dirty="0"/>
            <a:t>Cancer </a:t>
          </a:r>
          <a:endParaRPr lang="en-US" dirty="0"/>
        </a:p>
      </dgm:t>
    </dgm:pt>
    <dgm:pt modelId="{2BF43D6C-D5A6-4CB6-A8BF-524A809D2772}" type="parTrans" cxnId="{290D2158-40E8-43F4-931D-5C46C5305916}">
      <dgm:prSet/>
      <dgm:spPr/>
      <dgm:t>
        <a:bodyPr/>
        <a:lstStyle/>
        <a:p>
          <a:endParaRPr lang="en-US"/>
        </a:p>
      </dgm:t>
    </dgm:pt>
    <dgm:pt modelId="{A9B31B72-8CD6-4EC7-A7DF-9527A7C8106F}" type="sibTrans" cxnId="{290D2158-40E8-43F4-931D-5C46C5305916}">
      <dgm:prSet/>
      <dgm:spPr/>
      <dgm:t>
        <a:bodyPr/>
        <a:lstStyle/>
        <a:p>
          <a:endParaRPr lang="en-US"/>
        </a:p>
      </dgm:t>
    </dgm:pt>
    <dgm:pt modelId="{B2E3B4EC-35BE-4E13-B2CA-4AB29AB567F7}">
      <dgm:prSet/>
      <dgm:spPr/>
      <dgm:t>
        <a:bodyPr/>
        <a:lstStyle/>
        <a:p>
          <a:r>
            <a:rPr lang="en-GB" b="0" baseline="0"/>
            <a:t>Heart </a:t>
          </a:r>
          <a:r>
            <a:rPr lang="en-US" b="0" baseline="0"/>
            <a:t>disease </a:t>
          </a:r>
          <a:endParaRPr lang="en-US"/>
        </a:p>
      </dgm:t>
    </dgm:pt>
    <dgm:pt modelId="{50FB7CCA-E563-4573-8EC9-33E3C176B4F5}" type="parTrans" cxnId="{50813873-2C90-437E-B37B-35C260A682C1}">
      <dgm:prSet/>
      <dgm:spPr/>
      <dgm:t>
        <a:bodyPr/>
        <a:lstStyle/>
        <a:p>
          <a:endParaRPr lang="en-US"/>
        </a:p>
      </dgm:t>
    </dgm:pt>
    <dgm:pt modelId="{13BDF449-3836-4AC1-B5E9-7395A6E2FEF2}" type="sibTrans" cxnId="{50813873-2C90-437E-B37B-35C260A682C1}">
      <dgm:prSet/>
      <dgm:spPr/>
      <dgm:t>
        <a:bodyPr/>
        <a:lstStyle/>
        <a:p>
          <a:endParaRPr lang="en-US"/>
        </a:p>
      </dgm:t>
    </dgm:pt>
    <dgm:pt modelId="{52A4D9BE-7573-4979-A676-2249918C2C00}">
      <dgm:prSet/>
      <dgm:spPr/>
      <dgm:t>
        <a:bodyPr/>
        <a:lstStyle/>
        <a:p>
          <a:r>
            <a:rPr lang="en-US" b="0" baseline="0"/>
            <a:t>Stroke </a:t>
          </a:r>
          <a:endParaRPr lang="en-US"/>
        </a:p>
      </dgm:t>
    </dgm:pt>
    <dgm:pt modelId="{E1AABFC5-2883-4556-ABA2-C9DB808EED54}" type="parTrans" cxnId="{48937DE9-D8A9-452C-A645-B5EB2B8ED1F4}">
      <dgm:prSet/>
      <dgm:spPr/>
      <dgm:t>
        <a:bodyPr/>
        <a:lstStyle/>
        <a:p>
          <a:endParaRPr lang="en-US"/>
        </a:p>
      </dgm:t>
    </dgm:pt>
    <dgm:pt modelId="{4B42CD26-96D7-4706-820D-51F754A1168F}" type="sibTrans" cxnId="{48937DE9-D8A9-452C-A645-B5EB2B8ED1F4}">
      <dgm:prSet/>
      <dgm:spPr/>
      <dgm:t>
        <a:bodyPr/>
        <a:lstStyle/>
        <a:p>
          <a:endParaRPr lang="en-US"/>
        </a:p>
      </dgm:t>
    </dgm:pt>
    <dgm:pt modelId="{71EBC7FB-6426-4DC1-BAFC-C7FBCEC1F791}">
      <dgm:prSet/>
      <dgm:spPr/>
      <dgm:t>
        <a:bodyPr/>
        <a:lstStyle/>
        <a:p>
          <a:r>
            <a:rPr lang="en-US" b="0" baseline="0"/>
            <a:t>Lung diseases </a:t>
          </a:r>
          <a:endParaRPr lang="en-US"/>
        </a:p>
      </dgm:t>
    </dgm:pt>
    <dgm:pt modelId="{2FDC508D-9CE1-45C5-AC74-5A53EF1424CC}" type="parTrans" cxnId="{0D68BE76-A862-46D4-B1F0-0A12305DBD46}">
      <dgm:prSet/>
      <dgm:spPr/>
      <dgm:t>
        <a:bodyPr/>
        <a:lstStyle/>
        <a:p>
          <a:endParaRPr lang="en-US"/>
        </a:p>
      </dgm:t>
    </dgm:pt>
    <dgm:pt modelId="{F34CD2A2-35BA-4B8A-A423-DC90E654100E}" type="sibTrans" cxnId="{0D68BE76-A862-46D4-B1F0-0A12305DBD46}">
      <dgm:prSet/>
      <dgm:spPr/>
      <dgm:t>
        <a:bodyPr/>
        <a:lstStyle/>
        <a:p>
          <a:endParaRPr lang="en-US"/>
        </a:p>
      </dgm:t>
    </dgm:pt>
    <dgm:pt modelId="{DDFD32EC-40E3-4467-9ECB-9E5251525008}">
      <dgm:prSet/>
      <dgm:spPr/>
      <dgm:t>
        <a:bodyPr/>
        <a:lstStyle/>
        <a:p>
          <a:r>
            <a:rPr lang="en-US" b="0" baseline="0"/>
            <a:t>Diabetes </a:t>
          </a:r>
          <a:endParaRPr lang="en-US"/>
        </a:p>
      </dgm:t>
    </dgm:pt>
    <dgm:pt modelId="{5E29B9C5-EE21-4CFA-8260-63955DE841C8}" type="parTrans" cxnId="{866FF2A4-134A-41A0-8FBC-E5AF2F821843}">
      <dgm:prSet/>
      <dgm:spPr/>
      <dgm:t>
        <a:bodyPr/>
        <a:lstStyle/>
        <a:p>
          <a:endParaRPr lang="en-US"/>
        </a:p>
      </dgm:t>
    </dgm:pt>
    <dgm:pt modelId="{98B3FC52-AC1D-495E-9A9D-0F1DD2DBF984}" type="sibTrans" cxnId="{866FF2A4-134A-41A0-8FBC-E5AF2F821843}">
      <dgm:prSet/>
      <dgm:spPr/>
      <dgm:t>
        <a:bodyPr/>
        <a:lstStyle/>
        <a:p>
          <a:endParaRPr lang="en-US"/>
        </a:p>
      </dgm:t>
    </dgm:pt>
    <dgm:pt modelId="{5CFAA8B8-2FED-4869-B0A3-93C6C2513DA1}">
      <dgm:prSet/>
      <dgm:spPr/>
      <dgm:t>
        <a:bodyPr/>
        <a:lstStyle/>
        <a:p>
          <a:r>
            <a:rPr lang="en-US" b="0" baseline="0"/>
            <a:t>Chronic obstructive pulmonary disease (COPD) </a:t>
          </a:r>
          <a:endParaRPr lang="en-US"/>
        </a:p>
      </dgm:t>
    </dgm:pt>
    <dgm:pt modelId="{6902FAB2-DB5D-40AA-8AD4-6F10C6DB0256}" type="parTrans" cxnId="{8957B44D-4764-489E-B864-BCCC6A249B7F}">
      <dgm:prSet/>
      <dgm:spPr/>
      <dgm:t>
        <a:bodyPr/>
        <a:lstStyle/>
        <a:p>
          <a:endParaRPr lang="en-US"/>
        </a:p>
      </dgm:t>
    </dgm:pt>
    <dgm:pt modelId="{2F733C3B-8C7A-491D-A208-6B59C65D62B1}" type="sibTrans" cxnId="{8957B44D-4764-489E-B864-BCCC6A249B7F}">
      <dgm:prSet/>
      <dgm:spPr/>
      <dgm:t>
        <a:bodyPr/>
        <a:lstStyle/>
        <a:p>
          <a:endParaRPr lang="en-US"/>
        </a:p>
      </dgm:t>
    </dgm:pt>
    <dgm:pt modelId="{D725B29B-118F-9044-8005-BBD542ADF880}" type="pres">
      <dgm:prSet presAssocID="{3FA6CE5F-1538-4C88-8C9B-DEF1A5617177}" presName="diagram" presStyleCnt="0">
        <dgm:presLayoutVars>
          <dgm:dir/>
          <dgm:resizeHandles val="exact"/>
        </dgm:presLayoutVars>
      </dgm:prSet>
      <dgm:spPr/>
    </dgm:pt>
    <dgm:pt modelId="{F03D4FDC-634D-AA4D-9DFA-9C93FCA2165F}" type="pres">
      <dgm:prSet presAssocID="{F56E95A9-6B1B-4983-9074-280FA8039964}" presName="node" presStyleLbl="node1" presStyleIdx="0" presStyleCnt="6">
        <dgm:presLayoutVars>
          <dgm:bulletEnabled val="1"/>
        </dgm:presLayoutVars>
      </dgm:prSet>
      <dgm:spPr/>
    </dgm:pt>
    <dgm:pt modelId="{6BC560AD-40CF-5B4F-9106-296ABC171505}" type="pres">
      <dgm:prSet presAssocID="{A9B31B72-8CD6-4EC7-A7DF-9527A7C8106F}" presName="sibTrans" presStyleCnt="0"/>
      <dgm:spPr/>
    </dgm:pt>
    <dgm:pt modelId="{A0E1A7D3-7955-7644-89D2-3D0EA824B9B5}" type="pres">
      <dgm:prSet presAssocID="{B2E3B4EC-35BE-4E13-B2CA-4AB29AB567F7}" presName="node" presStyleLbl="node1" presStyleIdx="1" presStyleCnt="6">
        <dgm:presLayoutVars>
          <dgm:bulletEnabled val="1"/>
        </dgm:presLayoutVars>
      </dgm:prSet>
      <dgm:spPr/>
    </dgm:pt>
    <dgm:pt modelId="{D6756BDC-65FF-564D-88F9-87E44BE74F56}" type="pres">
      <dgm:prSet presAssocID="{13BDF449-3836-4AC1-B5E9-7395A6E2FEF2}" presName="sibTrans" presStyleCnt="0"/>
      <dgm:spPr/>
    </dgm:pt>
    <dgm:pt modelId="{ADE61A89-F29D-0946-95E9-50DCE72C2A5D}" type="pres">
      <dgm:prSet presAssocID="{52A4D9BE-7573-4979-A676-2249918C2C00}" presName="node" presStyleLbl="node1" presStyleIdx="2" presStyleCnt="6">
        <dgm:presLayoutVars>
          <dgm:bulletEnabled val="1"/>
        </dgm:presLayoutVars>
      </dgm:prSet>
      <dgm:spPr/>
    </dgm:pt>
    <dgm:pt modelId="{F986816D-258B-5348-9B63-FE742EA7A42B}" type="pres">
      <dgm:prSet presAssocID="{4B42CD26-96D7-4706-820D-51F754A1168F}" presName="sibTrans" presStyleCnt="0"/>
      <dgm:spPr/>
    </dgm:pt>
    <dgm:pt modelId="{9DFAE5D4-0466-D84A-9029-C61DA455C2DC}" type="pres">
      <dgm:prSet presAssocID="{71EBC7FB-6426-4DC1-BAFC-C7FBCEC1F791}" presName="node" presStyleLbl="node1" presStyleIdx="3" presStyleCnt="6">
        <dgm:presLayoutVars>
          <dgm:bulletEnabled val="1"/>
        </dgm:presLayoutVars>
      </dgm:prSet>
      <dgm:spPr/>
    </dgm:pt>
    <dgm:pt modelId="{E487B3A2-B620-2B48-8735-DBCED73112F2}" type="pres">
      <dgm:prSet presAssocID="{F34CD2A2-35BA-4B8A-A423-DC90E654100E}" presName="sibTrans" presStyleCnt="0"/>
      <dgm:spPr/>
    </dgm:pt>
    <dgm:pt modelId="{4A87DB50-2328-6B45-89A0-645C4C814DC0}" type="pres">
      <dgm:prSet presAssocID="{DDFD32EC-40E3-4467-9ECB-9E5251525008}" presName="node" presStyleLbl="node1" presStyleIdx="4" presStyleCnt="6">
        <dgm:presLayoutVars>
          <dgm:bulletEnabled val="1"/>
        </dgm:presLayoutVars>
      </dgm:prSet>
      <dgm:spPr/>
    </dgm:pt>
    <dgm:pt modelId="{1EE831AE-5EB6-DA42-8B28-1E1523499E17}" type="pres">
      <dgm:prSet presAssocID="{98B3FC52-AC1D-495E-9A9D-0F1DD2DBF984}" presName="sibTrans" presStyleCnt="0"/>
      <dgm:spPr/>
    </dgm:pt>
    <dgm:pt modelId="{F6D995D7-6097-104D-9310-2BD668ED4DFB}" type="pres">
      <dgm:prSet presAssocID="{5CFAA8B8-2FED-4869-B0A3-93C6C2513DA1}" presName="node" presStyleLbl="node1" presStyleIdx="5" presStyleCnt="6">
        <dgm:presLayoutVars>
          <dgm:bulletEnabled val="1"/>
        </dgm:presLayoutVars>
      </dgm:prSet>
      <dgm:spPr/>
    </dgm:pt>
  </dgm:ptLst>
  <dgm:cxnLst>
    <dgm:cxn modelId="{3464C423-E335-0D45-8348-CC64960A0DFE}" type="presOf" srcId="{B2E3B4EC-35BE-4E13-B2CA-4AB29AB567F7}" destId="{A0E1A7D3-7955-7644-89D2-3D0EA824B9B5}" srcOrd="0" destOrd="0" presId="urn:microsoft.com/office/officeart/2005/8/layout/default"/>
    <dgm:cxn modelId="{CFC3442D-EB62-CC45-9C59-57458C23316F}" type="presOf" srcId="{52A4D9BE-7573-4979-A676-2249918C2C00}" destId="{ADE61A89-F29D-0946-95E9-50DCE72C2A5D}" srcOrd="0" destOrd="0" presId="urn:microsoft.com/office/officeart/2005/8/layout/default"/>
    <dgm:cxn modelId="{11889A2D-8B7D-CA47-AEC7-666D348016C3}" type="presOf" srcId="{F56E95A9-6B1B-4983-9074-280FA8039964}" destId="{F03D4FDC-634D-AA4D-9DFA-9C93FCA2165F}" srcOrd="0" destOrd="0" presId="urn:microsoft.com/office/officeart/2005/8/layout/default"/>
    <dgm:cxn modelId="{8957B44D-4764-489E-B864-BCCC6A249B7F}" srcId="{3FA6CE5F-1538-4C88-8C9B-DEF1A5617177}" destId="{5CFAA8B8-2FED-4869-B0A3-93C6C2513DA1}" srcOrd="5" destOrd="0" parTransId="{6902FAB2-DB5D-40AA-8AD4-6F10C6DB0256}" sibTransId="{2F733C3B-8C7A-491D-A208-6B59C65D62B1}"/>
    <dgm:cxn modelId="{290D2158-40E8-43F4-931D-5C46C5305916}" srcId="{3FA6CE5F-1538-4C88-8C9B-DEF1A5617177}" destId="{F56E95A9-6B1B-4983-9074-280FA8039964}" srcOrd="0" destOrd="0" parTransId="{2BF43D6C-D5A6-4CB6-A8BF-524A809D2772}" sibTransId="{A9B31B72-8CD6-4EC7-A7DF-9527A7C8106F}"/>
    <dgm:cxn modelId="{F602025D-8776-AD43-83E9-A8BFA2C713BA}" type="presOf" srcId="{5CFAA8B8-2FED-4869-B0A3-93C6C2513DA1}" destId="{F6D995D7-6097-104D-9310-2BD668ED4DFB}" srcOrd="0" destOrd="0" presId="urn:microsoft.com/office/officeart/2005/8/layout/default"/>
    <dgm:cxn modelId="{42E4AF6C-9E31-8A46-8189-E0979443EE07}" type="presOf" srcId="{71EBC7FB-6426-4DC1-BAFC-C7FBCEC1F791}" destId="{9DFAE5D4-0466-D84A-9029-C61DA455C2DC}" srcOrd="0" destOrd="0" presId="urn:microsoft.com/office/officeart/2005/8/layout/default"/>
    <dgm:cxn modelId="{50813873-2C90-437E-B37B-35C260A682C1}" srcId="{3FA6CE5F-1538-4C88-8C9B-DEF1A5617177}" destId="{B2E3B4EC-35BE-4E13-B2CA-4AB29AB567F7}" srcOrd="1" destOrd="0" parTransId="{50FB7CCA-E563-4573-8EC9-33E3C176B4F5}" sibTransId="{13BDF449-3836-4AC1-B5E9-7395A6E2FEF2}"/>
    <dgm:cxn modelId="{0D68BE76-A862-46D4-B1F0-0A12305DBD46}" srcId="{3FA6CE5F-1538-4C88-8C9B-DEF1A5617177}" destId="{71EBC7FB-6426-4DC1-BAFC-C7FBCEC1F791}" srcOrd="3" destOrd="0" parTransId="{2FDC508D-9CE1-45C5-AC74-5A53EF1424CC}" sibTransId="{F34CD2A2-35BA-4B8A-A423-DC90E654100E}"/>
    <dgm:cxn modelId="{866FF2A4-134A-41A0-8FBC-E5AF2F821843}" srcId="{3FA6CE5F-1538-4C88-8C9B-DEF1A5617177}" destId="{DDFD32EC-40E3-4467-9ECB-9E5251525008}" srcOrd="4" destOrd="0" parTransId="{5E29B9C5-EE21-4CFA-8260-63955DE841C8}" sibTransId="{98B3FC52-AC1D-495E-9A9D-0F1DD2DBF984}"/>
    <dgm:cxn modelId="{80041BB5-5C7C-3A41-9480-5C09FA3297EC}" type="presOf" srcId="{DDFD32EC-40E3-4467-9ECB-9E5251525008}" destId="{4A87DB50-2328-6B45-89A0-645C4C814DC0}" srcOrd="0" destOrd="0" presId="urn:microsoft.com/office/officeart/2005/8/layout/default"/>
    <dgm:cxn modelId="{70663CC3-D91B-4740-831A-CE1151A38F87}" type="presOf" srcId="{3FA6CE5F-1538-4C88-8C9B-DEF1A5617177}" destId="{D725B29B-118F-9044-8005-BBD542ADF880}" srcOrd="0" destOrd="0" presId="urn:microsoft.com/office/officeart/2005/8/layout/default"/>
    <dgm:cxn modelId="{48937DE9-D8A9-452C-A645-B5EB2B8ED1F4}" srcId="{3FA6CE5F-1538-4C88-8C9B-DEF1A5617177}" destId="{52A4D9BE-7573-4979-A676-2249918C2C00}" srcOrd="2" destOrd="0" parTransId="{E1AABFC5-2883-4556-ABA2-C9DB808EED54}" sibTransId="{4B42CD26-96D7-4706-820D-51F754A1168F}"/>
    <dgm:cxn modelId="{26A65196-E5B8-D942-8C11-DB5365EF242B}" type="presParOf" srcId="{D725B29B-118F-9044-8005-BBD542ADF880}" destId="{F03D4FDC-634D-AA4D-9DFA-9C93FCA2165F}" srcOrd="0" destOrd="0" presId="urn:microsoft.com/office/officeart/2005/8/layout/default"/>
    <dgm:cxn modelId="{84F4E9C2-7EB4-C64F-B9FD-3039836CB775}" type="presParOf" srcId="{D725B29B-118F-9044-8005-BBD542ADF880}" destId="{6BC560AD-40CF-5B4F-9106-296ABC171505}" srcOrd="1" destOrd="0" presId="urn:microsoft.com/office/officeart/2005/8/layout/default"/>
    <dgm:cxn modelId="{255472B4-39AE-5043-9D91-01F425F8AC2D}" type="presParOf" srcId="{D725B29B-118F-9044-8005-BBD542ADF880}" destId="{A0E1A7D3-7955-7644-89D2-3D0EA824B9B5}" srcOrd="2" destOrd="0" presId="urn:microsoft.com/office/officeart/2005/8/layout/default"/>
    <dgm:cxn modelId="{0815A688-1F02-0B46-80AE-F6EAF3614AFD}" type="presParOf" srcId="{D725B29B-118F-9044-8005-BBD542ADF880}" destId="{D6756BDC-65FF-564D-88F9-87E44BE74F56}" srcOrd="3" destOrd="0" presId="urn:microsoft.com/office/officeart/2005/8/layout/default"/>
    <dgm:cxn modelId="{0EF1AC2D-9C52-154B-8B11-809EF0089D53}" type="presParOf" srcId="{D725B29B-118F-9044-8005-BBD542ADF880}" destId="{ADE61A89-F29D-0946-95E9-50DCE72C2A5D}" srcOrd="4" destOrd="0" presId="urn:microsoft.com/office/officeart/2005/8/layout/default"/>
    <dgm:cxn modelId="{1C1CCA9E-60D1-E348-91D0-47A2323DA800}" type="presParOf" srcId="{D725B29B-118F-9044-8005-BBD542ADF880}" destId="{F986816D-258B-5348-9B63-FE742EA7A42B}" srcOrd="5" destOrd="0" presId="urn:microsoft.com/office/officeart/2005/8/layout/default"/>
    <dgm:cxn modelId="{87A8079F-8D26-3445-BF7C-55424CD83337}" type="presParOf" srcId="{D725B29B-118F-9044-8005-BBD542ADF880}" destId="{9DFAE5D4-0466-D84A-9029-C61DA455C2DC}" srcOrd="6" destOrd="0" presId="urn:microsoft.com/office/officeart/2005/8/layout/default"/>
    <dgm:cxn modelId="{1C777A6F-03A7-264A-B95F-9CD125C3C9D6}" type="presParOf" srcId="{D725B29B-118F-9044-8005-BBD542ADF880}" destId="{E487B3A2-B620-2B48-8735-DBCED73112F2}" srcOrd="7" destOrd="0" presId="urn:microsoft.com/office/officeart/2005/8/layout/default"/>
    <dgm:cxn modelId="{45DE3E32-2012-B641-8F75-BFBEA1F4B16A}" type="presParOf" srcId="{D725B29B-118F-9044-8005-BBD542ADF880}" destId="{4A87DB50-2328-6B45-89A0-645C4C814DC0}" srcOrd="8" destOrd="0" presId="urn:microsoft.com/office/officeart/2005/8/layout/default"/>
    <dgm:cxn modelId="{B0CBA701-69C1-2843-B472-020CA75B588E}" type="presParOf" srcId="{D725B29B-118F-9044-8005-BBD542ADF880}" destId="{1EE831AE-5EB6-DA42-8B28-1E1523499E17}" srcOrd="9" destOrd="0" presId="urn:microsoft.com/office/officeart/2005/8/layout/default"/>
    <dgm:cxn modelId="{39BE2F3D-4270-B447-B210-E76794CA67DC}" type="presParOf" srcId="{D725B29B-118F-9044-8005-BBD542ADF880}" destId="{F6D995D7-6097-104D-9310-2BD668ED4DF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3D4FDC-634D-AA4D-9DFA-9C93FCA2165F}">
      <dsp:nvSpPr>
        <dsp:cNvPr id="0" name=""/>
        <dsp:cNvSpPr/>
      </dsp:nvSpPr>
      <dsp:spPr>
        <a:xfrm>
          <a:off x="147336" y="506"/>
          <a:ext cx="2714317" cy="162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kern="1200" baseline="0" dirty="0"/>
            <a:t>Cancer </a:t>
          </a:r>
          <a:endParaRPr lang="en-US" sz="2100" kern="1200" dirty="0"/>
        </a:p>
      </dsp:txBody>
      <dsp:txXfrm>
        <a:off x="147336" y="506"/>
        <a:ext cx="2714317" cy="1628590"/>
      </dsp:txXfrm>
    </dsp:sp>
    <dsp:sp modelId="{A0E1A7D3-7955-7644-89D2-3D0EA824B9B5}">
      <dsp:nvSpPr>
        <dsp:cNvPr id="0" name=""/>
        <dsp:cNvSpPr/>
      </dsp:nvSpPr>
      <dsp:spPr>
        <a:xfrm>
          <a:off x="3133085" y="506"/>
          <a:ext cx="2714317" cy="162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kern="1200" baseline="0"/>
            <a:t>Heart </a:t>
          </a:r>
          <a:r>
            <a:rPr lang="en-US" sz="2100" b="0" kern="1200" baseline="0"/>
            <a:t>disease </a:t>
          </a:r>
          <a:endParaRPr lang="en-US" sz="2100" kern="1200"/>
        </a:p>
      </dsp:txBody>
      <dsp:txXfrm>
        <a:off x="3133085" y="506"/>
        <a:ext cx="2714317" cy="1628590"/>
      </dsp:txXfrm>
    </dsp:sp>
    <dsp:sp modelId="{ADE61A89-F29D-0946-95E9-50DCE72C2A5D}">
      <dsp:nvSpPr>
        <dsp:cNvPr id="0" name=""/>
        <dsp:cNvSpPr/>
      </dsp:nvSpPr>
      <dsp:spPr>
        <a:xfrm>
          <a:off x="6118834" y="506"/>
          <a:ext cx="2714317" cy="162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kern="1200" baseline="0"/>
            <a:t>Stroke </a:t>
          </a:r>
          <a:endParaRPr lang="en-US" sz="2100" kern="1200"/>
        </a:p>
      </dsp:txBody>
      <dsp:txXfrm>
        <a:off x="6118834" y="506"/>
        <a:ext cx="2714317" cy="1628590"/>
      </dsp:txXfrm>
    </dsp:sp>
    <dsp:sp modelId="{9DFAE5D4-0466-D84A-9029-C61DA455C2DC}">
      <dsp:nvSpPr>
        <dsp:cNvPr id="0" name=""/>
        <dsp:cNvSpPr/>
      </dsp:nvSpPr>
      <dsp:spPr>
        <a:xfrm>
          <a:off x="147336" y="1900528"/>
          <a:ext cx="2714317" cy="162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kern="1200" baseline="0"/>
            <a:t>Lung diseases </a:t>
          </a:r>
          <a:endParaRPr lang="en-US" sz="2100" kern="1200"/>
        </a:p>
      </dsp:txBody>
      <dsp:txXfrm>
        <a:off x="147336" y="1900528"/>
        <a:ext cx="2714317" cy="1628590"/>
      </dsp:txXfrm>
    </dsp:sp>
    <dsp:sp modelId="{4A87DB50-2328-6B45-89A0-645C4C814DC0}">
      <dsp:nvSpPr>
        <dsp:cNvPr id="0" name=""/>
        <dsp:cNvSpPr/>
      </dsp:nvSpPr>
      <dsp:spPr>
        <a:xfrm>
          <a:off x="3133085" y="1900528"/>
          <a:ext cx="2714317" cy="162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kern="1200" baseline="0"/>
            <a:t>Diabetes </a:t>
          </a:r>
          <a:endParaRPr lang="en-US" sz="2100" kern="1200"/>
        </a:p>
      </dsp:txBody>
      <dsp:txXfrm>
        <a:off x="3133085" y="1900528"/>
        <a:ext cx="2714317" cy="1628590"/>
      </dsp:txXfrm>
    </dsp:sp>
    <dsp:sp modelId="{F6D995D7-6097-104D-9310-2BD668ED4DFB}">
      <dsp:nvSpPr>
        <dsp:cNvPr id="0" name=""/>
        <dsp:cNvSpPr/>
      </dsp:nvSpPr>
      <dsp:spPr>
        <a:xfrm>
          <a:off x="6118834" y="1900528"/>
          <a:ext cx="2714317" cy="162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kern="1200" baseline="0"/>
            <a:t>Chronic obstructive pulmonary disease (COPD) </a:t>
          </a:r>
          <a:endParaRPr lang="en-US" sz="2100" kern="1200"/>
        </a:p>
      </dsp:txBody>
      <dsp:txXfrm>
        <a:off x="6118834" y="1900528"/>
        <a:ext cx="2714317" cy="16285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08692F-3D6D-4245-BC73-03E127B8C1B8}" type="datetimeFigureOut">
              <a:rPr lang="en-US" smtClean="0"/>
              <a:t>5/7/22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3941A1-8B98-5244-BBBB-48124627E3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159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NHS outlines the most common smoking-related illnesses and deaths in the UK are those caused by smoking.  Over 50 serious health problems can be caused by smoking.  Some of these are fatal or long-term.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3941A1-8B98-5244-BBBB-48124627E36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183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3941A1-8B98-5244-BBBB-48124627E36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8204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3941A1-8B98-5244-BBBB-48124627E36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0018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3941A1-8B98-5244-BBBB-48124627E36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6835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3941A1-8B98-5244-BBBB-48124627E36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8897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3941A1-8B98-5244-BBBB-48124627E36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9183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3941A1-8B98-5244-BBBB-48124627E36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145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3941A1-8B98-5244-BBBB-48124627E36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1886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5/7/22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6790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5/7/22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72746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5/7/22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24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5/7/22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1141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5/7/22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822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5/7/22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8462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5/7/22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2238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5/7/22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240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5/7/22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9156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5/7/22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9754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5/7/22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9856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5/7/22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2624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52" r:id="rId6"/>
    <p:sldLayoutId id="2147483847" r:id="rId7"/>
    <p:sldLayoutId id="2147483848" r:id="rId8"/>
    <p:sldLayoutId id="2147483849" r:id="rId9"/>
    <p:sldLayoutId id="2147483851" r:id="rId10"/>
    <p:sldLayoutId id="2147483850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kidshealth.org/en/teens/smoking.html" TargetMode="External"/><Relationship Id="rId2" Type="http://schemas.openxmlformats.org/officeDocument/2006/relationships/hyperlink" Target="https://ash.org.uk/category/information-and-resources/packaging-labelling-information-and-resources/warning-label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hs.uk/common-health-questions/lifestyle/what-are-the-health-risks-of-smoking/" TargetMode="External"/><Relationship Id="rId4" Type="http://schemas.openxmlformats.org/officeDocument/2006/relationships/hyperlink" Target="https://www.nhs.uk/live-well/quit-smoking/nhs-stop-smoking-services-help-you-quit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cn.org.uk/clinical-topics/public-health/smoking-cessation" TargetMode="External"/><Relationship Id="rId2" Type="http://schemas.openxmlformats.org/officeDocument/2006/relationships/hyperlink" Target="https://www.nhs.uk/better-health/quit-smokin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uro.who.int/__data/assets/pdf_file/0004/74722/E82993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4" descr="San Diego Researchers Test Graphic Cigarette Packaging - Vaping Post">
            <a:extLst>
              <a:ext uri="{FF2B5EF4-FFF2-40B4-BE49-F238E27FC236}">
                <a16:creationId xmlns:a16="http://schemas.microsoft.com/office/drawing/2014/main" id="{88E739E6-D3B8-8147-9514-7BACC778DD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87" r="12929"/>
          <a:stretch/>
        </p:blipFill>
        <p:spPr bwMode="auto">
          <a:xfrm>
            <a:off x="1524" y="10"/>
            <a:ext cx="121889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391F8D69-709A-4575-A393-B4C26481A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66083" y="0"/>
            <a:ext cx="9841377" cy="6858000"/>
          </a:xfrm>
          <a:custGeom>
            <a:avLst/>
            <a:gdLst>
              <a:gd name="connsiteX0" fmla="*/ 8218354 w 9841377"/>
              <a:gd name="connsiteY0" fmla="*/ 0 h 6858000"/>
              <a:gd name="connsiteX1" fmla="*/ 5551962 w 9841377"/>
              <a:gd name="connsiteY1" fmla="*/ 0 h 6858000"/>
              <a:gd name="connsiteX2" fmla="*/ 5482342 w 9841377"/>
              <a:gd name="connsiteY2" fmla="*/ 0 h 6858000"/>
              <a:gd name="connsiteX3" fmla="*/ 4359035 w 9841377"/>
              <a:gd name="connsiteY3" fmla="*/ 0 h 6858000"/>
              <a:gd name="connsiteX4" fmla="*/ 4289415 w 9841377"/>
              <a:gd name="connsiteY4" fmla="*/ 0 h 6858000"/>
              <a:gd name="connsiteX5" fmla="*/ 1623023 w 9841377"/>
              <a:gd name="connsiteY5" fmla="*/ 0 h 6858000"/>
              <a:gd name="connsiteX6" fmla="*/ 1600899 w 9841377"/>
              <a:gd name="connsiteY6" fmla="*/ 14997 h 6858000"/>
              <a:gd name="connsiteX7" fmla="*/ 0 w 9841377"/>
              <a:gd name="connsiteY7" fmla="*/ 3621656 h 6858000"/>
              <a:gd name="connsiteX8" fmla="*/ 1874350 w 9841377"/>
              <a:gd name="connsiteY8" fmla="*/ 6374814 h 6858000"/>
              <a:gd name="connsiteX9" fmla="*/ 2390998 w 9841377"/>
              <a:gd name="connsiteY9" fmla="*/ 6780599 h 6858000"/>
              <a:gd name="connsiteX10" fmla="*/ 2502754 w 9841377"/>
              <a:gd name="connsiteY10" fmla="*/ 6858000 h 6858000"/>
              <a:gd name="connsiteX11" fmla="*/ 4289415 w 9841377"/>
              <a:gd name="connsiteY11" fmla="*/ 6858000 h 6858000"/>
              <a:gd name="connsiteX12" fmla="*/ 4359035 w 9841377"/>
              <a:gd name="connsiteY12" fmla="*/ 6858000 h 6858000"/>
              <a:gd name="connsiteX13" fmla="*/ 5482342 w 9841377"/>
              <a:gd name="connsiteY13" fmla="*/ 6858000 h 6858000"/>
              <a:gd name="connsiteX14" fmla="*/ 5551962 w 9841377"/>
              <a:gd name="connsiteY14" fmla="*/ 6858000 h 6858000"/>
              <a:gd name="connsiteX15" fmla="*/ 7338623 w 9841377"/>
              <a:gd name="connsiteY15" fmla="*/ 6858000 h 6858000"/>
              <a:gd name="connsiteX16" fmla="*/ 7450379 w 9841377"/>
              <a:gd name="connsiteY16" fmla="*/ 6780599 h 6858000"/>
              <a:gd name="connsiteX17" fmla="*/ 7967027 w 9841377"/>
              <a:gd name="connsiteY17" fmla="*/ 6374814 h 6858000"/>
              <a:gd name="connsiteX18" fmla="*/ 9841377 w 9841377"/>
              <a:gd name="connsiteY18" fmla="*/ 3621656 h 6858000"/>
              <a:gd name="connsiteX19" fmla="*/ 8240478 w 9841377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841377" h="6858000">
                <a:moveTo>
                  <a:pt x="8218354" y="0"/>
                </a:moveTo>
                <a:lnTo>
                  <a:pt x="5551962" y="0"/>
                </a:lnTo>
                <a:lnTo>
                  <a:pt x="5482342" y="0"/>
                </a:lnTo>
                <a:lnTo>
                  <a:pt x="4359035" y="0"/>
                </a:lnTo>
                <a:lnTo>
                  <a:pt x="4289415" y="0"/>
                </a:lnTo>
                <a:lnTo>
                  <a:pt x="1623023" y="0"/>
                </a:lnTo>
                <a:lnTo>
                  <a:pt x="1600899" y="14997"/>
                </a:lnTo>
                <a:cubicBezTo>
                  <a:pt x="573736" y="754641"/>
                  <a:pt x="0" y="2093192"/>
                  <a:pt x="0" y="3621656"/>
                </a:cubicBezTo>
                <a:cubicBezTo>
                  <a:pt x="0" y="4969131"/>
                  <a:pt x="928725" y="5602839"/>
                  <a:pt x="1874350" y="6374814"/>
                </a:cubicBezTo>
                <a:cubicBezTo>
                  <a:pt x="2046553" y="6515397"/>
                  <a:pt x="2217180" y="6653108"/>
                  <a:pt x="2390998" y="6780599"/>
                </a:cubicBezTo>
                <a:lnTo>
                  <a:pt x="2502754" y="6858000"/>
                </a:lnTo>
                <a:lnTo>
                  <a:pt x="4289415" y="6858000"/>
                </a:lnTo>
                <a:lnTo>
                  <a:pt x="4359035" y="6858000"/>
                </a:lnTo>
                <a:lnTo>
                  <a:pt x="5482342" y="6858000"/>
                </a:lnTo>
                <a:lnTo>
                  <a:pt x="5551962" y="6858000"/>
                </a:lnTo>
                <a:lnTo>
                  <a:pt x="7338623" y="6858000"/>
                </a:lnTo>
                <a:lnTo>
                  <a:pt x="7450379" y="6780599"/>
                </a:lnTo>
                <a:cubicBezTo>
                  <a:pt x="7624197" y="6653108"/>
                  <a:pt x="7794824" y="6515397"/>
                  <a:pt x="7967027" y="6374814"/>
                </a:cubicBezTo>
                <a:cubicBezTo>
                  <a:pt x="8912652" y="5602839"/>
                  <a:pt x="9841377" y="4969131"/>
                  <a:pt x="9841377" y="3621656"/>
                </a:cubicBezTo>
                <a:cubicBezTo>
                  <a:pt x="9841377" y="2093192"/>
                  <a:pt x="9267641" y="754641"/>
                  <a:pt x="8240478" y="14997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C87A50C4-1191-461A-9E09-C8057F2AF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035" y="0"/>
            <a:ext cx="2265453" cy="6858000"/>
          </a:xfrm>
          <a:custGeom>
            <a:avLst/>
            <a:gdLst>
              <a:gd name="connsiteX0" fmla="*/ 1117108 w 2265453"/>
              <a:gd name="connsiteY0" fmla="*/ 0 h 6858000"/>
              <a:gd name="connsiteX1" fmla="*/ 1099628 w 2265453"/>
              <a:gd name="connsiteY1" fmla="*/ 0 h 6858000"/>
              <a:gd name="connsiteX2" fmla="*/ 1175238 w 2265453"/>
              <a:gd name="connsiteY2" fmla="*/ 82371 h 6858000"/>
              <a:gd name="connsiteX3" fmla="*/ 2240276 w 2265453"/>
              <a:gd name="connsiteY3" fmla="*/ 3734791 h 6858000"/>
              <a:gd name="connsiteX4" fmla="*/ 274951 w 2265453"/>
              <a:gd name="connsiteY4" fmla="*/ 6634678 h 6858000"/>
              <a:gd name="connsiteX5" fmla="*/ 12802 w 2265453"/>
              <a:gd name="connsiteY5" fmla="*/ 6848127 h 6858000"/>
              <a:gd name="connsiteX6" fmla="*/ 0 w 2265453"/>
              <a:gd name="connsiteY6" fmla="*/ 6858000 h 6858000"/>
              <a:gd name="connsiteX7" fmla="*/ 19410 w 2265453"/>
              <a:gd name="connsiteY7" fmla="*/ 6858000 h 6858000"/>
              <a:gd name="connsiteX8" fmla="*/ 31082 w 2265453"/>
              <a:gd name="connsiteY8" fmla="*/ 6848998 h 6858000"/>
              <a:gd name="connsiteX9" fmla="*/ 293230 w 2265453"/>
              <a:gd name="connsiteY9" fmla="*/ 6635549 h 6858000"/>
              <a:gd name="connsiteX10" fmla="*/ 2258555 w 2265453"/>
              <a:gd name="connsiteY10" fmla="*/ 3735662 h 6858000"/>
              <a:gd name="connsiteX11" fmla="*/ 1193518 w 2265453"/>
              <a:gd name="connsiteY11" fmla="*/ 8324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65453" h="6858000">
                <a:moveTo>
                  <a:pt x="1117108" y="0"/>
                </a:moveTo>
                <a:lnTo>
                  <a:pt x="1099628" y="0"/>
                </a:lnTo>
                <a:lnTo>
                  <a:pt x="1175238" y="82371"/>
                </a:lnTo>
                <a:cubicBezTo>
                  <a:pt x="1926546" y="957940"/>
                  <a:pt x="2303836" y="2277119"/>
                  <a:pt x="2240276" y="3734791"/>
                </a:cubicBezTo>
                <a:cubicBezTo>
                  <a:pt x="2176522" y="5196911"/>
                  <a:pt x="1237280" y="5841173"/>
                  <a:pt x="274951" y="6634678"/>
                </a:cubicBezTo>
                <a:cubicBezTo>
                  <a:pt x="187328" y="6706930"/>
                  <a:pt x="100126" y="6778421"/>
                  <a:pt x="12802" y="6848127"/>
                </a:cubicBezTo>
                <a:lnTo>
                  <a:pt x="0" y="6858000"/>
                </a:lnTo>
                <a:lnTo>
                  <a:pt x="19410" y="6858000"/>
                </a:lnTo>
                <a:lnTo>
                  <a:pt x="31082" y="6848998"/>
                </a:lnTo>
                <a:cubicBezTo>
                  <a:pt x="118405" y="6779292"/>
                  <a:pt x="205608" y="6707801"/>
                  <a:pt x="293230" y="6635549"/>
                </a:cubicBezTo>
                <a:cubicBezTo>
                  <a:pt x="1255560" y="5842045"/>
                  <a:pt x="2194802" y="5197782"/>
                  <a:pt x="2258555" y="3735662"/>
                </a:cubicBezTo>
                <a:cubicBezTo>
                  <a:pt x="2322115" y="2277991"/>
                  <a:pt x="1944825" y="958811"/>
                  <a:pt x="1193518" y="8324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86" name="Freeform: Shape 85">
            <a:extLst>
              <a:ext uri="{FF2B5EF4-FFF2-40B4-BE49-F238E27FC236}">
                <a16:creationId xmlns:a16="http://schemas.microsoft.com/office/drawing/2014/main" id="{BC87DA9F-8DB2-4D48-8716-A928FBB8A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033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88" name="Freeform: Shape 87">
            <a:extLst>
              <a:ext uri="{FF2B5EF4-FFF2-40B4-BE49-F238E27FC236}">
                <a16:creationId xmlns:a16="http://schemas.microsoft.com/office/drawing/2014/main" id="{195EA065-AC5D-431D-927E-87FF05884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6194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90" name="Freeform: Shape 89">
            <a:extLst>
              <a:ext uri="{FF2B5EF4-FFF2-40B4-BE49-F238E27FC236}">
                <a16:creationId xmlns:a16="http://schemas.microsoft.com/office/drawing/2014/main" id="{46934B3C-D73F-4CD0-95B1-0244D662D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3292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9222B1-A338-0249-9A49-AF96CBB659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0750" y="303662"/>
            <a:ext cx="7810500" cy="3125338"/>
          </a:xfrm>
        </p:spPr>
        <p:txBody>
          <a:bodyPr anchor="b">
            <a:normAutofit/>
          </a:bodyPr>
          <a:lstStyle/>
          <a:p>
            <a:pPr algn="ctr"/>
            <a:r>
              <a:rPr lang="en-US" sz="7200" b="0" dirty="0">
                <a:latin typeface="Abadi MT Condensed Light" panose="020B0306030101010103" pitchFamily="34" charset="77"/>
              </a:rPr>
              <a:t>Substance misuse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21CB0A-BB2B-FC44-96AD-78A986F939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05062" y="3301455"/>
            <a:ext cx="7381875" cy="862394"/>
          </a:xfrm>
        </p:spPr>
        <p:txBody>
          <a:bodyPr anchor="t">
            <a:normAutofit/>
          </a:bodyPr>
          <a:lstStyle/>
          <a:p>
            <a:pPr algn="ctr"/>
            <a:r>
              <a:rPr lang="en-US" sz="2800" dirty="0">
                <a:latin typeface="Abadi MT Condensed Light" panose="020B0306030101010103" pitchFamily="34" charset="77"/>
              </a:rPr>
              <a:t>Smoking</a:t>
            </a:r>
            <a:r>
              <a:rPr lang="en-US" dirty="0">
                <a:latin typeface="Abadi MT Condensed Light" panose="020B0306030101010103" pitchFamily="34" charset="77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007495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6" name="Rectangle 143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59" name="Title 1">
            <a:extLst>
              <a:ext uri="{FF2B5EF4-FFF2-40B4-BE49-F238E27FC236}">
                <a16:creationId xmlns:a16="http://schemas.microsoft.com/office/drawing/2014/main" id="{73DBABB7-D766-BE4D-93A8-DF1EE79A6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271804" cy="1639888"/>
          </a:xfr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 b="0" dirty="0"/>
              <a:t>Introduction</a:t>
            </a:r>
            <a:r>
              <a:rPr lang="en-US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413864A-E1E3-FB4E-A1C5-D69C1AA988B9}"/>
              </a:ext>
            </a:extLst>
          </p:cNvPr>
          <p:cNvSpPr txBox="1"/>
          <p:nvPr/>
        </p:nvSpPr>
        <p:spPr>
          <a:xfrm>
            <a:off x="992519" y="2312988"/>
            <a:ext cx="5271804" cy="3651250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algn="just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</a:pPr>
            <a:r>
              <a:rPr lang="en-US" spc="1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purpose of this presentation is to mainly focus on smoking and the campaigns and preventions that are used today to help people to stop smoking.</a:t>
            </a:r>
          </a:p>
        </p:txBody>
      </p:sp>
      <p:sp>
        <p:nvSpPr>
          <p:cNvPr id="2067" name="Freeform: Shape 145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68" name="Freeform: Shape 147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69" name="Freeform: Shape 149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050" name="Picture 2" descr="500+ Pencil Pictures | Download Free Images &amp; Stock Photos on Unsplash">
            <a:extLst>
              <a:ext uri="{FF2B5EF4-FFF2-40B4-BE49-F238E27FC236}">
                <a16:creationId xmlns:a16="http://schemas.microsoft.com/office/drawing/2014/main" id="{1E280094-E24E-A646-B635-1D4F500CF0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449" b="-1"/>
          <a:stretch/>
        </p:blipFill>
        <p:spPr bwMode="auto"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Recording 7 May 2022 at 12:14:05" descr="Audio Recording 7 May 2022 at 12:14:05">
            <a:hlinkClick r:id="" action="ppaction://media"/>
            <a:extLst>
              <a:ext uri="{FF2B5EF4-FFF2-40B4-BE49-F238E27FC236}">
                <a16:creationId xmlns:a16="http://schemas.microsoft.com/office/drawing/2014/main" id="{11A57838-631A-3A41-BD6D-DBD462527A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201232" y="601265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449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2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bstract medical background with flat icons and symbols. Template design  with concept and idea for healthcare technology, innovation medicine,  health, science and research. - OPRI">
            <a:extLst>
              <a:ext uri="{FF2B5EF4-FFF2-40B4-BE49-F238E27FC236}">
                <a16:creationId xmlns:a16="http://schemas.microsoft.com/office/drawing/2014/main" id="{12712458-2116-0448-9530-FAD5918BE4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59AB5E-9DED-1444-BB91-43780C98A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514" y="546438"/>
            <a:ext cx="8770571" cy="1345269"/>
          </a:xfrm>
        </p:spPr>
        <p:txBody>
          <a:bodyPr/>
          <a:lstStyle/>
          <a:p>
            <a:r>
              <a:rPr lang="en-US" b="0" dirty="0"/>
              <a:t>Smoking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46844-9BF6-1042-B28A-5F0C1485D7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514" y="1987423"/>
            <a:ext cx="8770571" cy="3651504"/>
          </a:xfrm>
        </p:spPr>
        <p:txBody>
          <a:bodyPr>
            <a:normAutofit/>
          </a:bodyPr>
          <a:lstStyle/>
          <a:p>
            <a:r>
              <a:rPr lang="en-GB" dirty="0"/>
              <a:t>Smoking causes around 78,000 deaths in the United Kingdom each year, which amounts to 200 deaths every day.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tx1"/>
                </a:solidFill>
              </a:rPr>
              <a:t>UK has the highest smoking death rate 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tx1"/>
                </a:solidFill>
              </a:rPr>
              <a:t>Smoking can lead to more than 50 serious health conditions 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tx1"/>
                </a:solidFill>
              </a:rPr>
              <a:t>Symptoms are fatal / long lasting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FFCE3C-E641-6244-9C28-18938FE9FCB2}"/>
              </a:ext>
            </a:extLst>
          </p:cNvPr>
          <p:cNvSpPr txBox="1"/>
          <p:nvPr/>
        </p:nvSpPr>
        <p:spPr>
          <a:xfrm>
            <a:off x="10323096" y="6352027"/>
            <a:ext cx="2225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(NHS, 2018) </a:t>
            </a:r>
            <a:endParaRPr lang="en-US" dirty="0"/>
          </a:p>
        </p:txBody>
      </p:sp>
      <p:pic>
        <p:nvPicPr>
          <p:cNvPr id="5" name="Audio Recording 7 May 2022 at 09:20:46" descr="Audio Recording 7 May 2022 at 09:20:46">
            <a:hlinkClick r:id="" action="ppaction://media"/>
            <a:extLst>
              <a:ext uri="{FF2B5EF4-FFF2-40B4-BE49-F238E27FC236}">
                <a16:creationId xmlns:a16="http://schemas.microsoft.com/office/drawing/2014/main" id="{719C9FE9-F503-9B4C-B124-FD5E7C0B76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518150" y="6045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440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2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0ACA6C3-F2FA-4894-85C1-9FA605104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6922BA5-6683-4195-97C3-F3D2A0BB1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026626" y="-5026319"/>
            <a:ext cx="2138900" cy="12191541"/>
          </a:xfrm>
          <a:custGeom>
            <a:avLst/>
            <a:gdLst>
              <a:gd name="connsiteX0" fmla="*/ 0 w 2382867"/>
              <a:gd name="connsiteY0" fmla="*/ 12191541 h 12191541"/>
              <a:gd name="connsiteX1" fmla="*/ 0 w 2382867"/>
              <a:gd name="connsiteY1" fmla="*/ 0 h 12191541"/>
              <a:gd name="connsiteX2" fmla="*/ 1758230 w 2382867"/>
              <a:gd name="connsiteY2" fmla="*/ 0 h 12191541"/>
              <a:gd name="connsiteX3" fmla="*/ 1849759 w 2382867"/>
              <a:gd name="connsiteY3" fmla="*/ 405062 h 12191541"/>
              <a:gd name="connsiteX4" fmla="*/ 2382867 w 2382867"/>
              <a:gd name="connsiteY4" fmla="*/ 6524518 h 12191541"/>
              <a:gd name="connsiteX5" fmla="*/ 1334945 w 2382867"/>
              <a:gd name="connsiteY5" fmla="*/ 12017007 h 12191541"/>
              <a:gd name="connsiteX6" fmla="*/ 1268170 w 2382867"/>
              <a:gd name="connsiteY6" fmla="*/ 12191541 h 12191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82867" h="12191541">
                <a:moveTo>
                  <a:pt x="0" y="12191541"/>
                </a:moveTo>
                <a:lnTo>
                  <a:pt x="0" y="0"/>
                </a:lnTo>
                <a:lnTo>
                  <a:pt x="1758230" y="0"/>
                </a:lnTo>
                <a:lnTo>
                  <a:pt x="1849759" y="405062"/>
                </a:lnTo>
                <a:cubicBezTo>
                  <a:pt x="2196195" y="2048010"/>
                  <a:pt x="2382867" y="4186399"/>
                  <a:pt x="2382867" y="6524518"/>
                </a:cubicBezTo>
                <a:cubicBezTo>
                  <a:pt x="2382867" y="9147937"/>
                  <a:pt x="1893395" y="10555417"/>
                  <a:pt x="1334945" y="12017007"/>
                </a:cubicBezTo>
                <a:lnTo>
                  <a:pt x="1268170" y="12191541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59169C9-0DBE-4B66-9C16-22A64324A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27211" y="-4339476"/>
            <a:ext cx="1137882" cy="12191694"/>
          </a:xfrm>
          <a:custGeom>
            <a:avLst/>
            <a:gdLst>
              <a:gd name="connsiteX0" fmla="*/ 0 w 1240954"/>
              <a:gd name="connsiteY0" fmla="*/ 12191694 h 12191694"/>
              <a:gd name="connsiteX1" fmla="*/ 72823 w 1240954"/>
              <a:gd name="connsiteY1" fmla="*/ 12017158 h 12191694"/>
              <a:gd name="connsiteX2" fmla="*/ 1215669 w 1240954"/>
              <a:gd name="connsiteY2" fmla="*/ 6524669 h 12191694"/>
              <a:gd name="connsiteX3" fmla="*/ 634271 w 1240954"/>
              <a:gd name="connsiteY3" fmla="*/ 405211 h 12191694"/>
              <a:gd name="connsiteX4" fmla="*/ 534414 w 1240954"/>
              <a:gd name="connsiteY4" fmla="*/ 0 h 12191694"/>
              <a:gd name="connsiteX5" fmla="*/ 559698 w 1240954"/>
              <a:gd name="connsiteY5" fmla="*/ 0 h 12191694"/>
              <a:gd name="connsiteX6" fmla="*/ 659555 w 1240954"/>
              <a:gd name="connsiteY6" fmla="*/ 405211 h 12191694"/>
              <a:gd name="connsiteX7" fmla="*/ 1240954 w 1240954"/>
              <a:gd name="connsiteY7" fmla="*/ 6524669 h 12191694"/>
              <a:gd name="connsiteX8" fmla="*/ 98108 w 1240954"/>
              <a:gd name="connsiteY8" fmla="*/ 12017158 h 12191694"/>
              <a:gd name="connsiteX9" fmla="*/ 25285 w 1240954"/>
              <a:gd name="connsiteY9" fmla="*/ 12191694 h 12191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40954" h="12191694">
                <a:moveTo>
                  <a:pt x="0" y="12191694"/>
                </a:moveTo>
                <a:lnTo>
                  <a:pt x="72823" y="12017158"/>
                </a:lnTo>
                <a:cubicBezTo>
                  <a:pt x="681859" y="10555569"/>
                  <a:pt x="1215669" y="9148088"/>
                  <a:pt x="1215669" y="6524669"/>
                </a:cubicBezTo>
                <a:cubicBezTo>
                  <a:pt x="1215670" y="4186551"/>
                  <a:pt x="1012087" y="2048160"/>
                  <a:pt x="634271" y="405211"/>
                </a:cubicBezTo>
                <a:lnTo>
                  <a:pt x="534414" y="0"/>
                </a:lnTo>
                <a:lnTo>
                  <a:pt x="559698" y="0"/>
                </a:lnTo>
                <a:lnTo>
                  <a:pt x="659555" y="405211"/>
                </a:lnTo>
                <a:cubicBezTo>
                  <a:pt x="1037372" y="2048160"/>
                  <a:pt x="1240954" y="4186551"/>
                  <a:pt x="1240954" y="6524669"/>
                </a:cubicBezTo>
                <a:cubicBezTo>
                  <a:pt x="1240954" y="9148088"/>
                  <a:pt x="707144" y="10555569"/>
                  <a:pt x="98108" y="12017158"/>
                </a:cubicBezTo>
                <a:lnTo>
                  <a:pt x="25285" y="1219169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7AD344-BC3D-C149-AB33-67990B40C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790" y="573667"/>
            <a:ext cx="9756112" cy="1046868"/>
          </a:xfrm>
        </p:spPr>
        <p:txBody>
          <a:bodyPr anchor="ctr">
            <a:normAutofit/>
          </a:bodyPr>
          <a:lstStyle/>
          <a:p>
            <a:pPr algn="ctr"/>
            <a:r>
              <a:rPr lang="en-US" b="0" dirty="0"/>
              <a:t>Health risks associated with Smoking 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F0457BB4-CED7-4065-8959-D6B51491B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90529" y="-4583452"/>
            <a:ext cx="1011248" cy="12191695"/>
          </a:xfrm>
          <a:custGeom>
            <a:avLst/>
            <a:gdLst>
              <a:gd name="connsiteX0" fmla="*/ 0 w 1102849"/>
              <a:gd name="connsiteY0" fmla="*/ 12191695 h 12191695"/>
              <a:gd name="connsiteX1" fmla="*/ 65312 w 1102849"/>
              <a:gd name="connsiteY1" fmla="*/ 12017158 h 12191695"/>
              <a:gd name="connsiteX2" fmla="*/ 1090278 w 1102849"/>
              <a:gd name="connsiteY2" fmla="*/ 6524670 h 12191695"/>
              <a:gd name="connsiteX3" fmla="*/ 568848 w 1102849"/>
              <a:gd name="connsiteY3" fmla="*/ 405211 h 12191695"/>
              <a:gd name="connsiteX4" fmla="*/ 479291 w 1102849"/>
              <a:gd name="connsiteY4" fmla="*/ 0 h 12191695"/>
              <a:gd name="connsiteX5" fmla="*/ 491862 w 1102849"/>
              <a:gd name="connsiteY5" fmla="*/ 0 h 12191695"/>
              <a:gd name="connsiteX6" fmla="*/ 581419 w 1102849"/>
              <a:gd name="connsiteY6" fmla="*/ 405211 h 12191695"/>
              <a:gd name="connsiteX7" fmla="*/ 1102849 w 1102849"/>
              <a:gd name="connsiteY7" fmla="*/ 6524670 h 12191695"/>
              <a:gd name="connsiteX8" fmla="*/ 77883 w 1102849"/>
              <a:gd name="connsiteY8" fmla="*/ 12017158 h 12191695"/>
              <a:gd name="connsiteX9" fmla="*/ 12571 w 1102849"/>
              <a:gd name="connsiteY9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02849" h="12191695">
                <a:moveTo>
                  <a:pt x="0" y="12191695"/>
                </a:moveTo>
                <a:lnTo>
                  <a:pt x="65312" y="12017158"/>
                </a:lnTo>
                <a:cubicBezTo>
                  <a:pt x="611528" y="10555569"/>
                  <a:pt x="1090278" y="9148088"/>
                  <a:pt x="1090278" y="6524670"/>
                </a:cubicBezTo>
                <a:cubicBezTo>
                  <a:pt x="1090278" y="4186551"/>
                  <a:pt x="907694" y="2048159"/>
                  <a:pt x="568848" y="405211"/>
                </a:cubicBezTo>
                <a:lnTo>
                  <a:pt x="479291" y="0"/>
                </a:lnTo>
                <a:lnTo>
                  <a:pt x="491862" y="0"/>
                </a:lnTo>
                <a:lnTo>
                  <a:pt x="581419" y="405211"/>
                </a:lnTo>
                <a:cubicBezTo>
                  <a:pt x="920265" y="2048159"/>
                  <a:pt x="1102849" y="4186551"/>
                  <a:pt x="1102849" y="6524670"/>
                </a:cubicBezTo>
                <a:cubicBezTo>
                  <a:pt x="1102849" y="9148088"/>
                  <a:pt x="624099" y="10555569"/>
                  <a:pt x="77883" y="12017158"/>
                </a:cubicBezTo>
                <a:lnTo>
                  <a:pt x="12571" y="12191695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F9181F-3F46-28AD-C7E0-E46F743EDE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1721746"/>
              </p:ext>
            </p:extLst>
          </p:nvPr>
        </p:nvGraphicFramePr>
        <p:xfrm>
          <a:off x="1820863" y="2572006"/>
          <a:ext cx="8980488" cy="3529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Recording 7 May 2022 at 09:23:57" descr="Audio Recording 7 May 2022 at 09:23:57">
            <a:hlinkClick r:id="" action="ppaction://media"/>
            <a:extLst>
              <a:ext uri="{FF2B5EF4-FFF2-40B4-BE49-F238E27FC236}">
                <a16:creationId xmlns:a16="http://schemas.microsoft.com/office/drawing/2014/main" id="{35A67964-CAA9-8B49-958D-0D142EED74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689446" y="601698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739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3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9220" name="Picture 4" descr="Ibogaine: The Psychedelic Drug That Could Fight Addiction | Discover  Magazine">
            <a:extLst>
              <a:ext uri="{FF2B5EF4-FFF2-40B4-BE49-F238E27FC236}">
                <a16:creationId xmlns:a16="http://schemas.microsoft.com/office/drawing/2014/main" id="{B49A491B-032B-BA4F-9903-80846CCDAD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137" b="-1"/>
          <a:stretch/>
        </p:blipFill>
        <p:spPr bwMode="auto">
          <a:xfrm>
            <a:off x="20" y="10"/>
            <a:ext cx="994706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77" name="Freeform: Shape 76">
            <a:extLst>
              <a:ext uri="{FF2B5EF4-FFF2-40B4-BE49-F238E27FC236}">
                <a16:creationId xmlns:a16="http://schemas.microsoft.com/office/drawing/2014/main" id="{8B598134-D292-43E6-9C55-117198046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1834" y="0"/>
            <a:ext cx="4980168" cy="6858000"/>
          </a:xfrm>
          <a:custGeom>
            <a:avLst/>
            <a:gdLst>
              <a:gd name="connsiteX0" fmla="*/ 1623023 w 4901771"/>
              <a:gd name="connsiteY0" fmla="*/ 0 h 6858000"/>
              <a:gd name="connsiteX1" fmla="*/ 2716256 w 4901771"/>
              <a:gd name="connsiteY1" fmla="*/ 0 h 6858000"/>
              <a:gd name="connsiteX2" fmla="*/ 3496422 w 4901771"/>
              <a:gd name="connsiteY2" fmla="*/ 0 h 6858000"/>
              <a:gd name="connsiteX3" fmla="*/ 4544484 w 4901771"/>
              <a:gd name="connsiteY3" fmla="*/ 0 h 6858000"/>
              <a:gd name="connsiteX4" fmla="*/ 4710787 w 4901771"/>
              <a:gd name="connsiteY4" fmla="*/ 0 h 6858000"/>
              <a:gd name="connsiteX5" fmla="*/ 4901771 w 4901771"/>
              <a:gd name="connsiteY5" fmla="*/ 0 h 6858000"/>
              <a:gd name="connsiteX6" fmla="*/ 4901771 w 4901771"/>
              <a:gd name="connsiteY6" fmla="*/ 6858000 h 6858000"/>
              <a:gd name="connsiteX7" fmla="*/ 4710787 w 4901771"/>
              <a:gd name="connsiteY7" fmla="*/ 6858000 h 6858000"/>
              <a:gd name="connsiteX8" fmla="*/ 4544484 w 4901771"/>
              <a:gd name="connsiteY8" fmla="*/ 6858000 h 6858000"/>
              <a:gd name="connsiteX9" fmla="*/ 3496422 w 4901771"/>
              <a:gd name="connsiteY9" fmla="*/ 6858000 h 6858000"/>
              <a:gd name="connsiteX10" fmla="*/ 2716256 w 4901771"/>
              <a:gd name="connsiteY10" fmla="*/ 6858000 h 6858000"/>
              <a:gd name="connsiteX11" fmla="*/ 2502754 w 4901771"/>
              <a:gd name="connsiteY11" fmla="*/ 6858000 h 6858000"/>
              <a:gd name="connsiteX12" fmla="*/ 2390998 w 4901771"/>
              <a:gd name="connsiteY12" fmla="*/ 6780599 h 6858000"/>
              <a:gd name="connsiteX13" fmla="*/ 1874350 w 4901771"/>
              <a:gd name="connsiteY13" fmla="*/ 6374814 h 6858000"/>
              <a:gd name="connsiteX14" fmla="*/ 0 w 4901771"/>
              <a:gd name="connsiteY14" fmla="*/ 3621656 h 6858000"/>
              <a:gd name="connsiteX15" fmla="*/ 1600899 w 4901771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76947C-9A25-CA47-8472-340458093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2379" y="1114427"/>
            <a:ext cx="3689406" cy="875416"/>
          </a:xfrm>
        </p:spPr>
        <p:txBody>
          <a:bodyPr anchor="b">
            <a:normAutofit/>
          </a:bodyPr>
          <a:lstStyle/>
          <a:p>
            <a:r>
              <a:rPr lang="en-US" b="0" dirty="0">
                <a:latin typeface="+mn-lt"/>
              </a:rPr>
              <a:t>Addiction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77912-DDFC-C84D-B79E-2A2033C61E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6121" y="2195926"/>
            <a:ext cx="4061487" cy="3351972"/>
          </a:xfrm>
        </p:spPr>
        <p:txBody>
          <a:bodyPr>
            <a:normAutofit/>
          </a:bodyPr>
          <a:lstStyle/>
          <a:p>
            <a:pPr marL="285750" indent="-285750">
              <a:buFontTx/>
              <a:buChar char="-"/>
            </a:pPr>
            <a:r>
              <a:rPr lang="en-US" sz="2000" dirty="0"/>
              <a:t>Habit </a:t>
            </a:r>
          </a:p>
          <a:p>
            <a:pPr marL="285750" indent="-285750">
              <a:buFontTx/>
              <a:buChar char="-"/>
            </a:pPr>
            <a:r>
              <a:rPr lang="en-US" sz="2000" dirty="0"/>
              <a:t>Looks cool</a:t>
            </a:r>
          </a:p>
          <a:p>
            <a:pPr marL="285750" indent="-285750">
              <a:buFontTx/>
              <a:buChar char="-"/>
            </a:pPr>
            <a:r>
              <a:rPr lang="en-US" sz="2000" dirty="0"/>
              <a:t>Family / friends smoke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3C2066-679F-E244-8F92-A4741122E4E4}"/>
              </a:ext>
            </a:extLst>
          </p:cNvPr>
          <p:cNvSpPr txBox="1"/>
          <p:nvPr/>
        </p:nvSpPr>
        <p:spPr>
          <a:xfrm>
            <a:off x="9701918" y="6407044"/>
            <a:ext cx="2957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(Kidshealth, 2016) </a:t>
            </a:r>
            <a:endParaRPr lang="en-US" dirty="0"/>
          </a:p>
        </p:txBody>
      </p:sp>
      <p:pic>
        <p:nvPicPr>
          <p:cNvPr id="6" name="Audio Recording 7 May 2022 at 20:51:46" descr="Audio Recording 7 May 2022 at 20:51:46">
            <a:hlinkClick r:id="" action="ppaction://media"/>
            <a:extLst>
              <a:ext uri="{FF2B5EF4-FFF2-40B4-BE49-F238E27FC236}">
                <a16:creationId xmlns:a16="http://schemas.microsoft.com/office/drawing/2014/main" id="{0DA05A91-2ADB-6D4A-A7A9-80A8E8F109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088588" y="588807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846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96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World Map Pastel' Poster by Urban Epiphany | Displate">
            <a:extLst>
              <a:ext uri="{FF2B5EF4-FFF2-40B4-BE49-F238E27FC236}">
                <a16:creationId xmlns:a16="http://schemas.microsoft.com/office/drawing/2014/main" id="{D42AAA75-31B4-0943-B92C-E75E2A7D75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928009-BC31-814A-8FB4-9F86F192E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341" y="1403640"/>
            <a:ext cx="1993534" cy="633846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r>
              <a:rPr lang="en-US" b="0" dirty="0"/>
              <a:t>Smoking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D9617-AB68-E645-9A16-8BE30604C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341" y="2489491"/>
            <a:ext cx="5660659" cy="3225510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- 1 million lung cancer deaths annually worldwide. 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/>
              <a:t>Almost 90% of lung cancer deaths in men are attributed to cigarette smoking, and 70% to 80% of lung cancer deaths in women.</a:t>
            </a:r>
          </a:p>
          <a:p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E59470-F084-4940-B9F3-0FB623BF6DD0}"/>
              </a:ext>
            </a:extLst>
          </p:cNvPr>
          <p:cNvSpPr txBox="1"/>
          <p:nvPr/>
        </p:nvSpPr>
        <p:spPr>
          <a:xfrm>
            <a:off x="9386887" y="6329603"/>
            <a:ext cx="25897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(Walser et al, 2008)</a:t>
            </a:r>
            <a:endParaRPr lang="en-US" dirty="0"/>
          </a:p>
        </p:txBody>
      </p:sp>
      <p:pic>
        <p:nvPicPr>
          <p:cNvPr id="5" name="Audio Recording 7 May 2022 at 09:33:12" descr="Audio Recording 7 May 2022 at 09:33:12">
            <a:hlinkClick r:id="" action="ppaction://media"/>
            <a:extLst>
              <a:ext uri="{FF2B5EF4-FFF2-40B4-BE49-F238E27FC236}">
                <a16:creationId xmlns:a16="http://schemas.microsoft.com/office/drawing/2014/main" id="{88EDDD74-5E34-A145-8941-E72518BAB1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283200" y="609640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661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47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Smoking and Tobacco - Saskatchewan Prevention Institute">
            <a:extLst>
              <a:ext uri="{FF2B5EF4-FFF2-40B4-BE49-F238E27FC236}">
                <a16:creationId xmlns:a16="http://schemas.microsoft.com/office/drawing/2014/main" id="{BE19DCE8-8F83-F145-A508-195CDD4595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5237DB-09ED-1540-88A8-F8C7454CF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915" y="545634"/>
            <a:ext cx="8770571" cy="812800"/>
          </a:xfrm>
        </p:spPr>
        <p:txBody>
          <a:bodyPr/>
          <a:lstStyle/>
          <a:p>
            <a:r>
              <a:rPr lang="en-US" b="0" u="sng" dirty="0"/>
              <a:t>Smoking cessation service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9AB861-7B2D-2A40-8CB4-F00B84CF67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915" y="1500188"/>
            <a:ext cx="5938086" cy="4672012"/>
          </a:xfrm>
        </p:spPr>
        <p:txBody>
          <a:bodyPr>
            <a:normAutofit/>
          </a:bodyPr>
          <a:lstStyle/>
          <a:p>
            <a:pPr algn="just"/>
            <a:r>
              <a:rPr lang="en-GB" sz="2000" dirty="0"/>
              <a:t>Smoking cessation is considered one of the most cost-effective ways to manage chronic diseases among smokers. It is estimated that the Human body can recover from the effects of smoking within twenty minutes of quitting. </a:t>
            </a:r>
          </a:p>
          <a:p>
            <a:pPr algn="just"/>
            <a:endParaRPr lang="en-GB" sz="2000" dirty="0"/>
          </a:p>
          <a:p>
            <a:r>
              <a:rPr lang="en-GB" sz="2000" dirty="0"/>
              <a:t>Route 1 – (Professional referrals)        Route 2 – (Self-referral)</a:t>
            </a: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8C00D4-8932-964D-8EC1-A34900821FA0}"/>
              </a:ext>
            </a:extLst>
          </p:cNvPr>
          <p:cNvSpPr txBox="1"/>
          <p:nvPr/>
        </p:nvSpPr>
        <p:spPr>
          <a:xfrm>
            <a:off x="8305800" y="6303901"/>
            <a:ext cx="3886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(Royal College of Nursing, 2022) </a:t>
            </a:r>
            <a:endParaRPr lang="en-US" dirty="0"/>
          </a:p>
        </p:txBody>
      </p:sp>
      <p:pic>
        <p:nvPicPr>
          <p:cNvPr id="5" name="Audio Recording 7 May 2022 at 16:27:14" descr="Audio Recording 7 May 2022 at 16:27:14">
            <a:hlinkClick r:id="" action="ppaction://media"/>
            <a:extLst>
              <a:ext uri="{FF2B5EF4-FFF2-40B4-BE49-F238E27FC236}">
                <a16:creationId xmlns:a16="http://schemas.microsoft.com/office/drawing/2014/main" id="{2FB9EAF3-2D47-9E49-9B60-AB21736008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278437" y="590329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731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49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189,000+ Medical Background Pictures">
            <a:extLst>
              <a:ext uri="{FF2B5EF4-FFF2-40B4-BE49-F238E27FC236}">
                <a16:creationId xmlns:a16="http://schemas.microsoft.com/office/drawing/2014/main" id="{BF964C08-D7F4-F54B-8A72-E73BB5763D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28328A-DCB4-6049-A69E-A53BB2552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1395" y="530145"/>
            <a:ext cx="8770571" cy="1345269"/>
          </a:xfrm>
        </p:spPr>
        <p:txBody>
          <a:bodyPr/>
          <a:lstStyle/>
          <a:p>
            <a:r>
              <a:rPr lang="en-US" b="0" dirty="0"/>
              <a:t>Prevention measures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1B345-5E16-2545-8ACC-445ACBAFFC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1396" y="2003716"/>
            <a:ext cx="8499710" cy="3651504"/>
          </a:xfrm>
        </p:spPr>
        <p:txBody>
          <a:bodyPr>
            <a:normAutofit lnSpcReduction="10000"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Increase in tobacco prices </a:t>
            </a:r>
          </a:p>
          <a:p>
            <a:pPr marL="285750" indent="-285750">
              <a:buFontTx/>
              <a:buChar char="-"/>
            </a:pPr>
            <a:r>
              <a:rPr lang="en-GB" dirty="0"/>
              <a:t>Raised taxes </a:t>
            </a:r>
          </a:p>
          <a:p>
            <a:pPr marL="285750" indent="-285750">
              <a:buFontTx/>
              <a:buChar char="-"/>
            </a:pPr>
            <a:r>
              <a:rPr lang="en-GB" dirty="0"/>
              <a:t>Labelled packaging </a:t>
            </a:r>
          </a:p>
          <a:p>
            <a:endParaRPr lang="en-GB" dirty="0"/>
          </a:p>
          <a:p>
            <a:pPr algn="just"/>
            <a:r>
              <a:rPr lang="en-GB" dirty="0"/>
              <a:t>In addition to the human costs of smoking, smoking also costs the NHS (National Health Service) £2.5 billion.</a:t>
            </a:r>
          </a:p>
          <a:p>
            <a:pPr algn="just"/>
            <a:r>
              <a:rPr lang="en-GB" dirty="0"/>
              <a:t>Action on smoking in health (ASH) indicates warnings with pictures are more effective than warnings with only text.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1F7C31-740B-BC4A-833E-F52CA03E8448}"/>
              </a:ext>
            </a:extLst>
          </p:cNvPr>
          <p:cNvSpPr txBox="1"/>
          <p:nvPr/>
        </p:nvSpPr>
        <p:spPr>
          <a:xfrm>
            <a:off x="6533147" y="6303901"/>
            <a:ext cx="5763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(World Health Organisation, 2003), (ASH, 2022)</a:t>
            </a:r>
            <a:endParaRPr lang="en-US" dirty="0"/>
          </a:p>
        </p:txBody>
      </p:sp>
      <p:pic>
        <p:nvPicPr>
          <p:cNvPr id="6" name="Audio Recording 7 May 2022 at 14:30:16" descr="Audio Recording 7 May 2022 at 14:30:16">
            <a:hlinkClick r:id="" action="ppaction://media"/>
            <a:extLst>
              <a:ext uri="{FF2B5EF4-FFF2-40B4-BE49-F238E27FC236}">
                <a16:creationId xmlns:a16="http://schemas.microsoft.com/office/drawing/2014/main" id="{EBC0F515-C988-7343-AFC1-FB1ADF1DBC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975225" y="596314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57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29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3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2629877-71C8-0D42-AA9F-7DBFBF0475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6582744"/>
              </p:ext>
            </p:extLst>
          </p:nvPr>
        </p:nvGraphicFramePr>
        <p:xfrm>
          <a:off x="788151" y="371475"/>
          <a:ext cx="10615697" cy="5563068"/>
        </p:xfrm>
        <a:graphic>
          <a:graphicData uri="http://schemas.openxmlformats.org/drawingml/2006/table">
            <a:tbl>
              <a:tblPr firstRow="1" firstCol="1" bandRow="1">
                <a:tableStyleId>{C4B1156A-380E-4F78-BDF5-A606A8083BF9}</a:tableStyleId>
              </a:tblPr>
              <a:tblGrid>
                <a:gridCol w="10615697">
                  <a:extLst>
                    <a:ext uri="{9D8B030D-6E8A-4147-A177-3AD203B41FA5}">
                      <a16:colId xmlns:a16="http://schemas.microsoft.com/office/drawing/2014/main" val="2204435189"/>
                    </a:ext>
                  </a:extLst>
                </a:gridCol>
              </a:tblGrid>
              <a:tr h="1458402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buFont typeface="Times New Roman" panose="02020603050405020304" pitchFamily="18" charset="0"/>
                        <a:buChar char="-"/>
                      </a:pPr>
                      <a:r>
                        <a:rPr lang="en-GB" sz="2000" b="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Blood pressure and pulse start returning to normal after 20 minutes.</a:t>
                      </a:r>
                      <a:endParaRPr lang="en-GB" sz="2000" b="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82795" marR="169677" marT="169677" marB="169677" anchor="b"/>
                </a:tc>
                <a:extLst>
                  <a:ext uri="{0D108BD9-81ED-4DB2-BD59-A6C34878D82A}">
                    <a16:rowId xmlns:a16="http://schemas.microsoft.com/office/drawing/2014/main" val="874072212"/>
                  </a:ext>
                </a:extLst>
              </a:tr>
              <a:tr h="741873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buFont typeface="Times New Roman" panose="02020603050405020304" pitchFamily="18" charset="0"/>
                        <a:buChar char="-"/>
                      </a:pPr>
                      <a:r>
                        <a:rPr lang="en-GB" sz="2000" b="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After 24 hours carbon monoxide is eliminated from the body .</a:t>
                      </a:r>
                      <a:endParaRPr lang="en-GB" sz="2000" b="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82795" marR="147053" marT="147053" marB="147053"/>
                </a:tc>
                <a:extLst>
                  <a:ext uri="{0D108BD9-81ED-4DB2-BD59-A6C34878D82A}">
                    <a16:rowId xmlns:a16="http://schemas.microsoft.com/office/drawing/2014/main" val="3080850773"/>
                  </a:ext>
                </a:extLst>
              </a:tr>
              <a:tr h="734908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buFont typeface="Times New Roman" panose="02020603050405020304" pitchFamily="18" charset="0"/>
                        <a:buChar char="-"/>
                      </a:pPr>
                      <a:r>
                        <a:rPr lang="en-GB" sz="2000" b="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After 48 hours ability to taste and smell improves.</a:t>
                      </a:r>
                      <a:endParaRPr lang="en-GB" sz="2000" b="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82795" marR="147053" marT="147053" marB="147053"/>
                </a:tc>
                <a:extLst>
                  <a:ext uri="{0D108BD9-81ED-4DB2-BD59-A6C34878D82A}">
                    <a16:rowId xmlns:a16="http://schemas.microsoft.com/office/drawing/2014/main" val="3886597607"/>
                  </a:ext>
                </a:extLst>
              </a:tr>
              <a:tr h="734908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buFont typeface="Times New Roman" panose="02020603050405020304" pitchFamily="18" charset="0"/>
                        <a:buChar char="-"/>
                      </a:pPr>
                      <a:r>
                        <a:rPr lang="en-GB" sz="2000" b="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After 3-9 months lung function improves up to 10%.</a:t>
                      </a:r>
                      <a:endParaRPr lang="en-GB" sz="2000" b="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82795" marR="147053" marT="147053" marB="147053"/>
                </a:tc>
                <a:extLst>
                  <a:ext uri="{0D108BD9-81ED-4DB2-BD59-A6C34878D82A}">
                    <a16:rowId xmlns:a16="http://schemas.microsoft.com/office/drawing/2014/main" val="2807098713"/>
                  </a:ext>
                </a:extLst>
              </a:tr>
              <a:tr h="734908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buFont typeface="Times New Roman" panose="02020603050405020304" pitchFamily="18" charset="0"/>
                        <a:buChar char="-"/>
                      </a:pPr>
                      <a:r>
                        <a:rPr lang="en-GB" sz="2000" b="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After 5 years the risk of heart attack falls to about half that of a smoker.</a:t>
                      </a:r>
                      <a:endParaRPr lang="en-GB" sz="2000" b="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82795" marR="147053" marT="147053" marB="147053"/>
                </a:tc>
                <a:extLst>
                  <a:ext uri="{0D108BD9-81ED-4DB2-BD59-A6C34878D82A}">
                    <a16:rowId xmlns:a16="http://schemas.microsoft.com/office/drawing/2014/main" val="1568050086"/>
                  </a:ext>
                </a:extLst>
              </a:tr>
              <a:tr h="1158069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buFont typeface="Times New Roman" panose="02020603050405020304" pitchFamily="18" charset="0"/>
                        <a:buChar char="-"/>
                      </a:pPr>
                      <a:r>
                        <a:rPr lang="en-GB" sz="2000" b="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After 10 years the risk of lung cancer is halved.</a:t>
                      </a:r>
                      <a:endParaRPr lang="en-GB" sz="2000" b="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82795" marR="147053" marT="147053" marB="147053"/>
                </a:tc>
                <a:extLst>
                  <a:ext uri="{0D108BD9-81ED-4DB2-BD59-A6C34878D82A}">
                    <a16:rowId xmlns:a16="http://schemas.microsoft.com/office/drawing/2014/main" val="2992777602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D9CE561-1CAC-4B44-961D-192AE47F8871}"/>
              </a:ext>
            </a:extLst>
          </p:cNvPr>
          <p:cNvSpPr txBox="1"/>
          <p:nvPr/>
        </p:nvSpPr>
        <p:spPr>
          <a:xfrm>
            <a:off x="10143374" y="6483022"/>
            <a:ext cx="18408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(NHS, 2022)</a:t>
            </a:r>
          </a:p>
        </p:txBody>
      </p:sp>
      <p:pic>
        <p:nvPicPr>
          <p:cNvPr id="6" name="Audio Recording 7 May 2022 at 15:24:56" descr="Audio Recording 7 May 2022 at 15:24:56">
            <a:hlinkClick r:id="" action="ppaction://media"/>
            <a:extLst>
              <a:ext uri="{FF2B5EF4-FFF2-40B4-BE49-F238E27FC236}">
                <a16:creationId xmlns:a16="http://schemas.microsoft.com/office/drawing/2014/main" id="{7C3DEB99-9DC7-6741-AAA6-9A4AA52EC8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75287" y="589775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523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80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 contact picker for the web">
            <a:extLst>
              <a:ext uri="{FF2B5EF4-FFF2-40B4-BE49-F238E27FC236}">
                <a16:creationId xmlns:a16="http://schemas.microsoft.com/office/drawing/2014/main" id="{8E59AB8A-770B-684C-AE32-54A9C2E4A2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2DC2A1-DFC0-5242-AD6E-CCD9C758C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422" y="745356"/>
            <a:ext cx="8770571" cy="1345269"/>
          </a:xfrm>
        </p:spPr>
        <p:txBody>
          <a:bodyPr/>
          <a:lstStyle/>
          <a:p>
            <a:r>
              <a:rPr lang="en-US" b="0" u="sng" dirty="0"/>
              <a:t>Help Line / Point of contact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0765B-9AF4-5448-84A1-C09FD2EBDD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422" y="1975926"/>
            <a:ext cx="10017042" cy="4344300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Call the free Help Me Quit helpline on 0800 085 2219 </a:t>
            </a:r>
          </a:p>
          <a:p>
            <a:pPr marL="285750" indent="-285750">
              <a:buFontTx/>
              <a:buChar char="-"/>
            </a:pPr>
            <a:r>
              <a:rPr lang="en-GB" dirty="0"/>
              <a:t>Contact your GP </a:t>
            </a:r>
          </a:p>
          <a:p>
            <a:pPr marL="285750" indent="-285750">
              <a:buFontTx/>
              <a:buChar char="-"/>
            </a:pPr>
            <a:r>
              <a:rPr lang="en-GB" dirty="0"/>
              <a:t>Local pharmacy </a:t>
            </a:r>
          </a:p>
          <a:p>
            <a:endParaRPr lang="en-GB" dirty="0"/>
          </a:p>
          <a:p>
            <a:r>
              <a:rPr lang="en-GB" dirty="0"/>
              <a:t>If you use a combination of stop smoking treatment and NHS support, your chance of quitting smoking for good is up to four times greater.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BA6C24-4DC4-0B4C-9F24-E090555AC135}"/>
              </a:ext>
            </a:extLst>
          </p:cNvPr>
          <p:cNvSpPr txBox="1"/>
          <p:nvPr/>
        </p:nvSpPr>
        <p:spPr>
          <a:xfrm>
            <a:off x="8313822" y="6404447"/>
            <a:ext cx="17084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(NHS, 2018)</a:t>
            </a:r>
          </a:p>
        </p:txBody>
      </p:sp>
      <p:pic>
        <p:nvPicPr>
          <p:cNvPr id="7" name="Audio Recording 7 May 2022 at 15:52:46" descr="Audio Recording 7 May 2022 at 15:52:46">
            <a:hlinkClick r:id="" action="ppaction://media"/>
            <a:extLst>
              <a:ext uri="{FF2B5EF4-FFF2-40B4-BE49-F238E27FC236}">
                <a16:creationId xmlns:a16="http://schemas.microsoft.com/office/drawing/2014/main" id="{BB7BF997-0D9D-6B47-BE5F-BE58D3CF84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926707" y="631408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359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72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1" name="Rectangle 75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8194" name="Picture 2" descr="Conclusion Images – Browse 949,719 Stock Photos, Vectors, and Video | Adobe  Stock">
            <a:extLst>
              <a:ext uri="{FF2B5EF4-FFF2-40B4-BE49-F238E27FC236}">
                <a16:creationId xmlns:a16="http://schemas.microsoft.com/office/drawing/2014/main" id="{51B1933B-7A94-EB42-824F-DDA354E404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95" r="1" b="1"/>
          <a:stretch/>
        </p:blipFill>
        <p:spPr bwMode="auto">
          <a:xfrm>
            <a:off x="4691118" y="1"/>
            <a:ext cx="7500882" cy="6857999"/>
          </a:xfrm>
          <a:custGeom>
            <a:avLst/>
            <a:gdLst/>
            <a:ahLst/>
            <a:cxnLst/>
            <a:rect l="l" t="t" r="r" b="b"/>
            <a:pathLst>
              <a:path w="7500882" h="6857999">
                <a:moveTo>
                  <a:pt x="898230" y="0"/>
                </a:moveTo>
                <a:lnTo>
                  <a:pt x="7500882" y="0"/>
                </a:lnTo>
                <a:lnTo>
                  <a:pt x="7500882" y="6857999"/>
                </a:lnTo>
                <a:lnTo>
                  <a:pt x="0" y="6857999"/>
                </a:lnTo>
                <a:lnTo>
                  <a:pt x="114106" y="6780598"/>
                </a:lnTo>
                <a:cubicBezTo>
                  <a:pt x="291579" y="6653107"/>
                  <a:pt x="465794" y="6515396"/>
                  <a:pt x="641619" y="6374813"/>
                </a:cubicBezTo>
                <a:cubicBezTo>
                  <a:pt x="1607125" y="5602838"/>
                  <a:pt x="2555378" y="4969130"/>
                  <a:pt x="2555378" y="3621655"/>
                </a:cubicBezTo>
                <a:cubicBezTo>
                  <a:pt x="2555378" y="2093191"/>
                  <a:pt x="1969579" y="754640"/>
                  <a:pt x="920818" y="1499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2" name="Freeform: Shape 77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8203" name="Freeform: Shape 79">
            <a:extLst>
              <a:ext uri="{FF2B5EF4-FFF2-40B4-BE49-F238E27FC236}">
                <a16:creationId xmlns:a16="http://schemas.microsoft.com/office/drawing/2014/main" id="{0BA56A81-C9DD-4EBA-9E13-32FFB51CF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3" y="0"/>
            <a:ext cx="7307402" cy="6858000"/>
          </a:xfrm>
          <a:custGeom>
            <a:avLst/>
            <a:gdLst>
              <a:gd name="connsiteX0" fmla="*/ 0 w 7097265"/>
              <a:gd name="connsiteY0" fmla="*/ 0 h 6858000"/>
              <a:gd name="connsiteX1" fmla="*/ 5474242 w 7097265"/>
              <a:gd name="connsiteY1" fmla="*/ 0 h 6858000"/>
              <a:gd name="connsiteX2" fmla="*/ 5496366 w 7097265"/>
              <a:gd name="connsiteY2" fmla="*/ 14997 h 6858000"/>
              <a:gd name="connsiteX3" fmla="*/ 7097265 w 7097265"/>
              <a:gd name="connsiteY3" fmla="*/ 3621656 h 6858000"/>
              <a:gd name="connsiteX4" fmla="*/ 5222916 w 7097265"/>
              <a:gd name="connsiteY4" fmla="*/ 6374814 h 6858000"/>
              <a:gd name="connsiteX5" fmla="*/ 4706267 w 7097265"/>
              <a:gd name="connsiteY5" fmla="*/ 6780599 h 6858000"/>
              <a:gd name="connsiteX6" fmla="*/ 4594511 w 7097265"/>
              <a:gd name="connsiteY6" fmla="*/ 6858000 h 6858000"/>
              <a:gd name="connsiteX7" fmla="*/ 0 w 7097265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097265" h="6858000">
                <a:moveTo>
                  <a:pt x="0" y="0"/>
                </a:moveTo>
                <a:lnTo>
                  <a:pt x="5474242" y="0"/>
                </a:lnTo>
                <a:lnTo>
                  <a:pt x="5496366" y="14997"/>
                </a:lnTo>
                <a:cubicBezTo>
                  <a:pt x="6523529" y="754641"/>
                  <a:pt x="7097265" y="2093192"/>
                  <a:pt x="7097265" y="3621656"/>
                </a:cubicBezTo>
                <a:cubicBezTo>
                  <a:pt x="7097265" y="4969131"/>
                  <a:pt x="6168540" y="5602839"/>
                  <a:pt x="5222916" y="6374814"/>
                </a:cubicBezTo>
                <a:cubicBezTo>
                  <a:pt x="5050713" y="6515397"/>
                  <a:pt x="4880085" y="6653108"/>
                  <a:pt x="4706267" y="6780599"/>
                </a:cubicBezTo>
                <a:lnTo>
                  <a:pt x="4594511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8204" name="Freeform: Shape 81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903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1207BE-4B2F-A34A-AE27-BD38B7B52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753" y="313532"/>
            <a:ext cx="4780129" cy="1639888"/>
          </a:xfr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 b="0" dirty="0"/>
              <a:t>Conclusion </a:t>
            </a:r>
            <a:r>
              <a:rPr lang="en-US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4D7248-B4D5-DF44-A5B0-1A4394512AC0}"/>
              </a:ext>
            </a:extLst>
          </p:cNvPr>
          <p:cNvSpPr txBox="1"/>
          <p:nvPr/>
        </p:nvSpPr>
        <p:spPr>
          <a:xfrm>
            <a:off x="390838" y="2170113"/>
            <a:ext cx="6116791" cy="3651250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algn="just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</a:pPr>
            <a:r>
              <a:rPr lang="en-US" spc="1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Despite there being a large public awareness of negative impacts of smoking on our health and free support and resources to help people quit. People still continue to smoke causing a huge human and financial loss in the UK every year.</a:t>
            </a:r>
          </a:p>
        </p:txBody>
      </p:sp>
      <p:pic>
        <p:nvPicPr>
          <p:cNvPr id="5" name="Audio Recording 7 May 2022 at 15:36:48" descr="Audio Recording 7 May 2022 at 15:36:48">
            <a:hlinkClick r:id="" action="ppaction://media"/>
            <a:extLst>
              <a:ext uri="{FF2B5EF4-FFF2-40B4-BE49-F238E27FC236}">
                <a16:creationId xmlns:a16="http://schemas.microsoft.com/office/drawing/2014/main" id="{5331E22F-6721-E548-80C7-11D2C794D6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84718" y="604520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915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0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9CD4C-CD63-9E49-9A7F-F45DAF101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958" y="470042"/>
            <a:ext cx="8770571" cy="1345269"/>
          </a:xfrm>
        </p:spPr>
        <p:txBody>
          <a:bodyPr/>
          <a:lstStyle/>
          <a:p>
            <a:r>
              <a:rPr lang="en-US" b="0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E03BE-AF64-0A4F-8FCF-28B834896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958" y="2370219"/>
            <a:ext cx="9986211" cy="4211053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1400" dirty="0"/>
              <a:t>ASH (2022) </a:t>
            </a:r>
            <a:r>
              <a:rPr lang="en-GB" sz="1400" i="1" dirty="0"/>
              <a:t>Warning labels</a:t>
            </a:r>
            <a:r>
              <a:rPr lang="en-GB" sz="1400" dirty="0"/>
              <a:t>. Available at: </a:t>
            </a:r>
            <a:r>
              <a:rPr lang="en-GB" sz="1400" dirty="0">
                <a:hlinkClick r:id="rId2"/>
              </a:rPr>
              <a:t>https://ash.org.uk/category/information-and-resources/packaging-labelling-information-and-resources/warning-labels/</a:t>
            </a:r>
            <a:r>
              <a:rPr lang="en-GB" sz="1400" dirty="0"/>
              <a:t> (Accessed 2</a:t>
            </a:r>
            <a:r>
              <a:rPr lang="en-GB" sz="1400" baseline="30000" dirty="0"/>
              <a:t>nd</a:t>
            </a:r>
            <a:r>
              <a:rPr lang="en-GB" sz="1400" dirty="0"/>
              <a:t> May 2022).</a:t>
            </a:r>
          </a:p>
          <a:p>
            <a:pPr>
              <a:lnSpc>
                <a:spcPct val="100000"/>
              </a:lnSpc>
            </a:pPr>
            <a:endParaRPr lang="en-GB" sz="1400" dirty="0"/>
          </a:p>
          <a:p>
            <a:pPr>
              <a:lnSpc>
                <a:spcPct val="100000"/>
              </a:lnSpc>
            </a:pPr>
            <a:r>
              <a:rPr lang="en-GB" sz="1400" dirty="0"/>
              <a:t>Kidshealth (2016) </a:t>
            </a:r>
            <a:r>
              <a:rPr lang="en-GB" sz="1400" i="1" dirty="0"/>
              <a:t>Smoking for Teens.</a:t>
            </a:r>
            <a:r>
              <a:rPr lang="en-GB" sz="1400" dirty="0"/>
              <a:t> Available at: </a:t>
            </a:r>
            <a:r>
              <a:rPr lang="en-GB" sz="1400" u="sng" dirty="0">
                <a:hlinkClick r:id="rId3"/>
              </a:rPr>
              <a:t>https://kidshealth.org/en/teens/smoking.html</a:t>
            </a:r>
            <a:r>
              <a:rPr lang="en-GB" sz="1400" dirty="0"/>
              <a:t> (Accessed 5</a:t>
            </a:r>
            <a:r>
              <a:rPr lang="en-GB" sz="1400" baseline="30000" dirty="0"/>
              <a:t>th </a:t>
            </a:r>
            <a:r>
              <a:rPr lang="en-GB" sz="1400" dirty="0"/>
              <a:t>May 2022). </a:t>
            </a:r>
          </a:p>
          <a:p>
            <a:pPr>
              <a:lnSpc>
                <a:spcPct val="100000"/>
              </a:lnSpc>
            </a:pPr>
            <a:endParaRPr lang="en-GB" sz="1400" dirty="0"/>
          </a:p>
          <a:p>
            <a:pPr>
              <a:lnSpc>
                <a:spcPct val="100000"/>
              </a:lnSpc>
            </a:pPr>
            <a:r>
              <a:rPr lang="en-GB" sz="1400" dirty="0"/>
              <a:t>NHS (2018) </a:t>
            </a:r>
            <a:r>
              <a:rPr lang="en-GB" sz="1400" i="1" dirty="0"/>
              <a:t>NHS Stop Smoking Services Help You Quit - Quit Smoking</a:t>
            </a:r>
            <a:r>
              <a:rPr lang="en-GB" sz="1400" dirty="0"/>
              <a:t>. Available at: 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hlinkClick r:id="rId4"/>
              </a:rPr>
              <a:t>https://www.nhs.uk/live-well/quit-smoking/nhs-stop-smoking-services-help-you-quit/</a:t>
            </a:r>
            <a:r>
              <a:rPr lang="en-US" sz="1400" dirty="0"/>
              <a:t> (Accessed 2</a:t>
            </a:r>
            <a:r>
              <a:rPr lang="en-US" sz="1400" baseline="30000" dirty="0"/>
              <a:t>nd</a:t>
            </a:r>
            <a:r>
              <a:rPr lang="en-US" sz="1400" dirty="0"/>
              <a:t> May 2022).</a:t>
            </a:r>
          </a:p>
          <a:p>
            <a:pPr>
              <a:lnSpc>
                <a:spcPct val="100000"/>
              </a:lnSpc>
            </a:pPr>
            <a:endParaRPr lang="en-GB" sz="1400" dirty="0"/>
          </a:p>
          <a:p>
            <a:pPr>
              <a:lnSpc>
                <a:spcPct val="100000"/>
              </a:lnSpc>
            </a:pPr>
            <a:r>
              <a:rPr lang="en-GB" sz="1400" dirty="0"/>
              <a:t>NHS (2018) </a:t>
            </a:r>
            <a:r>
              <a:rPr lang="en-GB" sz="1400" i="1" dirty="0"/>
              <a:t>What are the health risks of smoking?</a:t>
            </a:r>
            <a:r>
              <a:rPr lang="en-GB" sz="1400" dirty="0"/>
              <a:t> Available at: </a:t>
            </a:r>
            <a:r>
              <a:rPr lang="en-GB" sz="1400" u="sng" dirty="0">
                <a:hlinkClick r:id="rId5"/>
              </a:rPr>
              <a:t>https://www.nhs.uk/common-health-questions/lifestyle/what-are-the-health-risks-of-smoking/</a:t>
            </a:r>
            <a:r>
              <a:rPr lang="en-GB" sz="1400" dirty="0"/>
              <a:t>  (Accessed 1</a:t>
            </a:r>
            <a:r>
              <a:rPr lang="en-GB" sz="1400" baseline="30000" dirty="0"/>
              <a:t>st</a:t>
            </a:r>
            <a:r>
              <a:rPr lang="en-GB" sz="1400" dirty="0"/>
              <a:t> May 2022).</a:t>
            </a:r>
          </a:p>
          <a:p>
            <a:pPr>
              <a:lnSpc>
                <a:spcPct val="120000"/>
              </a:lnSpc>
            </a:pPr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US" sz="1400" dirty="0"/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797156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9CD4C-CD63-9E49-9A7F-F45DAF101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619" y="525926"/>
            <a:ext cx="8770571" cy="1345269"/>
          </a:xfrm>
        </p:spPr>
        <p:txBody>
          <a:bodyPr/>
          <a:lstStyle/>
          <a:p>
            <a:r>
              <a:rPr lang="en-US" b="0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E03BE-AF64-0A4F-8FCF-28B834896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453" y="2336340"/>
            <a:ext cx="12019547" cy="3651504"/>
          </a:xfrm>
        </p:spPr>
        <p:txBody>
          <a:bodyPr>
            <a:normAutofit/>
          </a:bodyPr>
          <a:lstStyle/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     </a:t>
            </a:r>
          </a:p>
          <a:p>
            <a:endParaRPr lang="en-GB" sz="1400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C9BEBD-7EAA-424E-AF44-0C14CB9815C3}"/>
              </a:ext>
            </a:extLst>
          </p:cNvPr>
          <p:cNvSpPr txBox="1"/>
          <p:nvPr/>
        </p:nvSpPr>
        <p:spPr>
          <a:xfrm>
            <a:off x="664619" y="2460406"/>
            <a:ext cx="1038037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dirty="0"/>
              <a:t>NHS (2022) </a:t>
            </a:r>
            <a:r>
              <a:rPr lang="en-US" sz="1400" i="1" dirty="0"/>
              <a:t>Quit Smoking. </a:t>
            </a:r>
            <a:r>
              <a:rPr lang="en-US" sz="1400" dirty="0"/>
              <a:t>Available at: </a:t>
            </a:r>
            <a:r>
              <a:rPr lang="en-US" sz="1400" dirty="0">
                <a:hlinkClick r:id="rId2"/>
              </a:rPr>
              <a:t>https://www.nhs.uk/better-health/quit-smoking/</a:t>
            </a:r>
            <a:r>
              <a:rPr lang="en-US" sz="1400" dirty="0"/>
              <a:t> (Accessed 3</a:t>
            </a:r>
            <a:r>
              <a:rPr lang="en-US" sz="1400" baseline="30000" dirty="0"/>
              <a:t>rd</a:t>
            </a:r>
            <a:r>
              <a:rPr lang="en-US" sz="1400" dirty="0"/>
              <a:t> May 2022).</a:t>
            </a:r>
            <a:endParaRPr lang="en-US" sz="1400" i="1" dirty="0"/>
          </a:p>
          <a:p>
            <a:pPr>
              <a:lnSpc>
                <a:spcPct val="150000"/>
              </a:lnSpc>
            </a:pPr>
            <a:endParaRPr lang="en-US" sz="1400" dirty="0"/>
          </a:p>
          <a:p>
            <a:pPr>
              <a:lnSpc>
                <a:spcPct val="150000"/>
              </a:lnSpc>
            </a:pPr>
            <a:r>
              <a:rPr lang="en-GB" sz="1400" dirty="0"/>
              <a:t>Royal College of Nursing (2022)</a:t>
            </a:r>
            <a:r>
              <a:rPr lang="en-GB" sz="1400" b="1" dirty="0"/>
              <a:t> </a:t>
            </a:r>
            <a:r>
              <a:rPr lang="en-GB" sz="1400" i="1" dirty="0"/>
              <a:t>As a nurse you are in an ideal role to encourage your patients to stop smoking and should make every contact count.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3"/>
              </a:rPr>
              <a:t>https://www.rcn.org.uk/clinical-topics/public-health/smoking-cessation</a:t>
            </a:r>
            <a:r>
              <a:rPr lang="en-GB" sz="1400" dirty="0"/>
              <a:t> (Accessed 29</a:t>
            </a:r>
            <a:r>
              <a:rPr lang="en-GB" sz="1400" baseline="30000" dirty="0"/>
              <a:t>th</a:t>
            </a:r>
            <a:r>
              <a:rPr lang="en-GB" sz="1400" dirty="0"/>
              <a:t> April 2022).</a:t>
            </a:r>
            <a:endParaRPr lang="en-US" sz="1400" dirty="0"/>
          </a:p>
          <a:p>
            <a:pPr>
              <a:lnSpc>
                <a:spcPct val="150000"/>
              </a:lnSpc>
            </a:pPr>
            <a:endParaRPr lang="en-US" sz="1400" dirty="0"/>
          </a:p>
          <a:p>
            <a:pPr>
              <a:lnSpc>
                <a:spcPct val="150000"/>
              </a:lnSpc>
            </a:pPr>
            <a:r>
              <a:rPr lang="en-GB" sz="1400" dirty="0"/>
              <a:t>Walser, T., Cui, X., </a:t>
            </a:r>
            <a:r>
              <a:rPr lang="en-GB" sz="1400" dirty="0" err="1"/>
              <a:t>Yanagawa</a:t>
            </a:r>
            <a:r>
              <a:rPr lang="en-GB" sz="1400" dirty="0"/>
              <a:t>, J., Lee, J.M., Heinrich, E., Lee, G., Sharma, S. and </a:t>
            </a:r>
            <a:r>
              <a:rPr lang="en-GB" sz="1400" dirty="0" err="1"/>
              <a:t>Dubinett</a:t>
            </a:r>
            <a:r>
              <a:rPr lang="en-GB" sz="1400" dirty="0"/>
              <a:t>, S.M. (2008) </a:t>
            </a:r>
            <a:r>
              <a:rPr lang="en-GB" sz="1400" i="1" dirty="0"/>
              <a:t>‘Smoking and Lung Cancer: The Role of Inflammation’, </a:t>
            </a:r>
            <a:r>
              <a:rPr lang="en-GB" sz="1400" dirty="0"/>
              <a:t>5(8), pp 811–815. </a:t>
            </a:r>
          </a:p>
          <a:p>
            <a:pPr>
              <a:lnSpc>
                <a:spcPct val="150000"/>
              </a:lnSpc>
            </a:pPr>
            <a:endParaRPr lang="en-GB" sz="1400" dirty="0"/>
          </a:p>
          <a:p>
            <a:pPr>
              <a:lnSpc>
                <a:spcPct val="150000"/>
              </a:lnSpc>
            </a:pPr>
            <a:r>
              <a:rPr lang="en-GB" sz="1400" dirty="0"/>
              <a:t>World Health Organisation (2003) </a:t>
            </a:r>
            <a:r>
              <a:rPr lang="en-GB" sz="1400" i="1" dirty="0"/>
              <a:t>Which are the most effective and cost-effective interventions for tobacco control?</a:t>
            </a:r>
            <a:r>
              <a:rPr lang="en-GB" sz="1400" dirty="0"/>
              <a:t> Available at: </a:t>
            </a:r>
            <a:r>
              <a:rPr lang="en-GB" sz="1400" u="sng" dirty="0">
                <a:hlinkClick r:id="rId4"/>
              </a:rPr>
              <a:t>https://www.euro.who.int/__data/assets/pdf_file/0004/74722/E82993.pdf</a:t>
            </a:r>
            <a:r>
              <a:rPr lang="en-GB" sz="1400" dirty="0"/>
              <a:t> (Accessed 1</a:t>
            </a:r>
            <a:r>
              <a:rPr lang="en-GB" sz="1400" baseline="30000" dirty="0"/>
              <a:t>st</a:t>
            </a:r>
            <a:r>
              <a:rPr lang="en-GB" sz="1400" dirty="0"/>
              <a:t> May 2022). 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4367151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SketchLines">
      <a:dk1>
        <a:sysClr val="windowText" lastClr="000000"/>
      </a:dk1>
      <a:lt1>
        <a:sysClr val="window" lastClr="FFFFFF"/>
      </a:lt1>
      <a:dk2>
        <a:srgbClr val="564E4E"/>
      </a:dk2>
      <a:lt2>
        <a:srgbClr val="EEEBE2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{6F18377B-4E2A-AC41-9ABC-874343DDF3DE}tf10001121</Template>
  <TotalTime>1988</TotalTime>
  <Words>830</Words>
  <Application>Microsoft Macintosh PowerPoint</Application>
  <PresentationFormat>Widescreen</PresentationFormat>
  <Paragraphs>95</Paragraphs>
  <Slides>13</Slides>
  <Notes>8</Notes>
  <HiddenSlides>0</HiddenSlides>
  <MMClips>10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Meiryo</vt:lpstr>
      <vt:lpstr>Abadi MT Condensed Light</vt:lpstr>
      <vt:lpstr>Calibri</vt:lpstr>
      <vt:lpstr>Corbel</vt:lpstr>
      <vt:lpstr>Times New Roman</vt:lpstr>
      <vt:lpstr>SketchLinesVTI</vt:lpstr>
      <vt:lpstr>Substance misuse </vt:lpstr>
      <vt:lpstr>Introduction </vt:lpstr>
      <vt:lpstr>Smoking </vt:lpstr>
      <vt:lpstr>Health risks associated with Smoking </vt:lpstr>
      <vt:lpstr>Addiction </vt:lpstr>
      <vt:lpstr>Smoking </vt:lpstr>
      <vt:lpstr>Smoking cessation service </vt:lpstr>
      <vt:lpstr>Prevention measures  </vt:lpstr>
      <vt:lpstr>PowerPoint Presentation</vt:lpstr>
      <vt:lpstr>Help Line / Point of contact  </vt:lpstr>
      <vt:lpstr>Conclusion 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Substance misuse </dc:title>
  <dc:creator>Brogan Haggett (2114264)</dc:creator>
  <cp:lastModifiedBy>Brogan Haggett (2114264)</cp:lastModifiedBy>
  <cp:revision>2</cp:revision>
  <dcterms:created xsi:type="dcterms:W3CDTF">2022-05-01T14:39:31Z</dcterms:created>
  <dcterms:modified xsi:type="dcterms:W3CDTF">2022-05-07T20:01:34Z</dcterms:modified>
</cp:coreProperties>
</file>