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57" r:id="rId3"/>
    <p:sldId id="258" r:id="rId4"/>
    <p:sldId id="261" r:id="rId5"/>
    <p:sldId id="280" r:id="rId6"/>
    <p:sldId id="262" r:id="rId7"/>
    <p:sldId id="281" r:id="rId8"/>
    <p:sldId id="263" r:id="rId9"/>
    <p:sldId id="270" r:id="rId10"/>
    <p:sldId id="265" r:id="rId11"/>
    <p:sldId id="282" r:id="rId12"/>
    <p:sldId id="283" r:id="rId13"/>
    <p:sldId id="267" r:id="rId14"/>
    <p:sldId id="259" r:id="rId15"/>
    <p:sldId id="285" r:id="rId16"/>
    <p:sldId id="278" r:id="rId17"/>
    <p:sldId id="284" r:id="rId18"/>
    <p:sldId id="269"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6" d="100"/>
          <a:sy n="66" d="100"/>
        </p:scale>
        <p:origin x="60" y="1096"/>
      </p:cViewPr>
      <p:guideLst>
        <p:guide orient="horz" pos="2160"/>
        <p:guide pos="2880"/>
      </p:guideLst>
    </p:cSldViewPr>
  </p:slideViewPr>
  <p:notesTextViewPr>
    <p:cViewPr>
      <p:scale>
        <a:sx n="1" d="1"/>
        <a:sy n="1" d="1"/>
      </p:scale>
      <p:origin x="0" y="0"/>
    </p:cViewPr>
  </p:notesTextViewPr>
  <p:notesViewPr>
    <p:cSldViewPr>
      <p:cViewPr varScale="1">
        <p:scale>
          <a:sx n="70" d="100"/>
          <a:sy n="70" d="100"/>
        </p:scale>
        <p:origin x="3240"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6312C5D0-2232-4B09-A02F-D994046BC16B}" type="datetimeFigureOut">
              <a:rPr lang="en-GB" smtClean="0"/>
              <a:t>01/02/2021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22C3F38C-865A-4D23-B5FF-877B18DE04B6}" type="slidenum">
              <a:rPr lang="en-GB" smtClean="0"/>
              <a:t>‹#›</a:t>
            </a:fld>
            <a:endParaRPr lang="en-GB"/>
          </a:p>
        </p:txBody>
      </p:sp>
    </p:spTree>
    <p:extLst>
      <p:ext uri="{BB962C8B-B14F-4D97-AF65-F5344CB8AC3E}">
        <p14:creationId xmlns:p14="http://schemas.microsoft.com/office/powerpoint/2010/main" val="2967209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Week 4</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a:t>
            </a:fld>
            <a:endParaRPr lang="en-GB"/>
          </a:p>
        </p:txBody>
      </p:sp>
    </p:spTree>
    <p:extLst>
      <p:ext uri="{BB962C8B-B14F-4D97-AF65-F5344CB8AC3E}">
        <p14:creationId xmlns:p14="http://schemas.microsoft.com/office/powerpoint/2010/main" val="716532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Overall aims and objectives</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2</a:t>
            </a:fld>
            <a:endParaRPr lang="en-GB"/>
          </a:p>
        </p:txBody>
      </p:sp>
    </p:spTree>
    <p:extLst>
      <p:ext uri="{BB962C8B-B14F-4D97-AF65-F5344CB8AC3E}">
        <p14:creationId xmlns:p14="http://schemas.microsoft.com/office/powerpoint/2010/main" val="518867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Create</a:t>
            </a:r>
            <a:r>
              <a:rPr lang="en-GB" baseline="0" dirty="0" smtClean="0"/>
              <a:t> two lists; art and science</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3</a:t>
            </a:fld>
            <a:endParaRPr lang="en-GB" dirty="0"/>
          </a:p>
        </p:txBody>
      </p:sp>
    </p:spTree>
    <p:extLst>
      <p:ext uri="{BB962C8B-B14F-4D97-AF65-F5344CB8AC3E}">
        <p14:creationId xmlns:p14="http://schemas.microsoft.com/office/powerpoint/2010/main" val="166917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Focus is on sensory experiences</a:t>
            </a:r>
            <a:r>
              <a:rPr lang="en-GB" baseline="0" dirty="0" smtClean="0"/>
              <a:t>, hands on learning which is experiential.  Caters for all intelligences and different types of learners.  Promotes experimentation with colour, texture and pattern.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4</a:t>
            </a:fld>
            <a:endParaRPr lang="en-GB"/>
          </a:p>
        </p:txBody>
      </p:sp>
    </p:spTree>
    <p:extLst>
      <p:ext uri="{BB962C8B-B14F-4D97-AF65-F5344CB8AC3E}">
        <p14:creationId xmlns:p14="http://schemas.microsoft.com/office/powerpoint/2010/main" val="2066120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Focus is on sensory experiences</a:t>
            </a:r>
            <a:r>
              <a:rPr lang="en-GB" baseline="0" dirty="0" smtClean="0"/>
              <a:t>, hands on learning which is experiential.  Caters for all intelligences and different types of learners.  Promotes experimentation with colour, texture and pattern.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5</a:t>
            </a:fld>
            <a:endParaRPr lang="en-GB"/>
          </a:p>
        </p:txBody>
      </p:sp>
    </p:spTree>
    <p:extLst>
      <p:ext uri="{BB962C8B-B14F-4D97-AF65-F5344CB8AC3E}">
        <p14:creationId xmlns:p14="http://schemas.microsoft.com/office/powerpoint/2010/main" val="1033978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Compulsory  in education whereas art can be dropped in y9</a:t>
            </a:r>
          </a:p>
          <a:p>
            <a:endParaRPr lang="en-GB" dirty="0"/>
          </a:p>
          <a:p>
            <a:r>
              <a:rPr lang="en-GB" dirty="0" smtClean="0"/>
              <a:t>Viewed as important as it provides us with scientific thinking skills which we use in every day life.  Cooking – follows scientific methods.  </a:t>
            </a:r>
          </a:p>
          <a:p>
            <a:endParaRPr lang="en-GB" dirty="0"/>
          </a:p>
          <a:p>
            <a:r>
              <a:rPr lang="en-GB" dirty="0" smtClean="0"/>
              <a:t>Promotes inquiry – encourages the asking of questions and being inquisitive.</a:t>
            </a:r>
          </a:p>
          <a:p>
            <a:endParaRPr lang="en-GB" dirty="0"/>
          </a:p>
          <a:p>
            <a:endParaRPr lang="en-GB" dirty="0" smtClean="0"/>
          </a:p>
          <a:p>
            <a:r>
              <a:rPr lang="en-GB" dirty="0" smtClean="0"/>
              <a:t>Secondary</a:t>
            </a:r>
            <a:r>
              <a:rPr lang="en-GB" baseline="0" dirty="0" smtClean="0"/>
              <a:t> – teaching takes place in a laboratory, type of teacher changes from a generalist to a specialist (more of a formal investigative approach in secondary), problems occur in secondary : pupils may repeat work done in primary, scientific language and to teaching style can become too complex for children, science teachers often fail to refer to pupils previous experiences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6</a:t>
            </a:fld>
            <a:endParaRPr lang="en-GB"/>
          </a:p>
        </p:txBody>
      </p:sp>
    </p:spTree>
    <p:extLst>
      <p:ext uri="{BB962C8B-B14F-4D97-AF65-F5344CB8AC3E}">
        <p14:creationId xmlns:p14="http://schemas.microsoft.com/office/powerpoint/2010/main" val="811795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Aims taken</a:t>
            </a:r>
            <a:r>
              <a:rPr lang="en-GB" baseline="0" dirty="0" smtClean="0"/>
              <a:t> from DFE – mainly focus on England.  Can be seen from the aims that Science plays a key part in everyday life.  Appears that learning about science will set them up for their future.  Importance on evidence based and practical activities.   Similar features to the aims of art?</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7</a:t>
            </a:fld>
            <a:endParaRPr lang="en-GB"/>
          </a:p>
        </p:txBody>
      </p:sp>
    </p:spTree>
    <p:extLst>
      <p:ext uri="{BB962C8B-B14F-4D97-AF65-F5344CB8AC3E}">
        <p14:creationId xmlns:p14="http://schemas.microsoft.com/office/powerpoint/2010/main" val="3924285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Aims taken</a:t>
            </a:r>
            <a:r>
              <a:rPr lang="en-GB" baseline="0" dirty="0" smtClean="0"/>
              <a:t> from DFE – mainly focus on England.  Can be seen from the aims that Science plays a key part in everyday life.  Appears that learning about science will set them up for their future.  Importance on evidence based and practical activities.   Similar features to the aims of art?</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8</a:t>
            </a:fld>
            <a:endParaRPr lang="en-GB"/>
          </a:p>
        </p:txBody>
      </p:sp>
    </p:spTree>
    <p:extLst>
      <p:ext uri="{BB962C8B-B14F-4D97-AF65-F5344CB8AC3E}">
        <p14:creationId xmlns:p14="http://schemas.microsoft.com/office/powerpoint/2010/main" val="1977370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Discuss</a:t>
            </a:r>
            <a:r>
              <a:rPr lang="en-GB" baseline="0" dirty="0" smtClean="0"/>
              <a:t> which one and reasons why in groups</a:t>
            </a:r>
          </a:p>
          <a:p>
            <a:endParaRPr lang="en-GB" dirty="0" smtClean="0"/>
          </a:p>
          <a:p>
            <a:r>
              <a:rPr lang="en-GB" dirty="0" smtClean="0"/>
              <a:t>Debate</a:t>
            </a:r>
            <a:r>
              <a:rPr lang="en-GB" baseline="0" dirty="0" smtClean="0"/>
              <a:t> going on between the National gallery and queens galley in London. NG believes artist, QG believes scientist.  - both correct.</a:t>
            </a:r>
            <a:r>
              <a:rPr lang="en-GB" dirty="0" smtClean="0"/>
              <a:t>  Da Vinci started out as an artist but referred to himself as a scientist in later life.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9</a:t>
            </a:fld>
            <a:endParaRPr lang="en-GB" dirty="0"/>
          </a:p>
        </p:txBody>
      </p:sp>
    </p:spTree>
    <p:extLst>
      <p:ext uri="{BB962C8B-B14F-4D97-AF65-F5344CB8AC3E}">
        <p14:creationId xmlns:p14="http://schemas.microsoft.com/office/powerpoint/2010/main" val="3416721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Born 1452 – </a:t>
            </a:r>
          </a:p>
          <a:p>
            <a:endParaRPr lang="en-GB" dirty="0"/>
          </a:p>
          <a:p>
            <a:r>
              <a:rPr lang="en-GB" dirty="0" smtClean="0"/>
              <a:t>Most famous piece of work – Mona Lisa </a:t>
            </a:r>
          </a:p>
          <a:p>
            <a:endParaRPr lang="en-GB" dirty="0" smtClean="0"/>
          </a:p>
          <a:p>
            <a:r>
              <a:rPr lang="en-GB" dirty="0" smtClean="0"/>
              <a:t>Inventions and anatomy </a:t>
            </a:r>
          </a:p>
          <a:p>
            <a:endParaRPr lang="en-GB" dirty="0" smtClean="0"/>
          </a:p>
          <a:p>
            <a:r>
              <a:rPr lang="en-GB" dirty="0" smtClean="0"/>
              <a:t>To understand his significance you must understand the science of the time – over 500 years ago –knowledge from bible (they believed that science that involved experiments were full of errors</a:t>
            </a:r>
          </a:p>
          <a:p>
            <a:endParaRPr lang="en-GB" dirty="0" smtClean="0"/>
          </a:p>
          <a:p>
            <a:r>
              <a:rPr lang="en-GB" dirty="0" smtClean="0"/>
              <a:t>He was the first to see clearly that knowledge of science would have to come from repeated experiments done, not unproven ideas. </a:t>
            </a:r>
          </a:p>
          <a:p>
            <a:endParaRPr lang="en-GB" dirty="0"/>
          </a:p>
          <a:p>
            <a:r>
              <a:rPr lang="en-GB" dirty="0"/>
              <a:t>One of the reasons that he did fail in scientific investigations was because many of the mathematic laws that he needed had not yet been discovered</a:t>
            </a:r>
            <a:r>
              <a:rPr lang="en-GB" dirty="0" smtClean="0"/>
              <a:t>.</a:t>
            </a:r>
          </a:p>
          <a:p>
            <a:endParaRPr lang="en-GB" dirty="0"/>
          </a:p>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10</a:t>
            </a:fld>
            <a:endParaRPr lang="en-GB"/>
          </a:p>
        </p:txBody>
      </p:sp>
    </p:spTree>
    <p:extLst>
      <p:ext uri="{BB962C8B-B14F-4D97-AF65-F5344CB8AC3E}">
        <p14:creationId xmlns:p14="http://schemas.microsoft.com/office/powerpoint/2010/main" val="2979404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Thoughts are that art and science should be combined, possibly this is already done unknowingly .  Both art and science promote inquiry – this is why these subject are focused on the most when looking at enquiring minds.  </a:t>
            </a:r>
          </a:p>
          <a:p>
            <a:endParaRPr lang="en-GB" dirty="0"/>
          </a:p>
          <a:p>
            <a:r>
              <a:rPr lang="en-GB" dirty="0" smtClean="0"/>
              <a:t>Both subjects encourage exploration and the engagement of pupils in sessions.  </a:t>
            </a:r>
          </a:p>
          <a:p>
            <a:endParaRPr lang="en-GB" dirty="0"/>
          </a:p>
          <a:p>
            <a:r>
              <a:rPr lang="en-GB" dirty="0" smtClean="0"/>
              <a:t>From categories it can be seen that both subjects promote a hands on approach to learning.  Pupils guided by own interests? Does this increase imagination?</a:t>
            </a:r>
          </a:p>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13</a:t>
            </a:fld>
            <a:endParaRPr lang="en-GB"/>
          </a:p>
        </p:txBody>
      </p:sp>
    </p:spTree>
    <p:extLst>
      <p:ext uri="{BB962C8B-B14F-4D97-AF65-F5344CB8AC3E}">
        <p14:creationId xmlns:p14="http://schemas.microsoft.com/office/powerpoint/2010/main" val="47535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Astronaut,</a:t>
            </a:r>
            <a:r>
              <a:rPr lang="en-GB" baseline="0" dirty="0" smtClean="0"/>
              <a:t> doctor, dancer, art collector – first women in America to travel to space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14</a:t>
            </a:fld>
            <a:endParaRPr lang="en-GB"/>
          </a:p>
        </p:txBody>
      </p:sp>
    </p:spTree>
    <p:extLst>
      <p:ext uri="{BB962C8B-B14F-4D97-AF65-F5344CB8AC3E}">
        <p14:creationId xmlns:p14="http://schemas.microsoft.com/office/powerpoint/2010/main" val="41973471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18</a:t>
            </a:fld>
            <a:endParaRPr lang="en-GB"/>
          </a:p>
        </p:txBody>
      </p:sp>
    </p:spTree>
    <p:extLst>
      <p:ext uri="{BB962C8B-B14F-4D97-AF65-F5344CB8AC3E}">
        <p14:creationId xmlns:p14="http://schemas.microsoft.com/office/powerpoint/2010/main" val="2088516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E6CDD07-7599-4823-9C6C-A8F8FFCA885A}"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6CDD07-7599-4823-9C6C-A8F8FFCA885A}"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6CDD07-7599-4823-9C6C-A8F8FFCA885A}"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E6CDD07-7599-4823-9C6C-A8F8FFCA885A}"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E6CDD07-7599-4823-9C6C-A8F8FFCA885A}" type="datetimeFigureOut">
              <a:rPr lang="en-GB" smtClean="0"/>
              <a:t>01/02/2021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E6CDD07-7599-4823-9C6C-A8F8FFCA885A}" type="datetimeFigureOut">
              <a:rPr lang="en-GB" smtClean="0"/>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8E6CDD07-7599-4823-9C6C-A8F8FFCA885A}" type="datetimeFigureOut">
              <a:rPr lang="en-GB" smtClean="0"/>
              <a:t>01/02/2021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E6CDD07-7599-4823-9C6C-A8F8FFCA885A}"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6CDD07-7599-4823-9C6C-A8F8FFCA885A}"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6CDD07-7599-4823-9C6C-A8F8FFCA885A}"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E6CDD07-7599-4823-9C6C-A8F8FFCA885A}"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8E6CDD07-7599-4823-9C6C-A8F8FFCA885A}" type="datetimeFigureOut">
              <a:rPr lang="en-GB" smtClean="0"/>
              <a:t>01/02/2021</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623E2F53-D0A2-4BDF-9EDD-793AEEBEE32B}"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propertyupdate.com.au/inspirational-quotes-brilliant-person-albert-einstein/&amp;ei=BiM-VJqpH6bW7QbX-4D4BA&amp;bvm=bv.77412846,d.ZGU&amp;psig=AFQjCNGDAiA31QsMoZ84pSmfyHgur0tF7Q&amp;ust=1413444735877821"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hyperlink" Target="http://www.google.co.uk/url?sa=i&amp;source=images&amp;cd=&amp;cad=rja&amp;uact=8&amp;ved=0CAgQjRw&amp;url=http://webneel.com/leonardo-da-vinci-paintings-drawings&amp;ei=UDk-VOzOBOHV7gawuIHQAw&amp;psig=AFQjCNFUgWHSQ1aKDnuYdXc4CyMa_XhjIg&amp;ust=1413450448172890" TargetMode="External"/><Relationship Id="rId7"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ted.com/talks/mae_jemison_on_teaching_arts_and_sciences_together?language=e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8627" y="2478902"/>
            <a:ext cx="7772400" cy="1780108"/>
          </a:xfrm>
        </p:spPr>
        <p:txBody>
          <a:bodyPr>
            <a:normAutofit fontScale="90000"/>
          </a:bodyPr>
          <a:lstStyle/>
          <a:p>
            <a:r>
              <a:rPr lang="en-GB" sz="6600" dirty="0" smtClean="0"/>
              <a:t>Y Meddwl </a:t>
            </a:r>
            <a:r>
              <a:rPr lang="en-GB" sz="6600" dirty="0" err="1" smtClean="0"/>
              <a:t>Ymholgar</a:t>
            </a:r>
            <a:r>
              <a:rPr lang="en-GB" sz="6600" dirty="0" smtClean="0"/>
              <a:t/>
            </a:r>
            <a:br>
              <a:rPr lang="en-GB" sz="6600" dirty="0" smtClean="0"/>
            </a:br>
            <a:r>
              <a:rPr lang="en-GB" sz="6600" dirty="0" smtClean="0"/>
              <a:t>The Enquiring Mind</a:t>
            </a:r>
            <a:endParaRPr lang="en-GB" sz="6600" dirty="0"/>
          </a:p>
        </p:txBody>
      </p:sp>
      <p:sp>
        <p:nvSpPr>
          <p:cNvPr id="3" name="Subtitle 2"/>
          <p:cNvSpPr>
            <a:spLocks noGrp="1"/>
          </p:cNvSpPr>
          <p:nvPr>
            <p:ph type="subTitle" idx="1"/>
          </p:nvPr>
        </p:nvSpPr>
        <p:spPr>
          <a:xfrm>
            <a:off x="1374427" y="4149080"/>
            <a:ext cx="6400800" cy="1473200"/>
          </a:xfrm>
        </p:spPr>
        <p:txBody>
          <a:bodyPr>
            <a:normAutofit/>
          </a:bodyPr>
          <a:lstStyle/>
          <a:p>
            <a:r>
              <a:rPr lang="en-GB" sz="3200" dirty="0" smtClean="0"/>
              <a:t>Y Ddadl </a:t>
            </a:r>
            <a:r>
              <a:rPr lang="en-GB" sz="3200" dirty="0" err="1" smtClean="0"/>
              <a:t>Celf</a:t>
            </a:r>
            <a:r>
              <a:rPr lang="en-GB" sz="3200" dirty="0" smtClean="0"/>
              <a:t> v </a:t>
            </a:r>
            <a:r>
              <a:rPr lang="en-GB" sz="3200" dirty="0" err="1" smtClean="0"/>
              <a:t>Gwyddoniaeth</a:t>
            </a:r>
            <a:endParaRPr lang="en-GB" sz="3200" dirty="0" smtClean="0"/>
          </a:p>
          <a:p>
            <a:r>
              <a:rPr lang="en-GB" sz="3200" dirty="0" smtClean="0"/>
              <a:t>The Art </a:t>
            </a:r>
            <a:r>
              <a:rPr lang="en-GB" sz="3200" dirty="0"/>
              <a:t>v</a:t>
            </a:r>
            <a:r>
              <a:rPr lang="en-GB" sz="3200" dirty="0" smtClean="0"/>
              <a:t> Science Debate</a:t>
            </a:r>
            <a:endParaRPr lang="en-GB" sz="3200" dirty="0"/>
          </a:p>
        </p:txBody>
      </p:sp>
      <p:sp>
        <p:nvSpPr>
          <p:cNvPr id="4" name="AutoShape 2" descr="data:image/jpeg;base64,/9j/4AAQSkZJRgABAQAAAQABAAD/2wCEAAkGBxMTEhUTEhQWFhUXGBwYGBgYFxgXGhgcGBcXFxcXGBgYHCggGBolHBQXITEhJSkrLi4uFx8zODMsNygtLiwBCgoKDg0OGhAQGywkICQsLCwsLCwsLCwsLCwsLCwsLCwsLCwsLCwsLCwsLCwsLCwsLCwsLCwsLCwsLCwsLCwsLP/AABEIAOYA2wMBIgACEQEDEQH/xAAcAAABBQEBAQAAAAAAAAAAAAAFAAIDBAYHAQj/xAA8EAABAwIEBAQDBgYCAgMBAAABAAIRAyEEEjFBBVFhcQYTIoEykaFCUrHB0fAHFCNi4fEzcoKSY4OiQ//EABkBAQADAQEAAAAAAAAAAAAAAAABAgMEBf/EACMRAAICAgIDAAMBAQAAAAAAAAABAhEDIRIxBEFREyJhQjL/2gAMAwEAAhEDEQA/AMk7MQdSTvHzXvmug7HQAEwpXnQkGRr6vlZesoTJkjtvKAhFW24jQTckf5TKmKktF5j1E7np2VhjmCc0TyI0TSAcoIzAakHWb2HRAR08VBzTcC1plSuqAAmRmEHLFj0KjwbmnMC25sOgVp7mOdYEnLE2GnfdAMwNEvJcZNNv1OpaegTsW7MWkABugEXI59EVw3ChUDWglzC0ekNIDTzc4c+yJN4HiWtAZRbYwBp75igA+ColpmpFNhGriJI/67lHKfDMOWeY2mRTdo8gmf7hB9E6rQ0eBuOY1CKjZGQED+mYgiRciUq3DzSqTTzMJGU5RttIJiEAFw3h6liRNDECpFi0j0mbgEjR3KUNqcH8rM2oILTHIge+q6BQq1aVQZiIIHwhvrG0yJt0KM5qNeWva10i0gXBUA5hR8IlzA4eoNF2mM3q+H5aqZ/hWrYBsmMhk7EWMc/0XRmcKY0GmAI+7zCn8hpAcLgajcdt0sHImeHnCJILzbJMEQcpPqF5sQoOH8EuZYTDiM+omTY9V1XjHDvMpkmmKpDfhBLC4f2nQOGyGY/gwh7qb5BF2ON2uDdiOikHN+L8EflzBkOkkyYmBaJ5rMtplsy0ggmfxMhdc4jhW+Q2mH5iAG5icxa8XaDz1A9kMZ4WdXMupPg6uB8txiPY2tfkgObjEXIzE9dbqw1syWudOnQrdcV8E0abA0eioB99ro3kgASOsLAV8O9vxMI1vNrbgICVtJ4JMj3t2T8xNiy/MGx7FV2uEw9tiLkmykdh7EtcI5Tp2QErhIuwgxbSOijohwFrXiIBibqHDF4ZmzERz5KalVdG99BH4lAStyTM6c7X/RWKJJN3GNYCpUaU2GbMTfl2U38ufsmxEx1nRAWwGtJtmBH3rzzPMLynUEfDPVeURqcuuxsvfNaLT8pjt7ICq2ZJaGiTt2UbbklwIJPM6dAnNI1edLmd9oEapOq5STkMC42k+6AaCRmn1XGo/fRJlCSSAWki37+adVYXGZBkaC5HupP5Z+Y5A5xgRlvfcICu1ozxJN45E/29VouG8NeC11SkHSSWh4AaOVtSlwjB4kWL2tcNbtaG73ebyj1Dg1UZajatIm85qgJnm02lASYdlUX82CdsgIH9ogW6I7wzG5h/UzX2cc4Ebgj4eyucJ4O3KMxzu1MOIDSem56o1S4W0CCAe/8AhAVm1MrQSAJPS/P5qdjGVARfsdo5KzIAyFvp2Ov+lE+hklwvp+I/VCCs/hDcuVwJAlzTuDyHRTYSmC1rTrt/tEssgHdMGGAEDbTpeUJIcRQLgIMO2PYzHurFNu8Qd+qkypFARAcv9IdxLA5muyj1SCO7TMjraEVc2xUXliS7mIHYIQUavDGlwIAG8QPiG57K4ymIIdcE77ix9uykbpJsoK2JuA287c+euyAB+I+EtqvD3A5Q2M4AzAzYRqW306LO8W4NScPLpUaZE3OSo2oJ+0XGxmLhbim5zpDm5bmA0zIBtfSeibjMA14IdmIsYzG3aCgOMcS8OES0wCCZBBaLbgido5ITX4S0XmBB+KQCBsbXldrPDmy7znBwaZYMvwCPtESSUF4vw/Dv9dUU2sj0El4JI3uBAuhJyWnhnOEZcu8c+/RSMnk52wjQHoVoOMYJjTYktN4Gw6OGqDuqizWgZSbHdsb9EBA+HbQSLxaCNe6nZSi8w25Am4M7BONQAGAIOpDT9nr9kplKpOkC2sXB7HUlAeYmoSJgu99OkfVNL3H7RHROpUnCSTIHsVY8x2xEeyAH1wdA0ZZ91JSZUzeppFvtRET+K9bWIPTQzvzKmYLXMtF4QCpYGo13wyXfDF7T9FquG8FcLkAvIuAIgbyWlC8ECYa1+W2jSQ49L6haThtEPksfk5yRZw5E6droCzQ4PDQCxrhMtyCMn75onR4FRc7OQQ/7x1bHK0AKfh2HdYufYdpPU2RrD0Y0eCOm6AbgMIGEetxcRMZyQdhYiFZfQLj8UdAL+xKfScQbv7CB+KnD+/uI+qAjp0SIvp8z3T30gWlhmCFIHJtQz3QgdSbAjlunwoadedZBHNS5kJPUoTRUHNehyAS8HZekpQgGlMFID9hSLxxQDfKGv79l7C9AScxAVatOZiJ56R1jcoPxXCWgvqwdw4FvZwcNOy0GSOqgcR9psfn2CEHNeI8JEkNExeGix7Hn0WWxuAIzZmeW0AGLZrLsOO4MxwgF7OtM5J+SAY7gtAf8lIwD8TpcTP8AdMoScva0xaY5xrOiT3bQJi3bqi/G+Htpuc5uYAGIg6aiCbWQZt7yGiN9f8hAPe2xvfb3VdlZ4EcraDZOeRAkW7qWm0QLT1nmgGYdu9vca9LIhh6QdpY2toI91Fwqib/Q6wimG4e9xGYHpmEHvHJAWMLTbMQHk6QdOx3Wl4fwuk8BuZhj1SczXZtwT8JKj4ZTe1oaT6R9qGug9pzI3Sp/ayUztmyHMRzkWQF7CUxAEg8srs0/kiDHdSB0Cq4JgDZALROhBb9I0T34k5sohQCWpiQCADOwDhr2IUbqtSZNCexbKhqEAGH33JH0toFWZWB+17sBbPYnXupARq4gSPS6T7H5IZi8aWaPIGwdf5HUKKvWfBImBqXEuH4i/ZZXi+Pc45TF9mjKPkqSlxVl4QcnSCOK8Qv0gz0Kho8fq8z80LpNUzQuR5pHoLx4V0FcPxetPpcex0RvB8Tqx6gs5hqgZ9mSilOvU/taPclV/NP6Hgh8DzMe46/7VinjzyQihiObvoB+KuU8Uz7w+i2WV0c8sNBBmL6J/ngoa6sJsQVOzmp/JIr+NBFjgnqixys06i2jKzGUKHHuq9T+5o+askJrmq5Qo1w4CGsBHR0EfPVU8Vh3ElpBa0gQ8OAvyII+oRDEUxvPtKG4rD5yTMToHEub3gaIDO+IWlocHMDm2DagBLhb7R/JYHijDM5i7kTe3yt2W+4pgqoktrWGon1DpexHUrI47BVXgugug3jSOmxQAF/pIMgjWFGyqIUuMoEH4YA0kWQ6rqZiegsgDuCqMd6SHweQn8StjgMWA1rWhryNAajQ7/8AU3WIoOaCMpnczbXVE+Gvl0ZQdvSSI77fRAbKpxR8WoZiNRUfYdrCfZaHhoqvYDUaGcuo6Db5LJ4DEBpIkyBJdFm9Gzq5abDYg+kD1Exe887uCAPeVa9upQ/GYcF2UEDSdj7lI4otBc8iAYB5nSBzVHOZ3kmwjU8yeSgFzyqYtGaNQDH/ALEbKnWrNmXZRFmtbpHOy9x+K8tvlssT8TgBryG0qmzFsAOalHUQPf0lAVOIYkAGNtJ27DZZbE1JqI7xPiAcIa0AfvUrMVXgOJXNmlekdvjQp2whTerNFv8ApC8E9zz6GyeZ0RvBcPzOAqPyzvMfVczR2tonoj2VltRs/FPYn8lUxdNjKuVrzUaWyC60Xggfe7qenUjQgdgAoaplU7L1N7PuT1LZ/FTtqU/tMbHVo/RVaVQH7X1CuU8w0LSFKbXRSSi1sY0YZ1gGT0cR+BV6hh2j4S4f/Y4/jKjawHZvuBHvIlSspN5M9rLSNv0jGVL2yw2Rz+h/C6tUqvuPw7qn5Q2M/KfY6hPaHjQ5u9nf591rFsyklQVpmy8Ik7iEzC1AdP8ASmcF0xdo5n2V61PedPqhmMp5QXsab3MSixfOuvRUyMsyRBuLGRzkyhBleMufVaMjvJqDXQhw5yQstxYPbLHGHxctcI21HOF0fFAEybGQAbCZ6rIcVFDQ1HMhxsGBzTcyHQJCIGExFEiYkzrrpsqhprR49lC+QEH3APsUGc0gxCkEuDp2M6dkZwLSSA330b9U3BuyB0tY4AgOaQdDuDsUWw9PDNufMHJsNdA7mJ90AT4ZFT01coi7XgmQfukaEdUYZhoDWktM65Jk/kEIbUDh/THlt3lok/p7I3wprQ2ZA5SI+SAfXBMT6WtgNZHL9U3HV/LbIgPOp3A1gSnYqu1pBdUaDya0vdHsSB3Q/H47UUwXuO9jlA2uoBQoOqOBcARJkvIzHs0kQ0fVMNZrRHrzbkAEdpcnOxj4l7jG7TJ+Q0CFVarnEhk/kFWc1BbLwg5OkRYqsXOIa0k/vWE7AcCLiS+J1jZEcBwwwIlh30IPzRxmHyNBdsuKc3M9CEI4+irguGZRbT2U/EMZRoU81Qjo3dx5AKhxvxPSo/06Zz1Y0GjerisnQpuqvz1SXHWeU3ho5KvRZKT36DGGe+s816oiRDW7MaNB1PNWf5ik06g9FQxTnRAGmgCofyLjeb8kr6Wt9JGtw+KY6IDfcBEKWDpPHwgHmLfgsZQc5hBdMI7gOKgkKurIadBWjQcxxYT1HUK2GHe68FYOyu6Qnl9lZUjNtsnaxjrOayPb9FIcII9Di07XLm+4OnshmJxrGjmmYPjbCdge4utoyV0jCUJJWw7w6qSSHCHjUc+s7ogqFAS4OG7Y+oKvhdMOjml2Nc0bqniaJvDj72H0CulV67ZETB2VmVKRpTAeJLSPnsQgnHeG03Egw3NcggkHnBRx1F8ONg/bqNR7jRVKlZrsvmNhjxIJ+w7RzXdJ3QHOeI4bITcBguIMyNvdCn03EyBZbvjnCmAZgJy3A1CxmJccx/RSCbB4fM7MSR0O4/VafD8NpkdhEeo/gqvB+Cgma3pAPw/aP/bktE/iLAMlIAMGrpAmPsjcoCvheHOFyz+kReXZO0SVJXxFLKRSBsCJcS4DLsP1Q3EOdWq0w+C5xgC5DRz1hW6OHJ8wj4WNIE6EzA+aAhewtb/yF0sDiGifi+052w6KDE4ym1pDXOEb+m3QBPxlfKAIADQBlAi4Me6zmNg1QyfhEm2qrKXFWXhBzdF2k99cwHHLuSYPtCJ0cThqEBzi533WAvPvyQJxyj02nrCdg2Bpz2N1wSk5O2epDEoqkbnh+PoviA9nLO2J99EF8a8bFFnltPreIaO+/ZPb4npsbApueY0sAhmM4fh8Y4PqUnUXgQ2ox2eOjm8lfnqjH8b5XRlsHhrBo1Ot56ko3hJFgF6fD1egZJFSnFns1H/ZuvySbXaxsyC7Ya+5Og7LN96OmL0LG1TIY2MxuSdGDmeZ6Jo4ZmEmtVJ/7AT2bEbbrNYitiXsqvotIyGXvI9Rn7g5BN8McDxGKq0mVWkNDnOfVJe1xbvmcSPhiwH3lqsdowyZFE0eDL2uyFwe3ckQ8e2h7hSUm5KgsSD8lC/gTmuc01g5oI8t0nzGEnYx62c5urYw1RhDaoGYtzS0yLGAek8llxp0aQlaNVw6sC1R4/HBtp+So8KQ7F03uqO9MgGJkD96qv8ACeKsfWx5JmDbQNBPzjRD6hb5nrD2k3GZuUSeTtCq1bxFToudTcHS0GdWAuABDBaZMi5tdXMNxdlcBr6bmZhaYIMbiNFooSrozco3RuPCfES/NTf8QEjstKsX4Rw/q8zNDWsLSdjcRK2QnddeJvjs4MySloc5QXiCdtVF5kP8t2hEtO/UFRVKhYCBNvftZaGQ19V7HOk+gNkc5aJJ7IBXrwJHqZnJIcTdr7ubOxm47IzWPm03c4InQjm3sUBwtE5spjLHs2/1vdAMDQWv8qo7LAcGvgkbEAjUaIQMOTcgX6gfkp6j2t8xjDBywBtrJy8rIeyhYSXEqQSPx5cI0F+pMalLCVZG1hDQRvyVHzZDgABAmd0/COYDcOnW3NAaDCODQx8knN8zFwOkmEV4hVLGtY0SILnE6zIgdIBKAYdxc0RsJFudiPmESc8udN439gEAM4u8AucdACfnss7T+Iucbuv+gRPjdYuIYNCcx7DQfvkqNGjmfbQLkzz3R6PiYtcmTUWE3d7heYow21lbdACqMZnMnRc9nbxIcHTJdm2RfDcTdS0bm7qJsBJozKLoNaCuH47WeYZSYOpJVbxFhAQ2qW5LxVicp5Ogana6k4czK4LSMHpvcHVSnZhKo9HP3Ma27agpmdXS0EdDorD+JS3Ka5qC1mes/NrdFpsVgSwZmfB9pusdQOSWDpBzbAQegv7DRLkRVqzPNdVefS2G8yPUVZbhiJmZOvYaBaE0mU2WAEbAIaJNyFDLJ6JeHgNITvEWCDXNqAWfY9HC4P75LzCGXBaJ+EFWiWHcW6EXC0jHkmjHJPjJMwGKwlOpc0w8zMyQ4Hqdwn18I+qWDJan8OUQBPbVX63DgbkPa7QlhgzzI3UuC81hyipTP3XPYQfcgwo5vplpQj/0gp4Xa0NqU3Bwc0lrmlpjYzMdvmjjqZNsxA5D9ZVPhL3yczjInO0jUmIIO7UVgOAMLsx9Hn5OyuWkNgg20O6ixzA/KQSCIJg3j26q6+peI2/OCg+PxGSq2LWIjnvIO/ZaGZCMexmbNaPinnMEqqyS1rxkzSc2XQtuQY7Qh3HKrXOzCQHt16i8RzVJpqtf6Sfhzt5EBsqQNquYC92W40cfhg9OyFudN87v/WPorOPrCtSzCAWm4H5IZ5h5lAPDIcYMHur2AwmY22ubae6hwJbFzJ1vui4xkMhoDRqYgz35oBmHY5wcRZsWmxtuE6vi/SSD+902pM0yd8xM8tgqGOqgU832jYe6hulbJim3SB1WrL3Fu+iI4Voa36qhg6f6K3UcTAC8+crdnt4o8YpCe7OeimaIC8IDAos8lULWTsuYV6hTAVbDhWqZQrJlugy9kYZOWN/3ZVMFQ0Kn4pxBuHAJEueC1jY1eLjsP0VkvZhJ7pHmDxgc5jNXFocRyBH2uWy8wdKC8AjKHujtJQXAF2GZmc7NWqfCL3OhqO3yjYKfzahAp07nc8uqJk138L2OxTG6mTsEFxVeq8S2AAqXHqZotYJMuf6nfU9ldw/EKWWM4uOaNP4TGUa0XeC1pidVrsFUWHwWJDXW05rTYHGiNVaEqezPLHktFjieABfOgcPqoRw0zseVtE7HY8OaYMZBmPziPqnYTH81d8XIwXNRolwuEyuDxYxDrkgjaAVcw7SCeX66qQEETsvabPSQTK6YI5plalVMPzAyx0T0OhHMX+iH8VpAyDYyHNOwIFz7hEsa1zm+gmQbjmIgj6z7INxXF+gVLw1zqZEa2ABAWhQz9IB7XUySDcMBt6m6exuh9DibqNRgfdrCddg4EOA6b+yIVKZpOBkuEyxx1G8HkhXGsIWgEQZzGehdIBQEGNpmk51PNpvsRt9EOL+yu1Kudku1bbuP8KhHRAFCyZI10gKxQplul3CwHLuh5LpkW3n8lI7GvBgTMX5BAEHl+U5zfnFh2Q/E1c7so0aI7nmq1V9Rol241PXkvMMPmufPL0d3h47fIuNgCB+CRdHdMdW+aipS4rlZ6JMHFxUwCuYHCTqip4ZZVKtpAmhdXsNTkqDIAfeFa4e8ZkKSNBg6eiz3injdNuJZQyOqPptzQIyhz9Jdzhv1RbjPF2YSg+u/7IhjfvOPwj5rn3Da2YOrVDNR5zvd1/TYdlq+qMoR5O2HsI9znF9SS5+pFhbQDkByWgo1wxsMgDcb9ys3UxLWURLxa5MwBNzEJ2E4i0glpBtefxC6sUElZw58jk6NBxMUazMr2Zu2x7rIV/B7DJpvg3IEk+yJ0+ItiNAdX8uqbSxmWdHXnU26rRpPsxTa6M2xlfDPhzXuHP8AVE8DxarUIbTY6eZBAHey0ODx1Oo4GqZnQxPaeq0fDWU5i3Pr7rN4o3ZrHPJKiDh/h4ZCTUJLxJlVmcNrtbdpMbyPwWrzDT5JNdKPDB+iFnmvYE4RXJaWPsZ/yiIrm4dA68xy7qTFNbB05yBe3VVG/wBRoNpvP5e6uo8VRm5cnZar6SJkfURqsxiccCxrKkvlznE6FsmGHrCJYXiDoPmmCPTA0kEi3dZLieIzlzt7jXW8NViBuNGVxNN0ibzIg9AoeI1pa02IdqeRCG1sSSZv7fJMfXOUt5mUB5UfaITG1jGya98jRJrbIBxrwL/vkh1XHU8/lVDZxG+4MgFQ8b4mKbSR7Bc+r8ReXEzqfkm/RaMbO24/ADFNa5rstZghsn0VB9133XbByDsJYS1wLXNMFpEEd/1Wd8JeLoc2lWI6OP4OXSKrKWIaA/UD01BdzeX/AHb0WOTHy2uzow5pYtPozTQXFE6FEhNdg3UXAVBY/C4fC7sdj0RzBYUFvVcck09norIpK0N4e24RwKhQw2U2UtTEZRfZ0fP/AEqWUltlXHYcEtcLS4Md/wCWhVSmWscXVHBjGCXOcQIi3uU7j/FKVChWfUc0egOYJ9Tn6NyjvF1yXi/GKuKcKlSBAyta24ABkzzJ5laQg3sXejV+IeOHHVIaIo05FMEXJIgvd1/BR8HYcuQ9kJ8Pv9IRx3oqtP2XfQpJ09l61SKXiHA1vQ1kkaj/ACpsFg6zWy4xbSOeq1LYcG9lZZTg6TZQsrWiksUZLZjTg3taMpzDkVE3E1AXHKWmbyZB3t8lsa+BBM7plSkJjIzTcfVaxztHPPAmZzDcUI1JE/22sZF1o8Px6n5dnjMw6A3gi8E/Fe8FUK+CzCBTpj3VN/BN5FuSuvI+mb8W+ma3A+JCABMkfnuiZ8RAerNB5EfRYrh9M0ySZJOkoFxjiR85wDjLYB7k7K8cyk+jOfjuK7Oj4jjZfGgBMEXEtPLkVLhOKMps9OpIsJJAmGidzJ1WG4fxlr8uotp/lEmY/I4kRcQNyOq3OcMcf4o0vOQ2a/prrPzWZq1SdzrKVR3IAk7le03ACZGkFAV2viICRanOpWGV2u8p+S3xICs2ZupoTw1vWUnBAc347xHzXEjQCyzVUGbqQSd1DUOy2UaLctIcx0LY+DvGDqDhTqmWGwJPw9+ixWZWKDwL/RVlG2Smq2fR/DuIMrMsGvY7VrrtP6HqFPR4c5l6LpadKbyA4dG1NHDkDdcQ8OeKHYV1iSyZLZmO3Ndf8N+LqGIFngm3QrCcFLUkXjKWPaYcp1gDlcC133XCD/nuFnfHHEhRpOqBjnhpZmAsASSAXHYLoFGnTqsiz28jePzCEcT8NN9TqT8gc0tdTePMpPB1Dh8QkbysV4ys0fla62cD8Z+e+uK1a4fGRwENgCzR90jlvqh1DE5CJu3QrtY8ItFM0X0xUpO//mTmEDTI8akbEw5c88Rfw8rUQamFDq9IXLYmrT5tLfttHMLZwVUicfktP9gbw7E5HdDcLQYjGh9Pq246rE0Kp2Ej8NtNdQrjcf8AJwg9FzSwts7Vkvo6JwTiMtF1oKL5grjnB+MGm4gmQt3wnjrdCVlKFFv4bqk1psVZZw2m7VAMNxVtjKJUuKN5qI0uzGcX6Lz+E0Ro2T3KpYrBtGg+S9dxVsaoe6vUxBdTobfG+TDAdO51srNctRRluG5MzvFuJNplxBuBYfmue18WczjJMmZWg8VvYyp5TXF2WQ506nmYWZqASB9V0xx8UU583dBLAYwgStBhMWHNF4PVYhmKuWwiWHxEiJg7LVP6ZZMb7RsBXTmCAsnR4o9pjX2RnC8TY7eOisYtNBbKN0+kwTqoqMHcBWqbcrTbXRCDxzo0IXjXW1UcdF6GoDiTqije5euTHBaykBSntdC8ypKvIEuf2VjBYlzHZmuLTzBhVMtk5r/qp1LsspHQ/DP8RsRQc0OObt+YOq694d8dUsW0aNOhO08ui+ZKRkI/UxTqDKVFpIdPmPIO5+EKso10TVn0fjse2kxzzcAeZqI9BECebnENHuq/hDjVPFtuPLrtEvpnVs7t5t1uFyng/HH1Kfl1TmBgETrFx9YU3G8X/KjDvpPcKwe57XTcU8sFh+80lZNu6JjFNG78S+EsPj312tDaVenlDawaPUSJyVQPjb11XG/EHAsRhXup4im5rtou1w5sdFx+9l2n+HHFDihWqOHqzNDu+WZWu4nwmliaZp12Bzdp1HUHYq6EMjgz5Jp1BmRSli7TPyXSfFn8Ji056Eub0HqHcbrFM8HVmui9v7f1VZuH+jshkcumRYTjhG5gItR48+M2a3P9eifw/wAC1ajsoaST0j3nYLqnhP8Ah1h8NFSr/VqiCM12MP8Aa3n1KzjCMtlc2ThpPZjvDvAMdjYJzUKB1qOEOcP/AI6Zv/5Ot3Wp8S8Vo8Nw38vQADyCBzDYGao87k8yt8vmzxtxptSpWuXPqPLp1IGYhrBybAV6rowTeV/sZ+rjA95Ox0PM8144zOyiw7R8MAiNdPdRVHOYL3bzG6lKlRe9snbSm6kLoAO8oeMYAeU6KdtWROpCF0F6kubIN45IbTqkkg2OxXuHxoBvulxShLc7NtvxVGUDOB4g9kAmQtHhMeHgXNlzPh+Mc0wb6anmtBhMQRcfitEc8o0btlQExPZWGvb91Zzh+Lz3BV841otmAUlTi7k1OcvFZgRT6TbpoUoYeyiwa7hPhqk6iKtdxhwzBrYAAOjnEgkk8hshvibgYw7xlnI77xEtPIkWRzg3HKJospveKb2NDQ4zENEWIB2tCC+KuI06hbTo/wDGyb3GYnWATMTa6qm7L6oocMa2czvhZLj7afUhITUfnJ9Ruf8ACqVHQ3LuTLvyV3gzMzuZKvzrYStmz8NYU5gXTAuSel0fdwAcQzPa/LVYwmmD8L2N1YeR+1IWX8Q8S/lqLaDD/VqD1nk3l3KL/wAP+NelhvLDf/qZa4fJUoPW0b/+D2FdTpYhj2FrhVGu/oFwdwukNKz/AA7AGk15oQ4PhzcxOscxsuXeLP4g8UpPdTdkoxP/ABDMT/5Pv8gpKJWzt1es1gzPcGgbuIA+ZQCpisJiCfIcyq8fcczX3N/ZfOOO8Q1q3qqvc8nd7i76EwPZeYXiZn1fvtySUXWzWMPjPpLB46nQOSrSfRJ+24AsceWdsx7wjtOoCJBBB3Fwvnnh2OqPaB51WNYNR5HyLoVnDcUr4ermoVntLjEBxcHHb0GxPyWSyq+JrLxZpcrO58axQpYetUJgMpvdPZpK+XXYapiHTRYXZG+p32W/9nc+i77wpuLx2GqUcfSYynUGWWuIe5siczIhsi1juq/jbBUMLw40qFNtNo0DRH+1qc6bXRwLC0oBEQRrP5KJ9XVp0OnKU7GVS1hIHMIE2sZSi46v6TGsJ9LFEbplY5gNiNlVIKDnRdZiDKO8Pxk2I1sVlg4ojw7FgEAmFRxLxmmXOPYDIfMb8J2VfAcQIstHQqNc3K4y09Fm+KcONF0gkt2P6qSn8YXwnECx2YLQM4lQcA52p1WHp4uWwntxNviHyV1Epk0rRROFPT9+yb/KnmEklEuzmlNrocMKei23hbC020TVDQXmYJAOUAbSIzEnWEklBfFNt7IvEWHZUpl+WKjQDNrncGBcXmYWUoYYk62/fRJJTRaU2RVaDiZMfM/oj3higGZqz75BIA57apJKCIzdgbH1nVajnuPqcZP5Iv4PrPZXABsRdeJK1fqFklZ9GeDuJ5sOwGben2Gm/IrO/wAUOAU6zPNFngHZJJQXOE4igQC22p/HsoQ0mP1/wkkrfETCbs2PAPhui3B6o/nMOdvNH0XqSw4LnZ1Zc83HjejuDMaOvy/ysB/F3iX9DKJ2/eq8SWpx2cPxJcQdL63/AMIZ/LHp+/ZJJSU/JI9OHdrI/fspf5fMNp5n/SSShkcmVzhz0T24U7R+/ZJJQObQS4dVc2xg+/8AhW+K41xp5IEu35fRJJO3Zs8snECMoOFrfP8Awp20T0SSWkTnnN0f/9k=">
            <a:hlinkClick r:id="rId3"/>
          </p:cNvPr>
          <p:cNvSpPr>
            <a:spLocks noChangeAspect="1" noChangeArrowheads="1"/>
          </p:cNvSpPr>
          <p:nvPr/>
        </p:nvSpPr>
        <p:spPr bwMode="auto">
          <a:xfrm>
            <a:off x="120650" y="-2560638"/>
            <a:ext cx="5076825" cy="533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544" y="404664"/>
            <a:ext cx="2276475" cy="20097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32240" y="399620"/>
            <a:ext cx="2085975" cy="2093276"/>
          </a:xfrm>
          <a:prstGeom prst="rect">
            <a:avLst/>
          </a:prstGeom>
        </p:spPr>
      </p:pic>
    </p:spTree>
    <p:extLst>
      <p:ext uri="{BB962C8B-B14F-4D97-AF65-F5344CB8AC3E}">
        <p14:creationId xmlns:p14="http://schemas.microsoft.com/office/powerpoint/2010/main" val="7391617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88024" y="2348880"/>
            <a:ext cx="3672408" cy="4104455"/>
          </a:xfrm>
        </p:spPr>
        <p:txBody>
          <a:bodyPr>
            <a:normAutofit fontScale="25000" lnSpcReduction="20000"/>
          </a:bodyPr>
          <a:lstStyle/>
          <a:p>
            <a:pPr marL="0" indent="0">
              <a:buNone/>
            </a:pPr>
            <a:r>
              <a:rPr lang="en-GB" sz="7200" b="1" u="sng" dirty="0" smtClean="0"/>
              <a:t>Aim:</a:t>
            </a:r>
          </a:p>
          <a:p>
            <a:pPr marL="0" indent="0">
              <a:buNone/>
            </a:pPr>
            <a:endParaRPr lang="en-GB" sz="7200" b="1" u="sng" dirty="0" smtClean="0"/>
          </a:p>
          <a:p>
            <a:r>
              <a:rPr lang="en-GB" sz="7200" dirty="0" smtClean="0"/>
              <a:t>To explore the similarities and differences between creative and scientific approaches </a:t>
            </a:r>
          </a:p>
          <a:p>
            <a:pPr marL="0" indent="0">
              <a:buNone/>
            </a:pPr>
            <a:endParaRPr lang="en-GB" sz="7200" dirty="0"/>
          </a:p>
          <a:p>
            <a:pPr marL="0" indent="0">
              <a:buNone/>
            </a:pPr>
            <a:r>
              <a:rPr lang="en-GB" sz="7200" b="1" u="sng" dirty="0" smtClean="0"/>
              <a:t>Objectives: </a:t>
            </a:r>
          </a:p>
          <a:p>
            <a:r>
              <a:rPr lang="en-GB" sz="7200" dirty="0" smtClean="0"/>
              <a:t>To </a:t>
            </a:r>
            <a:r>
              <a:rPr lang="en-GB" sz="7200" dirty="0"/>
              <a:t>critique the creative and scientific approaches used in education</a:t>
            </a:r>
          </a:p>
          <a:p>
            <a:pPr marL="0" indent="0">
              <a:buNone/>
            </a:pPr>
            <a:endParaRPr lang="en-GB" sz="7200" dirty="0"/>
          </a:p>
          <a:p>
            <a:r>
              <a:rPr lang="en-GB" sz="7200" dirty="0"/>
              <a:t>To critically compare the similarities and differences between scientific enquiry and creative inquiry </a:t>
            </a:r>
          </a:p>
          <a:p>
            <a:pPr marL="0" indent="0">
              <a:buNone/>
            </a:pPr>
            <a:endParaRPr lang="en-GB" dirty="0"/>
          </a:p>
        </p:txBody>
      </p:sp>
      <p:sp>
        <p:nvSpPr>
          <p:cNvPr id="2" name="Title 1"/>
          <p:cNvSpPr>
            <a:spLocks noGrp="1"/>
          </p:cNvSpPr>
          <p:nvPr>
            <p:ph type="title"/>
          </p:nvPr>
        </p:nvSpPr>
        <p:spPr/>
        <p:txBody>
          <a:bodyPr>
            <a:normAutofit fontScale="90000"/>
          </a:bodyPr>
          <a:lstStyle/>
          <a:p>
            <a:r>
              <a:rPr lang="en-GB" dirty="0" smtClean="0"/>
              <a:t>Nod ac </a:t>
            </a:r>
            <a:r>
              <a:rPr lang="en-GB" dirty="0" err="1" smtClean="0"/>
              <a:t>Amcanion</a:t>
            </a:r>
            <a:r>
              <a:rPr lang="en-GB" dirty="0" smtClean="0"/>
              <a:t/>
            </a:r>
            <a:br>
              <a:rPr lang="en-GB" dirty="0" smtClean="0"/>
            </a:br>
            <a:r>
              <a:rPr lang="en-GB" dirty="0" smtClean="0"/>
              <a:t>Aim and Objectives</a:t>
            </a:r>
            <a:endParaRPr lang="en-GB" dirty="0"/>
          </a:p>
        </p:txBody>
      </p:sp>
      <p:sp>
        <p:nvSpPr>
          <p:cNvPr id="4" name="Content Placeholder 2"/>
          <p:cNvSpPr txBox="1">
            <a:spLocks/>
          </p:cNvSpPr>
          <p:nvPr/>
        </p:nvSpPr>
        <p:spPr>
          <a:xfrm>
            <a:off x="539552" y="2276872"/>
            <a:ext cx="3816424" cy="3672408"/>
          </a:xfrm>
          <a:prstGeom prst="rect">
            <a:avLst/>
          </a:prstGeom>
          <a:solidFill>
            <a:schemeClr val="bg1"/>
          </a:solidFill>
          <a:ln>
            <a:solidFill>
              <a:schemeClr val="accent1"/>
            </a:solidFill>
          </a:ln>
        </p:spPr>
        <p:txBody>
          <a:bodyPr vert="horz" lIns="91440" tIns="45720" rIns="91440" bIns="45720" rtlCol="0">
            <a:no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sz="1800" b="1" u="sng" dirty="0" smtClean="0"/>
              <a:t>Nod:</a:t>
            </a:r>
          </a:p>
          <a:p>
            <a:r>
              <a:rPr lang="cy-GB" altLang="en-US" sz="1800" dirty="0" smtClean="0">
                <a:solidFill>
                  <a:schemeClr val="bg2">
                    <a:lumMod val="50000"/>
                  </a:schemeClr>
                </a:solidFill>
                <a:cs typeface="Calibri" panose="020F0502020204030204" pitchFamily="34" charset="0"/>
              </a:rPr>
              <a:t>Archwilio'r </a:t>
            </a:r>
            <a:r>
              <a:rPr lang="cy-GB" altLang="en-US" sz="1800" dirty="0">
                <a:solidFill>
                  <a:schemeClr val="bg2">
                    <a:lumMod val="50000"/>
                  </a:schemeClr>
                </a:solidFill>
                <a:cs typeface="Calibri" panose="020F0502020204030204" pitchFamily="34" charset="0"/>
              </a:rPr>
              <a:t>tebygrwydd a'r gwahaniaethau rhwng dulliau creadigol a gwyddonol</a:t>
            </a:r>
          </a:p>
          <a:p>
            <a:pPr marL="0" indent="0">
              <a:buFont typeface="Symbol" pitchFamily="18" charset="2"/>
              <a:buNone/>
            </a:pPr>
            <a:endParaRPr lang="en-GB" sz="1800" b="1" u="sng" dirty="0" smtClean="0"/>
          </a:p>
          <a:p>
            <a:pPr marL="0" indent="0">
              <a:buFont typeface="Symbol" pitchFamily="18" charset="2"/>
              <a:buNone/>
            </a:pPr>
            <a:r>
              <a:rPr lang="en-GB" sz="1800" b="1" u="sng" dirty="0" err="1" smtClean="0"/>
              <a:t>Amcanion</a:t>
            </a:r>
            <a:r>
              <a:rPr lang="en-GB" sz="1800" b="1" u="sng" dirty="0" smtClean="0"/>
              <a:t>: </a:t>
            </a:r>
          </a:p>
          <a:p>
            <a:r>
              <a:rPr lang="en-GB" sz="1800" dirty="0" err="1" smtClean="0"/>
              <a:t>Beirniadu'r</a:t>
            </a:r>
            <a:r>
              <a:rPr lang="en-GB" sz="1800" dirty="0" smtClean="0"/>
              <a:t> </a:t>
            </a:r>
            <a:r>
              <a:rPr lang="en-GB" sz="1800" dirty="0" err="1"/>
              <a:t>dulliau</a:t>
            </a:r>
            <a:r>
              <a:rPr lang="en-GB" sz="1800" dirty="0"/>
              <a:t> </a:t>
            </a:r>
            <a:r>
              <a:rPr lang="en-GB" sz="1800" dirty="0" err="1"/>
              <a:t>creadigol</a:t>
            </a:r>
            <a:r>
              <a:rPr lang="en-GB" sz="1800" dirty="0"/>
              <a:t> a </a:t>
            </a:r>
            <a:r>
              <a:rPr lang="en-GB" sz="1800" dirty="0" err="1"/>
              <a:t>gwyddonol</a:t>
            </a:r>
            <a:r>
              <a:rPr lang="en-GB" sz="1800" dirty="0"/>
              <a:t> a </a:t>
            </a:r>
            <a:r>
              <a:rPr lang="en-GB" sz="1800" dirty="0" err="1"/>
              <a:t>ddefnyddir</a:t>
            </a:r>
            <a:r>
              <a:rPr lang="en-GB" sz="1800" dirty="0"/>
              <a:t> mewn </a:t>
            </a:r>
            <a:r>
              <a:rPr lang="en-GB" sz="1800" dirty="0" err="1"/>
              <a:t>addysg</a:t>
            </a:r>
            <a:r>
              <a:rPr lang="en-GB" sz="1800" dirty="0"/>
              <a:t> </a:t>
            </a:r>
            <a:endParaRPr lang="en-GB" sz="1800" dirty="0" smtClean="0"/>
          </a:p>
          <a:p>
            <a:r>
              <a:rPr lang="en-GB" sz="1800" dirty="0" err="1" smtClean="0"/>
              <a:t>Cymharu'n</a:t>
            </a:r>
            <a:r>
              <a:rPr lang="en-GB" sz="1800" dirty="0" smtClean="0"/>
              <a:t> </a:t>
            </a:r>
            <a:r>
              <a:rPr lang="en-GB" sz="1800" dirty="0"/>
              <a:t>feirniadol y </a:t>
            </a:r>
            <a:r>
              <a:rPr lang="en-GB" sz="1800" dirty="0" err="1"/>
              <a:t>tebygrwydd</a:t>
            </a:r>
            <a:r>
              <a:rPr lang="en-GB" sz="1800" dirty="0"/>
              <a:t> a'r </a:t>
            </a:r>
            <a:r>
              <a:rPr lang="en-GB" sz="1800" dirty="0" err="1"/>
              <a:t>gwahaniaethau</a:t>
            </a:r>
            <a:r>
              <a:rPr lang="en-GB" sz="1800" dirty="0"/>
              <a:t> rhwng </a:t>
            </a:r>
            <a:r>
              <a:rPr lang="en-GB" sz="1800" dirty="0" err="1"/>
              <a:t>ymholi</a:t>
            </a:r>
            <a:r>
              <a:rPr lang="en-GB" sz="1800" dirty="0"/>
              <a:t> </a:t>
            </a:r>
            <a:r>
              <a:rPr lang="en-GB" sz="1800" dirty="0" err="1"/>
              <a:t>gwyddonol</a:t>
            </a:r>
            <a:r>
              <a:rPr lang="en-GB" sz="1800" dirty="0"/>
              <a:t> ac </a:t>
            </a:r>
            <a:r>
              <a:rPr lang="en-GB" sz="1800" dirty="0" err="1"/>
              <a:t>ymholi</a:t>
            </a:r>
            <a:r>
              <a:rPr lang="en-GB" sz="1800" dirty="0"/>
              <a:t> </a:t>
            </a:r>
            <a:r>
              <a:rPr lang="en-GB" sz="1800" dirty="0" err="1"/>
              <a:t>creadigol</a:t>
            </a:r>
            <a:endParaRPr lang="en-GB" sz="1800" dirty="0"/>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6" name="Rectangle 2"/>
          <p:cNvSpPr>
            <a:spLocks noChangeArrowheads="1"/>
          </p:cNvSpPr>
          <p:nvPr/>
        </p:nvSpPr>
        <p:spPr bwMode="auto">
          <a:xfrm>
            <a:off x="0" y="90100"/>
            <a:ext cx="65" cy="27699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257309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18000" y="2564904"/>
            <a:ext cx="3132336" cy="3450696"/>
          </a:xfrm>
        </p:spPr>
        <p:txBody>
          <a:bodyPr/>
          <a:lstStyle/>
          <a:p>
            <a:pPr marL="0" indent="0">
              <a:buNone/>
            </a:pPr>
            <a:r>
              <a:rPr lang="en-GB" dirty="0" smtClean="0"/>
              <a:t>Create two lists:</a:t>
            </a:r>
          </a:p>
          <a:p>
            <a:pPr marL="457200" indent="-457200">
              <a:buAutoNum type="arabicPeriod"/>
            </a:pPr>
            <a:r>
              <a:rPr lang="en-GB" dirty="0" smtClean="0"/>
              <a:t>Things that you relate to the arts</a:t>
            </a:r>
          </a:p>
          <a:p>
            <a:pPr marL="457200" indent="-457200">
              <a:buAutoNum type="arabicPeriod"/>
            </a:pPr>
            <a:r>
              <a:rPr lang="en-GB" dirty="0" smtClean="0"/>
              <a:t>Things that you relate to science</a:t>
            </a:r>
            <a:endParaRPr lang="en-GB" dirty="0"/>
          </a:p>
        </p:txBody>
      </p:sp>
      <p:sp>
        <p:nvSpPr>
          <p:cNvPr id="3" name="Title 2"/>
          <p:cNvSpPr>
            <a:spLocks noGrp="1"/>
          </p:cNvSpPr>
          <p:nvPr>
            <p:ph type="title"/>
          </p:nvPr>
        </p:nvSpPr>
        <p:spPr/>
        <p:txBody>
          <a:bodyPr/>
          <a:lstStyle/>
          <a:p>
            <a:r>
              <a:rPr lang="en-GB" dirty="0" err="1" smtClean="0"/>
              <a:t>Tasg</a:t>
            </a:r>
            <a:r>
              <a:rPr lang="en-GB" dirty="0" smtClean="0"/>
              <a:t> / Task</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6997" y="3645137"/>
            <a:ext cx="1238758" cy="237046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8552" y="4830368"/>
            <a:ext cx="1638176" cy="1638176"/>
          </a:xfrm>
          <a:prstGeom prst="rect">
            <a:avLst/>
          </a:prstGeom>
        </p:spPr>
      </p:pic>
      <p:sp>
        <p:nvSpPr>
          <p:cNvPr id="6" name="Content Placeholder 1"/>
          <p:cNvSpPr txBox="1">
            <a:spLocks/>
          </p:cNvSpPr>
          <p:nvPr/>
        </p:nvSpPr>
        <p:spPr>
          <a:xfrm>
            <a:off x="863600" y="2564904"/>
            <a:ext cx="3132336"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dirty="0" err="1" smtClean="0"/>
              <a:t>Creuwch</a:t>
            </a:r>
            <a:r>
              <a:rPr lang="en-GB" dirty="0" smtClean="0"/>
              <a:t> </a:t>
            </a:r>
            <a:r>
              <a:rPr lang="en-GB" dirty="0" err="1" smtClean="0"/>
              <a:t>ddau</a:t>
            </a:r>
            <a:r>
              <a:rPr lang="en-GB" dirty="0" smtClean="0"/>
              <a:t> </a:t>
            </a:r>
            <a:r>
              <a:rPr lang="en-GB" dirty="0" err="1" smtClean="0"/>
              <a:t>restr</a:t>
            </a:r>
            <a:r>
              <a:rPr lang="en-GB" dirty="0" smtClean="0"/>
              <a:t>:</a:t>
            </a:r>
          </a:p>
          <a:p>
            <a:pPr marL="457200" indent="-457200">
              <a:buFont typeface="Symbol" pitchFamily="18" charset="2"/>
              <a:buAutoNum type="arabicPeriod"/>
            </a:pPr>
            <a:r>
              <a:rPr lang="en-GB" dirty="0" err="1" smtClean="0"/>
              <a:t>Pethau</a:t>
            </a:r>
            <a:r>
              <a:rPr lang="en-GB" dirty="0" smtClean="0"/>
              <a:t> </a:t>
            </a:r>
            <a:r>
              <a:rPr lang="en-GB" dirty="0" err="1"/>
              <a:t>r</a:t>
            </a:r>
            <a:r>
              <a:rPr lang="en-GB" dirty="0" err="1" smtClean="0"/>
              <a:t>ydych</a:t>
            </a:r>
            <a:r>
              <a:rPr lang="en-GB" dirty="0" smtClean="0"/>
              <a:t> yn </a:t>
            </a:r>
            <a:r>
              <a:rPr lang="en-GB" dirty="0" err="1" smtClean="0"/>
              <a:t>perthnasu</a:t>
            </a:r>
            <a:r>
              <a:rPr lang="en-GB" dirty="0" smtClean="0"/>
              <a:t> gyda’r </a:t>
            </a:r>
            <a:r>
              <a:rPr lang="en-GB" dirty="0" err="1" smtClean="0"/>
              <a:t>celfyddydau</a:t>
            </a:r>
            <a:endParaRPr lang="en-GB" dirty="0" smtClean="0"/>
          </a:p>
          <a:p>
            <a:pPr marL="457200" indent="-457200">
              <a:buFont typeface="Symbol" pitchFamily="18" charset="2"/>
              <a:buAutoNum type="arabicPeriod"/>
            </a:pPr>
            <a:r>
              <a:rPr lang="en-GB" dirty="0" err="1" smtClean="0"/>
              <a:t>Pethau</a:t>
            </a:r>
            <a:r>
              <a:rPr lang="en-GB" dirty="0" smtClean="0"/>
              <a:t> </a:t>
            </a:r>
            <a:r>
              <a:rPr lang="en-GB" dirty="0" err="1" smtClean="0"/>
              <a:t>rydych</a:t>
            </a:r>
            <a:r>
              <a:rPr lang="en-GB" dirty="0" smtClean="0"/>
              <a:t> yn </a:t>
            </a:r>
            <a:r>
              <a:rPr lang="en-GB" dirty="0" err="1" smtClean="0"/>
              <a:t>perthnasu</a:t>
            </a:r>
            <a:r>
              <a:rPr lang="en-GB" dirty="0" smtClean="0"/>
              <a:t> gyda </a:t>
            </a:r>
            <a:r>
              <a:rPr lang="en-GB" dirty="0" err="1" smtClean="0"/>
              <a:t>gwyddoniaeth</a:t>
            </a:r>
            <a:endParaRPr lang="en-GB" dirty="0"/>
          </a:p>
        </p:txBody>
      </p:sp>
    </p:spTree>
    <p:extLst>
      <p:ext uri="{BB962C8B-B14F-4D97-AF65-F5344CB8AC3E}">
        <p14:creationId xmlns:p14="http://schemas.microsoft.com/office/powerpoint/2010/main" val="28701968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62377" y="2569841"/>
            <a:ext cx="8136904" cy="4027511"/>
          </a:xfrm>
        </p:spPr>
        <p:txBody>
          <a:bodyPr>
            <a:normAutofit fontScale="92500" lnSpcReduction="10000"/>
          </a:bodyPr>
          <a:lstStyle/>
          <a:p>
            <a:r>
              <a:rPr lang="cy-GB" altLang="en-US" sz="1600" dirty="0" smtClean="0">
                <a:solidFill>
                  <a:schemeClr val="bg2">
                    <a:lumMod val="50000"/>
                  </a:schemeClr>
                </a:solidFill>
                <a:latin typeface="Google Sans"/>
              </a:rPr>
              <a:t>I ddarparu </a:t>
            </a:r>
            <a:r>
              <a:rPr lang="cy-GB" altLang="en-US" sz="1600" dirty="0">
                <a:solidFill>
                  <a:schemeClr val="bg2">
                    <a:lumMod val="50000"/>
                  </a:schemeClr>
                </a:solidFill>
                <a:latin typeface="Google Sans"/>
              </a:rPr>
              <a:t>profiadau gweledol, cyffyrddol a synhwyraidd a ffordd unigryw o ddeall ac ymateb i'r byd. </a:t>
            </a:r>
            <a:endParaRPr lang="cy-GB" altLang="en-US" sz="1600" dirty="0" smtClean="0">
              <a:solidFill>
                <a:schemeClr val="bg2">
                  <a:lumMod val="50000"/>
                </a:schemeClr>
              </a:solidFill>
              <a:latin typeface="Google Sans"/>
            </a:endParaRPr>
          </a:p>
          <a:p>
            <a:pPr marL="0" indent="0">
              <a:buNone/>
            </a:pPr>
            <a:endParaRPr lang="cy-GB" altLang="en-US" sz="1600" dirty="0" smtClean="0">
              <a:solidFill>
                <a:schemeClr val="bg2">
                  <a:lumMod val="50000"/>
                </a:schemeClr>
              </a:solidFill>
              <a:latin typeface="Google Sans"/>
            </a:endParaRPr>
          </a:p>
          <a:p>
            <a:r>
              <a:rPr lang="cy-GB" altLang="en-US" sz="1600" dirty="0" smtClean="0">
                <a:solidFill>
                  <a:schemeClr val="bg2">
                    <a:lumMod val="50000"/>
                  </a:schemeClr>
                </a:solidFill>
                <a:latin typeface="Google Sans"/>
              </a:rPr>
              <a:t>I </a:t>
            </a:r>
            <a:r>
              <a:rPr lang="cy-GB" altLang="en-US" sz="1600" dirty="0">
                <a:solidFill>
                  <a:schemeClr val="bg2">
                    <a:lumMod val="50000"/>
                  </a:schemeClr>
                </a:solidFill>
                <a:latin typeface="Google Sans"/>
              </a:rPr>
              <a:t>ddisgyblion ddefnyddio lliw, ffurf, gwead, patrwm a gwahanol ddefnyddiau a phrosesau i gyfleu'r hyn maen nhw'n ei weld, ei deimlo a'i feddwl. </a:t>
            </a:r>
            <a:endParaRPr lang="cy-GB" altLang="en-US" sz="1600" dirty="0" smtClean="0">
              <a:solidFill>
                <a:schemeClr val="bg2">
                  <a:lumMod val="50000"/>
                </a:schemeClr>
              </a:solidFill>
              <a:latin typeface="Google Sans"/>
            </a:endParaRPr>
          </a:p>
          <a:p>
            <a:pPr marL="0" indent="0">
              <a:buNone/>
            </a:pPr>
            <a:endParaRPr lang="cy-GB" altLang="en-US" sz="1600" dirty="0" smtClean="0">
              <a:solidFill>
                <a:schemeClr val="bg2">
                  <a:lumMod val="50000"/>
                </a:schemeClr>
              </a:solidFill>
              <a:latin typeface="Google Sans"/>
            </a:endParaRPr>
          </a:p>
          <a:p>
            <a:r>
              <a:rPr lang="cy-GB" altLang="en-US" sz="1600" dirty="0" smtClean="0">
                <a:solidFill>
                  <a:schemeClr val="bg2">
                    <a:lumMod val="50000"/>
                  </a:schemeClr>
                </a:solidFill>
                <a:latin typeface="Google Sans"/>
              </a:rPr>
              <a:t>Mae'r </a:t>
            </a:r>
            <a:r>
              <a:rPr lang="cy-GB" altLang="en-US" sz="1600" dirty="0">
                <a:solidFill>
                  <a:schemeClr val="bg2">
                    <a:lumMod val="50000"/>
                  </a:schemeClr>
                </a:solidFill>
                <a:latin typeface="Google Sans"/>
              </a:rPr>
              <a:t>Cwricwlwm Cenedlaethol yn cynnwys celfyddydau gweledol, cerddoriaeth, drama, dawns a chrefftau</a:t>
            </a:r>
            <a:r>
              <a:rPr lang="cy-GB" altLang="en-US" sz="1600" dirty="0" smtClean="0">
                <a:solidFill>
                  <a:schemeClr val="bg2">
                    <a:lumMod val="50000"/>
                  </a:schemeClr>
                </a:solidFill>
                <a:latin typeface="Google Sans"/>
              </a:rPr>
              <a:t>.</a:t>
            </a:r>
          </a:p>
          <a:p>
            <a:pPr marL="0" indent="0">
              <a:buNone/>
            </a:pPr>
            <a:endParaRPr lang="cy-GB" altLang="en-US" sz="1600" dirty="0" smtClean="0">
              <a:solidFill>
                <a:schemeClr val="bg2">
                  <a:lumMod val="50000"/>
                </a:schemeClr>
              </a:solidFill>
              <a:latin typeface="Google Sans"/>
            </a:endParaRPr>
          </a:p>
          <a:p>
            <a:r>
              <a:rPr lang="cy-GB" altLang="en-US" sz="1600" dirty="0" smtClean="0">
                <a:solidFill>
                  <a:schemeClr val="bg2">
                    <a:lumMod val="50000"/>
                  </a:schemeClr>
                </a:solidFill>
                <a:latin typeface="Google Sans"/>
              </a:rPr>
              <a:t>I feithrin </a:t>
            </a:r>
            <a:r>
              <a:rPr lang="cy-GB" altLang="en-US" sz="1600" dirty="0">
                <a:solidFill>
                  <a:schemeClr val="bg2">
                    <a:lumMod val="50000"/>
                  </a:schemeClr>
                </a:solidFill>
                <a:latin typeface="Google Sans"/>
              </a:rPr>
              <a:t>deallusrwydd lluosog a dysgu unigol myfyrwyr </a:t>
            </a:r>
            <a:endParaRPr lang="cy-GB" altLang="en-US" sz="1600" dirty="0" smtClean="0">
              <a:solidFill>
                <a:schemeClr val="bg2">
                  <a:lumMod val="50000"/>
                </a:schemeClr>
              </a:solidFill>
              <a:latin typeface="Google Sans"/>
            </a:endParaRPr>
          </a:p>
          <a:p>
            <a:pPr marL="0" indent="0">
              <a:buNone/>
            </a:pPr>
            <a:endParaRPr lang="cy-GB" altLang="en-US" sz="1600" dirty="0" smtClean="0">
              <a:solidFill>
                <a:schemeClr val="bg2">
                  <a:lumMod val="50000"/>
                </a:schemeClr>
              </a:solidFill>
              <a:latin typeface="Google Sans"/>
            </a:endParaRPr>
          </a:p>
          <a:p>
            <a:r>
              <a:rPr lang="cy-GB" altLang="en-US" sz="1600" dirty="0" smtClean="0">
                <a:solidFill>
                  <a:schemeClr val="bg2">
                    <a:lumMod val="50000"/>
                  </a:schemeClr>
                </a:solidFill>
                <a:latin typeface="Google Sans"/>
              </a:rPr>
              <a:t>O </a:t>
            </a:r>
            <a:r>
              <a:rPr lang="cy-GB" altLang="en-US" sz="1600" dirty="0">
                <a:solidFill>
                  <a:schemeClr val="bg2">
                    <a:lumMod val="50000"/>
                  </a:schemeClr>
                </a:solidFill>
                <a:latin typeface="Google Sans"/>
              </a:rPr>
              <a:t>gyfnodau allweddol 1 i 3 (disgyblion rhwng pump a 14 oed), mae celf, cerddoriaeth, drama (fel rhan </a:t>
            </a:r>
            <a:r>
              <a:rPr lang="cy-GB" altLang="en-US" sz="1600" dirty="0" smtClean="0">
                <a:solidFill>
                  <a:schemeClr val="bg2">
                    <a:lumMod val="50000"/>
                  </a:schemeClr>
                </a:solidFill>
                <a:latin typeface="Google Sans"/>
              </a:rPr>
              <a:t>o wersi iaith) </a:t>
            </a:r>
            <a:r>
              <a:rPr lang="cy-GB" altLang="en-US" sz="1600" dirty="0">
                <a:solidFill>
                  <a:schemeClr val="bg2">
                    <a:lumMod val="50000"/>
                  </a:schemeClr>
                </a:solidFill>
                <a:latin typeface="Google Sans"/>
              </a:rPr>
              <a:t>ac addysg gorfforol (dawns) yn orfodol i bob myfyriwr. </a:t>
            </a:r>
            <a:endParaRPr lang="cy-GB" altLang="en-US" sz="1600" dirty="0" smtClean="0">
              <a:solidFill>
                <a:schemeClr val="bg2">
                  <a:lumMod val="50000"/>
                </a:schemeClr>
              </a:solidFill>
              <a:latin typeface="Google Sans"/>
            </a:endParaRPr>
          </a:p>
          <a:p>
            <a:pPr marL="0" indent="0">
              <a:buNone/>
            </a:pPr>
            <a:endParaRPr lang="cy-GB" altLang="en-US" sz="1600" dirty="0" smtClean="0">
              <a:solidFill>
                <a:schemeClr val="bg2">
                  <a:lumMod val="50000"/>
                </a:schemeClr>
              </a:solidFill>
              <a:latin typeface="Google Sans"/>
            </a:endParaRPr>
          </a:p>
          <a:p>
            <a:r>
              <a:rPr lang="cy-GB" altLang="en-US" sz="1600" dirty="0" smtClean="0">
                <a:solidFill>
                  <a:schemeClr val="bg2">
                    <a:lumMod val="50000"/>
                  </a:schemeClr>
                </a:solidFill>
                <a:latin typeface="Google Sans"/>
              </a:rPr>
              <a:t>Mynd </a:t>
            </a:r>
            <a:r>
              <a:rPr lang="cy-GB" altLang="en-US" sz="1600" dirty="0">
                <a:solidFill>
                  <a:schemeClr val="bg2">
                    <a:lumMod val="50000"/>
                  </a:schemeClr>
                </a:solidFill>
                <a:latin typeface="Google Sans"/>
              </a:rPr>
              <a:t>i'r afael â darllen, ysgrifennu a sgiliau sylfaenol eraill ym mhob maes pwnc </a:t>
            </a:r>
            <a:r>
              <a:rPr lang="cy-GB" altLang="en-US" sz="200" dirty="0">
                <a:solidFill>
                  <a:schemeClr val="tx1"/>
                </a:solidFill>
              </a:rPr>
              <a:t/>
            </a:r>
            <a:br>
              <a:rPr lang="cy-GB" altLang="en-US" sz="200" dirty="0">
                <a:solidFill>
                  <a:schemeClr val="tx1"/>
                </a:solidFill>
              </a:rPr>
            </a:br>
            <a:r>
              <a:rPr lang="en-GB" sz="1600" dirty="0" smtClean="0"/>
              <a:t>NFER (2008)</a:t>
            </a:r>
            <a:endParaRPr lang="en-GB" sz="1600" dirty="0"/>
          </a:p>
        </p:txBody>
      </p:sp>
      <p:sp>
        <p:nvSpPr>
          <p:cNvPr id="3" name="Title 2"/>
          <p:cNvSpPr>
            <a:spLocks noGrp="1"/>
          </p:cNvSpPr>
          <p:nvPr>
            <p:ph type="title"/>
          </p:nvPr>
        </p:nvSpPr>
        <p:spPr/>
        <p:txBody>
          <a:bodyPr>
            <a:normAutofit/>
          </a:bodyPr>
          <a:lstStyle/>
          <a:p>
            <a:r>
              <a:rPr lang="en-GB" dirty="0" err="1" smtClean="0"/>
              <a:t>Nodau</a:t>
            </a:r>
            <a:r>
              <a:rPr lang="en-GB" dirty="0" smtClean="0"/>
              <a:t> </a:t>
            </a:r>
            <a:r>
              <a:rPr lang="en-GB" dirty="0" err="1" smtClean="0"/>
              <a:t>celf</a:t>
            </a:r>
            <a:endParaRPr lang="en-GB" dirty="0"/>
          </a:p>
        </p:txBody>
      </p:sp>
      <p:sp>
        <p:nvSpPr>
          <p:cNvPr id="4" name="Content Placeholder 1"/>
          <p:cNvSpPr txBox="1">
            <a:spLocks/>
          </p:cNvSpPr>
          <p:nvPr/>
        </p:nvSpPr>
        <p:spPr>
          <a:xfrm>
            <a:off x="4644008" y="2492896"/>
            <a:ext cx="4328864" cy="4365104"/>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sz="1600" dirty="0"/>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701024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The aims of art</a:t>
            </a:r>
            <a:endParaRPr lang="en-GB" dirty="0"/>
          </a:p>
        </p:txBody>
      </p:sp>
      <p:sp>
        <p:nvSpPr>
          <p:cNvPr id="4" name="Content Placeholder 1"/>
          <p:cNvSpPr txBox="1">
            <a:spLocks/>
          </p:cNvSpPr>
          <p:nvPr/>
        </p:nvSpPr>
        <p:spPr>
          <a:xfrm>
            <a:off x="457200" y="2564904"/>
            <a:ext cx="8433320" cy="4032448"/>
          </a:xfrm>
          <a:prstGeom prst="rect">
            <a:avLst/>
          </a:prstGeom>
        </p:spPr>
        <p:txBody>
          <a:bodyPr vert="horz" lIns="91440" tIns="45720" rIns="91440" bIns="45720" rtlCol="0">
            <a:normAutofit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1600" dirty="0" smtClean="0"/>
              <a:t>To provide visual, tactile and sensory experiences and a unique way of understanding and responding to the world. </a:t>
            </a:r>
          </a:p>
          <a:p>
            <a:pPr marL="0" indent="0">
              <a:buFont typeface="Symbol" pitchFamily="18" charset="2"/>
              <a:buNone/>
            </a:pPr>
            <a:endParaRPr lang="en-GB" sz="1600" dirty="0" smtClean="0"/>
          </a:p>
          <a:p>
            <a:r>
              <a:rPr lang="en-GB" sz="1600" dirty="0" smtClean="0"/>
              <a:t>For pupils to use colour, form, texture, pattern and different materials and processes to communicate what they see, feel and think.</a:t>
            </a:r>
          </a:p>
          <a:p>
            <a:pPr marL="0" indent="0">
              <a:buFont typeface="Symbol" pitchFamily="18" charset="2"/>
              <a:buNone/>
            </a:pPr>
            <a:endParaRPr lang="en-GB" sz="1600" dirty="0" smtClean="0"/>
          </a:p>
          <a:p>
            <a:r>
              <a:rPr lang="en-GB" sz="1600" dirty="0" smtClean="0"/>
              <a:t>The National Curriculum includes visual arts, music, drama, dance and crafts. </a:t>
            </a:r>
          </a:p>
          <a:p>
            <a:endParaRPr lang="en-GB" sz="1600" dirty="0" smtClean="0"/>
          </a:p>
          <a:p>
            <a:r>
              <a:rPr lang="en-GB" sz="1600" dirty="0" smtClean="0"/>
              <a:t>To cultivate multiple intelligences and students' individual learning </a:t>
            </a:r>
          </a:p>
          <a:p>
            <a:pPr marL="0" indent="0">
              <a:buFont typeface="Symbol" pitchFamily="18" charset="2"/>
              <a:buNone/>
            </a:pPr>
            <a:endParaRPr lang="en-GB" sz="1600" dirty="0" smtClean="0"/>
          </a:p>
          <a:p>
            <a:r>
              <a:rPr lang="en-GB" sz="1600" dirty="0" smtClean="0"/>
              <a:t>From key stages 1 to 3 (pupils aged five to 14), art, music, drama (as part of language lessons) and physical education (dance) are compulsory for all students. </a:t>
            </a:r>
          </a:p>
          <a:p>
            <a:endParaRPr lang="en-GB" sz="1600" dirty="0" smtClean="0"/>
          </a:p>
          <a:p>
            <a:r>
              <a:rPr lang="en-GB" sz="1600" dirty="0" smtClean="0"/>
              <a:t>Address reading, writing, and other fundamental skills within all subject areas</a:t>
            </a:r>
          </a:p>
          <a:p>
            <a:pPr marL="0" indent="0">
              <a:buFont typeface="Symbol" pitchFamily="18" charset="2"/>
              <a:buNone/>
            </a:pPr>
            <a:r>
              <a:rPr lang="en-GB" sz="1600" dirty="0" smtClean="0"/>
              <a:t>        NFER (2008)</a:t>
            </a:r>
            <a:endParaRPr lang="en-GB" sz="1600" dirty="0"/>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020285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0" y="2636912"/>
            <a:ext cx="4248472" cy="3738728"/>
          </a:xfrm>
        </p:spPr>
        <p:txBody>
          <a:bodyPr>
            <a:normAutofit fontScale="70000" lnSpcReduction="20000"/>
          </a:bodyPr>
          <a:lstStyle/>
          <a:p>
            <a:r>
              <a:rPr lang="en-GB" dirty="0" smtClean="0"/>
              <a:t>A compulsory (core) subject area in KS2 and KS3</a:t>
            </a:r>
          </a:p>
          <a:p>
            <a:pPr marL="0" indent="0">
              <a:buNone/>
            </a:pPr>
            <a:endParaRPr lang="en-GB" dirty="0" smtClean="0"/>
          </a:p>
          <a:p>
            <a:r>
              <a:rPr lang="en-GB" dirty="0" smtClean="0"/>
              <a:t>Being involved in our everyday life choices</a:t>
            </a:r>
          </a:p>
          <a:p>
            <a:pPr marL="0" indent="0">
              <a:buNone/>
            </a:pPr>
            <a:endParaRPr lang="en-GB" dirty="0" smtClean="0"/>
          </a:p>
          <a:p>
            <a:r>
              <a:rPr lang="en-GB" dirty="0" smtClean="0"/>
              <a:t>A subject that helps children to develop understanding, powers of reasoning and attitudes in the ever changing world. </a:t>
            </a:r>
          </a:p>
          <a:p>
            <a:pPr marL="0" indent="0">
              <a:buNone/>
            </a:pPr>
            <a:endParaRPr lang="en-GB" dirty="0" smtClean="0"/>
          </a:p>
          <a:p>
            <a:r>
              <a:rPr lang="en-GB" dirty="0" smtClean="0"/>
              <a:t>There is a different approach to teaching science in primary and secondary schools</a:t>
            </a:r>
            <a:endParaRPr lang="en-GB" dirty="0"/>
          </a:p>
          <a:p>
            <a:pPr marL="0" indent="0">
              <a:buNone/>
            </a:pPr>
            <a:r>
              <a:rPr lang="en-GB" dirty="0" smtClean="0"/>
              <a:t>     (</a:t>
            </a:r>
            <a:r>
              <a:rPr lang="en-GB" dirty="0" err="1" smtClean="0"/>
              <a:t>Harlen</a:t>
            </a:r>
            <a:r>
              <a:rPr lang="en-GB" dirty="0" smtClean="0"/>
              <a:t> and </a:t>
            </a:r>
            <a:r>
              <a:rPr lang="en-GB" dirty="0" err="1" smtClean="0"/>
              <a:t>Qualter</a:t>
            </a:r>
            <a:r>
              <a:rPr lang="en-GB" dirty="0" smtClean="0"/>
              <a:t> 2014)</a:t>
            </a:r>
            <a:endParaRPr lang="en-GB" dirty="0"/>
          </a:p>
        </p:txBody>
      </p:sp>
      <p:sp>
        <p:nvSpPr>
          <p:cNvPr id="3" name="Title 2"/>
          <p:cNvSpPr>
            <a:spLocks noGrp="1"/>
          </p:cNvSpPr>
          <p:nvPr>
            <p:ph type="title"/>
          </p:nvPr>
        </p:nvSpPr>
        <p:spPr/>
        <p:txBody>
          <a:bodyPr>
            <a:normAutofit fontScale="90000"/>
          </a:bodyPr>
          <a:lstStyle/>
          <a:p>
            <a:r>
              <a:rPr lang="en-GB" dirty="0" err="1" smtClean="0"/>
              <a:t>Ystyrir</a:t>
            </a:r>
            <a:r>
              <a:rPr lang="en-GB" dirty="0" smtClean="0"/>
              <a:t> </a:t>
            </a:r>
            <a:r>
              <a:rPr lang="en-GB" dirty="0" err="1" smtClean="0"/>
              <a:t>Gwyddoniaeth</a:t>
            </a:r>
            <a:r>
              <a:rPr lang="en-GB" dirty="0" smtClean="0"/>
              <a:t> fel…</a:t>
            </a:r>
            <a:br>
              <a:rPr lang="en-GB" dirty="0" smtClean="0"/>
            </a:br>
            <a:r>
              <a:rPr lang="en-GB" dirty="0" smtClean="0"/>
              <a:t>Science is viewed as…</a:t>
            </a:r>
            <a:endParaRPr lang="en-GB" dirty="0"/>
          </a:p>
        </p:txBody>
      </p:sp>
      <p:sp>
        <p:nvSpPr>
          <p:cNvPr id="4" name="Content Placeholder 1"/>
          <p:cNvSpPr txBox="1">
            <a:spLocks/>
          </p:cNvSpPr>
          <p:nvPr/>
        </p:nvSpPr>
        <p:spPr>
          <a:xfrm>
            <a:off x="179512" y="2565418"/>
            <a:ext cx="4248472" cy="3829279"/>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smtClean="0"/>
              <a:t>Pwnc </a:t>
            </a:r>
            <a:r>
              <a:rPr lang="en-GB" dirty="0" err="1" smtClean="0"/>
              <a:t>statudol</a:t>
            </a:r>
            <a:r>
              <a:rPr lang="en-GB" dirty="0" smtClean="0"/>
              <a:t>  (</a:t>
            </a:r>
            <a:r>
              <a:rPr lang="en-GB" dirty="0" err="1" smtClean="0"/>
              <a:t>craidd</a:t>
            </a:r>
            <a:r>
              <a:rPr lang="en-GB" dirty="0" smtClean="0"/>
              <a:t>) </a:t>
            </a:r>
            <a:r>
              <a:rPr lang="en-GB" dirty="0" err="1" smtClean="0"/>
              <a:t>yng</a:t>
            </a:r>
            <a:r>
              <a:rPr lang="en-GB" dirty="0" smtClean="0"/>
              <a:t> </a:t>
            </a:r>
            <a:r>
              <a:rPr lang="en-GB" dirty="0" err="1" smtClean="0"/>
              <a:t>Nghyfnodau</a:t>
            </a:r>
            <a:r>
              <a:rPr lang="en-GB" dirty="0" smtClean="0"/>
              <a:t> </a:t>
            </a:r>
            <a:r>
              <a:rPr lang="en-GB" dirty="0" err="1" smtClean="0"/>
              <a:t>Allweddol</a:t>
            </a:r>
            <a:r>
              <a:rPr lang="en-GB" dirty="0" smtClean="0"/>
              <a:t> 3 a 4. </a:t>
            </a:r>
          </a:p>
          <a:p>
            <a:pPr marL="0" indent="0">
              <a:buFont typeface="Symbol" pitchFamily="18" charset="2"/>
              <a:buNone/>
            </a:pPr>
            <a:endParaRPr lang="en-GB" dirty="0" smtClean="0"/>
          </a:p>
          <a:p>
            <a:r>
              <a:rPr lang="en-GB" dirty="0" err="1" smtClean="0"/>
              <a:t>Ynghlwm</a:t>
            </a:r>
            <a:r>
              <a:rPr lang="en-GB" dirty="0" smtClean="0"/>
              <a:t> yn </a:t>
            </a:r>
            <a:r>
              <a:rPr lang="en-GB" dirty="0" err="1" smtClean="0"/>
              <a:t>ein</a:t>
            </a:r>
            <a:r>
              <a:rPr lang="en-GB" dirty="0" smtClean="0"/>
              <a:t> </a:t>
            </a:r>
            <a:r>
              <a:rPr lang="en-GB" dirty="0" err="1" smtClean="0"/>
              <a:t>penderfyniadau</a:t>
            </a:r>
            <a:r>
              <a:rPr lang="en-GB" dirty="0" smtClean="0"/>
              <a:t> o </a:t>
            </a:r>
            <a:r>
              <a:rPr lang="en-GB" dirty="0" err="1" smtClean="0"/>
              <a:t>ddydd</a:t>
            </a:r>
            <a:r>
              <a:rPr lang="en-GB" dirty="0" smtClean="0"/>
              <a:t> </a:t>
            </a:r>
            <a:r>
              <a:rPr lang="en-GB" dirty="0" err="1" smtClean="0"/>
              <a:t>i</a:t>
            </a:r>
            <a:r>
              <a:rPr lang="en-GB" dirty="0" smtClean="0"/>
              <a:t> </a:t>
            </a:r>
            <a:r>
              <a:rPr lang="en-GB" dirty="0" err="1" smtClean="0"/>
              <a:t>ddydd</a:t>
            </a:r>
            <a:endParaRPr lang="en-GB" dirty="0" smtClean="0"/>
          </a:p>
          <a:p>
            <a:pPr marL="0" indent="0">
              <a:buFont typeface="Symbol" pitchFamily="18" charset="2"/>
              <a:buNone/>
            </a:pPr>
            <a:endParaRPr lang="en-GB" dirty="0" smtClean="0"/>
          </a:p>
          <a:p>
            <a:r>
              <a:rPr lang="en-GB" dirty="0" smtClean="0"/>
              <a:t>Yn </a:t>
            </a:r>
            <a:r>
              <a:rPr lang="en-GB" dirty="0" err="1" smtClean="0"/>
              <a:t>bwnc</a:t>
            </a:r>
            <a:r>
              <a:rPr lang="en-GB" dirty="0" smtClean="0"/>
              <a:t> sy’n </a:t>
            </a:r>
            <a:r>
              <a:rPr lang="en-GB" dirty="0" err="1" smtClean="0"/>
              <a:t>cynorthwyo</a:t>
            </a:r>
            <a:r>
              <a:rPr lang="en-GB" dirty="0" smtClean="0"/>
              <a:t> plant </a:t>
            </a:r>
            <a:r>
              <a:rPr lang="en-GB" dirty="0" err="1" smtClean="0"/>
              <a:t>i</a:t>
            </a:r>
            <a:r>
              <a:rPr lang="en-GB" dirty="0" smtClean="0"/>
              <a:t> </a:t>
            </a:r>
            <a:r>
              <a:rPr lang="en-GB" dirty="0" err="1" smtClean="0"/>
              <a:t>ddatblygu</a:t>
            </a:r>
            <a:r>
              <a:rPr lang="en-GB" dirty="0" smtClean="0"/>
              <a:t> </a:t>
            </a:r>
            <a:r>
              <a:rPr lang="en-GB" dirty="0" err="1" smtClean="0"/>
              <a:t>deallusrwydd</a:t>
            </a:r>
            <a:r>
              <a:rPr lang="en-GB" dirty="0" smtClean="0"/>
              <a:t>, sgiliau </a:t>
            </a:r>
            <a:r>
              <a:rPr lang="en-GB" dirty="0" err="1" smtClean="0"/>
              <a:t>rhesymu</a:t>
            </a:r>
            <a:r>
              <a:rPr lang="en-GB" dirty="0" smtClean="0"/>
              <a:t> ac </a:t>
            </a:r>
            <a:r>
              <a:rPr lang="en-GB" dirty="0" err="1" smtClean="0"/>
              <a:t>agweddau</a:t>
            </a:r>
            <a:r>
              <a:rPr lang="en-GB" dirty="0" smtClean="0"/>
              <a:t> o fewn </a:t>
            </a:r>
            <a:r>
              <a:rPr lang="en-GB" dirty="0" err="1" smtClean="0"/>
              <a:t>byd</a:t>
            </a:r>
            <a:r>
              <a:rPr lang="en-GB" dirty="0" smtClean="0"/>
              <a:t> sy’n </a:t>
            </a:r>
            <a:r>
              <a:rPr lang="en-GB" dirty="0" err="1" smtClean="0"/>
              <a:t>newid</a:t>
            </a:r>
            <a:r>
              <a:rPr lang="en-GB" dirty="0" smtClean="0"/>
              <a:t> yn </a:t>
            </a:r>
            <a:r>
              <a:rPr lang="en-GB" dirty="0" err="1" smtClean="0"/>
              <a:t>barhaol</a:t>
            </a:r>
            <a:r>
              <a:rPr lang="en-GB" dirty="0" smtClean="0"/>
              <a:t> </a:t>
            </a:r>
          </a:p>
          <a:p>
            <a:pPr marL="0" indent="0">
              <a:buFont typeface="Symbol" pitchFamily="18" charset="2"/>
              <a:buNone/>
            </a:pPr>
            <a:endParaRPr lang="en-GB" dirty="0" smtClean="0"/>
          </a:p>
          <a:p>
            <a:r>
              <a:rPr lang="en-GB" dirty="0" smtClean="0"/>
              <a:t>Ceir </a:t>
            </a:r>
            <a:r>
              <a:rPr lang="en-GB" dirty="0" err="1" smtClean="0"/>
              <a:t>dulliau</a:t>
            </a:r>
            <a:r>
              <a:rPr lang="en-GB" dirty="0" smtClean="0"/>
              <a:t> gwahanol o addysgu </a:t>
            </a:r>
            <a:r>
              <a:rPr lang="en-GB" dirty="0" err="1" smtClean="0"/>
              <a:t>gwyddoniaeth</a:t>
            </a:r>
            <a:r>
              <a:rPr lang="en-GB" dirty="0" smtClean="0"/>
              <a:t> mewn </a:t>
            </a:r>
            <a:r>
              <a:rPr lang="en-GB" dirty="0" err="1" smtClean="0"/>
              <a:t>ysgolion</a:t>
            </a:r>
            <a:r>
              <a:rPr lang="en-GB" dirty="0" smtClean="0"/>
              <a:t> </a:t>
            </a:r>
            <a:r>
              <a:rPr lang="en-GB" dirty="0" err="1" smtClean="0"/>
              <a:t>cynradd</a:t>
            </a:r>
            <a:r>
              <a:rPr lang="en-GB" dirty="0" smtClean="0"/>
              <a:t> ac </a:t>
            </a:r>
            <a:r>
              <a:rPr lang="en-GB" dirty="0" err="1" smtClean="0"/>
              <a:t>uwchradd</a:t>
            </a:r>
            <a:endParaRPr lang="en-GB" dirty="0" smtClean="0"/>
          </a:p>
          <a:p>
            <a:pPr marL="0" indent="0">
              <a:buFont typeface="Symbol" pitchFamily="18" charset="2"/>
              <a:buNone/>
            </a:pPr>
            <a:r>
              <a:rPr lang="en-GB" dirty="0" smtClean="0"/>
              <a:t>       (</a:t>
            </a:r>
            <a:r>
              <a:rPr lang="en-GB" dirty="0" err="1" smtClean="0"/>
              <a:t>Harlen</a:t>
            </a:r>
            <a:r>
              <a:rPr lang="en-GB" dirty="0" smtClean="0"/>
              <a:t> and </a:t>
            </a:r>
            <a:r>
              <a:rPr lang="en-GB" dirty="0" err="1" smtClean="0"/>
              <a:t>Qualter</a:t>
            </a:r>
            <a:r>
              <a:rPr lang="en-GB" dirty="0" smtClean="0"/>
              <a:t> 2014)</a:t>
            </a:r>
            <a:endParaRPr lang="en-GB" dirty="0"/>
          </a:p>
        </p:txBody>
      </p:sp>
    </p:spTree>
    <p:extLst>
      <p:ext uri="{BB962C8B-B14F-4D97-AF65-F5344CB8AC3E}">
        <p14:creationId xmlns:p14="http://schemas.microsoft.com/office/powerpoint/2010/main" val="42594367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360" y="2564904"/>
            <a:ext cx="8435280" cy="3744416"/>
          </a:xfrm>
        </p:spPr>
        <p:txBody>
          <a:bodyPr>
            <a:noAutofit/>
          </a:bodyPr>
          <a:lstStyle/>
          <a:p>
            <a:pPr lvl="0"/>
            <a:r>
              <a:rPr lang="en-GB" sz="1400" b="1" dirty="0" err="1" smtClean="0"/>
              <a:t>i</a:t>
            </a:r>
            <a:r>
              <a:rPr lang="en-GB" sz="1400" b="1" dirty="0" smtClean="0"/>
              <a:t> </a:t>
            </a:r>
            <a:r>
              <a:rPr lang="en-GB" sz="1400" b="1" dirty="0" err="1" smtClean="0"/>
              <a:t>gyffroi</a:t>
            </a:r>
            <a:r>
              <a:rPr lang="en-GB" sz="1400" b="1" dirty="0" smtClean="0"/>
              <a:t> a </a:t>
            </a:r>
            <a:r>
              <a:rPr lang="en-GB" sz="1400" b="1" dirty="0" err="1" smtClean="0"/>
              <a:t>swyno</a:t>
            </a:r>
            <a:r>
              <a:rPr lang="en-GB" sz="1400" b="1" dirty="0" smtClean="0"/>
              <a:t> plant sydd â </a:t>
            </a:r>
            <a:r>
              <a:rPr lang="en-GB" sz="1400" b="1" dirty="0" err="1" smtClean="0"/>
              <a:t>synnwyr</a:t>
            </a:r>
            <a:r>
              <a:rPr lang="en-GB" sz="1400" b="1" dirty="0" smtClean="0"/>
              <a:t> o </a:t>
            </a:r>
            <a:r>
              <a:rPr lang="en-GB" sz="1400" b="1" dirty="0" err="1" smtClean="0"/>
              <a:t>ryfeddod</a:t>
            </a:r>
            <a:r>
              <a:rPr lang="en-GB" sz="1400" b="1" dirty="0" smtClean="0"/>
              <a:t> am y </a:t>
            </a:r>
            <a:r>
              <a:rPr lang="en-GB" sz="1400" b="1" dirty="0" err="1" smtClean="0"/>
              <a:t>byd</a:t>
            </a:r>
            <a:r>
              <a:rPr lang="en-GB" sz="1400" b="1" dirty="0" smtClean="0"/>
              <a:t> </a:t>
            </a:r>
            <a:r>
              <a:rPr lang="en-GB" sz="1400" b="1" dirty="0" err="1" smtClean="0"/>
              <a:t>naturiol</a:t>
            </a:r>
            <a:r>
              <a:rPr lang="en-GB" sz="1400" b="1" dirty="0" smtClean="0"/>
              <a:t>. </a:t>
            </a:r>
          </a:p>
          <a:p>
            <a:pPr marL="0" lvl="0" indent="0">
              <a:buNone/>
            </a:pPr>
            <a:endParaRPr lang="en-GB" sz="1400" b="1" dirty="0" smtClean="0"/>
          </a:p>
          <a:p>
            <a:pPr lvl="0"/>
            <a:r>
              <a:rPr lang="en-GB" sz="1400" b="1" dirty="0" smtClean="0"/>
              <a:t>datblygu </a:t>
            </a:r>
            <a:r>
              <a:rPr lang="en-GB" sz="1400" b="1" dirty="0" err="1" smtClean="0"/>
              <a:t>gwerthfawrogiad</a:t>
            </a:r>
            <a:r>
              <a:rPr lang="en-GB" sz="1400" b="1" dirty="0" smtClean="0"/>
              <a:t> o sut </a:t>
            </a:r>
            <a:r>
              <a:rPr lang="en-GB" sz="1400" b="1" dirty="0" err="1" smtClean="0"/>
              <a:t>mae</a:t>
            </a:r>
            <a:r>
              <a:rPr lang="en-GB" sz="1400" b="1" dirty="0" smtClean="0"/>
              <a:t> </a:t>
            </a:r>
            <a:r>
              <a:rPr lang="en-GB" sz="1400" b="1" dirty="0" err="1" smtClean="0"/>
              <a:t>gwyddoniaeth</a:t>
            </a:r>
            <a:r>
              <a:rPr lang="en-GB" sz="1400" b="1" dirty="0" smtClean="0"/>
              <a:t> wedi </a:t>
            </a:r>
            <a:r>
              <a:rPr lang="en-GB" sz="1400" b="1" dirty="0" err="1" smtClean="0"/>
              <a:t>cyfrannu</a:t>
            </a:r>
            <a:r>
              <a:rPr lang="en-GB" sz="1400" b="1" dirty="0" smtClean="0"/>
              <a:t> at </a:t>
            </a:r>
            <a:r>
              <a:rPr lang="en-GB" sz="1400" b="1" dirty="0" err="1" smtClean="0"/>
              <a:t>ddatblygiad</a:t>
            </a:r>
            <a:r>
              <a:rPr lang="en-GB" sz="1400" b="1" dirty="0" smtClean="0"/>
              <a:t> </a:t>
            </a:r>
            <a:r>
              <a:rPr lang="en-GB" sz="1400" b="1" dirty="0" err="1" smtClean="0"/>
              <a:t>hanesyddol</a:t>
            </a:r>
            <a:r>
              <a:rPr lang="en-GB" sz="1400" b="1" dirty="0" smtClean="0"/>
              <a:t> a </a:t>
            </a:r>
            <a:r>
              <a:rPr lang="en-GB" sz="1400" b="1" dirty="0" err="1" smtClean="0"/>
              <a:t>diwylliannol</a:t>
            </a:r>
            <a:r>
              <a:rPr lang="en-GB" sz="1400" b="1" dirty="0" smtClean="0"/>
              <a:t> </a:t>
            </a:r>
            <a:r>
              <a:rPr lang="en-GB" sz="1400" b="1" dirty="0" err="1" smtClean="0"/>
              <a:t>ein</a:t>
            </a:r>
            <a:r>
              <a:rPr lang="en-GB" sz="1400" b="1" dirty="0" smtClean="0"/>
              <a:t> </a:t>
            </a:r>
            <a:r>
              <a:rPr lang="en-GB" sz="1400" b="1" dirty="0" err="1" smtClean="0"/>
              <a:t>cymdeithas</a:t>
            </a:r>
            <a:r>
              <a:rPr lang="en-GB" sz="1400" b="1" dirty="0" smtClean="0"/>
              <a:t>. </a:t>
            </a:r>
          </a:p>
          <a:p>
            <a:pPr marL="0" lvl="0" indent="0">
              <a:buNone/>
            </a:pPr>
            <a:endParaRPr lang="en-GB" sz="1400" b="1" dirty="0" smtClean="0"/>
          </a:p>
          <a:p>
            <a:pPr lvl="0"/>
            <a:r>
              <a:rPr lang="en-GB" sz="1400" b="1" dirty="0" err="1" smtClean="0"/>
              <a:t>i</a:t>
            </a:r>
            <a:r>
              <a:rPr lang="en-GB" sz="1400" b="1" dirty="0" smtClean="0"/>
              <a:t> </a:t>
            </a:r>
            <a:r>
              <a:rPr lang="en-GB" sz="1400" b="1" dirty="0" err="1" smtClean="0"/>
              <a:t>roi</a:t>
            </a:r>
            <a:r>
              <a:rPr lang="en-GB" sz="1400" b="1" dirty="0" smtClean="0"/>
              <a:t> </a:t>
            </a:r>
            <a:r>
              <a:rPr lang="en-GB" sz="1400" b="1" dirty="0" err="1" smtClean="0"/>
              <a:t>profiad</a:t>
            </a:r>
            <a:r>
              <a:rPr lang="en-GB" sz="1400" b="1" dirty="0" smtClean="0"/>
              <a:t> </a:t>
            </a:r>
            <a:r>
              <a:rPr lang="en-GB" sz="1400" b="1" dirty="0" err="1" smtClean="0"/>
              <a:t>ymarferol</a:t>
            </a:r>
            <a:r>
              <a:rPr lang="en-GB" sz="1400" b="1" dirty="0" smtClean="0"/>
              <a:t> o sut </a:t>
            </a:r>
            <a:r>
              <a:rPr lang="en-GB" sz="1400" b="1" dirty="0" err="1" smtClean="0"/>
              <a:t>mae</a:t>
            </a:r>
            <a:r>
              <a:rPr lang="en-GB" sz="1400" b="1" dirty="0" smtClean="0"/>
              <a:t> </a:t>
            </a:r>
            <a:r>
              <a:rPr lang="en-GB" sz="1400" b="1" dirty="0" err="1" smtClean="0"/>
              <a:t>gwyddonwyr</a:t>
            </a:r>
            <a:r>
              <a:rPr lang="en-GB" sz="1400" b="1" dirty="0" smtClean="0"/>
              <a:t> yn </a:t>
            </a:r>
            <a:r>
              <a:rPr lang="en-GB" sz="1400" b="1" dirty="0" err="1" smtClean="0"/>
              <a:t>arsylwi</a:t>
            </a:r>
            <a:r>
              <a:rPr lang="en-GB" sz="1400" b="1" dirty="0" smtClean="0"/>
              <a:t> </a:t>
            </a:r>
            <a:r>
              <a:rPr lang="en-GB" sz="1400" b="1" dirty="0" err="1" smtClean="0"/>
              <a:t>ar</a:t>
            </a:r>
            <a:r>
              <a:rPr lang="en-GB" sz="1400" b="1" dirty="0" smtClean="0"/>
              <a:t> y </a:t>
            </a:r>
            <a:r>
              <a:rPr lang="en-GB" sz="1400" b="1" dirty="0" err="1" smtClean="0"/>
              <a:t>byd</a:t>
            </a:r>
            <a:r>
              <a:rPr lang="en-GB" sz="1400" b="1" dirty="0" smtClean="0"/>
              <a:t> </a:t>
            </a:r>
            <a:r>
              <a:rPr lang="en-GB" sz="1400" b="1" dirty="0" err="1" smtClean="0"/>
              <a:t>naturiol</a:t>
            </a:r>
            <a:r>
              <a:rPr lang="en-GB" sz="1400" b="1" dirty="0" smtClean="0"/>
              <a:t>, meddwl am </a:t>
            </a:r>
            <a:r>
              <a:rPr lang="en-GB" sz="1400" b="1" dirty="0" err="1" smtClean="0"/>
              <a:t>ddamcaniaethau</a:t>
            </a:r>
            <a:r>
              <a:rPr lang="en-GB" sz="1400" b="1" dirty="0" smtClean="0"/>
              <a:t> a gwneud </a:t>
            </a:r>
            <a:r>
              <a:rPr lang="en-GB" sz="1400" b="1" dirty="0" err="1" smtClean="0"/>
              <a:t>arbrofion</a:t>
            </a:r>
            <a:r>
              <a:rPr lang="en-GB" sz="1400" b="1" dirty="0" smtClean="0"/>
              <a:t> </a:t>
            </a:r>
            <a:r>
              <a:rPr lang="en-GB" sz="1400" b="1" dirty="0" err="1" smtClean="0"/>
              <a:t>i</a:t>
            </a:r>
            <a:r>
              <a:rPr lang="en-GB" sz="1400" b="1" dirty="0" smtClean="0"/>
              <a:t> </a:t>
            </a:r>
            <a:r>
              <a:rPr lang="en-GB" sz="1400" b="1" dirty="0" err="1" smtClean="0"/>
              <a:t>gael</a:t>
            </a:r>
            <a:r>
              <a:rPr lang="en-GB" sz="1400" b="1" dirty="0" smtClean="0"/>
              <a:t> tystiolaeth </a:t>
            </a:r>
            <a:r>
              <a:rPr lang="en-GB" sz="1400" b="1" dirty="0" err="1" smtClean="0"/>
              <a:t>i</a:t>
            </a:r>
            <a:r>
              <a:rPr lang="en-GB" sz="1400" b="1" dirty="0" smtClean="0"/>
              <a:t> gefnogi neu </a:t>
            </a:r>
            <a:r>
              <a:rPr lang="en-GB" sz="1400" b="1" dirty="0" err="1" smtClean="0"/>
              <a:t>wrthbrofi'r</a:t>
            </a:r>
            <a:r>
              <a:rPr lang="en-GB" sz="1400" b="1" dirty="0" smtClean="0"/>
              <a:t> damcaniaethau hyn.</a:t>
            </a:r>
          </a:p>
          <a:p>
            <a:pPr marL="0" lvl="0" indent="0">
              <a:buNone/>
            </a:pPr>
            <a:r>
              <a:rPr lang="en-GB" sz="1400" b="1" dirty="0" smtClean="0"/>
              <a:t> </a:t>
            </a:r>
          </a:p>
          <a:p>
            <a:pPr lvl="0"/>
            <a:r>
              <a:rPr lang="en-GB" sz="1400" b="1" dirty="0" err="1" smtClean="0"/>
              <a:t>achosi</a:t>
            </a:r>
            <a:r>
              <a:rPr lang="en-GB" sz="1400" b="1" dirty="0" smtClean="0"/>
              <a:t> </a:t>
            </a:r>
            <a:r>
              <a:rPr lang="en-GB" sz="1400" b="1" dirty="0" err="1" smtClean="0"/>
              <a:t>i</a:t>
            </a:r>
            <a:r>
              <a:rPr lang="en-GB" sz="1400" b="1" dirty="0" smtClean="0"/>
              <a:t> </a:t>
            </a:r>
            <a:r>
              <a:rPr lang="en-GB" sz="1400" b="1" dirty="0" err="1" smtClean="0"/>
              <a:t>blant</a:t>
            </a:r>
            <a:r>
              <a:rPr lang="en-GB" sz="1400" b="1" dirty="0" smtClean="0"/>
              <a:t> </a:t>
            </a:r>
            <a:r>
              <a:rPr lang="en-GB" sz="1400" b="1" dirty="0" err="1" smtClean="0"/>
              <a:t>ddeall</a:t>
            </a:r>
            <a:r>
              <a:rPr lang="en-GB" sz="1400" b="1" dirty="0" smtClean="0"/>
              <a:t> </a:t>
            </a:r>
            <a:r>
              <a:rPr lang="en-GB" sz="1400" b="1" dirty="0" err="1" smtClean="0"/>
              <a:t>pwysigrwydd</a:t>
            </a:r>
            <a:r>
              <a:rPr lang="en-GB" sz="1400" b="1" dirty="0" smtClean="0"/>
              <a:t> tystiolaeth wrth wneud </a:t>
            </a:r>
            <a:r>
              <a:rPr lang="en-GB" sz="1400" b="1" dirty="0" err="1" smtClean="0"/>
              <a:t>penderfyniadau</a:t>
            </a:r>
            <a:r>
              <a:rPr lang="en-GB" sz="1400" b="1" dirty="0" smtClean="0"/>
              <a:t> a gallu </a:t>
            </a:r>
            <a:r>
              <a:rPr lang="en-GB" sz="1400" b="1" dirty="0" err="1" smtClean="0"/>
              <a:t>barnu</a:t>
            </a:r>
            <a:r>
              <a:rPr lang="en-GB" sz="1400" b="1" dirty="0" smtClean="0"/>
              <a:t> a </a:t>
            </a:r>
            <a:r>
              <a:rPr lang="en-GB" sz="1400" b="1" dirty="0" err="1" smtClean="0"/>
              <a:t>yw</a:t>
            </a:r>
            <a:r>
              <a:rPr lang="en-GB" sz="1400" b="1" dirty="0" smtClean="0"/>
              <a:t> </a:t>
            </a:r>
            <a:r>
              <a:rPr lang="en-GB" sz="1400" b="1" dirty="0" err="1" smtClean="0"/>
              <a:t>honiadau'r</a:t>
            </a:r>
            <a:r>
              <a:rPr lang="en-GB" sz="1400" b="1" dirty="0" smtClean="0"/>
              <a:t> </a:t>
            </a:r>
            <a:r>
              <a:rPr lang="en-GB" sz="1400" b="1" dirty="0" err="1" smtClean="0"/>
              <a:t>cyfryngau</a:t>
            </a:r>
            <a:r>
              <a:rPr lang="en-GB" sz="1400" b="1" dirty="0" smtClean="0"/>
              <a:t>, </a:t>
            </a:r>
            <a:r>
              <a:rPr lang="en-GB" sz="1400" b="1" dirty="0" err="1" smtClean="0"/>
              <a:t>hysbysebwyr</a:t>
            </a:r>
            <a:r>
              <a:rPr lang="en-GB" sz="1400" b="1" dirty="0" smtClean="0"/>
              <a:t>, </a:t>
            </a:r>
            <a:r>
              <a:rPr lang="en-GB" sz="1400" b="1" dirty="0" err="1" smtClean="0"/>
              <a:t>gwleidyddion</a:t>
            </a:r>
            <a:r>
              <a:rPr lang="en-GB" sz="1400" b="1" dirty="0" smtClean="0"/>
              <a:t>, </a:t>
            </a:r>
            <a:r>
              <a:rPr lang="en-GB" sz="1400" b="1" dirty="0" err="1" smtClean="0"/>
              <a:t>newyddiadurwyr</a:t>
            </a:r>
            <a:r>
              <a:rPr lang="en-GB" sz="1400" b="1" dirty="0" smtClean="0"/>
              <a:t>, ac </a:t>
            </a:r>
            <a:r>
              <a:rPr lang="en-GB" sz="1400" b="1" dirty="0" err="1" smtClean="0"/>
              <a:t>ati</a:t>
            </a:r>
            <a:r>
              <a:rPr lang="en-GB" sz="1400" b="1" dirty="0" smtClean="0"/>
              <a:t>, yn seiliedig </a:t>
            </a:r>
            <a:r>
              <a:rPr lang="en-GB" sz="1400" b="1" dirty="0" err="1" smtClean="0"/>
              <a:t>ar</a:t>
            </a:r>
            <a:r>
              <a:rPr lang="en-GB" sz="1400" b="1" dirty="0" smtClean="0"/>
              <a:t> dystiolaeth ac yn </a:t>
            </a:r>
            <a:r>
              <a:rPr lang="en-GB" sz="1400" b="1" dirty="0" err="1" smtClean="0"/>
              <a:t>ddibynadwy</a:t>
            </a:r>
            <a:r>
              <a:rPr lang="en-GB" sz="1400" b="1" dirty="0" smtClean="0"/>
              <a:t>. </a:t>
            </a:r>
          </a:p>
          <a:p>
            <a:pPr marL="0" lvl="0" indent="0">
              <a:buNone/>
            </a:pPr>
            <a:endParaRPr lang="en-GB" sz="1400" b="1" dirty="0" smtClean="0"/>
          </a:p>
          <a:p>
            <a:pPr lvl="0"/>
            <a:r>
              <a:rPr lang="en-GB" sz="1400" b="1" dirty="0" err="1" smtClean="0"/>
              <a:t>i</a:t>
            </a:r>
            <a:r>
              <a:rPr lang="en-GB" sz="1400" b="1" dirty="0" smtClean="0"/>
              <a:t> </a:t>
            </a:r>
            <a:r>
              <a:rPr lang="en-GB" sz="1400" b="1" dirty="0" err="1" smtClean="0"/>
              <a:t>roi</a:t>
            </a:r>
            <a:r>
              <a:rPr lang="en-GB" sz="1400" b="1" dirty="0" smtClean="0"/>
              <a:t> </a:t>
            </a:r>
            <a:r>
              <a:rPr lang="en-GB" sz="1400" b="1" dirty="0" err="1" smtClean="0"/>
              <a:t>digon</a:t>
            </a:r>
            <a:r>
              <a:rPr lang="en-GB" sz="1400" b="1" dirty="0" smtClean="0"/>
              <a:t> o wybodaeth </a:t>
            </a:r>
            <a:r>
              <a:rPr lang="en-GB" sz="1400" b="1" dirty="0" err="1" smtClean="0"/>
              <a:t>ar</a:t>
            </a:r>
            <a:r>
              <a:rPr lang="en-GB" sz="1400" b="1" dirty="0" smtClean="0"/>
              <a:t> sail tystiolaeth </a:t>
            </a:r>
            <a:r>
              <a:rPr lang="en-GB" sz="1400" b="1" dirty="0" err="1" smtClean="0"/>
              <a:t>i</a:t>
            </a:r>
            <a:r>
              <a:rPr lang="en-GB" sz="1400" b="1" dirty="0" smtClean="0"/>
              <a:t> </a:t>
            </a:r>
            <a:r>
              <a:rPr lang="en-GB" sz="1400" b="1" dirty="0" err="1" smtClean="0"/>
              <a:t>ddisgyblion</a:t>
            </a:r>
            <a:r>
              <a:rPr lang="en-GB" sz="1400" b="1" dirty="0" smtClean="0"/>
              <a:t> </a:t>
            </a:r>
            <a:r>
              <a:rPr lang="en-GB" sz="1400" b="1" dirty="0" err="1" smtClean="0"/>
              <a:t>allu</a:t>
            </a:r>
            <a:r>
              <a:rPr lang="en-GB" sz="1400" b="1" dirty="0" smtClean="0"/>
              <a:t> </a:t>
            </a:r>
            <a:r>
              <a:rPr lang="en-GB" sz="1400" b="1" dirty="0" err="1" smtClean="0"/>
              <a:t>llunio</a:t>
            </a:r>
            <a:r>
              <a:rPr lang="en-GB" sz="1400" b="1" dirty="0" smtClean="0"/>
              <a:t> </a:t>
            </a:r>
            <a:r>
              <a:rPr lang="en-GB" sz="1400" b="1" dirty="0" err="1" smtClean="0"/>
              <a:t>barnau</a:t>
            </a:r>
            <a:r>
              <a:rPr lang="en-GB" sz="1400" b="1" dirty="0" smtClean="0"/>
              <a:t> </a:t>
            </a:r>
            <a:r>
              <a:rPr lang="en-GB" sz="1400" b="1" dirty="0" err="1" smtClean="0"/>
              <a:t>personol</a:t>
            </a:r>
            <a:r>
              <a:rPr lang="en-GB" sz="1400" b="1" dirty="0" smtClean="0"/>
              <a:t> </a:t>
            </a:r>
            <a:r>
              <a:rPr lang="en-GB" sz="1400" b="1" dirty="0" err="1" smtClean="0"/>
              <a:t>gwybodus</a:t>
            </a:r>
            <a:r>
              <a:rPr lang="en-GB" sz="1400" b="1" dirty="0" smtClean="0"/>
              <a:t> </a:t>
            </a:r>
            <a:r>
              <a:rPr lang="en-GB" sz="1400" b="1" dirty="0" err="1" smtClean="0"/>
              <a:t>er</a:t>
            </a:r>
            <a:r>
              <a:rPr lang="en-GB" sz="1400" b="1" dirty="0" smtClean="0"/>
              <a:t> mwyn </a:t>
            </a:r>
            <a:r>
              <a:rPr lang="en-GB" sz="1400" b="1" dirty="0" err="1" smtClean="0"/>
              <a:t>byw</a:t>
            </a:r>
            <a:r>
              <a:rPr lang="en-GB" sz="1400" b="1" dirty="0" smtClean="0"/>
              <a:t> </a:t>
            </a:r>
            <a:r>
              <a:rPr lang="en-GB" sz="1400" b="1" dirty="0" err="1" smtClean="0"/>
              <a:t>bywydau</a:t>
            </a:r>
            <a:r>
              <a:rPr lang="en-GB" sz="1400" b="1" dirty="0" smtClean="0"/>
              <a:t> </a:t>
            </a:r>
            <a:r>
              <a:rPr lang="en-GB" sz="1400" b="1" dirty="0" err="1" smtClean="0"/>
              <a:t>iach</a:t>
            </a:r>
            <a:r>
              <a:rPr lang="en-GB" sz="1400" b="1" dirty="0" smtClean="0"/>
              <a:t>, </a:t>
            </a:r>
            <a:r>
              <a:rPr lang="en-GB" sz="1400" b="1" dirty="0" err="1" smtClean="0"/>
              <a:t>diogel</a:t>
            </a:r>
            <a:r>
              <a:rPr lang="en-GB" sz="1400" b="1" dirty="0" smtClean="0"/>
              <a:t>, </a:t>
            </a:r>
            <a:r>
              <a:rPr lang="en-GB" sz="1400" b="1" dirty="0" err="1" smtClean="0"/>
              <a:t>cyfforddus</a:t>
            </a:r>
            <a:r>
              <a:rPr lang="en-GB" sz="1400" b="1" dirty="0" smtClean="0"/>
              <a:t> ac </a:t>
            </a:r>
            <a:r>
              <a:rPr lang="en-GB" sz="1400" b="1" dirty="0" err="1" smtClean="0"/>
              <a:t>amgylcheddol</a:t>
            </a:r>
            <a:r>
              <a:rPr lang="en-GB" sz="1400" b="1" dirty="0" smtClean="0"/>
              <a:t> </a:t>
            </a:r>
            <a:r>
              <a:rPr lang="en-GB" sz="1400" b="1" dirty="0" err="1" smtClean="0"/>
              <a:t>gynaliadwy</a:t>
            </a:r>
            <a:r>
              <a:rPr lang="en-GB" sz="1400" b="1" dirty="0" smtClean="0"/>
              <a:t>. </a:t>
            </a:r>
          </a:p>
          <a:p>
            <a:pPr marL="0" lvl="0" indent="0">
              <a:buNone/>
            </a:pPr>
            <a:endParaRPr lang="en-GB" sz="1400" b="1" dirty="0" smtClean="0"/>
          </a:p>
          <a:p>
            <a:pPr lvl="0"/>
            <a:r>
              <a:rPr lang="en-GB" sz="1400" b="1" dirty="0" smtClean="0"/>
              <a:t>datblygu ymwybyddiaeth o </a:t>
            </a:r>
            <a:r>
              <a:rPr lang="en-GB" sz="1400" b="1" dirty="0" err="1" smtClean="0"/>
              <a:t>gasgliadau</a:t>
            </a:r>
            <a:r>
              <a:rPr lang="en-GB" sz="1400" b="1" dirty="0" smtClean="0"/>
              <a:t> damcaniaethau </a:t>
            </a:r>
            <a:r>
              <a:rPr lang="en-GB" sz="1400" b="1" dirty="0" err="1" smtClean="0"/>
              <a:t>gwyddonol</a:t>
            </a:r>
            <a:r>
              <a:rPr lang="en-GB" sz="1400" b="1" dirty="0" smtClean="0"/>
              <a:t> pwysig mewn ffordd </a:t>
            </a:r>
            <a:r>
              <a:rPr lang="en-GB" sz="1400" b="1" dirty="0" err="1" smtClean="0"/>
              <a:t>bendant</a:t>
            </a:r>
            <a:r>
              <a:rPr lang="en-GB" sz="1400" b="1" dirty="0" smtClean="0"/>
              <a:t> a </a:t>
            </a:r>
            <a:r>
              <a:rPr lang="en-GB" sz="1400" b="1" dirty="0" err="1" smtClean="0"/>
              <a:t>hygyrch</a:t>
            </a:r>
            <a:endParaRPr lang="en-GB" sz="1400" b="1" dirty="0"/>
          </a:p>
        </p:txBody>
      </p:sp>
      <p:sp>
        <p:nvSpPr>
          <p:cNvPr id="3" name="Title 2"/>
          <p:cNvSpPr>
            <a:spLocks noGrp="1"/>
          </p:cNvSpPr>
          <p:nvPr>
            <p:ph type="title"/>
          </p:nvPr>
        </p:nvSpPr>
        <p:spPr/>
        <p:txBody>
          <a:bodyPr>
            <a:noAutofit/>
          </a:bodyPr>
          <a:lstStyle/>
          <a:p>
            <a:r>
              <a:rPr lang="en-GB" sz="3500" dirty="0" err="1" smtClean="0"/>
              <a:t>Nodau</a:t>
            </a:r>
            <a:r>
              <a:rPr lang="en-GB" sz="3500" dirty="0" smtClean="0"/>
              <a:t> </a:t>
            </a:r>
            <a:r>
              <a:rPr lang="en-GB" sz="3500" dirty="0" err="1" smtClean="0"/>
              <a:t>gwyddoniaeth</a:t>
            </a:r>
            <a:r>
              <a:rPr lang="en-GB" sz="3500" dirty="0" smtClean="0"/>
              <a:t> (</a:t>
            </a:r>
            <a:r>
              <a:rPr lang="en-GB" sz="3500" dirty="0" err="1" smtClean="0"/>
              <a:t>DfE</a:t>
            </a:r>
            <a:r>
              <a:rPr lang="en-GB" sz="3500" dirty="0" smtClean="0"/>
              <a:t>, 2013)</a:t>
            </a:r>
            <a:endParaRPr lang="en-GB" sz="3500" dirty="0"/>
          </a:p>
        </p:txBody>
      </p:sp>
    </p:spTree>
    <p:extLst>
      <p:ext uri="{BB962C8B-B14F-4D97-AF65-F5344CB8AC3E}">
        <p14:creationId xmlns:p14="http://schemas.microsoft.com/office/powerpoint/2010/main" val="33804095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8376" y="2492896"/>
            <a:ext cx="8362096" cy="4248472"/>
          </a:xfrm>
        </p:spPr>
        <p:txBody>
          <a:bodyPr>
            <a:noAutofit/>
          </a:bodyPr>
          <a:lstStyle/>
          <a:p>
            <a:pPr lvl="0"/>
            <a:r>
              <a:rPr lang="en-GB" sz="1400" b="1" dirty="0"/>
              <a:t>to excite and enthuse children with a sense of awe and wonder at the natural world</a:t>
            </a:r>
            <a:r>
              <a:rPr lang="en-GB" sz="1400" b="1" dirty="0" smtClean="0"/>
              <a:t>.</a:t>
            </a:r>
          </a:p>
          <a:p>
            <a:pPr marL="0" lvl="0" indent="0">
              <a:buNone/>
            </a:pPr>
            <a:endParaRPr lang="en-GB" sz="1400" b="1" dirty="0"/>
          </a:p>
          <a:p>
            <a:pPr lvl="0"/>
            <a:r>
              <a:rPr lang="en-GB" sz="1400" b="1" dirty="0"/>
              <a:t>to develop an appreciation of how science has contributed to the historical and cultural development of our society</a:t>
            </a:r>
            <a:r>
              <a:rPr lang="en-GB" sz="1400" b="1" dirty="0" smtClean="0"/>
              <a:t>.</a:t>
            </a:r>
          </a:p>
          <a:p>
            <a:pPr marL="0" lvl="0" indent="0">
              <a:buNone/>
            </a:pPr>
            <a:endParaRPr lang="en-GB" sz="1400" b="1" dirty="0"/>
          </a:p>
          <a:p>
            <a:pPr lvl="0"/>
            <a:r>
              <a:rPr lang="en-GB" sz="1400" b="1" dirty="0"/>
              <a:t>to give practical experience of how scientists make observations of the natural world, come up with hypotheses and do experiments to </a:t>
            </a:r>
            <a:r>
              <a:rPr lang="en-GB" sz="1400" b="1" dirty="0" smtClean="0"/>
              <a:t>obtain evidence </a:t>
            </a:r>
            <a:r>
              <a:rPr lang="en-GB" sz="1400" b="1" dirty="0"/>
              <a:t>to support or disprove these hypotheses</a:t>
            </a:r>
            <a:r>
              <a:rPr lang="en-GB" sz="1400" b="1" dirty="0" smtClean="0"/>
              <a:t>.</a:t>
            </a:r>
          </a:p>
          <a:p>
            <a:pPr lvl="0"/>
            <a:endParaRPr lang="en-GB" sz="1400" b="1" dirty="0"/>
          </a:p>
          <a:p>
            <a:pPr lvl="0"/>
            <a:r>
              <a:rPr lang="en-GB" sz="1400" b="1" dirty="0"/>
              <a:t>to cause children to understand the importance of evidence when making decisions and to be able to judge whether the claims of the media, advertisers, politicians, journalists, </a:t>
            </a:r>
            <a:r>
              <a:rPr lang="en-GB" sz="1400" b="1" dirty="0" err="1"/>
              <a:t>etc</a:t>
            </a:r>
            <a:r>
              <a:rPr lang="en-GB" sz="1400" b="1" dirty="0"/>
              <a:t>, are evidence-based and reliable</a:t>
            </a:r>
            <a:r>
              <a:rPr lang="en-GB" sz="1400" b="1" dirty="0" smtClean="0"/>
              <a:t>.</a:t>
            </a:r>
          </a:p>
          <a:p>
            <a:pPr marL="0" lvl="0" indent="0">
              <a:buNone/>
            </a:pPr>
            <a:endParaRPr lang="en-GB" sz="1400" b="1" dirty="0"/>
          </a:p>
          <a:p>
            <a:pPr lvl="0"/>
            <a:r>
              <a:rPr lang="en-GB" sz="1400" b="1" dirty="0"/>
              <a:t>to give pupils enough evidence-based knowledge to be able to make informed personal judgements in order to lead healthy, safe, comfortable and environmentally sustainable lives</a:t>
            </a:r>
            <a:r>
              <a:rPr lang="en-GB" sz="1400" b="1" dirty="0" smtClean="0"/>
              <a:t>.</a:t>
            </a:r>
          </a:p>
          <a:p>
            <a:pPr marL="0" lvl="0" indent="0">
              <a:buNone/>
            </a:pPr>
            <a:endParaRPr lang="en-GB" sz="1400" b="1" dirty="0"/>
          </a:p>
          <a:p>
            <a:r>
              <a:rPr lang="en-GB" sz="1400" b="1" dirty="0"/>
              <a:t>to develop awareness of the conclusions of important scientific theories in a concrete and accessible </a:t>
            </a:r>
            <a:r>
              <a:rPr lang="en-GB" sz="1400" b="1" dirty="0" smtClean="0"/>
              <a:t>way</a:t>
            </a:r>
          </a:p>
          <a:p>
            <a:endParaRPr lang="en-GB" sz="1300" dirty="0"/>
          </a:p>
        </p:txBody>
      </p:sp>
      <p:sp>
        <p:nvSpPr>
          <p:cNvPr id="3" name="Title 2"/>
          <p:cNvSpPr>
            <a:spLocks noGrp="1"/>
          </p:cNvSpPr>
          <p:nvPr>
            <p:ph type="title"/>
          </p:nvPr>
        </p:nvSpPr>
        <p:spPr/>
        <p:txBody>
          <a:bodyPr>
            <a:noAutofit/>
          </a:bodyPr>
          <a:lstStyle/>
          <a:p>
            <a:r>
              <a:rPr lang="en-GB" sz="3500" dirty="0" smtClean="0"/>
              <a:t>The aims of science (</a:t>
            </a:r>
            <a:r>
              <a:rPr lang="en-GB" sz="3500" dirty="0" err="1" smtClean="0"/>
              <a:t>DfE</a:t>
            </a:r>
            <a:r>
              <a:rPr lang="en-GB" sz="3500" dirty="0" smtClean="0"/>
              <a:t>, 2013)</a:t>
            </a:r>
            <a:endParaRPr lang="en-GB" sz="3500" dirty="0"/>
          </a:p>
        </p:txBody>
      </p:sp>
    </p:spTree>
    <p:extLst>
      <p:ext uri="{BB962C8B-B14F-4D97-AF65-F5344CB8AC3E}">
        <p14:creationId xmlns:p14="http://schemas.microsoft.com/office/powerpoint/2010/main" val="27229584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0472" y="2708920"/>
            <a:ext cx="5675704" cy="2160240"/>
          </a:xfrm>
        </p:spPr>
        <p:txBody>
          <a:bodyPr>
            <a:normAutofit fontScale="40000" lnSpcReduction="20000"/>
          </a:bodyPr>
          <a:lstStyle/>
          <a:p>
            <a:pPr marL="0" indent="0" algn="ctr">
              <a:buNone/>
            </a:pPr>
            <a:r>
              <a:rPr lang="en-GB" sz="5400" b="1" i="1" dirty="0" smtClean="0"/>
              <a:t>Artist neu </a:t>
            </a:r>
            <a:r>
              <a:rPr lang="en-GB" sz="5400" b="1" i="1" dirty="0" err="1" smtClean="0"/>
              <a:t>Wyddonydd</a:t>
            </a:r>
            <a:r>
              <a:rPr lang="en-GB" sz="5400" b="1" i="1" dirty="0" smtClean="0"/>
              <a:t>?</a:t>
            </a:r>
          </a:p>
          <a:p>
            <a:pPr marL="0" indent="0" algn="ctr">
              <a:buNone/>
            </a:pPr>
            <a:r>
              <a:rPr lang="en-GB" sz="5400" b="1" dirty="0" smtClean="0"/>
              <a:t>Artist </a:t>
            </a:r>
            <a:r>
              <a:rPr lang="en-GB" sz="5400" b="1" dirty="0"/>
              <a:t>or Scientist</a:t>
            </a:r>
            <a:r>
              <a:rPr lang="en-GB" sz="5400" b="1" dirty="0" smtClean="0"/>
              <a:t>?</a:t>
            </a:r>
          </a:p>
          <a:p>
            <a:pPr marL="0" indent="0" algn="ctr">
              <a:buNone/>
            </a:pPr>
            <a:r>
              <a:rPr lang="en-GB" sz="4000" b="1" i="1" dirty="0" smtClean="0"/>
              <a:t>Pam? </a:t>
            </a:r>
            <a:r>
              <a:rPr lang="en-GB" sz="4000" b="1" dirty="0" smtClean="0"/>
              <a:t>/ Why?</a:t>
            </a:r>
          </a:p>
          <a:p>
            <a:pPr marL="0" indent="0" algn="ctr">
              <a:buNone/>
            </a:pPr>
            <a:endParaRPr lang="en-GB" sz="3200" b="1" dirty="0" smtClean="0"/>
          </a:p>
          <a:p>
            <a:pPr marL="0" indent="0" algn="ctr">
              <a:buNone/>
            </a:pPr>
            <a:r>
              <a:rPr lang="en-GB" sz="5800" b="1" i="1" dirty="0" err="1" smtClean="0"/>
              <a:t>Ymchwiliwch</a:t>
            </a:r>
            <a:r>
              <a:rPr lang="en-GB" sz="5800" b="1" i="1" dirty="0" smtClean="0"/>
              <a:t> </a:t>
            </a:r>
            <a:r>
              <a:rPr lang="en-GB" sz="5800" b="1" i="1" dirty="0" err="1" smtClean="0"/>
              <a:t>i</a:t>
            </a:r>
            <a:r>
              <a:rPr lang="en-GB" sz="5800" b="1" i="1" dirty="0" smtClean="0"/>
              <a:t> </a:t>
            </a:r>
            <a:r>
              <a:rPr lang="en-GB" sz="5800" b="1" i="1" dirty="0" err="1" smtClean="0"/>
              <a:t>geisio</a:t>
            </a:r>
            <a:r>
              <a:rPr lang="en-GB" sz="5800" b="1" i="1" dirty="0" smtClean="0"/>
              <a:t> </a:t>
            </a:r>
            <a:r>
              <a:rPr lang="en-GB" sz="5800" b="1" i="1" dirty="0" err="1" smtClean="0"/>
              <a:t>ddod</a:t>
            </a:r>
            <a:r>
              <a:rPr lang="en-GB" sz="5800" b="1" i="1" dirty="0" smtClean="0"/>
              <a:t> </a:t>
            </a:r>
            <a:r>
              <a:rPr lang="en-GB" sz="5800" b="1" i="1" dirty="0" err="1" smtClean="0"/>
              <a:t>i’ch</a:t>
            </a:r>
            <a:r>
              <a:rPr lang="en-GB" sz="5800" b="1" i="1" dirty="0" smtClean="0"/>
              <a:t> barn eich </a:t>
            </a:r>
            <a:r>
              <a:rPr lang="en-GB" sz="5800" b="1" i="1" dirty="0" err="1" smtClean="0"/>
              <a:t>hun</a:t>
            </a:r>
            <a:r>
              <a:rPr lang="en-GB" sz="5800" b="1" i="1" dirty="0" smtClean="0"/>
              <a:t>. </a:t>
            </a:r>
          </a:p>
          <a:p>
            <a:pPr marL="0" indent="0" algn="ctr">
              <a:buNone/>
            </a:pPr>
            <a:r>
              <a:rPr lang="en-GB" sz="5800" b="1" dirty="0" err="1" smtClean="0"/>
              <a:t>Reseach</a:t>
            </a:r>
            <a:r>
              <a:rPr lang="en-GB" sz="5800" b="1" dirty="0" smtClean="0"/>
              <a:t> to make your own judgement. </a:t>
            </a:r>
            <a:endParaRPr lang="en-GB" sz="5800" b="1" dirty="0"/>
          </a:p>
          <a:p>
            <a:endParaRPr lang="en-GB" dirty="0"/>
          </a:p>
        </p:txBody>
      </p:sp>
      <p:sp>
        <p:nvSpPr>
          <p:cNvPr id="3" name="Title 2"/>
          <p:cNvSpPr>
            <a:spLocks noGrp="1"/>
          </p:cNvSpPr>
          <p:nvPr>
            <p:ph type="title"/>
          </p:nvPr>
        </p:nvSpPr>
        <p:spPr/>
        <p:txBody>
          <a:bodyPr>
            <a:normAutofit fontScale="90000"/>
          </a:bodyPr>
          <a:lstStyle/>
          <a:p>
            <a:r>
              <a:rPr lang="en-GB" dirty="0" smtClean="0"/>
              <a:t>Leonardo Da Vinci</a:t>
            </a:r>
            <a:br>
              <a:rPr lang="en-GB" dirty="0" smtClean="0"/>
            </a:br>
            <a:r>
              <a:rPr lang="en-GB" dirty="0" smtClean="0"/>
              <a:t>(1452 – 1519)</a:t>
            </a:r>
            <a:endParaRPr lang="en-GB" dirty="0"/>
          </a:p>
        </p:txBody>
      </p:sp>
      <p:pic>
        <p:nvPicPr>
          <p:cNvPr id="2050" name="Picture 2" descr="http://t0.gstatic.com/images?q=tbn:ANd9GcRXsAz9q5GWPM1Op09XQB8kcYq1xa_8vx5aOlDIqXFn1yKW9avAeQ">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4792" y="2259463"/>
            <a:ext cx="1473936" cy="22322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Why da Vinci was a Scientist First | I, Scienc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89931" y="4996022"/>
            <a:ext cx="2291455" cy="1622946"/>
          </a:xfrm>
          <a:prstGeom prst="rect">
            <a:avLst/>
          </a:prstGeom>
        </p:spPr>
      </p:pic>
      <p:pic>
        <p:nvPicPr>
          <p:cNvPr id="5" name="Picture 4" descr="Leonardo da Vinci, Italian artist and inventor - Stock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0472" y="504056"/>
            <a:ext cx="1601016" cy="1988840"/>
          </a:xfrm>
          <a:prstGeom prst="rect">
            <a:avLst/>
          </a:prstGeom>
        </p:spPr>
      </p:pic>
      <p:pic>
        <p:nvPicPr>
          <p:cNvPr id="6" name="Picture 5" descr="Leonardo’s Human-powered Helicopter Realised | ITALY Magazine"/>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20272" y="606521"/>
            <a:ext cx="1730357" cy="1275494"/>
          </a:xfrm>
          <a:prstGeom prst="rect">
            <a:avLst/>
          </a:prstGeom>
        </p:spPr>
      </p:pic>
      <p:pic>
        <p:nvPicPr>
          <p:cNvPr id="7" name="Picture 6" descr="File:Vitruvian.jpg - Wikipedia"/>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86641" y="4869160"/>
            <a:ext cx="1196901" cy="1689743"/>
          </a:xfrm>
          <a:prstGeom prst="rect">
            <a:avLst/>
          </a:prstGeom>
        </p:spPr>
      </p:pic>
      <p:pic>
        <p:nvPicPr>
          <p:cNvPr id="8" name="Picture 7" descr="What Happened at the Last Supper? | Christian Question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1676" y="4869160"/>
            <a:ext cx="3439623" cy="1749808"/>
          </a:xfrm>
          <a:prstGeom prst="rect">
            <a:avLst/>
          </a:prstGeom>
        </p:spPr>
      </p:pic>
    </p:spTree>
    <p:extLst>
      <p:ext uri="{BB962C8B-B14F-4D97-AF65-F5344CB8AC3E}">
        <p14:creationId xmlns:p14="http://schemas.microsoft.com/office/powerpoint/2010/main" val="8813990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306224"/>
            <a:ext cx="8229600" cy="1252728"/>
          </a:xfrm>
        </p:spPr>
        <p:txBody>
          <a:bodyPr>
            <a:normAutofit fontScale="90000"/>
          </a:bodyPr>
          <a:lstStyle/>
          <a:p>
            <a:r>
              <a:rPr lang="en-GB" dirty="0" smtClean="0"/>
              <a:t>Leonardo Da </a:t>
            </a:r>
            <a:r>
              <a:rPr lang="en-GB" dirty="0"/>
              <a:t>Vinci</a:t>
            </a:r>
            <a:br>
              <a:rPr lang="en-GB" dirty="0"/>
            </a:br>
            <a:r>
              <a:rPr lang="en-GB" dirty="0"/>
              <a:t>(1452 – 1519) </a:t>
            </a:r>
          </a:p>
        </p:txBody>
      </p:sp>
      <p:sp>
        <p:nvSpPr>
          <p:cNvPr id="5" name="Content Placeholder 4"/>
          <p:cNvSpPr>
            <a:spLocks noGrp="1"/>
          </p:cNvSpPr>
          <p:nvPr>
            <p:ph idx="1"/>
          </p:nvPr>
        </p:nvSpPr>
        <p:spPr>
          <a:xfrm>
            <a:off x="323528" y="2492896"/>
            <a:ext cx="3852416" cy="4365104"/>
          </a:xfrm>
        </p:spPr>
        <p:txBody>
          <a:bodyPr>
            <a:normAutofit fontScale="40000" lnSpcReduction="20000"/>
          </a:bodyPr>
          <a:lstStyle/>
          <a:p>
            <a:pPr marL="0" indent="0">
              <a:buNone/>
            </a:pPr>
            <a:endParaRPr lang="en-GB" b="1" u="sng" dirty="0" smtClean="0"/>
          </a:p>
          <a:p>
            <a:r>
              <a:rPr lang="cy-GB" altLang="en-US" sz="4500" dirty="0">
                <a:solidFill>
                  <a:schemeClr val="bg2">
                    <a:lumMod val="50000"/>
                  </a:schemeClr>
                </a:solidFill>
              </a:rPr>
              <a:t>Gwyddoniaeth </a:t>
            </a:r>
            <a:r>
              <a:rPr lang="cy-GB" altLang="en-US" sz="4500" dirty="0" smtClean="0">
                <a:solidFill>
                  <a:schemeClr val="bg2">
                    <a:lumMod val="50000"/>
                  </a:schemeClr>
                </a:solidFill>
              </a:rPr>
              <a:t>y cyfnod; </a:t>
            </a:r>
            <a:r>
              <a:rPr lang="cy-GB" altLang="en-US" sz="4500" dirty="0">
                <a:solidFill>
                  <a:schemeClr val="bg2">
                    <a:lumMod val="50000"/>
                  </a:schemeClr>
                </a:solidFill>
              </a:rPr>
              <a:t>daeth gwybodaeth wyddonol o </a:t>
            </a:r>
            <a:r>
              <a:rPr lang="cy-GB" altLang="en-US" sz="4500" dirty="0" err="1">
                <a:solidFill>
                  <a:schemeClr val="bg2">
                    <a:lumMod val="50000"/>
                  </a:schemeClr>
                </a:solidFill>
              </a:rPr>
              <a:t>Feibl</a:t>
            </a:r>
            <a:r>
              <a:rPr lang="cy-GB" altLang="en-US" sz="4500" dirty="0">
                <a:solidFill>
                  <a:schemeClr val="bg2">
                    <a:lumMod val="50000"/>
                  </a:schemeClr>
                </a:solidFill>
              </a:rPr>
              <a:t> neu waith gwyddonydd </a:t>
            </a:r>
            <a:r>
              <a:rPr lang="cy-GB" altLang="en-US" sz="4500" dirty="0" smtClean="0">
                <a:solidFill>
                  <a:schemeClr val="bg2">
                    <a:lumMod val="50000"/>
                  </a:schemeClr>
                </a:solidFill>
              </a:rPr>
              <a:t>arall</a:t>
            </a:r>
          </a:p>
          <a:p>
            <a:pPr marL="0" indent="0">
              <a:buNone/>
            </a:pPr>
            <a:endParaRPr lang="cy-GB" altLang="en-US" sz="4500" dirty="0" smtClean="0">
              <a:solidFill>
                <a:schemeClr val="bg2">
                  <a:lumMod val="50000"/>
                </a:schemeClr>
              </a:solidFill>
            </a:endParaRPr>
          </a:p>
          <a:p>
            <a:r>
              <a:rPr lang="cy-GB" altLang="en-US" sz="4500" dirty="0" smtClean="0">
                <a:solidFill>
                  <a:schemeClr val="bg2">
                    <a:lumMod val="50000"/>
                  </a:schemeClr>
                </a:solidFill>
              </a:rPr>
              <a:t>Gwyddonydd </a:t>
            </a:r>
            <a:r>
              <a:rPr lang="cy-GB" altLang="en-US" sz="4500" dirty="0">
                <a:solidFill>
                  <a:schemeClr val="bg2">
                    <a:lumMod val="50000"/>
                  </a:schemeClr>
                </a:solidFill>
              </a:rPr>
              <a:t>cyntaf </a:t>
            </a:r>
            <a:r>
              <a:rPr lang="cy-GB" altLang="en-US" sz="4500" dirty="0" smtClean="0">
                <a:solidFill>
                  <a:schemeClr val="bg2">
                    <a:lumMod val="50000"/>
                  </a:schemeClr>
                </a:solidFill>
              </a:rPr>
              <a:t>oedd </a:t>
            </a:r>
            <a:r>
              <a:rPr lang="cy-GB" altLang="en-US" sz="4500" dirty="0">
                <a:solidFill>
                  <a:schemeClr val="bg2">
                    <a:lumMod val="50000"/>
                  </a:schemeClr>
                </a:solidFill>
              </a:rPr>
              <a:t>yn </a:t>
            </a:r>
            <a:r>
              <a:rPr lang="cy-GB" altLang="en-US" sz="4500" dirty="0" smtClean="0">
                <a:solidFill>
                  <a:schemeClr val="bg2">
                    <a:lumMod val="50000"/>
                  </a:schemeClr>
                </a:solidFill>
              </a:rPr>
              <a:t>cysylltu mathemateg </a:t>
            </a:r>
            <a:r>
              <a:rPr lang="cy-GB" altLang="en-US" sz="4500" dirty="0">
                <a:solidFill>
                  <a:schemeClr val="bg2">
                    <a:lumMod val="50000"/>
                  </a:schemeClr>
                </a:solidFill>
              </a:rPr>
              <a:t>a gwyddoniaeth </a:t>
            </a:r>
            <a:endParaRPr lang="cy-GB" altLang="en-US" sz="4500" dirty="0" smtClean="0">
              <a:solidFill>
                <a:schemeClr val="bg2">
                  <a:lumMod val="50000"/>
                </a:schemeClr>
              </a:solidFill>
            </a:endParaRPr>
          </a:p>
          <a:p>
            <a:pPr marL="0" indent="0">
              <a:buNone/>
            </a:pPr>
            <a:endParaRPr lang="cy-GB" altLang="en-US" sz="4500" dirty="0" smtClean="0">
              <a:solidFill>
                <a:schemeClr val="bg2">
                  <a:lumMod val="50000"/>
                </a:schemeClr>
              </a:solidFill>
            </a:endParaRPr>
          </a:p>
          <a:p>
            <a:r>
              <a:rPr lang="cy-GB" altLang="en-US" sz="4500" dirty="0" smtClean="0">
                <a:solidFill>
                  <a:schemeClr val="bg2">
                    <a:lumMod val="50000"/>
                  </a:schemeClr>
                </a:solidFill>
              </a:rPr>
              <a:t>Dechreuodd </a:t>
            </a:r>
            <a:r>
              <a:rPr lang="cy-GB" altLang="en-US" sz="4500" dirty="0">
                <a:solidFill>
                  <a:schemeClr val="bg2">
                    <a:lumMod val="50000"/>
                  </a:schemeClr>
                </a:solidFill>
              </a:rPr>
              <a:t>chwyldro gwyddonol </a:t>
            </a:r>
            <a:endParaRPr lang="cy-GB" altLang="en-US" sz="4500" dirty="0" smtClean="0">
              <a:solidFill>
                <a:schemeClr val="bg2">
                  <a:lumMod val="50000"/>
                </a:schemeClr>
              </a:solidFill>
            </a:endParaRPr>
          </a:p>
          <a:p>
            <a:pPr marL="0" indent="0">
              <a:buNone/>
            </a:pPr>
            <a:endParaRPr lang="cy-GB" altLang="en-US" sz="4500" dirty="0" smtClean="0">
              <a:solidFill>
                <a:schemeClr val="bg2">
                  <a:lumMod val="50000"/>
                </a:schemeClr>
              </a:solidFill>
            </a:endParaRPr>
          </a:p>
          <a:p>
            <a:r>
              <a:rPr lang="cy-GB" altLang="en-US" sz="4500" dirty="0" smtClean="0">
                <a:solidFill>
                  <a:schemeClr val="bg2">
                    <a:lumMod val="50000"/>
                  </a:schemeClr>
                </a:solidFill>
              </a:rPr>
              <a:t>Ei luniadau </a:t>
            </a:r>
            <a:r>
              <a:rPr lang="cy-GB" altLang="en-US" sz="4500" dirty="0">
                <a:solidFill>
                  <a:schemeClr val="bg2">
                    <a:lumMod val="50000"/>
                  </a:schemeClr>
                </a:solidFill>
              </a:rPr>
              <a:t>anatomegol yn dal i gael eu defnyddio gan feddygon heddiw </a:t>
            </a:r>
          </a:p>
          <a:p>
            <a:pPr marL="0" indent="0">
              <a:buNone/>
            </a:pPr>
            <a:endParaRPr lang="en-GB" sz="4500" dirty="0"/>
          </a:p>
          <a:p>
            <a:pPr marL="0" indent="0">
              <a:buNone/>
            </a:pPr>
            <a:r>
              <a:rPr lang="en-GB" sz="4500" dirty="0" smtClean="0"/>
              <a:t>    </a:t>
            </a:r>
            <a:r>
              <a:rPr lang="en-GB" sz="4500" dirty="0" err="1" smtClean="0"/>
              <a:t>Atalay</a:t>
            </a:r>
            <a:r>
              <a:rPr lang="en-GB" sz="4500" dirty="0" smtClean="0"/>
              <a:t> (2014)</a:t>
            </a:r>
          </a:p>
          <a:p>
            <a:pPr marL="0" indent="0">
              <a:buNone/>
            </a:pPr>
            <a:endParaRPr lang="en-GB" b="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0292" y="306225"/>
            <a:ext cx="1578677" cy="2114664"/>
          </a:xfrm>
          <a:prstGeom prst="rect">
            <a:avLst/>
          </a:prstGeom>
        </p:spPr>
      </p:pic>
      <p:sp>
        <p:nvSpPr>
          <p:cNvPr id="7" name="Content Placeholder 4"/>
          <p:cNvSpPr txBox="1">
            <a:spLocks/>
          </p:cNvSpPr>
          <p:nvPr/>
        </p:nvSpPr>
        <p:spPr>
          <a:xfrm>
            <a:off x="4644008" y="2516195"/>
            <a:ext cx="3852416" cy="4240088"/>
          </a:xfrm>
          <a:prstGeom prst="rect">
            <a:avLst/>
          </a:prstGeom>
        </p:spPr>
        <p:txBody>
          <a:bodyPr vert="horz" lIns="91440" tIns="45720" rIns="91440" bIns="45720" rtlCol="0">
            <a:normAutofit fontScale="6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endParaRPr lang="en-GB" b="1" u="sng" dirty="0" smtClean="0"/>
          </a:p>
          <a:p>
            <a:r>
              <a:rPr lang="en-GB" sz="2900" dirty="0" smtClean="0"/>
              <a:t>Science of the time; scientific knowledge came from the Bible or work of another scientist</a:t>
            </a:r>
          </a:p>
          <a:p>
            <a:pPr marL="0" indent="0">
              <a:buFont typeface="Symbol" pitchFamily="18" charset="2"/>
              <a:buNone/>
            </a:pPr>
            <a:endParaRPr lang="en-GB" sz="2900" dirty="0" smtClean="0"/>
          </a:p>
          <a:p>
            <a:r>
              <a:rPr lang="en-GB" sz="2900" dirty="0" smtClean="0"/>
              <a:t>First scientist that correlated maths and science</a:t>
            </a:r>
          </a:p>
          <a:p>
            <a:pPr marL="0" indent="0">
              <a:buFont typeface="Symbol" pitchFamily="18" charset="2"/>
              <a:buNone/>
            </a:pPr>
            <a:endParaRPr lang="en-GB" sz="2900" dirty="0" smtClean="0"/>
          </a:p>
          <a:p>
            <a:r>
              <a:rPr lang="en-GB" sz="2900" dirty="0" smtClean="0"/>
              <a:t>Started a scientific revolution</a:t>
            </a:r>
          </a:p>
          <a:p>
            <a:pPr marL="0" indent="0">
              <a:buFont typeface="Symbol" pitchFamily="18" charset="2"/>
              <a:buNone/>
            </a:pPr>
            <a:endParaRPr lang="en-GB" sz="2900" dirty="0" smtClean="0"/>
          </a:p>
          <a:p>
            <a:r>
              <a:rPr lang="en-GB" sz="2900" dirty="0" smtClean="0"/>
              <a:t>His anatomical drawings are still used by doctors today </a:t>
            </a:r>
          </a:p>
          <a:p>
            <a:pPr marL="0" indent="0">
              <a:buFont typeface="Symbol" pitchFamily="18" charset="2"/>
              <a:buNone/>
            </a:pPr>
            <a:endParaRPr lang="en-GB" sz="2900" dirty="0" smtClean="0"/>
          </a:p>
          <a:p>
            <a:pPr marL="0" indent="0">
              <a:buFont typeface="Symbol" pitchFamily="18" charset="2"/>
              <a:buNone/>
            </a:pPr>
            <a:r>
              <a:rPr lang="en-GB" sz="2900" dirty="0" smtClean="0"/>
              <a:t>     </a:t>
            </a:r>
            <a:r>
              <a:rPr lang="en-GB" sz="2900" dirty="0" err="1" smtClean="0"/>
              <a:t>Atalay</a:t>
            </a:r>
            <a:r>
              <a:rPr lang="en-GB" sz="2900" dirty="0" smtClean="0"/>
              <a:t> (2014)</a:t>
            </a:r>
          </a:p>
          <a:p>
            <a:pPr marL="0" indent="0">
              <a:buFont typeface="Symbol" pitchFamily="18" charset="2"/>
              <a:buNone/>
            </a:pPr>
            <a:endParaRPr lang="en-GB" b="1" dirty="0"/>
          </a:p>
        </p:txBody>
      </p:sp>
    </p:spTree>
    <p:extLst>
      <p:ext uri="{BB962C8B-B14F-4D97-AF65-F5344CB8AC3E}">
        <p14:creationId xmlns:p14="http://schemas.microsoft.com/office/powerpoint/2010/main" val="8355409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9857" y="2276872"/>
            <a:ext cx="8496943" cy="4464496"/>
          </a:xfrm>
          <a:noFill/>
        </p:spPr>
        <p:txBody>
          <a:bodyPr>
            <a:normAutofit fontScale="77500" lnSpcReduction="20000"/>
          </a:bodyPr>
          <a:lstStyle/>
          <a:p>
            <a:pPr marL="0" indent="0">
              <a:buNone/>
            </a:pPr>
            <a:r>
              <a:rPr lang="en-GB" b="1" u="sng" dirty="0" err="1" smtClean="0"/>
              <a:t>Cysylltu</a:t>
            </a:r>
            <a:r>
              <a:rPr lang="en-GB" b="1" u="sng" dirty="0" smtClean="0"/>
              <a:t> </a:t>
            </a:r>
            <a:r>
              <a:rPr lang="en-GB" b="1" u="sng" dirty="0" err="1" smtClean="0"/>
              <a:t>Celf</a:t>
            </a:r>
            <a:r>
              <a:rPr lang="en-GB" b="1" u="sng" dirty="0" smtClean="0"/>
              <a:t> a </a:t>
            </a:r>
            <a:r>
              <a:rPr lang="en-GB" b="1" u="sng" dirty="0" err="1" smtClean="0"/>
              <a:t>Gwyddoniaeth</a:t>
            </a:r>
            <a:endParaRPr lang="en-GB" b="1" u="sng" dirty="0" smtClean="0"/>
          </a:p>
          <a:p>
            <a:pPr marL="0" indent="0">
              <a:buNone/>
            </a:pPr>
            <a:endParaRPr lang="en-GB" b="1" u="sng" dirty="0"/>
          </a:p>
          <a:p>
            <a:pPr marL="0" indent="0">
              <a:buNone/>
            </a:pPr>
            <a:r>
              <a:rPr lang="en-GB" sz="2300" b="1" dirty="0" err="1" smtClean="0"/>
              <a:t>Anatomeg</a:t>
            </a:r>
            <a:r>
              <a:rPr lang="en-GB" sz="2300" b="1" dirty="0" smtClean="0"/>
              <a:t>: </a:t>
            </a:r>
            <a:endParaRPr lang="en-GB" sz="2300" b="1" dirty="0"/>
          </a:p>
          <a:p>
            <a:r>
              <a:rPr lang="en-GB" sz="2300" dirty="0" smtClean="0"/>
              <a:t>Mae </a:t>
            </a:r>
            <a:r>
              <a:rPr lang="en-GB" sz="2300" dirty="0"/>
              <a:t>llawer o'r </a:t>
            </a:r>
            <a:r>
              <a:rPr lang="en-GB" sz="2300" dirty="0" err="1"/>
              <a:t>lluniadau</a:t>
            </a:r>
            <a:r>
              <a:rPr lang="en-GB" sz="2300" dirty="0"/>
              <a:t> </a:t>
            </a:r>
            <a:r>
              <a:rPr lang="en-GB" sz="2300" dirty="0" err="1"/>
              <a:t>mor</a:t>
            </a:r>
            <a:r>
              <a:rPr lang="en-GB" sz="2300" dirty="0"/>
              <a:t> gywir â </a:t>
            </a:r>
            <a:r>
              <a:rPr lang="en-GB" sz="2300" dirty="0" err="1" smtClean="0"/>
              <a:t>delweddau</a:t>
            </a:r>
            <a:r>
              <a:rPr lang="en-GB" sz="2300" dirty="0" smtClean="0"/>
              <a:t> </a:t>
            </a:r>
            <a:r>
              <a:rPr lang="en-GB" sz="2300" dirty="0" err="1" smtClean="0"/>
              <a:t>technoleg</a:t>
            </a:r>
            <a:r>
              <a:rPr lang="en-GB" sz="2300" dirty="0" smtClean="0"/>
              <a:t> </a:t>
            </a:r>
            <a:r>
              <a:rPr lang="en-GB" sz="2300" dirty="0" err="1" smtClean="0"/>
              <a:t>digidol</a:t>
            </a:r>
            <a:r>
              <a:rPr lang="en-GB" sz="2300" dirty="0" smtClean="0"/>
              <a:t> </a:t>
            </a:r>
            <a:r>
              <a:rPr lang="en-GB" sz="2300" dirty="0"/>
              <a:t>heddiw. </a:t>
            </a:r>
            <a:endParaRPr lang="en-GB" sz="2300" dirty="0" smtClean="0"/>
          </a:p>
          <a:p>
            <a:r>
              <a:rPr lang="en-GB" sz="2300" dirty="0" smtClean="0"/>
              <a:t>Mae </a:t>
            </a:r>
            <a:r>
              <a:rPr lang="en-GB" sz="2300" dirty="0"/>
              <a:t>rhai </a:t>
            </a:r>
            <a:r>
              <a:rPr lang="en-GB" sz="2300" dirty="0" err="1"/>
              <a:t>lluniadau</a:t>
            </a:r>
            <a:r>
              <a:rPr lang="en-GB" sz="2300" dirty="0"/>
              <a:t> yn dal </a:t>
            </a:r>
            <a:r>
              <a:rPr lang="en-GB" sz="2300" dirty="0" err="1"/>
              <a:t>i</a:t>
            </a:r>
            <a:r>
              <a:rPr lang="en-GB" sz="2300" dirty="0"/>
              <a:t> </a:t>
            </a:r>
            <a:r>
              <a:rPr lang="en-GB" sz="2300" dirty="0" err="1" smtClean="0"/>
              <a:t>gael</a:t>
            </a:r>
            <a:r>
              <a:rPr lang="en-GB" sz="2300" dirty="0" smtClean="0"/>
              <a:t> </a:t>
            </a:r>
            <a:r>
              <a:rPr lang="en-GB" sz="2300" dirty="0" err="1" smtClean="0"/>
              <a:t>eu</a:t>
            </a:r>
            <a:r>
              <a:rPr lang="en-GB" sz="2300" dirty="0" smtClean="0"/>
              <a:t> </a:t>
            </a:r>
            <a:r>
              <a:rPr lang="en-GB" sz="2300" dirty="0" err="1" smtClean="0"/>
              <a:t>defnyddio</a:t>
            </a:r>
            <a:r>
              <a:rPr lang="en-GB" sz="2300" dirty="0" smtClean="0"/>
              <a:t> gan </a:t>
            </a:r>
            <a:r>
              <a:rPr lang="en-GB" sz="2300" dirty="0"/>
              <a:t>y </a:t>
            </a:r>
            <a:r>
              <a:rPr lang="en-GB" sz="2300" dirty="0" err="1"/>
              <a:t>proffesiwn</a:t>
            </a:r>
            <a:r>
              <a:rPr lang="en-GB" sz="2300" dirty="0"/>
              <a:t> </a:t>
            </a:r>
            <a:r>
              <a:rPr lang="en-GB" sz="2300" dirty="0" err="1" smtClean="0"/>
              <a:t>meddygol</a:t>
            </a:r>
            <a:r>
              <a:rPr lang="en-GB" sz="2300" dirty="0" smtClean="0"/>
              <a:t> heddiw. </a:t>
            </a:r>
          </a:p>
          <a:p>
            <a:endParaRPr lang="en-GB" sz="2300" b="1" u="sng" dirty="0" smtClean="0"/>
          </a:p>
          <a:p>
            <a:endParaRPr lang="en-GB" sz="2300" b="1" u="sng" dirty="0"/>
          </a:p>
          <a:p>
            <a:r>
              <a:rPr lang="en-GB" sz="2300" b="1" u="sng" dirty="0" err="1" smtClean="0"/>
              <a:t>Dyfeisiadau</a:t>
            </a:r>
            <a:r>
              <a:rPr lang="en-GB" sz="2300" b="1" u="sng" dirty="0" smtClean="0"/>
              <a:t> </a:t>
            </a:r>
          </a:p>
          <a:p>
            <a:endParaRPr lang="en-GB" sz="2300" b="1" u="sng" dirty="0"/>
          </a:p>
          <a:p>
            <a:r>
              <a:rPr lang="en-GB" sz="2300" dirty="0" err="1" smtClean="0"/>
              <a:t>Roedd</a:t>
            </a:r>
            <a:r>
              <a:rPr lang="en-GB" sz="2300" dirty="0" smtClean="0"/>
              <a:t> yn </a:t>
            </a:r>
            <a:r>
              <a:rPr lang="en-GB" sz="2300" dirty="0" err="1" smtClean="0"/>
              <a:t>dymuno</a:t>
            </a:r>
            <a:r>
              <a:rPr lang="en-GB" sz="2300" dirty="0" smtClean="0"/>
              <a:t> </a:t>
            </a:r>
            <a:r>
              <a:rPr lang="en-GB" sz="2300" dirty="0" err="1" smtClean="0"/>
              <a:t>hedfan</a:t>
            </a:r>
            <a:r>
              <a:rPr lang="en-GB" sz="2300" dirty="0" smtClean="0"/>
              <a:t>….felly </a:t>
            </a:r>
            <a:r>
              <a:rPr lang="en-GB" sz="2300" dirty="0" err="1" smtClean="0"/>
              <a:t>ddyfeisiodd</a:t>
            </a:r>
            <a:r>
              <a:rPr lang="en-GB" sz="2300" dirty="0" smtClean="0"/>
              <a:t> </a:t>
            </a:r>
            <a:r>
              <a:rPr lang="en-GB" sz="2300" dirty="0" err="1"/>
              <a:t>b</a:t>
            </a:r>
            <a:r>
              <a:rPr lang="en-GB" sz="2300" dirty="0" err="1" smtClean="0"/>
              <a:t>eiriant</a:t>
            </a:r>
            <a:r>
              <a:rPr lang="en-GB" sz="2300" dirty="0" smtClean="0"/>
              <a:t> </a:t>
            </a:r>
            <a:r>
              <a:rPr lang="en-GB" sz="2300" dirty="0" err="1" smtClean="0"/>
              <a:t>hedfan</a:t>
            </a:r>
            <a:r>
              <a:rPr lang="en-GB" sz="2300" dirty="0" smtClean="0"/>
              <a:t>.</a:t>
            </a:r>
            <a:endParaRPr lang="en-GB" sz="2300" dirty="0"/>
          </a:p>
          <a:p>
            <a:r>
              <a:rPr lang="en-GB" sz="2300" dirty="0" err="1" smtClean="0"/>
              <a:t>Cynhyrchodd</a:t>
            </a:r>
            <a:r>
              <a:rPr lang="en-GB" sz="2300" dirty="0" smtClean="0"/>
              <a:t> fwy </a:t>
            </a:r>
            <a:r>
              <a:rPr lang="en-GB" sz="2300" dirty="0" err="1" smtClean="0"/>
              <a:t>na</a:t>
            </a:r>
            <a:r>
              <a:rPr lang="en-GB" sz="2300" dirty="0" smtClean="0"/>
              <a:t> 35,000 o </a:t>
            </a:r>
            <a:r>
              <a:rPr lang="en-GB" sz="2300" dirty="0" err="1" smtClean="0"/>
              <a:t>eiriau</a:t>
            </a:r>
            <a:r>
              <a:rPr lang="en-GB" sz="2300" dirty="0" smtClean="0"/>
              <a:t> a 500 o </a:t>
            </a:r>
            <a:r>
              <a:rPr lang="en-GB" sz="2300" dirty="0" err="1" smtClean="0"/>
              <a:t>frasluniau</a:t>
            </a:r>
            <a:r>
              <a:rPr lang="en-GB" sz="2300" dirty="0" smtClean="0"/>
              <a:t> yn ymwneud â </a:t>
            </a:r>
            <a:r>
              <a:rPr lang="en-GB" sz="2300" dirty="0" err="1" smtClean="0"/>
              <a:t>pheiriannau</a:t>
            </a:r>
            <a:r>
              <a:rPr lang="en-GB" sz="2300" dirty="0" smtClean="0"/>
              <a:t> </a:t>
            </a:r>
            <a:r>
              <a:rPr lang="en-GB" sz="2300" dirty="0" err="1" smtClean="0"/>
              <a:t>hedfan</a:t>
            </a:r>
            <a:r>
              <a:rPr lang="en-GB" sz="2300" dirty="0" smtClean="0"/>
              <a:t>.</a:t>
            </a:r>
          </a:p>
          <a:p>
            <a:r>
              <a:rPr lang="en-GB" sz="2300" dirty="0" smtClean="0"/>
              <a:t>Mae’r ‘</a:t>
            </a:r>
            <a:r>
              <a:rPr lang="en-GB" sz="2300" i="1" dirty="0" smtClean="0"/>
              <a:t>Codex on the Flight of Birds’ yn </a:t>
            </a:r>
            <a:r>
              <a:rPr lang="en-GB" sz="2300" i="1" dirty="0" err="1" smtClean="0"/>
              <a:t>amlinellu</a:t>
            </a:r>
            <a:r>
              <a:rPr lang="en-GB" sz="2300" i="1" dirty="0" smtClean="0"/>
              <a:t> </a:t>
            </a:r>
            <a:r>
              <a:rPr lang="en-GB" sz="2300" i="1" dirty="0" err="1" smtClean="0"/>
              <a:t>nifer</a:t>
            </a:r>
            <a:r>
              <a:rPr lang="en-GB" sz="2300" i="1" dirty="0" smtClean="0"/>
              <a:t> o </a:t>
            </a:r>
            <a:r>
              <a:rPr lang="en-GB" sz="2300" i="1" dirty="0" err="1" smtClean="0"/>
              <a:t>arsylwadau</a:t>
            </a:r>
            <a:r>
              <a:rPr lang="en-GB" sz="2300" i="1" dirty="0" smtClean="0"/>
              <a:t> a </a:t>
            </a:r>
            <a:r>
              <a:rPr lang="en-GB" sz="2300" i="1" dirty="0" err="1" smtClean="0"/>
              <a:t>chysyniadau</a:t>
            </a:r>
            <a:r>
              <a:rPr lang="en-GB" sz="2300" i="1" dirty="0" smtClean="0"/>
              <a:t> </a:t>
            </a:r>
            <a:r>
              <a:rPr lang="en-GB" sz="2300" i="1" dirty="0" err="1" smtClean="0"/>
              <a:t>cychwynnol</a:t>
            </a:r>
            <a:r>
              <a:rPr lang="en-GB" sz="2300" i="1" dirty="0" smtClean="0"/>
              <a:t> </a:t>
            </a:r>
            <a:r>
              <a:rPr lang="en-GB" sz="2300" dirty="0" smtClean="0"/>
              <a:t>a </a:t>
            </a:r>
            <a:r>
              <a:rPr lang="en-GB" sz="2300" dirty="0" err="1" smtClean="0"/>
              <a:t>fyddai’n</a:t>
            </a:r>
            <a:r>
              <a:rPr lang="en-GB" sz="2300" dirty="0" smtClean="0"/>
              <a:t> </a:t>
            </a:r>
            <a:r>
              <a:rPr lang="en-GB" sz="2300" dirty="0" err="1" smtClean="0"/>
              <a:t>dod</a:t>
            </a:r>
            <a:r>
              <a:rPr lang="en-GB" sz="2300" dirty="0" smtClean="0"/>
              <a:t> o </a:t>
            </a:r>
            <a:r>
              <a:rPr lang="en-GB" sz="2300" dirty="0" err="1" smtClean="0"/>
              <a:t>hyd</a:t>
            </a:r>
            <a:r>
              <a:rPr lang="en-GB" sz="2300" dirty="0" smtClean="0"/>
              <a:t> </a:t>
            </a:r>
            <a:r>
              <a:rPr lang="en-GB" sz="2300" dirty="0" err="1" smtClean="0"/>
              <a:t>i</a:t>
            </a:r>
            <a:r>
              <a:rPr lang="en-GB" sz="2300" dirty="0" smtClean="0"/>
              <a:t> le yn </a:t>
            </a:r>
            <a:r>
              <a:rPr lang="en-GB" sz="2300" dirty="0" err="1" smtClean="0"/>
              <a:t>natblygiad</a:t>
            </a:r>
            <a:r>
              <a:rPr lang="en-GB" sz="2300" dirty="0" smtClean="0"/>
              <a:t> </a:t>
            </a:r>
            <a:r>
              <a:rPr lang="en-GB" sz="2300" dirty="0" err="1" smtClean="0"/>
              <a:t>awyren</a:t>
            </a:r>
            <a:r>
              <a:rPr lang="en-GB" sz="2300" dirty="0" smtClean="0"/>
              <a:t> </a:t>
            </a:r>
            <a:r>
              <a:rPr lang="en-GB" sz="2300" dirty="0" err="1" smtClean="0"/>
              <a:t>lwyddiannus</a:t>
            </a:r>
            <a:r>
              <a:rPr lang="en-GB" sz="2300" dirty="0" smtClean="0"/>
              <a:t> </a:t>
            </a:r>
            <a:r>
              <a:rPr lang="en-GB" sz="2300" dirty="0" err="1" smtClean="0"/>
              <a:t>ar</a:t>
            </a:r>
            <a:r>
              <a:rPr lang="en-GB" sz="2300" dirty="0" smtClean="0"/>
              <a:t> </a:t>
            </a:r>
            <a:r>
              <a:rPr lang="en-GB" sz="2300" dirty="0" err="1" smtClean="0"/>
              <a:t>ddechrau’r</a:t>
            </a:r>
            <a:r>
              <a:rPr lang="en-GB" sz="2300" dirty="0" smtClean="0"/>
              <a:t> </a:t>
            </a:r>
            <a:r>
              <a:rPr lang="en-GB" sz="2300" dirty="0" err="1" smtClean="0"/>
              <a:t>ugeinfed</a:t>
            </a:r>
            <a:r>
              <a:rPr lang="en-GB" sz="2300" dirty="0" smtClean="0"/>
              <a:t> </a:t>
            </a:r>
            <a:r>
              <a:rPr lang="en-GB" sz="2300" dirty="0" err="1" smtClean="0"/>
              <a:t>ganrif</a:t>
            </a:r>
            <a:r>
              <a:rPr lang="en-GB" sz="2300" dirty="0" smtClean="0"/>
              <a:t>.</a:t>
            </a:r>
          </a:p>
          <a:p>
            <a:r>
              <a:rPr lang="en-GB" dirty="0">
                <a:solidFill>
                  <a:srgbClr val="00B0F0"/>
                </a:solidFill>
              </a:rPr>
              <a:t>https://www.youtube.com/watch?v=jMTJD5hTx4U</a:t>
            </a:r>
          </a:p>
          <a:p>
            <a:endParaRPr lang="en-GB" dirty="0" smtClean="0"/>
          </a:p>
        </p:txBody>
      </p:sp>
      <p:sp>
        <p:nvSpPr>
          <p:cNvPr id="3" name="Title 2"/>
          <p:cNvSpPr>
            <a:spLocks noGrp="1"/>
          </p:cNvSpPr>
          <p:nvPr>
            <p:ph type="title"/>
          </p:nvPr>
        </p:nvSpPr>
        <p:spPr/>
        <p:txBody>
          <a:bodyPr>
            <a:normAutofit fontScale="90000"/>
          </a:bodyPr>
          <a:lstStyle/>
          <a:p>
            <a:r>
              <a:rPr lang="en-GB" dirty="0"/>
              <a:t>Leonardo Da Vinci</a:t>
            </a:r>
            <a:br>
              <a:rPr lang="en-GB" dirty="0"/>
            </a:br>
            <a:r>
              <a:rPr lang="en-GB" dirty="0"/>
              <a:t>(1452 – 1519)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3986829"/>
            <a:ext cx="1320558" cy="97257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338328"/>
            <a:ext cx="1431444" cy="172587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4528" y="338328"/>
            <a:ext cx="2038350" cy="2247900"/>
          </a:xfrm>
          <a:prstGeom prst="rect">
            <a:avLst/>
          </a:prstGeom>
        </p:spPr>
      </p:pic>
    </p:spTree>
    <p:extLst>
      <p:ext uri="{BB962C8B-B14F-4D97-AF65-F5344CB8AC3E}">
        <p14:creationId xmlns:p14="http://schemas.microsoft.com/office/powerpoint/2010/main" val="2531774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420888"/>
            <a:ext cx="8496943" cy="4437112"/>
          </a:xfrm>
        </p:spPr>
        <p:txBody>
          <a:bodyPr>
            <a:normAutofit fontScale="70000" lnSpcReduction="20000"/>
          </a:bodyPr>
          <a:lstStyle/>
          <a:p>
            <a:pPr marL="0" indent="0">
              <a:buNone/>
            </a:pPr>
            <a:r>
              <a:rPr lang="en-GB" b="1" u="sng" dirty="0"/>
              <a:t>Linking Art and Science</a:t>
            </a:r>
          </a:p>
          <a:p>
            <a:pPr marL="0" indent="0">
              <a:buNone/>
            </a:pPr>
            <a:r>
              <a:rPr lang="en-GB" b="1" dirty="0"/>
              <a:t>Anatomy: </a:t>
            </a:r>
          </a:p>
          <a:p>
            <a:pPr marL="0" indent="0">
              <a:buNone/>
            </a:pPr>
            <a:endParaRPr lang="en-GB" b="1" dirty="0"/>
          </a:p>
          <a:p>
            <a:r>
              <a:rPr lang="en-GB" dirty="0"/>
              <a:t>Many of </a:t>
            </a:r>
            <a:r>
              <a:rPr lang="en-GB" dirty="0" smtClean="0"/>
              <a:t>his drawings </a:t>
            </a:r>
            <a:r>
              <a:rPr lang="en-GB" dirty="0"/>
              <a:t>are as accurate as digital imaging technology today.</a:t>
            </a:r>
          </a:p>
          <a:p>
            <a:r>
              <a:rPr lang="en-GB" dirty="0"/>
              <a:t>Some drawings are still </a:t>
            </a:r>
            <a:r>
              <a:rPr lang="en-GB" dirty="0" smtClean="0"/>
              <a:t>used </a:t>
            </a:r>
            <a:r>
              <a:rPr lang="en-GB" dirty="0"/>
              <a:t>by those in the medical profession. </a:t>
            </a:r>
          </a:p>
          <a:p>
            <a:pPr marL="0" indent="0">
              <a:buNone/>
            </a:pPr>
            <a:endParaRPr lang="en-GB" b="1" u="sng" dirty="0" smtClean="0"/>
          </a:p>
          <a:p>
            <a:pPr marL="0" indent="0">
              <a:buNone/>
            </a:pPr>
            <a:endParaRPr lang="en-GB" b="1" u="sng" dirty="0"/>
          </a:p>
          <a:p>
            <a:pPr marL="0" indent="0">
              <a:buNone/>
            </a:pPr>
            <a:r>
              <a:rPr lang="en-GB" b="1" u="sng" dirty="0"/>
              <a:t>Inventions </a:t>
            </a:r>
          </a:p>
          <a:p>
            <a:pPr marL="0" indent="0">
              <a:buNone/>
            </a:pPr>
            <a:endParaRPr lang="en-GB" b="1" u="sng" dirty="0"/>
          </a:p>
          <a:p>
            <a:r>
              <a:rPr lang="en-GB" dirty="0"/>
              <a:t>Desired to fly….so invented a flying machine.</a:t>
            </a:r>
          </a:p>
          <a:p>
            <a:r>
              <a:rPr lang="en-GB" dirty="0"/>
              <a:t>He produced more than 35,000 words and 500 sketches </a:t>
            </a:r>
            <a:r>
              <a:rPr lang="en-GB" dirty="0" smtClean="0"/>
              <a:t>related to </a:t>
            </a:r>
            <a:r>
              <a:rPr lang="en-GB" dirty="0"/>
              <a:t>flying machines.</a:t>
            </a:r>
          </a:p>
          <a:p>
            <a:r>
              <a:rPr lang="en-GB" dirty="0"/>
              <a:t>the </a:t>
            </a:r>
            <a:r>
              <a:rPr lang="en-GB" i="1" dirty="0"/>
              <a:t>Codex on the Flight of Birds</a:t>
            </a:r>
            <a:r>
              <a:rPr lang="en-GB" dirty="0"/>
              <a:t> outlines a number of observations and beginning concepts that would find a place in the development of a successful airplane in the early twentieth century.</a:t>
            </a:r>
          </a:p>
          <a:p>
            <a:r>
              <a:rPr lang="en-GB" dirty="0">
                <a:solidFill>
                  <a:srgbClr val="00B0F0"/>
                </a:solidFill>
              </a:rPr>
              <a:t>https://www.youtube.com/watch?v=jMTJD5hTx4U</a:t>
            </a:r>
          </a:p>
          <a:p>
            <a:endParaRPr lang="en-GB" dirty="0"/>
          </a:p>
        </p:txBody>
      </p:sp>
      <p:sp>
        <p:nvSpPr>
          <p:cNvPr id="3" name="Title 2"/>
          <p:cNvSpPr>
            <a:spLocks noGrp="1"/>
          </p:cNvSpPr>
          <p:nvPr>
            <p:ph type="title"/>
          </p:nvPr>
        </p:nvSpPr>
        <p:spPr/>
        <p:txBody>
          <a:bodyPr>
            <a:normAutofit fontScale="90000"/>
          </a:bodyPr>
          <a:lstStyle/>
          <a:p>
            <a:r>
              <a:rPr lang="en-GB" dirty="0"/>
              <a:t>Leonardo Da Vinci</a:t>
            </a:r>
            <a:br>
              <a:rPr lang="en-GB" dirty="0"/>
            </a:br>
            <a:r>
              <a:rPr lang="en-GB" dirty="0"/>
              <a:t>(1452 – 1519)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0272" y="3598719"/>
            <a:ext cx="1564359" cy="115212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366" y="353176"/>
            <a:ext cx="1478622" cy="178275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6978" y="519364"/>
            <a:ext cx="2039822" cy="2249523"/>
          </a:xfrm>
          <a:prstGeom prst="rect">
            <a:avLst/>
          </a:prstGeom>
        </p:spPr>
      </p:pic>
    </p:spTree>
    <p:extLst>
      <p:ext uri="{BB962C8B-B14F-4D97-AF65-F5344CB8AC3E}">
        <p14:creationId xmlns:p14="http://schemas.microsoft.com/office/powerpoint/2010/main" val="510316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2040" y="2564904"/>
            <a:ext cx="3754760" cy="4176464"/>
          </a:xfrm>
        </p:spPr>
        <p:txBody>
          <a:bodyPr>
            <a:normAutofit fontScale="85000" lnSpcReduction="10000"/>
          </a:bodyPr>
          <a:lstStyle/>
          <a:p>
            <a:r>
              <a:rPr lang="en-GB" sz="1900" i="1" dirty="0"/>
              <a:t>“to develop a complex mind, study the science of art, study the art of science, learn how to see.”</a:t>
            </a:r>
            <a:r>
              <a:rPr lang="en-GB" sz="1900" dirty="0"/>
              <a:t> </a:t>
            </a:r>
            <a:r>
              <a:rPr lang="en-GB" sz="1900" dirty="0" smtClean="0"/>
              <a:t>(Leonardo Da Vinci). </a:t>
            </a:r>
          </a:p>
          <a:p>
            <a:pPr marL="0" indent="0">
              <a:buNone/>
            </a:pPr>
            <a:endParaRPr lang="en-GB" sz="1900" dirty="0" smtClean="0"/>
          </a:p>
          <a:p>
            <a:r>
              <a:rPr lang="en-GB" sz="1900" dirty="0" smtClean="0"/>
              <a:t>Art and Science </a:t>
            </a:r>
            <a:r>
              <a:rPr lang="en-GB" sz="1900" dirty="0"/>
              <a:t>share an inherent ‘curiosity’ to know, to understand and express. </a:t>
            </a:r>
            <a:endParaRPr lang="en-GB" sz="1900" dirty="0" smtClean="0"/>
          </a:p>
          <a:p>
            <a:pPr marL="0" indent="0">
              <a:buNone/>
            </a:pPr>
            <a:endParaRPr lang="en-GB" sz="1900" dirty="0" smtClean="0"/>
          </a:p>
          <a:p>
            <a:pPr marL="0" indent="0">
              <a:buNone/>
            </a:pPr>
            <a:r>
              <a:rPr lang="en-GB" sz="1900" dirty="0" smtClean="0"/>
              <a:t>Five main categories of commonality: </a:t>
            </a:r>
          </a:p>
          <a:p>
            <a:r>
              <a:rPr lang="en-GB" sz="1900" dirty="0" smtClean="0"/>
              <a:t>modes </a:t>
            </a:r>
            <a:r>
              <a:rPr lang="en-GB" sz="1900" dirty="0"/>
              <a:t>of </a:t>
            </a:r>
            <a:r>
              <a:rPr lang="en-GB" sz="1900" dirty="0" smtClean="0"/>
              <a:t>inquiry</a:t>
            </a:r>
          </a:p>
          <a:p>
            <a:r>
              <a:rPr lang="en-GB" sz="1900" dirty="0" smtClean="0"/>
              <a:t> </a:t>
            </a:r>
            <a:r>
              <a:rPr lang="en-GB" sz="1900" dirty="0"/>
              <a:t>fields of </a:t>
            </a:r>
            <a:r>
              <a:rPr lang="en-GB" sz="1900" dirty="0" smtClean="0"/>
              <a:t>study</a:t>
            </a:r>
          </a:p>
          <a:p>
            <a:r>
              <a:rPr lang="en-GB" sz="1900" dirty="0" smtClean="0"/>
              <a:t>experimentation</a:t>
            </a:r>
            <a:r>
              <a:rPr lang="en-GB" sz="1900" dirty="0"/>
              <a:t>; </a:t>
            </a:r>
            <a:endParaRPr lang="en-GB" sz="1900" dirty="0" smtClean="0"/>
          </a:p>
          <a:p>
            <a:r>
              <a:rPr lang="en-GB" sz="1900" dirty="0"/>
              <a:t>c</a:t>
            </a:r>
            <a:r>
              <a:rPr lang="en-GB" sz="1900" dirty="0" smtClean="0"/>
              <a:t>reativity</a:t>
            </a:r>
          </a:p>
          <a:p>
            <a:r>
              <a:rPr lang="en-GB" sz="1900" dirty="0" smtClean="0"/>
              <a:t> imagination		</a:t>
            </a:r>
            <a:endParaRPr lang="en-GB" sz="1900" dirty="0"/>
          </a:p>
          <a:p>
            <a:pPr marL="0" indent="0">
              <a:buNone/>
            </a:pPr>
            <a:r>
              <a:rPr lang="en-GB" sz="1900" dirty="0" smtClean="0"/>
              <a:t>      Robson et al (2005)</a:t>
            </a:r>
          </a:p>
          <a:p>
            <a:endParaRPr lang="en-GB" dirty="0"/>
          </a:p>
          <a:p>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Autofit/>
          </a:bodyPr>
          <a:lstStyle/>
          <a:p>
            <a:r>
              <a:rPr lang="en-GB" sz="3000" dirty="0" smtClean="0"/>
              <a:t>Y </a:t>
            </a:r>
            <a:r>
              <a:rPr lang="en-GB" sz="3000" dirty="0" err="1" smtClean="0"/>
              <a:t>cysylltiad</a:t>
            </a:r>
            <a:r>
              <a:rPr lang="en-GB" sz="3000" dirty="0" smtClean="0"/>
              <a:t> rhwng y </a:t>
            </a:r>
            <a:r>
              <a:rPr lang="en-GB" sz="3000" dirty="0" err="1" smtClean="0"/>
              <a:t>celfyddydau</a:t>
            </a:r>
            <a:r>
              <a:rPr lang="en-GB" sz="3000" dirty="0" smtClean="0"/>
              <a:t> a’r </a:t>
            </a:r>
            <a:r>
              <a:rPr lang="en-GB" sz="3000" dirty="0" err="1" smtClean="0"/>
              <a:t>gwyddorau</a:t>
            </a:r>
            <a:r>
              <a:rPr lang="en-GB" sz="3000" dirty="0" smtClean="0"/>
              <a:t> mewn </a:t>
            </a:r>
            <a:r>
              <a:rPr lang="en-GB" sz="3000" dirty="0" err="1" smtClean="0"/>
              <a:t>addysg</a:t>
            </a:r>
            <a:r>
              <a:rPr lang="en-GB" sz="3000" dirty="0" smtClean="0"/>
              <a:t/>
            </a:r>
            <a:br>
              <a:rPr lang="en-GB" sz="3000" dirty="0" smtClean="0"/>
            </a:br>
            <a:r>
              <a:rPr lang="en-GB" sz="3000" dirty="0" smtClean="0"/>
              <a:t>The link between art and sciences in education</a:t>
            </a:r>
            <a:endParaRPr lang="en-GB" sz="3000" dirty="0"/>
          </a:p>
        </p:txBody>
      </p:sp>
      <p:sp>
        <p:nvSpPr>
          <p:cNvPr id="4" name="Content Placeholder 1"/>
          <p:cNvSpPr txBox="1">
            <a:spLocks/>
          </p:cNvSpPr>
          <p:nvPr/>
        </p:nvSpPr>
        <p:spPr>
          <a:xfrm>
            <a:off x="539552" y="2492896"/>
            <a:ext cx="3754760" cy="4176464"/>
          </a:xfrm>
          <a:prstGeom prst="rect">
            <a:avLst/>
          </a:prstGeom>
        </p:spPr>
        <p:txBody>
          <a:bodyPr vert="horz" lIns="91440" tIns="45720" rIns="91440" bIns="45720" rtlCol="0">
            <a:normAutofit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1700" i="1" dirty="0" smtClean="0"/>
              <a:t>“to develop a complex mind, study the science of art, study the art of science, learn how to see.”</a:t>
            </a:r>
            <a:r>
              <a:rPr lang="en-GB" sz="1700" dirty="0" smtClean="0"/>
              <a:t> (Leonardo Da Vinci). </a:t>
            </a:r>
          </a:p>
          <a:p>
            <a:pPr marL="0" indent="0">
              <a:buFont typeface="Symbol" pitchFamily="18" charset="2"/>
              <a:buNone/>
            </a:pPr>
            <a:endParaRPr lang="en-GB" sz="1700" dirty="0" smtClean="0"/>
          </a:p>
          <a:p>
            <a:pPr eaLnBrk="0" fontAlgn="base" hangingPunct="0">
              <a:spcBef>
                <a:spcPct val="0"/>
              </a:spcBef>
              <a:spcAft>
                <a:spcPct val="0"/>
              </a:spcAft>
              <a:buClrTx/>
              <a:buSzTx/>
            </a:pPr>
            <a:r>
              <a:rPr lang="cy-GB" altLang="en-US" sz="1700" dirty="0">
                <a:solidFill>
                  <a:schemeClr val="bg2">
                    <a:lumMod val="50000"/>
                  </a:schemeClr>
                </a:solidFill>
              </a:rPr>
              <a:t>Mae Celf a Gwyddoniaeth yn rhannu ‘chwilfrydedd’ cynhenid ​​</a:t>
            </a:r>
            <a:r>
              <a:rPr lang="cy-GB" altLang="en-US" sz="1700" dirty="0" smtClean="0">
                <a:solidFill>
                  <a:schemeClr val="bg2">
                    <a:lumMod val="50000"/>
                  </a:schemeClr>
                </a:solidFill>
              </a:rPr>
              <a:t>i </a:t>
            </a:r>
            <a:r>
              <a:rPr lang="cy-GB" altLang="en-US" sz="1700" dirty="0">
                <a:solidFill>
                  <a:schemeClr val="bg2">
                    <a:lumMod val="50000"/>
                  </a:schemeClr>
                </a:solidFill>
              </a:rPr>
              <a:t>wybod, </a:t>
            </a:r>
            <a:r>
              <a:rPr lang="cy-GB" altLang="en-US" sz="1700" dirty="0" smtClean="0">
                <a:solidFill>
                  <a:schemeClr val="bg2">
                    <a:lumMod val="50000"/>
                  </a:schemeClr>
                </a:solidFill>
              </a:rPr>
              <a:t>i </a:t>
            </a:r>
            <a:r>
              <a:rPr lang="cy-GB" altLang="en-US" sz="1700" dirty="0">
                <a:solidFill>
                  <a:schemeClr val="bg2">
                    <a:lumMod val="50000"/>
                  </a:schemeClr>
                </a:solidFill>
              </a:rPr>
              <a:t>ddeall </a:t>
            </a:r>
            <a:r>
              <a:rPr lang="cy-GB" altLang="en-US" sz="1700" dirty="0" smtClean="0">
                <a:solidFill>
                  <a:schemeClr val="bg2">
                    <a:lumMod val="50000"/>
                  </a:schemeClr>
                </a:solidFill>
              </a:rPr>
              <a:t>a mynegi</a:t>
            </a:r>
            <a:r>
              <a:rPr lang="cy-GB" altLang="en-US" sz="1700" dirty="0">
                <a:solidFill>
                  <a:schemeClr val="bg2">
                    <a:lumMod val="50000"/>
                  </a:schemeClr>
                </a:solidFill>
              </a:rPr>
              <a:t>. </a:t>
            </a:r>
            <a:endParaRPr lang="cy-GB" altLang="en-US" sz="1700" dirty="0" smtClean="0">
              <a:solidFill>
                <a:schemeClr val="bg2">
                  <a:lumMod val="50000"/>
                </a:schemeClr>
              </a:solidFill>
            </a:endParaRPr>
          </a:p>
          <a:p>
            <a:pPr eaLnBrk="0" fontAlgn="base" hangingPunct="0">
              <a:spcBef>
                <a:spcPct val="0"/>
              </a:spcBef>
              <a:spcAft>
                <a:spcPct val="0"/>
              </a:spcAft>
              <a:buClrTx/>
              <a:buSzTx/>
            </a:pPr>
            <a:endParaRPr lang="cy-GB" altLang="en-US" sz="1700" dirty="0" smtClean="0">
              <a:solidFill>
                <a:schemeClr val="bg2">
                  <a:lumMod val="50000"/>
                </a:schemeClr>
              </a:solidFill>
            </a:endParaRPr>
          </a:p>
          <a:p>
            <a:pPr marL="0" indent="0" eaLnBrk="0" fontAlgn="base" hangingPunct="0">
              <a:spcBef>
                <a:spcPct val="0"/>
              </a:spcBef>
              <a:spcAft>
                <a:spcPct val="0"/>
              </a:spcAft>
              <a:buClrTx/>
              <a:buSzTx/>
              <a:buNone/>
            </a:pPr>
            <a:r>
              <a:rPr lang="cy-GB" altLang="en-US" sz="1700" dirty="0" smtClean="0">
                <a:solidFill>
                  <a:schemeClr val="bg2">
                    <a:lumMod val="50000"/>
                  </a:schemeClr>
                </a:solidFill>
              </a:rPr>
              <a:t>Pum </a:t>
            </a:r>
            <a:r>
              <a:rPr lang="cy-GB" altLang="en-US" sz="1700" dirty="0">
                <a:solidFill>
                  <a:schemeClr val="bg2">
                    <a:lumMod val="50000"/>
                  </a:schemeClr>
                </a:solidFill>
              </a:rPr>
              <a:t>prif gategori </a:t>
            </a:r>
            <a:r>
              <a:rPr lang="cy-GB" altLang="en-US" sz="1700" dirty="0" smtClean="0">
                <a:solidFill>
                  <a:schemeClr val="bg2">
                    <a:lumMod val="50000"/>
                  </a:schemeClr>
                </a:solidFill>
              </a:rPr>
              <a:t>o </a:t>
            </a:r>
            <a:r>
              <a:rPr lang="cy-GB" altLang="en-US" sz="1700" dirty="0">
                <a:solidFill>
                  <a:schemeClr val="bg2">
                    <a:lumMod val="50000"/>
                  </a:schemeClr>
                </a:solidFill>
              </a:rPr>
              <a:t>g</a:t>
            </a:r>
            <a:r>
              <a:rPr lang="cy-GB" altLang="en-US" sz="1700" dirty="0" smtClean="0">
                <a:solidFill>
                  <a:schemeClr val="bg2">
                    <a:lumMod val="50000"/>
                  </a:schemeClr>
                </a:solidFill>
              </a:rPr>
              <a:t>yffredinedd:</a:t>
            </a:r>
          </a:p>
          <a:p>
            <a:pPr eaLnBrk="0" fontAlgn="base" hangingPunct="0">
              <a:spcBef>
                <a:spcPct val="0"/>
              </a:spcBef>
              <a:spcAft>
                <a:spcPct val="0"/>
              </a:spcAft>
              <a:buClrTx/>
              <a:buSzTx/>
            </a:pPr>
            <a:r>
              <a:rPr lang="cy-GB" altLang="en-US" sz="1700" dirty="0" smtClean="0">
                <a:solidFill>
                  <a:schemeClr val="bg2">
                    <a:lumMod val="50000"/>
                  </a:schemeClr>
                </a:solidFill>
              </a:rPr>
              <a:t>dulliau </a:t>
            </a:r>
            <a:r>
              <a:rPr lang="cy-GB" altLang="en-US" sz="1700" dirty="0">
                <a:solidFill>
                  <a:schemeClr val="bg2">
                    <a:lumMod val="50000"/>
                  </a:schemeClr>
                </a:solidFill>
              </a:rPr>
              <a:t>ymholi </a:t>
            </a:r>
            <a:endParaRPr lang="cy-GB" altLang="en-US" sz="1700" dirty="0" smtClean="0">
              <a:solidFill>
                <a:schemeClr val="bg2">
                  <a:lumMod val="50000"/>
                </a:schemeClr>
              </a:solidFill>
            </a:endParaRPr>
          </a:p>
          <a:p>
            <a:pPr eaLnBrk="0" fontAlgn="base" hangingPunct="0">
              <a:spcBef>
                <a:spcPct val="0"/>
              </a:spcBef>
              <a:spcAft>
                <a:spcPct val="0"/>
              </a:spcAft>
              <a:buClrTx/>
              <a:buSzTx/>
            </a:pPr>
            <a:r>
              <a:rPr lang="cy-GB" altLang="en-US" sz="1700" dirty="0" smtClean="0">
                <a:solidFill>
                  <a:schemeClr val="bg2">
                    <a:lumMod val="50000"/>
                  </a:schemeClr>
                </a:solidFill>
              </a:rPr>
              <a:t>meysydd </a:t>
            </a:r>
            <a:r>
              <a:rPr lang="cy-GB" altLang="en-US" sz="1700" dirty="0">
                <a:solidFill>
                  <a:schemeClr val="bg2">
                    <a:lumMod val="50000"/>
                  </a:schemeClr>
                </a:solidFill>
              </a:rPr>
              <a:t>astudio </a:t>
            </a:r>
            <a:endParaRPr lang="cy-GB" altLang="en-US" sz="1700" dirty="0" smtClean="0">
              <a:solidFill>
                <a:schemeClr val="bg2">
                  <a:lumMod val="50000"/>
                </a:schemeClr>
              </a:solidFill>
            </a:endParaRPr>
          </a:p>
          <a:p>
            <a:pPr eaLnBrk="0" fontAlgn="base" hangingPunct="0">
              <a:spcBef>
                <a:spcPct val="0"/>
              </a:spcBef>
              <a:spcAft>
                <a:spcPct val="0"/>
              </a:spcAft>
              <a:buClrTx/>
              <a:buSzTx/>
            </a:pPr>
            <a:r>
              <a:rPr lang="cy-GB" altLang="en-US" sz="1700" dirty="0" smtClean="0">
                <a:solidFill>
                  <a:schemeClr val="bg2">
                    <a:lumMod val="50000"/>
                  </a:schemeClr>
                </a:solidFill>
              </a:rPr>
              <a:t>arbrofi</a:t>
            </a:r>
            <a:r>
              <a:rPr lang="cy-GB" altLang="en-US" sz="1700" dirty="0">
                <a:solidFill>
                  <a:schemeClr val="bg2">
                    <a:lumMod val="50000"/>
                  </a:schemeClr>
                </a:solidFill>
              </a:rPr>
              <a:t>; </a:t>
            </a:r>
            <a:endParaRPr lang="cy-GB" altLang="en-US" sz="1700" dirty="0" smtClean="0">
              <a:solidFill>
                <a:schemeClr val="bg2">
                  <a:lumMod val="50000"/>
                </a:schemeClr>
              </a:solidFill>
            </a:endParaRPr>
          </a:p>
          <a:p>
            <a:pPr eaLnBrk="0" fontAlgn="base" hangingPunct="0">
              <a:spcBef>
                <a:spcPct val="0"/>
              </a:spcBef>
              <a:spcAft>
                <a:spcPct val="0"/>
              </a:spcAft>
              <a:buClrTx/>
              <a:buSzTx/>
            </a:pPr>
            <a:r>
              <a:rPr lang="cy-GB" altLang="en-US" sz="1700" dirty="0">
                <a:solidFill>
                  <a:schemeClr val="bg2">
                    <a:lumMod val="50000"/>
                  </a:schemeClr>
                </a:solidFill>
              </a:rPr>
              <a:t>c</a:t>
            </a:r>
            <a:r>
              <a:rPr lang="cy-GB" altLang="en-US" sz="1700" dirty="0" smtClean="0">
                <a:solidFill>
                  <a:schemeClr val="bg2">
                    <a:lumMod val="50000"/>
                  </a:schemeClr>
                </a:solidFill>
              </a:rPr>
              <a:t>readigrwydd </a:t>
            </a:r>
          </a:p>
          <a:p>
            <a:pPr eaLnBrk="0" fontAlgn="base" hangingPunct="0">
              <a:spcBef>
                <a:spcPct val="0"/>
              </a:spcBef>
              <a:spcAft>
                <a:spcPct val="0"/>
              </a:spcAft>
              <a:buClrTx/>
              <a:buSzTx/>
            </a:pPr>
            <a:r>
              <a:rPr lang="cy-GB" altLang="en-US" sz="1700" dirty="0">
                <a:solidFill>
                  <a:schemeClr val="bg2">
                    <a:lumMod val="50000"/>
                  </a:schemeClr>
                </a:solidFill>
              </a:rPr>
              <a:t>d</a:t>
            </a:r>
            <a:r>
              <a:rPr lang="cy-GB" altLang="en-US" sz="1700" dirty="0" smtClean="0">
                <a:solidFill>
                  <a:schemeClr val="bg2">
                    <a:lumMod val="50000"/>
                  </a:schemeClr>
                </a:solidFill>
              </a:rPr>
              <a:t>ychymyg</a:t>
            </a:r>
          </a:p>
          <a:p>
            <a:pPr marL="0" indent="0" eaLnBrk="0" fontAlgn="base" hangingPunct="0">
              <a:spcBef>
                <a:spcPct val="0"/>
              </a:spcBef>
              <a:spcAft>
                <a:spcPct val="0"/>
              </a:spcAft>
              <a:buClrTx/>
              <a:buSzTx/>
              <a:buNone/>
            </a:pPr>
            <a:r>
              <a:rPr lang="cy-GB" sz="1700" dirty="0">
                <a:solidFill>
                  <a:schemeClr val="bg2">
                    <a:lumMod val="50000"/>
                  </a:schemeClr>
                </a:solidFill>
              </a:rPr>
              <a:t> </a:t>
            </a:r>
            <a:r>
              <a:rPr lang="cy-GB" sz="1700" dirty="0" smtClean="0">
                <a:solidFill>
                  <a:schemeClr val="bg2">
                    <a:lumMod val="50000"/>
                  </a:schemeClr>
                </a:solidFill>
              </a:rPr>
              <a:t>    </a:t>
            </a:r>
            <a:r>
              <a:rPr lang="en-GB" sz="1700" dirty="0" smtClean="0"/>
              <a:t>Robson et al (2005)</a:t>
            </a:r>
          </a:p>
          <a:p>
            <a:endParaRPr lang="en-GB" dirty="0" smtClean="0"/>
          </a:p>
          <a:p>
            <a:endParaRPr lang="en-GB" dirty="0" smtClean="0"/>
          </a:p>
          <a:p>
            <a:pPr marL="0" indent="0">
              <a:buFont typeface="Symbol" pitchFamily="18" charset="2"/>
              <a:buNone/>
            </a:pPr>
            <a:endParaRPr lang="en-GB" dirty="0" smtClean="0"/>
          </a:p>
          <a:p>
            <a:pPr marL="0" indent="0">
              <a:buFont typeface="Symbol" pitchFamily="18" charset="2"/>
              <a:buNone/>
            </a:pPr>
            <a:endParaRPr lang="en-GB" dirty="0"/>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072315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GB" i="1" dirty="0" err="1" smtClean="0"/>
              <a:t>Ystyriwch</a:t>
            </a:r>
            <a:r>
              <a:rPr lang="en-GB" i="1" dirty="0" smtClean="0"/>
              <a:t> </a:t>
            </a:r>
            <a:r>
              <a:rPr lang="en-GB" i="1" dirty="0" err="1" smtClean="0"/>
              <a:t>negeseuon</a:t>
            </a:r>
            <a:r>
              <a:rPr lang="en-GB" i="1" dirty="0" smtClean="0"/>
              <a:t> Mae yn y </a:t>
            </a:r>
            <a:r>
              <a:rPr lang="en-GB" i="1" dirty="0" err="1" smtClean="0"/>
              <a:t>fideo</a:t>
            </a:r>
            <a:r>
              <a:rPr lang="en-GB" i="1" dirty="0" smtClean="0"/>
              <a:t> isod. Sut </a:t>
            </a:r>
            <a:r>
              <a:rPr lang="en-GB" i="1" dirty="0" err="1" smtClean="0"/>
              <a:t>maent</a:t>
            </a:r>
            <a:r>
              <a:rPr lang="en-GB" i="1" dirty="0" smtClean="0"/>
              <a:t> yn berthnasol </a:t>
            </a:r>
            <a:r>
              <a:rPr lang="en-GB" i="1" dirty="0" err="1" smtClean="0"/>
              <a:t>i</a:t>
            </a:r>
            <a:r>
              <a:rPr lang="en-GB" i="1" dirty="0" smtClean="0"/>
              <a:t> addysgu disgyblion </a:t>
            </a:r>
            <a:r>
              <a:rPr lang="en-GB" i="1" dirty="0" err="1" smtClean="0"/>
              <a:t>cynradd</a:t>
            </a:r>
            <a:r>
              <a:rPr lang="en-GB" i="1" dirty="0" smtClean="0"/>
              <a:t>?</a:t>
            </a:r>
          </a:p>
          <a:p>
            <a:pPr marL="0" indent="0">
              <a:buNone/>
            </a:pPr>
            <a:r>
              <a:rPr lang="en-GB" b="1" dirty="0" smtClean="0"/>
              <a:t>Consider Mae’s points in the video below. How do they relate to teaching primary pupils?</a:t>
            </a:r>
            <a:endParaRPr lang="en-GB" b="1" dirty="0" smtClean="0"/>
          </a:p>
          <a:p>
            <a:pPr marL="0" indent="0">
              <a:buNone/>
            </a:pPr>
            <a:endParaRPr lang="en-GB" dirty="0"/>
          </a:p>
          <a:p>
            <a:pPr marL="0" indent="0">
              <a:buNone/>
            </a:pPr>
            <a:r>
              <a:rPr lang="en-GB" b="1" dirty="0" smtClean="0"/>
              <a:t>‘Teach </a:t>
            </a:r>
            <a:r>
              <a:rPr lang="en-GB" b="1" dirty="0"/>
              <a:t>A</a:t>
            </a:r>
            <a:r>
              <a:rPr lang="en-GB" b="1" dirty="0" smtClean="0"/>
              <a:t>rt </a:t>
            </a:r>
            <a:r>
              <a:rPr lang="en-GB" b="1" dirty="0" smtClean="0"/>
              <a:t>and Science </a:t>
            </a:r>
            <a:r>
              <a:rPr lang="en-GB" b="1" dirty="0" smtClean="0"/>
              <a:t>Together’</a:t>
            </a:r>
            <a:endParaRPr lang="en-GB" b="1" dirty="0" smtClean="0"/>
          </a:p>
          <a:p>
            <a:pPr marL="0" indent="0">
              <a:buNone/>
            </a:pPr>
            <a:endParaRPr lang="en-GB" dirty="0"/>
          </a:p>
          <a:p>
            <a:pPr marL="0" indent="0">
              <a:buNone/>
            </a:pPr>
            <a:r>
              <a:rPr lang="en-GB" dirty="0">
                <a:hlinkClick r:id="rId3"/>
              </a:rPr>
              <a:t>http://</a:t>
            </a:r>
            <a:r>
              <a:rPr lang="en-GB" dirty="0" smtClean="0">
                <a:hlinkClick r:id="rId3"/>
              </a:rPr>
              <a:t>www.ted.com/talks/mae_jemison_on_teaching_arts_and_sciences_together?language=en</a:t>
            </a:r>
            <a:endParaRPr lang="en-GB" dirty="0" smtClean="0"/>
          </a:p>
          <a:p>
            <a:pPr marL="0" indent="0">
              <a:buNone/>
            </a:pPr>
            <a:endParaRPr lang="en-GB" dirty="0"/>
          </a:p>
        </p:txBody>
      </p:sp>
      <p:sp>
        <p:nvSpPr>
          <p:cNvPr id="3" name="Title 2"/>
          <p:cNvSpPr>
            <a:spLocks noGrp="1"/>
          </p:cNvSpPr>
          <p:nvPr>
            <p:ph type="title"/>
          </p:nvPr>
        </p:nvSpPr>
        <p:spPr/>
        <p:txBody>
          <a:bodyPr/>
          <a:lstStyle/>
          <a:p>
            <a:r>
              <a:rPr lang="en-GB" dirty="0" smtClean="0"/>
              <a:t>Mae Jemison</a:t>
            </a:r>
            <a:endParaRPr lang="en-GB" dirty="0"/>
          </a:p>
        </p:txBody>
      </p:sp>
      <p:pic>
        <p:nvPicPr>
          <p:cNvPr id="4" name="Picture 3" descr="Clipart - Tango-styled video player ic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51804" y="692696"/>
            <a:ext cx="1528596" cy="1527324"/>
          </a:xfrm>
          <a:prstGeom prst="rect">
            <a:avLst/>
          </a:prstGeom>
        </p:spPr>
      </p:pic>
    </p:spTree>
    <p:extLst>
      <p:ext uri="{BB962C8B-B14F-4D97-AF65-F5344CB8AC3E}">
        <p14:creationId xmlns:p14="http://schemas.microsoft.com/office/powerpoint/2010/main" val="36988193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73C631-9B4C-FA48-9FF1-8E4C9FB22027}"/>
              </a:ext>
            </a:extLst>
          </p:cNvPr>
          <p:cNvSpPr>
            <a:spLocks noGrp="1"/>
          </p:cNvSpPr>
          <p:nvPr>
            <p:ph idx="1"/>
          </p:nvPr>
        </p:nvSpPr>
        <p:spPr/>
        <p:txBody>
          <a:bodyPr/>
          <a:lstStyle/>
          <a:p>
            <a:pPr marL="0" indent="0">
              <a:buNone/>
            </a:pPr>
            <a:r>
              <a:rPr lang="en-GB" i="1" dirty="0" err="1"/>
              <a:t>Ystyriwch</a:t>
            </a:r>
            <a:r>
              <a:rPr lang="en-GB" i="1" dirty="0"/>
              <a:t> </a:t>
            </a:r>
            <a:r>
              <a:rPr lang="en-GB" i="1" dirty="0" err="1"/>
              <a:t>negeseuon</a:t>
            </a:r>
            <a:r>
              <a:rPr lang="en-GB" i="1" dirty="0"/>
              <a:t> </a:t>
            </a:r>
            <a:r>
              <a:rPr lang="en-GB" i="1" dirty="0" smtClean="0"/>
              <a:t>Yoko </a:t>
            </a:r>
            <a:r>
              <a:rPr lang="en-GB" i="1" dirty="0"/>
              <a:t>yn y </a:t>
            </a:r>
            <a:r>
              <a:rPr lang="en-GB" i="1" dirty="0" err="1"/>
              <a:t>fideo</a:t>
            </a:r>
            <a:r>
              <a:rPr lang="en-GB" i="1" dirty="0"/>
              <a:t> isod. Sut </a:t>
            </a:r>
            <a:r>
              <a:rPr lang="en-GB" i="1" dirty="0" err="1"/>
              <a:t>maent</a:t>
            </a:r>
            <a:r>
              <a:rPr lang="en-GB" i="1" dirty="0"/>
              <a:t> yn berthnasol </a:t>
            </a:r>
            <a:r>
              <a:rPr lang="en-GB" i="1" dirty="0" err="1"/>
              <a:t>i</a:t>
            </a:r>
            <a:r>
              <a:rPr lang="en-GB" i="1" dirty="0"/>
              <a:t> addysgu disgyblion </a:t>
            </a:r>
            <a:r>
              <a:rPr lang="en-GB" i="1" dirty="0" err="1"/>
              <a:t>cynradd</a:t>
            </a:r>
            <a:r>
              <a:rPr lang="en-GB" i="1" dirty="0"/>
              <a:t>?</a:t>
            </a:r>
          </a:p>
          <a:p>
            <a:pPr marL="0" indent="0">
              <a:buNone/>
            </a:pPr>
            <a:r>
              <a:rPr lang="en-GB" b="1" dirty="0"/>
              <a:t>Consider </a:t>
            </a:r>
            <a:r>
              <a:rPr lang="en-GB" b="1" dirty="0" smtClean="0"/>
              <a:t>Yoko’s </a:t>
            </a:r>
            <a:r>
              <a:rPr lang="en-GB" b="1" dirty="0"/>
              <a:t>points in the video below. How do they relate to teaching primary pupils?</a:t>
            </a:r>
          </a:p>
          <a:p>
            <a:endParaRPr lang="en-US" dirty="0" smtClean="0"/>
          </a:p>
          <a:p>
            <a:r>
              <a:rPr lang="en-US" b="1" dirty="0" smtClean="0"/>
              <a:t>‘</a:t>
            </a:r>
            <a:r>
              <a:rPr lang="en-US" b="1" dirty="0" smtClean="0"/>
              <a:t>Yoko </a:t>
            </a:r>
            <a:r>
              <a:rPr lang="en-US" b="1" dirty="0"/>
              <a:t>Shimizu: Integration of </a:t>
            </a:r>
            <a:r>
              <a:rPr lang="en-US" b="1" dirty="0" smtClean="0"/>
              <a:t>Art </a:t>
            </a:r>
            <a:r>
              <a:rPr lang="en-US" b="1" dirty="0"/>
              <a:t>and </a:t>
            </a:r>
            <a:r>
              <a:rPr lang="en-US" b="1" dirty="0" smtClean="0"/>
              <a:t>Science’</a:t>
            </a:r>
            <a:endParaRPr lang="en-US" b="1" dirty="0"/>
          </a:p>
          <a:p>
            <a:endParaRPr lang="en-US" dirty="0"/>
          </a:p>
          <a:p>
            <a:r>
              <a:rPr lang="en-US" dirty="0">
                <a:solidFill>
                  <a:schemeClr val="accent6"/>
                </a:solidFill>
              </a:rPr>
              <a:t>https://www.youtube.com/watch?v=uDfVMvbCusY</a:t>
            </a:r>
          </a:p>
        </p:txBody>
      </p:sp>
      <p:sp>
        <p:nvSpPr>
          <p:cNvPr id="3" name="Title 2">
            <a:extLst>
              <a:ext uri="{FF2B5EF4-FFF2-40B4-BE49-F238E27FC236}">
                <a16:creationId xmlns:a16="http://schemas.microsoft.com/office/drawing/2014/main" id="{31907321-7497-B04C-B1A6-814A0FE635EA}"/>
              </a:ext>
            </a:extLst>
          </p:cNvPr>
          <p:cNvSpPr>
            <a:spLocks noGrp="1"/>
          </p:cNvSpPr>
          <p:nvPr>
            <p:ph type="title"/>
          </p:nvPr>
        </p:nvSpPr>
        <p:spPr/>
        <p:txBody>
          <a:bodyPr/>
          <a:lstStyle/>
          <a:p>
            <a:r>
              <a:rPr lang="en-US"/>
              <a:t>Yoko Shimizu</a:t>
            </a:r>
          </a:p>
        </p:txBody>
      </p:sp>
      <p:pic>
        <p:nvPicPr>
          <p:cNvPr id="5" name="Picture 4" descr="Clipart - Tango-styled video player ic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51804" y="692696"/>
            <a:ext cx="1528596" cy="1527324"/>
          </a:xfrm>
          <a:prstGeom prst="rect">
            <a:avLst/>
          </a:prstGeom>
        </p:spPr>
      </p:pic>
    </p:spTree>
    <p:extLst>
      <p:ext uri="{BB962C8B-B14F-4D97-AF65-F5344CB8AC3E}">
        <p14:creationId xmlns:p14="http://schemas.microsoft.com/office/powerpoint/2010/main" val="1268838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Find one piece of research that links the teaching of art and science in education</a:t>
            </a:r>
          </a:p>
          <a:p>
            <a:endParaRPr lang="en-GB" dirty="0"/>
          </a:p>
          <a:p>
            <a:r>
              <a:rPr lang="en-GB" dirty="0" smtClean="0"/>
              <a:t>Prepare a creative task that blends art and science that can be used in the classroom.</a:t>
            </a:r>
            <a:endParaRPr lang="en-GB" dirty="0"/>
          </a:p>
        </p:txBody>
      </p:sp>
      <p:sp>
        <p:nvSpPr>
          <p:cNvPr id="3" name="Title 2"/>
          <p:cNvSpPr>
            <a:spLocks noGrp="1"/>
          </p:cNvSpPr>
          <p:nvPr>
            <p:ph type="title"/>
          </p:nvPr>
        </p:nvSpPr>
        <p:spPr/>
        <p:txBody>
          <a:bodyPr/>
          <a:lstStyle/>
          <a:p>
            <a:r>
              <a:rPr lang="en-GB" dirty="0" err="1" smtClean="0"/>
              <a:t>Tasg</a:t>
            </a:r>
            <a:r>
              <a:rPr lang="en-GB" dirty="0" smtClean="0"/>
              <a:t> / Task</a:t>
            </a:r>
            <a:endParaRPr lang="en-GB" dirty="0"/>
          </a:p>
        </p:txBody>
      </p:sp>
      <p:pic>
        <p:nvPicPr>
          <p:cNvPr id="6" name="Picture 5" descr="Inquiry-Based Learning vs Content-Based Learning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83768" y="5069410"/>
            <a:ext cx="3707904" cy="1056753"/>
          </a:xfrm>
          <a:prstGeom prst="rect">
            <a:avLst/>
          </a:prstGeom>
        </p:spPr>
      </p:pic>
    </p:spTree>
    <p:extLst>
      <p:ext uri="{BB962C8B-B14F-4D97-AF65-F5344CB8AC3E}">
        <p14:creationId xmlns:p14="http://schemas.microsoft.com/office/powerpoint/2010/main" val="16435169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2556679"/>
            <a:ext cx="7408333" cy="1656184"/>
          </a:xfrm>
        </p:spPr>
        <p:txBody>
          <a:bodyPr>
            <a:normAutofit/>
          </a:bodyPr>
          <a:lstStyle/>
          <a:p>
            <a:r>
              <a:rPr lang="en-GB" sz="3000" b="1" i="1" dirty="0" smtClean="0">
                <a:solidFill>
                  <a:schemeClr val="tx2">
                    <a:lumMod val="50000"/>
                  </a:schemeClr>
                </a:solidFill>
                <a:latin typeface="Bradley Hand ITC" panose="03070402050302030203" pitchFamily="66" charset="0"/>
              </a:rPr>
              <a:t>“The most beautiful thing that we can experience is the mysterious. It is the source of all true art and science.” (Einstein, </a:t>
            </a:r>
            <a:r>
              <a:rPr lang="en-GB" sz="3000" b="1" i="1" dirty="0" err="1" smtClean="0">
                <a:solidFill>
                  <a:schemeClr val="tx2">
                    <a:lumMod val="50000"/>
                  </a:schemeClr>
                </a:solidFill>
                <a:latin typeface="Bradley Hand ITC" panose="03070402050302030203" pitchFamily="66" charset="0"/>
              </a:rPr>
              <a:t>n.d.</a:t>
            </a:r>
            <a:r>
              <a:rPr lang="en-GB" sz="3000" b="1" i="1" dirty="0" smtClean="0">
                <a:solidFill>
                  <a:schemeClr val="tx2">
                    <a:lumMod val="50000"/>
                  </a:schemeClr>
                </a:solidFill>
                <a:latin typeface="Bradley Hand ITC" panose="03070402050302030203" pitchFamily="66" charset="0"/>
              </a:rPr>
              <a:t>) </a:t>
            </a:r>
            <a:endParaRPr lang="en-GB" sz="3000" b="1" i="1" dirty="0">
              <a:solidFill>
                <a:schemeClr val="tx2">
                  <a:lumMod val="50000"/>
                </a:schemeClr>
              </a:solidFill>
              <a:latin typeface="Bradley Hand ITC" panose="03070402050302030203" pitchFamily="66" charset="0"/>
            </a:endParaRPr>
          </a:p>
        </p:txBody>
      </p:sp>
      <p:sp>
        <p:nvSpPr>
          <p:cNvPr id="3" name="Title 2"/>
          <p:cNvSpPr>
            <a:spLocks noGrp="1"/>
          </p:cNvSpPr>
          <p:nvPr>
            <p:ph type="title"/>
          </p:nvPr>
        </p:nvSpPr>
        <p:spPr>
          <a:xfrm>
            <a:off x="503548" y="5157192"/>
            <a:ext cx="8229600" cy="1252728"/>
          </a:xfrm>
        </p:spPr>
        <p:txBody>
          <a:bodyPr>
            <a:noAutofit/>
          </a:bodyPr>
          <a:lstStyle/>
          <a:p>
            <a:r>
              <a:rPr lang="en-GB" sz="2500" dirty="0" smtClean="0">
                <a:solidFill>
                  <a:schemeClr val="bg2">
                    <a:lumMod val="50000"/>
                  </a:schemeClr>
                </a:solidFill>
              </a:rPr>
              <a:t>Consider Albert Einstein’s quote in relation to the content of this presentation. How does this relate to education?</a:t>
            </a:r>
            <a:endParaRPr lang="en-GB" sz="2500" dirty="0">
              <a:solidFill>
                <a:schemeClr val="bg2">
                  <a:lumMod val="50000"/>
                </a:schemeClr>
              </a:solidFill>
            </a:endParaRPr>
          </a:p>
        </p:txBody>
      </p:sp>
      <p:sp>
        <p:nvSpPr>
          <p:cNvPr id="4" name="Title 2"/>
          <p:cNvSpPr txBox="1">
            <a:spLocks/>
          </p:cNvSpPr>
          <p:nvPr/>
        </p:nvSpPr>
        <p:spPr>
          <a:xfrm>
            <a:off x="251520" y="332656"/>
            <a:ext cx="8733656" cy="12527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500" dirty="0" err="1" smtClean="0"/>
              <a:t>Ystyriwch</a:t>
            </a:r>
            <a:r>
              <a:rPr lang="en-GB" sz="2500" dirty="0" smtClean="0"/>
              <a:t> </a:t>
            </a:r>
            <a:r>
              <a:rPr lang="en-GB" sz="2500" dirty="0" err="1" smtClean="0"/>
              <a:t>ddyfyniad</a:t>
            </a:r>
            <a:r>
              <a:rPr lang="en-GB" sz="2500" dirty="0" smtClean="0"/>
              <a:t> Albert Einstein mewn </a:t>
            </a:r>
            <a:r>
              <a:rPr lang="en-GB" sz="2500" dirty="0" err="1" smtClean="0"/>
              <a:t>perthynas</a:t>
            </a:r>
            <a:r>
              <a:rPr lang="en-GB" sz="2500" dirty="0" smtClean="0"/>
              <a:t> a </a:t>
            </a:r>
            <a:r>
              <a:rPr lang="en-GB" sz="2500" dirty="0" err="1" smtClean="0"/>
              <a:t>chynnwys</a:t>
            </a:r>
            <a:r>
              <a:rPr lang="en-GB" sz="2500" dirty="0" smtClean="0"/>
              <a:t> y </a:t>
            </a:r>
            <a:r>
              <a:rPr lang="en-GB" sz="2500" dirty="0" err="1" smtClean="0"/>
              <a:t>cyflwyniad</a:t>
            </a:r>
            <a:r>
              <a:rPr lang="en-GB" sz="2500" dirty="0" smtClean="0"/>
              <a:t> yma. Sut mae’n berthnasol </a:t>
            </a:r>
            <a:r>
              <a:rPr lang="en-GB" sz="2500" dirty="0" err="1" smtClean="0"/>
              <a:t>i</a:t>
            </a:r>
            <a:r>
              <a:rPr lang="en-GB" sz="2500" dirty="0" smtClean="0"/>
              <a:t> </a:t>
            </a:r>
            <a:r>
              <a:rPr lang="en-GB" sz="2500" dirty="0" err="1" smtClean="0"/>
              <a:t>addysg</a:t>
            </a:r>
            <a:r>
              <a:rPr lang="en-GB" sz="2500" dirty="0" smtClean="0"/>
              <a:t>?</a:t>
            </a:r>
            <a:endParaRPr lang="en-GB" sz="2500" dirty="0"/>
          </a:p>
        </p:txBody>
      </p:sp>
      <p:pic>
        <p:nvPicPr>
          <p:cNvPr id="5" name="Picture 4" descr="Albert Einstein PNG Transparent Images | PNG All"/>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44898" y="3362459"/>
            <a:ext cx="1913409" cy="1700808"/>
          </a:xfrm>
          <a:prstGeom prst="rect">
            <a:avLst/>
          </a:prstGeom>
        </p:spPr>
      </p:pic>
    </p:spTree>
    <p:extLst>
      <p:ext uri="{BB962C8B-B14F-4D97-AF65-F5344CB8AC3E}">
        <p14:creationId xmlns:p14="http://schemas.microsoft.com/office/powerpoint/2010/main" val="1531362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000" dirty="0"/>
              <a:t>Atalay, B. (2014) Math and the Mona Lisa. USA: Smithsonian Institution Press. </a:t>
            </a:r>
            <a:endParaRPr lang="en-GB" sz="2000" dirty="0" smtClean="0"/>
          </a:p>
          <a:p>
            <a:pPr marL="0" indent="0">
              <a:buNone/>
            </a:pPr>
            <a:endParaRPr lang="en-GB" sz="2000" dirty="0" smtClean="0"/>
          </a:p>
          <a:p>
            <a:r>
              <a:rPr lang="en-GB" sz="2000" dirty="0" smtClean="0"/>
              <a:t>Department for Education (2013) Science </a:t>
            </a:r>
            <a:r>
              <a:rPr lang="en-GB" sz="2000" dirty="0"/>
              <a:t>programmes of study: key stage 3. https://www.gov.uk/government/uploads/system/uploads/attachment_data/file/335174/SECONDARY_national_curriculum_-_</a:t>
            </a:r>
            <a:r>
              <a:rPr lang="en-GB" sz="2000" dirty="0" smtClean="0"/>
              <a:t>Science_220714.pdf</a:t>
            </a:r>
            <a:r>
              <a:rPr lang="en-GB" sz="2000" dirty="0"/>
              <a:t>(accessed on 14</a:t>
            </a:r>
            <a:r>
              <a:rPr lang="en-GB" sz="2000" baseline="30000" dirty="0"/>
              <a:t>th</a:t>
            </a:r>
            <a:r>
              <a:rPr lang="en-GB" sz="2000" dirty="0"/>
              <a:t> October 2014) </a:t>
            </a:r>
          </a:p>
          <a:p>
            <a:pPr marL="0" indent="0">
              <a:buNone/>
            </a:pPr>
            <a:endParaRPr lang="en-GB" sz="2000" dirty="0"/>
          </a:p>
          <a:p>
            <a:r>
              <a:rPr lang="en-GB" sz="2000" dirty="0" smtClean="0"/>
              <a:t>Smith</a:t>
            </a:r>
            <a:r>
              <a:rPr lang="en-GB" sz="2000" dirty="0"/>
              <a:t>, R. and Simpson, S. (1991) Aesthetics and Arts Education. Champaign: University of Illinois Press  </a:t>
            </a:r>
          </a:p>
          <a:p>
            <a:pPr marL="0" indent="0">
              <a:buNone/>
            </a:pPr>
            <a:endParaRPr lang="en-GB" sz="2000" dirty="0" smtClean="0"/>
          </a:p>
        </p:txBody>
      </p:sp>
      <p:sp>
        <p:nvSpPr>
          <p:cNvPr id="3" name="Title 2"/>
          <p:cNvSpPr>
            <a:spLocks noGrp="1"/>
          </p:cNvSpPr>
          <p:nvPr>
            <p:ph type="title"/>
          </p:nvPr>
        </p:nvSpPr>
        <p:spPr/>
        <p:txBody>
          <a:bodyPr/>
          <a:lstStyle/>
          <a:p>
            <a:r>
              <a:rPr lang="en-GB" dirty="0" err="1" smtClean="0"/>
              <a:t>C</a:t>
            </a:r>
            <a:r>
              <a:rPr lang="en-GB" dirty="0" err="1" smtClean="0"/>
              <a:t>yfeirnodau</a:t>
            </a:r>
            <a:r>
              <a:rPr lang="en-GB" dirty="0" smtClean="0"/>
              <a:t> / References</a:t>
            </a:r>
            <a:endParaRPr lang="en-GB" dirty="0"/>
          </a:p>
        </p:txBody>
      </p:sp>
    </p:spTree>
    <p:extLst>
      <p:ext uri="{BB962C8B-B14F-4D97-AF65-F5344CB8AC3E}">
        <p14:creationId xmlns:p14="http://schemas.microsoft.com/office/powerpoint/2010/main" val="386666188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5453</TotalTime>
  <Words>2140</Words>
  <Application>Microsoft Office PowerPoint</Application>
  <PresentationFormat>On-screen Show (4:3)</PresentationFormat>
  <Paragraphs>252</Paragraphs>
  <Slides>18</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Bradley Hand ITC</vt:lpstr>
      <vt:lpstr>Calibri</vt:lpstr>
      <vt:lpstr>Candara</vt:lpstr>
      <vt:lpstr>Google Sans</vt:lpstr>
      <vt:lpstr>Symbol</vt:lpstr>
      <vt:lpstr>Waveform</vt:lpstr>
      <vt:lpstr>Y Meddwl Ymholgar The Enquiring Mind</vt:lpstr>
      <vt:lpstr>Nod ac Amcanion Aim and Objectives</vt:lpstr>
      <vt:lpstr>Tasg / Task</vt:lpstr>
      <vt:lpstr>Nodau celf</vt:lpstr>
      <vt:lpstr>The aims of art</vt:lpstr>
      <vt:lpstr>Ystyrir Gwyddoniaeth fel… Science is viewed as…</vt:lpstr>
      <vt:lpstr>Nodau gwyddoniaeth (DfE, 2013)</vt:lpstr>
      <vt:lpstr>The aims of science (DfE, 2013)</vt:lpstr>
      <vt:lpstr>Leonardo Da Vinci (1452 – 1519)</vt:lpstr>
      <vt:lpstr>Leonardo Da Vinci (1452 – 1519) </vt:lpstr>
      <vt:lpstr>Leonardo Da Vinci (1452 – 1519) </vt:lpstr>
      <vt:lpstr>Leonardo Da Vinci (1452 – 1519) </vt:lpstr>
      <vt:lpstr>Y cysylltiad rhwng y celfyddydau a’r gwyddorau mewn addysg The link between art and sciences in education</vt:lpstr>
      <vt:lpstr>Mae Jemison</vt:lpstr>
      <vt:lpstr>Yoko Shimizu</vt:lpstr>
      <vt:lpstr>Tasg / Task</vt:lpstr>
      <vt:lpstr>Consider Albert Einstein’s quote in relation to the content of this presentation. How does this relate to education?</vt:lpstr>
      <vt:lpstr>Cyfeirnodau / 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Minds</dc:title>
  <dc:creator>Phillips, Laura</dc:creator>
  <cp:lastModifiedBy>Helen A Griffiths</cp:lastModifiedBy>
  <cp:revision>82</cp:revision>
  <cp:lastPrinted>2017-11-13T08:59:33Z</cp:lastPrinted>
  <dcterms:created xsi:type="dcterms:W3CDTF">2014-10-15T07:30:50Z</dcterms:created>
  <dcterms:modified xsi:type="dcterms:W3CDTF">2021-02-01T09:41:25Z</dcterms:modified>
</cp:coreProperties>
</file>