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18"/>
  </p:notesMasterIdLst>
  <p:sldIdLst>
    <p:sldId id="256" r:id="rId2"/>
    <p:sldId id="257" r:id="rId3"/>
    <p:sldId id="259" r:id="rId4"/>
    <p:sldId id="270" r:id="rId5"/>
    <p:sldId id="262" r:id="rId6"/>
    <p:sldId id="263" r:id="rId7"/>
    <p:sldId id="264" r:id="rId8"/>
    <p:sldId id="265" r:id="rId9"/>
    <p:sldId id="266" r:id="rId10"/>
    <p:sldId id="267" r:id="rId11"/>
    <p:sldId id="268" r:id="rId12"/>
    <p:sldId id="269" r:id="rId13"/>
    <p:sldId id="271" r:id="rId14"/>
    <p:sldId id="272" r:id="rId15"/>
    <p:sldId id="273" r:id="rId16"/>
    <p:sldId id="274"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ne Gonzalez (1703398)" initials="JG(" lastIdx="1" clrIdx="0">
    <p:extLst>
      <p:ext uri="{19B8F6BF-5375-455C-9EA6-DF929625EA0E}">
        <p15:presenceInfo xmlns:p15="http://schemas.microsoft.com/office/powerpoint/2012/main" userId="Jane Gonzalez (1703398)"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81388" autoAdjust="0"/>
  </p:normalViewPr>
  <p:slideViewPr>
    <p:cSldViewPr showGuides="1">
      <p:cViewPr>
        <p:scale>
          <a:sx n="66" d="100"/>
          <a:sy n="66" d="100"/>
        </p:scale>
        <p:origin x="1524" y="19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Mean and Standard Deviation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Male</c:v>
                </c:pt>
              </c:strCache>
            </c:strRef>
          </c:tx>
          <c:spPr>
            <a:solidFill>
              <a:schemeClr val="accent1"/>
            </a:solidFill>
            <a:ln>
              <a:noFill/>
            </a:ln>
            <a:effectLst/>
          </c:spPr>
          <c:invertIfNegative val="0"/>
          <c:cat>
            <c:strRef>
              <c:f>Sheet1!$A$2:$A$3</c:f>
              <c:strCache>
                <c:ptCount val="2"/>
                <c:pt idx="0">
                  <c:v>Mean</c:v>
                </c:pt>
                <c:pt idx="1">
                  <c:v>Standard Deviation</c:v>
                </c:pt>
              </c:strCache>
            </c:strRef>
          </c:cat>
          <c:val>
            <c:numRef>
              <c:f>Sheet1!$B$2:$B$3</c:f>
              <c:numCache>
                <c:formatCode>General</c:formatCode>
                <c:ptCount val="2"/>
                <c:pt idx="0">
                  <c:v>59.1</c:v>
                </c:pt>
                <c:pt idx="1">
                  <c:v>11.75</c:v>
                </c:pt>
              </c:numCache>
            </c:numRef>
          </c:val>
          <c:extLst>
            <c:ext xmlns:c16="http://schemas.microsoft.com/office/drawing/2014/chart" uri="{C3380CC4-5D6E-409C-BE32-E72D297353CC}">
              <c16:uniqueId val="{00000000-28EF-454D-AED3-D1A344DCA7DF}"/>
            </c:ext>
          </c:extLst>
        </c:ser>
        <c:ser>
          <c:idx val="1"/>
          <c:order val="1"/>
          <c:tx>
            <c:strRef>
              <c:f>Sheet1!$C$1</c:f>
              <c:strCache>
                <c:ptCount val="1"/>
                <c:pt idx="0">
                  <c:v>Female</c:v>
                </c:pt>
              </c:strCache>
            </c:strRef>
          </c:tx>
          <c:spPr>
            <a:solidFill>
              <a:schemeClr val="accent2"/>
            </a:solidFill>
            <a:ln>
              <a:noFill/>
            </a:ln>
            <a:effectLst/>
          </c:spPr>
          <c:invertIfNegative val="0"/>
          <c:cat>
            <c:strRef>
              <c:f>Sheet1!$A$2:$A$3</c:f>
              <c:strCache>
                <c:ptCount val="2"/>
                <c:pt idx="0">
                  <c:v>Mean</c:v>
                </c:pt>
                <c:pt idx="1">
                  <c:v>Standard Deviation</c:v>
                </c:pt>
              </c:strCache>
            </c:strRef>
          </c:cat>
          <c:val>
            <c:numRef>
              <c:f>Sheet1!$C$2:$C$3</c:f>
              <c:numCache>
                <c:formatCode>General</c:formatCode>
                <c:ptCount val="2"/>
                <c:pt idx="0">
                  <c:v>66.2</c:v>
                </c:pt>
                <c:pt idx="1">
                  <c:v>10.06</c:v>
                </c:pt>
              </c:numCache>
            </c:numRef>
          </c:val>
          <c:extLst>
            <c:ext xmlns:c16="http://schemas.microsoft.com/office/drawing/2014/chart" uri="{C3380CC4-5D6E-409C-BE32-E72D297353CC}">
              <c16:uniqueId val="{00000001-28EF-454D-AED3-D1A344DCA7DF}"/>
            </c:ext>
          </c:extLst>
        </c:ser>
        <c:dLbls>
          <c:showLegendKey val="0"/>
          <c:showVal val="0"/>
          <c:showCatName val="0"/>
          <c:showSerName val="0"/>
          <c:showPercent val="0"/>
          <c:showBubbleSize val="0"/>
        </c:dLbls>
        <c:gapWidth val="219"/>
        <c:overlap val="-27"/>
        <c:axId val="876710128"/>
        <c:axId val="876709800"/>
      </c:barChart>
      <c:catAx>
        <c:axId val="8767101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6709800"/>
        <c:crosses val="autoZero"/>
        <c:auto val="1"/>
        <c:lblAlgn val="ctr"/>
        <c:lblOffset val="100"/>
        <c:noMultiLvlLbl val="0"/>
      </c:catAx>
      <c:valAx>
        <c:axId val="87670980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671012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522F61-92D7-4D0D-860D-24CC5F677F22}"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FD87D7EA-CFCB-49DA-B30D-CD64396D4BAA}">
      <dgm:prSet phldrT="[Text]" custT="1"/>
      <dgm:spPr/>
      <dgm:t>
        <a:bodyPr/>
        <a:lstStyle/>
        <a:p>
          <a:r>
            <a:rPr lang="en-GB" sz="1800" b="1" dirty="0">
              <a:latin typeface="Arial" panose="020B0604020202020204" pitchFamily="34" charset="0"/>
              <a:cs typeface="Arial" panose="020B0604020202020204" pitchFamily="34" charset="0"/>
            </a:rPr>
            <a:t>Normative Beliefs</a:t>
          </a:r>
        </a:p>
      </dgm:t>
    </dgm:pt>
    <dgm:pt modelId="{6A8D8BFE-7B4D-4019-A6EE-9CE47CF36B32}" type="parTrans" cxnId="{B0A19364-5B35-40A1-9168-ED37D2829207}">
      <dgm:prSet/>
      <dgm:spPr>
        <a:ln w="50800">
          <a:noFill/>
        </a:ln>
      </dgm:spPr>
      <dgm:t>
        <a:bodyPr/>
        <a:lstStyle/>
        <a:p>
          <a:endParaRPr lang="en-GB"/>
        </a:p>
      </dgm:t>
    </dgm:pt>
    <dgm:pt modelId="{5EA0302C-7006-42AE-83FF-BB16E730C119}" type="sibTrans" cxnId="{B0A19364-5B35-40A1-9168-ED37D2829207}">
      <dgm:prSet/>
      <dgm:spPr/>
      <dgm:t>
        <a:bodyPr/>
        <a:lstStyle/>
        <a:p>
          <a:endParaRPr lang="en-GB"/>
        </a:p>
      </dgm:t>
    </dgm:pt>
    <dgm:pt modelId="{9AE8FD40-C011-4270-8AEF-D9DE0450707E}">
      <dgm:prSet phldrT="[Text]" custT="1"/>
      <dgm:spPr/>
      <dgm:t>
        <a:bodyPr/>
        <a:lstStyle/>
        <a:p>
          <a:r>
            <a:rPr lang="en-GB" sz="1800" b="1" dirty="0">
              <a:latin typeface="Arial" panose="020B0604020202020204" pitchFamily="34" charset="0"/>
              <a:cs typeface="Arial" panose="020B0604020202020204" pitchFamily="34" charset="0"/>
            </a:rPr>
            <a:t>Subjective Norm</a:t>
          </a:r>
          <a:endParaRPr lang="en-GB" sz="1800" b="1" dirty="0"/>
        </a:p>
      </dgm:t>
    </dgm:pt>
    <dgm:pt modelId="{39CB7BBF-FB33-49B1-9959-172509985C17}" type="parTrans" cxnId="{9E57252E-4F73-4B6E-9EB0-41E05AD8A2BF}">
      <dgm:prSet/>
      <dgm:spPr>
        <a:ln w="50800">
          <a:solidFill>
            <a:srgbClr val="0070C0"/>
          </a:solidFill>
          <a:tailEnd type="triangle"/>
        </a:ln>
      </dgm:spPr>
      <dgm:t>
        <a:bodyPr/>
        <a:lstStyle/>
        <a:p>
          <a:endParaRPr lang="en-GB"/>
        </a:p>
      </dgm:t>
    </dgm:pt>
    <dgm:pt modelId="{5428B978-A112-49D6-805E-F521F9AA1117}" type="sibTrans" cxnId="{9E57252E-4F73-4B6E-9EB0-41E05AD8A2BF}">
      <dgm:prSet/>
      <dgm:spPr/>
      <dgm:t>
        <a:bodyPr/>
        <a:lstStyle/>
        <a:p>
          <a:endParaRPr lang="en-GB"/>
        </a:p>
      </dgm:t>
    </dgm:pt>
    <dgm:pt modelId="{2DAD26B2-56D4-4406-89FF-75571C266238}">
      <dgm:prSet phldrT="[Text]" custT="1"/>
      <dgm:spPr/>
      <dgm:t>
        <a:bodyPr/>
        <a:lstStyle/>
        <a:p>
          <a:r>
            <a:rPr lang="en-GB" sz="1800" b="1" dirty="0">
              <a:latin typeface="Arial" panose="020B0604020202020204" pitchFamily="34" charset="0"/>
              <a:cs typeface="Arial" panose="020B0604020202020204" pitchFamily="34" charset="0"/>
            </a:rPr>
            <a:t>Control Beliefs</a:t>
          </a:r>
        </a:p>
      </dgm:t>
    </dgm:pt>
    <dgm:pt modelId="{3ADB5E81-8525-490D-B718-5F777A8AB508}" type="parTrans" cxnId="{A5D972C2-C44A-414C-B24D-440BDAC1E11F}">
      <dgm:prSet/>
      <dgm:spPr>
        <a:ln>
          <a:noFill/>
        </a:ln>
      </dgm:spPr>
      <dgm:t>
        <a:bodyPr/>
        <a:lstStyle/>
        <a:p>
          <a:endParaRPr lang="en-GB"/>
        </a:p>
      </dgm:t>
    </dgm:pt>
    <dgm:pt modelId="{2B9255AC-FE38-419D-B1B3-D3C285172611}" type="sibTrans" cxnId="{A5D972C2-C44A-414C-B24D-440BDAC1E11F}">
      <dgm:prSet/>
      <dgm:spPr/>
      <dgm:t>
        <a:bodyPr/>
        <a:lstStyle/>
        <a:p>
          <a:endParaRPr lang="en-GB"/>
        </a:p>
      </dgm:t>
    </dgm:pt>
    <dgm:pt modelId="{CFAB3622-31BA-4F23-947B-94B095C673C8}">
      <dgm:prSet phldrT="[Text]" custT="1"/>
      <dgm:spPr/>
      <dgm:t>
        <a:bodyPr/>
        <a:lstStyle/>
        <a:p>
          <a:r>
            <a:rPr lang="en-GB" sz="1800" b="1" dirty="0">
              <a:latin typeface="Arial" panose="020B0604020202020204" pitchFamily="34" charset="0"/>
              <a:cs typeface="Arial" panose="020B0604020202020204" pitchFamily="34" charset="0"/>
            </a:rPr>
            <a:t>Attitude</a:t>
          </a:r>
        </a:p>
      </dgm:t>
    </dgm:pt>
    <dgm:pt modelId="{68C547D8-4A1E-486B-9287-F608B49C6700}" type="parTrans" cxnId="{CDAD681D-1731-4F76-81F5-9D91C565DBC0}">
      <dgm:prSet/>
      <dgm:spPr>
        <a:ln w="50800">
          <a:solidFill>
            <a:srgbClr val="0070C0"/>
          </a:solidFill>
          <a:headEnd type="none" w="sm" len="sm"/>
          <a:tailEnd type="triangle"/>
        </a:ln>
      </dgm:spPr>
      <dgm:t>
        <a:bodyPr/>
        <a:lstStyle/>
        <a:p>
          <a:endParaRPr lang="en-GB"/>
        </a:p>
      </dgm:t>
    </dgm:pt>
    <dgm:pt modelId="{E062A625-6A25-4BB2-BF2E-FBD12BD7E96C}" type="sibTrans" cxnId="{CDAD681D-1731-4F76-81F5-9D91C565DBC0}">
      <dgm:prSet/>
      <dgm:spPr/>
      <dgm:t>
        <a:bodyPr/>
        <a:lstStyle/>
        <a:p>
          <a:endParaRPr lang="en-GB"/>
        </a:p>
      </dgm:t>
    </dgm:pt>
    <dgm:pt modelId="{11C7DDDB-F231-4F4C-B147-237D02E25CCE}">
      <dgm:prSet phldrT="[Text]" custT="1"/>
      <dgm:spPr/>
      <dgm:t>
        <a:bodyPr/>
        <a:lstStyle/>
        <a:p>
          <a:r>
            <a:rPr lang="en-GB" sz="1800" b="1" dirty="0">
              <a:latin typeface="Arial" panose="020B0604020202020204" pitchFamily="34" charset="0"/>
              <a:cs typeface="Arial" panose="020B0604020202020204" pitchFamily="34" charset="0"/>
            </a:rPr>
            <a:t>Intention</a:t>
          </a:r>
        </a:p>
      </dgm:t>
    </dgm:pt>
    <dgm:pt modelId="{DBAA7ACD-A423-443C-95A9-8EE7D7C754AF}" type="parTrans" cxnId="{96AFBC3B-EB04-46A4-8CA9-CF0BD1EFC499}">
      <dgm:prSet/>
      <dgm:spPr>
        <a:ln w="50800">
          <a:noFill/>
        </a:ln>
      </dgm:spPr>
      <dgm:t>
        <a:bodyPr/>
        <a:lstStyle/>
        <a:p>
          <a:endParaRPr lang="en-GB"/>
        </a:p>
      </dgm:t>
    </dgm:pt>
    <dgm:pt modelId="{EDDA60BF-CB72-4FD5-9234-C5597347124E}" type="sibTrans" cxnId="{96AFBC3B-EB04-46A4-8CA9-CF0BD1EFC499}">
      <dgm:prSet/>
      <dgm:spPr/>
      <dgm:t>
        <a:bodyPr/>
        <a:lstStyle/>
        <a:p>
          <a:endParaRPr lang="en-GB"/>
        </a:p>
      </dgm:t>
    </dgm:pt>
    <dgm:pt modelId="{6C466CB7-35B8-4A71-A101-F798F67CA4F6}">
      <dgm:prSet phldrT="[Text]" custT="1"/>
      <dgm:spPr/>
      <dgm:t>
        <a:bodyPr/>
        <a:lstStyle/>
        <a:p>
          <a:r>
            <a:rPr lang="en-GB" sz="1800" b="1" dirty="0">
              <a:latin typeface="Arial" panose="020B0604020202020204" pitchFamily="34" charset="0"/>
              <a:cs typeface="Arial" panose="020B0604020202020204" pitchFamily="34" charset="0"/>
            </a:rPr>
            <a:t>Perceived</a:t>
          </a:r>
          <a:r>
            <a:rPr lang="en-GB" sz="1200" b="1" dirty="0">
              <a:latin typeface="Arial" panose="020B0604020202020204" pitchFamily="34" charset="0"/>
              <a:cs typeface="Arial" panose="020B0604020202020204" pitchFamily="34" charset="0"/>
            </a:rPr>
            <a:t> B</a:t>
          </a:r>
          <a:r>
            <a:rPr lang="en-GB" sz="1200" b="1" dirty="0">
              <a:latin typeface="Abadi" panose="020B0604020104020204" pitchFamily="34" charset="0"/>
            </a:rPr>
            <a:t>ehaviour Control</a:t>
          </a:r>
          <a:endParaRPr lang="en-GB" sz="1200" b="1" dirty="0">
            <a:latin typeface="Arial" panose="020B0604020202020204" pitchFamily="34" charset="0"/>
            <a:cs typeface="Arial" panose="020B0604020202020204" pitchFamily="34" charset="0"/>
          </a:endParaRPr>
        </a:p>
      </dgm:t>
    </dgm:pt>
    <dgm:pt modelId="{B793B61E-F02B-4603-BACC-580113EAF755}" type="parTrans" cxnId="{E813C1C2-1199-4A7B-97BD-5F959402AFC2}">
      <dgm:prSet/>
      <dgm:spPr/>
      <dgm:t>
        <a:bodyPr/>
        <a:lstStyle/>
        <a:p>
          <a:endParaRPr lang="en-GB"/>
        </a:p>
      </dgm:t>
    </dgm:pt>
    <dgm:pt modelId="{03516975-B8B4-4B61-A7AA-0DEA2BCBB5AE}" type="sibTrans" cxnId="{E813C1C2-1199-4A7B-97BD-5F959402AFC2}">
      <dgm:prSet/>
      <dgm:spPr/>
      <dgm:t>
        <a:bodyPr/>
        <a:lstStyle/>
        <a:p>
          <a:endParaRPr lang="en-GB"/>
        </a:p>
      </dgm:t>
    </dgm:pt>
    <dgm:pt modelId="{2C981AF8-A56A-4577-8A81-2C243A7AB189}">
      <dgm:prSet custT="1"/>
      <dgm:spPr/>
      <dgm:t>
        <a:bodyPr/>
        <a:lstStyle/>
        <a:p>
          <a:r>
            <a:rPr lang="en-GB" sz="1800" b="1" dirty="0">
              <a:latin typeface="Arial" panose="020B0604020202020204" pitchFamily="34" charset="0"/>
              <a:cs typeface="Arial" panose="020B0604020202020204" pitchFamily="34" charset="0"/>
            </a:rPr>
            <a:t>Behaviour</a:t>
          </a:r>
        </a:p>
      </dgm:t>
    </dgm:pt>
    <dgm:pt modelId="{92E61089-E37C-48C4-A598-07B7600CFD57}" type="parTrans" cxnId="{B8186773-59C4-4A98-B17B-81801695CEDB}">
      <dgm:prSet/>
      <dgm:spPr/>
      <dgm:t>
        <a:bodyPr/>
        <a:lstStyle/>
        <a:p>
          <a:endParaRPr lang="en-GB"/>
        </a:p>
      </dgm:t>
    </dgm:pt>
    <dgm:pt modelId="{55E0876B-9BFE-45D3-B2B0-89995A513EB6}" type="sibTrans" cxnId="{B8186773-59C4-4A98-B17B-81801695CEDB}">
      <dgm:prSet/>
      <dgm:spPr/>
      <dgm:t>
        <a:bodyPr/>
        <a:lstStyle/>
        <a:p>
          <a:endParaRPr lang="en-GB"/>
        </a:p>
      </dgm:t>
    </dgm:pt>
    <dgm:pt modelId="{93315C3D-7F3C-45AD-AF00-FA89EB4A52C7}">
      <dgm:prSet custT="1"/>
      <dgm:spPr/>
      <dgm:t>
        <a:bodyPr/>
        <a:lstStyle/>
        <a:p>
          <a:r>
            <a:rPr lang="en-GB" sz="1800" b="1" dirty="0">
              <a:latin typeface="Arial" panose="020B0604020202020204" pitchFamily="34" charset="0"/>
              <a:cs typeface="Arial" panose="020B0604020202020204" pitchFamily="34" charset="0"/>
            </a:rPr>
            <a:t>BehaviourBeliefs</a:t>
          </a:r>
        </a:p>
      </dgm:t>
    </dgm:pt>
    <dgm:pt modelId="{6A3F9F33-8132-41C2-9EBB-68CED1A0B221}" type="parTrans" cxnId="{5B57AD43-A954-410B-AA50-9BBCD46FD4E8}">
      <dgm:prSet/>
      <dgm:spPr/>
      <dgm:t>
        <a:bodyPr/>
        <a:lstStyle/>
        <a:p>
          <a:endParaRPr lang="en-GB"/>
        </a:p>
      </dgm:t>
    </dgm:pt>
    <dgm:pt modelId="{20D9B439-CE7C-4D44-9759-CCB6AA3FDF83}" type="sibTrans" cxnId="{5B57AD43-A954-410B-AA50-9BBCD46FD4E8}">
      <dgm:prSet/>
      <dgm:spPr/>
      <dgm:t>
        <a:bodyPr/>
        <a:lstStyle/>
        <a:p>
          <a:endParaRPr lang="en-GB"/>
        </a:p>
      </dgm:t>
    </dgm:pt>
    <dgm:pt modelId="{4962B8FF-B317-458F-8C8B-DB9517125750}" type="pres">
      <dgm:prSet presAssocID="{BB522F61-92D7-4D0D-860D-24CC5F677F22}" presName="diagram" presStyleCnt="0">
        <dgm:presLayoutVars>
          <dgm:chPref val="1"/>
          <dgm:dir/>
          <dgm:animOne val="branch"/>
          <dgm:animLvl val="lvl"/>
          <dgm:resizeHandles val="exact"/>
        </dgm:presLayoutVars>
      </dgm:prSet>
      <dgm:spPr/>
    </dgm:pt>
    <dgm:pt modelId="{AD0A39FF-1D88-4CA2-8B91-97405E7F22E2}" type="pres">
      <dgm:prSet presAssocID="{93315C3D-7F3C-45AD-AF00-FA89EB4A52C7}" presName="root1" presStyleCnt="0"/>
      <dgm:spPr/>
    </dgm:pt>
    <dgm:pt modelId="{30EF863E-8912-44F5-8E22-0735E61F847E}" type="pres">
      <dgm:prSet presAssocID="{93315C3D-7F3C-45AD-AF00-FA89EB4A52C7}" presName="LevelOneTextNode" presStyleLbl="node0" presStyleIdx="0" presStyleCnt="3" custScaleY="109164" custLinFactY="-21763" custLinFactNeighborX="-69461" custLinFactNeighborY="-100000">
        <dgm:presLayoutVars>
          <dgm:chPref val="3"/>
        </dgm:presLayoutVars>
      </dgm:prSet>
      <dgm:spPr/>
    </dgm:pt>
    <dgm:pt modelId="{2384C90B-ABA5-4C2C-90E2-E77082998AE8}" type="pres">
      <dgm:prSet presAssocID="{93315C3D-7F3C-45AD-AF00-FA89EB4A52C7}" presName="level2hierChild" presStyleCnt="0"/>
      <dgm:spPr/>
    </dgm:pt>
    <dgm:pt modelId="{40E8A895-85FD-46D7-99AC-CD87AB10B426}" type="pres">
      <dgm:prSet presAssocID="{6A8D8BFE-7B4D-4019-A6EE-9CE47CF36B32}" presName="conn2-1" presStyleLbl="parChTrans1D2" presStyleIdx="0" presStyleCnt="2"/>
      <dgm:spPr/>
    </dgm:pt>
    <dgm:pt modelId="{1CCD5E46-5389-446C-A687-6C4549BB97E6}" type="pres">
      <dgm:prSet presAssocID="{6A8D8BFE-7B4D-4019-A6EE-9CE47CF36B32}" presName="connTx" presStyleLbl="parChTrans1D2" presStyleIdx="0" presStyleCnt="2"/>
      <dgm:spPr/>
    </dgm:pt>
    <dgm:pt modelId="{FFE8B17B-821C-4ACC-B84C-06CE2A2C1505}" type="pres">
      <dgm:prSet presAssocID="{FD87D7EA-CFCB-49DA-B30D-CD64396D4BAA}" presName="root2" presStyleCnt="0"/>
      <dgm:spPr/>
    </dgm:pt>
    <dgm:pt modelId="{C0A08EED-3C8E-426A-ADDB-D21035E1B5B5}" type="pres">
      <dgm:prSet presAssocID="{FD87D7EA-CFCB-49DA-B30D-CD64396D4BAA}" presName="LevelTwoTextNode" presStyleLbl="node2" presStyleIdx="0" presStyleCnt="2" custLinFactX="-100000" custLinFactY="50640" custLinFactNeighborX="-111027" custLinFactNeighborY="100000">
        <dgm:presLayoutVars>
          <dgm:chPref val="3"/>
        </dgm:presLayoutVars>
      </dgm:prSet>
      <dgm:spPr/>
    </dgm:pt>
    <dgm:pt modelId="{886FBD9D-0E17-4E68-AFE1-D00AFCD94AD2}" type="pres">
      <dgm:prSet presAssocID="{FD87D7EA-CFCB-49DA-B30D-CD64396D4BAA}" presName="level3hierChild" presStyleCnt="0"/>
      <dgm:spPr/>
    </dgm:pt>
    <dgm:pt modelId="{867B936C-F7A0-4FD0-9591-392CF3DECF74}" type="pres">
      <dgm:prSet presAssocID="{39CB7BBF-FB33-49B1-9959-172509985C17}" presName="conn2-1" presStyleLbl="parChTrans1D3" presStyleIdx="0" presStyleCnt="3"/>
      <dgm:spPr/>
    </dgm:pt>
    <dgm:pt modelId="{593ECCF4-057C-406C-BBA8-F175BE742A3A}" type="pres">
      <dgm:prSet presAssocID="{39CB7BBF-FB33-49B1-9959-172509985C17}" presName="connTx" presStyleLbl="parChTrans1D3" presStyleIdx="0" presStyleCnt="3"/>
      <dgm:spPr/>
    </dgm:pt>
    <dgm:pt modelId="{34E6E2EF-71E0-4BD0-B97B-EE3279315F8D}" type="pres">
      <dgm:prSet presAssocID="{9AE8FD40-C011-4270-8AEF-D9DE0450707E}" presName="root2" presStyleCnt="0"/>
      <dgm:spPr/>
    </dgm:pt>
    <dgm:pt modelId="{BD7EA58C-9371-45C9-BDAE-16A950851CA0}" type="pres">
      <dgm:prSet presAssocID="{9AE8FD40-C011-4270-8AEF-D9DE0450707E}" presName="LevelTwoTextNode" presStyleLbl="node3" presStyleIdx="0" presStyleCnt="3" custLinFactX="-71849" custLinFactY="100000" custLinFactNeighborX="-100000" custLinFactNeighborY="105935">
        <dgm:presLayoutVars>
          <dgm:chPref val="3"/>
        </dgm:presLayoutVars>
      </dgm:prSet>
      <dgm:spPr/>
    </dgm:pt>
    <dgm:pt modelId="{00FC741F-25AE-426D-AD19-7F7E5CAF8D2C}" type="pres">
      <dgm:prSet presAssocID="{9AE8FD40-C011-4270-8AEF-D9DE0450707E}" presName="level3hierChild" presStyleCnt="0"/>
      <dgm:spPr/>
    </dgm:pt>
    <dgm:pt modelId="{4BA1150A-9C5E-4961-A73A-400C83208A54}" type="pres">
      <dgm:prSet presAssocID="{3ADB5E81-8525-490D-B718-5F777A8AB508}" presName="conn2-1" presStyleLbl="parChTrans1D3" presStyleIdx="1" presStyleCnt="3"/>
      <dgm:spPr/>
    </dgm:pt>
    <dgm:pt modelId="{EACAA32E-245C-4B13-8DF6-E87AAABE2FD0}" type="pres">
      <dgm:prSet presAssocID="{3ADB5E81-8525-490D-B718-5F777A8AB508}" presName="connTx" presStyleLbl="parChTrans1D3" presStyleIdx="1" presStyleCnt="3"/>
      <dgm:spPr/>
    </dgm:pt>
    <dgm:pt modelId="{C6D7897E-D406-4EF9-A085-F3A2F2962F8C}" type="pres">
      <dgm:prSet presAssocID="{2DAD26B2-56D4-4406-89FF-75571C266238}" presName="root2" presStyleCnt="0"/>
      <dgm:spPr/>
    </dgm:pt>
    <dgm:pt modelId="{2496C283-D070-4395-AAE1-57C1518CB076}" type="pres">
      <dgm:prSet presAssocID="{2DAD26B2-56D4-4406-89FF-75571C266238}" presName="LevelTwoTextNode" presStyleLbl="node3" presStyleIdx="1" presStyleCnt="3" custLinFactX="-148864" custLinFactY="100000" custLinFactNeighborX="-200000" custLinFactNeighborY="171328">
        <dgm:presLayoutVars>
          <dgm:chPref val="3"/>
        </dgm:presLayoutVars>
      </dgm:prSet>
      <dgm:spPr/>
    </dgm:pt>
    <dgm:pt modelId="{22C86B29-D2BF-46BD-BCB7-1698B532C33C}" type="pres">
      <dgm:prSet presAssocID="{2DAD26B2-56D4-4406-89FF-75571C266238}" presName="level3hierChild" presStyleCnt="0"/>
      <dgm:spPr/>
    </dgm:pt>
    <dgm:pt modelId="{970054B8-2081-498F-8867-680485231EF9}" type="pres">
      <dgm:prSet presAssocID="{68C547D8-4A1E-486B-9287-F608B49C6700}" presName="conn2-1" presStyleLbl="parChTrans1D2" presStyleIdx="1" presStyleCnt="2"/>
      <dgm:spPr/>
    </dgm:pt>
    <dgm:pt modelId="{9F930510-D610-4181-99AF-FD1B997A4296}" type="pres">
      <dgm:prSet presAssocID="{68C547D8-4A1E-486B-9287-F608B49C6700}" presName="connTx" presStyleLbl="parChTrans1D2" presStyleIdx="1" presStyleCnt="2"/>
      <dgm:spPr/>
    </dgm:pt>
    <dgm:pt modelId="{A615A26D-B4DC-4BDE-A0C6-3FA34C3596AF}" type="pres">
      <dgm:prSet presAssocID="{CFAB3622-31BA-4F23-947B-94B095C673C8}" presName="root2" presStyleCnt="0"/>
      <dgm:spPr/>
    </dgm:pt>
    <dgm:pt modelId="{7EC4A705-E8AD-4295-B3BA-15446A94D420}" type="pres">
      <dgm:prSet presAssocID="{CFAB3622-31BA-4F23-947B-94B095C673C8}" presName="LevelTwoTextNode" presStyleLbl="node2" presStyleIdx="1" presStyleCnt="2" custScaleY="105777" custLinFactY="-100000" custLinFactNeighborX="-28968" custLinFactNeighborY="-104374">
        <dgm:presLayoutVars>
          <dgm:chPref val="3"/>
        </dgm:presLayoutVars>
      </dgm:prSet>
      <dgm:spPr/>
    </dgm:pt>
    <dgm:pt modelId="{4F6F0C7A-59B9-42CD-953F-9601A70EC41B}" type="pres">
      <dgm:prSet presAssocID="{CFAB3622-31BA-4F23-947B-94B095C673C8}" presName="level3hierChild" presStyleCnt="0"/>
      <dgm:spPr/>
    </dgm:pt>
    <dgm:pt modelId="{B5218714-ED24-41C4-B9FD-2FD7E305583A}" type="pres">
      <dgm:prSet presAssocID="{DBAA7ACD-A423-443C-95A9-8EE7D7C754AF}" presName="conn2-1" presStyleLbl="parChTrans1D3" presStyleIdx="2" presStyleCnt="3"/>
      <dgm:spPr/>
    </dgm:pt>
    <dgm:pt modelId="{15BB0532-9110-4059-9879-E42CF0863A8F}" type="pres">
      <dgm:prSet presAssocID="{DBAA7ACD-A423-443C-95A9-8EE7D7C754AF}" presName="connTx" presStyleLbl="parChTrans1D3" presStyleIdx="2" presStyleCnt="3"/>
      <dgm:spPr/>
    </dgm:pt>
    <dgm:pt modelId="{D2D968D3-27CD-454A-89F1-64DF37FF8526}" type="pres">
      <dgm:prSet presAssocID="{11C7DDDB-F231-4F4C-B147-237D02E25CCE}" presName="root2" presStyleCnt="0"/>
      <dgm:spPr/>
    </dgm:pt>
    <dgm:pt modelId="{08BB6435-EBA0-4806-9E7B-733E8FE36949}" type="pres">
      <dgm:prSet presAssocID="{11C7DDDB-F231-4F4C-B147-237D02E25CCE}" presName="LevelTwoTextNode" presStyleLbl="node3" presStyleIdx="2" presStyleCnt="3" custLinFactNeighborX="19827" custLinFactNeighborY="-89508">
        <dgm:presLayoutVars>
          <dgm:chPref val="3"/>
        </dgm:presLayoutVars>
      </dgm:prSet>
      <dgm:spPr/>
    </dgm:pt>
    <dgm:pt modelId="{B56F2103-FA97-423B-83FA-C93A3A9952F2}" type="pres">
      <dgm:prSet presAssocID="{11C7DDDB-F231-4F4C-B147-237D02E25CCE}" presName="level3hierChild" presStyleCnt="0"/>
      <dgm:spPr/>
    </dgm:pt>
    <dgm:pt modelId="{01901E53-CF0A-4675-A35D-2FA78EBF886B}" type="pres">
      <dgm:prSet presAssocID="{6C466CB7-35B8-4A71-A101-F798F67CA4F6}" presName="root1" presStyleCnt="0"/>
      <dgm:spPr/>
    </dgm:pt>
    <dgm:pt modelId="{2384ED14-5AFC-4515-B16F-296D626E8A1E}" type="pres">
      <dgm:prSet presAssocID="{6C466CB7-35B8-4A71-A101-F798F67CA4F6}" presName="LevelOneTextNode" presStyleLbl="node0" presStyleIdx="1" presStyleCnt="3" custLinFactX="8457" custLinFactY="15206" custLinFactNeighborX="100000" custLinFactNeighborY="100000">
        <dgm:presLayoutVars>
          <dgm:chPref val="3"/>
        </dgm:presLayoutVars>
      </dgm:prSet>
      <dgm:spPr/>
    </dgm:pt>
    <dgm:pt modelId="{E25CE59A-E9C7-4B87-B2AF-D06B43C73B88}" type="pres">
      <dgm:prSet presAssocID="{6C466CB7-35B8-4A71-A101-F798F67CA4F6}" presName="level2hierChild" presStyleCnt="0"/>
      <dgm:spPr/>
    </dgm:pt>
    <dgm:pt modelId="{C6D97570-1567-4469-BE67-A469F01F314F}" type="pres">
      <dgm:prSet presAssocID="{2C981AF8-A56A-4577-8A81-2C243A7AB189}" presName="root1" presStyleCnt="0"/>
      <dgm:spPr/>
    </dgm:pt>
    <dgm:pt modelId="{04E3B723-C061-4C1D-8376-11FC40B62E5A}" type="pres">
      <dgm:prSet presAssocID="{2C981AF8-A56A-4577-8A81-2C243A7AB189}" presName="LevelOneTextNode" presStyleLbl="node0" presStyleIdx="2" presStyleCnt="3" custLinFactX="103075" custLinFactNeighborX="200000" custLinFactNeighborY="-86056">
        <dgm:presLayoutVars>
          <dgm:chPref val="3"/>
        </dgm:presLayoutVars>
      </dgm:prSet>
      <dgm:spPr/>
    </dgm:pt>
    <dgm:pt modelId="{3753152E-833D-4C83-8670-DF97D16A8B5F}" type="pres">
      <dgm:prSet presAssocID="{2C981AF8-A56A-4577-8A81-2C243A7AB189}" presName="level2hierChild" presStyleCnt="0"/>
      <dgm:spPr/>
    </dgm:pt>
  </dgm:ptLst>
  <dgm:cxnLst>
    <dgm:cxn modelId="{5E2A2306-6DAB-458C-9C8A-7FF91A199135}" type="presOf" srcId="{CFAB3622-31BA-4F23-947B-94B095C673C8}" destId="{7EC4A705-E8AD-4295-B3BA-15446A94D420}" srcOrd="0" destOrd="0" presId="urn:microsoft.com/office/officeart/2005/8/layout/hierarchy2"/>
    <dgm:cxn modelId="{EA8B3710-ABFA-4210-9A0F-2C75695AF9F2}" type="presOf" srcId="{3ADB5E81-8525-490D-B718-5F777A8AB508}" destId="{EACAA32E-245C-4B13-8DF6-E87AAABE2FD0}" srcOrd="1" destOrd="0" presId="urn:microsoft.com/office/officeart/2005/8/layout/hierarchy2"/>
    <dgm:cxn modelId="{33154016-0ACE-48F2-BC2B-3754D7093294}" type="presOf" srcId="{DBAA7ACD-A423-443C-95A9-8EE7D7C754AF}" destId="{B5218714-ED24-41C4-B9FD-2FD7E305583A}" srcOrd="0" destOrd="0" presId="urn:microsoft.com/office/officeart/2005/8/layout/hierarchy2"/>
    <dgm:cxn modelId="{CDAD681D-1731-4F76-81F5-9D91C565DBC0}" srcId="{93315C3D-7F3C-45AD-AF00-FA89EB4A52C7}" destId="{CFAB3622-31BA-4F23-947B-94B095C673C8}" srcOrd="1" destOrd="0" parTransId="{68C547D8-4A1E-486B-9287-F608B49C6700}" sibTransId="{E062A625-6A25-4BB2-BF2E-FBD12BD7E96C}"/>
    <dgm:cxn modelId="{544FA122-9264-4162-9A6C-10B7153369EE}" type="presOf" srcId="{6C466CB7-35B8-4A71-A101-F798F67CA4F6}" destId="{2384ED14-5AFC-4515-B16F-296D626E8A1E}" srcOrd="0" destOrd="0" presId="urn:microsoft.com/office/officeart/2005/8/layout/hierarchy2"/>
    <dgm:cxn modelId="{9E57252E-4F73-4B6E-9EB0-41E05AD8A2BF}" srcId="{FD87D7EA-CFCB-49DA-B30D-CD64396D4BAA}" destId="{9AE8FD40-C011-4270-8AEF-D9DE0450707E}" srcOrd="0" destOrd="0" parTransId="{39CB7BBF-FB33-49B1-9959-172509985C17}" sibTransId="{5428B978-A112-49D6-805E-F521F9AA1117}"/>
    <dgm:cxn modelId="{406E1F39-658C-47AA-B624-9131BA55DD80}" type="presOf" srcId="{39CB7BBF-FB33-49B1-9959-172509985C17}" destId="{867B936C-F7A0-4FD0-9591-392CF3DECF74}" srcOrd="0" destOrd="0" presId="urn:microsoft.com/office/officeart/2005/8/layout/hierarchy2"/>
    <dgm:cxn modelId="{4083803B-ABF0-4BFE-8827-35E210A9132D}" type="presOf" srcId="{9AE8FD40-C011-4270-8AEF-D9DE0450707E}" destId="{BD7EA58C-9371-45C9-BDAE-16A950851CA0}" srcOrd="0" destOrd="0" presId="urn:microsoft.com/office/officeart/2005/8/layout/hierarchy2"/>
    <dgm:cxn modelId="{96AFBC3B-EB04-46A4-8CA9-CF0BD1EFC499}" srcId="{CFAB3622-31BA-4F23-947B-94B095C673C8}" destId="{11C7DDDB-F231-4F4C-B147-237D02E25CCE}" srcOrd="0" destOrd="0" parTransId="{DBAA7ACD-A423-443C-95A9-8EE7D7C754AF}" sibTransId="{EDDA60BF-CB72-4FD5-9234-C5597347124E}"/>
    <dgm:cxn modelId="{60FDCD3C-1DEB-4FEF-8067-CC921A07B038}" type="presOf" srcId="{39CB7BBF-FB33-49B1-9959-172509985C17}" destId="{593ECCF4-057C-406C-BBA8-F175BE742A3A}" srcOrd="1" destOrd="0" presId="urn:microsoft.com/office/officeart/2005/8/layout/hierarchy2"/>
    <dgm:cxn modelId="{06934F5B-F8FB-4AB6-88F0-2ABF422F632D}" type="presOf" srcId="{11C7DDDB-F231-4F4C-B147-237D02E25CCE}" destId="{08BB6435-EBA0-4806-9E7B-733E8FE36949}" srcOrd="0" destOrd="0" presId="urn:microsoft.com/office/officeart/2005/8/layout/hierarchy2"/>
    <dgm:cxn modelId="{5B57AD43-A954-410B-AA50-9BBCD46FD4E8}" srcId="{BB522F61-92D7-4D0D-860D-24CC5F677F22}" destId="{93315C3D-7F3C-45AD-AF00-FA89EB4A52C7}" srcOrd="0" destOrd="0" parTransId="{6A3F9F33-8132-41C2-9EBB-68CED1A0B221}" sibTransId="{20D9B439-CE7C-4D44-9759-CCB6AA3FDF83}"/>
    <dgm:cxn modelId="{B0A19364-5B35-40A1-9168-ED37D2829207}" srcId="{93315C3D-7F3C-45AD-AF00-FA89EB4A52C7}" destId="{FD87D7EA-CFCB-49DA-B30D-CD64396D4BAA}" srcOrd="0" destOrd="0" parTransId="{6A8D8BFE-7B4D-4019-A6EE-9CE47CF36B32}" sibTransId="{5EA0302C-7006-42AE-83FF-BB16E730C119}"/>
    <dgm:cxn modelId="{E453DE64-A31E-4C99-9824-956AA5112DE6}" type="presOf" srcId="{6A8D8BFE-7B4D-4019-A6EE-9CE47CF36B32}" destId="{1CCD5E46-5389-446C-A687-6C4549BB97E6}" srcOrd="1" destOrd="0" presId="urn:microsoft.com/office/officeart/2005/8/layout/hierarchy2"/>
    <dgm:cxn modelId="{F463684B-3FC6-4EDF-8364-56754C7F0D31}" type="presOf" srcId="{BB522F61-92D7-4D0D-860D-24CC5F677F22}" destId="{4962B8FF-B317-458F-8C8B-DB9517125750}" srcOrd="0" destOrd="0" presId="urn:microsoft.com/office/officeart/2005/8/layout/hierarchy2"/>
    <dgm:cxn modelId="{B8186773-59C4-4A98-B17B-81801695CEDB}" srcId="{BB522F61-92D7-4D0D-860D-24CC5F677F22}" destId="{2C981AF8-A56A-4577-8A81-2C243A7AB189}" srcOrd="2" destOrd="0" parTransId="{92E61089-E37C-48C4-A598-07B7600CFD57}" sibTransId="{55E0876B-9BFE-45D3-B2B0-89995A513EB6}"/>
    <dgm:cxn modelId="{08A3BD9A-AB31-4B8B-BA94-034EFB68594A}" type="presOf" srcId="{6A8D8BFE-7B4D-4019-A6EE-9CE47CF36B32}" destId="{40E8A895-85FD-46D7-99AC-CD87AB10B426}" srcOrd="0" destOrd="0" presId="urn:microsoft.com/office/officeart/2005/8/layout/hierarchy2"/>
    <dgm:cxn modelId="{119AB19B-6749-4BD3-9A8C-5CCFA8BFF4A5}" type="presOf" srcId="{93315C3D-7F3C-45AD-AF00-FA89EB4A52C7}" destId="{30EF863E-8912-44F5-8E22-0735E61F847E}" srcOrd="0" destOrd="0" presId="urn:microsoft.com/office/officeart/2005/8/layout/hierarchy2"/>
    <dgm:cxn modelId="{D46091C0-39BC-4925-B56C-220C0B42100C}" type="presOf" srcId="{68C547D8-4A1E-486B-9287-F608B49C6700}" destId="{9F930510-D610-4181-99AF-FD1B997A4296}" srcOrd="1" destOrd="0" presId="urn:microsoft.com/office/officeart/2005/8/layout/hierarchy2"/>
    <dgm:cxn modelId="{A5D972C2-C44A-414C-B24D-440BDAC1E11F}" srcId="{FD87D7EA-CFCB-49DA-B30D-CD64396D4BAA}" destId="{2DAD26B2-56D4-4406-89FF-75571C266238}" srcOrd="1" destOrd="0" parTransId="{3ADB5E81-8525-490D-B718-5F777A8AB508}" sibTransId="{2B9255AC-FE38-419D-B1B3-D3C285172611}"/>
    <dgm:cxn modelId="{E813C1C2-1199-4A7B-97BD-5F959402AFC2}" srcId="{BB522F61-92D7-4D0D-860D-24CC5F677F22}" destId="{6C466CB7-35B8-4A71-A101-F798F67CA4F6}" srcOrd="1" destOrd="0" parTransId="{B793B61E-F02B-4603-BACC-580113EAF755}" sibTransId="{03516975-B8B4-4B61-A7AA-0DEA2BCBB5AE}"/>
    <dgm:cxn modelId="{AFA1B4CC-8DC2-4B42-B961-3948BC436E54}" type="presOf" srcId="{68C547D8-4A1E-486B-9287-F608B49C6700}" destId="{970054B8-2081-498F-8867-680485231EF9}" srcOrd="0" destOrd="0" presId="urn:microsoft.com/office/officeart/2005/8/layout/hierarchy2"/>
    <dgm:cxn modelId="{986F3DCF-D46C-44D6-B3AA-2ED4F5C6BB14}" type="presOf" srcId="{FD87D7EA-CFCB-49DA-B30D-CD64396D4BAA}" destId="{C0A08EED-3C8E-426A-ADDB-D21035E1B5B5}" srcOrd="0" destOrd="0" presId="urn:microsoft.com/office/officeart/2005/8/layout/hierarchy2"/>
    <dgm:cxn modelId="{311551D2-C32B-4312-A77D-95264B29AC09}" type="presOf" srcId="{2C981AF8-A56A-4577-8A81-2C243A7AB189}" destId="{04E3B723-C061-4C1D-8376-11FC40B62E5A}" srcOrd="0" destOrd="0" presId="urn:microsoft.com/office/officeart/2005/8/layout/hierarchy2"/>
    <dgm:cxn modelId="{B80BA3ED-1EFD-487D-9949-ED24016AC8B9}" type="presOf" srcId="{DBAA7ACD-A423-443C-95A9-8EE7D7C754AF}" destId="{15BB0532-9110-4059-9879-E42CF0863A8F}" srcOrd="1" destOrd="0" presId="urn:microsoft.com/office/officeart/2005/8/layout/hierarchy2"/>
    <dgm:cxn modelId="{7B2435F2-607C-45CD-ADCE-A84F559D4017}" type="presOf" srcId="{2DAD26B2-56D4-4406-89FF-75571C266238}" destId="{2496C283-D070-4395-AAE1-57C1518CB076}" srcOrd="0" destOrd="0" presId="urn:microsoft.com/office/officeart/2005/8/layout/hierarchy2"/>
    <dgm:cxn modelId="{7F5E20F4-090C-4A06-9249-7CD42F1D45B2}" type="presOf" srcId="{3ADB5E81-8525-490D-B718-5F777A8AB508}" destId="{4BA1150A-9C5E-4961-A73A-400C83208A54}" srcOrd="0" destOrd="0" presId="urn:microsoft.com/office/officeart/2005/8/layout/hierarchy2"/>
    <dgm:cxn modelId="{5C85F401-E2F0-4B96-93C2-99B79CB3E6A0}" type="presParOf" srcId="{4962B8FF-B317-458F-8C8B-DB9517125750}" destId="{AD0A39FF-1D88-4CA2-8B91-97405E7F22E2}" srcOrd="0" destOrd="0" presId="urn:microsoft.com/office/officeart/2005/8/layout/hierarchy2"/>
    <dgm:cxn modelId="{B612DACD-5F14-4430-9BDE-896A2F1B3C32}" type="presParOf" srcId="{AD0A39FF-1D88-4CA2-8B91-97405E7F22E2}" destId="{30EF863E-8912-44F5-8E22-0735E61F847E}" srcOrd="0" destOrd="0" presId="urn:microsoft.com/office/officeart/2005/8/layout/hierarchy2"/>
    <dgm:cxn modelId="{2432C03E-3C83-476D-B171-864C0681FEBF}" type="presParOf" srcId="{AD0A39FF-1D88-4CA2-8B91-97405E7F22E2}" destId="{2384C90B-ABA5-4C2C-90E2-E77082998AE8}" srcOrd="1" destOrd="0" presId="urn:microsoft.com/office/officeart/2005/8/layout/hierarchy2"/>
    <dgm:cxn modelId="{BEB31977-60E5-4363-A8F9-0E06EDB50F0D}" type="presParOf" srcId="{2384C90B-ABA5-4C2C-90E2-E77082998AE8}" destId="{40E8A895-85FD-46D7-99AC-CD87AB10B426}" srcOrd="0" destOrd="0" presId="urn:microsoft.com/office/officeart/2005/8/layout/hierarchy2"/>
    <dgm:cxn modelId="{84B3AA5A-5C51-4D2F-8A3C-CED94F9551E0}" type="presParOf" srcId="{40E8A895-85FD-46D7-99AC-CD87AB10B426}" destId="{1CCD5E46-5389-446C-A687-6C4549BB97E6}" srcOrd="0" destOrd="0" presId="urn:microsoft.com/office/officeart/2005/8/layout/hierarchy2"/>
    <dgm:cxn modelId="{FB03C3F7-BF40-4508-86D9-3A49F8204127}" type="presParOf" srcId="{2384C90B-ABA5-4C2C-90E2-E77082998AE8}" destId="{FFE8B17B-821C-4ACC-B84C-06CE2A2C1505}" srcOrd="1" destOrd="0" presId="urn:microsoft.com/office/officeart/2005/8/layout/hierarchy2"/>
    <dgm:cxn modelId="{A2D2DA4C-088A-419E-9D00-4B23B9B6E9C3}" type="presParOf" srcId="{FFE8B17B-821C-4ACC-B84C-06CE2A2C1505}" destId="{C0A08EED-3C8E-426A-ADDB-D21035E1B5B5}" srcOrd="0" destOrd="0" presId="urn:microsoft.com/office/officeart/2005/8/layout/hierarchy2"/>
    <dgm:cxn modelId="{FE110406-561A-432B-95C9-33E919A23CD2}" type="presParOf" srcId="{FFE8B17B-821C-4ACC-B84C-06CE2A2C1505}" destId="{886FBD9D-0E17-4E68-AFE1-D00AFCD94AD2}" srcOrd="1" destOrd="0" presId="urn:microsoft.com/office/officeart/2005/8/layout/hierarchy2"/>
    <dgm:cxn modelId="{00E691D4-EFF1-4210-9855-BF422BAC9C12}" type="presParOf" srcId="{886FBD9D-0E17-4E68-AFE1-D00AFCD94AD2}" destId="{867B936C-F7A0-4FD0-9591-392CF3DECF74}" srcOrd="0" destOrd="0" presId="urn:microsoft.com/office/officeart/2005/8/layout/hierarchy2"/>
    <dgm:cxn modelId="{26B24D03-3F19-4F5E-AA57-A565F7C4C2D1}" type="presParOf" srcId="{867B936C-F7A0-4FD0-9591-392CF3DECF74}" destId="{593ECCF4-057C-406C-BBA8-F175BE742A3A}" srcOrd="0" destOrd="0" presId="urn:microsoft.com/office/officeart/2005/8/layout/hierarchy2"/>
    <dgm:cxn modelId="{FC5A90B9-EA5F-4286-B73C-C9E854EF1956}" type="presParOf" srcId="{886FBD9D-0E17-4E68-AFE1-D00AFCD94AD2}" destId="{34E6E2EF-71E0-4BD0-B97B-EE3279315F8D}" srcOrd="1" destOrd="0" presId="urn:microsoft.com/office/officeart/2005/8/layout/hierarchy2"/>
    <dgm:cxn modelId="{FE083137-1A52-4C2C-BA69-48F5A154B480}" type="presParOf" srcId="{34E6E2EF-71E0-4BD0-B97B-EE3279315F8D}" destId="{BD7EA58C-9371-45C9-BDAE-16A950851CA0}" srcOrd="0" destOrd="0" presId="urn:microsoft.com/office/officeart/2005/8/layout/hierarchy2"/>
    <dgm:cxn modelId="{A85FCEB1-8867-4DCD-8A3D-D8086D3D8A1B}" type="presParOf" srcId="{34E6E2EF-71E0-4BD0-B97B-EE3279315F8D}" destId="{00FC741F-25AE-426D-AD19-7F7E5CAF8D2C}" srcOrd="1" destOrd="0" presId="urn:microsoft.com/office/officeart/2005/8/layout/hierarchy2"/>
    <dgm:cxn modelId="{A78D7F73-42CB-4F03-BA84-D6EB6BA75352}" type="presParOf" srcId="{886FBD9D-0E17-4E68-AFE1-D00AFCD94AD2}" destId="{4BA1150A-9C5E-4961-A73A-400C83208A54}" srcOrd="2" destOrd="0" presId="urn:microsoft.com/office/officeart/2005/8/layout/hierarchy2"/>
    <dgm:cxn modelId="{88EAC3BE-772B-4D05-BF48-639097C52ED9}" type="presParOf" srcId="{4BA1150A-9C5E-4961-A73A-400C83208A54}" destId="{EACAA32E-245C-4B13-8DF6-E87AAABE2FD0}" srcOrd="0" destOrd="0" presId="urn:microsoft.com/office/officeart/2005/8/layout/hierarchy2"/>
    <dgm:cxn modelId="{B1E6E582-B853-4837-BFA5-8CDE07090655}" type="presParOf" srcId="{886FBD9D-0E17-4E68-AFE1-D00AFCD94AD2}" destId="{C6D7897E-D406-4EF9-A085-F3A2F2962F8C}" srcOrd="3" destOrd="0" presId="urn:microsoft.com/office/officeart/2005/8/layout/hierarchy2"/>
    <dgm:cxn modelId="{35BDD16C-84B1-4D06-A206-D02FD3710D94}" type="presParOf" srcId="{C6D7897E-D406-4EF9-A085-F3A2F2962F8C}" destId="{2496C283-D070-4395-AAE1-57C1518CB076}" srcOrd="0" destOrd="0" presId="urn:microsoft.com/office/officeart/2005/8/layout/hierarchy2"/>
    <dgm:cxn modelId="{EFADF791-F4EE-4CAE-850F-E4DF68BD136E}" type="presParOf" srcId="{C6D7897E-D406-4EF9-A085-F3A2F2962F8C}" destId="{22C86B29-D2BF-46BD-BCB7-1698B532C33C}" srcOrd="1" destOrd="0" presId="urn:microsoft.com/office/officeart/2005/8/layout/hierarchy2"/>
    <dgm:cxn modelId="{06132C2A-6BF1-43BD-B699-83F7965D2056}" type="presParOf" srcId="{2384C90B-ABA5-4C2C-90E2-E77082998AE8}" destId="{970054B8-2081-498F-8867-680485231EF9}" srcOrd="2" destOrd="0" presId="urn:microsoft.com/office/officeart/2005/8/layout/hierarchy2"/>
    <dgm:cxn modelId="{C71E8A0F-3CC0-464F-8D48-54E7D1AFC676}" type="presParOf" srcId="{970054B8-2081-498F-8867-680485231EF9}" destId="{9F930510-D610-4181-99AF-FD1B997A4296}" srcOrd="0" destOrd="0" presId="urn:microsoft.com/office/officeart/2005/8/layout/hierarchy2"/>
    <dgm:cxn modelId="{78F1EB82-EE63-4800-8D07-5B26C48B42CA}" type="presParOf" srcId="{2384C90B-ABA5-4C2C-90E2-E77082998AE8}" destId="{A615A26D-B4DC-4BDE-A0C6-3FA34C3596AF}" srcOrd="3" destOrd="0" presId="urn:microsoft.com/office/officeart/2005/8/layout/hierarchy2"/>
    <dgm:cxn modelId="{129E7746-2B49-4BC1-9960-B3B846AF9034}" type="presParOf" srcId="{A615A26D-B4DC-4BDE-A0C6-3FA34C3596AF}" destId="{7EC4A705-E8AD-4295-B3BA-15446A94D420}" srcOrd="0" destOrd="0" presId="urn:microsoft.com/office/officeart/2005/8/layout/hierarchy2"/>
    <dgm:cxn modelId="{7F689D7D-8477-4908-A023-B4CB0877D5BC}" type="presParOf" srcId="{A615A26D-B4DC-4BDE-A0C6-3FA34C3596AF}" destId="{4F6F0C7A-59B9-42CD-953F-9601A70EC41B}" srcOrd="1" destOrd="0" presId="urn:microsoft.com/office/officeart/2005/8/layout/hierarchy2"/>
    <dgm:cxn modelId="{DEFEFD15-C588-4A45-B87C-AA148B9ED840}" type="presParOf" srcId="{4F6F0C7A-59B9-42CD-953F-9601A70EC41B}" destId="{B5218714-ED24-41C4-B9FD-2FD7E305583A}" srcOrd="0" destOrd="0" presId="urn:microsoft.com/office/officeart/2005/8/layout/hierarchy2"/>
    <dgm:cxn modelId="{0D208E4C-1D88-4B14-8F75-7B54243BAD4E}" type="presParOf" srcId="{B5218714-ED24-41C4-B9FD-2FD7E305583A}" destId="{15BB0532-9110-4059-9879-E42CF0863A8F}" srcOrd="0" destOrd="0" presId="urn:microsoft.com/office/officeart/2005/8/layout/hierarchy2"/>
    <dgm:cxn modelId="{957267E2-152A-4D1B-A347-E6F468242236}" type="presParOf" srcId="{4F6F0C7A-59B9-42CD-953F-9601A70EC41B}" destId="{D2D968D3-27CD-454A-89F1-64DF37FF8526}" srcOrd="1" destOrd="0" presId="urn:microsoft.com/office/officeart/2005/8/layout/hierarchy2"/>
    <dgm:cxn modelId="{A957C66B-294C-47BA-A7EA-3E6C42310701}" type="presParOf" srcId="{D2D968D3-27CD-454A-89F1-64DF37FF8526}" destId="{08BB6435-EBA0-4806-9E7B-733E8FE36949}" srcOrd="0" destOrd="0" presId="urn:microsoft.com/office/officeart/2005/8/layout/hierarchy2"/>
    <dgm:cxn modelId="{10B9B52B-35FC-44C3-8EFA-FFDF86A258D9}" type="presParOf" srcId="{D2D968D3-27CD-454A-89F1-64DF37FF8526}" destId="{B56F2103-FA97-423B-83FA-C93A3A9952F2}" srcOrd="1" destOrd="0" presId="urn:microsoft.com/office/officeart/2005/8/layout/hierarchy2"/>
    <dgm:cxn modelId="{0AA0349F-3DD7-462F-A369-E05371D27F82}" type="presParOf" srcId="{4962B8FF-B317-458F-8C8B-DB9517125750}" destId="{01901E53-CF0A-4675-A35D-2FA78EBF886B}" srcOrd="1" destOrd="0" presId="urn:microsoft.com/office/officeart/2005/8/layout/hierarchy2"/>
    <dgm:cxn modelId="{176E1965-5186-4E06-8FE7-2749562944C9}" type="presParOf" srcId="{01901E53-CF0A-4675-A35D-2FA78EBF886B}" destId="{2384ED14-5AFC-4515-B16F-296D626E8A1E}" srcOrd="0" destOrd="0" presId="urn:microsoft.com/office/officeart/2005/8/layout/hierarchy2"/>
    <dgm:cxn modelId="{3C2FC748-9766-4223-96A6-40608D4BD91E}" type="presParOf" srcId="{01901E53-CF0A-4675-A35D-2FA78EBF886B}" destId="{E25CE59A-E9C7-4B87-B2AF-D06B43C73B88}" srcOrd="1" destOrd="0" presId="urn:microsoft.com/office/officeart/2005/8/layout/hierarchy2"/>
    <dgm:cxn modelId="{CF019F30-B5FD-4831-81D6-38388A49A14A}" type="presParOf" srcId="{4962B8FF-B317-458F-8C8B-DB9517125750}" destId="{C6D97570-1567-4469-BE67-A469F01F314F}" srcOrd="2" destOrd="0" presId="urn:microsoft.com/office/officeart/2005/8/layout/hierarchy2"/>
    <dgm:cxn modelId="{16CF7145-88C2-4B2E-823C-BAB93548E3CF}" type="presParOf" srcId="{C6D97570-1567-4469-BE67-A469F01F314F}" destId="{04E3B723-C061-4C1D-8376-11FC40B62E5A}" srcOrd="0" destOrd="0" presId="urn:microsoft.com/office/officeart/2005/8/layout/hierarchy2"/>
    <dgm:cxn modelId="{6FECE68D-3506-4977-8431-7689EA1F6604}" type="presParOf" srcId="{C6D97570-1567-4469-BE67-A469F01F314F}" destId="{3753152E-833D-4C83-8670-DF97D16A8B5F}"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EF863E-8912-44F5-8E22-0735E61F847E}">
      <dsp:nvSpPr>
        <dsp:cNvPr id="0" name=""/>
        <dsp:cNvSpPr/>
      </dsp:nvSpPr>
      <dsp:spPr>
        <a:xfrm>
          <a:off x="1205388" y="119810"/>
          <a:ext cx="1242230" cy="67803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BehaviourBeliefs</a:t>
          </a:r>
        </a:p>
      </dsp:txBody>
      <dsp:txXfrm>
        <a:off x="1225247" y="139669"/>
        <a:ext cx="1202512" cy="638316"/>
      </dsp:txXfrm>
    </dsp:sp>
    <dsp:sp modelId="{40E8A895-85FD-46D7-99AC-CD87AB10B426}">
      <dsp:nvSpPr>
        <dsp:cNvPr id="0" name=""/>
        <dsp:cNvSpPr/>
      </dsp:nvSpPr>
      <dsp:spPr>
        <a:xfrm rot="8263178">
          <a:off x="964128" y="1013730"/>
          <a:ext cx="1705297" cy="37448"/>
        </a:xfrm>
        <a:custGeom>
          <a:avLst/>
          <a:gdLst/>
          <a:ahLst/>
          <a:cxnLst/>
          <a:rect l="0" t="0" r="0" b="0"/>
          <a:pathLst>
            <a:path>
              <a:moveTo>
                <a:pt x="0" y="18724"/>
              </a:moveTo>
              <a:lnTo>
                <a:pt x="1705297" y="18724"/>
              </a:lnTo>
            </a:path>
          </a:pathLst>
        </a:custGeom>
        <a:noFill/>
        <a:ln w="50800" cap="flat" cmpd="sng" algn="ctr">
          <a:no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1774144" y="989822"/>
        <a:ext cx="85264" cy="85264"/>
      </dsp:txXfrm>
    </dsp:sp>
    <dsp:sp modelId="{C0A08EED-3C8E-426A-ADDB-D21035E1B5B5}">
      <dsp:nvSpPr>
        <dsp:cNvPr id="0" name=""/>
        <dsp:cNvSpPr/>
      </dsp:nvSpPr>
      <dsp:spPr>
        <a:xfrm>
          <a:off x="1185934" y="1295524"/>
          <a:ext cx="1242230" cy="62111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Normative Beliefs</a:t>
          </a:r>
        </a:p>
      </dsp:txBody>
      <dsp:txXfrm>
        <a:off x="1204126" y="1313716"/>
        <a:ext cx="1205846" cy="584731"/>
      </dsp:txXfrm>
    </dsp:sp>
    <dsp:sp modelId="{867B936C-F7A0-4FD0-9591-392CF3DECF74}">
      <dsp:nvSpPr>
        <dsp:cNvPr id="0" name=""/>
        <dsp:cNvSpPr/>
      </dsp:nvSpPr>
      <dsp:spPr>
        <a:xfrm rot="21552135">
          <a:off x="2428117" y="1580510"/>
          <a:ext cx="983668" cy="37448"/>
        </a:xfrm>
        <a:custGeom>
          <a:avLst/>
          <a:gdLst/>
          <a:ahLst/>
          <a:cxnLst/>
          <a:rect l="0" t="0" r="0" b="0"/>
          <a:pathLst>
            <a:path>
              <a:moveTo>
                <a:pt x="0" y="18724"/>
              </a:moveTo>
              <a:lnTo>
                <a:pt x="983668" y="18724"/>
              </a:lnTo>
            </a:path>
          </a:pathLst>
        </a:custGeom>
        <a:noFill/>
        <a:ln w="50800" cap="flat" cmpd="sng" algn="ctr">
          <a:solidFill>
            <a:srgbClr val="0070C0"/>
          </a:solidFill>
          <a:prstDash val="solid"/>
          <a:tailEnd type="triangle"/>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95360" y="1574642"/>
        <a:ext cx="49183" cy="49183"/>
      </dsp:txXfrm>
    </dsp:sp>
    <dsp:sp modelId="{BD7EA58C-9371-45C9-BDAE-16A950851CA0}">
      <dsp:nvSpPr>
        <dsp:cNvPr id="0" name=""/>
        <dsp:cNvSpPr/>
      </dsp:nvSpPr>
      <dsp:spPr>
        <a:xfrm>
          <a:off x="3411738" y="1281828"/>
          <a:ext cx="1242230" cy="62111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Subjective Norm</a:t>
          </a:r>
          <a:endParaRPr lang="en-GB" sz="1800" b="1" kern="1200" dirty="0"/>
        </a:p>
      </dsp:txBody>
      <dsp:txXfrm>
        <a:off x="3429930" y="1300020"/>
        <a:ext cx="1205846" cy="584731"/>
      </dsp:txXfrm>
    </dsp:sp>
    <dsp:sp modelId="{4BA1150A-9C5E-4961-A73A-400C83208A54}">
      <dsp:nvSpPr>
        <dsp:cNvPr id="0" name=""/>
        <dsp:cNvSpPr/>
      </dsp:nvSpPr>
      <dsp:spPr>
        <a:xfrm rot="8320287">
          <a:off x="1011253" y="2121754"/>
          <a:ext cx="1618463" cy="37448"/>
        </a:xfrm>
        <a:custGeom>
          <a:avLst/>
          <a:gdLst/>
          <a:ahLst/>
          <a:cxnLst/>
          <a:rect l="0" t="0" r="0" b="0"/>
          <a:pathLst>
            <a:path>
              <a:moveTo>
                <a:pt x="0" y="18724"/>
              </a:moveTo>
              <a:lnTo>
                <a:pt x="1618463" y="18724"/>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780023" y="2100017"/>
        <a:ext cx="80923" cy="80923"/>
      </dsp:txXfrm>
    </dsp:sp>
    <dsp:sp modelId="{2496C283-D070-4395-AAE1-57C1518CB076}">
      <dsp:nvSpPr>
        <dsp:cNvPr id="0" name=""/>
        <dsp:cNvSpPr/>
      </dsp:nvSpPr>
      <dsp:spPr>
        <a:xfrm>
          <a:off x="1212804" y="2364318"/>
          <a:ext cx="1242230" cy="62111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Control Beliefs</a:t>
          </a:r>
        </a:p>
      </dsp:txBody>
      <dsp:txXfrm>
        <a:off x="1230996" y="2382510"/>
        <a:ext cx="1205846" cy="584731"/>
      </dsp:txXfrm>
    </dsp:sp>
    <dsp:sp modelId="{970054B8-2081-498F-8867-680485231EF9}">
      <dsp:nvSpPr>
        <dsp:cNvPr id="0" name=""/>
        <dsp:cNvSpPr/>
      </dsp:nvSpPr>
      <dsp:spPr>
        <a:xfrm rot="46864">
          <a:off x="2447572" y="446919"/>
          <a:ext cx="1000001" cy="37448"/>
        </a:xfrm>
        <a:custGeom>
          <a:avLst/>
          <a:gdLst/>
          <a:ahLst/>
          <a:cxnLst/>
          <a:rect l="0" t="0" r="0" b="0"/>
          <a:pathLst>
            <a:path>
              <a:moveTo>
                <a:pt x="0" y="18724"/>
              </a:moveTo>
              <a:lnTo>
                <a:pt x="1000001" y="18724"/>
              </a:lnTo>
            </a:path>
          </a:pathLst>
        </a:custGeom>
        <a:noFill/>
        <a:ln w="50800" cap="flat" cmpd="sng" algn="ctr">
          <a:solidFill>
            <a:srgbClr val="0070C0"/>
          </a:solidFill>
          <a:prstDash val="solid"/>
          <a:headEnd type="none" w="sm" len="sm"/>
          <a:tailEnd type="triangle"/>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922572" y="440643"/>
        <a:ext cx="50000" cy="50000"/>
      </dsp:txXfrm>
    </dsp:sp>
    <dsp:sp modelId="{7EC4A705-E8AD-4295-B3BA-15446A94D420}">
      <dsp:nvSpPr>
        <dsp:cNvPr id="0" name=""/>
        <dsp:cNvSpPr/>
      </dsp:nvSpPr>
      <dsp:spPr>
        <a:xfrm>
          <a:off x="3447527" y="143961"/>
          <a:ext cx="1242230" cy="65699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Attitude</a:t>
          </a:r>
        </a:p>
      </dsp:txBody>
      <dsp:txXfrm>
        <a:off x="3466770" y="163204"/>
        <a:ext cx="1203744" cy="618511"/>
      </dsp:txXfrm>
    </dsp:sp>
    <dsp:sp modelId="{B5218714-ED24-41C4-B9FD-2FD7E305583A}">
      <dsp:nvSpPr>
        <dsp:cNvPr id="0" name=""/>
        <dsp:cNvSpPr/>
      </dsp:nvSpPr>
      <dsp:spPr>
        <a:xfrm rot="1973698">
          <a:off x="4584446" y="810460"/>
          <a:ext cx="1313661" cy="37448"/>
        </a:xfrm>
        <a:custGeom>
          <a:avLst/>
          <a:gdLst/>
          <a:ahLst/>
          <a:cxnLst/>
          <a:rect l="0" t="0" r="0" b="0"/>
          <a:pathLst>
            <a:path>
              <a:moveTo>
                <a:pt x="0" y="18724"/>
              </a:moveTo>
              <a:lnTo>
                <a:pt x="1313661" y="18724"/>
              </a:lnTo>
            </a:path>
          </a:pathLst>
        </a:custGeom>
        <a:noFill/>
        <a:ln w="50800" cap="flat" cmpd="sng" algn="ctr">
          <a:no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208435" y="796343"/>
        <a:ext cx="65683" cy="65683"/>
      </dsp:txXfrm>
    </dsp:sp>
    <dsp:sp modelId="{08BB6435-EBA0-4806-9E7B-733E8FE36949}">
      <dsp:nvSpPr>
        <dsp:cNvPr id="0" name=""/>
        <dsp:cNvSpPr/>
      </dsp:nvSpPr>
      <dsp:spPr>
        <a:xfrm>
          <a:off x="5792796" y="875352"/>
          <a:ext cx="1242230" cy="62111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Intention</a:t>
          </a:r>
        </a:p>
      </dsp:txBody>
      <dsp:txXfrm>
        <a:off x="5810988" y="893544"/>
        <a:ext cx="1205846" cy="584731"/>
      </dsp:txXfrm>
    </dsp:sp>
    <dsp:sp modelId="{2384ED14-5AFC-4515-B16F-296D626E8A1E}">
      <dsp:nvSpPr>
        <dsp:cNvPr id="0" name=""/>
        <dsp:cNvSpPr/>
      </dsp:nvSpPr>
      <dsp:spPr>
        <a:xfrm>
          <a:off x="3415539" y="2362863"/>
          <a:ext cx="1242230" cy="62111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Perceived</a:t>
          </a:r>
          <a:r>
            <a:rPr lang="en-GB" sz="1200" b="1" kern="1200" dirty="0">
              <a:latin typeface="Arial" panose="020B0604020202020204" pitchFamily="34" charset="0"/>
              <a:cs typeface="Arial" panose="020B0604020202020204" pitchFamily="34" charset="0"/>
            </a:rPr>
            <a:t> B</a:t>
          </a:r>
          <a:r>
            <a:rPr lang="en-GB" sz="1200" b="1" kern="1200" dirty="0">
              <a:latin typeface="Abadi" panose="020B0604020104020204" pitchFamily="34" charset="0"/>
            </a:rPr>
            <a:t>ehaviour Control</a:t>
          </a:r>
          <a:endParaRPr lang="en-GB" sz="1200" b="1" kern="1200" dirty="0">
            <a:latin typeface="Arial" panose="020B0604020202020204" pitchFamily="34" charset="0"/>
            <a:cs typeface="Arial" panose="020B0604020202020204" pitchFamily="34" charset="0"/>
          </a:endParaRPr>
        </a:p>
      </dsp:txBody>
      <dsp:txXfrm>
        <a:off x="3433731" y="2381055"/>
        <a:ext cx="1205846" cy="584731"/>
      </dsp:txXfrm>
    </dsp:sp>
    <dsp:sp modelId="{04E3B723-C061-4C1D-8376-11FC40B62E5A}">
      <dsp:nvSpPr>
        <dsp:cNvPr id="0" name=""/>
        <dsp:cNvSpPr/>
      </dsp:nvSpPr>
      <dsp:spPr>
        <a:xfrm>
          <a:off x="5833144" y="1827076"/>
          <a:ext cx="1242230" cy="62111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Behaviour</a:t>
          </a:r>
        </a:p>
      </dsp:txBody>
      <dsp:txXfrm>
        <a:off x="5851336" y="1845268"/>
        <a:ext cx="1205846" cy="58473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7261BF1-5FFF-4FBB-A9B4-964B31472993}" type="datetimeFigureOut">
              <a:rPr lang="en-US" smtClean="0"/>
              <a:t>4/19/2019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23443A2-EA61-4B12-AD16-6DDC3DA36FFE}" type="slidenum">
              <a:rPr lang="en-US" smtClean="0"/>
              <a:t>‹#›</a:t>
            </a:fld>
            <a:endParaRPr lang="en-US"/>
          </a:p>
        </p:txBody>
      </p:sp>
    </p:spTree>
    <p:extLst>
      <p:ext uri="{BB962C8B-B14F-4D97-AF65-F5344CB8AC3E}">
        <p14:creationId xmlns:p14="http://schemas.microsoft.com/office/powerpoint/2010/main" val="37496852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6575" y="503238"/>
            <a:ext cx="3140075" cy="2354262"/>
          </a:xfrm>
        </p:spPr>
      </p:sp>
      <p:sp>
        <p:nvSpPr>
          <p:cNvPr id="3" name="Notes Placeholder 2"/>
          <p:cNvSpPr>
            <a:spLocks noGrp="1"/>
          </p:cNvSpPr>
          <p:nvPr>
            <p:ph type="body" idx="1"/>
          </p:nvPr>
        </p:nvSpPr>
        <p:spPr/>
        <p:txBody>
          <a:bodyPr>
            <a:normAutofit/>
          </a:bodyPr>
          <a:lstStyle/>
          <a:p>
            <a:r>
              <a:rPr lang="en-US" sz="1400" b="1" dirty="0"/>
              <a:t>Faded background picture</a:t>
            </a:r>
            <a:endParaRPr lang="en-US" sz="1400" b="1" baseline="0" dirty="0"/>
          </a:p>
          <a:p>
            <a:r>
              <a:rPr lang="en-US" sz="1400" b="0" baseline="0" dirty="0"/>
              <a:t>(Basic)</a:t>
            </a:r>
          </a:p>
          <a:p>
            <a:endParaRPr lang="en-US" sz="1200" b="1" baseline="0" dirty="0"/>
          </a:p>
          <a:p>
            <a:endParaRPr lang="en-US" sz="1200" b="1" baseline="0" dirty="0"/>
          </a:p>
          <a:p>
            <a:r>
              <a:rPr lang="en-US" sz="1200" b="0" dirty="0"/>
              <a:t>To reproduce the background effects on this slide, do the following:</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aseline="0" dirty="0"/>
              <a:t>On the </a:t>
            </a:r>
            <a:r>
              <a:rPr lang="en-US" sz="1200" b="1" baseline="0" dirty="0"/>
              <a:t>Home</a:t>
            </a:r>
            <a:r>
              <a:rPr lang="en-US" sz="1200" baseline="0" dirty="0"/>
              <a:t> tab, in the </a:t>
            </a:r>
            <a:r>
              <a:rPr lang="en-US" sz="1200" b="1" baseline="0" dirty="0"/>
              <a:t>Slides</a:t>
            </a:r>
            <a:r>
              <a:rPr lang="en-US" sz="1200" baseline="0" dirty="0"/>
              <a:t> group, click </a:t>
            </a:r>
            <a:r>
              <a:rPr lang="en-US" sz="1200" b="1" baseline="0" dirty="0"/>
              <a:t>Layout</a:t>
            </a:r>
            <a:r>
              <a:rPr lang="en-US" sz="1200" baseline="0" dirty="0"/>
              <a:t> and then click </a:t>
            </a:r>
            <a:r>
              <a:rPr lang="en-US" sz="1200" b="1" baseline="0" dirty="0"/>
              <a:t>Blank</a:t>
            </a:r>
            <a:r>
              <a:rPr lang="en-US" sz="1200" baseline="0" dirty="0"/>
              <a:t>. </a:t>
            </a:r>
          </a:p>
          <a:p>
            <a:pPr marL="228600" indent="-228600">
              <a:buFont typeface="+mj-lt"/>
              <a:buAutoNum type="arabicPeriod"/>
            </a:pPr>
            <a:r>
              <a:rPr lang="en-US" sz="1200" b="0" dirty="0"/>
              <a:t>Right-click the slide</a:t>
            </a:r>
            <a:r>
              <a:rPr lang="en-US" sz="1200" b="0" baseline="0" dirty="0"/>
              <a:t> and click </a:t>
            </a:r>
            <a:r>
              <a:rPr lang="en-US" sz="1200" b="1" dirty="0"/>
              <a:t>Format</a:t>
            </a:r>
            <a:r>
              <a:rPr lang="en-US" sz="1200" b="0" baseline="0" dirty="0"/>
              <a:t> </a:t>
            </a:r>
            <a:r>
              <a:rPr lang="en-US" sz="1200" b="1" baseline="0" dirty="0"/>
              <a:t>Background</a:t>
            </a:r>
            <a:r>
              <a:rPr lang="en-US" sz="1200" b="0" baseline="0" dirty="0"/>
              <a:t>.</a:t>
            </a:r>
          </a:p>
          <a:p>
            <a:pPr marL="228600" indent="-228600">
              <a:buFont typeface="+mj-lt"/>
              <a:buAutoNum type="arabicPeriod"/>
            </a:pPr>
            <a:r>
              <a:rPr lang="en-US" sz="1200" b="0" baseline="0" dirty="0"/>
              <a:t>In the </a:t>
            </a:r>
            <a:r>
              <a:rPr lang="en-US" sz="1200" b="1" baseline="0" dirty="0"/>
              <a:t>Format Background</a:t>
            </a:r>
            <a:r>
              <a:rPr lang="en-US" sz="1200" b="0" baseline="0" dirty="0"/>
              <a:t> dialog box, click </a:t>
            </a:r>
            <a:r>
              <a:rPr lang="en-US" sz="1200" b="1" baseline="0" dirty="0"/>
              <a:t>Fill</a:t>
            </a:r>
            <a:r>
              <a:rPr lang="en-US" sz="1200" b="0" baseline="0" dirty="0"/>
              <a:t> in the left pane. In the </a:t>
            </a:r>
            <a:r>
              <a:rPr lang="en-US" sz="1200" b="1" baseline="0" dirty="0"/>
              <a:t>Fill</a:t>
            </a:r>
            <a:r>
              <a:rPr lang="en-US" sz="1200" b="0" baseline="0" dirty="0"/>
              <a:t> pane, select </a:t>
            </a:r>
            <a:r>
              <a:rPr lang="en-US" sz="1200" b="1" baseline="0" dirty="0"/>
              <a:t>Picture or texture fill</a:t>
            </a:r>
            <a:r>
              <a:rPr lang="en-US" sz="1200" b="0" baseline="0" dirty="0"/>
              <a:t>, and then under </a:t>
            </a:r>
            <a:r>
              <a:rPr lang="en-US" sz="1200" b="1" baseline="0" dirty="0"/>
              <a:t>Insert from</a:t>
            </a:r>
            <a:r>
              <a:rPr lang="en-US" sz="1200" b="0" baseline="0" dirty="0"/>
              <a:t>, click </a:t>
            </a:r>
            <a:r>
              <a:rPr lang="en-US" sz="1200" b="1" baseline="0" dirty="0"/>
              <a:t>File</a:t>
            </a:r>
            <a:r>
              <a:rPr lang="en-US" sz="1200" b="0" baseline="0" dirty="0"/>
              <a:t>. </a:t>
            </a:r>
          </a:p>
          <a:p>
            <a:pPr marL="228600" indent="-228600">
              <a:buFont typeface="+mj-lt"/>
              <a:buAutoNum type="arabicPeriod"/>
            </a:pPr>
            <a:r>
              <a:rPr lang="en-US" sz="1200" b="0" baseline="0" dirty="0"/>
              <a:t>In the </a:t>
            </a:r>
            <a:r>
              <a:rPr lang="en-US" sz="1200" b="1" baseline="0" dirty="0"/>
              <a:t>Insert Picture </a:t>
            </a:r>
            <a:r>
              <a:rPr lang="en-US" sz="1200" b="0" baseline="0" dirty="0"/>
              <a:t>dialog box, select a picture, and then click </a:t>
            </a:r>
            <a:r>
              <a:rPr lang="en-US" sz="1200" b="1" baseline="0" dirty="0"/>
              <a:t>Insert</a:t>
            </a:r>
            <a:r>
              <a:rPr lang="en-US" sz="1200" b="0" baseline="0" dirty="0"/>
              <a:t>.</a:t>
            </a:r>
          </a:p>
          <a:p>
            <a:pPr marL="228600" indent="-228600">
              <a:buFont typeface="+mj-lt"/>
              <a:buAutoNum type="arabicPeriod"/>
            </a:pPr>
            <a:r>
              <a:rPr lang="en-US" sz="1200" b="0" baseline="0" dirty="0"/>
              <a:t>Also  in the </a:t>
            </a:r>
            <a:r>
              <a:rPr lang="en-US" sz="1200" b="1" baseline="0" dirty="0"/>
              <a:t>Format Background </a:t>
            </a:r>
            <a:r>
              <a:rPr lang="en-US" sz="1200" b="0" baseline="0" dirty="0"/>
              <a:t>dialog box, in the </a:t>
            </a:r>
            <a:r>
              <a:rPr lang="en-US" sz="1200" b="1" baseline="0" dirty="0"/>
              <a:t>Fill</a:t>
            </a:r>
            <a:r>
              <a:rPr lang="en-US" sz="1200" b="0" baseline="0" dirty="0"/>
              <a:t> pane, in the </a:t>
            </a:r>
            <a:r>
              <a:rPr lang="en-US" sz="1200" b="1" baseline="0" dirty="0"/>
              <a:t>Transparency</a:t>
            </a:r>
            <a:r>
              <a:rPr lang="en-US" sz="1200" b="0" baseline="0" dirty="0"/>
              <a:t> box, enter </a:t>
            </a:r>
            <a:r>
              <a:rPr lang="en-US" sz="1200" b="1" baseline="0" dirty="0"/>
              <a:t>85%</a:t>
            </a:r>
            <a:r>
              <a:rPr lang="en-US" sz="1200" b="0" baseline="0" dirty="0"/>
              <a:t>.</a:t>
            </a:r>
          </a:p>
          <a:p>
            <a:pPr marL="228600" indent="-228600">
              <a:buFont typeface="+mj-lt"/>
              <a:buAutoNum type="arabicPeriod"/>
            </a:pPr>
            <a:endParaRPr lang="en-US" sz="1200" b="0" baseline="0" dirty="0"/>
          </a:p>
          <a:p>
            <a:endParaRPr lang="en-US" sz="1200" b="0"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BCD5785-8A43-4CC4-A705-D4AA7E8DB57F}" type="datetimeFigureOut">
              <a:rPr lang="en-US" smtClean="0">
                <a:solidFill>
                  <a:prstClr val="black">
                    <a:tint val="75000"/>
                  </a:prstClr>
                </a:solidFill>
              </a:rPr>
              <a:pPr/>
              <a:t>4/19/2019</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3314090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BCD5785-8A43-4CC4-A705-D4AA7E8DB57F}" type="datetimeFigureOut">
              <a:rPr lang="en-US" smtClean="0">
                <a:solidFill>
                  <a:prstClr val="black">
                    <a:tint val="75000"/>
                  </a:prstClr>
                </a:solidFill>
              </a:rPr>
              <a:pPr/>
              <a:t>4/19/2019</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11439476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CD5785-8A43-4CC4-A705-D4AA7E8DB57F}" type="datetimeFigureOut">
              <a:rPr lang="en-US" smtClean="0">
                <a:solidFill>
                  <a:prstClr val="black">
                    <a:tint val="75000"/>
                  </a:prstClr>
                </a:solidFill>
              </a:rPr>
              <a:pPr/>
              <a:t>4/19/2019</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30829644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CD5785-8A43-4CC4-A705-D4AA7E8DB57F}" type="datetimeFigureOut">
              <a:rPr lang="en-US" smtClean="0">
                <a:solidFill>
                  <a:prstClr val="black">
                    <a:tint val="75000"/>
                  </a:prstClr>
                </a:solidFill>
              </a:rPr>
              <a:pPr/>
              <a:t>4/19/2019</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4203811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BCD5785-8A43-4CC4-A705-D4AA7E8DB57F}" type="datetimeFigureOut">
              <a:rPr lang="en-US" smtClean="0">
                <a:solidFill>
                  <a:prstClr val="black">
                    <a:tint val="75000"/>
                  </a:prstClr>
                </a:solidFill>
              </a:rPr>
              <a:pPr/>
              <a:t>4/19/2019</a:t>
            </a:fld>
            <a:endParaRPr lang="en-US"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3056182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BCD5785-8A43-4CC4-A705-D4AA7E8DB57F}" type="datetimeFigureOut">
              <a:rPr lang="en-US" smtClean="0">
                <a:solidFill>
                  <a:prstClr val="black">
                    <a:tint val="75000"/>
                  </a:prstClr>
                </a:solidFill>
              </a:rPr>
              <a:pPr/>
              <a:t>4/19/2019</a:t>
            </a:fld>
            <a:endParaRPr lang="en-US"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4117371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CD5785-8A43-4CC4-A705-D4AA7E8DB57F}" type="datetimeFigureOut">
              <a:rPr lang="en-US" smtClean="0">
                <a:solidFill>
                  <a:prstClr val="black">
                    <a:tint val="75000"/>
                  </a:prstClr>
                </a:solidFill>
              </a:rPr>
              <a:pPr/>
              <a:t>4/19/2019</a:t>
            </a:fld>
            <a:endParaRPr lang="en-US"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US"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1434401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CD5785-8A43-4CC4-A705-D4AA7E8DB57F}" type="datetimeFigureOut">
              <a:rPr lang="en-US" smtClean="0">
                <a:solidFill>
                  <a:prstClr val="black">
                    <a:tint val="75000"/>
                  </a:prstClr>
                </a:solidFill>
              </a:rPr>
              <a:pPr/>
              <a:t>4/19/2019</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3831966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CD5785-8A43-4CC4-A705-D4AA7E8DB57F}" type="datetimeFigureOut">
              <a:rPr lang="en-US" smtClean="0">
                <a:solidFill>
                  <a:prstClr val="black">
                    <a:tint val="75000"/>
                  </a:prstClr>
                </a:solidFill>
              </a:rPr>
              <a:pPr/>
              <a:t>4/19/2019</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146453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BCD5785-8A43-4CC4-A705-D4AA7E8DB57F}" type="datetimeFigureOut">
              <a:rPr lang="en-US" smtClean="0">
                <a:solidFill>
                  <a:prstClr val="black">
                    <a:tint val="75000"/>
                  </a:prstClr>
                </a:solidFill>
              </a:rPr>
              <a:pPr/>
              <a:t>4/19/2019</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36657180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BCD5785-8A43-4CC4-A705-D4AA7E8DB57F}" type="datetimeFigureOut">
              <a:rPr lang="en-US" smtClean="0">
                <a:solidFill>
                  <a:prstClr val="black">
                    <a:tint val="75000"/>
                  </a:prstClr>
                </a:solidFill>
              </a:rPr>
              <a:pPr/>
              <a:t>4/19/2019</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7953909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50000"/>
            <a:lum/>
          </a:blip>
          <a:srcRect/>
          <a:stretch>
            <a:fillRect l="-54000" r="34000" b="-17000"/>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270C43B-8CF6-41E8-A609-A6398BA7A34C}"/>
              </a:ext>
            </a:extLst>
          </p:cNvPr>
          <p:cNvSpPr/>
          <p:nvPr userDrawn="1"/>
        </p:nvSpPr>
        <p:spPr>
          <a:xfrm>
            <a:off x="2218094" y="-900"/>
            <a:ext cx="1202613" cy="6858900"/>
          </a:xfrm>
          <a:custGeom>
            <a:avLst/>
            <a:gdLst>
              <a:gd name="connsiteX0" fmla="*/ 0 w 1752600"/>
              <a:gd name="connsiteY0" fmla="*/ 0 h 6858000"/>
              <a:gd name="connsiteX1" fmla="*/ 1752600 w 1752600"/>
              <a:gd name="connsiteY1" fmla="*/ 0 h 6858000"/>
              <a:gd name="connsiteX2" fmla="*/ 1752600 w 1752600"/>
              <a:gd name="connsiteY2" fmla="*/ 6858000 h 6858000"/>
              <a:gd name="connsiteX3" fmla="*/ 0 w 1752600"/>
              <a:gd name="connsiteY3" fmla="*/ 6858000 h 6858000"/>
              <a:gd name="connsiteX4" fmla="*/ 0 w 1752600"/>
              <a:gd name="connsiteY4" fmla="*/ 0 h 6858000"/>
              <a:gd name="connsiteX0" fmla="*/ 0 w 2748776"/>
              <a:gd name="connsiteY0" fmla="*/ 0 h 6858000"/>
              <a:gd name="connsiteX1" fmla="*/ 1752600 w 2748776"/>
              <a:gd name="connsiteY1" fmla="*/ 0 h 6858000"/>
              <a:gd name="connsiteX2" fmla="*/ 2748776 w 2748776"/>
              <a:gd name="connsiteY2" fmla="*/ 6843132 h 6858000"/>
              <a:gd name="connsiteX3" fmla="*/ 0 w 2748776"/>
              <a:gd name="connsiteY3" fmla="*/ 6858000 h 6858000"/>
              <a:gd name="connsiteX4" fmla="*/ 0 w 2748776"/>
              <a:gd name="connsiteY4" fmla="*/ 0 h 6858000"/>
              <a:gd name="connsiteX0" fmla="*/ 0 w 2771078"/>
              <a:gd name="connsiteY0" fmla="*/ 0 h 6858000"/>
              <a:gd name="connsiteX1" fmla="*/ 1752600 w 2771078"/>
              <a:gd name="connsiteY1" fmla="*/ 0 h 6858000"/>
              <a:gd name="connsiteX2" fmla="*/ 2771078 w 2771078"/>
              <a:gd name="connsiteY2" fmla="*/ 6835698 h 6858000"/>
              <a:gd name="connsiteX3" fmla="*/ 0 w 2771078"/>
              <a:gd name="connsiteY3" fmla="*/ 6858000 h 6858000"/>
              <a:gd name="connsiteX4" fmla="*/ 0 w 2771078"/>
              <a:gd name="connsiteY4" fmla="*/ 0 h 6858000"/>
              <a:gd name="connsiteX0" fmla="*/ 0 w 2771078"/>
              <a:gd name="connsiteY0" fmla="*/ 0 h 6858001"/>
              <a:gd name="connsiteX1" fmla="*/ 1752600 w 2771078"/>
              <a:gd name="connsiteY1" fmla="*/ 0 h 6858001"/>
              <a:gd name="connsiteX2" fmla="*/ 2771078 w 2771078"/>
              <a:gd name="connsiteY2" fmla="*/ 6858001 h 6858001"/>
              <a:gd name="connsiteX3" fmla="*/ 0 w 2771078"/>
              <a:gd name="connsiteY3" fmla="*/ 6858000 h 6858001"/>
              <a:gd name="connsiteX4" fmla="*/ 0 w 2771078"/>
              <a:gd name="connsiteY4" fmla="*/ 0 h 6858001"/>
              <a:gd name="connsiteX0" fmla="*/ 0 w 2771078"/>
              <a:gd name="connsiteY0" fmla="*/ 0 h 6858001"/>
              <a:gd name="connsiteX1" fmla="*/ 1752600 w 2771078"/>
              <a:gd name="connsiteY1" fmla="*/ 0 h 6858001"/>
              <a:gd name="connsiteX2" fmla="*/ 2771078 w 2771078"/>
              <a:gd name="connsiteY2" fmla="*/ 6858001 h 6858001"/>
              <a:gd name="connsiteX3" fmla="*/ 0 w 2771078"/>
              <a:gd name="connsiteY3" fmla="*/ 6858000 h 6858001"/>
              <a:gd name="connsiteX4" fmla="*/ 0 w 2771078"/>
              <a:gd name="connsiteY4" fmla="*/ 0 h 6858001"/>
              <a:gd name="connsiteX0" fmla="*/ 0 w 2771078"/>
              <a:gd name="connsiteY0" fmla="*/ 0 h 6858001"/>
              <a:gd name="connsiteX1" fmla="*/ 1752600 w 2771078"/>
              <a:gd name="connsiteY1" fmla="*/ 0 h 6858001"/>
              <a:gd name="connsiteX2" fmla="*/ 2771078 w 2771078"/>
              <a:gd name="connsiteY2" fmla="*/ 6858001 h 6858001"/>
              <a:gd name="connsiteX3" fmla="*/ 2609386 w 2771078"/>
              <a:gd name="connsiteY3" fmla="*/ 6850566 h 6858001"/>
              <a:gd name="connsiteX4" fmla="*/ 0 w 2771078"/>
              <a:gd name="connsiteY4" fmla="*/ 0 h 6858001"/>
              <a:gd name="connsiteX0" fmla="*/ 0 w 1157868"/>
              <a:gd name="connsiteY0" fmla="*/ 22303 h 6858001"/>
              <a:gd name="connsiteX1" fmla="*/ 139390 w 1157868"/>
              <a:gd name="connsiteY1" fmla="*/ 0 h 6858001"/>
              <a:gd name="connsiteX2" fmla="*/ 1157868 w 1157868"/>
              <a:gd name="connsiteY2" fmla="*/ 6858001 h 6858001"/>
              <a:gd name="connsiteX3" fmla="*/ 996176 w 1157868"/>
              <a:gd name="connsiteY3" fmla="*/ 6850566 h 6858001"/>
              <a:gd name="connsiteX4" fmla="*/ 0 w 1157868"/>
              <a:gd name="connsiteY4" fmla="*/ 22303 h 6858001"/>
              <a:gd name="connsiteX0" fmla="*/ 0 w 1157868"/>
              <a:gd name="connsiteY0" fmla="*/ 22303 h 6858001"/>
              <a:gd name="connsiteX1" fmla="*/ 139390 w 1157868"/>
              <a:gd name="connsiteY1" fmla="*/ 0 h 6858001"/>
              <a:gd name="connsiteX2" fmla="*/ 1157868 w 1157868"/>
              <a:gd name="connsiteY2" fmla="*/ 6858001 h 6858001"/>
              <a:gd name="connsiteX3" fmla="*/ 1040781 w 1157868"/>
              <a:gd name="connsiteY3" fmla="*/ 6858000 h 6858001"/>
              <a:gd name="connsiteX4" fmla="*/ 0 w 1157868"/>
              <a:gd name="connsiteY4" fmla="*/ 22303 h 6858001"/>
              <a:gd name="connsiteX0" fmla="*/ 0 w 1150434"/>
              <a:gd name="connsiteY0" fmla="*/ 0 h 6865435"/>
              <a:gd name="connsiteX1" fmla="*/ 131956 w 1150434"/>
              <a:gd name="connsiteY1" fmla="*/ 7434 h 6865435"/>
              <a:gd name="connsiteX2" fmla="*/ 1150434 w 1150434"/>
              <a:gd name="connsiteY2" fmla="*/ 6865435 h 6865435"/>
              <a:gd name="connsiteX3" fmla="*/ 1033347 w 1150434"/>
              <a:gd name="connsiteY3" fmla="*/ 6865434 h 6865435"/>
              <a:gd name="connsiteX4" fmla="*/ 0 w 1150434"/>
              <a:gd name="connsiteY4" fmla="*/ 0 h 6865435"/>
              <a:gd name="connsiteX0" fmla="*/ 0 w 1140909"/>
              <a:gd name="connsiteY0" fmla="*/ 2091 h 6858001"/>
              <a:gd name="connsiteX1" fmla="*/ 122431 w 1140909"/>
              <a:gd name="connsiteY1" fmla="*/ 0 h 6858001"/>
              <a:gd name="connsiteX2" fmla="*/ 1140909 w 1140909"/>
              <a:gd name="connsiteY2" fmla="*/ 6858001 h 6858001"/>
              <a:gd name="connsiteX3" fmla="*/ 1023822 w 1140909"/>
              <a:gd name="connsiteY3" fmla="*/ 6858000 h 6858001"/>
              <a:gd name="connsiteX4" fmla="*/ 0 w 1140909"/>
              <a:gd name="connsiteY4" fmla="*/ 2091 h 6858001"/>
              <a:gd name="connsiteX0" fmla="*/ 0 w 1140909"/>
              <a:gd name="connsiteY0" fmla="*/ 2091 h 6858001"/>
              <a:gd name="connsiteX1" fmla="*/ 345455 w 1140909"/>
              <a:gd name="connsiteY1" fmla="*/ 0 h 6858001"/>
              <a:gd name="connsiteX2" fmla="*/ 1140909 w 1140909"/>
              <a:gd name="connsiteY2" fmla="*/ 6858001 h 6858001"/>
              <a:gd name="connsiteX3" fmla="*/ 1023822 w 1140909"/>
              <a:gd name="connsiteY3" fmla="*/ 6858000 h 6858001"/>
              <a:gd name="connsiteX4" fmla="*/ 0 w 1140909"/>
              <a:gd name="connsiteY4" fmla="*/ 2091 h 6858001"/>
              <a:gd name="connsiteX0" fmla="*/ 0 w 1423407"/>
              <a:gd name="connsiteY0" fmla="*/ 2091 h 6858001"/>
              <a:gd name="connsiteX1" fmla="*/ 345455 w 1423407"/>
              <a:gd name="connsiteY1" fmla="*/ 0 h 6858001"/>
              <a:gd name="connsiteX2" fmla="*/ 1423407 w 1423407"/>
              <a:gd name="connsiteY2" fmla="*/ 6858001 h 6858001"/>
              <a:gd name="connsiteX3" fmla="*/ 1023822 w 1423407"/>
              <a:gd name="connsiteY3" fmla="*/ 6858000 h 6858001"/>
              <a:gd name="connsiteX4" fmla="*/ 0 w 1423407"/>
              <a:gd name="connsiteY4" fmla="*/ 2091 h 6858001"/>
              <a:gd name="connsiteX0" fmla="*/ 0 w 1423407"/>
              <a:gd name="connsiteY0" fmla="*/ 0 h 6855910"/>
              <a:gd name="connsiteX1" fmla="*/ 397494 w 1423407"/>
              <a:gd name="connsiteY1" fmla="*/ 12779 h 6855910"/>
              <a:gd name="connsiteX2" fmla="*/ 1423407 w 1423407"/>
              <a:gd name="connsiteY2" fmla="*/ 6855910 h 6855910"/>
              <a:gd name="connsiteX3" fmla="*/ 1023822 w 1423407"/>
              <a:gd name="connsiteY3" fmla="*/ 6855909 h 6855910"/>
              <a:gd name="connsiteX4" fmla="*/ 0 w 1423407"/>
              <a:gd name="connsiteY4" fmla="*/ 0 h 6855910"/>
              <a:gd name="connsiteX0" fmla="*/ 0 w 1423407"/>
              <a:gd name="connsiteY0" fmla="*/ 0 h 6855910"/>
              <a:gd name="connsiteX1" fmla="*/ 397494 w 1423407"/>
              <a:gd name="connsiteY1" fmla="*/ 5344 h 6855910"/>
              <a:gd name="connsiteX2" fmla="*/ 1423407 w 1423407"/>
              <a:gd name="connsiteY2" fmla="*/ 6855910 h 6855910"/>
              <a:gd name="connsiteX3" fmla="*/ 1023822 w 1423407"/>
              <a:gd name="connsiteY3" fmla="*/ 6855909 h 6855910"/>
              <a:gd name="connsiteX4" fmla="*/ 0 w 1423407"/>
              <a:gd name="connsiteY4" fmla="*/ 0 h 6855910"/>
              <a:gd name="connsiteX0" fmla="*/ 0 w 1415973"/>
              <a:gd name="connsiteY0" fmla="*/ 0 h 6855910"/>
              <a:gd name="connsiteX1" fmla="*/ 397494 w 1415973"/>
              <a:gd name="connsiteY1" fmla="*/ 5344 h 6855910"/>
              <a:gd name="connsiteX2" fmla="*/ 1415973 w 1415973"/>
              <a:gd name="connsiteY2" fmla="*/ 6855910 h 6855910"/>
              <a:gd name="connsiteX3" fmla="*/ 1023822 w 1415973"/>
              <a:gd name="connsiteY3" fmla="*/ 6855909 h 6855910"/>
              <a:gd name="connsiteX4" fmla="*/ 0 w 1415973"/>
              <a:gd name="connsiteY4" fmla="*/ 0 h 6855910"/>
              <a:gd name="connsiteX0" fmla="*/ 0 w 1415973"/>
              <a:gd name="connsiteY0" fmla="*/ 0 h 6863344"/>
              <a:gd name="connsiteX1" fmla="*/ 397494 w 1415973"/>
              <a:gd name="connsiteY1" fmla="*/ 5344 h 6863344"/>
              <a:gd name="connsiteX2" fmla="*/ 1415973 w 1415973"/>
              <a:gd name="connsiteY2" fmla="*/ 6855910 h 6863344"/>
              <a:gd name="connsiteX3" fmla="*/ 1016387 w 1415973"/>
              <a:gd name="connsiteY3" fmla="*/ 6863344 h 6863344"/>
              <a:gd name="connsiteX4" fmla="*/ 0 w 1415973"/>
              <a:gd name="connsiteY4" fmla="*/ 0 h 6863344"/>
              <a:gd name="connsiteX0" fmla="*/ 0 w 1415973"/>
              <a:gd name="connsiteY0" fmla="*/ 9526 h 6872870"/>
              <a:gd name="connsiteX1" fmla="*/ 397494 w 1415973"/>
              <a:gd name="connsiteY1" fmla="*/ 0 h 6872870"/>
              <a:gd name="connsiteX2" fmla="*/ 1415973 w 1415973"/>
              <a:gd name="connsiteY2" fmla="*/ 6865436 h 6872870"/>
              <a:gd name="connsiteX3" fmla="*/ 1016387 w 1415973"/>
              <a:gd name="connsiteY3" fmla="*/ 6872870 h 6872870"/>
              <a:gd name="connsiteX4" fmla="*/ 0 w 1415973"/>
              <a:gd name="connsiteY4" fmla="*/ 9526 h 6872870"/>
              <a:gd name="connsiteX0" fmla="*/ 0 w 1415973"/>
              <a:gd name="connsiteY0" fmla="*/ 2090 h 6865434"/>
              <a:gd name="connsiteX1" fmla="*/ 397494 w 1415973"/>
              <a:gd name="connsiteY1" fmla="*/ 0 h 6865434"/>
              <a:gd name="connsiteX2" fmla="*/ 1415973 w 1415973"/>
              <a:gd name="connsiteY2" fmla="*/ 6858000 h 6865434"/>
              <a:gd name="connsiteX3" fmla="*/ 1016387 w 1415973"/>
              <a:gd name="connsiteY3" fmla="*/ 6865434 h 6865434"/>
              <a:gd name="connsiteX4" fmla="*/ 0 w 1415973"/>
              <a:gd name="connsiteY4" fmla="*/ 2090 h 6865434"/>
              <a:gd name="connsiteX0" fmla="*/ 0 w 1415973"/>
              <a:gd name="connsiteY0" fmla="*/ 2090 h 6858000"/>
              <a:gd name="connsiteX1" fmla="*/ 397494 w 1415973"/>
              <a:gd name="connsiteY1" fmla="*/ 0 h 6858000"/>
              <a:gd name="connsiteX2" fmla="*/ 1415973 w 1415973"/>
              <a:gd name="connsiteY2" fmla="*/ 6858000 h 6858000"/>
              <a:gd name="connsiteX3" fmla="*/ 1023821 w 1415973"/>
              <a:gd name="connsiteY3" fmla="*/ 6857999 h 6858000"/>
              <a:gd name="connsiteX4" fmla="*/ 0 w 1415973"/>
              <a:gd name="connsiteY4" fmla="*/ 2090 h 6858000"/>
              <a:gd name="connsiteX0" fmla="*/ 0 w 1415973"/>
              <a:gd name="connsiteY0" fmla="*/ 2090 h 6858000"/>
              <a:gd name="connsiteX1" fmla="*/ 397494 w 1415973"/>
              <a:gd name="connsiteY1" fmla="*/ 0 h 6858000"/>
              <a:gd name="connsiteX2" fmla="*/ 1415973 w 1415973"/>
              <a:gd name="connsiteY2" fmla="*/ 6858000 h 6858000"/>
              <a:gd name="connsiteX3" fmla="*/ 1016387 w 1415973"/>
              <a:gd name="connsiteY3" fmla="*/ 6857999 h 6858000"/>
              <a:gd name="connsiteX4" fmla="*/ 0 w 1415973"/>
              <a:gd name="connsiteY4" fmla="*/ 2090 h 6858000"/>
              <a:gd name="connsiteX0" fmla="*/ 0 w 1415973"/>
              <a:gd name="connsiteY0" fmla="*/ 0 h 6855910"/>
              <a:gd name="connsiteX1" fmla="*/ 199374 w 1415973"/>
              <a:gd name="connsiteY1" fmla="*/ 5531 h 6855910"/>
              <a:gd name="connsiteX2" fmla="*/ 1415973 w 1415973"/>
              <a:gd name="connsiteY2" fmla="*/ 6855910 h 6855910"/>
              <a:gd name="connsiteX3" fmla="*/ 1016387 w 1415973"/>
              <a:gd name="connsiteY3" fmla="*/ 6855909 h 6855910"/>
              <a:gd name="connsiteX4" fmla="*/ 0 w 1415973"/>
              <a:gd name="connsiteY4" fmla="*/ 0 h 6855910"/>
              <a:gd name="connsiteX0" fmla="*/ 0 w 1202613"/>
              <a:gd name="connsiteY0" fmla="*/ 0 h 6855910"/>
              <a:gd name="connsiteX1" fmla="*/ 199374 w 1202613"/>
              <a:gd name="connsiteY1" fmla="*/ 5531 h 6855910"/>
              <a:gd name="connsiteX2" fmla="*/ 1202613 w 1202613"/>
              <a:gd name="connsiteY2" fmla="*/ 6855910 h 6855910"/>
              <a:gd name="connsiteX3" fmla="*/ 1016387 w 1202613"/>
              <a:gd name="connsiteY3" fmla="*/ 6855909 h 6855910"/>
              <a:gd name="connsiteX4" fmla="*/ 0 w 1202613"/>
              <a:gd name="connsiteY4" fmla="*/ 0 h 6855910"/>
              <a:gd name="connsiteX0" fmla="*/ 0 w 1202613"/>
              <a:gd name="connsiteY0" fmla="*/ 820 h 6856730"/>
              <a:gd name="connsiteX1" fmla="*/ 199374 w 1202613"/>
              <a:gd name="connsiteY1" fmla="*/ 0 h 6856730"/>
              <a:gd name="connsiteX2" fmla="*/ 1202613 w 1202613"/>
              <a:gd name="connsiteY2" fmla="*/ 6856730 h 6856730"/>
              <a:gd name="connsiteX3" fmla="*/ 1016387 w 1202613"/>
              <a:gd name="connsiteY3" fmla="*/ 6856729 h 6856730"/>
              <a:gd name="connsiteX4" fmla="*/ 0 w 1202613"/>
              <a:gd name="connsiteY4" fmla="*/ 820 h 6856730"/>
              <a:gd name="connsiteX0" fmla="*/ 0 w 1202613"/>
              <a:gd name="connsiteY0" fmla="*/ 820 h 6856730"/>
              <a:gd name="connsiteX1" fmla="*/ 192230 w 1202613"/>
              <a:gd name="connsiteY1" fmla="*/ 0 h 6856730"/>
              <a:gd name="connsiteX2" fmla="*/ 1202613 w 1202613"/>
              <a:gd name="connsiteY2" fmla="*/ 6856730 h 6856730"/>
              <a:gd name="connsiteX3" fmla="*/ 1016387 w 1202613"/>
              <a:gd name="connsiteY3" fmla="*/ 6856729 h 6856730"/>
              <a:gd name="connsiteX4" fmla="*/ 0 w 1202613"/>
              <a:gd name="connsiteY4" fmla="*/ 820 h 6856730"/>
              <a:gd name="connsiteX0" fmla="*/ 0 w 1202613"/>
              <a:gd name="connsiteY0" fmla="*/ 820 h 6856730"/>
              <a:gd name="connsiteX1" fmla="*/ 182705 w 1202613"/>
              <a:gd name="connsiteY1" fmla="*/ 0 h 6856730"/>
              <a:gd name="connsiteX2" fmla="*/ 1202613 w 1202613"/>
              <a:gd name="connsiteY2" fmla="*/ 6856730 h 6856730"/>
              <a:gd name="connsiteX3" fmla="*/ 1016387 w 1202613"/>
              <a:gd name="connsiteY3" fmla="*/ 6856729 h 6856730"/>
              <a:gd name="connsiteX4" fmla="*/ 0 w 1202613"/>
              <a:gd name="connsiteY4" fmla="*/ 820 h 68567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2613" h="6856730">
                <a:moveTo>
                  <a:pt x="0" y="820"/>
                </a:moveTo>
                <a:lnTo>
                  <a:pt x="182705" y="0"/>
                </a:lnTo>
                <a:lnTo>
                  <a:pt x="1202613" y="6856730"/>
                </a:lnTo>
                <a:lnTo>
                  <a:pt x="1016387" y="6856729"/>
                </a:lnTo>
                <a:lnTo>
                  <a:pt x="0" y="82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E7229E2C-D6D8-4B38-AF5F-BC580ED5237E}"/>
              </a:ext>
            </a:extLst>
          </p:cNvPr>
          <p:cNvSpPr/>
          <p:nvPr userDrawn="1"/>
        </p:nvSpPr>
        <p:spPr>
          <a:xfrm>
            <a:off x="3114288" y="-1798"/>
            <a:ext cx="6029712" cy="6859798"/>
          </a:xfrm>
          <a:custGeom>
            <a:avLst/>
            <a:gdLst>
              <a:gd name="connsiteX0" fmla="*/ 0 w 5181600"/>
              <a:gd name="connsiteY0" fmla="*/ 0 h 6858000"/>
              <a:gd name="connsiteX1" fmla="*/ 5181600 w 5181600"/>
              <a:gd name="connsiteY1" fmla="*/ 0 h 6858000"/>
              <a:gd name="connsiteX2" fmla="*/ 5181600 w 5181600"/>
              <a:gd name="connsiteY2" fmla="*/ 6858000 h 6858000"/>
              <a:gd name="connsiteX3" fmla="*/ 0 w 5181600"/>
              <a:gd name="connsiteY3" fmla="*/ 6858000 h 6858000"/>
              <a:gd name="connsiteX4" fmla="*/ 0 w 5181600"/>
              <a:gd name="connsiteY4" fmla="*/ 0 h 6858000"/>
              <a:gd name="connsiteX0" fmla="*/ 1159727 w 6341327"/>
              <a:gd name="connsiteY0" fmla="*/ 0 h 6858000"/>
              <a:gd name="connsiteX1" fmla="*/ 6341327 w 6341327"/>
              <a:gd name="connsiteY1" fmla="*/ 0 h 6858000"/>
              <a:gd name="connsiteX2" fmla="*/ 6341327 w 6341327"/>
              <a:gd name="connsiteY2" fmla="*/ 6858000 h 6858000"/>
              <a:gd name="connsiteX3" fmla="*/ 0 w 6341327"/>
              <a:gd name="connsiteY3" fmla="*/ 6843132 h 6858000"/>
              <a:gd name="connsiteX4" fmla="*/ 1159727 w 6341327"/>
              <a:gd name="connsiteY4" fmla="*/ 0 h 6858000"/>
              <a:gd name="connsiteX0" fmla="*/ 0 w 7367239"/>
              <a:gd name="connsiteY0" fmla="*/ 0 h 6858000"/>
              <a:gd name="connsiteX1" fmla="*/ 7367239 w 7367239"/>
              <a:gd name="connsiteY1" fmla="*/ 0 h 6858000"/>
              <a:gd name="connsiteX2" fmla="*/ 7367239 w 7367239"/>
              <a:gd name="connsiteY2" fmla="*/ 6858000 h 6858000"/>
              <a:gd name="connsiteX3" fmla="*/ 1025912 w 7367239"/>
              <a:gd name="connsiteY3" fmla="*/ 6843132 h 6858000"/>
              <a:gd name="connsiteX4" fmla="*/ 0 w 7367239"/>
              <a:gd name="connsiteY4" fmla="*/ 0 h 6858000"/>
              <a:gd name="connsiteX0" fmla="*/ 0 w 7359805"/>
              <a:gd name="connsiteY0" fmla="*/ 7434 h 6858000"/>
              <a:gd name="connsiteX1" fmla="*/ 7359805 w 7359805"/>
              <a:gd name="connsiteY1" fmla="*/ 0 h 6858000"/>
              <a:gd name="connsiteX2" fmla="*/ 7359805 w 7359805"/>
              <a:gd name="connsiteY2" fmla="*/ 6858000 h 6858000"/>
              <a:gd name="connsiteX3" fmla="*/ 1018478 w 7359805"/>
              <a:gd name="connsiteY3" fmla="*/ 6843132 h 6858000"/>
              <a:gd name="connsiteX4" fmla="*/ 0 w 7359805"/>
              <a:gd name="connsiteY4" fmla="*/ 7434 h 6858000"/>
              <a:gd name="connsiteX0" fmla="*/ 0 w 7359805"/>
              <a:gd name="connsiteY0" fmla="*/ 291 h 6858000"/>
              <a:gd name="connsiteX1" fmla="*/ 7359805 w 7359805"/>
              <a:gd name="connsiteY1" fmla="*/ 0 h 6858000"/>
              <a:gd name="connsiteX2" fmla="*/ 7359805 w 7359805"/>
              <a:gd name="connsiteY2" fmla="*/ 6858000 h 6858000"/>
              <a:gd name="connsiteX3" fmla="*/ 1018478 w 7359805"/>
              <a:gd name="connsiteY3" fmla="*/ 6843132 h 6858000"/>
              <a:gd name="connsiteX4" fmla="*/ 0 w 7359805"/>
              <a:gd name="connsiteY4" fmla="*/ 291 h 6858000"/>
              <a:gd name="connsiteX0" fmla="*/ 0 w 7359805"/>
              <a:gd name="connsiteY0" fmla="*/ 291 h 6859801"/>
              <a:gd name="connsiteX1" fmla="*/ 7359805 w 7359805"/>
              <a:gd name="connsiteY1" fmla="*/ 0 h 6859801"/>
              <a:gd name="connsiteX2" fmla="*/ 7359805 w 7359805"/>
              <a:gd name="connsiteY2" fmla="*/ 6858000 h 6859801"/>
              <a:gd name="connsiteX3" fmla="*/ 1018478 w 7359805"/>
              <a:gd name="connsiteY3" fmla="*/ 6859801 h 6859801"/>
              <a:gd name="connsiteX4" fmla="*/ 0 w 7359805"/>
              <a:gd name="connsiteY4" fmla="*/ 291 h 6859801"/>
              <a:gd name="connsiteX0" fmla="*/ 0 w 7731512"/>
              <a:gd name="connsiteY0" fmla="*/ 291 h 6859801"/>
              <a:gd name="connsiteX1" fmla="*/ 7731512 w 7731512"/>
              <a:gd name="connsiteY1" fmla="*/ 0 h 6859801"/>
              <a:gd name="connsiteX2" fmla="*/ 7359805 w 7731512"/>
              <a:gd name="connsiteY2" fmla="*/ 6858000 h 6859801"/>
              <a:gd name="connsiteX3" fmla="*/ 1018478 w 7731512"/>
              <a:gd name="connsiteY3" fmla="*/ 6859801 h 6859801"/>
              <a:gd name="connsiteX4" fmla="*/ 0 w 7731512"/>
              <a:gd name="connsiteY4" fmla="*/ 291 h 6859801"/>
              <a:gd name="connsiteX0" fmla="*/ 0 w 7731512"/>
              <a:gd name="connsiteY0" fmla="*/ 291 h 6859801"/>
              <a:gd name="connsiteX1" fmla="*/ 7731512 w 7731512"/>
              <a:gd name="connsiteY1" fmla="*/ 0 h 6859801"/>
              <a:gd name="connsiteX2" fmla="*/ 7731512 w 7731512"/>
              <a:gd name="connsiteY2" fmla="*/ 6858001 h 6859801"/>
              <a:gd name="connsiteX3" fmla="*/ 1018478 w 7731512"/>
              <a:gd name="connsiteY3" fmla="*/ 6859801 h 6859801"/>
              <a:gd name="connsiteX4" fmla="*/ 0 w 7731512"/>
              <a:gd name="connsiteY4" fmla="*/ 291 h 6859801"/>
              <a:gd name="connsiteX0" fmla="*/ 0 w 7731512"/>
              <a:gd name="connsiteY0" fmla="*/ 291 h 6858001"/>
              <a:gd name="connsiteX1" fmla="*/ 7731512 w 7731512"/>
              <a:gd name="connsiteY1" fmla="*/ 0 h 6858001"/>
              <a:gd name="connsiteX2" fmla="*/ 7731512 w 7731512"/>
              <a:gd name="connsiteY2" fmla="*/ 6858001 h 6858001"/>
              <a:gd name="connsiteX3" fmla="*/ 2132903 w 7731512"/>
              <a:gd name="connsiteY3" fmla="*/ 6831219 h 6858001"/>
              <a:gd name="connsiteX4" fmla="*/ 0 w 7731512"/>
              <a:gd name="connsiteY4" fmla="*/ 291 h 6858001"/>
              <a:gd name="connsiteX0" fmla="*/ 0 w 6036062"/>
              <a:gd name="connsiteY0" fmla="*/ 291 h 6858001"/>
              <a:gd name="connsiteX1" fmla="*/ 6036062 w 6036062"/>
              <a:gd name="connsiteY1" fmla="*/ 0 h 6858001"/>
              <a:gd name="connsiteX2" fmla="*/ 6036062 w 6036062"/>
              <a:gd name="connsiteY2" fmla="*/ 6858001 h 6858001"/>
              <a:gd name="connsiteX3" fmla="*/ 437453 w 6036062"/>
              <a:gd name="connsiteY3" fmla="*/ 6831219 h 6858001"/>
              <a:gd name="connsiteX4" fmla="*/ 0 w 6036062"/>
              <a:gd name="connsiteY4" fmla="*/ 291 h 6858001"/>
              <a:gd name="connsiteX0" fmla="*/ 0 w 6036062"/>
              <a:gd name="connsiteY0" fmla="*/ 291 h 6869329"/>
              <a:gd name="connsiteX1" fmla="*/ 6036062 w 6036062"/>
              <a:gd name="connsiteY1" fmla="*/ 0 h 6869329"/>
              <a:gd name="connsiteX2" fmla="*/ 6036062 w 6036062"/>
              <a:gd name="connsiteY2" fmla="*/ 6858001 h 6869329"/>
              <a:gd name="connsiteX3" fmla="*/ 1847153 w 6036062"/>
              <a:gd name="connsiteY3" fmla="*/ 6869329 h 6869329"/>
              <a:gd name="connsiteX4" fmla="*/ 0 w 6036062"/>
              <a:gd name="connsiteY4" fmla="*/ 291 h 6869329"/>
              <a:gd name="connsiteX0" fmla="*/ 0 w 6036062"/>
              <a:gd name="connsiteY0" fmla="*/ 291 h 6858001"/>
              <a:gd name="connsiteX1" fmla="*/ 6036062 w 6036062"/>
              <a:gd name="connsiteY1" fmla="*/ 0 h 6858001"/>
              <a:gd name="connsiteX2" fmla="*/ 6036062 w 6036062"/>
              <a:gd name="connsiteY2" fmla="*/ 6858001 h 6858001"/>
              <a:gd name="connsiteX3" fmla="*/ 1799528 w 6036062"/>
              <a:gd name="connsiteY3" fmla="*/ 6831219 h 6858001"/>
              <a:gd name="connsiteX4" fmla="*/ 0 w 6036062"/>
              <a:gd name="connsiteY4" fmla="*/ 291 h 6858001"/>
              <a:gd name="connsiteX0" fmla="*/ 0 w 6036062"/>
              <a:gd name="connsiteY0" fmla="*/ 291 h 6859801"/>
              <a:gd name="connsiteX1" fmla="*/ 6036062 w 6036062"/>
              <a:gd name="connsiteY1" fmla="*/ 0 h 6859801"/>
              <a:gd name="connsiteX2" fmla="*/ 6036062 w 6036062"/>
              <a:gd name="connsiteY2" fmla="*/ 6858001 h 6859801"/>
              <a:gd name="connsiteX3" fmla="*/ 1818578 w 6036062"/>
              <a:gd name="connsiteY3" fmla="*/ 6859801 h 6859801"/>
              <a:gd name="connsiteX4" fmla="*/ 0 w 6036062"/>
              <a:gd name="connsiteY4" fmla="*/ 291 h 6859801"/>
              <a:gd name="connsiteX0" fmla="*/ 0 w 6036062"/>
              <a:gd name="connsiteY0" fmla="*/ 291 h 6858001"/>
              <a:gd name="connsiteX1" fmla="*/ 6036062 w 6036062"/>
              <a:gd name="connsiteY1" fmla="*/ 0 h 6858001"/>
              <a:gd name="connsiteX2" fmla="*/ 6036062 w 6036062"/>
              <a:gd name="connsiteY2" fmla="*/ 6858001 h 6858001"/>
              <a:gd name="connsiteX3" fmla="*/ 1215328 w 6036062"/>
              <a:gd name="connsiteY3" fmla="*/ 6840746 h 6858001"/>
              <a:gd name="connsiteX4" fmla="*/ 0 w 6036062"/>
              <a:gd name="connsiteY4" fmla="*/ 291 h 6858001"/>
              <a:gd name="connsiteX0" fmla="*/ 0 w 6036062"/>
              <a:gd name="connsiteY0" fmla="*/ 291 h 6858001"/>
              <a:gd name="connsiteX1" fmla="*/ 6036062 w 6036062"/>
              <a:gd name="connsiteY1" fmla="*/ 0 h 6858001"/>
              <a:gd name="connsiteX2" fmla="*/ 6036062 w 6036062"/>
              <a:gd name="connsiteY2" fmla="*/ 6858001 h 6858001"/>
              <a:gd name="connsiteX3" fmla="*/ 1005778 w 6036062"/>
              <a:gd name="connsiteY3" fmla="*/ 6847098 h 6858001"/>
              <a:gd name="connsiteX4" fmla="*/ 0 w 6036062"/>
              <a:gd name="connsiteY4" fmla="*/ 291 h 6858001"/>
              <a:gd name="connsiteX0" fmla="*/ 0 w 6036062"/>
              <a:gd name="connsiteY0" fmla="*/ 291 h 6858001"/>
              <a:gd name="connsiteX1" fmla="*/ 6036062 w 6036062"/>
              <a:gd name="connsiteY1" fmla="*/ 0 h 6858001"/>
              <a:gd name="connsiteX2" fmla="*/ 6036062 w 6036062"/>
              <a:gd name="connsiteY2" fmla="*/ 6858001 h 6858001"/>
              <a:gd name="connsiteX3" fmla="*/ 1005778 w 6036062"/>
              <a:gd name="connsiteY3" fmla="*/ 6847098 h 6858001"/>
              <a:gd name="connsiteX4" fmla="*/ 0 w 6036062"/>
              <a:gd name="connsiteY4" fmla="*/ 291 h 6858001"/>
              <a:gd name="connsiteX0" fmla="*/ 0 w 6036062"/>
              <a:gd name="connsiteY0" fmla="*/ 0 h 6864062"/>
              <a:gd name="connsiteX1" fmla="*/ 6036062 w 6036062"/>
              <a:gd name="connsiteY1" fmla="*/ 6061 h 6864062"/>
              <a:gd name="connsiteX2" fmla="*/ 6036062 w 6036062"/>
              <a:gd name="connsiteY2" fmla="*/ 6864062 h 6864062"/>
              <a:gd name="connsiteX3" fmla="*/ 1005778 w 6036062"/>
              <a:gd name="connsiteY3" fmla="*/ 6853159 h 6864062"/>
              <a:gd name="connsiteX4" fmla="*/ 0 w 6036062"/>
              <a:gd name="connsiteY4" fmla="*/ 0 h 6864062"/>
              <a:gd name="connsiteX0" fmla="*/ 0 w 6036062"/>
              <a:gd name="connsiteY0" fmla="*/ 0 h 6864062"/>
              <a:gd name="connsiteX1" fmla="*/ 6036062 w 6036062"/>
              <a:gd name="connsiteY1" fmla="*/ 6061 h 6864062"/>
              <a:gd name="connsiteX2" fmla="*/ 6036062 w 6036062"/>
              <a:gd name="connsiteY2" fmla="*/ 6864062 h 6864062"/>
              <a:gd name="connsiteX3" fmla="*/ 1024828 w 6036062"/>
              <a:gd name="connsiteY3" fmla="*/ 6853159 h 6864062"/>
              <a:gd name="connsiteX4" fmla="*/ 0 w 6036062"/>
              <a:gd name="connsiteY4" fmla="*/ 0 h 6864062"/>
              <a:gd name="connsiteX0" fmla="*/ 0 w 6036062"/>
              <a:gd name="connsiteY0" fmla="*/ 0 h 6865862"/>
              <a:gd name="connsiteX1" fmla="*/ 6036062 w 6036062"/>
              <a:gd name="connsiteY1" fmla="*/ 6061 h 6865862"/>
              <a:gd name="connsiteX2" fmla="*/ 6036062 w 6036062"/>
              <a:gd name="connsiteY2" fmla="*/ 6864062 h 6865862"/>
              <a:gd name="connsiteX3" fmla="*/ 1031178 w 6036062"/>
              <a:gd name="connsiteY3" fmla="*/ 6865862 h 6865862"/>
              <a:gd name="connsiteX4" fmla="*/ 0 w 6036062"/>
              <a:gd name="connsiteY4" fmla="*/ 0 h 6865862"/>
              <a:gd name="connsiteX0" fmla="*/ 0 w 6029712"/>
              <a:gd name="connsiteY0" fmla="*/ 291 h 6859801"/>
              <a:gd name="connsiteX1" fmla="*/ 6029712 w 6029712"/>
              <a:gd name="connsiteY1" fmla="*/ 0 h 6859801"/>
              <a:gd name="connsiteX2" fmla="*/ 6029712 w 6029712"/>
              <a:gd name="connsiteY2" fmla="*/ 6858001 h 6859801"/>
              <a:gd name="connsiteX3" fmla="*/ 1024828 w 6029712"/>
              <a:gd name="connsiteY3" fmla="*/ 6859801 h 6859801"/>
              <a:gd name="connsiteX4" fmla="*/ 0 w 6029712"/>
              <a:gd name="connsiteY4" fmla="*/ 291 h 6859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29712" h="6859801">
                <a:moveTo>
                  <a:pt x="0" y="291"/>
                </a:moveTo>
                <a:lnTo>
                  <a:pt x="6029712" y="0"/>
                </a:lnTo>
                <a:lnTo>
                  <a:pt x="6029712" y="6858001"/>
                </a:lnTo>
                <a:lnTo>
                  <a:pt x="1024828" y="6859801"/>
                </a:lnTo>
                <a:lnTo>
                  <a:pt x="0" y="29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CD5785-8A43-4CC4-A705-D4AA7E8DB57F}" type="datetimeFigureOut">
              <a:rPr lang="en-US" smtClean="0">
                <a:solidFill>
                  <a:prstClr val="black">
                    <a:tint val="75000"/>
                  </a:prstClr>
                </a:solidFill>
              </a:rPr>
              <a:pPr/>
              <a:t>4/19/2019</a:t>
            </a:fld>
            <a:endParaRPr lang="en-US" dirty="0">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476153196"/>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8000"/>
            <a:lum/>
          </a:blip>
          <a:srcRect/>
          <a:stretch>
            <a:fillRect l="-54000" r="34000" b="-17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68F777-4D15-47AF-ACCE-0BABD4EB2CF1}"/>
              </a:ext>
            </a:extLst>
          </p:cNvPr>
          <p:cNvSpPr txBox="1"/>
          <p:nvPr/>
        </p:nvSpPr>
        <p:spPr>
          <a:xfrm>
            <a:off x="4427984" y="1859340"/>
            <a:ext cx="4176464" cy="1569660"/>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Factors influencing purchase intention </a:t>
            </a:r>
          </a:p>
          <a:p>
            <a:pPr algn="ctr"/>
            <a:r>
              <a:rPr lang="en-GB" sz="2400" b="1" dirty="0">
                <a:latin typeface="Arial" panose="020B0604020202020204" pitchFamily="34" charset="0"/>
                <a:cs typeface="Arial" panose="020B0604020202020204" pitchFamily="34" charset="0"/>
              </a:rPr>
              <a:t>of </a:t>
            </a:r>
          </a:p>
          <a:p>
            <a:pPr algn="ctr"/>
            <a:r>
              <a:rPr lang="en-GB" sz="2400" b="1" dirty="0">
                <a:latin typeface="Arial" panose="020B0604020202020204" pitchFamily="34" charset="0"/>
                <a:cs typeface="Arial" panose="020B0604020202020204" pitchFamily="34" charset="0"/>
              </a:rPr>
              <a:t>Starbuck’s coffee.</a:t>
            </a:r>
          </a:p>
        </p:txBody>
      </p:sp>
      <p:sp>
        <p:nvSpPr>
          <p:cNvPr id="3" name="TextBox 2">
            <a:extLst>
              <a:ext uri="{FF2B5EF4-FFF2-40B4-BE49-F238E27FC236}">
                <a16:creationId xmlns:a16="http://schemas.microsoft.com/office/drawing/2014/main" id="{923F160B-C8E6-41F7-A05E-20CE0C6F0C0B}"/>
              </a:ext>
            </a:extLst>
          </p:cNvPr>
          <p:cNvSpPr txBox="1"/>
          <p:nvPr/>
        </p:nvSpPr>
        <p:spPr>
          <a:xfrm>
            <a:off x="7571792" y="6157191"/>
            <a:ext cx="1584176" cy="646331"/>
          </a:xfrm>
          <a:prstGeom prst="rect">
            <a:avLst/>
          </a:prstGeom>
          <a:noFill/>
        </p:spPr>
        <p:txBody>
          <a:bodyPr wrap="square" rtlCol="0">
            <a:spAutoFit/>
          </a:bodyPr>
          <a:lstStyle/>
          <a:p>
            <a:r>
              <a:rPr lang="en-GB" dirty="0"/>
              <a:t>Submitted by:</a:t>
            </a:r>
          </a:p>
          <a:p>
            <a:r>
              <a:rPr lang="en-GB" dirty="0"/>
              <a:t>Jane Gonzalez</a:t>
            </a:r>
          </a:p>
        </p:txBody>
      </p:sp>
    </p:spTree>
    <p:extLst>
      <p:ext uri="{BB962C8B-B14F-4D97-AF65-F5344CB8AC3E}">
        <p14:creationId xmlns:p14="http://schemas.microsoft.com/office/powerpoint/2010/main" val="321082687"/>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l="-54000" r="34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7AB4F-922B-41DA-A8C0-5A05466DA215}"/>
              </a:ext>
            </a:extLst>
          </p:cNvPr>
          <p:cNvSpPr>
            <a:spLocks noGrp="1"/>
          </p:cNvSpPr>
          <p:nvPr>
            <p:ph type="title"/>
          </p:nvPr>
        </p:nvSpPr>
        <p:spPr>
          <a:xfrm>
            <a:off x="2940968" y="0"/>
            <a:ext cx="6203032" cy="1143000"/>
          </a:xfrm>
        </p:spPr>
        <p:txBody>
          <a:bodyPr/>
          <a:lstStyle/>
          <a:p>
            <a:r>
              <a:rPr lang="en-GB"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AB974833-BE06-4580-8546-D6AC2B8AC6BB}"/>
              </a:ext>
            </a:extLst>
          </p:cNvPr>
          <p:cNvSpPr>
            <a:spLocks noGrp="1"/>
          </p:cNvSpPr>
          <p:nvPr>
            <p:ph idx="1"/>
          </p:nvPr>
        </p:nvSpPr>
        <p:spPr>
          <a:xfrm>
            <a:off x="1187624" y="908720"/>
            <a:ext cx="7272808" cy="5949280"/>
          </a:xfrm>
        </p:spPr>
        <p:txBody>
          <a:bodyPr>
            <a:noAutofit/>
          </a:bodyPr>
          <a:lstStyle/>
          <a:p>
            <a:pPr marL="0" indent="0">
              <a:buNone/>
            </a:pPr>
            <a:r>
              <a:rPr lang="en-GB" sz="1800" b="1" dirty="0">
                <a:latin typeface="Arial" panose="020B0604020202020204" pitchFamily="34" charset="0"/>
                <a:cs typeface="Arial" panose="020B0604020202020204" pitchFamily="34" charset="0"/>
              </a:rPr>
              <a:t>Objective</a:t>
            </a:r>
            <a:r>
              <a:rPr lang="en-GB" sz="1800" dirty="0">
                <a:latin typeface="Arial" panose="020B0604020202020204" pitchFamily="34" charset="0"/>
                <a:cs typeface="Arial" panose="020B0604020202020204" pitchFamily="34" charset="0"/>
              </a:rPr>
              <a:t>:</a:t>
            </a:r>
          </a:p>
          <a:p>
            <a:r>
              <a:rPr lang="en-GB" sz="1800" dirty="0">
                <a:latin typeface="Arial" panose="020B0604020202020204" pitchFamily="34" charset="0"/>
                <a:cs typeface="Arial" panose="020B0604020202020204" pitchFamily="34" charset="0"/>
              </a:rPr>
              <a:t>Find the attitudes of consumers.</a:t>
            </a:r>
          </a:p>
          <a:p>
            <a:r>
              <a:rPr lang="en-GB" sz="1800" dirty="0">
                <a:latin typeface="Arial" panose="020B0604020202020204" pitchFamily="34" charset="0"/>
                <a:cs typeface="Arial" panose="020B0604020202020204" pitchFamily="34" charset="0"/>
              </a:rPr>
              <a:t>What influences their purchase intentions?</a:t>
            </a:r>
          </a:p>
          <a:p>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What gap can this study fill?</a:t>
            </a:r>
          </a:p>
          <a:p>
            <a:r>
              <a:rPr lang="en-GB" sz="1800" dirty="0">
                <a:latin typeface="Arial" panose="020B0604020202020204" pitchFamily="34" charset="0"/>
                <a:cs typeface="Arial" panose="020B0604020202020204" pitchFamily="34" charset="0"/>
              </a:rPr>
              <a:t>Explains relationship between attitude and behaviour towards purchasing Starbuck’s coffee.</a:t>
            </a:r>
          </a:p>
          <a:p>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Why this study?</a:t>
            </a:r>
          </a:p>
          <a:p>
            <a:r>
              <a:rPr lang="en-GB" sz="1800" dirty="0">
                <a:latin typeface="Arial" panose="020B0604020202020204" pitchFamily="34" charset="0"/>
                <a:cs typeface="Arial" panose="020B0604020202020204" pitchFamily="34" charset="0"/>
              </a:rPr>
              <a:t>Coffee today is the most common choice of beverage. </a:t>
            </a:r>
          </a:p>
          <a:p>
            <a:r>
              <a:rPr lang="en-GB" sz="1800" dirty="0">
                <a:latin typeface="Arial" panose="020B0604020202020204" pitchFamily="34" charset="0"/>
                <a:cs typeface="Arial" panose="020B0604020202020204" pitchFamily="34" charset="0"/>
              </a:rPr>
              <a:t>People drink coffee daily as a drink that “keeps you alert”.</a:t>
            </a:r>
          </a:p>
          <a:p>
            <a:r>
              <a:rPr lang="en-GB" sz="1800" dirty="0">
                <a:latin typeface="Arial" panose="020B0604020202020204" pitchFamily="34" charset="0"/>
                <a:cs typeface="Arial" panose="020B0604020202020204" pitchFamily="34" charset="0"/>
              </a:rPr>
              <a:t>Coffee is cultivated in more than 60 countries.</a:t>
            </a:r>
          </a:p>
          <a:p>
            <a:r>
              <a:rPr lang="en-GB" sz="1800" dirty="0">
                <a:latin typeface="Arial" panose="020B0604020202020204" pitchFamily="34" charset="0"/>
                <a:cs typeface="Arial" panose="020B0604020202020204" pitchFamily="34" charset="0"/>
              </a:rPr>
              <a:t>World’s second most valued trade after oil (International coffee organization, </a:t>
            </a:r>
            <a:r>
              <a:rPr lang="en-GB" sz="1800" dirty="0" err="1">
                <a:latin typeface="Arial" panose="020B0604020202020204" pitchFamily="34" charset="0"/>
                <a:cs typeface="Arial" panose="020B0604020202020204" pitchFamily="34" charset="0"/>
              </a:rPr>
              <a:t>nd</a:t>
            </a:r>
            <a:r>
              <a:rPr lang="en-GB" sz="18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084050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l="-54000" r="34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7AB4F-922B-41DA-A8C0-5A05466DA215}"/>
              </a:ext>
            </a:extLst>
          </p:cNvPr>
          <p:cNvSpPr>
            <a:spLocks noGrp="1"/>
          </p:cNvSpPr>
          <p:nvPr>
            <p:ph type="title"/>
          </p:nvPr>
        </p:nvSpPr>
        <p:spPr>
          <a:xfrm>
            <a:off x="2940968" y="0"/>
            <a:ext cx="6203032" cy="1143000"/>
          </a:xfrm>
        </p:spPr>
        <p:txBody>
          <a:bodyPr/>
          <a:lstStyle/>
          <a:p>
            <a:r>
              <a:rPr lang="en-GB" dirty="0">
                <a:latin typeface="Arial" panose="020B0604020202020204" pitchFamily="34" charset="0"/>
                <a:cs typeface="Arial" panose="020B0604020202020204" pitchFamily="34" charset="0"/>
              </a:rPr>
              <a:t>Introduction contd.</a:t>
            </a:r>
          </a:p>
        </p:txBody>
      </p:sp>
      <p:sp>
        <p:nvSpPr>
          <p:cNvPr id="3" name="Content Placeholder 2">
            <a:extLst>
              <a:ext uri="{FF2B5EF4-FFF2-40B4-BE49-F238E27FC236}">
                <a16:creationId xmlns:a16="http://schemas.microsoft.com/office/drawing/2014/main" id="{AB974833-BE06-4580-8546-D6AC2B8AC6BB}"/>
              </a:ext>
            </a:extLst>
          </p:cNvPr>
          <p:cNvSpPr>
            <a:spLocks noGrp="1"/>
          </p:cNvSpPr>
          <p:nvPr>
            <p:ph idx="1"/>
          </p:nvPr>
        </p:nvSpPr>
        <p:spPr>
          <a:xfrm>
            <a:off x="1187624" y="908720"/>
            <a:ext cx="7272808" cy="5949280"/>
          </a:xfrm>
        </p:spPr>
        <p:txBody>
          <a:bodyPr>
            <a:noAutofit/>
          </a:bodyPr>
          <a:lstStyle/>
          <a:p>
            <a:r>
              <a:rPr lang="en-GB" sz="1800" dirty="0">
                <a:latin typeface="Arial" panose="020B0604020202020204" pitchFamily="34" charset="0"/>
                <a:cs typeface="Arial" panose="020B0604020202020204" pitchFamily="34" charset="0"/>
              </a:rPr>
              <a:t>Starbucks founders; Gordon Bowker, Jerry Baldwin and Zev </a:t>
            </a:r>
            <a:r>
              <a:rPr lang="en-GB" sz="1800" dirty="0" err="1">
                <a:latin typeface="Arial" panose="020B0604020202020204" pitchFamily="34" charset="0"/>
                <a:cs typeface="Arial" panose="020B0604020202020204" pitchFamily="34" charset="0"/>
              </a:rPr>
              <a:t>Siegl</a:t>
            </a:r>
            <a:r>
              <a:rPr lang="en-GB" sz="1800" dirty="0">
                <a:latin typeface="Arial" panose="020B0604020202020204" pitchFamily="34" charset="0"/>
                <a:cs typeface="Arial" panose="020B0604020202020204" pitchFamily="34" charset="0"/>
              </a:rPr>
              <a:t> opened first store in 1971. </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Starbucks is one of the largest coffeehouse companies in the world. With over 19,000 outlets </a:t>
            </a:r>
          </a:p>
          <a:p>
            <a:pPr marL="0" indent="0">
              <a:buNone/>
            </a:pPr>
            <a:endParaRPr lang="en-GB" sz="1800" b="1"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So, can advertising influence human behaviours significantly to help maintain Starbucks image? </a:t>
            </a:r>
          </a:p>
          <a:p>
            <a:r>
              <a:rPr lang="en-GB" sz="1800" dirty="0">
                <a:latin typeface="Arial" panose="020B0604020202020204" pitchFamily="34" charset="0"/>
                <a:cs typeface="Arial" panose="020B0604020202020204" pitchFamily="34" charset="0"/>
              </a:rPr>
              <a:t>Starbucks use of advertisements, especially on social media sites like Facebook is a strategic move for gaining consumers. </a:t>
            </a:r>
          </a:p>
          <a:p>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Research objectives</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Find if service quality influences customers intention to purchase. </a:t>
            </a:r>
          </a:p>
          <a:p>
            <a:r>
              <a:rPr lang="en-GB" sz="1800" dirty="0">
                <a:latin typeface="Arial" panose="020B0604020202020204" pitchFamily="34" charset="0"/>
                <a:cs typeface="Arial" panose="020B0604020202020204" pitchFamily="34" charset="0"/>
              </a:rPr>
              <a:t>Find if the brand image influences customers intention to purchase.</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3214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l="-54000" r="34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85813-C03A-4ACE-A293-BB84975AE2A8}"/>
              </a:ext>
            </a:extLst>
          </p:cNvPr>
          <p:cNvSpPr>
            <a:spLocks noGrp="1"/>
          </p:cNvSpPr>
          <p:nvPr>
            <p:ph type="title"/>
          </p:nvPr>
        </p:nvSpPr>
        <p:spPr>
          <a:xfrm>
            <a:off x="3347864" y="1"/>
            <a:ext cx="5616624" cy="743848"/>
          </a:xfrm>
        </p:spPr>
        <p:txBody>
          <a:bodyPr>
            <a:normAutofit fontScale="90000"/>
          </a:bodyPr>
          <a:lstStyle/>
          <a:p>
            <a:r>
              <a:rPr lang="en-GB" dirty="0">
                <a:latin typeface="Arial" panose="020B0604020202020204" pitchFamily="34" charset="0"/>
                <a:cs typeface="Arial" panose="020B0604020202020204" pitchFamily="34" charset="0"/>
              </a:rPr>
              <a:t>Research Questions</a:t>
            </a:r>
            <a:endParaRPr lang="en-GB" dirty="0"/>
          </a:p>
        </p:txBody>
      </p:sp>
      <p:graphicFrame>
        <p:nvGraphicFramePr>
          <p:cNvPr id="4" name="Content Placeholder 3">
            <a:extLst>
              <a:ext uri="{FF2B5EF4-FFF2-40B4-BE49-F238E27FC236}">
                <a16:creationId xmlns:a16="http://schemas.microsoft.com/office/drawing/2014/main" id="{11D6890F-D578-436B-B7EB-AF20EB885D20}"/>
              </a:ext>
            </a:extLst>
          </p:cNvPr>
          <p:cNvGraphicFramePr>
            <a:graphicFrameLocks noGrp="1"/>
          </p:cNvGraphicFramePr>
          <p:nvPr>
            <p:ph idx="1"/>
            <p:extLst>
              <p:ext uri="{D42A27DB-BD31-4B8C-83A1-F6EECF244321}">
                <p14:modId xmlns:p14="http://schemas.microsoft.com/office/powerpoint/2010/main" val="974127003"/>
              </p:ext>
            </p:extLst>
          </p:nvPr>
        </p:nvGraphicFramePr>
        <p:xfrm>
          <a:off x="611561" y="3683926"/>
          <a:ext cx="8856984" cy="2985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8" name="Straight Connector 7">
            <a:extLst>
              <a:ext uri="{FF2B5EF4-FFF2-40B4-BE49-F238E27FC236}">
                <a16:creationId xmlns:a16="http://schemas.microsoft.com/office/drawing/2014/main" id="{E1DE1C9A-1FAD-449A-9196-69F1ADB22531}"/>
              </a:ext>
            </a:extLst>
          </p:cNvPr>
          <p:cNvCxnSpPr>
            <a:cxnSpLocks/>
          </p:cNvCxnSpPr>
          <p:nvPr/>
        </p:nvCxnSpPr>
        <p:spPr>
          <a:xfrm>
            <a:off x="7020272" y="5064736"/>
            <a:ext cx="0" cy="523264"/>
          </a:xfrm>
          <a:prstGeom prst="line">
            <a:avLst/>
          </a:prstGeom>
          <a:ln w="50800"/>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7EF81EB-48E2-4938-AD50-2B49D7EA7C6A}"/>
              </a:ext>
            </a:extLst>
          </p:cNvPr>
          <p:cNvCxnSpPr>
            <a:cxnSpLocks/>
          </p:cNvCxnSpPr>
          <p:nvPr/>
        </p:nvCxnSpPr>
        <p:spPr>
          <a:xfrm flipV="1">
            <a:off x="5218456" y="5840648"/>
            <a:ext cx="1220400" cy="563479"/>
          </a:xfrm>
          <a:prstGeom prst="line">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58DB7DD-6893-4198-9217-403EDE31815A}"/>
              </a:ext>
            </a:extLst>
          </p:cNvPr>
          <p:cNvCxnSpPr>
            <a:cxnSpLocks/>
          </p:cNvCxnSpPr>
          <p:nvPr/>
        </p:nvCxnSpPr>
        <p:spPr>
          <a:xfrm>
            <a:off x="3059832" y="6309320"/>
            <a:ext cx="936104" cy="0"/>
          </a:xfrm>
          <a:prstGeom prst="line">
            <a:avLst/>
          </a:prstGeom>
          <a:ln w="50800">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42686994-C081-450F-AB52-778585A3B1A6}"/>
              </a:ext>
            </a:extLst>
          </p:cNvPr>
          <p:cNvSpPr txBox="1"/>
          <p:nvPr/>
        </p:nvSpPr>
        <p:spPr>
          <a:xfrm>
            <a:off x="122331" y="980728"/>
            <a:ext cx="9021666" cy="2985433"/>
          </a:xfrm>
          <a:prstGeom prst="rect">
            <a:avLst/>
          </a:prstGeom>
          <a:noFill/>
        </p:spPr>
        <p:txBody>
          <a:bodyPr wrap="square" rtlCol="0">
            <a:spAutoFit/>
          </a:bodyPr>
          <a:lstStyle/>
          <a:p>
            <a:r>
              <a:rPr lang="en-GB" sz="1700" dirty="0">
                <a:latin typeface="Arial" panose="020B0604020202020204" pitchFamily="34" charset="0"/>
                <a:cs typeface="Arial" panose="020B0604020202020204" pitchFamily="34" charset="0"/>
              </a:rPr>
              <a:t>Factors influencing the purchase of Starbucks coffee.</a:t>
            </a:r>
          </a:p>
          <a:p>
            <a:endParaRPr lang="en-GB" sz="17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One approach to help predict human behaviours is the Theory of planned behaviour (TPB)</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Model was founded by social psychologist </a:t>
            </a:r>
            <a:r>
              <a:rPr lang="en-GB" sz="1700" dirty="0" err="1">
                <a:latin typeface="Arial" panose="020B0604020202020204" pitchFamily="34" charset="0"/>
                <a:cs typeface="Arial" panose="020B0604020202020204" pitchFamily="34" charset="0"/>
              </a:rPr>
              <a:t>Icek</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Ajzen</a:t>
            </a:r>
            <a:r>
              <a:rPr lang="en-GB" sz="1700" dirty="0">
                <a:latin typeface="Arial" panose="020B0604020202020204" pitchFamily="34" charset="0"/>
                <a:cs typeface="Arial" panose="020B0604020202020204" pitchFamily="34" charset="0"/>
              </a:rPr>
              <a:t>, (1985). </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Widely regarded as being useful when used to predict behaviours (</a:t>
            </a:r>
            <a:r>
              <a:rPr lang="en-GB" sz="1700" dirty="0" err="1">
                <a:latin typeface="Arial" panose="020B0604020202020204" pitchFamily="34" charset="0"/>
                <a:cs typeface="Arial" panose="020B0604020202020204" pitchFamily="34" charset="0"/>
              </a:rPr>
              <a:t>Zedhang</a:t>
            </a:r>
            <a:r>
              <a:rPr lang="en-GB" sz="1700" dirty="0">
                <a:latin typeface="Arial" panose="020B0604020202020204" pitchFamily="34" charset="0"/>
                <a:cs typeface="Arial" panose="020B0604020202020204" pitchFamily="34" charset="0"/>
              </a:rPr>
              <a:t> et al.; 2015).</a:t>
            </a:r>
          </a:p>
          <a:p>
            <a:pPr marL="285750" indent="-285750">
              <a:buFont typeface="Arial" panose="020B0604020202020204" pitchFamily="34" charset="0"/>
              <a:buChar char="•"/>
            </a:pPr>
            <a:r>
              <a:rPr lang="en-GB" sz="1700" dirty="0">
                <a:latin typeface="Arial" panose="020B0604020202020204" pitchFamily="34" charset="0"/>
                <a:cs typeface="Arial" panose="020B0604020202020204" pitchFamily="34" charset="0"/>
              </a:rPr>
              <a:t>Theory is used by many companies to better understand consumers decisions regarding purchase intention (Alice, 2012).</a:t>
            </a:r>
          </a:p>
          <a:p>
            <a:pPr marL="285750" indent="-285750">
              <a:buFont typeface="Arial" panose="020B0604020202020204" pitchFamily="34" charset="0"/>
              <a:buChar char="•"/>
            </a:pPr>
            <a:endParaRPr lang="en-GB" sz="1700" dirty="0">
              <a:latin typeface="Arial" panose="020B0604020202020204" pitchFamily="34" charset="0"/>
              <a:cs typeface="Arial" panose="020B0604020202020204" pitchFamily="34" charset="0"/>
            </a:endParaRPr>
          </a:p>
          <a:p>
            <a:r>
              <a:rPr lang="en-GB" sz="1700" b="1" dirty="0">
                <a:latin typeface="Arial" panose="020B0604020202020204" pitchFamily="34" charset="0"/>
                <a:cs typeface="Arial" panose="020B0604020202020204" pitchFamily="34" charset="0"/>
              </a:rPr>
              <a:t>Theory of planned behaviour</a:t>
            </a:r>
          </a:p>
          <a:p>
            <a:endParaRPr lang="en-GB" dirty="0"/>
          </a:p>
        </p:txBody>
      </p:sp>
      <p:cxnSp>
        <p:nvCxnSpPr>
          <p:cNvPr id="21" name="Straight Arrow Connector 20">
            <a:extLst>
              <a:ext uri="{FF2B5EF4-FFF2-40B4-BE49-F238E27FC236}">
                <a16:creationId xmlns:a16="http://schemas.microsoft.com/office/drawing/2014/main" id="{47A4BF1E-79AD-4017-9FA3-334B3AAE4280}"/>
              </a:ext>
            </a:extLst>
          </p:cNvPr>
          <p:cNvCxnSpPr>
            <a:cxnSpLocks/>
          </p:cNvCxnSpPr>
          <p:nvPr/>
        </p:nvCxnSpPr>
        <p:spPr>
          <a:xfrm flipV="1">
            <a:off x="5186745" y="4988137"/>
            <a:ext cx="1252111" cy="289206"/>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E9C21C99-3A1D-4DDA-AE79-4DE5F3F3AF7F}"/>
              </a:ext>
            </a:extLst>
          </p:cNvPr>
          <p:cNvCxnSpPr>
            <a:cxnSpLocks/>
          </p:cNvCxnSpPr>
          <p:nvPr/>
        </p:nvCxnSpPr>
        <p:spPr>
          <a:xfrm>
            <a:off x="2411760" y="4464873"/>
            <a:ext cx="0" cy="548303"/>
          </a:xfrm>
          <a:prstGeom prst="straightConnector1">
            <a:avLst/>
          </a:prstGeom>
          <a:ln w="50800">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6F29D3BA-BF2F-4369-A404-2C9E4D7AF544}"/>
              </a:ext>
            </a:extLst>
          </p:cNvPr>
          <p:cNvCxnSpPr>
            <a:cxnSpLocks/>
          </p:cNvCxnSpPr>
          <p:nvPr/>
        </p:nvCxnSpPr>
        <p:spPr>
          <a:xfrm>
            <a:off x="2423886" y="5588000"/>
            <a:ext cx="0" cy="505296"/>
          </a:xfrm>
          <a:prstGeom prst="straightConnector1">
            <a:avLst/>
          </a:prstGeom>
          <a:ln w="50800">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4CFFFD6-A4CE-4060-8DAD-5E8C85A028D6}"/>
              </a:ext>
            </a:extLst>
          </p:cNvPr>
          <p:cNvCxnSpPr>
            <a:cxnSpLocks/>
          </p:cNvCxnSpPr>
          <p:nvPr/>
        </p:nvCxnSpPr>
        <p:spPr>
          <a:xfrm>
            <a:off x="5186745" y="4153113"/>
            <a:ext cx="1238589" cy="635796"/>
          </a:xfrm>
          <a:prstGeom prst="line">
            <a:avLst/>
          </a:prstGeom>
          <a:ln w="508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23044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l="-54000" r="34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7AB4F-922B-41DA-A8C0-5A05466DA215}"/>
              </a:ext>
            </a:extLst>
          </p:cNvPr>
          <p:cNvSpPr>
            <a:spLocks noGrp="1"/>
          </p:cNvSpPr>
          <p:nvPr>
            <p:ph type="title"/>
          </p:nvPr>
        </p:nvSpPr>
        <p:spPr>
          <a:xfrm>
            <a:off x="3059832" y="116632"/>
            <a:ext cx="6203032" cy="1628800"/>
          </a:xfrm>
        </p:spPr>
        <p:txBody>
          <a:bodyPr>
            <a:noAutofit/>
          </a:bodyPr>
          <a:lstStyle/>
          <a:p>
            <a:r>
              <a:rPr lang="en-GB" sz="4000" b="1" dirty="0">
                <a:latin typeface="Arial" panose="020B0604020202020204" pitchFamily="34" charset="0"/>
                <a:cs typeface="Arial" panose="020B0604020202020204" pitchFamily="34" charset="0"/>
              </a:rPr>
              <a:t>Service quality and the influence of purchase intention</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B974833-BE06-4580-8546-D6AC2B8AC6BB}"/>
              </a:ext>
            </a:extLst>
          </p:cNvPr>
          <p:cNvSpPr>
            <a:spLocks noGrp="1"/>
          </p:cNvSpPr>
          <p:nvPr>
            <p:ph idx="1"/>
          </p:nvPr>
        </p:nvSpPr>
        <p:spPr>
          <a:xfrm>
            <a:off x="395536" y="1745432"/>
            <a:ext cx="8496944" cy="5112568"/>
          </a:xfrm>
        </p:spPr>
        <p:txBody>
          <a:bodyPr>
            <a:noAutofit/>
          </a:bodyPr>
          <a:lstStyle/>
          <a:p>
            <a:pPr marL="0" indent="0">
              <a:lnSpc>
                <a:spcPct val="150000"/>
              </a:lnSpc>
              <a:buNone/>
            </a:pPr>
            <a:r>
              <a:rPr lang="en-GB" sz="1800" dirty="0">
                <a:latin typeface="Arial" panose="020B0604020202020204" pitchFamily="34" charset="0"/>
                <a:cs typeface="Arial" panose="020B0604020202020204" pitchFamily="34" charset="0"/>
              </a:rPr>
              <a:t>Studies have shown that service quality plays a significant role in the influence of consumer decision.</a:t>
            </a:r>
          </a:p>
          <a:p>
            <a:pPr marL="0" indent="0">
              <a:lnSpc>
                <a:spcPct val="150000"/>
              </a:lnSpc>
              <a:buNone/>
            </a:pPr>
            <a:endParaRPr lang="en-GB" sz="1800" dirty="0">
              <a:latin typeface="Arial" panose="020B0604020202020204" pitchFamily="34" charset="0"/>
              <a:cs typeface="Arial" panose="020B0604020202020204" pitchFamily="34" charset="0"/>
            </a:endParaRPr>
          </a:p>
          <a:p>
            <a:pPr>
              <a:lnSpc>
                <a:spcPct val="150000"/>
              </a:lnSpc>
            </a:pPr>
            <a:r>
              <a:rPr lang="en-GB" sz="1800" dirty="0">
                <a:latin typeface="Arial" panose="020B0604020202020204" pitchFamily="34" charset="0"/>
                <a:cs typeface="Arial" panose="020B0604020202020204" pitchFamily="34" charset="0"/>
              </a:rPr>
              <a:t>Better service leads to positive behaviour intention. Increases the consumer's purchase (</a:t>
            </a:r>
            <a:r>
              <a:rPr lang="en-GB" sz="1800" dirty="0" err="1">
                <a:latin typeface="Arial" panose="020B0604020202020204" pitchFamily="34" charset="0"/>
                <a:cs typeface="Arial" panose="020B0604020202020204" pitchFamily="34" charset="0"/>
              </a:rPr>
              <a:t>Carrillat</a:t>
            </a:r>
            <a:r>
              <a:rPr lang="en-GB" sz="1800" dirty="0">
                <a:latin typeface="Arial" panose="020B0604020202020204" pitchFamily="34" charset="0"/>
                <a:cs typeface="Arial" panose="020B0604020202020204" pitchFamily="34" charset="0"/>
              </a:rPr>
              <a:t> et al.; 2009).</a:t>
            </a:r>
          </a:p>
          <a:p>
            <a:pPr>
              <a:lnSpc>
                <a:spcPct val="150000"/>
              </a:lnSpc>
            </a:pPr>
            <a:endParaRPr lang="en-GB" sz="1800" dirty="0">
              <a:latin typeface="Arial" panose="020B0604020202020204" pitchFamily="34" charset="0"/>
              <a:cs typeface="Arial" panose="020B0604020202020204" pitchFamily="34" charset="0"/>
            </a:endParaRPr>
          </a:p>
          <a:p>
            <a:pPr>
              <a:lnSpc>
                <a:spcPct val="150000"/>
              </a:lnSpc>
            </a:pPr>
            <a:r>
              <a:rPr lang="en-GB" sz="1800" dirty="0">
                <a:latin typeface="Arial" panose="020B0604020202020204" pitchFamily="34" charset="0"/>
                <a:cs typeface="Arial" panose="020B0604020202020204" pitchFamily="34" charset="0"/>
              </a:rPr>
              <a:t>Higher service quality leads to consumers putting more importance on brand/service, leading to purchase intention (Jang &amp; </a:t>
            </a:r>
            <a:r>
              <a:rPr lang="en-GB" sz="1800" dirty="0" err="1">
                <a:latin typeface="Arial" panose="020B0604020202020204" pitchFamily="34" charset="0"/>
                <a:cs typeface="Arial" panose="020B0604020202020204" pitchFamily="34" charset="0"/>
              </a:rPr>
              <a:t>Namkung</a:t>
            </a:r>
            <a:r>
              <a:rPr lang="en-GB" sz="1800" dirty="0">
                <a:latin typeface="Arial" panose="020B0604020202020204" pitchFamily="34" charset="0"/>
                <a:cs typeface="Arial" panose="020B0604020202020204" pitchFamily="34" charset="0"/>
              </a:rPr>
              <a:t>, 2009).</a:t>
            </a:r>
          </a:p>
        </p:txBody>
      </p:sp>
      <p:pic>
        <p:nvPicPr>
          <p:cNvPr id="5" name="Picture 4" descr="A close up of a logo&#10;&#10;Description automatically generated">
            <a:extLst>
              <a:ext uri="{FF2B5EF4-FFF2-40B4-BE49-F238E27FC236}">
                <a16:creationId xmlns:a16="http://schemas.microsoft.com/office/drawing/2014/main" id="{A0A26B39-4582-4D04-A718-FDDC8BE953B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58551" y="5511975"/>
            <a:ext cx="1347610" cy="1225562"/>
          </a:xfrm>
          <a:prstGeom prst="rect">
            <a:avLst/>
          </a:prstGeom>
        </p:spPr>
      </p:pic>
    </p:spTree>
    <p:extLst>
      <p:ext uri="{BB962C8B-B14F-4D97-AF65-F5344CB8AC3E}">
        <p14:creationId xmlns:p14="http://schemas.microsoft.com/office/powerpoint/2010/main" val="4104388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l="-54000" r="34000" b="-17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974833-BE06-4580-8546-D6AC2B8AC6BB}"/>
              </a:ext>
            </a:extLst>
          </p:cNvPr>
          <p:cNvSpPr>
            <a:spLocks noGrp="1"/>
          </p:cNvSpPr>
          <p:nvPr>
            <p:ph idx="1"/>
          </p:nvPr>
        </p:nvSpPr>
        <p:spPr>
          <a:xfrm>
            <a:off x="107504" y="2060848"/>
            <a:ext cx="9036496" cy="4797152"/>
          </a:xfrm>
        </p:spPr>
        <p:txBody>
          <a:bodyPr>
            <a:noAutofit/>
          </a:bodyPr>
          <a:lstStyle/>
          <a:p>
            <a:r>
              <a:rPr lang="en-GB" sz="1800" dirty="0">
                <a:latin typeface="Arial" panose="020B0604020202020204" pitchFamily="34" charset="0"/>
                <a:cs typeface="Arial" panose="020B0604020202020204" pitchFamily="34" charset="0"/>
              </a:rPr>
              <a:t>The American marketing association stated that a brand is identified and defined by sign, name, symbol or design. All intending to differentiate them from the competition (Lee &amp; Tseng, 2011).</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Brand image similar to self-image, consumers associate</a:t>
            </a:r>
          </a:p>
          <a:p>
            <a:pPr marL="400050" lvl="1" indent="0">
              <a:buNone/>
            </a:pPr>
            <a:r>
              <a:rPr lang="en-GB" sz="1800" dirty="0">
                <a:latin typeface="Arial" panose="020B0604020202020204" pitchFamily="34" charset="0"/>
                <a:cs typeface="Arial" panose="020B0604020202020204" pitchFamily="34" charset="0"/>
              </a:rPr>
              <a:t>themselves with a brand (</a:t>
            </a:r>
            <a:r>
              <a:rPr lang="en-GB" sz="1800" dirty="0" err="1">
                <a:latin typeface="Arial" panose="020B0604020202020204" pitchFamily="34" charset="0"/>
                <a:cs typeface="Arial" panose="020B0604020202020204" pitchFamily="34" charset="0"/>
              </a:rPr>
              <a:t>Graef</a:t>
            </a:r>
            <a:r>
              <a:rPr lang="en-GB" sz="1800" dirty="0">
                <a:latin typeface="Arial" panose="020B0604020202020204" pitchFamily="34" charset="0"/>
                <a:cs typeface="Arial" panose="020B0604020202020204" pitchFamily="34" charset="0"/>
              </a:rPr>
              <a:t>, 1997).</a:t>
            </a:r>
          </a:p>
          <a:p>
            <a:pPr marL="400050" lvl="1"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When a brand has a strong image it can influence consumers preferences and increase their purchase intention (</a:t>
            </a:r>
            <a:r>
              <a:rPr lang="en-GB" sz="1800" dirty="0" err="1">
                <a:latin typeface="Arial" panose="020B0604020202020204" pitchFamily="34" charset="0"/>
                <a:cs typeface="Arial" panose="020B0604020202020204" pitchFamily="34" charset="0"/>
              </a:rPr>
              <a:t>Wu,et</a:t>
            </a:r>
            <a:r>
              <a:rPr lang="en-GB" sz="1800" dirty="0">
                <a:latin typeface="Arial" panose="020B0604020202020204" pitchFamily="34" charset="0"/>
                <a:cs typeface="Arial" panose="020B0604020202020204" pitchFamily="34" charset="0"/>
              </a:rPr>
              <a:t> al.; 2011).</a:t>
            </a:r>
          </a:p>
          <a:p>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Although research has shown a positive link between brand image and purchase intention, </a:t>
            </a:r>
            <a:r>
              <a:rPr lang="en-GB" sz="1800" dirty="0" err="1">
                <a:latin typeface="Arial" panose="020B0604020202020204" pitchFamily="34" charset="0"/>
                <a:cs typeface="Arial" panose="020B0604020202020204" pitchFamily="34" charset="0"/>
              </a:rPr>
              <a:t>Eze</a:t>
            </a:r>
            <a:r>
              <a:rPr lang="en-GB" sz="1800" dirty="0">
                <a:latin typeface="Arial" panose="020B0604020202020204" pitchFamily="34" charset="0"/>
                <a:cs typeface="Arial" panose="020B0604020202020204" pitchFamily="34" charset="0"/>
              </a:rPr>
              <a:t>, et al.; 2012 did not agree. </a:t>
            </a:r>
          </a:p>
        </p:txBody>
      </p:sp>
      <p:sp>
        <p:nvSpPr>
          <p:cNvPr id="2" name="Title 1">
            <a:extLst>
              <a:ext uri="{FF2B5EF4-FFF2-40B4-BE49-F238E27FC236}">
                <a16:creationId xmlns:a16="http://schemas.microsoft.com/office/drawing/2014/main" id="{5D57AB4F-922B-41DA-A8C0-5A05466DA215}"/>
              </a:ext>
            </a:extLst>
          </p:cNvPr>
          <p:cNvSpPr>
            <a:spLocks noGrp="1"/>
          </p:cNvSpPr>
          <p:nvPr>
            <p:ph type="title"/>
          </p:nvPr>
        </p:nvSpPr>
        <p:spPr>
          <a:xfrm>
            <a:off x="3059832" y="116632"/>
            <a:ext cx="6203032" cy="1628800"/>
          </a:xfrm>
        </p:spPr>
        <p:txBody>
          <a:bodyPr>
            <a:noAutofit/>
          </a:bodyPr>
          <a:lstStyle/>
          <a:p>
            <a:r>
              <a:rPr lang="en-GB" sz="4000" b="1" dirty="0">
                <a:latin typeface="Arial" panose="020B0604020202020204" pitchFamily="34" charset="0"/>
                <a:cs typeface="Arial" panose="020B0604020202020204" pitchFamily="34" charset="0"/>
              </a:rPr>
              <a:t>Brand image and the influence on purchase intention</a:t>
            </a:r>
            <a:endParaRPr lang="en-GB" sz="4000" dirty="0">
              <a:latin typeface="Arial" panose="020B0604020202020204" pitchFamily="34" charset="0"/>
              <a:cs typeface="Arial" panose="020B0604020202020204" pitchFamily="34" charset="0"/>
            </a:endParaRPr>
          </a:p>
        </p:txBody>
      </p:sp>
      <p:pic>
        <p:nvPicPr>
          <p:cNvPr id="7" name="Picture 6" descr="A cup of coffee&#10;&#10;Description automatically generated">
            <a:extLst>
              <a:ext uri="{FF2B5EF4-FFF2-40B4-BE49-F238E27FC236}">
                <a16:creationId xmlns:a16="http://schemas.microsoft.com/office/drawing/2014/main" id="{B49660BE-44BF-49F9-A727-B13E60994F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32240" y="2686608"/>
            <a:ext cx="1749338" cy="1484784"/>
          </a:xfrm>
          <a:prstGeom prst="rect">
            <a:avLst/>
          </a:prstGeom>
        </p:spPr>
      </p:pic>
    </p:spTree>
    <p:extLst>
      <p:ext uri="{BB962C8B-B14F-4D97-AF65-F5344CB8AC3E}">
        <p14:creationId xmlns:p14="http://schemas.microsoft.com/office/powerpoint/2010/main" val="4021549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l="-54000" r="34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7AB4F-922B-41DA-A8C0-5A05466DA215}"/>
              </a:ext>
            </a:extLst>
          </p:cNvPr>
          <p:cNvSpPr>
            <a:spLocks noGrp="1"/>
          </p:cNvSpPr>
          <p:nvPr>
            <p:ph type="title"/>
          </p:nvPr>
        </p:nvSpPr>
        <p:spPr>
          <a:xfrm>
            <a:off x="3059832" y="332656"/>
            <a:ext cx="6203032" cy="1412776"/>
          </a:xfrm>
        </p:spPr>
        <p:txBody>
          <a:bodyPr>
            <a:noAutofit/>
          </a:bodyPr>
          <a:lstStyle/>
          <a:p>
            <a:r>
              <a:rPr lang="en-GB" b="1" dirty="0">
                <a:latin typeface="Arial" panose="020B0604020202020204" pitchFamily="34" charset="0"/>
                <a:cs typeface="Arial" panose="020B0604020202020204" pitchFamily="34" charset="0"/>
              </a:rPr>
              <a:t>Purchase Intention</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B974833-BE06-4580-8546-D6AC2B8AC6BB}"/>
              </a:ext>
            </a:extLst>
          </p:cNvPr>
          <p:cNvSpPr>
            <a:spLocks noGrp="1"/>
          </p:cNvSpPr>
          <p:nvPr>
            <p:ph idx="1"/>
          </p:nvPr>
        </p:nvSpPr>
        <p:spPr>
          <a:xfrm>
            <a:off x="467544" y="1853444"/>
            <a:ext cx="8424936" cy="3528392"/>
          </a:xfrm>
        </p:spPr>
        <p:txBody>
          <a:bodyPr>
            <a:noAutofit/>
          </a:bodyPr>
          <a:lstStyle/>
          <a:p>
            <a:pPr>
              <a:lnSpc>
                <a:spcPct val="150000"/>
              </a:lnSpc>
            </a:pPr>
            <a:r>
              <a:rPr lang="en-GB" sz="1800" dirty="0">
                <a:latin typeface="Arial" panose="020B0604020202020204" pitchFamily="34" charset="0"/>
                <a:cs typeface="Arial" panose="020B0604020202020204" pitchFamily="34" charset="0"/>
              </a:rPr>
              <a:t>Refers to the possibility of a consumer’s willingness to buy products (</a:t>
            </a:r>
            <a:r>
              <a:rPr lang="en-GB" sz="1800" dirty="0" err="1">
                <a:latin typeface="Arial" panose="020B0604020202020204" pitchFamily="34" charset="0"/>
                <a:cs typeface="Arial" panose="020B0604020202020204" pitchFamily="34" charset="0"/>
              </a:rPr>
              <a:t>Dodds</a:t>
            </a:r>
            <a:r>
              <a:rPr lang="en-GB" sz="1800" dirty="0">
                <a:latin typeface="Arial" panose="020B0604020202020204" pitchFamily="34" charset="0"/>
                <a:cs typeface="Arial" panose="020B0604020202020204" pitchFamily="34" charset="0"/>
              </a:rPr>
              <a:t> et al.; 1991).</a:t>
            </a:r>
          </a:p>
          <a:p>
            <a:pPr>
              <a:lnSpc>
                <a:spcPct val="150000"/>
              </a:lnSpc>
            </a:pPr>
            <a:endParaRPr lang="en-GB" sz="1800" dirty="0">
              <a:latin typeface="Arial" panose="020B0604020202020204" pitchFamily="34" charset="0"/>
              <a:cs typeface="Arial" panose="020B0604020202020204" pitchFamily="34" charset="0"/>
            </a:endParaRPr>
          </a:p>
          <a:p>
            <a:pPr>
              <a:lnSpc>
                <a:spcPct val="150000"/>
              </a:lnSpc>
            </a:pPr>
            <a:r>
              <a:rPr lang="en-GB" sz="1800" dirty="0">
                <a:latin typeface="Arial" panose="020B0604020202020204" pitchFamily="34" charset="0"/>
                <a:cs typeface="Arial" panose="020B0604020202020204" pitchFamily="34" charset="0"/>
              </a:rPr>
              <a:t>Is the effort of an individual consciously planning to purchase the product of a brand (Spears &amp; Sing, 2004).</a:t>
            </a:r>
          </a:p>
          <a:p>
            <a:pPr>
              <a:lnSpc>
                <a:spcPct val="150000"/>
              </a:lnSpc>
            </a:pPr>
            <a:endParaRPr lang="en-GB" sz="1800" dirty="0">
              <a:latin typeface="Arial" panose="020B0604020202020204" pitchFamily="34" charset="0"/>
              <a:cs typeface="Arial" panose="020B0604020202020204" pitchFamily="34" charset="0"/>
            </a:endParaRPr>
          </a:p>
          <a:p>
            <a:pPr>
              <a:lnSpc>
                <a:spcPct val="150000"/>
              </a:lnSpc>
            </a:pPr>
            <a:r>
              <a:rPr lang="en-GB" sz="1800" dirty="0">
                <a:latin typeface="Arial" panose="020B0604020202020204" pitchFamily="34" charset="0"/>
                <a:cs typeface="Arial" panose="020B0604020202020204" pitchFamily="34" charset="0"/>
              </a:rPr>
              <a:t>An individual’s character plays a significant role in purchase intention and how they perceive value in that product (Zeithamal,1988).</a:t>
            </a:r>
          </a:p>
        </p:txBody>
      </p:sp>
      <p:pic>
        <p:nvPicPr>
          <p:cNvPr id="5" name="Picture 4">
            <a:extLst>
              <a:ext uri="{FF2B5EF4-FFF2-40B4-BE49-F238E27FC236}">
                <a16:creationId xmlns:a16="http://schemas.microsoft.com/office/drawing/2014/main" id="{CB784EEE-68B6-4027-937E-E2526474C9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6216" y="5268044"/>
            <a:ext cx="1822698" cy="1257300"/>
          </a:xfrm>
          <a:prstGeom prst="rect">
            <a:avLst/>
          </a:prstGeom>
        </p:spPr>
      </p:pic>
    </p:spTree>
    <p:extLst>
      <p:ext uri="{BB962C8B-B14F-4D97-AF65-F5344CB8AC3E}">
        <p14:creationId xmlns:p14="http://schemas.microsoft.com/office/powerpoint/2010/main" val="3252947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l="-54000" r="34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7AB4F-922B-41DA-A8C0-5A05466DA215}"/>
              </a:ext>
            </a:extLst>
          </p:cNvPr>
          <p:cNvSpPr>
            <a:spLocks noGrp="1"/>
          </p:cNvSpPr>
          <p:nvPr>
            <p:ph type="title"/>
          </p:nvPr>
        </p:nvSpPr>
        <p:spPr>
          <a:xfrm>
            <a:off x="3131840" y="0"/>
            <a:ext cx="6203032" cy="864096"/>
          </a:xfrm>
        </p:spPr>
        <p:txBody>
          <a:bodyPr>
            <a:noAutofit/>
          </a:bodyPr>
          <a:lstStyle/>
          <a:p>
            <a:r>
              <a:rPr lang="en-GB" b="1" dirty="0">
                <a:latin typeface="Arial" panose="020B0604020202020204" pitchFamily="34" charset="0"/>
                <a:cs typeface="Arial" panose="020B0604020202020204" pitchFamily="34" charset="0"/>
              </a:rPr>
              <a:t>Aims and Rationale</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B974833-BE06-4580-8546-D6AC2B8AC6BB}"/>
              </a:ext>
            </a:extLst>
          </p:cNvPr>
          <p:cNvSpPr>
            <a:spLocks noGrp="1"/>
          </p:cNvSpPr>
          <p:nvPr>
            <p:ph idx="1"/>
          </p:nvPr>
        </p:nvSpPr>
        <p:spPr>
          <a:xfrm>
            <a:off x="467544" y="764704"/>
            <a:ext cx="8424936" cy="6093296"/>
          </a:xfrm>
        </p:spPr>
        <p:txBody>
          <a:bodyPr>
            <a:noAutofit/>
          </a:bodyPr>
          <a:lstStyle/>
          <a:p>
            <a:pPr marL="0" indent="0">
              <a:buNone/>
            </a:pPr>
            <a:r>
              <a:rPr lang="en-GB" sz="1800" b="1" dirty="0">
                <a:latin typeface="Arial" panose="020B0604020202020204" pitchFamily="34" charset="0"/>
                <a:cs typeface="Arial" panose="020B0604020202020204" pitchFamily="34" charset="0"/>
              </a:rPr>
              <a:t>The main purpose: find the factors that influence individuals into purchasing Starbucks coffee.</a:t>
            </a:r>
          </a:p>
          <a:p>
            <a:r>
              <a:rPr lang="en-GB" sz="1800" b="1" dirty="0">
                <a:latin typeface="Arial" panose="020B0604020202020204" pitchFamily="34" charset="0"/>
                <a:cs typeface="Arial" panose="020B0604020202020204" pitchFamily="34" charset="0"/>
              </a:rPr>
              <a:t>Question 1. </a:t>
            </a:r>
            <a:r>
              <a:rPr lang="en-GB" sz="1800" dirty="0">
                <a:latin typeface="Arial" panose="020B0604020202020204" pitchFamily="34" charset="0"/>
                <a:cs typeface="Arial" panose="020B0604020202020204" pitchFamily="34" charset="0"/>
              </a:rPr>
              <a:t>What is the customers' attitude towards the brand image and purchase intention?</a:t>
            </a:r>
          </a:p>
          <a:p>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Hypotheses 1.</a:t>
            </a:r>
            <a:r>
              <a:rPr lang="en-GB" sz="1800" dirty="0">
                <a:latin typeface="Arial" panose="020B0604020202020204" pitchFamily="34" charset="0"/>
                <a:cs typeface="Arial" panose="020B0604020202020204" pitchFamily="34" charset="0"/>
              </a:rPr>
              <a:t> There is a positive relationship between brand image and purchase intention. </a:t>
            </a:r>
          </a:p>
          <a:p>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Question 2. </a:t>
            </a:r>
            <a:r>
              <a:rPr lang="en-GB" sz="1800" dirty="0">
                <a:latin typeface="Arial" panose="020B0604020202020204" pitchFamily="34" charset="0"/>
                <a:cs typeface="Arial" panose="020B0604020202020204" pitchFamily="34" charset="0"/>
              </a:rPr>
              <a:t>What is the customer's attitude towards service quality and purchase intention?</a:t>
            </a:r>
          </a:p>
          <a:p>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Hypotheses 2.</a:t>
            </a:r>
            <a:r>
              <a:rPr lang="en-GB" sz="1800" dirty="0">
                <a:latin typeface="Arial" panose="020B0604020202020204" pitchFamily="34" charset="0"/>
                <a:cs typeface="Arial" panose="020B0604020202020204" pitchFamily="34" charset="0"/>
              </a:rPr>
              <a:t> There is a positive relationship between service quality and purchase intention.</a:t>
            </a:r>
          </a:p>
          <a:p>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Significance of the study</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Primary concern of any organisation is profit. This study can </a:t>
            </a:r>
          </a:p>
          <a:p>
            <a:pPr marL="400050" lvl="1" indent="0">
              <a:buNone/>
            </a:pPr>
            <a:r>
              <a:rPr lang="en-GB" sz="1800" dirty="0">
                <a:latin typeface="Arial" panose="020B0604020202020204" pitchFamily="34" charset="0"/>
                <a:cs typeface="Arial" panose="020B0604020202020204" pitchFamily="34" charset="0"/>
              </a:rPr>
              <a:t>help Starbucks understand the factors that influence purchase intention by examining the significance based on feedback from questionnaires.</a:t>
            </a:r>
          </a:p>
          <a:p>
            <a:pPr marL="0" indent="0">
              <a:lnSpc>
                <a:spcPct val="150000"/>
              </a:lnSpc>
              <a:buNone/>
            </a:pPr>
            <a:endParaRPr lang="en-GB" sz="18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35959EE6-39C2-4346-891A-7BC643F09F63}"/>
              </a:ext>
            </a:extLst>
          </p:cNvPr>
          <p:cNvPicPr>
            <a:picLocks noChangeAspect="1"/>
          </p:cNvPicPr>
          <p:nvPr/>
        </p:nvPicPr>
        <p:blipFill rotWithShape="1">
          <a:blip r:embed="rId3">
            <a:extLst>
              <a:ext uri="{28A0092B-C50C-407E-A947-70E740481C1C}">
                <a14:useLocalDpi xmlns:a14="http://schemas.microsoft.com/office/drawing/2010/main" val="0"/>
              </a:ext>
            </a:extLst>
          </a:blip>
          <a:srcRect l="3375" t="16001" r="2126" b="13440"/>
          <a:stretch/>
        </p:blipFill>
        <p:spPr>
          <a:xfrm>
            <a:off x="7097452" y="4293096"/>
            <a:ext cx="2016224" cy="1512168"/>
          </a:xfrm>
          <a:prstGeom prst="rect">
            <a:avLst/>
          </a:prstGeom>
        </p:spPr>
      </p:pic>
    </p:spTree>
    <p:extLst>
      <p:ext uri="{BB962C8B-B14F-4D97-AF65-F5344CB8AC3E}">
        <p14:creationId xmlns:p14="http://schemas.microsoft.com/office/powerpoint/2010/main" val="670556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l="-54000" r="34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7AB4F-922B-41DA-A8C0-5A05466DA215}"/>
              </a:ext>
            </a:extLst>
          </p:cNvPr>
          <p:cNvSpPr>
            <a:spLocks noGrp="1"/>
          </p:cNvSpPr>
          <p:nvPr>
            <p:ph type="title"/>
          </p:nvPr>
        </p:nvSpPr>
        <p:spPr>
          <a:xfrm>
            <a:off x="3131840" y="0"/>
            <a:ext cx="6203032" cy="864096"/>
          </a:xfrm>
        </p:spPr>
        <p:txBody>
          <a:bodyPr>
            <a:noAutofit/>
          </a:bodyPr>
          <a:lstStyle/>
          <a:p>
            <a:r>
              <a:rPr lang="en-GB" b="1" dirty="0">
                <a:latin typeface="Arial" panose="020B0604020202020204" pitchFamily="34" charset="0"/>
                <a:cs typeface="Arial" panose="020B0604020202020204" pitchFamily="34" charset="0"/>
              </a:rPr>
              <a:t>Methodology</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B974833-BE06-4580-8546-D6AC2B8AC6BB}"/>
              </a:ext>
            </a:extLst>
          </p:cNvPr>
          <p:cNvSpPr>
            <a:spLocks noGrp="1"/>
          </p:cNvSpPr>
          <p:nvPr>
            <p:ph idx="1"/>
          </p:nvPr>
        </p:nvSpPr>
        <p:spPr>
          <a:xfrm>
            <a:off x="467544" y="864096"/>
            <a:ext cx="8424936" cy="5993904"/>
          </a:xfrm>
        </p:spPr>
        <p:txBody>
          <a:bodyPr>
            <a:noAutofit/>
          </a:bodyPr>
          <a:lstStyle/>
          <a:p>
            <a:pPr marL="0" indent="0">
              <a:buNone/>
            </a:pPr>
            <a:r>
              <a:rPr lang="en-GB" sz="1800" b="1" dirty="0">
                <a:latin typeface="Arial" panose="020B0604020202020204" pitchFamily="34" charset="0"/>
                <a:cs typeface="Arial" panose="020B0604020202020204" pitchFamily="34" charset="0"/>
              </a:rPr>
              <a:t>Participants</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Twenty-four participants volunteered to take part in this research study.</a:t>
            </a:r>
          </a:p>
          <a:p>
            <a:r>
              <a:rPr lang="en-GB" sz="1800" dirty="0">
                <a:latin typeface="Arial" panose="020B0604020202020204" pitchFamily="34" charset="0"/>
                <a:cs typeface="Arial" panose="020B0604020202020204" pitchFamily="34" charset="0"/>
              </a:rPr>
              <a:t>Target audience was Starbucks coffee drinkers ages 18-60, males and females.</a:t>
            </a:r>
          </a:p>
          <a:p>
            <a:pPr marL="0" indent="0">
              <a:buNone/>
            </a:pPr>
            <a:r>
              <a:rPr lang="en-GB" sz="1800" b="1" dirty="0">
                <a:latin typeface="Arial" panose="020B0604020202020204" pitchFamily="34" charset="0"/>
                <a:cs typeface="Arial" panose="020B0604020202020204" pitchFamily="34" charset="0"/>
              </a:rPr>
              <a:t>Questionnaire design</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Questionnaires were given to Starbucks customers to complete easily and conveniently. </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The questionnaires are used to measure respondents purchase intention and will be identified by consumers responses from a list of sixteen questions scored from (Strongly disagree - Strongly agree)</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The dependant variable purchase intention towards Starbucks coffee score was within this range thus, falls under good reliability.</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The study has one dependant variable = Purchase Intention</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Two independent variables = Brand image and Service quality.</a:t>
            </a:r>
          </a:p>
        </p:txBody>
      </p:sp>
    </p:spTree>
    <p:extLst>
      <p:ext uri="{BB962C8B-B14F-4D97-AF65-F5344CB8AC3E}">
        <p14:creationId xmlns:p14="http://schemas.microsoft.com/office/powerpoint/2010/main" val="588850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l="-54000" r="34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7AB4F-922B-41DA-A8C0-5A05466DA215}"/>
              </a:ext>
            </a:extLst>
          </p:cNvPr>
          <p:cNvSpPr>
            <a:spLocks noGrp="1"/>
          </p:cNvSpPr>
          <p:nvPr>
            <p:ph type="title"/>
          </p:nvPr>
        </p:nvSpPr>
        <p:spPr>
          <a:xfrm>
            <a:off x="3131840" y="0"/>
            <a:ext cx="6203032" cy="864096"/>
          </a:xfrm>
        </p:spPr>
        <p:txBody>
          <a:bodyPr>
            <a:noAutofit/>
          </a:bodyPr>
          <a:lstStyle/>
          <a:p>
            <a:r>
              <a:rPr lang="en-GB" b="1" dirty="0">
                <a:solidFill>
                  <a:srgbClr val="000000"/>
                </a:solidFill>
                <a:latin typeface="Arial" panose="020B0604020202020204" pitchFamily="34" charset="0"/>
                <a:ea typeface="Calibri" panose="020F0502020204030204" pitchFamily="34" charset="0"/>
              </a:rPr>
              <a:t>Results</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B974833-BE06-4580-8546-D6AC2B8AC6BB}"/>
              </a:ext>
            </a:extLst>
          </p:cNvPr>
          <p:cNvSpPr>
            <a:spLocks noGrp="1"/>
          </p:cNvSpPr>
          <p:nvPr>
            <p:ph idx="1"/>
          </p:nvPr>
        </p:nvSpPr>
        <p:spPr>
          <a:xfrm>
            <a:off x="467544" y="864096"/>
            <a:ext cx="8424936" cy="5993904"/>
          </a:xfrm>
        </p:spPr>
        <p:txBody>
          <a:bodyPr>
            <a:noAutofit/>
          </a:bodyPr>
          <a:lstStyle/>
          <a:p>
            <a:pPr algn="just">
              <a:lnSpc>
                <a:spcPct val="107000"/>
              </a:lnSpc>
              <a:spcAft>
                <a:spcPts val="800"/>
              </a:spcAft>
            </a:pPr>
            <a:r>
              <a:rPr lang="en-GB" sz="1800" dirty="0">
                <a:solidFill>
                  <a:srgbClr val="000000"/>
                </a:solidFill>
                <a:latin typeface="Arial" panose="020B0604020202020204" pitchFamily="34" charset="0"/>
                <a:ea typeface="Calibri" panose="020F0502020204030204" pitchFamily="34" charset="0"/>
                <a:cs typeface="Arial" panose="020B0604020202020204" pitchFamily="34" charset="0"/>
              </a:rPr>
              <a:t>Based on the questionnaires collected, there are a total of 24 respondents.</a:t>
            </a:r>
            <a:endParaRPr lang="en-GB" sz="1600" dirty="0">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800" dirty="0">
                <a:solidFill>
                  <a:srgbClr val="000000"/>
                </a:solidFill>
                <a:latin typeface="Arial" panose="020B0604020202020204" pitchFamily="34" charset="0"/>
                <a:ea typeface="Calibri" panose="020F0502020204030204" pitchFamily="34" charset="0"/>
                <a:cs typeface="Arial" panose="020B0604020202020204" pitchFamily="34" charset="0"/>
              </a:rPr>
              <a:t>11 (45.8%) of the respondents are male and 13 (54.2%) of the respondents are female. </a:t>
            </a:r>
            <a:endParaRPr lang="en-GB" sz="1600" dirty="0">
              <a:latin typeface="Calibri" panose="020F0502020204030204" pitchFamily="34" charset="0"/>
              <a:ea typeface="Calibri" panose="020F0502020204030204" pitchFamily="34" charset="0"/>
              <a:cs typeface="Arial" panose="020B0604020202020204" pitchFamily="34" charset="0"/>
            </a:endParaRPr>
          </a:p>
          <a:p>
            <a:pPr marL="0" indent="0" algn="just">
              <a:lnSpc>
                <a:spcPct val="107000"/>
              </a:lnSpc>
              <a:spcAft>
                <a:spcPts val="800"/>
              </a:spcAft>
              <a:buNone/>
            </a:pPr>
            <a:r>
              <a:rPr lang="en-GB" sz="1800" dirty="0">
                <a:latin typeface="Arial" panose="020B0604020202020204" pitchFamily="34" charset="0"/>
                <a:ea typeface="Calibri" panose="020F0502020204030204" pitchFamily="34" charset="0"/>
                <a:cs typeface="Arial" panose="020B0604020202020204" pitchFamily="34" charset="0"/>
              </a:rPr>
              <a:t>                                                         Table 1. Means and Standard Deviation.</a:t>
            </a:r>
            <a:endParaRPr lang="en-GB" sz="1600" dirty="0">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                                                         </a:t>
            </a:r>
          </a:p>
          <a:p>
            <a:pPr marL="0" indent="0">
              <a:buNone/>
            </a:pPr>
            <a:r>
              <a:rPr lang="en-GB" sz="1800" dirty="0">
                <a:latin typeface="Arial" panose="020B0604020202020204" pitchFamily="34" charset="0"/>
                <a:cs typeface="Arial" panose="020B0604020202020204" pitchFamily="34" charset="0"/>
              </a:rPr>
              <a:t>                                                         Table 2. Respondents’ gender differences.</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graphicFrame>
        <p:nvGraphicFramePr>
          <p:cNvPr id="10" name="Table 9">
            <a:extLst>
              <a:ext uri="{FF2B5EF4-FFF2-40B4-BE49-F238E27FC236}">
                <a16:creationId xmlns:a16="http://schemas.microsoft.com/office/drawing/2014/main" id="{866B213F-7251-4795-AAAA-E9177C483CDD}"/>
              </a:ext>
            </a:extLst>
          </p:cNvPr>
          <p:cNvGraphicFramePr>
            <a:graphicFrameLocks noGrp="1"/>
          </p:cNvGraphicFramePr>
          <p:nvPr>
            <p:extLst>
              <p:ext uri="{D42A27DB-BD31-4B8C-83A1-F6EECF244321}">
                <p14:modId xmlns:p14="http://schemas.microsoft.com/office/powerpoint/2010/main" val="1546711375"/>
              </p:ext>
            </p:extLst>
          </p:nvPr>
        </p:nvGraphicFramePr>
        <p:xfrm>
          <a:off x="4190835" y="2466002"/>
          <a:ext cx="3332480" cy="1141095"/>
        </p:xfrm>
        <a:graphic>
          <a:graphicData uri="http://schemas.openxmlformats.org/drawingml/2006/table">
            <a:tbl>
              <a:tblPr firstRow="1" firstCol="1" bandRow="1"/>
              <a:tblGrid>
                <a:gridCol w="1170305">
                  <a:extLst>
                    <a:ext uri="{9D8B030D-6E8A-4147-A177-3AD203B41FA5}">
                      <a16:colId xmlns:a16="http://schemas.microsoft.com/office/drawing/2014/main" val="141490065"/>
                    </a:ext>
                  </a:extLst>
                </a:gridCol>
                <a:gridCol w="723900">
                  <a:extLst>
                    <a:ext uri="{9D8B030D-6E8A-4147-A177-3AD203B41FA5}">
                      <a16:colId xmlns:a16="http://schemas.microsoft.com/office/drawing/2014/main" val="4209084907"/>
                    </a:ext>
                  </a:extLst>
                </a:gridCol>
                <a:gridCol w="1438275">
                  <a:extLst>
                    <a:ext uri="{9D8B030D-6E8A-4147-A177-3AD203B41FA5}">
                      <a16:colId xmlns:a16="http://schemas.microsoft.com/office/drawing/2014/main" val="605296469"/>
                    </a:ext>
                  </a:extLst>
                </a:gridCol>
              </a:tblGrid>
              <a:tr h="186690">
                <a:tc>
                  <a:txBody>
                    <a:bodyPr/>
                    <a:lstStyle/>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Respondents</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0"/>
                        </a:spcAft>
                      </a:pPr>
                      <a:r>
                        <a:rPr lang="en-GB" sz="1200" dirty="0">
                          <a:effectLst/>
                          <a:latin typeface="Arial" panose="020B0604020202020204" pitchFamily="34" charset="0"/>
                          <a:ea typeface="Calibri" panose="020F0502020204030204" pitchFamily="34" charset="0"/>
                          <a:cs typeface="Arial" panose="020B0604020202020204" pitchFamily="34" charset="0"/>
                        </a:rPr>
                        <a:t>Mean</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0"/>
                        </a:spcAft>
                      </a:pPr>
                      <a:r>
                        <a:rPr lang="en-GB" sz="1200" dirty="0">
                          <a:effectLst/>
                          <a:latin typeface="Arial" panose="020B0604020202020204" pitchFamily="34" charset="0"/>
                          <a:ea typeface="Calibri" panose="020F0502020204030204" pitchFamily="34" charset="0"/>
                          <a:cs typeface="Arial" panose="020B0604020202020204" pitchFamily="34" charset="0"/>
                        </a:rPr>
                        <a:t>Standard Deviation</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35450268"/>
                  </a:ext>
                </a:extLst>
              </a:tr>
              <a:tr h="384175">
                <a:tc>
                  <a:txBody>
                    <a:bodyPr/>
                    <a:lstStyle/>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24</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62.96</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         11.23</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14168859"/>
                  </a:ext>
                </a:extLst>
              </a:tr>
              <a:tr h="186690">
                <a:tc>
                  <a:txBody>
                    <a:bodyPr/>
                    <a:lstStyle/>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a:lstStyle/>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a:lstStyle/>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899778047"/>
                  </a:ext>
                </a:extLst>
              </a:tr>
              <a:tr h="196850">
                <a:tc>
                  <a:txBody>
                    <a:bodyPr/>
                    <a:lstStyle/>
                    <a:p>
                      <a:pPr algn="just">
                        <a:lnSpc>
                          <a:spcPct val="107000"/>
                        </a:lnSpc>
                        <a:spcAft>
                          <a:spcPts val="0"/>
                        </a:spcAft>
                      </a:pPr>
                      <a:r>
                        <a:rPr lang="en-GB" sz="1200" dirty="0">
                          <a:effectLst/>
                          <a:latin typeface="Arial" panose="020B0604020202020204" pitchFamily="34" charset="0"/>
                          <a:ea typeface="Calibri" panose="020F0502020204030204" pitchFamily="34" charset="0"/>
                          <a:cs typeface="Arial" panose="020B0604020202020204" pitchFamily="34" charset="0"/>
                        </a:rPr>
                        <a:t> </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a:noFill/>
                    </a:lnT>
                    <a:lnB>
                      <a:noFill/>
                    </a:lnB>
                  </a:tcPr>
                </a:tc>
                <a:tc>
                  <a:txBody>
                    <a:bodyPr/>
                    <a:lstStyle/>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a:noFill/>
                    </a:lnT>
                    <a:lnB>
                      <a:noFill/>
                    </a:lnB>
                  </a:tcPr>
                </a:tc>
                <a:tc>
                  <a:txBody>
                    <a:bodyPr/>
                    <a:lstStyle/>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a:noFill/>
                    </a:lnT>
                    <a:lnB>
                      <a:noFill/>
                    </a:lnB>
                  </a:tcPr>
                </a:tc>
                <a:extLst>
                  <a:ext uri="{0D108BD9-81ED-4DB2-BD59-A6C34878D82A}">
                    <a16:rowId xmlns:a16="http://schemas.microsoft.com/office/drawing/2014/main" val="1186273059"/>
                  </a:ext>
                </a:extLst>
              </a:tr>
              <a:tr h="186690">
                <a:tc>
                  <a:txBody>
                    <a:bodyPr/>
                    <a:lstStyle/>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a:noFill/>
                    </a:lnT>
                    <a:lnB>
                      <a:noFill/>
                    </a:lnB>
                  </a:tcPr>
                </a:tc>
                <a:tc>
                  <a:txBody>
                    <a:bodyPr/>
                    <a:lstStyle/>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a:noFill/>
                    </a:lnT>
                    <a:lnB>
                      <a:noFill/>
                    </a:lnB>
                  </a:tcPr>
                </a:tc>
                <a:tc>
                  <a:txBody>
                    <a:bodyPr/>
                    <a:lstStyle/>
                    <a:p>
                      <a:pPr algn="just">
                        <a:lnSpc>
                          <a:spcPct val="107000"/>
                        </a:lnSpc>
                        <a:spcAft>
                          <a:spcPts val="0"/>
                        </a:spcAft>
                      </a:pPr>
                      <a:r>
                        <a:rPr lang="en-GB" sz="1200" dirty="0">
                          <a:effectLst/>
                          <a:latin typeface="Arial" panose="020B0604020202020204" pitchFamily="34" charset="0"/>
                          <a:ea typeface="Calibri" panose="020F0502020204030204" pitchFamily="34" charset="0"/>
                          <a:cs typeface="Arial" panose="020B0604020202020204" pitchFamily="34" charset="0"/>
                        </a:rPr>
                        <a:t> </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a:noFill/>
                    </a:lnT>
                    <a:lnB>
                      <a:noFill/>
                    </a:lnB>
                  </a:tcPr>
                </a:tc>
                <a:extLst>
                  <a:ext uri="{0D108BD9-81ED-4DB2-BD59-A6C34878D82A}">
                    <a16:rowId xmlns:a16="http://schemas.microsoft.com/office/drawing/2014/main" val="257281661"/>
                  </a:ext>
                </a:extLst>
              </a:tr>
            </a:tbl>
          </a:graphicData>
        </a:graphic>
      </p:graphicFrame>
      <p:graphicFrame>
        <p:nvGraphicFramePr>
          <p:cNvPr id="11" name="Table 10">
            <a:extLst>
              <a:ext uri="{FF2B5EF4-FFF2-40B4-BE49-F238E27FC236}">
                <a16:creationId xmlns:a16="http://schemas.microsoft.com/office/drawing/2014/main" id="{CF4DA702-877A-4884-B681-3E6458DF401B}"/>
              </a:ext>
            </a:extLst>
          </p:cNvPr>
          <p:cNvGraphicFramePr>
            <a:graphicFrameLocks noGrp="1"/>
          </p:cNvGraphicFramePr>
          <p:nvPr>
            <p:extLst>
              <p:ext uri="{D42A27DB-BD31-4B8C-83A1-F6EECF244321}">
                <p14:modId xmlns:p14="http://schemas.microsoft.com/office/powerpoint/2010/main" val="2793032890"/>
              </p:ext>
            </p:extLst>
          </p:nvPr>
        </p:nvGraphicFramePr>
        <p:xfrm>
          <a:off x="4161908" y="3936403"/>
          <a:ext cx="4318635" cy="864097"/>
        </p:xfrm>
        <a:graphic>
          <a:graphicData uri="http://schemas.openxmlformats.org/drawingml/2006/table">
            <a:tbl>
              <a:tblPr firstRow="1" firstCol="1" bandRow="1"/>
              <a:tblGrid>
                <a:gridCol w="990600">
                  <a:extLst>
                    <a:ext uri="{9D8B030D-6E8A-4147-A177-3AD203B41FA5}">
                      <a16:colId xmlns:a16="http://schemas.microsoft.com/office/drawing/2014/main" val="2018425355"/>
                    </a:ext>
                  </a:extLst>
                </a:gridCol>
                <a:gridCol w="1259840">
                  <a:extLst>
                    <a:ext uri="{9D8B030D-6E8A-4147-A177-3AD203B41FA5}">
                      <a16:colId xmlns:a16="http://schemas.microsoft.com/office/drawing/2014/main" val="3177181046"/>
                    </a:ext>
                  </a:extLst>
                </a:gridCol>
                <a:gridCol w="629920">
                  <a:extLst>
                    <a:ext uri="{9D8B030D-6E8A-4147-A177-3AD203B41FA5}">
                      <a16:colId xmlns:a16="http://schemas.microsoft.com/office/drawing/2014/main" val="3042359738"/>
                    </a:ext>
                  </a:extLst>
                </a:gridCol>
                <a:gridCol w="1438275">
                  <a:extLst>
                    <a:ext uri="{9D8B030D-6E8A-4147-A177-3AD203B41FA5}">
                      <a16:colId xmlns:a16="http://schemas.microsoft.com/office/drawing/2014/main" val="4132755743"/>
                    </a:ext>
                  </a:extLst>
                </a:gridCol>
              </a:tblGrid>
              <a:tr h="213202">
                <a:tc>
                  <a:txBody>
                    <a:bodyPr/>
                    <a:lstStyle/>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Gender</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Respondents</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Mean</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Standard Deviation</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28420830"/>
                  </a:ext>
                </a:extLst>
              </a:tr>
              <a:tr h="437693">
                <a:tc>
                  <a:txBody>
                    <a:bodyPr/>
                    <a:lstStyle/>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Male</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a:lstStyle/>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11 (45.8%)</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a:lstStyle/>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59.09</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a:lstStyle/>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         11.75</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1236120239"/>
                  </a:ext>
                </a:extLst>
              </a:tr>
              <a:tr h="213202">
                <a:tc>
                  <a:txBody>
                    <a:bodyPr/>
                    <a:lstStyle/>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Female</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13 (54.2%)</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0"/>
                        </a:spcAft>
                      </a:pPr>
                      <a:r>
                        <a:rPr lang="en-GB" sz="1200">
                          <a:effectLst/>
                          <a:latin typeface="Arial" panose="020B0604020202020204" pitchFamily="34" charset="0"/>
                          <a:ea typeface="Calibri" panose="020F0502020204030204" pitchFamily="34" charset="0"/>
                          <a:cs typeface="Arial" panose="020B0604020202020204" pitchFamily="34" charset="0"/>
                        </a:rPr>
                        <a:t>66.23</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0"/>
                        </a:spcAft>
                      </a:pPr>
                      <a:r>
                        <a:rPr lang="en-GB" sz="1200" dirty="0">
                          <a:effectLst/>
                          <a:latin typeface="Arial" panose="020B0604020202020204" pitchFamily="34" charset="0"/>
                          <a:ea typeface="Calibri" panose="020F0502020204030204" pitchFamily="34" charset="0"/>
                          <a:cs typeface="Arial" panose="020B0604020202020204" pitchFamily="34" charset="0"/>
                        </a:rPr>
                        <a:t>         10.06</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93159984"/>
                  </a:ext>
                </a:extLst>
              </a:tr>
            </a:tbl>
          </a:graphicData>
        </a:graphic>
      </p:graphicFrame>
      <p:graphicFrame>
        <p:nvGraphicFramePr>
          <p:cNvPr id="13" name="Chart 12">
            <a:extLst>
              <a:ext uri="{FF2B5EF4-FFF2-40B4-BE49-F238E27FC236}">
                <a16:creationId xmlns:a16="http://schemas.microsoft.com/office/drawing/2014/main" id="{C7292F8B-D1D9-4435-802D-4E326DE65154}"/>
              </a:ext>
            </a:extLst>
          </p:cNvPr>
          <p:cNvGraphicFramePr/>
          <p:nvPr>
            <p:extLst>
              <p:ext uri="{D42A27DB-BD31-4B8C-83A1-F6EECF244321}">
                <p14:modId xmlns:p14="http://schemas.microsoft.com/office/powerpoint/2010/main" val="2740953351"/>
              </p:ext>
            </p:extLst>
          </p:nvPr>
        </p:nvGraphicFramePr>
        <p:xfrm>
          <a:off x="663457" y="1988840"/>
          <a:ext cx="3498451" cy="324036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706975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l="-54000" r="34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7AB4F-922B-41DA-A8C0-5A05466DA215}"/>
              </a:ext>
            </a:extLst>
          </p:cNvPr>
          <p:cNvSpPr>
            <a:spLocks noGrp="1"/>
          </p:cNvSpPr>
          <p:nvPr>
            <p:ph type="title"/>
          </p:nvPr>
        </p:nvSpPr>
        <p:spPr>
          <a:xfrm>
            <a:off x="3131840" y="0"/>
            <a:ext cx="6203032" cy="864096"/>
          </a:xfrm>
        </p:spPr>
        <p:txBody>
          <a:bodyPr>
            <a:noAutofit/>
          </a:bodyPr>
          <a:lstStyle/>
          <a:p>
            <a:r>
              <a:rPr lang="en-GB" b="1" dirty="0">
                <a:solidFill>
                  <a:srgbClr val="000000"/>
                </a:solidFill>
                <a:latin typeface="Arial" panose="020B0604020202020204" pitchFamily="34" charset="0"/>
                <a:ea typeface="Calibri" panose="020F0502020204030204" pitchFamily="34" charset="0"/>
              </a:rPr>
              <a:t>Discussion</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B974833-BE06-4580-8546-D6AC2B8AC6BB}"/>
              </a:ext>
            </a:extLst>
          </p:cNvPr>
          <p:cNvSpPr>
            <a:spLocks noGrp="1"/>
          </p:cNvSpPr>
          <p:nvPr>
            <p:ph idx="1"/>
          </p:nvPr>
        </p:nvSpPr>
        <p:spPr>
          <a:xfrm>
            <a:off x="467544" y="864096"/>
            <a:ext cx="8424936" cy="5993904"/>
          </a:xfrm>
        </p:spPr>
        <p:txBody>
          <a:bodyPr>
            <a:noAutofit/>
          </a:bodyPr>
          <a:lstStyle/>
          <a:p>
            <a:pPr>
              <a:lnSpc>
                <a:spcPct val="107000"/>
              </a:lnSpc>
              <a:spcAft>
                <a:spcPts val="800"/>
              </a:spcAft>
            </a:pPr>
            <a:r>
              <a:rPr lang="en-GB" sz="1800" dirty="0">
                <a:solidFill>
                  <a:srgbClr val="000000"/>
                </a:solidFill>
                <a:latin typeface="Arial" panose="020B0604020202020204" pitchFamily="34" charset="0"/>
                <a:ea typeface="Calibri" panose="020F0502020204030204" pitchFamily="34" charset="0"/>
                <a:cs typeface="Arial" panose="020B0604020202020204" pitchFamily="34" charset="0"/>
              </a:rPr>
              <a:t>Main purpose of study focuses on relationship between service quality and brand image towards purchase intention of Starbucks. </a:t>
            </a:r>
          </a:p>
          <a:p>
            <a:pPr>
              <a:lnSpc>
                <a:spcPct val="107000"/>
              </a:lnSpc>
              <a:spcAft>
                <a:spcPts val="800"/>
              </a:spcAft>
            </a:pPr>
            <a:endParaRPr lang="en-GB" sz="16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latin typeface="Arial" panose="020B0604020202020204" pitchFamily="34" charset="0"/>
                <a:ea typeface="Calibri" panose="020F0502020204030204" pitchFamily="34" charset="0"/>
                <a:cs typeface="Arial" panose="020B0604020202020204" pitchFamily="34" charset="0"/>
              </a:rPr>
              <a:t>Service quality plays a significant role in influencing consumer decision where there is a link between service quality and behavioural intention (Brady et al., 2001). </a:t>
            </a:r>
          </a:p>
          <a:p>
            <a:pPr>
              <a:lnSpc>
                <a:spcPct val="107000"/>
              </a:lnSpc>
              <a:spcAft>
                <a:spcPts val="800"/>
              </a:spcAft>
            </a:pPr>
            <a:endParaRPr lang="en-GB" sz="18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latin typeface="Arial" panose="020B0604020202020204" pitchFamily="34" charset="0"/>
                <a:ea typeface="Calibri" panose="020F0502020204030204" pitchFamily="34" charset="0"/>
                <a:cs typeface="Arial" panose="020B0604020202020204" pitchFamily="34" charset="0"/>
              </a:rPr>
              <a:t>If the service meets the expectation of the customers, the chances of the customer purchasing the product will be higher (Chou, et al., 2011). </a:t>
            </a:r>
          </a:p>
          <a:p>
            <a:pPr>
              <a:lnSpc>
                <a:spcPct val="107000"/>
              </a:lnSpc>
              <a:spcAft>
                <a:spcPts val="800"/>
              </a:spcAft>
            </a:pPr>
            <a:endParaRPr lang="en-GB" sz="16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latin typeface="Arial" panose="020B0604020202020204" pitchFamily="34" charset="0"/>
                <a:ea typeface="Calibri" panose="020F0502020204030204" pitchFamily="34" charset="0"/>
                <a:cs typeface="Arial" panose="020B0604020202020204" pitchFamily="34" charset="0"/>
              </a:rPr>
              <a:t>However, Cronin and Taylor, (1992) indicated that service quality is insignificant towards purchase intention and highlighted that satisfaction is taken into consideration in making purchase decision.</a:t>
            </a:r>
          </a:p>
          <a:p>
            <a:pPr>
              <a:lnSpc>
                <a:spcPct val="107000"/>
              </a:lnSpc>
              <a:spcAft>
                <a:spcPts val="800"/>
              </a:spcAft>
            </a:pPr>
            <a:endParaRPr lang="en-GB" sz="1600" dirty="0">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38298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l="-54000" r="34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7AB4F-922B-41DA-A8C0-5A05466DA215}"/>
              </a:ext>
            </a:extLst>
          </p:cNvPr>
          <p:cNvSpPr>
            <a:spLocks noGrp="1"/>
          </p:cNvSpPr>
          <p:nvPr>
            <p:ph type="title"/>
          </p:nvPr>
        </p:nvSpPr>
        <p:spPr>
          <a:xfrm>
            <a:off x="3131840" y="0"/>
            <a:ext cx="6203032" cy="864096"/>
          </a:xfrm>
        </p:spPr>
        <p:txBody>
          <a:bodyPr>
            <a:noAutofit/>
          </a:bodyPr>
          <a:lstStyle/>
          <a:p>
            <a:pPr>
              <a:lnSpc>
                <a:spcPct val="107000"/>
              </a:lnSpc>
              <a:spcAft>
                <a:spcPts val="800"/>
              </a:spcAft>
            </a:pPr>
            <a:r>
              <a:rPr lang="en-GB" b="1" dirty="0">
                <a:latin typeface="Arial" panose="020B0604020202020204" pitchFamily="34" charset="0"/>
                <a:ea typeface="Calibri" panose="020F0502020204030204" pitchFamily="34" charset="0"/>
                <a:cs typeface="Arial" panose="020B0604020202020204" pitchFamily="34" charset="0"/>
              </a:rPr>
              <a:t>Conclusion</a:t>
            </a:r>
            <a:endParaRPr lang="en-GB" sz="4000" dirty="0">
              <a:latin typeface="Calibri" panose="020F0502020204030204" pitchFamily="34" charset="0"/>
              <a:ea typeface="Calibri" panose="020F050202020403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B974833-BE06-4580-8546-D6AC2B8AC6BB}"/>
              </a:ext>
            </a:extLst>
          </p:cNvPr>
          <p:cNvSpPr>
            <a:spLocks noGrp="1"/>
          </p:cNvSpPr>
          <p:nvPr>
            <p:ph idx="1"/>
          </p:nvPr>
        </p:nvSpPr>
        <p:spPr>
          <a:xfrm>
            <a:off x="323528" y="864096"/>
            <a:ext cx="8820472" cy="5993904"/>
          </a:xfrm>
        </p:spPr>
        <p:txBody>
          <a:bodyPr>
            <a:noAutofit/>
          </a:bodyPr>
          <a:lstStyle/>
          <a:p>
            <a:pPr marL="0" indent="0">
              <a:lnSpc>
                <a:spcPct val="107000"/>
              </a:lnSpc>
              <a:spcAft>
                <a:spcPts val="800"/>
              </a:spcAft>
              <a:buNone/>
            </a:pPr>
            <a:r>
              <a:rPr lang="en-GB" sz="1800" dirty="0">
                <a:latin typeface="Arial" panose="020B0604020202020204" pitchFamily="34" charset="0"/>
                <a:ea typeface="Calibri" panose="020F0502020204030204" pitchFamily="34" charset="0"/>
                <a:cs typeface="Arial" panose="020B0604020202020204" pitchFamily="34" charset="0"/>
              </a:rPr>
              <a:t>This research study may help companies such as Starbucks to improve their company performance, increase their revenue and stay at the top of the coffee trade.  </a:t>
            </a:r>
            <a:endParaRPr lang="en-GB" sz="1600" dirty="0">
              <a:latin typeface="Calibri" panose="020F050202020403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1800" b="1" dirty="0">
                <a:latin typeface="Arial" panose="020B0604020202020204" pitchFamily="34" charset="0"/>
                <a:ea typeface="Calibri" panose="020F0502020204030204" pitchFamily="34" charset="0"/>
                <a:cs typeface="Arial" panose="020B0604020202020204" pitchFamily="34" charset="0"/>
              </a:rPr>
              <a:t>Limitations of study</a:t>
            </a:r>
            <a:endParaRPr lang="en-GB" sz="1600" b="1" dirty="0">
              <a:latin typeface="Calibri" panose="020F0502020204030204" pitchFamily="34" charset="0"/>
              <a:ea typeface="Calibri" panose="020F0502020204030204" pitchFamily="34" charset="0"/>
              <a:cs typeface="Arial" panose="020B0604020202020204" pitchFamily="34" charset="0"/>
            </a:endParaRPr>
          </a:p>
          <a:p>
            <a:pPr>
              <a:lnSpc>
                <a:spcPct val="150000"/>
              </a:lnSpc>
              <a:spcAft>
                <a:spcPts val="800"/>
              </a:spcAft>
            </a:pPr>
            <a:r>
              <a:rPr lang="en-GB" sz="1700" dirty="0">
                <a:latin typeface="Arial" panose="020B0604020202020204" pitchFamily="34" charset="0"/>
                <a:ea typeface="Calibri" panose="020F0502020204030204" pitchFamily="34" charset="0"/>
                <a:cs typeface="Arial" panose="020B0604020202020204" pitchFamily="34" charset="0"/>
              </a:rPr>
              <a:t>Owing to the limited time, and a small number of 24 participants that were used to conduct the research and answer the questionnaires this research may not be truthful enough to signify the overall consumer’s purchase intention in Starbucks coffee shops. </a:t>
            </a:r>
          </a:p>
          <a:p>
            <a:pPr>
              <a:lnSpc>
                <a:spcPct val="150000"/>
              </a:lnSpc>
              <a:spcAft>
                <a:spcPts val="800"/>
              </a:spcAft>
            </a:pPr>
            <a:r>
              <a:rPr lang="en-GB" sz="1700" dirty="0">
                <a:latin typeface="Arial" panose="020B0604020202020204" pitchFamily="34" charset="0"/>
                <a:ea typeface="Calibri" panose="020F0502020204030204" pitchFamily="34" charset="0"/>
                <a:cs typeface="Arial" panose="020B0604020202020204" pitchFamily="34" charset="0"/>
              </a:rPr>
              <a:t>Further, there were only two independent variables used in this study. There could be other variables like ambience that could influence the customers intention to buy Starbucks coffee.</a:t>
            </a:r>
            <a:endParaRPr lang="en-GB" sz="1700" dirty="0">
              <a:latin typeface="Calibri" panose="020F0502020204030204" pitchFamily="34" charset="0"/>
              <a:ea typeface="Calibri" panose="020F0502020204030204" pitchFamily="34" charset="0"/>
              <a:cs typeface="Arial" panose="020B0604020202020204" pitchFamily="34" charset="0"/>
            </a:endParaRPr>
          </a:p>
          <a:p>
            <a:pPr>
              <a:lnSpc>
                <a:spcPct val="150000"/>
              </a:lnSpc>
              <a:spcAft>
                <a:spcPts val="800"/>
              </a:spcAft>
            </a:pPr>
            <a:r>
              <a:rPr lang="en-GB" sz="1700" dirty="0">
                <a:latin typeface="Arial" panose="020B0604020202020204" pitchFamily="34" charset="0"/>
                <a:ea typeface="Calibri" panose="020F0502020204030204" pitchFamily="34" charset="0"/>
                <a:cs typeface="Arial" panose="020B0604020202020204" pitchFamily="34" charset="0"/>
              </a:rPr>
              <a:t>Overall, the research of the study to find the relationship between brand image, service quality and intention to purchase has been satisfactory in that both independent variables showed a positive relationship on purchase intention towards Starbucks.</a:t>
            </a:r>
            <a:endParaRPr lang="en-GB" sz="1700" dirty="0">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0900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l="-54000" r="34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662B1-EC02-41E8-8132-3A18C0CB7B48}"/>
              </a:ext>
            </a:extLst>
          </p:cNvPr>
          <p:cNvSpPr>
            <a:spLocks noGrp="1"/>
          </p:cNvSpPr>
          <p:nvPr>
            <p:ph type="title"/>
          </p:nvPr>
        </p:nvSpPr>
        <p:spPr>
          <a:xfrm>
            <a:off x="3203848" y="274638"/>
            <a:ext cx="5482952" cy="1143000"/>
          </a:xfrm>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899304A5-98F4-49BC-A99A-4943F32A4216}"/>
              </a:ext>
            </a:extLst>
          </p:cNvPr>
          <p:cNvSpPr>
            <a:spLocks noGrp="1"/>
          </p:cNvSpPr>
          <p:nvPr>
            <p:ph idx="1"/>
          </p:nvPr>
        </p:nvSpPr>
        <p:spPr>
          <a:xfrm>
            <a:off x="457200" y="1600200"/>
            <a:ext cx="8229600" cy="5257800"/>
          </a:xfrm>
        </p:spPr>
        <p:txBody>
          <a:bodyPr>
            <a:normAutofit fontScale="25000" lnSpcReduction="20000"/>
          </a:bodyPr>
          <a:lstStyle/>
          <a:p>
            <a:pPr marL="0" indent="-457200">
              <a:lnSpc>
                <a:spcPct val="220000"/>
              </a:lnSpc>
              <a:spcAft>
                <a:spcPts val="800"/>
              </a:spcAft>
              <a:buNone/>
            </a:pPr>
            <a:r>
              <a:rPr lang="en-GB" sz="4800" dirty="0" err="1">
                <a:solidFill>
                  <a:srgbClr val="222222"/>
                </a:solidFill>
                <a:latin typeface="Arial" panose="020B0604020202020204" pitchFamily="34" charset="0"/>
                <a:ea typeface="Calibri" panose="020F0502020204030204" pitchFamily="34" charset="0"/>
                <a:cs typeface="Arial" panose="020B0604020202020204" pitchFamily="34" charset="0"/>
              </a:rPr>
              <a:t>Ajzen</a:t>
            </a:r>
            <a:r>
              <a:rPr lang="en-GB" sz="4800" dirty="0">
                <a:solidFill>
                  <a:srgbClr val="222222"/>
                </a:solidFill>
                <a:latin typeface="Arial" panose="020B0604020202020204" pitchFamily="34" charset="0"/>
                <a:ea typeface="Calibri" panose="020F0502020204030204" pitchFamily="34" charset="0"/>
                <a:cs typeface="Arial" panose="020B0604020202020204" pitchFamily="34" charset="0"/>
              </a:rPr>
              <a:t>, I. (1985). From intentions to actions: A theory of planned </a:t>
            </a:r>
            <a:r>
              <a:rPr lang="en-GB" sz="4800" dirty="0" err="1">
                <a:solidFill>
                  <a:srgbClr val="222222"/>
                </a:solidFill>
                <a:latin typeface="Arial" panose="020B0604020202020204" pitchFamily="34" charset="0"/>
                <a:ea typeface="Calibri" panose="020F0502020204030204" pitchFamily="34" charset="0"/>
                <a:cs typeface="Arial" panose="020B0604020202020204" pitchFamily="34" charset="0"/>
              </a:rPr>
              <a:t>behavior</a:t>
            </a:r>
            <a:r>
              <a:rPr lang="en-GB" sz="4800" dirty="0">
                <a:solidFill>
                  <a:srgbClr val="222222"/>
                </a:solidFill>
                <a:latin typeface="Arial" panose="020B0604020202020204" pitchFamily="34" charset="0"/>
                <a:ea typeface="Calibri" panose="020F0502020204030204" pitchFamily="34" charset="0"/>
                <a:cs typeface="Arial" panose="020B0604020202020204" pitchFamily="34" charset="0"/>
              </a:rPr>
              <a:t>. In </a:t>
            </a:r>
            <a:r>
              <a:rPr lang="en-GB" sz="4800" i="1" dirty="0">
                <a:solidFill>
                  <a:srgbClr val="222222"/>
                </a:solidFill>
                <a:latin typeface="Arial" panose="020B0604020202020204" pitchFamily="34" charset="0"/>
                <a:ea typeface="Calibri" panose="020F0502020204030204" pitchFamily="34" charset="0"/>
                <a:cs typeface="Arial" panose="020B0604020202020204" pitchFamily="34" charset="0"/>
              </a:rPr>
              <a:t>Action control</a:t>
            </a:r>
            <a:r>
              <a:rPr lang="en-GB" sz="4800" dirty="0">
                <a:solidFill>
                  <a:srgbClr val="222222"/>
                </a:solidFill>
                <a:latin typeface="Arial" panose="020B0604020202020204" pitchFamily="34" charset="0"/>
                <a:ea typeface="Calibri" panose="020F0502020204030204" pitchFamily="34" charset="0"/>
                <a:cs typeface="Arial" panose="020B0604020202020204" pitchFamily="34" charset="0"/>
              </a:rPr>
              <a:t> (pp. 11-39). Springer, Berlin, Heidelberg.</a:t>
            </a:r>
            <a:endParaRPr lang="en-GB" sz="4800" dirty="0">
              <a:latin typeface="Arial" panose="020B0604020202020204" pitchFamily="34" charset="0"/>
              <a:ea typeface="Calibri" panose="020F0502020204030204" pitchFamily="34" charset="0"/>
              <a:cs typeface="Arial" panose="020B0604020202020204" pitchFamily="34" charset="0"/>
            </a:endParaRPr>
          </a:p>
          <a:p>
            <a:pPr marL="0" indent="-457200">
              <a:lnSpc>
                <a:spcPct val="220000"/>
              </a:lnSpc>
              <a:spcAft>
                <a:spcPts val="800"/>
              </a:spcAft>
              <a:buNone/>
            </a:pPr>
            <a:r>
              <a:rPr lang="en-GB" sz="4800" dirty="0" err="1">
                <a:solidFill>
                  <a:srgbClr val="222222"/>
                </a:solidFill>
                <a:latin typeface="Arial" panose="020B0604020202020204" pitchFamily="34" charset="0"/>
                <a:ea typeface="Calibri" panose="020F0502020204030204" pitchFamily="34" charset="0"/>
                <a:cs typeface="Arial" panose="020B0604020202020204" pitchFamily="34" charset="0"/>
              </a:rPr>
              <a:t>Albarracin</a:t>
            </a:r>
            <a:r>
              <a:rPr lang="en-GB" sz="4800" dirty="0">
                <a:solidFill>
                  <a:srgbClr val="222222"/>
                </a:solidFill>
                <a:latin typeface="Arial" panose="020B0604020202020204" pitchFamily="34" charset="0"/>
                <a:ea typeface="Calibri" panose="020F0502020204030204" pitchFamily="34" charset="0"/>
                <a:cs typeface="Arial" panose="020B0604020202020204" pitchFamily="34" charset="0"/>
              </a:rPr>
              <a:t>, D.; Johnson, B. T.; Fishbein, M.; </a:t>
            </a:r>
            <a:r>
              <a:rPr lang="en-GB" sz="4800" dirty="0" err="1">
                <a:solidFill>
                  <a:srgbClr val="222222"/>
                </a:solidFill>
                <a:latin typeface="Arial" panose="020B0604020202020204" pitchFamily="34" charset="0"/>
                <a:ea typeface="Calibri" panose="020F0502020204030204" pitchFamily="34" charset="0"/>
                <a:cs typeface="Arial" panose="020B0604020202020204" pitchFamily="34" charset="0"/>
              </a:rPr>
              <a:t>Muellerleile</a:t>
            </a:r>
            <a:r>
              <a:rPr lang="en-GB" sz="4800" dirty="0">
                <a:solidFill>
                  <a:srgbClr val="222222"/>
                </a:solidFill>
                <a:latin typeface="Arial" panose="020B0604020202020204" pitchFamily="34" charset="0"/>
                <a:ea typeface="Calibri" panose="020F0502020204030204" pitchFamily="34" charset="0"/>
                <a:cs typeface="Arial" panose="020B0604020202020204" pitchFamily="34" charset="0"/>
              </a:rPr>
              <a:t>, P. A. (2001). "Theories of reasoned action and planned     </a:t>
            </a:r>
            <a:r>
              <a:rPr lang="en-GB" sz="4800" dirty="0" err="1">
                <a:solidFill>
                  <a:srgbClr val="222222"/>
                </a:solidFill>
                <a:latin typeface="Arial" panose="020B0604020202020204" pitchFamily="34" charset="0"/>
                <a:ea typeface="Calibri" panose="020F0502020204030204" pitchFamily="34" charset="0"/>
                <a:cs typeface="Arial" panose="020B0604020202020204" pitchFamily="34" charset="0"/>
              </a:rPr>
              <a:t>behavior</a:t>
            </a:r>
            <a:r>
              <a:rPr lang="en-GB" sz="4800" dirty="0">
                <a:solidFill>
                  <a:srgbClr val="222222"/>
                </a:solidFill>
                <a:latin typeface="Arial" panose="020B0604020202020204" pitchFamily="34" charset="0"/>
                <a:ea typeface="Calibri" panose="020F0502020204030204" pitchFamily="34" charset="0"/>
                <a:cs typeface="Arial" panose="020B0604020202020204" pitchFamily="34" charset="0"/>
              </a:rPr>
              <a:t> as models of common use: a meta-analysis". </a:t>
            </a:r>
            <a:r>
              <a:rPr lang="en-GB" sz="4800" i="1" dirty="0">
                <a:solidFill>
                  <a:srgbClr val="222222"/>
                </a:solidFill>
                <a:latin typeface="Arial" panose="020B0604020202020204" pitchFamily="34" charset="0"/>
                <a:ea typeface="Calibri" panose="020F0502020204030204" pitchFamily="34" charset="0"/>
                <a:cs typeface="Arial" panose="020B0604020202020204" pitchFamily="34" charset="0"/>
              </a:rPr>
              <a:t>Psychological bulletin</a:t>
            </a:r>
            <a:r>
              <a:rPr lang="en-GB" sz="4800" dirty="0">
                <a:solidFill>
                  <a:srgbClr val="222222"/>
                </a:solidFill>
                <a:latin typeface="Arial" panose="020B0604020202020204" pitchFamily="34" charset="0"/>
                <a:ea typeface="Calibri" panose="020F0502020204030204" pitchFamily="34" charset="0"/>
                <a:cs typeface="Arial" panose="020B0604020202020204" pitchFamily="34" charset="0"/>
              </a:rPr>
              <a:t>. </a:t>
            </a:r>
            <a:r>
              <a:rPr lang="en-GB" sz="4800" i="1" dirty="0">
                <a:solidFill>
                  <a:srgbClr val="222222"/>
                </a:solidFill>
                <a:latin typeface="Arial" panose="020B0604020202020204" pitchFamily="34" charset="0"/>
                <a:ea typeface="Calibri" panose="020F0502020204030204" pitchFamily="34" charset="0"/>
                <a:cs typeface="Arial" panose="020B0604020202020204" pitchFamily="34" charset="0"/>
              </a:rPr>
              <a:t>127</a:t>
            </a:r>
            <a:r>
              <a:rPr lang="en-GB" sz="4800" dirty="0">
                <a:solidFill>
                  <a:srgbClr val="222222"/>
                </a:solidFill>
                <a:latin typeface="Arial" panose="020B0604020202020204" pitchFamily="34" charset="0"/>
                <a:ea typeface="Calibri" panose="020F0502020204030204" pitchFamily="34" charset="0"/>
                <a:cs typeface="Arial" panose="020B0604020202020204" pitchFamily="34" charset="0"/>
              </a:rPr>
              <a:t>(1): 142. doi:10.1037/0033-2909.127.1.142. PMC 4780418.</a:t>
            </a:r>
            <a:endParaRPr lang="en-GB" sz="4800" dirty="0">
              <a:latin typeface="Arial" panose="020B0604020202020204" pitchFamily="34" charset="0"/>
              <a:ea typeface="Calibri" panose="020F0502020204030204" pitchFamily="34" charset="0"/>
              <a:cs typeface="Arial" panose="020B0604020202020204" pitchFamily="34" charset="0"/>
            </a:endParaRPr>
          </a:p>
          <a:p>
            <a:pPr marL="0" indent="-457200">
              <a:lnSpc>
                <a:spcPct val="220000"/>
              </a:lnSpc>
              <a:spcAft>
                <a:spcPts val="800"/>
              </a:spcAft>
              <a:buNone/>
            </a:pPr>
            <a:r>
              <a:rPr lang="en-GB" sz="4800" dirty="0">
                <a:latin typeface="Arial" panose="020B0604020202020204" pitchFamily="34" charset="0"/>
                <a:ea typeface="Calibri" panose="020F0502020204030204" pitchFamily="34" charset="0"/>
                <a:cs typeface="Arial" panose="020B0604020202020204" pitchFamily="34" charset="0"/>
              </a:rPr>
              <a:t>Alice, G. W. (2012, May 29). </a:t>
            </a:r>
            <a:r>
              <a:rPr lang="en-GB" sz="4800" i="1" dirty="0">
                <a:latin typeface="Arial" panose="020B0604020202020204" pitchFamily="34" charset="0"/>
                <a:ea typeface="Calibri" panose="020F0502020204030204" pitchFamily="34" charset="0"/>
                <a:cs typeface="Arial" panose="020B0604020202020204" pitchFamily="34" charset="0"/>
              </a:rPr>
              <a:t>Starbucks' Power Over Us Is Bigger Than Coffee: It's Personal.</a:t>
            </a:r>
            <a:r>
              <a:rPr lang="en-GB" sz="4800" dirty="0">
                <a:latin typeface="Arial" panose="020B0604020202020204" pitchFamily="34" charset="0"/>
                <a:ea typeface="Calibri" panose="020F0502020204030204" pitchFamily="34" charset="0"/>
                <a:cs typeface="Arial" panose="020B0604020202020204" pitchFamily="34" charset="0"/>
              </a:rPr>
              <a:t> - Forbes. Retrieved July 8, 2014, from http://www.forbes.com/sites/alicegwalton/2012/05/29/starbucks-hold-onus-is-bigger-than-coffee-its-psychology/</a:t>
            </a:r>
          </a:p>
          <a:p>
            <a:pPr marL="0" indent="-457200">
              <a:lnSpc>
                <a:spcPct val="220000"/>
              </a:lnSpc>
              <a:spcAft>
                <a:spcPts val="800"/>
              </a:spcAft>
              <a:buNone/>
            </a:pPr>
            <a:r>
              <a:rPr lang="en-GB" sz="4800" dirty="0">
                <a:latin typeface="Arial" panose="020B0604020202020204" pitchFamily="34" charset="0"/>
                <a:ea typeface="Calibri" panose="020F0502020204030204" pitchFamily="34" charset="0"/>
                <a:cs typeface="Arial" panose="020B0604020202020204" pitchFamily="34" charset="0"/>
              </a:rPr>
              <a:t>Brady, M. K., Cronin, J. J., &amp; Brand, R. R. (2001). Performance- only measurement of service quality: a replication and extension. </a:t>
            </a:r>
            <a:r>
              <a:rPr lang="en-GB" sz="4800" i="1" dirty="0">
                <a:latin typeface="Arial" panose="020B0604020202020204" pitchFamily="34" charset="0"/>
                <a:ea typeface="Calibri" panose="020F0502020204030204" pitchFamily="34" charset="0"/>
                <a:cs typeface="Arial" panose="020B0604020202020204" pitchFamily="34" charset="0"/>
              </a:rPr>
              <a:t>Journal of business research, 55</a:t>
            </a:r>
            <a:r>
              <a:rPr lang="en-GB" sz="4800" dirty="0">
                <a:latin typeface="Arial" panose="020B0604020202020204" pitchFamily="34" charset="0"/>
                <a:ea typeface="Calibri" panose="020F0502020204030204" pitchFamily="34" charset="0"/>
                <a:cs typeface="Arial" panose="020B0604020202020204" pitchFamily="34" charset="0"/>
              </a:rPr>
              <a:t>(1), 17-31.</a:t>
            </a:r>
          </a:p>
          <a:p>
            <a:pPr marL="0" indent="-457200">
              <a:lnSpc>
                <a:spcPct val="220000"/>
              </a:lnSpc>
              <a:spcAft>
                <a:spcPts val="800"/>
              </a:spcAft>
              <a:buNone/>
            </a:pPr>
            <a:r>
              <a:rPr lang="en-GB" sz="4800" dirty="0" err="1">
                <a:latin typeface="Arial" panose="020B0604020202020204" pitchFamily="34" charset="0"/>
                <a:ea typeface="Calibri" panose="020F0502020204030204" pitchFamily="34" charset="0"/>
                <a:cs typeface="Arial" panose="020B0604020202020204" pitchFamily="34" charset="0"/>
              </a:rPr>
              <a:t>Carrillat</a:t>
            </a:r>
            <a:r>
              <a:rPr lang="en-GB" sz="4800" dirty="0">
                <a:latin typeface="Arial" panose="020B0604020202020204" pitchFamily="34" charset="0"/>
                <a:ea typeface="Calibri" panose="020F0502020204030204" pitchFamily="34" charset="0"/>
                <a:cs typeface="Arial" panose="020B0604020202020204" pitchFamily="34" charset="0"/>
              </a:rPr>
              <a:t>, F. A., Jaramillo, F., &amp; Mulki, J. P. (2009). Examining the impact of service quality: a meta-analysis of empirical evidence. </a:t>
            </a:r>
            <a:r>
              <a:rPr lang="en-GB" sz="4800" i="1" dirty="0">
                <a:latin typeface="Arial" panose="020B0604020202020204" pitchFamily="34" charset="0"/>
                <a:ea typeface="Calibri" panose="020F0502020204030204" pitchFamily="34" charset="0"/>
                <a:cs typeface="Arial" panose="020B0604020202020204" pitchFamily="34" charset="0"/>
              </a:rPr>
              <a:t>Journal of marketing theory and practice, 17</a:t>
            </a:r>
            <a:r>
              <a:rPr lang="en-GB" sz="4800" dirty="0">
                <a:latin typeface="Arial" panose="020B0604020202020204" pitchFamily="34" charset="0"/>
                <a:ea typeface="Calibri" panose="020F0502020204030204" pitchFamily="34" charset="0"/>
                <a:cs typeface="Arial" panose="020B0604020202020204" pitchFamily="34" charset="0"/>
              </a:rPr>
              <a:t>(2), 95-110.</a:t>
            </a:r>
          </a:p>
          <a:p>
            <a:endParaRPr lang="en-GB" dirty="0"/>
          </a:p>
        </p:txBody>
      </p:sp>
    </p:spTree>
    <p:extLst>
      <p:ext uri="{BB962C8B-B14F-4D97-AF65-F5344CB8AC3E}">
        <p14:creationId xmlns:p14="http://schemas.microsoft.com/office/powerpoint/2010/main" val="9854278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l="-54000" r="34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662B1-EC02-41E8-8132-3A18C0CB7B48}"/>
              </a:ext>
            </a:extLst>
          </p:cNvPr>
          <p:cNvSpPr>
            <a:spLocks noGrp="1"/>
          </p:cNvSpPr>
          <p:nvPr>
            <p:ph type="title"/>
          </p:nvPr>
        </p:nvSpPr>
        <p:spPr>
          <a:xfrm>
            <a:off x="3203848" y="274638"/>
            <a:ext cx="5482952" cy="1143000"/>
          </a:xfrm>
        </p:spPr>
        <p:txBody>
          <a:bodyPr/>
          <a:lstStyle/>
          <a:p>
            <a:r>
              <a:rPr lang="en-GB" b="1" dirty="0">
                <a:latin typeface="Arial" panose="020B0604020202020204" pitchFamily="34" charset="0"/>
                <a:cs typeface="Arial" panose="020B0604020202020204" pitchFamily="34" charset="0"/>
              </a:rPr>
              <a:t>References (contd.)</a:t>
            </a:r>
          </a:p>
        </p:txBody>
      </p:sp>
      <p:sp>
        <p:nvSpPr>
          <p:cNvPr id="3" name="Content Placeholder 2">
            <a:extLst>
              <a:ext uri="{FF2B5EF4-FFF2-40B4-BE49-F238E27FC236}">
                <a16:creationId xmlns:a16="http://schemas.microsoft.com/office/drawing/2014/main" id="{899304A5-98F4-49BC-A99A-4943F32A4216}"/>
              </a:ext>
            </a:extLst>
          </p:cNvPr>
          <p:cNvSpPr>
            <a:spLocks noGrp="1"/>
          </p:cNvSpPr>
          <p:nvPr>
            <p:ph idx="1"/>
          </p:nvPr>
        </p:nvSpPr>
        <p:spPr>
          <a:xfrm>
            <a:off x="457200" y="1600200"/>
            <a:ext cx="8229600" cy="5257800"/>
          </a:xfrm>
        </p:spPr>
        <p:txBody>
          <a:bodyPr>
            <a:normAutofit fontScale="25000" lnSpcReduction="20000"/>
          </a:bodyPr>
          <a:lstStyle/>
          <a:p>
            <a:pPr marL="0" indent="-457200">
              <a:lnSpc>
                <a:spcPct val="220000"/>
              </a:lnSpc>
              <a:spcAft>
                <a:spcPts val="800"/>
              </a:spcAft>
              <a:buNone/>
            </a:pPr>
            <a:r>
              <a:rPr lang="en-GB" sz="4800" dirty="0">
                <a:latin typeface="Arial" panose="020B0604020202020204" pitchFamily="34" charset="0"/>
                <a:ea typeface="Calibri" panose="020F0502020204030204" pitchFamily="34" charset="0"/>
                <a:cs typeface="Arial" panose="020B0604020202020204" pitchFamily="34" charset="0"/>
              </a:rPr>
              <a:t>Chen, C. C., &amp; Chang, W. J. (2010). A Study on the Relationship between Brand Image and Purchase Intention: The Mediating Effects of Sales Promotion. </a:t>
            </a:r>
            <a:r>
              <a:rPr lang="en-GB" sz="4800" i="1" dirty="0">
                <a:latin typeface="Arial" panose="020B0604020202020204" pitchFamily="34" charset="0"/>
                <a:ea typeface="Calibri" panose="020F0502020204030204" pitchFamily="34" charset="0"/>
                <a:cs typeface="Arial" panose="020B0604020202020204" pitchFamily="34" charset="0"/>
              </a:rPr>
              <a:t>Intl. J. LISREL</a:t>
            </a:r>
            <a:r>
              <a:rPr lang="en-GB" sz="4800" dirty="0">
                <a:latin typeface="Arial" panose="020B0604020202020204" pitchFamily="34" charset="0"/>
                <a:ea typeface="Calibri" panose="020F0502020204030204" pitchFamily="34" charset="0"/>
                <a:cs typeface="Arial" panose="020B0604020202020204" pitchFamily="34" charset="0"/>
              </a:rPr>
              <a:t>, </a:t>
            </a:r>
            <a:r>
              <a:rPr lang="en-GB" sz="4800" i="1" dirty="0">
                <a:latin typeface="Arial" panose="020B0604020202020204" pitchFamily="34" charset="0"/>
                <a:ea typeface="Calibri" panose="020F0502020204030204" pitchFamily="34" charset="0"/>
                <a:cs typeface="Arial" panose="020B0604020202020204" pitchFamily="34" charset="0"/>
              </a:rPr>
              <a:t>3</a:t>
            </a:r>
            <a:r>
              <a:rPr lang="en-GB" sz="4800" dirty="0">
                <a:latin typeface="Arial" panose="020B0604020202020204" pitchFamily="34" charset="0"/>
                <a:ea typeface="Calibri" panose="020F0502020204030204" pitchFamily="34" charset="0"/>
                <a:cs typeface="Arial" panose="020B0604020202020204" pitchFamily="34" charset="0"/>
              </a:rPr>
              <a:t>(1), 1-17.</a:t>
            </a:r>
          </a:p>
          <a:p>
            <a:pPr marL="0" indent="-457200">
              <a:lnSpc>
                <a:spcPct val="220000"/>
              </a:lnSpc>
              <a:spcAft>
                <a:spcPts val="800"/>
              </a:spcAft>
              <a:buNone/>
            </a:pPr>
            <a:r>
              <a:rPr lang="en-GB" sz="4800" dirty="0">
                <a:latin typeface="Arial" panose="020B0604020202020204" pitchFamily="34" charset="0"/>
                <a:ea typeface="Calibri" panose="020F0502020204030204" pitchFamily="34" charset="0"/>
                <a:cs typeface="Arial" panose="020B0604020202020204" pitchFamily="34" charset="0"/>
              </a:rPr>
              <a:t>Chou, C. C., Liu, L. J., Huang, S. F., </a:t>
            </a:r>
            <a:r>
              <a:rPr lang="en-GB" sz="4800" dirty="0" err="1">
                <a:latin typeface="Arial" panose="020B0604020202020204" pitchFamily="34" charset="0"/>
                <a:ea typeface="Calibri" panose="020F0502020204030204" pitchFamily="34" charset="0"/>
                <a:cs typeface="Arial" panose="020B0604020202020204" pitchFamily="34" charset="0"/>
              </a:rPr>
              <a:t>Yih</a:t>
            </a:r>
            <a:r>
              <a:rPr lang="en-GB" sz="4800" dirty="0">
                <a:latin typeface="Arial" panose="020B0604020202020204" pitchFamily="34" charset="0"/>
                <a:ea typeface="Calibri" panose="020F0502020204030204" pitchFamily="34" charset="0"/>
                <a:cs typeface="Arial" panose="020B0604020202020204" pitchFamily="34" charset="0"/>
              </a:rPr>
              <a:t>, J. M., &amp; Han, T. C. (2011). An evaluation of airline service quality using the fuzzy weighted SERVQUAL method. </a:t>
            </a:r>
            <a:r>
              <a:rPr lang="en-GB" sz="4800" i="1" dirty="0">
                <a:latin typeface="Arial" panose="020B0604020202020204" pitchFamily="34" charset="0"/>
                <a:ea typeface="Calibri" panose="020F0502020204030204" pitchFamily="34" charset="0"/>
                <a:cs typeface="Arial" panose="020B0604020202020204" pitchFamily="34" charset="0"/>
              </a:rPr>
              <a:t>Applied soft computing, 11</a:t>
            </a:r>
            <a:r>
              <a:rPr lang="en-GB" sz="4800" dirty="0">
                <a:latin typeface="Arial" panose="020B0604020202020204" pitchFamily="34" charset="0"/>
                <a:ea typeface="Calibri" panose="020F0502020204030204" pitchFamily="34" charset="0"/>
                <a:cs typeface="Arial" panose="020B0604020202020204" pitchFamily="34" charset="0"/>
              </a:rPr>
              <a:t>(2), 2117-2128.</a:t>
            </a:r>
          </a:p>
          <a:p>
            <a:pPr marL="0" indent="-457200">
              <a:lnSpc>
                <a:spcPct val="220000"/>
              </a:lnSpc>
              <a:spcAft>
                <a:spcPts val="800"/>
              </a:spcAft>
              <a:buNone/>
            </a:pPr>
            <a:r>
              <a:rPr lang="en-GB" sz="4800" dirty="0">
                <a:latin typeface="Arial" panose="020B0604020202020204" pitchFamily="34" charset="0"/>
                <a:ea typeface="Calibri" panose="020F0502020204030204" pitchFamily="34" charset="0"/>
                <a:cs typeface="Arial" panose="020B0604020202020204" pitchFamily="34" charset="0"/>
              </a:rPr>
              <a:t>Cronin, J. J., &amp; Taylor, S. A. (1992). Measuring service quality: a re-examination and extension. </a:t>
            </a:r>
            <a:r>
              <a:rPr lang="en-GB" sz="4800" i="1" dirty="0">
                <a:latin typeface="Arial" panose="020B0604020202020204" pitchFamily="34" charset="0"/>
                <a:ea typeface="Calibri" panose="020F0502020204030204" pitchFamily="34" charset="0"/>
                <a:cs typeface="Arial" panose="020B0604020202020204" pitchFamily="34" charset="0"/>
              </a:rPr>
              <a:t>Journal of marketing, 56</a:t>
            </a:r>
            <a:r>
              <a:rPr lang="en-GB" sz="4800" dirty="0">
                <a:latin typeface="Arial" panose="020B0604020202020204" pitchFamily="34" charset="0"/>
                <a:ea typeface="Calibri" panose="020F0502020204030204" pitchFamily="34" charset="0"/>
                <a:cs typeface="Arial" panose="020B0604020202020204" pitchFamily="34" charset="0"/>
              </a:rPr>
              <a:t>(2), 55-68. </a:t>
            </a:r>
          </a:p>
          <a:p>
            <a:pPr marL="0" indent="-457200">
              <a:lnSpc>
                <a:spcPct val="220000"/>
              </a:lnSpc>
              <a:spcAft>
                <a:spcPts val="800"/>
              </a:spcAft>
              <a:buNone/>
            </a:pPr>
            <a:r>
              <a:rPr lang="en-GB" sz="4800" dirty="0">
                <a:latin typeface="Arial" panose="020B0604020202020204" pitchFamily="34" charset="0"/>
                <a:ea typeface="Calibri" panose="020F0502020204030204" pitchFamily="34" charset="0"/>
                <a:cs typeface="Arial" panose="020B0604020202020204" pitchFamily="34" charset="0"/>
              </a:rPr>
              <a:t>Cronin, J. J., &amp; Taylor, S. A. (1994). SERVPERF versus SERVQUAL: Reconciling performance-based and perceptions minus expectations measurement of service quality</a:t>
            </a:r>
            <a:r>
              <a:rPr lang="en-GB" sz="4800" i="1" dirty="0">
                <a:latin typeface="Arial" panose="020B0604020202020204" pitchFamily="34" charset="0"/>
                <a:ea typeface="Calibri" panose="020F0502020204030204" pitchFamily="34" charset="0"/>
                <a:cs typeface="Arial" panose="020B0604020202020204" pitchFamily="34" charset="0"/>
              </a:rPr>
              <a:t>. Journal of marketing, 58</a:t>
            </a:r>
            <a:r>
              <a:rPr lang="en-GB" sz="4800" dirty="0">
                <a:latin typeface="Arial" panose="020B0604020202020204" pitchFamily="34" charset="0"/>
                <a:ea typeface="Calibri" panose="020F0502020204030204" pitchFamily="34" charset="0"/>
                <a:cs typeface="Arial" panose="020B0604020202020204" pitchFamily="34" charset="0"/>
              </a:rPr>
              <a:t>(1), 125-131.</a:t>
            </a:r>
          </a:p>
          <a:p>
            <a:pPr marL="0" indent="-457200">
              <a:lnSpc>
                <a:spcPct val="220000"/>
              </a:lnSpc>
              <a:spcAft>
                <a:spcPts val="800"/>
              </a:spcAft>
              <a:buNone/>
            </a:pPr>
            <a:r>
              <a:rPr lang="en-GB" sz="4800" dirty="0" err="1">
                <a:latin typeface="Arial" panose="020B0604020202020204" pitchFamily="34" charset="0"/>
                <a:ea typeface="Calibri" panose="020F0502020204030204" pitchFamily="34" charset="0"/>
                <a:cs typeface="Arial" panose="020B0604020202020204" pitchFamily="34" charset="0"/>
              </a:rPr>
              <a:t>Dodds</a:t>
            </a:r>
            <a:r>
              <a:rPr lang="en-GB" sz="4800" dirty="0">
                <a:latin typeface="Arial" panose="020B0604020202020204" pitchFamily="34" charset="0"/>
                <a:ea typeface="Calibri" panose="020F0502020204030204" pitchFamily="34" charset="0"/>
                <a:cs typeface="Arial" panose="020B0604020202020204" pitchFamily="34" charset="0"/>
              </a:rPr>
              <a:t>, W. B., Monroe, K. B., &amp; Grewal, D. (1991). Effects of price, brand, and store information on buyers product evaluations. </a:t>
            </a:r>
            <a:r>
              <a:rPr lang="en-GB" sz="4800" i="1" dirty="0">
                <a:latin typeface="Arial" panose="020B0604020202020204" pitchFamily="34" charset="0"/>
                <a:ea typeface="Calibri" panose="020F0502020204030204" pitchFamily="34" charset="0"/>
                <a:cs typeface="Arial" panose="020B0604020202020204" pitchFamily="34" charset="0"/>
              </a:rPr>
              <a:t>Journal of marketing research, 28</a:t>
            </a:r>
            <a:r>
              <a:rPr lang="en-GB" sz="4800" dirty="0">
                <a:latin typeface="Arial" panose="020B0604020202020204" pitchFamily="34" charset="0"/>
                <a:ea typeface="Calibri" panose="020F0502020204030204" pitchFamily="34" charset="0"/>
                <a:cs typeface="Arial" panose="020B0604020202020204" pitchFamily="34" charset="0"/>
              </a:rPr>
              <a:t>(3), 301-379.</a:t>
            </a:r>
          </a:p>
          <a:p>
            <a:pPr marL="0" indent="-457200">
              <a:lnSpc>
                <a:spcPct val="220000"/>
              </a:lnSpc>
              <a:spcAft>
                <a:spcPts val="800"/>
              </a:spcAft>
              <a:buNone/>
            </a:pPr>
            <a:r>
              <a:rPr lang="en-GB" sz="4800" dirty="0" err="1">
                <a:latin typeface="Arial" panose="020B0604020202020204" pitchFamily="34" charset="0"/>
                <a:ea typeface="Calibri" panose="020F0502020204030204" pitchFamily="34" charset="0"/>
                <a:cs typeface="Arial" panose="020B0604020202020204" pitchFamily="34" charset="0"/>
              </a:rPr>
              <a:t>Eze</a:t>
            </a:r>
            <a:r>
              <a:rPr lang="en-GB" sz="4800" dirty="0">
                <a:latin typeface="Arial" panose="020B0604020202020204" pitchFamily="34" charset="0"/>
                <a:ea typeface="Calibri" panose="020F0502020204030204" pitchFamily="34" charset="0"/>
                <a:cs typeface="Arial" panose="020B0604020202020204" pitchFamily="34" charset="0"/>
              </a:rPr>
              <a:t>, U. C., Kwan, P. Y., &amp; </a:t>
            </a:r>
            <a:r>
              <a:rPr lang="en-GB" sz="4800" dirty="0" err="1">
                <a:latin typeface="Arial" panose="020B0604020202020204" pitchFamily="34" charset="0"/>
                <a:ea typeface="Calibri" panose="020F0502020204030204" pitchFamily="34" charset="0"/>
                <a:cs typeface="Arial" panose="020B0604020202020204" pitchFamily="34" charset="0"/>
              </a:rPr>
              <a:t>Wamala</a:t>
            </a:r>
            <a:r>
              <a:rPr lang="en-GB" sz="4800" dirty="0">
                <a:latin typeface="Arial" panose="020B0604020202020204" pitchFamily="34" charset="0"/>
                <a:ea typeface="Calibri" panose="020F0502020204030204" pitchFamily="34" charset="0"/>
                <a:cs typeface="Arial" panose="020B0604020202020204" pitchFamily="34" charset="0"/>
              </a:rPr>
              <a:t>, F. (2012). </a:t>
            </a:r>
            <a:r>
              <a:rPr lang="en-GB" sz="4800" dirty="0" err="1">
                <a:latin typeface="Arial" panose="020B0604020202020204" pitchFamily="34" charset="0"/>
                <a:ea typeface="Calibri" panose="020F0502020204030204" pitchFamily="34" charset="0"/>
                <a:cs typeface="Arial" panose="020B0604020202020204" pitchFamily="34" charset="0"/>
              </a:rPr>
              <a:t>Analyzing</a:t>
            </a:r>
            <a:r>
              <a:rPr lang="en-GB" sz="4800" dirty="0">
                <a:latin typeface="Arial" panose="020B0604020202020204" pitchFamily="34" charset="0"/>
                <a:ea typeface="Calibri" panose="020F0502020204030204" pitchFamily="34" charset="0"/>
                <a:cs typeface="Arial" panose="020B0604020202020204" pitchFamily="34" charset="0"/>
              </a:rPr>
              <a:t> the intention to purchase proton automobiles: </a:t>
            </a:r>
            <a:r>
              <a:rPr lang="en-GB" sz="4800" i="1" dirty="0">
                <a:latin typeface="Arial" panose="020B0604020202020204" pitchFamily="34" charset="0"/>
                <a:ea typeface="Calibri" panose="020F0502020204030204" pitchFamily="34" charset="0"/>
                <a:cs typeface="Arial" panose="020B0604020202020204" pitchFamily="34" charset="0"/>
              </a:rPr>
              <a:t>Preliminary findings, </a:t>
            </a:r>
            <a:r>
              <a:rPr lang="en-GB" sz="4800" dirty="0">
                <a:latin typeface="Arial" panose="020B0604020202020204" pitchFamily="34" charset="0"/>
                <a:ea typeface="Calibri" panose="020F0502020204030204" pitchFamily="34" charset="0"/>
                <a:cs typeface="Arial" panose="020B0604020202020204" pitchFamily="34" charset="0"/>
              </a:rPr>
              <a:t>8.</a:t>
            </a:r>
          </a:p>
          <a:p>
            <a:endParaRPr lang="en-GB" dirty="0"/>
          </a:p>
        </p:txBody>
      </p:sp>
    </p:spTree>
    <p:extLst>
      <p:ext uri="{BB962C8B-B14F-4D97-AF65-F5344CB8AC3E}">
        <p14:creationId xmlns:p14="http://schemas.microsoft.com/office/powerpoint/2010/main" val="28920501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l="-54000" r="34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662B1-EC02-41E8-8132-3A18C0CB7B48}"/>
              </a:ext>
            </a:extLst>
          </p:cNvPr>
          <p:cNvSpPr>
            <a:spLocks noGrp="1"/>
          </p:cNvSpPr>
          <p:nvPr>
            <p:ph type="title"/>
          </p:nvPr>
        </p:nvSpPr>
        <p:spPr>
          <a:xfrm>
            <a:off x="3203848" y="274638"/>
            <a:ext cx="5482952" cy="1143000"/>
          </a:xfrm>
        </p:spPr>
        <p:txBody>
          <a:bodyPr/>
          <a:lstStyle/>
          <a:p>
            <a:r>
              <a:rPr lang="en-GB" b="1" dirty="0">
                <a:latin typeface="Arial" panose="020B0604020202020204" pitchFamily="34" charset="0"/>
                <a:cs typeface="Arial" panose="020B0604020202020204" pitchFamily="34" charset="0"/>
              </a:rPr>
              <a:t>References (contd.)</a:t>
            </a:r>
          </a:p>
        </p:txBody>
      </p:sp>
      <p:sp>
        <p:nvSpPr>
          <p:cNvPr id="3" name="Content Placeholder 2">
            <a:extLst>
              <a:ext uri="{FF2B5EF4-FFF2-40B4-BE49-F238E27FC236}">
                <a16:creationId xmlns:a16="http://schemas.microsoft.com/office/drawing/2014/main" id="{899304A5-98F4-49BC-A99A-4943F32A4216}"/>
              </a:ext>
            </a:extLst>
          </p:cNvPr>
          <p:cNvSpPr>
            <a:spLocks noGrp="1"/>
          </p:cNvSpPr>
          <p:nvPr>
            <p:ph idx="1"/>
          </p:nvPr>
        </p:nvSpPr>
        <p:spPr>
          <a:xfrm>
            <a:off x="457200" y="1600200"/>
            <a:ext cx="8229600" cy="5257800"/>
          </a:xfrm>
        </p:spPr>
        <p:txBody>
          <a:bodyPr>
            <a:normAutofit fontScale="25000" lnSpcReduction="20000"/>
          </a:bodyPr>
          <a:lstStyle/>
          <a:p>
            <a:pPr marL="0" indent="-457200">
              <a:lnSpc>
                <a:spcPct val="220000"/>
              </a:lnSpc>
              <a:spcAft>
                <a:spcPts val="800"/>
              </a:spcAft>
              <a:buNone/>
            </a:pPr>
            <a:r>
              <a:rPr lang="en-GB" sz="4800" dirty="0" err="1">
                <a:latin typeface="Arial" panose="020B0604020202020204" pitchFamily="34" charset="0"/>
                <a:ea typeface="Calibri" panose="020F0502020204030204" pitchFamily="34" charset="0"/>
                <a:cs typeface="Arial" panose="020B0604020202020204" pitchFamily="34" charset="0"/>
              </a:rPr>
              <a:t>Graeff</a:t>
            </a:r>
            <a:r>
              <a:rPr lang="en-GB" sz="4800" dirty="0">
                <a:latin typeface="Arial" panose="020B0604020202020204" pitchFamily="34" charset="0"/>
                <a:ea typeface="Calibri" panose="020F0502020204030204" pitchFamily="34" charset="0"/>
                <a:cs typeface="Arial" panose="020B0604020202020204" pitchFamily="34" charset="0"/>
              </a:rPr>
              <a:t>, T. R. (1997). Consumption situations and the effects of brand image on consumers' brand evaluations. </a:t>
            </a:r>
            <a:r>
              <a:rPr lang="en-GB" sz="4800" i="1" dirty="0">
                <a:latin typeface="Arial" panose="020B0604020202020204" pitchFamily="34" charset="0"/>
                <a:ea typeface="Calibri" panose="020F0502020204030204" pitchFamily="34" charset="0"/>
                <a:cs typeface="Arial" panose="020B0604020202020204" pitchFamily="34" charset="0"/>
              </a:rPr>
              <a:t>Journal of psychology &amp; marketing, 14</a:t>
            </a:r>
            <a:r>
              <a:rPr lang="en-GB" sz="4800" dirty="0">
                <a:latin typeface="Arial" panose="020B0604020202020204" pitchFamily="34" charset="0"/>
                <a:ea typeface="Calibri" panose="020F0502020204030204" pitchFamily="34" charset="0"/>
                <a:cs typeface="Arial" panose="020B0604020202020204" pitchFamily="34" charset="0"/>
              </a:rPr>
              <a:t>(1), 49-70.</a:t>
            </a:r>
          </a:p>
          <a:p>
            <a:pPr marL="0" indent="-457200">
              <a:lnSpc>
                <a:spcPct val="220000"/>
              </a:lnSpc>
              <a:spcAft>
                <a:spcPts val="800"/>
              </a:spcAft>
              <a:buNone/>
            </a:pPr>
            <a:r>
              <a:rPr lang="en-GB" sz="4800" dirty="0">
                <a:latin typeface="Arial" panose="020B0604020202020204" pitchFamily="34" charset="0"/>
                <a:ea typeface="Calibri" panose="020F0502020204030204" pitchFamily="34" charset="0"/>
                <a:cs typeface="Arial" panose="020B0604020202020204" pitchFamily="34" charset="0"/>
              </a:rPr>
              <a:t>Jang, S., &amp; </a:t>
            </a:r>
            <a:r>
              <a:rPr lang="en-GB" sz="4800" dirty="0" err="1">
                <a:latin typeface="Arial" panose="020B0604020202020204" pitchFamily="34" charset="0"/>
                <a:ea typeface="Calibri" panose="020F0502020204030204" pitchFamily="34" charset="0"/>
                <a:cs typeface="Arial" panose="020B0604020202020204" pitchFamily="34" charset="0"/>
              </a:rPr>
              <a:t>Namkung</a:t>
            </a:r>
            <a:r>
              <a:rPr lang="en-GB" sz="4800" dirty="0">
                <a:latin typeface="Arial" panose="020B0604020202020204" pitchFamily="34" charset="0"/>
                <a:ea typeface="Calibri" panose="020F0502020204030204" pitchFamily="34" charset="0"/>
                <a:cs typeface="Arial" panose="020B0604020202020204" pitchFamily="34" charset="0"/>
              </a:rPr>
              <a:t>, Y. (2009). Perceived quality, emotions, and </a:t>
            </a:r>
            <a:r>
              <a:rPr lang="en-GB" sz="4800" dirty="0" err="1">
                <a:latin typeface="Arial" panose="020B0604020202020204" pitchFamily="34" charset="0"/>
                <a:ea typeface="Calibri" panose="020F0502020204030204" pitchFamily="34" charset="0"/>
                <a:cs typeface="Arial" panose="020B0604020202020204" pitchFamily="34" charset="0"/>
              </a:rPr>
              <a:t>behavioral</a:t>
            </a:r>
            <a:r>
              <a:rPr lang="en-GB" sz="4800" dirty="0">
                <a:latin typeface="Arial" panose="020B0604020202020204" pitchFamily="34" charset="0"/>
                <a:ea typeface="Calibri" panose="020F0502020204030204" pitchFamily="34" charset="0"/>
                <a:cs typeface="Arial" panose="020B0604020202020204" pitchFamily="34" charset="0"/>
              </a:rPr>
              <a:t> intentions: Application of an extended Mehrabian-Russell model to restaurants. </a:t>
            </a:r>
            <a:r>
              <a:rPr lang="en-GB" sz="4800" i="1" dirty="0">
                <a:latin typeface="Arial" panose="020B0604020202020204" pitchFamily="34" charset="0"/>
                <a:ea typeface="Calibri" panose="020F0502020204030204" pitchFamily="34" charset="0"/>
                <a:cs typeface="Arial" panose="020B0604020202020204" pitchFamily="34" charset="0"/>
              </a:rPr>
              <a:t>Journal of business research</a:t>
            </a:r>
            <a:r>
              <a:rPr lang="en-GB" sz="4800" dirty="0">
                <a:latin typeface="Arial" panose="020B0604020202020204" pitchFamily="34" charset="0"/>
                <a:ea typeface="Calibri" panose="020F0502020204030204" pitchFamily="34" charset="0"/>
                <a:cs typeface="Arial" panose="020B0604020202020204" pitchFamily="34" charset="0"/>
              </a:rPr>
              <a:t>, 62, 451-460.</a:t>
            </a:r>
          </a:p>
          <a:p>
            <a:pPr marL="0" indent="-457200">
              <a:lnSpc>
                <a:spcPct val="220000"/>
              </a:lnSpc>
              <a:spcAft>
                <a:spcPts val="800"/>
              </a:spcAft>
              <a:buNone/>
            </a:pPr>
            <a:r>
              <a:rPr lang="en-GB" sz="4800" dirty="0" err="1">
                <a:latin typeface="Arial" panose="020B0604020202020204" pitchFamily="34" charset="0"/>
                <a:ea typeface="Calibri" panose="020F0502020204030204" pitchFamily="34" charset="0"/>
                <a:cs typeface="Arial" panose="020B0604020202020204" pitchFamily="34" charset="0"/>
              </a:rPr>
              <a:t>Kamins</a:t>
            </a:r>
            <a:r>
              <a:rPr lang="en-GB" sz="4800" dirty="0">
                <a:latin typeface="Arial" panose="020B0604020202020204" pitchFamily="34" charset="0"/>
                <a:ea typeface="Calibri" panose="020F0502020204030204" pitchFamily="34" charset="0"/>
                <a:cs typeface="Arial" panose="020B0604020202020204" pitchFamily="34" charset="0"/>
              </a:rPr>
              <a:t>, M. A., &amp; Marks, L. J. (1991). The Perception of kosher as a third party certification claim in advertising for familiar and unfamiliar brands. </a:t>
            </a:r>
            <a:r>
              <a:rPr lang="en-GB" sz="4800" i="1" dirty="0">
                <a:latin typeface="Arial" panose="020B0604020202020204" pitchFamily="34" charset="0"/>
                <a:ea typeface="Calibri" panose="020F0502020204030204" pitchFamily="34" charset="0"/>
                <a:cs typeface="Arial" panose="020B0604020202020204" pitchFamily="34" charset="0"/>
              </a:rPr>
              <a:t>Journal of the academy of marketing science,</a:t>
            </a:r>
            <a:r>
              <a:rPr lang="en-GB" sz="4800" dirty="0">
                <a:latin typeface="Arial" panose="020B0604020202020204" pitchFamily="34" charset="0"/>
                <a:ea typeface="Calibri" panose="020F0502020204030204" pitchFamily="34" charset="0"/>
                <a:cs typeface="Arial" panose="020B0604020202020204" pitchFamily="34" charset="0"/>
              </a:rPr>
              <a:t> 19, 117-185.</a:t>
            </a:r>
          </a:p>
          <a:p>
            <a:pPr marL="0" indent="-457200">
              <a:lnSpc>
                <a:spcPct val="220000"/>
              </a:lnSpc>
              <a:spcAft>
                <a:spcPts val="800"/>
              </a:spcAft>
              <a:buNone/>
            </a:pPr>
            <a:r>
              <a:rPr lang="en-GB" sz="4800" dirty="0">
                <a:latin typeface="Arial" panose="020B0604020202020204" pitchFamily="34" charset="0"/>
                <a:ea typeface="Calibri" panose="020F0502020204030204" pitchFamily="34" charset="0"/>
                <a:cs typeface="Arial" panose="020B0604020202020204" pitchFamily="34" charset="0"/>
              </a:rPr>
              <a:t>Keller, K. L., Parameswaran, M., &amp; Jacob, I. (2011). </a:t>
            </a:r>
            <a:r>
              <a:rPr lang="en-GB" sz="4800" i="1" dirty="0">
                <a:latin typeface="Arial" panose="020B0604020202020204" pitchFamily="34" charset="0"/>
                <a:ea typeface="Calibri" panose="020F0502020204030204" pitchFamily="34" charset="0"/>
                <a:cs typeface="Arial" panose="020B0604020202020204" pitchFamily="34" charset="0"/>
              </a:rPr>
              <a:t>Strategic brand management</a:t>
            </a:r>
            <a:r>
              <a:rPr lang="en-GB" sz="4800" dirty="0">
                <a:latin typeface="Arial" panose="020B0604020202020204" pitchFamily="34" charset="0"/>
                <a:ea typeface="Calibri" panose="020F0502020204030204" pitchFamily="34" charset="0"/>
                <a:cs typeface="Arial" panose="020B0604020202020204" pitchFamily="34" charset="0"/>
              </a:rPr>
              <a:t>. India: Person Education.</a:t>
            </a:r>
          </a:p>
          <a:p>
            <a:pPr marL="0" indent="-457200">
              <a:lnSpc>
                <a:spcPct val="220000"/>
              </a:lnSpc>
              <a:spcAft>
                <a:spcPts val="800"/>
              </a:spcAft>
              <a:buNone/>
            </a:pPr>
            <a:r>
              <a:rPr lang="en-GB" sz="4800" dirty="0">
                <a:latin typeface="Arial" panose="020B0604020202020204" pitchFamily="34" charset="0"/>
                <a:ea typeface="Calibri" panose="020F0502020204030204" pitchFamily="34" charset="0"/>
                <a:cs typeface="Arial" panose="020B0604020202020204" pitchFamily="34" charset="0"/>
              </a:rPr>
              <a:t>Kotler, P. (2000). </a:t>
            </a:r>
            <a:r>
              <a:rPr lang="en-GB" sz="4800" i="1" dirty="0">
                <a:latin typeface="Arial" panose="020B0604020202020204" pitchFamily="34" charset="0"/>
                <a:ea typeface="Calibri" panose="020F0502020204030204" pitchFamily="34" charset="0"/>
                <a:cs typeface="Arial" panose="020B0604020202020204" pitchFamily="34" charset="0"/>
              </a:rPr>
              <a:t>Marketing Management: Analysis, Planning and Control (10th ed.)</a:t>
            </a:r>
            <a:r>
              <a:rPr lang="en-GB" sz="4800" dirty="0">
                <a:latin typeface="Arial" panose="020B0604020202020204" pitchFamily="34" charset="0"/>
                <a:ea typeface="Calibri" panose="020F0502020204030204" pitchFamily="34" charset="0"/>
                <a:cs typeface="Arial" panose="020B0604020202020204" pitchFamily="34" charset="0"/>
              </a:rPr>
              <a:t>. New Jersey, NJ: Prentice Hall.</a:t>
            </a:r>
          </a:p>
          <a:p>
            <a:pPr marL="0" indent="-457200">
              <a:lnSpc>
                <a:spcPct val="220000"/>
              </a:lnSpc>
              <a:spcAft>
                <a:spcPts val="800"/>
              </a:spcAft>
              <a:buNone/>
            </a:pPr>
            <a:r>
              <a:rPr lang="en-GB" sz="4800" dirty="0">
                <a:latin typeface="Arial" panose="020B0604020202020204" pitchFamily="34" charset="0"/>
                <a:ea typeface="Calibri" panose="020F0502020204030204" pitchFamily="34" charset="0"/>
                <a:cs typeface="Arial" panose="020B0604020202020204" pitchFamily="34" charset="0"/>
              </a:rPr>
              <a:t>Lee, C. J., &amp; Tseng, S. A. (2011). A study of the effects in brand awareness and brand image through sport sponsorship - taking ATUNAS as an example. </a:t>
            </a:r>
            <a:r>
              <a:rPr lang="en-GB" sz="4800" i="1" dirty="0">
                <a:latin typeface="Arial" panose="020B0604020202020204" pitchFamily="34" charset="0"/>
                <a:ea typeface="Calibri" panose="020F0502020204030204" pitchFamily="34" charset="0"/>
                <a:cs typeface="Arial" panose="020B0604020202020204" pitchFamily="34" charset="0"/>
              </a:rPr>
              <a:t>Review of leisure, sport and health, 123</a:t>
            </a:r>
            <a:r>
              <a:rPr lang="en-GB" sz="4800" dirty="0">
                <a:latin typeface="Arial" panose="020B0604020202020204" pitchFamily="34" charset="0"/>
                <a:ea typeface="Calibri" panose="020F0502020204030204" pitchFamily="34" charset="0"/>
                <a:cs typeface="Arial" panose="020B0604020202020204" pitchFamily="34" charset="0"/>
              </a:rPr>
              <a:t>(2).</a:t>
            </a:r>
          </a:p>
          <a:p>
            <a:pPr marL="0" indent="-457200">
              <a:lnSpc>
                <a:spcPct val="220000"/>
              </a:lnSpc>
              <a:spcAft>
                <a:spcPts val="800"/>
              </a:spcAft>
              <a:buNone/>
            </a:pPr>
            <a:r>
              <a:rPr lang="en-GB" sz="4800" dirty="0">
                <a:latin typeface="Arial" panose="020B0604020202020204" pitchFamily="34" charset="0"/>
                <a:ea typeface="Calibri" panose="020F0502020204030204" pitchFamily="34" charset="0"/>
                <a:cs typeface="Arial" panose="020B0604020202020204" pitchFamily="34" charset="0"/>
              </a:rPr>
              <a:t>National Coffee Association. (n.d.). </a:t>
            </a:r>
            <a:r>
              <a:rPr lang="en-GB" sz="4800" i="1" dirty="0">
                <a:latin typeface="Arial" panose="020B0604020202020204" pitchFamily="34" charset="0"/>
                <a:ea typeface="Calibri" panose="020F0502020204030204" pitchFamily="34" charset="0"/>
                <a:cs typeface="Arial" panose="020B0604020202020204" pitchFamily="34" charset="0"/>
              </a:rPr>
              <a:t>All About Coffee</a:t>
            </a:r>
            <a:r>
              <a:rPr lang="en-GB" sz="4800" dirty="0">
                <a:latin typeface="Arial" panose="020B0604020202020204" pitchFamily="34" charset="0"/>
                <a:ea typeface="Calibri" panose="020F0502020204030204" pitchFamily="34" charset="0"/>
                <a:cs typeface="Arial" panose="020B0604020202020204" pitchFamily="34" charset="0"/>
              </a:rPr>
              <a:t> - National Coffee Association. Retrieved July 6, 2014, from http://www.ncausa.org/i4a/pages/index.cfm?pageid=30</a:t>
            </a:r>
          </a:p>
          <a:p>
            <a:endParaRPr lang="en-GB" dirty="0"/>
          </a:p>
        </p:txBody>
      </p:sp>
    </p:spTree>
    <p:extLst>
      <p:ext uri="{BB962C8B-B14F-4D97-AF65-F5344CB8AC3E}">
        <p14:creationId xmlns:p14="http://schemas.microsoft.com/office/powerpoint/2010/main" val="32223345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l="-54000" r="34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662B1-EC02-41E8-8132-3A18C0CB7B48}"/>
              </a:ext>
            </a:extLst>
          </p:cNvPr>
          <p:cNvSpPr>
            <a:spLocks noGrp="1"/>
          </p:cNvSpPr>
          <p:nvPr>
            <p:ph type="title"/>
          </p:nvPr>
        </p:nvSpPr>
        <p:spPr>
          <a:xfrm>
            <a:off x="3203848" y="274638"/>
            <a:ext cx="5482952" cy="1143000"/>
          </a:xfrm>
        </p:spPr>
        <p:txBody>
          <a:bodyPr/>
          <a:lstStyle/>
          <a:p>
            <a:r>
              <a:rPr lang="en-GB" b="1" dirty="0">
                <a:latin typeface="Arial" panose="020B0604020202020204" pitchFamily="34" charset="0"/>
                <a:cs typeface="Arial" panose="020B0604020202020204" pitchFamily="34" charset="0"/>
              </a:rPr>
              <a:t>References (contd.)</a:t>
            </a:r>
          </a:p>
        </p:txBody>
      </p:sp>
      <p:sp>
        <p:nvSpPr>
          <p:cNvPr id="3" name="Content Placeholder 2">
            <a:extLst>
              <a:ext uri="{FF2B5EF4-FFF2-40B4-BE49-F238E27FC236}">
                <a16:creationId xmlns:a16="http://schemas.microsoft.com/office/drawing/2014/main" id="{899304A5-98F4-49BC-A99A-4943F32A4216}"/>
              </a:ext>
            </a:extLst>
          </p:cNvPr>
          <p:cNvSpPr>
            <a:spLocks noGrp="1"/>
          </p:cNvSpPr>
          <p:nvPr>
            <p:ph idx="1"/>
          </p:nvPr>
        </p:nvSpPr>
        <p:spPr>
          <a:xfrm>
            <a:off x="457200" y="1600200"/>
            <a:ext cx="8229600" cy="5257800"/>
          </a:xfrm>
        </p:spPr>
        <p:txBody>
          <a:bodyPr>
            <a:normAutofit fontScale="25000" lnSpcReduction="20000"/>
          </a:bodyPr>
          <a:lstStyle/>
          <a:p>
            <a:pPr marL="0" indent="-457200">
              <a:lnSpc>
                <a:spcPct val="220000"/>
              </a:lnSpc>
              <a:spcAft>
                <a:spcPts val="800"/>
              </a:spcAft>
              <a:buNone/>
            </a:pPr>
            <a:r>
              <a:rPr lang="en-GB" sz="4800" dirty="0">
                <a:latin typeface="Arial" panose="020B0604020202020204" pitchFamily="34" charset="0"/>
                <a:ea typeface="Calibri" panose="020F0502020204030204" pitchFamily="34" charset="0"/>
                <a:cs typeface="Arial" panose="020B0604020202020204" pitchFamily="34" charset="0"/>
              </a:rPr>
              <a:t>Nevash, N. (2014, February 20). </a:t>
            </a:r>
            <a:r>
              <a:rPr lang="en-GB" sz="4800" i="1" dirty="0">
                <a:latin typeface="Arial" panose="020B0604020202020204" pitchFamily="34" charset="0"/>
                <a:ea typeface="Calibri" panose="020F0502020204030204" pitchFamily="34" charset="0"/>
                <a:cs typeface="Arial" panose="020B0604020202020204" pitchFamily="34" charset="0"/>
              </a:rPr>
              <a:t>There’s something brewing with coffee</a:t>
            </a:r>
            <a:r>
              <a:rPr lang="en-GB" sz="4800" dirty="0">
                <a:latin typeface="Arial" panose="020B0604020202020204" pitchFamily="34" charset="0"/>
                <a:ea typeface="Calibri" panose="020F0502020204030204" pitchFamily="34" charset="0"/>
                <a:cs typeface="Arial" panose="020B0604020202020204" pitchFamily="34" charset="0"/>
              </a:rPr>
              <a:t> - SME | The Star Online. Retrieved August 10, 2014, from http://www.thestar.com.my/Business/SME/2014/02/20/Theressomething-brewing-with-coffee-Drinks-rising-popularity-opens-upbusiness-opportunities/?style=biz</a:t>
            </a:r>
          </a:p>
          <a:p>
            <a:pPr marL="0" indent="-457200">
              <a:lnSpc>
                <a:spcPct val="220000"/>
              </a:lnSpc>
              <a:spcAft>
                <a:spcPts val="800"/>
              </a:spcAft>
              <a:buNone/>
            </a:pPr>
            <a:r>
              <a:rPr lang="en-GB" sz="4800" dirty="0">
                <a:latin typeface="Arial" panose="020B0604020202020204" pitchFamily="34" charset="0"/>
                <a:ea typeface="Calibri" panose="020F0502020204030204" pitchFamily="34" charset="0"/>
                <a:cs typeface="Arial" panose="020B0604020202020204" pitchFamily="34" charset="0"/>
              </a:rPr>
              <a:t>Porter, M. E. (1974). Consumer </a:t>
            </a:r>
            <a:r>
              <a:rPr lang="en-GB" sz="4800" dirty="0" err="1">
                <a:latin typeface="Arial" panose="020B0604020202020204" pitchFamily="34" charset="0"/>
                <a:ea typeface="Calibri" panose="020F0502020204030204" pitchFamily="34" charset="0"/>
                <a:cs typeface="Arial" panose="020B0604020202020204" pitchFamily="34" charset="0"/>
              </a:rPr>
              <a:t>behavior</a:t>
            </a:r>
            <a:r>
              <a:rPr lang="en-GB" sz="4800" dirty="0">
                <a:latin typeface="Arial" panose="020B0604020202020204" pitchFamily="34" charset="0"/>
                <a:ea typeface="Calibri" panose="020F0502020204030204" pitchFamily="34" charset="0"/>
                <a:cs typeface="Arial" panose="020B0604020202020204" pitchFamily="34" charset="0"/>
              </a:rPr>
              <a:t>, retailer power and market performance in consumer goods industries. </a:t>
            </a:r>
            <a:r>
              <a:rPr lang="en-GB" sz="4800" i="1" dirty="0">
                <a:solidFill>
                  <a:srgbClr val="222222"/>
                </a:solidFill>
                <a:latin typeface="Arial" panose="020B0604020202020204" pitchFamily="34" charset="0"/>
                <a:ea typeface="Calibri" panose="020F0502020204030204" pitchFamily="34" charset="0"/>
                <a:cs typeface="Arial" panose="020B0604020202020204" pitchFamily="34" charset="0"/>
              </a:rPr>
              <a:t>The review of economics and statistics</a:t>
            </a:r>
            <a:r>
              <a:rPr lang="en-GB" sz="4800" i="1" dirty="0">
                <a:latin typeface="Arial" panose="020B0604020202020204" pitchFamily="34" charset="0"/>
                <a:ea typeface="Calibri" panose="020F0502020204030204" pitchFamily="34" charset="0"/>
                <a:cs typeface="Arial" panose="020B0604020202020204" pitchFamily="34" charset="0"/>
              </a:rPr>
              <a:t>, 56</a:t>
            </a:r>
            <a:r>
              <a:rPr lang="en-GB" sz="4800" dirty="0">
                <a:latin typeface="Arial" panose="020B0604020202020204" pitchFamily="34" charset="0"/>
                <a:ea typeface="Calibri" panose="020F0502020204030204" pitchFamily="34" charset="0"/>
                <a:cs typeface="Arial" panose="020B0604020202020204" pitchFamily="34" charset="0"/>
              </a:rPr>
              <a:t>(4): 419-436.</a:t>
            </a:r>
          </a:p>
          <a:p>
            <a:pPr marL="0" indent="-457200">
              <a:lnSpc>
                <a:spcPct val="220000"/>
              </a:lnSpc>
              <a:spcAft>
                <a:spcPts val="800"/>
              </a:spcAft>
              <a:buNone/>
            </a:pPr>
            <a:r>
              <a:rPr lang="en-GB" sz="4800" dirty="0">
                <a:solidFill>
                  <a:srgbClr val="222222"/>
                </a:solidFill>
                <a:latin typeface="Arial" panose="020B0604020202020204" pitchFamily="34" charset="0"/>
                <a:ea typeface="Calibri" panose="020F0502020204030204" pitchFamily="34" charset="0"/>
                <a:cs typeface="Arial" panose="020B0604020202020204" pitchFamily="34" charset="0"/>
              </a:rPr>
              <a:t>Spears, N., &amp; Singh, S. N. (2004). Measuring attitude toward the brand and purchase intentions. </a:t>
            </a:r>
            <a:r>
              <a:rPr lang="en-GB" sz="4800" i="1" dirty="0">
                <a:latin typeface="Arial" panose="020B0604020202020204" pitchFamily="34" charset="0"/>
                <a:ea typeface="Calibri" panose="020F0502020204030204" pitchFamily="34" charset="0"/>
                <a:cs typeface="Arial" panose="020B0604020202020204" pitchFamily="34" charset="0"/>
              </a:rPr>
              <a:t>Journal of current issues &amp; research in advertising</a:t>
            </a:r>
            <a:r>
              <a:rPr lang="en-GB" sz="4800" dirty="0">
                <a:latin typeface="Arial" panose="020B0604020202020204" pitchFamily="34" charset="0"/>
                <a:ea typeface="Calibri" panose="020F0502020204030204" pitchFamily="34" charset="0"/>
                <a:cs typeface="Arial" panose="020B0604020202020204" pitchFamily="34" charset="0"/>
              </a:rPr>
              <a:t>, </a:t>
            </a:r>
            <a:r>
              <a:rPr lang="en-GB" sz="4800" i="1" dirty="0">
                <a:latin typeface="Arial" panose="020B0604020202020204" pitchFamily="34" charset="0"/>
                <a:ea typeface="Calibri" panose="020F0502020204030204" pitchFamily="34" charset="0"/>
                <a:cs typeface="Arial" panose="020B0604020202020204" pitchFamily="34" charset="0"/>
              </a:rPr>
              <a:t>26</a:t>
            </a:r>
            <a:r>
              <a:rPr lang="en-GB" sz="4800" dirty="0">
                <a:latin typeface="Arial" panose="020B0604020202020204" pitchFamily="34" charset="0"/>
                <a:ea typeface="Calibri" panose="020F0502020204030204" pitchFamily="34" charset="0"/>
                <a:cs typeface="Arial" panose="020B0604020202020204" pitchFamily="34" charset="0"/>
              </a:rPr>
              <a:t>(2), 53-66.</a:t>
            </a:r>
          </a:p>
          <a:p>
            <a:pPr marL="0" indent="-457200">
              <a:lnSpc>
                <a:spcPct val="220000"/>
              </a:lnSpc>
              <a:spcAft>
                <a:spcPts val="800"/>
              </a:spcAft>
              <a:buNone/>
            </a:pPr>
            <a:r>
              <a:rPr lang="en-GB" sz="4800" dirty="0">
                <a:latin typeface="Arial" panose="020B0604020202020204" pitchFamily="34" charset="0"/>
                <a:ea typeface="Calibri" panose="020F0502020204030204" pitchFamily="34" charset="0"/>
                <a:cs typeface="Arial" panose="020B0604020202020204" pitchFamily="34" charset="0"/>
              </a:rPr>
              <a:t>Wu, C. S., Yeh, Y. Y., &amp; Hsiao, C. R. (2011). The effect of store image and service quality on brand image and purchase intention for private label brands. </a:t>
            </a:r>
            <a:r>
              <a:rPr lang="en-GB" sz="4800" i="1" dirty="0">
                <a:latin typeface="Arial" panose="020B0604020202020204" pitchFamily="34" charset="0"/>
                <a:ea typeface="Calibri" panose="020F0502020204030204" pitchFamily="34" charset="0"/>
                <a:cs typeface="Arial" panose="020B0604020202020204" pitchFamily="34" charset="0"/>
              </a:rPr>
              <a:t>Australasian marketing journal, </a:t>
            </a:r>
            <a:r>
              <a:rPr lang="en-GB" sz="4800" dirty="0">
                <a:latin typeface="Arial" panose="020B0604020202020204" pitchFamily="34" charset="0"/>
                <a:ea typeface="Calibri" panose="020F0502020204030204" pitchFamily="34" charset="0"/>
                <a:cs typeface="Arial" panose="020B0604020202020204" pitchFamily="34" charset="0"/>
              </a:rPr>
              <a:t>19(1), 30.</a:t>
            </a:r>
          </a:p>
          <a:p>
            <a:pPr marL="0" indent="-457200">
              <a:lnSpc>
                <a:spcPct val="220000"/>
              </a:lnSpc>
              <a:spcAft>
                <a:spcPts val="800"/>
              </a:spcAft>
              <a:buNone/>
            </a:pPr>
            <a:r>
              <a:rPr lang="en-GB" sz="4800" dirty="0">
                <a:solidFill>
                  <a:srgbClr val="222222"/>
                </a:solidFill>
                <a:latin typeface="Arial" panose="020B0604020202020204" pitchFamily="34" charset="0"/>
                <a:ea typeface="Calibri" panose="020F0502020204030204" pitchFamily="34" charset="0"/>
                <a:cs typeface="Arial" panose="020B0604020202020204" pitchFamily="34" charset="0"/>
              </a:rPr>
              <a:t>Zeithaml, V. A. (1988). Consumer perceptions of price, quality, and value: a means-end model and synthesis of evidence. </a:t>
            </a:r>
            <a:r>
              <a:rPr lang="en-GB" sz="4800" i="1" dirty="0">
                <a:latin typeface="Arial" panose="020B0604020202020204" pitchFamily="34" charset="0"/>
                <a:ea typeface="Calibri" panose="020F0502020204030204" pitchFamily="34" charset="0"/>
                <a:cs typeface="Arial" panose="020B0604020202020204" pitchFamily="34" charset="0"/>
              </a:rPr>
              <a:t>Journal of marketing</a:t>
            </a:r>
            <a:r>
              <a:rPr lang="en-GB" sz="4800" dirty="0">
                <a:latin typeface="Arial" panose="020B0604020202020204" pitchFamily="34" charset="0"/>
                <a:ea typeface="Calibri" panose="020F0502020204030204" pitchFamily="34" charset="0"/>
                <a:cs typeface="Arial" panose="020B0604020202020204" pitchFamily="34" charset="0"/>
              </a:rPr>
              <a:t>, </a:t>
            </a:r>
            <a:r>
              <a:rPr lang="en-GB" sz="4800" i="1" dirty="0">
                <a:latin typeface="Arial" panose="020B0604020202020204" pitchFamily="34" charset="0"/>
                <a:ea typeface="Calibri" panose="020F0502020204030204" pitchFamily="34" charset="0"/>
                <a:cs typeface="Arial" panose="020B0604020202020204" pitchFamily="34" charset="0"/>
              </a:rPr>
              <a:t>52</a:t>
            </a:r>
            <a:r>
              <a:rPr lang="en-GB" sz="4800" dirty="0">
                <a:latin typeface="Arial" panose="020B0604020202020204" pitchFamily="34" charset="0"/>
                <a:ea typeface="Calibri" panose="020F0502020204030204" pitchFamily="34" charset="0"/>
                <a:cs typeface="Arial" panose="020B0604020202020204" pitchFamily="34" charset="0"/>
              </a:rPr>
              <a:t>(3), 2-22.</a:t>
            </a:r>
          </a:p>
          <a:p>
            <a:pPr marL="0" indent="-457200">
              <a:lnSpc>
                <a:spcPct val="220000"/>
              </a:lnSpc>
              <a:spcAft>
                <a:spcPts val="800"/>
              </a:spcAft>
              <a:buNone/>
            </a:pPr>
            <a:r>
              <a:rPr lang="en-GB" sz="4800" dirty="0" err="1">
                <a:solidFill>
                  <a:srgbClr val="222222"/>
                </a:solidFill>
                <a:latin typeface="Arial" panose="020B0604020202020204" pitchFamily="34" charset="0"/>
                <a:ea typeface="Calibri" panose="020F0502020204030204" pitchFamily="34" charset="0"/>
                <a:cs typeface="Arial" panose="020B0604020202020204" pitchFamily="34" charset="0"/>
              </a:rPr>
              <a:t>Zikmund</a:t>
            </a:r>
            <a:r>
              <a:rPr lang="en-GB" sz="4800" dirty="0">
                <a:solidFill>
                  <a:srgbClr val="222222"/>
                </a:solidFill>
                <a:latin typeface="Arial" panose="020B0604020202020204" pitchFamily="34" charset="0"/>
                <a:ea typeface="Calibri" panose="020F0502020204030204" pitchFamily="34" charset="0"/>
                <a:cs typeface="Arial" panose="020B0604020202020204" pitchFamily="34" charset="0"/>
              </a:rPr>
              <a:t>, W. G., </a:t>
            </a:r>
            <a:r>
              <a:rPr lang="en-GB" sz="4800" dirty="0" err="1">
                <a:solidFill>
                  <a:srgbClr val="222222"/>
                </a:solidFill>
                <a:latin typeface="Arial" panose="020B0604020202020204" pitchFamily="34" charset="0"/>
                <a:ea typeface="Calibri" panose="020F0502020204030204" pitchFamily="34" charset="0"/>
                <a:cs typeface="Arial" panose="020B0604020202020204" pitchFamily="34" charset="0"/>
              </a:rPr>
              <a:t>Babin</a:t>
            </a:r>
            <a:r>
              <a:rPr lang="en-GB" sz="4800" dirty="0">
                <a:solidFill>
                  <a:srgbClr val="222222"/>
                </a:solidFill>
                <a:latin typeface="Arial" panose="020B0604020202020204" pitchFamily="34" charset="0"/>
                <a:ea typeface="Calibri" panose="020F0502020204030204" pitchFamily="34" charset="0"/>
                <a:cs typeface="Arial" panose="020B0604020202020204" pitchFamily="34" charset="0"/>
              </a:rPr>
              <a:t>, B. J., </a:t>
            </a:r>
            <a:r>
              <a:rPr lang="en-GB" sz="4800" dirty="0" err="1">
                <a:solidFill>
                  <a:srgbClr val="222222"/>
                </a:solidFill>
                <a:latin typeface="Arial" panose="020B0604020202020204" pitchFamily="34" charset="0"/>
                <a:ea typeface="Calibri" panose="020F0502020204030204" pitchFamily="34" charset="0"/>
                <a:cs typeface="Arial" panose="020B0604020202020204" pitchFamily="34" charset="0"/>
              </a:rPr>
              <a:t>Carr</a:t>
            </a:r>
            <a:r>
              <a:rPr lang="en-GB" sz="4800" dirty="0">
                <a:solidFill>
                  <a:srgbClr val="222222"/>
                </a:solidFill>
                <a:latin typeface="Arial" panose="020B0604020202020204" pitchFamily="34" charset="0"/>
                <a:ea typeface="Calibri" panose="020F0502020204030204" pitchFamily="34" charset="0"/>
                <a:cs typeface="Arial" panose="020B0604020202020204" pitchFamily="34" charset="0"/>
              </a:rPr>
              <a:t>, J. C., &amp; Griffin, M. (2013). </a:t>
            </a:r>
            <a:r>
              <a:rPr lang="en-GB" sz="4800" i="1" dirty="0">
                <a:latin typeface="Arial" panose="020B0604020202020204" pitchFamily="34" charset="0"/>
                <a:ea typeface="Calibri" panose="020F0502020204030204" pitchFamily="34" charset="0"/>
                <a:cs typeface="Arial" panose="020B0604020202020204" pitchFamily="34" charset="0"/>
              </a:rPr>
              <a:t>Business research methods</a:t>
            </a:r>
            <a:r>
              <a:rPr lang="en-GB" sz="4800" dirty="0">
                <a:latin typeface="Arial" panose="020B0604020202020204" pitchFamily="34" charset="0"/>
                <a:ea typeface="Calibri" panose="020F0502020204030204" pitchFamily="34" charset="0"/>
                <a:cs typeface="Arial" panose="020B0604020202020204" pitchFamily="34" charset="0"/>
              </a:rPr>
              <a:t>. Cengage Learning.</a:t>
            </a:r>
          </a:p>
          <a:p>
            <a:endParaRPr lang="en-GB" dirty="0"/>
          </a:p>
        </p:txBody>
      </p:sp>
    </p:spTree>
    <p:extLst>
      <p:ext uri="{BB962C8B-B14F-4D97-AF65-F5344CB8AC3E}">
        <p14:creationId xmlns:p14="http://schemas.microsoft.com/office/powerpoint/2010/main" val="12420360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3">
      <a:majorFont>
        <a:latin typeface="Gill Sans MT"/>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M02011643 Faded background picture NEW.potx" id="{1A31D81A-E860-460C-8458-1D2F342492E3}" vid="{F49CFCCE-42BD-4122-B601-93D16A9225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Faded background picture</Template>
  <TotalTime>14649</TotalTime>
  <Words>1777</Words>
  <Application>Microsoft Office PowerPoint</Application>
  <PresentationFormat>On-screen Show (4:3)</PresentationFormat>
  <Paragraphs>193</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Abadi</vt:lpstr>
      <vt:lpstr>Arial</vt:lpstr>
      <vt:lpstr>Calibri</vt:lpstr>
      <vt:lpstr>Gill Sans MT</vt:lpstr>
      <vt:lpstr>Office Theme</vt:lpstr>
      <vt:lpstr>PowerPoint Presentation</vt:lpstr>
      <vt:lpstr>Introduction</vt:lpstr>
      <vt:lpstr>Introduction contd.</vt:lpstr>
      <vt:lpstr>Research Questions</vt:lpstr>
      <vt:lpstr>Service quality and the influence of purchase intention</vt:lpstr>
      <vt:lpstr>Brand image and the influence on purchase intention</vt:lpstr>
      <vt:lpstr>Purchase Intention</vt:lpstr>
      <vt:lpstr>Aims and Rationale</vt:lpstr>
      <vt:lpstr>Methodology</vt:lpstr>
      <vt:lpstr>Results</vt:lpstr>
      <vt:lpstr>Discussion</vt:lpstr>
      <vt:lpstr>Conclusion</vt:lpstr>
      <vt:lpstr>References</vt:lpstr>
      <vt:lpstr>References (contd.)</vt:lpstr>
      <vt:lpstr>References (contd.)</vt:lpstr>
      <vt:lpstr>References (contd.)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gonzoelvis149@aol.com</dc:creator>
  <cp:lastModifiedBy>gonzoelvis149@aol.com</cp:lastModifiedBy>
  <cp:revision>9</cp:revision>
  <dcterms:created xsi:type="dcterms:W3CDTF">2019-04-18T12:02:50Z</dcterms:created>
  <dcterms:modified xsi:type="dcterms:W3CDTF">2019-04-29T11:34:56Z</dcterms:modified>
</cp:coreProperties>
</file>