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Lst>
  <p:sldSz cx="18288000" cy="10287000"/>
  <p:notesSz cx="6858000" cy="9144000"/>
  <p:embeddedFontLst>
    <p:embeddedFont>
      <p:font typeface="Calibri" panose="020F0502020204030204" pitchFamily="34" charset="0"/>
      <p:regular r:id="rId16"/>
      <p:bold r:id="rId17"/>
      <p:italic r:id="rId18"/>
      <p:boldItalic r:id="rId19"/>
    </p:embeddedFont>
    <p:embeddedFont>
      <p:font typeface="Pattanakarn Expanded" pitchFamily="2" charset="-34"/>
      <p:regular r:id="rId20"/>
    </p:embeddedFont>
    <p:embeddedFont>
      <p:font typeface="Pattanakarn Expanded Medium" pitchFamily="2" charset="-34"/>
      <p:regular r:id="rId21"/>
    </p:embeddedFont>
    <p:embeddedFont>
      <p:font typeface="Questrial" pitchFamily="2" charset="77"/>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1622" autoAdjust="0"/>
  </p:normalViewPr>
  <p:slideViewPr>
    <p:cSldViewPr>
      <p:cViewPr>
        <p:scale>
          <a:sx n="50" d="100"/>
          <a:sy n="50" d="100"/>
        </p:scale>
        <p:origin x="946"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Cureja (2244692)" userId="feba9829-4a11-47aa-809a-e6ee6c351899" providerId="ADAL" clId="{03E3ECF6-740C-4411-BADA-30E5287EED9D}"/>
    <pc:docChg chg="modSld">
      <pc:chgData name="Samuel Cureja (2244692)" userId="feba9829-4a11-47aa-809a-e6ee6c351899" providerId="ADAL" clId="{03E3ECF6-740C-4411-BADA-30E5287EED9D}" dt="2026-03-02T01:37:11.720" v="39" actId="20577"/>
      <pc:docMkLst>
        <pc:docMk/>
      </pc:docMkLst>
      <pc:sldChg chg="modSp mod">
        <pc:chgData name="Samuel Cureja (2244692)" userId="feba9829-4a11-47aa-809a-e6ee6c351899" providerId="ADAL" clId="{03E3ECF6-740C-4411-BADA-30E5287EED9D}" dt="2026-03-02T01:37:11.720" v="39" actId="20577"/>
        <pc:sldMkLst>
          <pc:docMk/>
          <pc:sldMk cId="0" sldId="256"/>
        </pc:sldMkLst>
        <pc:spChg chg="mod">
          <ac:chgData name="Samuel Cureja (2244692)" userId="feba9829-4a11-47aa-809a-e6ee6c351899" providerId="ADAL" clId="{03E3ECF6-740C-4411-BADA-30E5287EED9D}" dt="2026-03-02T01:37:11.720" v="39" actId="20577"/>
          <ac:spMkLst>
            <pc:docMk/>
            <pc:sldMk cId="0" sldId="256"/>
            <ac:spMk id="1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C7CCAD-A84D-4F65-AC25-03E5CDF198C1}" type="datetimeFigureOut">
              <a:rPr lang="en-US" smtClean="0"/>
              <a:t>3/2/26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72378F-98D4-429F-910C-AC70328B873E}" type="slidenum">
              <a:rPr lang="en-US" smtClean="0"/>
              <a:t>‹#›</a:t>
            </a:fld>
            <a:endParaRPr lang="en-US"/>
          </a:p>
        </p:txBody>
      </p:sp>
    </p:spTree>
    <p:extLst>
      <p:ext uri="{BB962C8B-B14F-4D97-AF65-F5344CB8AC3E}">
        <p14:creationId xmlns:p14="http://schemas.microsoft.com/office/powerpoint/2010/main" val="3595301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Modern businesses have information systems that help them manage large volumes of data. They are very important in decision-making as they promptly give precise information. The service quality and the improvements in efficiency provided by IS help companies create a competitive advantage. IS can transform operational performance and bring much value by integrating people, technology and processes (</a:t>
            </a:r>
            <a:r>
              <a:rPr lang="en-GB" sz="1200" kern="1200" dirty="0" err="1">
                <a:solidFill>
                  <a:schemeClr val="tx1"/>
                </a:solidFill>
                <a:effectLst/>
                <a:latin typeface="+mn-lt"/>
                <a:ea typeface="+mn-ea"/>
                <a:cs typeface="+mn-cs"/>
              </a:rPr>
              <a:t>Yingfei</a:t>
            </a:r>
            <a:r>
              <a:rPr lang="en-GB" sz="1200" kern="1200" dirty="0">
                <a:solidFill>
                  <a:schemeClr val="tx1"/>
                </a:solidFill>
                <a:effectLst/>
                <a:latin typeface="+mn-lt"/>
                <a:ea typeface="+mn-ea"/>
                <a:cs typeface="+mn-cs"/>
              </a:rPr>
              <a:t> et al., 2022). IS not only has implications for technology because it entails the interaction of human resources, processes, and infrastructure, which are vital in the attainment of business goals.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2</a:t>
            </a:fld>
            <a:endParaRPr lang="en-US"/>
          </a:p>
        </p:txBody>
      </p:sp>
    </p:spTree>
    <p:extLst>
      <p:ext uri="{BB962C8B-B14F-4D97-AF65-F5344CB8AC3E}">
        <p14:creationId xmlns:p14="http://schemas.microsoft.com/office/powerpoint/2010/main" val="2891055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 information systems come in various forms, which are applied to run the business, aid in decision-making, and improve strategic planning. Transactions are automated using the Transaction Processing Systems (TPS), and the reports provided by the Management Information Systems (MIS) are used by managers to make decisions regularly. Complex decision-making tools provided by DSS are analytical tools (Nguyen and Ngoc, 2024). Finally, the Executive Information Systems (EIS) supply executives with high-level, strategic data to help them achieve long-term objectives. All systems have their own purposes, and they contribute differently to an organisation's operation and strategic objectives.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3</a:t>
            </a:fld>
            <a:endParaRPr lang="en-US"/>
          </a:p>
        </p:txBody>
      </p:sp>
    </p:spTree>
    <p:extLst>
      <p:ext uri="{BB962C8B-B14F-4D97-AF65-F5344CB8AC3E}">
        <p14:creationId xmlns:p14="http://schemas.microsoft.com/office/powerpoint/2010/main" val="3858511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Information systems also optimise business by automating daily business activities, thus eliminating the manual workforce involved in transactions. IS can help management make wise decisions by providing timely and accurate reports. The importance of IS in strategic planning also plays a central role since it works with huge amounts of data to determine trends that will dictate the future of the business (Spring et al., 2022). Also, the IS can enhance customer service, providing a personalised experience relying on customer data. Such a combination of operational, managerial and strategic processes renders IS inseparable in fulfilling overall business objectives.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4</a:t>
            </a:fld>
            <a:endParaRPr lang="en-US"/>
          </a:p>
        </p:txBody>
      </p:sp>
    </p:spTree>
    <p:extLst>
      <p:ext uri="{BB962C8B-B14F-4D97-AF65-F5344CB8AC3E}">
        <p14:creationId xmlns:p14="http://schemas.microsoft.com/office/powerpoint/2010/main" val="3755543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comparison between these systems, it is TPS that deals with massive, monotonous operations, which are mainly processing customer orders or payroll. Management Information Systems (MIS) are concerned with offering structured data to managers to assess the performance of operations. They develop periodic reports, which help track business operations (</a:t>
            </a:r>
            <a:r>
              <a:rPr lang="en-GB" sz="1200" kern="1200" dirty="0" err="1">
                <a:solidFill>
                  <a:schemeClr val="tx1"/>
                </a:solidFill>
                <a:effectLst/>
                <a:latin typeface="+mn-lt"/>
                <a:ea typeface="+mn-ea"/>
                <a:cs typeface="+mn-cs"/>
              </a:rPr>
              <a:t>Quitain</a:t>
            </a:r>
            <a:r>
              <a:rPr lang="en-GB" sz="1200" kern="1200" dirty="0">
                <a:solidFill>
                  <a:schemeClr val="tx1"/>
                </a:solidFill>
                <a:effectLst/>
                <a:latin typeface="+mn-lt"/>
                <a:ea typeface="+mn-ea"/>
                <a:cs typeface="+mn-cs"/>
              </a:rPr>
              <a:t> et al., 2024). Decision Support Systems (DSS) are differentiated in that they assist in more complex decision-making settings, as they offer analytical tools and models that aid in navigating non-routine and high-risk decisions by decision-makers. The capabilities of each system serve other functions of a business, which have made them complementary to each other in an organisation.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5</a:t>
            </a:fld>
            <a:endParaRPr lang="en-US"/>
          </a:p>
        </p:txBody>
      </p:sp>
    </p:spTree>
    <p:extLst>
      <p:ext uri="{BB962C8B-B14F-4D97-AF65-F5344CB8AC3E}">
        <p14:creationId xmlns:p14="http://schemas.microsoft.com/office/powerpoint/2010/main" val="3156234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systems have different advantages depending on the functions. TPS enhances efficiency by automating transactional processes and making processes faster and error-free. Regular reports provided by MIS give managers quality data that helps them make decisions. DSS is good at delivering sophisticated decision-making tools, which can guide companies to make hard choices (Erica et al., 2024). Nevertheless, although these systems have advantages, they have limitations such as the high cost of implementation and integration difficulty. Different businesses should be keen to evaluate the costs and benefits in deciding the type of systems to use, depending on their unique business requirements.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6</a:t>
            </a:fld>
            <a:endParaRPr lang="en-US"/>
          </a:p>
        </p:txBody>
      </p:sp>
    </p:spTree>
    <p:extLst>
      <p:ext uri="{BB962C8B-B14F-4D97-AF65-F5344CB8AC3E}">
        <p14:creationId xmlns:p14="http://schemas.microsoft.com/office/powerpoint/2010/main" val="3100048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Information systems have many advantages, including better efficiency of the business and better decision-making with the help of timely data. They allow organisations to make well-informed decisions using real-time information, which has helped improve business performance. Nevertheless, such systems may be expensive to implement, especially advanced technologies (</a:t>
            </a:r>
            <a:r>
              <a:rPr lang="en-GB" sz="1200" kern="1200" dirty="0" err="1">
                <a:solidFill>
                  <a:schemeClr val="tx1"/>
                </a:solidFill>
                <a:effectLst/>
                <a:latin typeface="+mn-lt"/>
                <a:ea typeface="+mn-ea"/>
                <a:cs typeface="+mn-cs"/>
              </a:rPr>
              <a:t>Aminuddin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Hamdat</a:t>
            </a:r>
            <a:r>
              <a:rPr lang="en-GB" sz="1200" kern="1200" dirty="0">
                <a:solidFill>
                  <a:schemeClr val="tx1"/>
                </a:solidFill>
                <a:effectLst/>
                <a:latin typeface="+mn-lt"/>
                <a:ea typeface="+mn-ea"/>
                <a:cs typeface="+mn-cs"/>
              </a:rPr>
              <a:t> et al., 2024). Data protection is also an urgent matter, and companies should ensure that the valuable information is private and undamaged. Introducing new systems into the existing infrastructures may also be difficult; it should also be properly planned, and compatibility should be considered.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7</a:t>
            </a:fld>
            <a:endParaRPr lang="en-US"/>
          </a:p>
        </p:txBody>
      </p:sp>
    </p:spTree>
    <p:extLst>
      <p:ext uri="{BB962C8B-B14F-4D97-AF65-F5344CB8AC3E}">
        <p14:creationId xmlns:p14="http://schemas.microsoft.com/office/powerpoint/2010/main" val="3791859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Ethical issues are the most crucial problem of the adoption of information systems. Data privacy is a highly serious matter, particularly when one operates with personal or financial information which is comparatively sensitive. The companies should have sufficient security measures to prevent data breaches and hacking. Moreover, with the increased use of AI in decision-making, it is feared that it will bias the algorithms and lead to unfair or discriminatory outcomes (</a:t>
            </a:r>
            <a:r>
              <a:rPr lang="en-GB" sz="1200" kern="1200" dirty="0" err="1">
                <a:solidFill>
                  <a:schemeClr val="tx1"/>
                </a:solidFill>
                <a:effectLst/>
                <a:latin typeface="+mn-lt"/>
                <a:ea typeface="+mn-ea"/>
                <a:cs typeface="+mn-cs"/>
              </a:rPr>
              <a:t>Dhirani</a:t>
            </a:r>
            <a:r>
              <a:rPr lang="en-GB" sz="1200" kern="1200" dirty="0">
                <a:solidFill>
                  <a:schemeClr val="tx1"/>
                </a:solidFill>
                <a:effectLst/>
                <a:latin typeface="+mn-lt"/>
                <a:ea typeface="+mn-ea"/>
                <a:cs typeface="+mn-cs"/>
              </a:rPr>
              <a:t> et al., 2023). To reduce these threats, businesses should possess good ethical principles that encourage information preservation, openness, and responsibility within the artificial intelligence systems to ensure the information is utilised responsibly.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8</a:t>
            </a:fld>
            <a:endParaRPr lang="en-US"/>
          </a:p>
        </p:txBody>
      </p:sp>
    </p:spTree>
    <p:extLst>
      <p:ext uri="{BB962C8B-B14F-4D97-AF65-F5344CB8AC3E}">
        <p14:creationId xmlns:p14="http://schemas.microsoft.com/office/powerpoint/2010/main" val="868652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Amazon is an ideal example of how an integrated Enterprise Resource Planning (ERP) system can support the enterprise's operations. The company also faced issues managing large volumes of data and integrating the systems across the various departments. To address these issues, Amazon applied data analytics tools based on high-tech methods to solve inventory matters more efficiently, resulting in increased processing time and decision-making (</a:t>
            </a:r>
            <a:r>
              <a:rPr lang="en-GB" sz="1200" kern="1200" dirty="0" err="1">
                <a:solidFill>
                  <a:schemeClr val="tx1"/>
                </a:solidFill>
                <a:effectLst/>
                <a:latin typeface="+mn-lt"/>
                <a:ea typeface="+mn-ea"/>
                <a:cs typeface="+mn-cs"/>
              </a:rPr>
              <a:t>Bayazitov</a:t>
            </a:r>
            <a:r>
              <a:rPr lang="en-GB" sz="1200" kern="1200" dirty="0">
                <a:solidFill>
                  <a:schemeClr val="tx1"/>
                </a:solidFill>
                <a:effectLst/>
                <a:latin typeface="+mn-lt"/>
                <a:ea typeface="+mn-ea"/>
                <a:cs typeface="+mn-cs"/>
              </a:rPr>
              <a:t>, 2024). The introduction of this information system enabled Amazon to control the increase in customer demand, which further led to the overall effectiveness of its supply chain, and this demonstrates the huge impact that IS can have in realising success in its operations.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9</a:t>
            </a:fld>
            <a:endParaRPr lang="en-US"/>
          </a:p>
        </p:txBody>
      </p:sp>
    </p:spTree>
    <p:extLst>
      <p:ext uri="{BB962C8B-B14F-4D97-AF65-F5344CB8AC3E}">
        <p14:creationId xmlns:p14="http://schemas.microsoft.com/office/powerpoint/2010/main" val="266425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Customer Relationship Management (CRM) system at Walmart explains why companies can enhance customer relations. Another issue that the company encountered was that its early adoption of the CRM system in its existing customer service operations had to be highly tailored to accommodate the specific needs of its clientele. After modifying the system to align it with the objectives of its customer service, Walmart may be able to improve the level of customer satisfaction and retention (Wang, 2023). The case study indicates how important it is to tailor the information systems to meet the individual needs of a business and the large benefits it offers in managing customer relationships.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10</a:t>
            </a:fld>
            <a:endParaRPr lang="en-US"/>
          </a:p>
        </p:txBody>
      </p:sp>
    </p:spTree>
    <p:extLst>
      <p:ext uri="{BB962C8B-B14F-4D97-AF65-F5344CB8AC3E}">
        <p14:creationId xmlns:p14="http://schemas.microsoft.com/office/powerpoint/2010/main" val="1833866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case of businesses that are interested in modernising their information systems, the system's selection must reflect the business's size and strategic goals. Cloud-based solutions can benefit smaller companies because of their cost-effectiveness and scalability, whereas larger organisations may need more sophisticated systems to manage all the data. It is important to invest in training and continuous assistance so that the employees can use these systems effectively (Rahul </a:t>
            </a:r>
            <a:r>
              <a:rPr lang="en-GB" sz="1200" kern="1200" dirty="0" err="1">
                <a:solidFill>
                  <a:schemeClr val="tx1"/>
                </a:solidFill>
                <a:effectLst/>
                <a:latin typeface="+mn-lt"/>
                <a:ea typeface="+mn-ea"/>
                <a:cs typeface="+mn-cs"/>
              </a:rPr>
              <a:t>Vadisetty</a:t>
            </a:r>
            <a:r>
              <a:rPr lang="en-GB" sz="1200" kern="1200" dirty="0">
                <a:solidFill>
                  <a:schemeClr val="tx1"/>
                </a:solidFill>
                <a:effectLst/>
                <a:latin typeface="+mn-lt"/>
                <a:ea typeface="+mn-ea"/>
                <a:cs typeface="+mn-cs"/>
              </a:rPr>
              <a:t>, 2024). In addition, businesses must consider integrating with the existing business processes as the highest priority to prevent disruptions and ensure that the system has the maximum potential to improve performance and efficiency.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11</a:t>
            </a:fld>
            <a:endParaRPr lang="en-US"/>
          </a:p>
        </p:txBody>
      </p:sp>
    </p:spTree>
    <p:extLst>
      <p:ext uri="{BB962C8B-B14F-4D97-AF65-F5344CB8AC3E}">
        <p14:creationId xmlns:p14="http://schemas.microsoft.com/office/powerpoint/2010/main" val="584309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Information systems are crucial in improving business operations, decisions, and competitiveness. IS enables businesses to automate their routine operations and deliver valuable data to assist businesses in streamlining their operations and effectively responding to challenges. Information systems are available in different forms i.e. TPS, MIS, and DSS, which serve various organisational requirements, and it is important to know the differences when choosing the appropriate information system. In addition, the ethical issues of data privacy and AI bias need to be addressed to make their use responsible and fair. Finally, the process of choice and introduction of the relevant information system is a key to the future business growth and operational success.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12</a:t>
            </a:fld>
            <a:endParaRPr lang="en-US"/>
          </a:p>
        </p:txBody>
      </p:sp>
    </p:spTree>
    <p:extLst>
      <p:ext uri="{BB962C8B-B14F-4D97-AF65-F5344CB8AC3E}">
        <p14:creationId xmlns:p14="http://schemas.microsoft.com/office/powerpoint/2010/main" val="1164544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2" name="TextBox 2"/>
          <p:cNvSpPr txBox="1"/>
          <p:nvPr/>
        </p:nvSpPr>
        <p:spPr>
          <a:xfrm>
            <a:off x="7075758" y="435794"/>
            <a:ext cx="8517763" cy="6993068"/>
          </a:xfrm>
          <a:prstGeom prst="rect">
            <a:avLst/>
          </a:prstGeom>
        </p:spPr>
        <p:txBody>
          <a:bodyPr lIns="0" tIns="0" rIns="0" bIns="0" rtlCol="0" anchor="t">
            <a:spAutoFit/>
          </a:bodyPr>
          <a:lstStyle/>
          <a:p>
            <a:pPr algn="r">
              <a:lnSpc>
                <a:spcPts val="53699"/>
              </a:lnSpc>
            </a:pPr>
            <a:endParaRPr lang="en-US" sz="47521" dirty="0">
              <a:solidFill>
                <a:srgbClr val="FF0010">
                  <a:alpha val="60000"/>
                </a:srgbClr>
              </a:solidFill>
              <a:latin typeface="Pattanakarn Expanded"/>
              <a:ea typeface="Pattanakarn Expanded"/>
              <a:cs typeface="Pattanakarn Expanded"/>
              <a:sym typeface="Pattanakarn Expanded"/>
            </a:endParaRPr>
          </a:p>
        </p:txBody>
      </p:sp>
      <p:grpSp>
        <p:nvGrpSpPr>
          <p:cNvPr id="3" name="Group 3"/>
          <p:cNvGrpSpPr/>
          <p:nvPr/>
        </p:nvGrpSpPr>
        <p:grpSpPr>
          <a:xfrm>
            <a:off x="-1" y="2171700"/>
            <a:ext cx="18288001" cy="2876854"/>
            <a:chOff x="0" y="0"/>
            <a:chExt cx="2964264" cy="445700"/>
          </a:xfrm>
        </p:grpSpPr>
        <p:sp>
          <p:nvSpPr>
            <p:cNvPr id="4" name="Freeform 4"/>
            <p:cNvSpPr/>
            <p:nvPr/>
          </p:nvSpPr>
          <p:spPr>
            <a:xfrm>
              <a:off x="0" y="0"/>
              <a:ext cx="2964264" cy="445700"/>
            </a:xfrm>
            <a:custGeom>
              <a:avLst/>
              <a:gdLst/>
              <a:ahLst/>
              <a:cxnLst/>
              <a:rect l="l" t="t" r="r" b="b"/>
              <a:pathLst>
                <a:path w="2964264" h="445700">
                  <a:moveTo>
                    <a:pt x="0" y="0"/>
                  </a:moveTo>
                  <a:lnTo>
                    <a:pt x="2964264" y="0"/>
                  </a:lnTo>
                  <a:lnTo>
                    <a:pt x="2964264" y="445700"/>
                  </a:lnTo>
                  <a:lnTo>
                    <a:pt x="0" y="445700"/>
                  </a:lnTo>
                  <a:close/>
                </a:path>
              </a:pathLst>
            </a:custGeom>
            <a:blipFill>
              <a:blip r:embed="rId2"/>
              <a:stretch>
                <a:fillRect l="-20547" t="-189355" b="-161624"/>
              </a:stretch>
            </a:blipFill>
          </p:spPr>
          <p:txBody>
            <a:bodyPr/>
            <a:lstStyle/>
            <a:p>
              <a:endParaRPr lang="en-US"/>
            </a:p>
          </p:txBody>
        </p:sp>
      </p:grpSp>
      <p:sp>
        <p:nvSpPr>
          <p:cNvPr id="9" name="TextBox 9"/>
          <p:cNvSpPr txBox="1"/>
          <p:nvPr/>
        </p:nvSpPr>
        <p:spPr>
          <a:xfrm>
            <a:off x="1028700" y="6154369"/>
            <a:ext cx="10567248" cy="3693319"/>
          </a:xfrm>
          <a:prstGeom prst="rect">
            <a:avLst/>
          </a:prstGeom>
        </p:spPr>
        <p:txBody>
          <a:bodyPr lIns="0" tIns="0" rIns="0" bIns="0" rtlCol="0" anchor="t">
            <a:spAutoFit/>
          </a:bodyPr>
          <a:lstStyle/>
          <a:p>
            <a:r>
              <a:rPr lang="en-US" sz="8000" b="1" dirty="0">
                <a:solidFill>
                  <a:srgbClr val="FFFFFF"/>
                </a:solidFill>
                <a:latin typeface="Pattanakarn Expanded Medium"/>
                <a:ea typeface="Pattanakarn Expanded Medium"/>
                <a:cs typeface="Pattanakarn Expanded Medium"/>
                <a:sym typeface="Pattanakarn Expanded Medium"/>
              </a:rPr>
              <a:t>Business Information Systems</a:t>
            </a:r>
          </a:p>
        </p:txBody>
      </p:sp>
      <p:sp>
        <p:nvSpPr>
          <p:cNvPr id="10" name="TextBox 10"/>
          <p:cNvSpPr txBox="1"/>
          <p:nvPr/>
        </p:nvSpPr>
        <p:spPr>
          <a:xfrm>
            <a:off x="7315200" y="9164768"/>
            <a:ext cx="3331559" cy="543867"/>
          </a:xfrm>
          <a:prstGeom prst="rect">
            <a:avLst/>
          </a:prstGeom>
        </p:spPr>
        <p:txBody>
          <a:bodyPr lIns="0" tIns="0" rIns="0" bIns="0" rtlCol="0" anchor="t">
            <a:spAutoFit/>
          </a:bodyPr>
          <a:lstStyle/>
          <a:p>
            <a:pPr algn="r">
              <a:lnSpc>
                <a:spcPts val="2239"/>
              </a:lnSpc>
            </a:pPr>
            <a:r>
              <a:rPr lang="en-US" sz="1599" dirty="0">
                <a:solidFill>
                  <a:srgbClr val="FFFFFF"/>
                </a:solidFill>
                <a:latin typeface="Questrial"/>
                <a:ea typeface="Questrial"/>
                <a:cs typeface="Questrial"/>
                <a:sym typeface="Questrial"/>
              </a:rPr>
              <a:t>Presented By</a:t>
            </a:r>
            <a:r>
              <a:rPr lang="en-GB" sz="1599" dirty="0">
                <a:solidFill>
                  <a:srgbClr val="FFFFFF"/>
                </a:solidFill>
                <a:latin typeface="Questrial"/>
                <a:ea typeface="Questrial"/>
                <a:cs typeface="Questrial"/>
                <a:sym typeface="Questrial"/>
              </a:rPr>
              <a:t> </a:t>
            </a:r>
            <a:r>
              <a:rPr lang="en-GB" sz="1599">
                <a:solidFill>
                  <a:srgbClr val="FFFFFF"/>
                </a:solidFill>
                <a:latin typeface="Questrial"/>
                <a:ea typeface="Questrial"/>
                <a:cs typeface="Questrial"/>
                <a:sym typeface="Questrial"/>
              </a:rPr>
              <a:t>samuel cureja 2244692</a:t>
            </a:r>
            <a:endParaRPr lang="en-US" sz="1599" dirty="0">
              <a:solidFill>
                <a:srgbClr val="FFFFFF"/>
              </a:solidFill>
              <a:latin typeface="Questrial"/>
              <a:ea typeface="Questrial"/>
              <a:cs typeface="Questrial"/>
              <a:sym typeface="Quest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3" name="TextBox 3"/>
          <p:cNvSpPr txBox="1"/>
          <p:nvPr/>
        </p:nvSpPr>
        <p:spPr>
          <a:xfrm>
            <a:off x="0" y="8035524"/>
            <a:ext cx="3187465"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02</a:t>
            </a:r>
          </a:p>
        </p:txBody>
      </p:sp>
      <p:grpSp>
        <p:nvGrpSpPr>
          <p:cNvPr id="7" name="Group 7"/>
          <p:cNvGrpSpPr/>
          <p:nvPr/>
        </p:nvGrpSpPr>
        <p:grpSpPr>
          <a:xfrm>
            <a:off x="10450323" y="5143500"/>
            <a:ext cx="7080292" cy="4345238"/>
            <a:chOff x="0" y="0"/>
            <a:chExt cx="1096923" cy="673191"/>
          </a:xfrm>
        </p:grpSpPr>
        <p:sp>
          <p:nvSpPr>
            <p:cNvPr id="8" name="Freeform 8"/>
            <p:cNvSpPr/>
            <p:nvPr/>
          </p:nvSpPr>
          <p:spPr>
            <a:xfrm>
              <a:off x="0" y="0"/>
              <a:ext cx="1096922" cy="673191"/>
            </a:xfrm>
            <a:custGeom>
              <a:avLst/>
              <a:gdLst/>
              <a:ahLst/>
              <a:cxnLst/>
              <a:rect l="l" t="t" r="r" b="b"/>
              <a:pathLst>
                <a:path w="1096922" h="673191">
                  <a:moveTo>
                    <a:pt x="0" y="0"/>
                  </a:moveTo>
                  <a:lnTo>
                    <a:pt x="1096922" y="0"/>
                  </a:lnTo>
                  <a:lnTo>
                    <a:pt x="1096922" y="673191"/>
                  </a:lnTo>
                  <a:lnTo>
                    <a:pt x="0" y="673191"/>
                  </a:lnTo>
                  <a:close/>
                </a:path>
              </a:pathLst>
            </a:custGeom>
            <a:blipFill>
              <a:blip r:embed="rId3"/>
              <a:stretch>
                <a:fillRect t="-4314" b="-4314"/>
              </a:stretch>
            </a:blipFill>
          </p:spPr>
          <p:txBody>
            <a:bodyPr/>
            <a:lstStyle/>
            <a:p>
              <a:endParaRPr lang="en-US"/>
            </a:p>
          </p:txBody>
        </p:sp>
      </p:grpSp>
      <p:sp>
        <p:nvSpPr>
          <p:cNvPr id="12" name="TextBox 12"/>
          <p:cNvSpPr txBox="1"/>
          <p:nvPr/>
        </p:nvSpPr>
        <p:spPr>
          <a:xfrm>
            <a:off x="1028700" y="2104057"/>
            <a:ext cx="7962900" cy="3962623"/>
          </a:xfrm>
          <a:prstGeom prst="rect">
            <a:avLst/>
          </a:prstGeom>
        </p:spPr>
        <p:txBody>
          <a:bodyPr wrap="square" lIns="0" tIns="0" rIns="0" bIns="0" rtlCol="0" anchor="t">
            <a:spAutoFit/>
          </a:bodyPr>
          <a:lstStyle/>
          <a:p>
            <a:pPr>
              <a:lnSpc>
                <a:spcPts val="10296"/>
              </a:lnSpc>
            </a:pPr>
            <a:r>
              <a:rPr lang="en-US" sz="7200" b="1" dirty="0">
                <a:solidFill>
                  <a:srgbClr val="FFFFFF"/>
                </a:solidFill>
                <a:latin typeface="Pattanakarn Expanded Medium"/>
                <a:ea typeface="Pattanakarn Expanded Medium"/>
                <a:cs typeface="Pattanakarn Expanded Medium"/>
                <a:sym typeface="Pattanakarn Expanded Medium"/>
              </a:rPr>
              <a:t>Introduction to Information Systems</a:t>
            </a:r>
          </a:p>
        </p:txBody>
      </p:sp>
      <p:sp>
        <p:nvSpPr>
          <p:cNvPr id="13" name="TextBox 13"/>
          <p:cNvSpPr txBox="1"/>
          <p:nvPr/>
        </p:nvSpPr>
        <p:spPr>
          <a:xfrm>
            <a:off x="10445768" y="1104900"/>
            <a:ext cx="7080292" cy="3693319"/>
          </a:xfrm>
          <a:prstGeom prst="rect">
            <a:avLst/>
          </a:prstGeom>
        </p:spPr>
        <p:txBody>
          <a:bodyPr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Information systems (IS) help businesses manage, process, and analyze data (</a:t>
            </a:r>
            <a:r>
              <a:rPr lang="en-US" sz="2000" dirty="0" err="1">
                <a:solidFill>
                  <a:srgbClr val="FFFFFF"/>
                </a:solidFill>
                <a:latin typeface="Questrial"/>
                <a:ea typeface="Questrial"/>
                <a:cs typeface="Questrial"/>
                <a:sym typeface="Questrial"/>
              </a:rPr>
              <a:t>Yingfei</a:t>
            </a:r>
            <a:r>
              <a:rPr lang="en-US" sz="2000" dirty="0">
                <a:solidFill>
                  <a:srgbClr val="FFFFFF"/>
                </a:solidFill>
                <a:latin typeface="Questrial"/>
                <a:ea typeface="Questrial"/>
                <a:cs typeface="Questrial"/>
                <a:sym typeface="Questrial"/>
              </a:rPr>
              <a:t> et al., 2022).</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They improve decision-making, efficiency, and customer service.</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IS are crucial for maintaining competitive advantage in modern business.</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They integrate people, technology, and processes to deliver business value.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2" name="TextBox 2"/>
          <p:cNvSpPr txBox="1"/>
          <p:nvPr/>
        </p:nvSpPr>
        <p:spPr>
          <a:xfrm>
            <a:off x="1028700" y="1638300"/>
            <a:ext cx="8115300" cy="3982950"/>
          </a:xfrm>
          <a:prstGeom prst="rect">
            <a:avLst/>
          </a:prstGeom>
        </p:spPr>
        <p:txBody>
          <a:bodyPr lIns="0" tIns="0" rIns="0" bIns="0" rtlCol="0" anchor="t">
            <a:spAutoFit/>
          </a:bodyPr>
          <a:lstStyle/>
          <a:p>
            <a:pPr>
              <a:lnSpc>
                <a:spcPts val="10296"/>
              </a:lnSpc>
            </a:pPr>
            <a:r>
              <a:rPr lang="en-US" sz="9112" b="1" dirty="0">
                <a:solidFill>
                  <a:srgbClr val="FFFFFF"/>
                </a:solidFill>
                <a:latin typeface="Pattanakarn Expanded Medium"/>
                <a:ea typeface="Pattanakarn Expanded Medium"/>
                <a:cs typeface="Pattanakarn Expanded Medium"/>
                <a:sym typeface="Pattanakarn Expanded Medium"/>
              </a:rPr>
              <a:t>Types of Information Systems</a:t>
            </a:r>
          </a:p>
        </p:txBody>
      </p:sp>
      <p:sp>
        <p:nvSpPr>
          <p:cNvPr id="3" name="TextBox 3"/>
          <p:cNvSpPr txBox="1"/>
          <p:nvPr/>
        </p:nvSpPr>
        <p:spPr>
          <a:xfrm>
            <a:off x="10482168" y="1366124"/>
            <a:ext cx="7080292" cy="1846659"/>
          </a:xfrm>
          <a:prstGeom prst="rect">
            <a:avLst/>
          </a:prstGeom>
        </p:spPr>
        <p:txBody>
          <a:bodyPr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Decision Support Systems (DSS) assist in complex decision-making scenarios (Nguyen and Ngoc, 2024).</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Executive Information Systems (EIS) support top-level executives with strategic decisions.</a:t>
            </a:r>
          </a:p>
        </p:txBody>
      </p:sp>
      <p:sp>
        <p:nvSpPr>
          <p:cNvPr id="4" name="TextBox 4"/>
          <p:cNvSpPr txBox="1"/>
          <p:nvPr/>
        </p:nvSpPr>
        <p:spPr>
          <a:xfrm>
            <a:off x="1028700" y="5621250"/>
            <a:ext cx="8877300" cy="1384995"/>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Transaction Processing Systems (TPS) handle day-to-day transactions.</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Management Information Systems (MIS) provide reports for decision-makers.</a:t>
            </a:r>
          </a:p>
        </p:txBody>
      </p:sp>
      <p:sp>
        <p:nvSpPr>
          <p:cNvPr id="10" name="TextBox 10"/>
          <p:cNvSpPr txBox="1"/>
          <p:nvPr/>
        </p:nvSpPr>
        <p:spPr>
          <a:xfrm>
            <a:off x="15011400" y="8011565"/>
            <a:ext cx="3187465" cy="2251622"/>
          </a:xfrm>
          <a:prstGeom prst="rect">
            <a:avLst/>
          </a:prstGeom>
        </p:spPr>
        <p:txBody>
          <a:bodyPr lIns="0" tIns="0" rIns="0" bIns="0" rtlCol="0" anchor="t">
            <a:spAutoFit/>
          </a:bodyPr>
          <a:lstStyle/>
          <a:p>
            <a:pPr algn="l">
              <a:lnSpc>
                <a:spcPts val="17423"/>
              </a:lnSpc>
            </a:pPr>
            <a:r>
              <a:rPr lang="en-US" sz="15418" dirty="0">
                <a:solidFill>
                  <a:srgbClr val="FF0010"/>
                </a:solidFill>
                <a:latin typeface="Pattanakarn Expanded"/>
                <a:ea typeface="Pattanakarn Expanded"/>
                <a:cs typeface="Pattanakarn Expanded"/>
                <a:sym typeface="Pattanakarn Expanded"/>
              </a:rPr>
              <a:t>03</a:t>
            </a:r>
          </a:p>
        </p:txBody>
      </p:sp>
      <p:sp>
        <p:nvSpPr>
          <p:cNvPr id="14" name="AutoShape 14"/>
          <p:cNvSpPr/>
          <p:nvPr/>
        </p:nvSpPr>
        <p:spPr>
          <a:xfrm flipV="1">
            <a:off x="9797161" y="2263133"/>
            <a:ext cx="0" cy="2468880"/>
          </a:xfrm>
          <a:prstGeom prst="line">
            <a:avLst/>
          </a:prstGeom>
          <a:ln w="38100" cap="flat">
            <a:solidFill>
              <a:srgbClr val="FF0010"/>
            </a:solidFill>
            <a:prstDash val="solid"/>
            <a:headEnd type="none" w="sm" len="sm"/>
            <a:tailEnd type="none" w="sm" len="sm"/>
          </a:ln>
        </p:spPr>
        <p:txBody>
          <a:bodyPr/>
          <a:lstStyle/>
          <a:p>
            <a:endParaRPr lang="en-US"/>
          </a:p>
        </p:txBody>
      </p:sp>
      <p:pic>
        <p:nvPicPr>
          <p:cNvPr id="15" name="Picture 14"/>
          <p:cNvPicPr>
            <a:picLocks noChangeAspect="1"/>
          </p:cNvPicPr>
          <p:nvPr/>
        </p:nvPicPr>
        <p:blipFill>
          <a:blip r:embed="rId3"/>
          <a:stretch>
            <a:fillRect/>
          </a:stretch>
        </p:blipFill>
        <p:spPr>
          <a:xfrm>
            <a:off x="1600200" y="7006245"/>
            <a:ext cx="7467600" cy="3139712"/>
          </a:xfrm>
          <a:prstGeom prst="rect">
            <a:avLst/>
          </a:prstGeom>
        </p:spPr>
      </p:pic>
      <p:pic>
        <p:nvPicPr>
          <p:cNvPr id="16" name="Picture 15"/>
          <p:cNvPicPr>
            <a:picLocks noChangeAspect="1"/>
          </p:cNvPicPr>
          <p:nvPr/>
        </p:nvPicPr>
        <p:blipFill>
          <a:blip r:embed="rId4"/>
          <a:stretch>
            <a:fillRect/>
          </a:stretch>
        </p:blipFill>
        <p:spPr>
          <a:xfrm>
            <a:off x="10187831" y="3497573"/>
            <a:ext cx="7668965" cy="41605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grpSp>
        <p:nvGrpSpPr>
          <p:cNvPr id="2" name="Group 2"/>
          <p:cNvGrpSpPr/>
          <p:nvPr/>
        </p:nvGrpSpPr>
        <p:grpSpPr>
          <a:xfrm>
            <a:off x="5259101" y="-869375"/>
            <a:ext cx="3086100" cy="13710294"/>
            <a:chOff x="0" y="0"/>
            <a:chExt cx="812800" cy="3610942"/>
          </a:xfrm>
        </p:grpSpPr>
        <p:sp>
          <p:nvSpPr>
            <p:cNvPr id="3" name="Freeform 3"/>
            <p:cNvSpPr/>
            <p:nvPr/>
          </p:nvSpPr>
          <p:spPr>
            <a:xfrm>
              <a:off x="0" y="0"/>
              <a:ext cx="812800" cy="3610942"/>
            </a:xfrm>
            <a:custGeom>
              <a:avLst/>
              <a:gdLst/>
              <a:ahLst/>
              <a:cxnLst/>
              <a:rect l="l" t="t" r="r" b="b"/>
              <a:pathLst>
                <a:path w="812800" h="3610942">
                  <a:moveTo>
                    <a:pt x="112889" y="0"/>
                  </a:moveTo>
                  <a:lnTo>
                    <a:pt x="699911" y="0"/>
                  </a:lnTo>
                  <a:cubicBezTo>
                    <a:pt x="762258" y="0"/>
                    <a:pt x="812800" y="50542"/>
                    <a:pt x="812800" y="112889"/>
                  </a:cubicBezTo>
                  <a:lnTo>
                    <a:pt x="812800" y="3498053"/>
                  </a:lnTo>
                  <a:cubicBezTo>
                    <a:pt x="812800" y="3560399"/>
                    <a:pt x="762258" y="3610942"/>
                    <a:pt x="699911" y="3610942"/>
                  </a:cubicBezTo>
                  <a:lnTo>
                    <a:pt x="112889" y="3610942"/>
                  </a:lnTo>
                  <a:cubicBezTo>
                    <a:pt x="50542" y="3610942"/>
                    <a:pt x="0" y="3560399"/>
                    <a:pt x="0" y="3498053"/>
                  </a:cubicBezTo>
                  <a:lnTo>
                    <a:pt x="0" y="112889"/>
                  </a:lnTo>
                  <a:cubicBezTo>
                    <a:pt x="0" y="50542"/>
                    <a:pt x="50542" y="0"/>
                    <a:pt x="112889" y="0"/>
                  </a:cubicBezTo>
                  <a:close/>
                </a:path>
              </a:pathLst>
            </a:custGeom>
            <a:solidFill>
              <a:srgbClr val="FF0010"/>
            </a:solidFill>
          </p:spPr>
          <p:txBody>
            <a:bodyPr/>
            <a:lstStyle/>
            <a:p>
              <a:endParaRPr lang="en-US"/>
            </a:p>
          </p:txBody>
        </p:sp>
        <p:sp>
          <p:nvSpPr>
            <p:cNvPr id="4" name="TextBox 4"/>
            <p:cNvSpPr txBox="1"/>
            <p:nvPr/>
          </p:nvSpPr>
          <p:spPr>
            <a:xfrm>
              <a:off x="0" y="19050"/>
              <a:ext cx="812800" cy="3591892"/>
            </a:xfrm>
            <a:prstGeom prst="rect">
              <a:avLst/>
            </a:prstGeom>
          </p:spPr>
          <p:txBody>
            <a:bodyPr lIns="50800" tIns="50800" rIns="50800" bIns="50800" rtlCol="0" anchor="ctr"/>
            <a:lstStyle/>
            <a:p>
              <a:pPr algn="ctr">
                <a:lnSpc>
                  <a:spcPts val="2938"/>
                </a:lnSpc>
              </a:pPr>
              <a:endParaRPr/>
            </a:p>
          </p:txBody>
        </p:sp>
      </p:grpSp>
      <p:sp>
        <p:nvSpPr>
          <p:cNvPr id="5" name="TextBox 5"/>
          <p:cNvSpPr txBox="1"/>
          <p:nvPr/>
        </p:nvSpPr>
        <p:spPr>
          <a:xfrm>
            <a:off x="1752600" y="5600700"/>
            <a:ext cx="6096000" cy="3693319"/>
          </a:xfrm>
          <a:prstGeom prst="rect">
            <a:avLst/>
          </a:prstGeom>
        </p:spPr>
        <p:txBody>
          <a:bodyPr wrap="square" lIns="0" tIns="0" rIns="0" bIns="0" rtlCol="0" anchor="t">
            <a:spAutoFit/>
          </a:bodyPr>
          <a:lstStyle/>
          <a:p>
            <a:r>
              <a:rPr lang="en-US" sz="6000" b="1" dirty="0">
                <a:solidFill>
                  <a:srgbClr val="FFFFFF"/>
                </a:solidFill>
                <a:latin typeface="Pattanakarn Expanded Medium"/>
                <a:ea typeface="Pattanakarn Expanded Medium"/>
                <a:cs typeface="Pattanakarn Expanded Medium"/>
                <a:sym typeface="Pattanakarn Expanded Medium"/>
              </a:rPr>
              <a:t>Functions of Information Systems in Business</a:t>
            </a:r>
          </a:p>
        </p:txBody>
      </p:sp>
      <p:sp>
        <p:nvSpPr>
          <p:cNvPr id="12" name="TextBox 12"/>
          <p:cNvSpPr txBox="1"/>
          <p:nvPr/>
        </p:nvSpPr>
        <p:spPr>
          <a:xfrm>
            <a:off x="15100535" y="7974670"/>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04</a:t>
            </a:r>
          </a:p>
        </p:txBody>
      </p:sp>
      <p:sp>
        <p:nvSpPr>
          <p:cNvPr id="14" name="Rectangle 13"/>
          <p:cNvSpPr/>
          <p:nvPr/>
        </p:nvSpPr>
        <p:spPr>
          <a:xfrm>
            <a:off x="7671960" y="190500"/>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3"/>
          <p:cNvSpPr txBox="1"/>
          <p:nvPr/>
        </p:nvSpPr>
        <p:spPr>
          <a:xfrm>
            <a:off x="7848600" y="550679"/>
            <a:ext cx="8664810" cy="64120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IS streamline operations by automating routine tasks and transactions (Spring et al., 2022).</a:t>
            </a:r>
            <a:endParaRPr lang="en-US" sz="1800" dirty="0">
              <a:solidFill>
                <a:srgbClr val="FFFFFF"/>
              </a:solidFill>
              <a:latin typeface="Questrial"/>
              <a:ea typeface="Questrial"/>
              <a:cs typeface="Questrial"/>
              <a:sym typeface="Questrial"/>
            </a:endParaRPr>
          </a:p>
        </p:txBody>
      </p:sp>
      <p:sp>
        <p:nvSpPr>
          <p:cNvPr id="16" name="Rectangle 15"/>
          <p:cNvSpPr/>
          <p:nvPr/>
        </p:nvSpPr>
        <p:spPr>
          <a:xfrm>
            <a:off x="7671960" y="1393293"/>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3"/>
          <p:cNvSpPr txBox="1"/>
          <p:nvPr/>
        </p:nvSpPr>
        <p:spPr>
          <a:xfrm>
            <a:off x="8077200" y="1753472"/>
            <a:ext cx="8436210" cy="32060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They support management by providing timely reports and insights for decisions.</a:t>
            </a:r>
            <a:endParaRPr lang="en-US" sz="1800" dirty="0">
              <a:solidFill>
                <a:srgbClr val="FFFFFF"/>
              </a:solidFill>
              <a:latin typeface="Questrial"/>
              <a:ea typeface="Questrial"/>
              <a:cs typeface="Questrial"/>
              <a:sym typeface="Questrial"/>
            </a:endParaRPr>
          </a:p>
        </p:txBody>
      </p:sp>
      <p:sp>
        <p:nvSpPr>
          <p:cNvPr id="18" name="Rectangle 17"/>
          <p:cNvSpPr/>
          <p:nvPr/>
        </p:nvSpPr>
        <p:spPr>
          <a:xfrm>
            <a:off x="7653763" y="2596086"/>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3"/>
          <p:cNvSpPr txBox="1"/>
          <p:nvPr/>
        </p:nvSpPr>
        <p:spPr>
          <a:xfrm>
            <a:off x="8418013" y="2956265"/>
            <a:ext cx="8077200" cy="29694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IS help businesses with strategic planning by analyzing trends and data.</a:t>
            </a:r>
            <a:endParaRPr lang="en-US" sz="1800" dirty="0">
              <a:solidFill>
                <a:srgbClr val="FFFFFF"/>
              </a:solidFill>
              <a:latin typeface="Questrial"/>
              <a:ea typeface="Questrial"/>
              <a:cs typeface="Questrial"/>
              <a:sym typeface="Questrial"/>
            </a:endParaRPr>
          </a:p>
        </p:txBody>
      </p:sp>
      <p:sp>
        <p:nvSpPr>
          <p:cNvPr id="20" name="Rectangle 19"/>
          <p:cNvSpPr/>
          <p:nvPr/>
        </p:nvSpPr>
        <p:spPr>
          <a:xfrm>
            <a:off x="7679921" y="3798879"/>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13"/>
          <p:cNvSpPr txBox="1"/>
          <p:nvPr/>
        </p:nvSpPr>
        <p:spPr>
          <a:xfrm>
            <a:off x="8077200" y="4159058"/>
            <a:ext cx="8444171" cy="32060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Information systems improve customer service through personalized experiences.</a:t>
            </a:r>
            <a:endParaRPr lang="en-US" sz="1800" dirty="0">
              <a:solidFill>
                <a:srgbClr val="FFFFFF"/>
              </a:solidFill>
              <a:latin typeface="Questrial"/>
              <a:ea typeface="Questrial"/>
              <a:cs typeface="Questrial"/>
              <a:sym typeface="Quest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2" name="TextBox 2"/>
          <p:cNvSpPr txBox="1"/>
          <p:nvPr/>
        </p:nvSpPr>
        <p:spPr>
          <a:xfrm>
            <a:off x="7838961" y="6624594"/>
            <a:ext cx="9691654" cy="3693319"/>
          </a:xfrm>
          <a:prstGeom prst="rect">
            <a:avLst/>
          </a:prstGeom>
        </p:spPr>
        <p:txBody>
          <a:bodyPr lIns="0" tIns="0" rIns="0" bIns="0" rtlCol="0" anchor="t">
            <a:spAutoFit/>
          </a:bodyPr>
          <a:lstStyle/>
          <a:p>
            <a:pPr algn="r"/>
            <a:r>
              <a:rPr lang="en-US" sz="6000" b="1" dirty="0">
                <a:solidFill>
                  <a:srgbClr val="FFFFFF"/>
                </a:solidFill>
                <a:latin typeface="Pattanakarn Expanded Medium"/>
                <a:ea typeface="Pattanakarn Expanded Medium"/>
                <a:cs typeface="Pattanakarn Expanded Medium"/>
                <a:sym typeface="Pattanakarn Expanded Medium"/>
              </a:rPr>
              <a:t>Analysis and Comparison of Information Systems (Part 1)</a:t>
            </a:r>
          </a:p>
        </p:txBody>
      </p:sp>
      <p:grpSp>
        <p:nvGrpSpPr>
          <p:cNvPr id="8" name="Group 8"/>
          <p:cNvGrpSpPr/>
          <p:nvPr/>
        </p:nvGrpSpPr>
        <p:grpSpPr>
          <a:xfrm>
            <a:off x="1028700" y="2403153"/>
            <a:ext cx="4403327" cy="13710294"/>
            <a:chOff x="0" y="0"/>
            <a:chExt cx="1159724" cy="3610942"/>
          </a:xfrm>
        </p:grpSpPr>
        <p:sp>
          <p:nvSpPr>
            <p:cNvPr id="9" name="Freeform 9"/>
            <p:cNvSpPr/>
            <p:nvPr/>
          </p:nvSpPr>
          <p:spPr>
            <a:xfrm>
              <a:off x="0" y="0"/>
              <a:ext cx="1159724" cy="3610942"/>
            </a:xfrm>
            <a:custGeom>
              <a:avLst/>
              <a:gdLst/>
              <a:ahLst/>
              <a:cxnLst/>
              <a:rect l="l" t="t" r="r" b="b"/>
              <a:pathLst>
                <a:path w="1159724" h="3610942">
                  <a:moveTo>
                    <a:pt x="79119" y="0"/>
                  </a:moveTo>
                  <a:lnTo>
                    <a:pt x="1080605" y="0"/>
                  </a:lnTo>
                  <a:cubicBezTo>
                    <a:pt x="1124301" y="0"/>
                    <a:pt x="1159724" y="35423"/>
                    <a:pt x="1159724" y="79119"/>
                  </a:cubicBezTo>
                  <a:lnTo>
                    <a:pt x="1159724" y="3531823"/>
                  </a:lnTo>
                  <a:cubicBezTo>
                    <a:pt x="1159724" y="3552806"/>
                    <a:pt x="1151388" y="3572930"/>
                    <a:pt x="1136551" y="3587768"/>
                  </a:cubicBezTo>
                  <a:cubicBezTo>
                    <a:pt x="1121713" y="3602606"/>
                    <a:pt x="1101589" y="3610942"/>
                    <a:pt x="1080605" y="3610942"/>
                  </a:cubicBezTo>
                  <a:lnTo>
                    <a:pt x="79119" y="3610942"/>
                  </a:lnTo>
                  <a:cubicBezTo>
                    <a:pt x="58135" y="3610942"/>
                    <a:pt x="38011" y="3602606"/>
                    <a:pt x="23173" y="3587768"/>
                  </a:cubicBezTo>
                  <a:cubicBezTo>
                    <a:pt x="8336" y="3572930"/>
                    <a:pt x="0" y="3552806"/>
                    <a:pt x="0" y="3531823"/>
                  </a:cubicBezTo>
                  <a:lnTo>
                    <a:pt x="0" y="79119"/>
                  </a:lnTo>
                  <a:cubicBezTo>
                    <a:pt x="0" y="58135"/>
                    <a:pt x="8336" y="38011"/>
                    <a:pt x="23173" y="23173"/>
                  </a:cubicBezTo>
                  <a:cubicBezTo>
                    <a:pt x="38011" y="8336"/>
                    <a:pt x="58135" y="0"/>
                    <a:pt x="79119" y="0"/>
                  </a:cubicBezTo>
                  <a:close/>
                </a:path>
              </a:pathLst>
            </a:custGeom>
            <a:solidFill>
              <a:srgbClr val="FF0010"/>
            </a:solidFill>
          </p:spPr>
          <p:txBody>
            <a:bodyPr/>
            <a:lstStyle/>
            <a:p>
              <a:endParaRPr lang="en-US"/>
            </a:p>
          </p:txBody>
        </p:sp>
        <p:sp>
          <p:nvSpPr>
            <p:cNvPr id="10" name="TextBox 10"/>
            <p:cNvSpPr txBox="1"/>
            <p:nvPr/>
          </p:nvSpPr>
          <p:spPr>
            <a:xfrm>
              <a:off x="0" y="19050"/>
              <a:ext cx="1159724" cy="3591892"/>
            </a:xfrm>
            <a:prstGeom prst="rect">
              <a:avLst/>
            </a:prstGeom>
          </p:spPr>
          <p:txBody>
            <a:bodyPr lIns="50800" tIns="50800" rIns="50800" bIns="50800" rtlCol="0" anchor="ctr"/>
            <a:lstStyle/>
            <a:p>
              <a:pPr algn="ctr">
                <a:lnSpc>
                  <a:spcPts val="2938"/>
                </a:lnSpc>
              </a:pPr>
              <a:endParaRPr/>
            </a:p>
          </p:txBody>
        </p:sp>
      </p:grpSp>
      <p:sp>
        <p:nvSpPr>
          <p:cNvPr id="11" name="TextBox 11"/>
          <p:cNvSpPr txBox="1"/>
          <p:nvPr/>
        </p:nvSpPr>
        <p:spPr>
          <a:xfrm>
            <a:off x="5791200" y="4037914"/>
            <a:ext cx="6477000" cy="1923604"/>
          </a:xfrm>
          <a:prstGeom prst="rect">
            <a:avLst/>
          </a:prstGeom>
        </p:spPr>
        <p:txBody>
          <a:bodyPr wrap="square" lIns="0" tIns="0" rIns="0" bIns="0" rtlCol="0" anchor="t">
            <a:spAutoFit/>
          </a:bodyPr>
          <a:lstStyle/>
          <a:p>
            <a:pPr marL="285750" indent="-285750" algn="just">
              <a:lnSpc>
                <a:spcPts val="2520"/>
              </a:lnSpc>
              <a:buFont typeface="Arial" panose="020B0604020202020204" pitchFamily="34" charset="0"/>
              <a:buChar char="•"/>
            </a:pPr>
            <a:r>
              <a:rPr lang="en-US" sz="2000" b="1" dirty="0">
                <a:solidFill>
                  <a:srgbClr val="FFFFFF"/>
                </a:solidFill>
                <a:latin typeface="Questrial"/>
                <a:ea typeface="Questrial"/>
                <a:cs typeface="Questrial"/>
                <a:sym typeface="Questrial"/>
              </a:rPr>
              <a:t>TPS (Transaction Processing Systems): </a:t>
            </a:r>
            <a:r>
              <a:rPr lang="en-US" sz="2000" dirty="0">
                <a:solidFill>
                  <a:srgbClr val="FFFFFF"/>
                </a:solidFill>
                <a:latin typeface="Questrial"/>
                <a:ea typeface="Questrial"/>
                <a:cs typeface="Questrial"/>
                <a:sym typeface="Questrial"/>
              </a:rPr>
              <a:t>Handle large volumes of routine transactions (</a:t>
            </a:r>
            <a:r>
              <a:rPr lang="en-US" sz="2000" dirty="0" err="1">
                <a:solidFill>
                  <a:srgbClr val="FFFFFF"/>
                </a:solidFill>
                <a:latin typeface="Questrial"/>
                <a:ea typeface="Questrial"/>
                <a:cs typeface="Questrial"/>
                <a:sym typeface="Questrial"/>
              </a:rPr>
              <a:t>Quitain</a:t>
            </a:r>
            <a:r>
              <a:rPr lang="en-US" sz="2000" dirty="0">
                <a:solidFill>
                  <a:srgbClr val="FFFFFF"/>
                </a:solidFill>
                <a:latin typeface="Questrial"/>
                <a:ea typeface="Questrial"/>
                <a:cs typeface="Questrial"/>
                <a:sym typeface="Questrial"/>
              </a:rPr>
              <a:t> et al., 2024).</a:t>
            </a:r>
          </a:p>
          <a:p>
            <a:pPr marL="285750" indent="-285750" algn="just">
              <a:lnSpc>
                <a:spcPts val="2520"/>
              </a:lnSpc>
              <a:buFont typeface="Arial" panose="020B0604020202020204" pitchFamily="34" charset="0"/>
              <a:buChar char="•"/>
            </a:pPr>
            <a:r>
              <a:rPr lang="en-US" sz="2000" b="1" dirty="0">
                <a:solidFill>
                  <a:srgbClr val="FFFFFF"/>
                </a:solidFill>
                <a:latin typeface="Questrial"/>
                <a:ea typeface="Questrial"/>
                <a:cs typeface="Questrial"/>
                <a:sym typeface="Questrial"/>
              </a:rPr>
              <a:t>MIS (Management Information Systems): </a:t>
            </a:r>
            <a:r>
              <a:rPr lang="en-US" sz="2000" dirty="0">
                <a:solidFill>
                  <a:srgbClr val="FFFFFF"/>
                </a:solidFill>
                <a:latin typeface="Questrial"/>
                <a:ea typeface="Questrial"/>
                <a:cs typeface="Questrial"/>
                <a:sym typeface="Questrial"/>
              </a:rPr>
              <a:t>Focus on operational data and provide structured reports</a:t>
            </a:r>
          </a:p>
          <a:p>
            <a:pPr marL="285750" indent="-285750" algn="just">
              <a:lnSpc>
                <a:spcPts val="2520"/>
              </a:lnSpc>
              <a:buFont typeface="Arial" panose="020B0604020202020204" pitchFamily="34" charset="0"/>
              <a:buChar char="•"/>
            </a:pPr>
            <a:r>
              <a:rPr lang="en-US" sz="2000" b="1" dirty="0">
                <a:solidFill>
                  <a:srgbClr val="FFFFFF"/>
                </a:solidFill>
                <a:latin typeface="Questrial"/>
                <a:ea typeface="Questrial"/>
                <a:cs typeface="Questrial"/>
                <a:sym typeface="Questrial"/>
              </a:rPr>
              <a:t>DSS (Decision Support Systems):</a:t>
            </a:r>
            <a:r>
              <a:rPr lang="en-US" sz="2000" dirty="0">
                <a:solidFill>
                  <a:srgbClr val="FFFFFF"/>
                </a:solidFill>
                <a:latin typeface="Questrial"/>
                <a:ea typeface="Questrial"/>
                <a:cs typeface="Questrial"/>
                <a:sym typeface="Questrial"/>
              </a:rPr>
              <a:t> Support complex, non-routine decision-making processes.</a:t>
            </a:r>
          </a:p>
        </p:txBody>
      </p:sp>
      <p:sp>
        <p:nvSpPr>
          <p:cNvPr id="14" name="TextBox 14"/>
          <p:cNvSpPr txBox="1"/>
          <p:nvPr/>
        </p:nvSpPr>
        <p:spPr>
          <a:xfrm>
            <a:off x="15100535" y="2304058"/>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05</a:t>
            </a:r>
          </a:p>
        </p:txBody>
      </p:sp>
      <p:pic>
        <p:nvPicPr>
          <p:cNvPr id="15" name="Picture 14"/>
          <p:cNvPicPr>
            <a:picLocks noChangeAspect="1"/>
          </p:cNvPicPr>
          <p:nvPr/>
        </p:nvPicPr>
        <p:blipFill>
          <a:blip r:embed="rId3"/>
          <a:stretch>
            <a:fillRect/>
          </a:stretch>
        </p:blipFill>
        <p:spPr>
          <a:xfrm>
            <a:off x="1143000" y="2663983"/>
            <a:ext cx="4114799" cy="7356317"/>
          </a:xfrm>
          <a:prstGeom prst="round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11049000" y="2161183"/>
            <a:ext cx="6481615" cy="3693319"/>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000" b="1" dirty="0">
                <a:solidFill>
                  <a:srgbClr val="FFFFFF"/>
                </a:solidFill>
                <a:latin typeface="Questrial"/>
                <a:ea typeface="Questrial"/>
                <a:cs typeface="Questrial"/>
                <a:sym typeface="Questrial"/>
              </a:rPr>
              <a:t>Benefits of TPS: </a:t>
            </a:r>
            <a:r>
              <a:rPr lang="en-US" sz="2000" dirty="0">
                <a:solidFill>
                  <a:srgbClr val="FFFFFF"/>
                </a:solidFill>
                <a:latin typeface="Questrial"/>
                <a:ea typeface="Questrial"/>
                <a:cs typeface="Questrial"/>
                <a:sym typeface="Questrial"/>
              </a:rPr>
              <a:t>Efficient, fast processing of routine transactions.</a:t>
            </a:r>
          </a:p>
          <a:p>
            <a:pPr marL="285750" indent="-285750" algn="just">
              <a:lnSpc>
                <a:spcPct val="150000"/>
              </a:lnSpc>
              <a:buFont typeface="Arial" panose="020B0604020202020204" pitchFamily="34" charset="0"/>
              <a:buChar char="•"/>
            </a:pPr>
            <a:r>
              <a:rPr lang="en-US" sz="2000" b="1" dirty="0">
                <a:solidFill>
                  <a:srgbClr val="FFFFFF"/>
                </a:solidFill>
                <a:latin typeface="Questrial"/>
                <a:ea typeface="Questrial"/>
                <a:cs typeface="Questrial"/>
                <a:sym typeface="Questrial"/>
              </a:rPr>
              <a:t>Benefits of MIS: </a:t>
            </a:r>
            <a:r>
              <a:rPr lang="en-US" sz="2000" dirty="0">
                <a:solidFill>
                  <a:srgbClr val="FFFFFF"/>
                </a:solidFill>
                <a:latin typeface="Questrial"/>
                <a:ea typeface="Questrial"/>
                <a:cs typeface="Questrial"/>
                <a:sym typeface="Questrial"/>
              </a:rPr>
              <a:t>Regular, reliable reports for decision-makers (Erica et al., 2024).</a:t>
            </a:r>
          </a:p>
          <a:p>
            <a:pPr marL="285750" indent="-285750" algn="just">
              <a:lnSpc>
                <a:spcPct val="150000"/>
              </a:lnSpc>
              <a:buFont typeface="Arial" panose="020B0604020202020204" pitchFamily="34" charset="0"/>
              <a:buChar char="•"/>
            </a:pPr>
            <a:r>
              <a:rPr lang="en-US" sz="2000" b="1" dirty="0">
                <a:solidFill>
                  <a:srgbClr val="FFFFFF"/>
                </a:solidFill>
                <a:latin typeface="Questrial"/>
                <a:ea typeface="Questrial"/>
                <a:cs typeface="Questrial"/>
                <a:sym typeface="Questrial"/>
              </a:rPr>
              <a:t>Benefits of DSS: </a:t>
            </a:r>
            <a:r>
              <a:rPr lang="en-US" sz="2000" dirty="0">
                <a:solidFill>
                  <a:srgbClr val="FFFFFF"/>
                </a:solidFill>
                <a:latin typeface="Questrial"/>
                <a:ea typeface="Questrial"/>
                <a:cs typeface="Questrial"/>
                <a:sym typeface="Questrial"/>
              </a:rPr>
              <a:t>Offers insights into complex, unstructured decision-making.</a:t>
            </a:r>
          </a:p>
          <a:p>
            <a:pPr marL="285750" indent="-285750" algn="just">
              <a:lnSpc>
                <a:spcPct val="150000"/>
              </a:lnSpc>
              <a:buFont typeface="Arial" panose="020B0604020202020204" pitchFamily="34" charset="0"/>
              <a:buChar char="•"/>
            </a:pPr>
            <a:r>
              <a:rPr lang="en-US" sz="2000" b="1" dirty="0">
                <a:solidFill>
                  <a:srgbClr val="FFFFFF"/>
                </a:solidFill>
                <a:latin typeface="Questrial"/>
                <a:ea typeface="Questrial"/>
                <a:cs typeface="Questrial"/>
                <a:sym typeface="Questrial"/>
              </a:rPr>
              <a:t>Limitations: </a:t>
            </a:r>
            <a:r>
              <a:rPr lang="en-US" sz="2000" dirty="0">
                <a:solidFill>
                  <a:srgbClr val="FFFFFF"/>
                </a:solidFill>
                <a:latin typeface="Questrial"/>
                <a:ea typeface="Questrial"/>
                <a:cs typeface="Questrial"/>
                <a:sym typeface="Questrial"/>
              </a:rPr>
              <a:t>High implementation costs and complexity in integration.</a:t>
            </a:r>
          </a:p>
        </p:txBody>
      </p:sp>
      <p:grpSp>
        <p:nvGrpSpPr>
          <p:cNvPr id="8" name="Group 8"/>
          <p:cNvGrpSpPr/>
          <p:nvPr/>
        </p:nvGrpSpPr>
        <p:grpSpPr>
          <a:xfrm>
            <a:off x="1028700" y="5966145"/>
            <a:ext cx="4403327" cy="4846286"/>
            <a:chOff x="0" y="0"/>
            <a:chExt cx="1159724" cy="1276388"/>
          </a:xfrm>
        </p:grpSpPr>
        <p:sp>
          <p:nvSpPr>
            <p:cNvPr id="9" name="Freeform 9"/>
            <p:cNvSpPr/>
            <p:nvPr/>
          </p:nvSpPr>
          <p:spPr>
            <a:xfrm>
              <a:off x="0" y="0"/>
              <a:ext cx="1159724" cy="1276388"/>
            </a:xfrm>
            <a:custGeom>
              <a:avLst/>
              <a:gdLst/>
              <a:ahLst/>
              <a:cxnLst/>
              <a:rect l="l" t="t" r="r" b="b"/>
              <a:pathLst>
                <a:path w="1159724" h="1276388">
                  <a:moveTo>
                    <a:pt x="79119" y="0"/>
                  </a:moveTo>
                  <a:lnTo>
                    <a:pt x="1080605" y="0"/>
                  </a:lnTo>
                  <a:cubicBezTo>
                    <a:pt x="1124301" y="0"/>
                    <a:pt x="1159724" y="35423"/>
                    <a:pt x="1159724" y="79119"/>
                  </a:cubicBezTo>
                  <a:lnTo>
                    <a:pt x="1159724" y="1197269"/>
                  </a:lnTo>
                  <a:cubicBezTo>
                    <a:pt x="1159724" y="1218253"/>
                    <a:pt x="1151388" y="1238377"/>
                    <a:pt x="1136551" y="1253215"/>
                  </a:cubicBezTo>
                  <a:cubicBezTo>
                    <a:pt x="1121713" y="1268052"/>
                    <a:pt x="1101589" y="1276388"/>
                    <a:pt x="1080605" y="1276388"/>
                  </a:cubicBezTo>
                  <a:lnTo>
                    <a:pt x="79119" y="1276388"/>
                  </a:lnTo>
                  <a:cubicBezTo>
                    <a:pt x="58135" y="1276388"/>
                    <a:pt x="38011" y="1268052"/>
                    <a:pt x="23173" y="1253215"/>
                  </a:cubicBezTo>
                  <a:cubicBezTo>
                    <a:pt x="8336" y="1238377"/>
                    <a:pt x="0" y="1218253"/>
                    <a:pt x="0" y="1197269"/>
                  </a:cubicBezTo>
                  <a:lnTo>
                    <a:pt x="0" y="79119"/>
                  </a:lnTo>
                  <a:cubicBezTo>
                    <a:pt x="0" y="58135"/>
                    <a:pt x="8336" y="38011"/>
                    <a:pt x="23173" y="23173"/>
                  </a:cubicBezTo>
                  <a:cubicBezTo>
                    <a:pt x="38011" y="8336"/>
                    <a:pt x="58135" y="0"/>
                    <a:pt x="79119" y="0"/>
                  </a:cubicBezTo>
                  <a:close/>
                </a:path>
              </a:pathLst>
            </a:custGeom>
            <a:solidFill>
              <a:srgbClr val="FF0010"/>
            </a:solidFill>
          </p:spPr>
          <p:txBody>
            <a:bodyPr/>
            <a:lstStyle/>
            <a:p>
              <a:endParaRPr lang="en-US"/>
            </a:p>
          </p:txBody>
        </p:sp>
        <p:sp>
          <p:nvSpPr>
            <p:cNvPr id="10" name="TextBox 10"/>
            <p:cNvSpPr txBox="1"/>
            <p:nvPr/>
          </p:nvSpPr>
          <p:spPr>
            <a:xfrm>
              <a:off x="0" y="19050"/>
              <a:ext cx="1159724" cy="1257338"/>
            </a:xfrm>
            <a:prstGeom prst="rect">
              <a:avLst/>
            </a:prstGeom>
          </p:spPr>
          <p:txBody>
            <a:bodyPr lIns="50800" tIns="50800" rIns="50800" bIns="50800" rtlCol="0" anchor="ctr"/>
            <a:lstStyle/>
            <a:p>
              <a:pPr algn="ctr">
                <a:lnSpc>
                  <a:spcPts val="2938"/>
                </a:lnSpc>
              </a:pPr>
              <a:endParaRPr/>
            </a:p>
          </p:txBody>
        </p:sp>
      </p:grpSp>
      <p:grpSp>
        <p:nvGrpSpPr>
          <p:cNvPr id="11" name="Group 11"/>
          <p:cNvGrpSpPr/>
          <p:nvPr/>
        </p:nvGrpSpPr>
        <p:grpSpPr>
          <a:xfrm>
            <a:off x="6126101" y="5966145"/>
            <a:ext cx="4403327" cy="4846286"/>
            <a:chOff x="0" y="0"/>
            <a:chExt cx="1159724" cy="1276388"/>
          </a:xfrm>
        </p:grpSpPr>
        <p:sp>
          <p:nvSpPr>
            <p:cNvPr id="12" name="Freeform 12"/>
            <p:cNvSpPr/>
            <p:nvPr/>
          </p:nvSpPr>
          <p:spPr>
            <a:xfrm>
              <a:off x="0" y="0"/>
              <a:ext cx="1159724" cy="1276388"/>
            </a:xfrm>
            <a:custGeom>
              <a:avLst/>
              <a:gdLst/>
              <a:ahLst/>
              <a:cxnLst/>
              <a:rect l="l" t="t" r="r" b="b"/>
              <a:pathLst>
                <a:path w="1159724" h="1276388">
                  <a:moveTo>
                    <a:pt x="79119" y="0"/>
                  </a:moveTo>
                  <a:lnTo>
                    <a:pt x="1080605" y="0"/>
                  </a:lnTo>
                  <a:cubicBezTo>
                    <a:pt x="1124301" y="0"/>
                    <a:pt x="1159724" y="35423"/>
                    <a:pt x="1159724" y="79119"/>
                  </a:cubicBezTo>
                  <a:lnTo>
                    <a:pt x="1159724" y="1197269"/>
                  </a:lnTo>
                  <a:cubicBezTo>
                    <a:pt x="1159724" y="1218253"/>
                    <a:pt x="1151388" y="1238377"/>
                    <a:pt x="1136551" y="1253215"/>
                  </a:cubicBezTo>
                  <a:cubicBezTo>
                    <a:pt x="1121713" y="1268052"/>
                    <a:pt x="1101589" y="1276388"/>
                    <a:pt x="1080605" y="1276388"/>
                  </a:cubicBezTo>
                  <a:lnTo>
                    <a:pt x="79119" y="1276388"/>
                  </a:lnTo>
                  <a:cubicBezTo>
                    <a:pt x="58135" y="1276388"/>
                    <a:pt x="38011" y="1268052"/>
                    <a:pt x="23173" y="1253215"/>
                  </a:cubicBezTo>
                  <a:cubicBezTo>
                    <a:pt x="8336" y="1238377"/>
                    <a:pt x="0" y="1218253"/>
                    <a:pt x="0" y="1197269"/>
                  </a:cubicBezTo>
                  <a:lnTo>
                    <a:pt x="0" y="79119"/>
                  </a:lnTo>
                  <a:cubicBezTo>
                    <a:pt x="0" y="58135"/>
                    <a:pt x="8336" y="38011"/>
                    <a:pt x="23173" y="23173"/>
                  </a:cubicBezTo>
                  <a:cubicBezTo>
                    <a:pt x="38011" y="8336"/>
                    <a:pt x="58135" y="0"/>
                    <a:pt x="79119" y="0"/>
                  </a:cubicBezTo>
                  <a:close/>
                </a:path>
              </a:pathLst>
            </a:custGeom>
            <a:solidFill>
              <a:srgbClr val="FF0010"/>
            </a:solidFill>
          </p:spPr>
          <p:txBody>
            <a:bodyPr/>
            <a:lstStyle/>
            <a:p>
              <a:endParaRPr lang="en-US"/>
            </a:p>
          </p:txBody>
        </p:sp>
        <p:sp>
          <p:nvSpPr>
            <p:cNvPr id="13" name="TextBox 13"/>
            <p:cNvSpPr txBox="1"/>
            <p:nvPr/>
          </p:nvSpPr>
          <p:spPr>
            <a:xfrm>
              <a:off x="0" y="19050"/>
              <a:ext cx="1159724" cy="1257338"/>
            </a:xfrm>
            <a:prstGeom prst="rect">
              <a:avLst/>
            </a:prstGeom>
          </p:spPr>
          <p:txBody>
            <a:bodyPr lIns="50800" tIns="50800" rIns="50800" bIns="50800" rtlCol="0" anchor="ctr"/>
            <a:lstStyle/>
            <a:p>
              <a:pPr algn="ctr">
                <a:lnSpc>
                  <a:spcPts val="2938"/>
                </a:lnSpc>
              </a:pPr>
              <a:endParaRPr/>
            </a:p>
          </p:txBody>
        </p:sp>
      </p:grpSp>
      <p:sp>
        <p:nvSpPr>
          <p:cNvPr id="14" name="TextBox 14"/>
          <p:cNvSpPr txBox="1"/>
          <p:nvPr/>
        </p:nvSpPr>
        <p:spPr>
          <a:xfrm>
            <a:off x="15100535" y="7974670"/>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06</a:t>
            </a:r>
          </a:p>
        </p:txBody>
      </p:sp>
      <p:sp>
        <p:nvSpPr>
          <p:cNvPr id="15" name="TextBox 15"/>
          <p:cNvSpPr txBox="1"/>
          <p:nvPr/>
        </p:nvSpPr>
        <p:spPr>
          <a:xfrm>
            <a:off x="1028700" y="2104057"/>
            <a:ext cx="8115300" cy="3693319"/>
          </a:xfrm>
          <a:prstGeom prst="rect">
            <a:avLst/>
          </a:prstGeom>
        </p:spPr>
        <p:txBody>
          <a:bodyPr lIns="0" tIns="0" rIns="0" bIns="0" rtlCol="0" anchor="t">
            <a:spAutoFit/>
          </a:bodyPr>
          <a:lstStyle/>
          <a:p>
            <a:r>
              <a:rPr lang="en-US" sz="6000" b="1" dirty="0">
                <a:solidFill>
                  <a:srgbClr val="FFFFFF"/>
                </a:solidFill>
                <a:latin typeface="Pattanakarn Expanded Medium"/>
                <a:ea typeface="Pattanakarn Expanded Medium"/>
                <a:cs typeface="Pattanakarn Expanded Medium"/>
                <a:sym typeface="Pattanakarn Expanded Medium"/>
              </a:rPr>
              <a:t>Analysis and Comparison of Information Systems (Part 2)</a:t>
            </a:r>
          </a:p>
        </p:txBody>
      </p:sp>
      <p:grpSp>
        <p:nvGrpSpPr>
          <p:cNvPr id="16" name="Group 16"/>
          <p:cNvGrpSpPr/>
          <p:nvPr/>
        </p:nvGrpSpPr>
        <p:grpSpPr>
          <a:xfrm>
            <a:off x="6385566" y="6242120"/>
            <a:ext cx="3884396" cy="4541736"/>
            <a:chOff x="0" y="0"/>
            <a:chExt cx="601795" cy="703634"/>
          </a:xfrm>
        </p:grpSpPr>
        <p:sp>
          <p:nvSpPr>
            <p:cNvPr id="17" name="Freeform 17"/>
            <p:cNvSpPr/>
            <p:nvPr/>
          </p:nvSpPr>
          <p:spPr>
            <a:xfrm>
              <a:off x="0" y="0"/>
              <a:ext cx="601795" cy="703634"/>
            </a:xfrm>
            <a:custGeom>
              <a:avLst/>
              <a:gdLst/>
              <a:ahLst/>
              <a:cxnLst/>
              <a:rect l="l" t="t" r="r" b="b"/>
              <a:pathLst>
                <a:path w="601795" h="703634">
                  <a:moveTo>
                    <a:pt x="89689" y="0"/>
                  </a:moveTo>
                  <a:lnTo>
                    <a:pt x="512106" y="0"/>
                  </a:lnTo>
                  <a:cubicBezTo>
                    <a:pt x="561640" y="0"/>
                    <a:pt x="601795" y="40155"/>
                    <a:pt x="601795" y="89689"/>
                  </a:cubicBezTo>
                  <a:lnTo>
                    <a:pt x="601795" y="613945"/>
                  </a:lnTo>
                  <a:cubicBezTo>
                    <a:pt x="601795" y="663479"/>
                    <a:pt x="561640" y="703634"/>
                    <a:pt x="512106" y="703634"/>
                  </a:cubicBezTo>
                  <a:lnTo>
                    <a:pt x="89689" y="703634"/>
                  </a:lnTo>
                  <a:cubicBezTo>
                    <a:pt x="40155" y="703634"/>
                    <a:pt x="0" y="663479"/>
                    <a:pt x="0" y="613945"/>
                  </a:cubicBezTo>
                  <a:lnTo>
                    <a:pt x="0" y="89689"/>
                  </a:lnTo>
                  <a:cubicBezTo>
                    <a:pt x="0" y="40155"/>
                    <a:pt x="40155" y="0"/>
                    <a:pt x="89689" y="0"/>
                  </a:cubicBezTo>
                  <a:close/>
                </a:path>
              </a:pathLst>
            </a:custGeom>
            <a:blipFill>
              <a:blip r:embed="rId3"/>
              <a:stretch>
                <a:fillRect l="-37691" r="-37691"/>
              </a:stretch>
            </a:blipFill>
          </p:spPr>
          <p:txBody>
            <a:bodyPr/>
            <a:lstStyle/>
            <a:p>
              <a:endParaRPr lang="en-US"/>
            </a:p>
          </p:txBody>
        </p:sp>
      </p:grpSp>
      <p:pic>
        <p:nvPicPr>
          <p:cNvPr id="18" name="Picture 17"/>
          <p:cNvPicPr>
            <a:picLocks noChangeAspect="1"/>
          </p:cNvPicPr>
          <p:nvPr/>
        </p:nvPicPr>
        <p:blipFill>
          <a:blip r:embed="rId4"/>
          <a:stretch>
            <a:fillRect/>
          </a:stretch>
        </p:blipFill>
        <p:spPr>
          <a:xfrm>
            <a:off x="1229530" y="6277945"/>
            <a:ext cx="3952070" cy="3948347"/>
          </a:xfrm>
          <a:prstGeom prst="round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grpSp>
        <p:nvGrpSpPr>
          <p:cNvPr id="2" name="Group 2"/>
          <p:cNvGrpSpPr/>
          <p:nvPr/>
        </p:nvGrpSpPr>
        <p:grpSpPr>
          <a:xfrm>
            <a:off x="5259078" y="7344187"/>
            <a:ext cx="6751767" cy="10773922"/>
            <a:chOff x="0" y="0"/>
            <a:chExt cx="1778243" cy="2837576"/>
          </a:xfrm>
        </p:grpSpPr>
        <p:sp>
          <p:nvSpPr>
            <p:cNvPr id="3" name="Freeform 3"/>
            <p:cNvSpPr/>
            <p:nvPr/>
          </p:nvSpPr>
          <p:spPr>
            <a:xfrm>
              <a:off x="0" y="0"/>
              <a:ext cx="1778243" cy="2837576"/>
            </a:xfrm>
            <a:custGeom>
              <a:avLst/>
              <a:gdLst/>
              <a:ahLst/>
              <a:cxnLst/>
              <a:rect l="l" t="t" r="r" b="b"/>
              <a:pathLst>
                <a:path w="1778243" h="2837576">
                  <a:moveTo>
                    <a:pt x="51599" y="0"/>
                  </a:moveTo>
                  <a:lnTo>
                    <a:pt x="1726644" y="0"/>
                  </a:lnTo>
                  <a:cubicBezTo>
                    <a:pt x="1755141" y="0"/>
                    <a:pt x="1778243" y="23102"/>
                    <a:pt x="1778243" y="51599"/>
                  </a:cubicBezTo>
                  <a:lnTo>
                    <a:pt x="1778243" y="2785977"/>
                  </a:lnTo>
                  <a:cubicBezTo>
                    <a:pt x="1778243" y="2799662"/>
                    <a:pt x="1772807" y="2812786"/>
                    <a:pt x="1763130" y="2822463"/>
                  </a:cubicBezTo>
                  <a:cubicBezTo>
                    <a:pt x="1753453" y="2832140"/>
                    <a:pt x="1740329" y="2837576"/>
                    <a:pt x="1726644" y="2837576"/>
                  </a:cubicBezTo>
                  <a:lnTo>
                    <a:pt x="51599" y="2837576"/>
                  </a:lnTo>
                  <a:cubicBezTo>
                    <a:pt x="23102" y="2837576"/>
                    <a:pt x="0" y="2814475"/>
                    <a:pt x="0" y="2785977"/>
                  </a:cubicBezTo>
                  <a:lnTo>
                    <a:pt x="0" y="51599"/>
                  </a:lnTo>
                  <a:cubicBezTo>
                    <a:pt x="0" y="23102"/>
                    <a:pt x="23102" y="0"/>
                    <a:pt x="51599" y="0"/>
                  </a:cubicBezTo>
                  <a:close/>
                </a:path>
              </a:pathLst>
            </a:custGeom>
            <a:solidFill>
              <a:srgbClr val="FF0010"/>
            </a:solidFill>
          </p:spPr>
          <p:txBody>
            <a:bodyPr/>
            <a:lstStyle/>
            <a:p>
              <a:endParaRPr lang="en-US"/>
            </a:p>
          </p:txBody>
        </p:sp>
        <p:sp>
          <p:nvSpPr>
            <p:cNvPr id="4" name="TextBox 4"/>
            <p:cNvSpPr txBox="1"/>
            <p:nvPr/>
          </p:nvSpPr>
          <p:spPr>
            <a:xfrm>
              <a:off x="0" y="19050"/>
              <a:ext cx="1778243" cy="2818526"/>
            </a:xfrm>
            <a:prstGeom prst="rect">
              <a:avLst/>
            </a:prstGeom>
          </p:spPr>
          <p:txBody>
            <a:bodyPr lIns="50800" tIns="50800" rIns="50800" bIns="50800" rtlCol="0" anchor="ctr"/>
            <a:lstStyle/>
            <a:p>
              <a:pPr algn="ctr">
                <a:lnSpc>
                  <a:spcPts val="2938"/>
                </a:lnSpc>
              </a:pPr>
              <a:endParaRPr/>
            </a:p>
          </p:txBody>
        </p:sp>
      </p:grpSp>
      <p:grpSp>
        <p:nvGrpSpPr>
          <p:cNvPr id="9" name="Group 9"/>
          <p:cNvGrpSpPr/>
          <p:nvPr/>
        </p:nvGrpSpPr>
        <p:grpSpPr>
          <a:xfrm>
            <a:off x="12704427" y="7344187"/>
            <a:ext cx="6751767" cy="10773922"/>
            <a:chOff x="0" y="0"/>
            <a:chExt cx="1778243" cy="2837576"/>
          </a:xfrm>
        </p:grpSpPr>
        <p:sp>
          <p:nvSpPr>
            <p:cNvPr id="10" name="Freeform 10"/>
            <p:cNvSpPr/>
            <p:nvPr/>
          </p:nvSpPr>
          <p:spPr>
            <a:xfrm>
              <a:off x="0" y="0"/>
              <a:ext cx="1778243" cy="2837576"/>
            </a:xfrm>
            <a:custGeom>
              <a:avLst/>
              <a:gdLst/>
              <a:ahLst/>
              <a:cxnLst/>
              <a:rect l="l" t="t" r="r" b="b"/>
              <a:pathLst>
                <a:path w="1778243" h="2837576">
                  <a:moveTo>
                    <a:pt x="51599" y="0"/>
                  </a:moveTo>
                  <a:lnTo>
                    <a:pt x="1726644" y="0"/>
                  </a:lnTo>
                  <a:cubicBezTo>
                    <a:pt x="1755141" y="0"/>
                    <a:pt x="1778243" y="23102"/>
                    <a:pt x="1778243" y="51599"/>
                  </a:cubicBezTo>
                  <a:lnTo>
                    <a:pt x="1778243" y="2785977"/>
                  </a:lnTo>
                  <a:cubicBezTo>
                    <a:pt x="1778243" y="2799662"/>
                    <a:pt x="1772807" y="2812786"/>
                    <a:pt x="1763130" y="2822463"/>
                  </a:cubicBezTo>
                  <a:cubicBezTo>
                    <a:pt x="1753453" y="2832140"/>
                    <a:pt x="1740329" y="2837576"/>
                    <a:pt x="1726644" y="2837576"/>
                  </a:cubicBezTo>
                  <a:lnTo>
                    <a:pt x="51599" y="2837576"/>
                  </a:lnTo>
                  <a:cubicBezTo>
                    <a:pt x="23102" y="2837576"/>
                    <a:pt x="0" y="2814475"/>
                    <a:pt x="0" y="2785977"/>
                  </a:cubicBezTo>
                  <a:lnTo>
                    <a:pt x="0" y="51599"/>
                  </a:lnTo>
                  <a:cubicBezTo>
                    <a:pt x="0" y="23102"/>
                    <a:pt x="23102" y="0"/>
                    <a:pt x="51599" y="0"/>
                  </a:cubicBezTo>
                  <a:close/>
                </a:path>
              </a:pathLst>
            </a:custGeom>
            <a:solidFill>
              <a:srgbClr val="FF0010"/>
            </a:solidFill>
          </p:spPr>
          <p:txBody>
            <a:bodyPr/>
            <a:lstStyle/>
            <a:p>
              <a:endParaRPr lang="en-US"/>
            </a:p>
          </p:txBody>
        </p:sp>
        <p:sp>
          <p:nvSpPr>
            <p:cNvPr id="11" name="TextBox 11"/>
            <p:cNvSpPr txBox="1"/>
            <p:nvPr/>
          </p:nvSpPr>
          <p:spPr>
            <a:xfrm>
              <a:off x="0" y="19050"/>
              <a:ext cx="1778243" cy="2818526"/>
            </a:xfrm>
            <a:prstGeom prst="rect">
              <a:avLst/>
            </a:prstGeom>
          </p:spPr>
          <p:txBody>
            <a:bodyPr lIns="50800" tIns="50800" rIns="50800" bIns="50800" rtlCol="0" anchor="ctr"/>
            <a:lstStyle/>
            <a:p>
              <a:pPr algn="ctr">
                <a:lnSpc>
                  <a:spcPts val="2938"/>
                </a:lnSpc>
              </a:pPr>
              <a:endParaRPr/>
            </a:p>
          </p:txBody>
        </p:sp>
      </p:grpSp>
      <p:grpSp>
        <p:nvGrpSpPr>
          <p:cNvPr id="12" name="Group 12"/>
          <p:cNvGrpSpPr/>
          <p:nvPr/>
        </p:nvGrpSpPr>
        <p:grpSpPr>
          <a:xfrm>
            <a:off x="12909985" y="7556435"/>
            <a:ext cx="7080292" cy="4345238"/>
            <a:chOff x="0" y="0"/>
            <a:chExt cx="1096923" cy="673191"/>
          </a:xfrm>
        </p:grpSpPr>
        <p:sp>
          <p:nvSpPr>
            <p:cNvPr id="13" name="Freeform 13"/>
            <p:cNvSpPr/>
            <p:nvPr/>
          </p:nvSpPr>
          <p:spPr>
            <a:xfrm>
              <a:off x="0" y="0"/>
              <a:ext cx="1096922" cy="673191"/>
            </a:xfrm>
            <a:custGeom>
              <a:avLst/>
              <a:gdLst/>
              <a:ahLst/>
              <a:cxnLst/>
              <a:rect l="l" t="t" r="r" b="b"/>
              <a:pathLst>
                <a:path w="1096922" h="673191">
                  <a:moveTo>
                    <a:pt x="49205" y="0"/>
                  </a:moveTo>
                  <a:lnTo>
                    <a:pt x="1047717" y="0"/>
                  </a:lnTo>
                  <a:cubicBezTo>
                    <a:pt x="1074893" y="0"/>
                    <a:pt x="1096922" y="22030"/>
                    <a:pt x="1096922" y="49205"/>
                  </a:cubicBezTo>
                  <a:lnTo>
                    <a:pt x="1096922" y="623986"/>
                  </a:lnTo>
                  <a:cubicBezTo>
                    <a:pt x="1096922" y="651161"/>
                    <a:pt x="1074893" y="673191"/>
                    <a:pt x="1047717" y="673191"/>
                  </a:cubicBezTo>
                  <a:lnTo>
                    <a:pt x="49205" y="673191"/>
                  </a:lnTo>
                  <a:cubicBezTo>
                    <a:pt x="22030" y="673191"/>
                    <a:pt x="0" y="651161"/>
                    <a:pt x="0" y="623986"/>
                  </a:cubicBezTo>
                  <a:lnTo>
                    <a:pt x="0" y="49205"/>
                  </a:lnTo>
                  <a:cubicBezTo>
                    <a:pt x="0" y="22030"/>
                    <a:pt x="22030" y="0"/>
                    <a:pt x="49205" y="0"/>
                  </a:cubicBezTo>
                  <a:close/>
                </a:path>
              </a:pathLst>
            </a:custGeom>
            <a:blipFill>
              <a:blip r:embed="rId3"/>
              <a:stretch>
                <a:fillRect t="-4280" b="-4280"/>
              </a:stretch>
            </a:blipFill>
          </p:spPr>
          <p:txBody>
            <a:bodyPr/>
            <a:lstStyle/>
            <a:p>
              <a:endParaRPr lang="en-US"/>
            </a:p>
          </p:txBody>
        </p:sp>
      </p:grpSp>
      <p:sp>
        <p:nvSpPr>
          <p:cNvPr id="14" name="TextBox 14"/>
          <p:cNvSpPr txBox="1"/>
          <p:nvPr/>
        </p:nvSpPr>
        <p:spPr>
          <a:xfrm>
            <a:off x="1593732" y="2493962"/>
            <a:ext cx="8115300" cy="4062651"/>
          </a:xfrm>
          <a:prstGeom prst="rect">
            <a:avLst/>
          </a:prstGeom>
        </p:spPr>
        <p:txBody>
          <a:bodyPr lIns="0" tIns="0" rIns="0" bIns="0" rtlCol="0" anchor="t">
            <a:spAutoFit/>
          </a:bodyPr>
          <a:lstStyle/>
          <a:p>
            <a:r>
              <a:rPr lang="en-US" sz="6600" b="1" dirty="0">
                <a:solidFill>
                  <a:srgbClr val="FFFFFF"/>
                </a:solidFill>
                <a:latin typeface="Pattanakarn Expanded Medium"/>
                <a:ea typeface="Pattanakarn Expanded Medium"/>
                <a:cs typeface="Pattanakarn Expanded Medium"/>
                <a:sym typeface="Pattanakarn Expanded Medium"/>
              </a:rPr>
              <a:t>Benefits and Limitations of Information Systems</a:t>
            </a:r>
          </a:p>
        </p:txBody>
      </p:sp>
      <p:sp>
        <p:nvSpPr>
          <p:cNvPr id="16" name="TextBox 16"/>
          <p:cNvSpPr txBox="1"/>
          <p:nvPr/>
        </p:nvSpPr>
        <p:spPr>
          <a:xfrm>
            <a:off x="9296400" y="2672866"/>
            <a:ext cx="7759969" cy="3231654"/>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IS enhance business efficiency and operational effectiveness.</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They facilitate better, data-driven decision-making processes</a:t>
            </a:r>
            <a:r>
              <a:rPr lang="da-DK" sz="2000" dirty="0">
                <a:solidFill>
                  <a:srgbClr val="FFFFFF"/>
                </a:solidFill>
                <a:latin typeface="Questrial"/>
                <a:ea typeface="Questrial"/>
                <a:cs typeface="Questrial"/>
                <a:sym typeface="Questrial"/>
              </a:rPr>
              <a:t>(Aminuddin Hamdat et al., 2024)</a:t>
            </a:r>
            <a:r>
              <a:rPr lang="en-US" sz="2000" dirty="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Implementation costs can be high, especially for advanced systems.</a:t>
            </a:r>
          </a:p>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Data security concerns and system integration complexities are common challenges.</a:t>
            </a:r>
          </a:p>
        </p:txBody>
      </p:sp>
      <p:sp>
        <p:nvSpPr>
          <p:cNvPr id="17" name="TextBox 17"/>
          <p:cNvSpPr txBox="1"/>
          <p:nvPr/>
        </p:nvSpPr>
        <p:spPr>
          <a:xfrm>
            <a:off x="0" y="8035524"/>
            <a:ext cx="3187465"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07</a:t>
            </a:r>
          </a:p>
        </p:txBody>
      </p:sp>
      <p:sp>
        <p:nvSpPr>
          <p:cNvPr id="18" name="AutoShape 18"/>
          <p:cNvSpPr/>
          <p:nvPr/>
        </p:nvSpPr>
        <p:spPr>
          <a:xfrm flipV="1">
            <a:off x="1009650" y="2544926"/>
            <a:ext cx="0" cy="2468880"/>
          </a:xfrm>
          <a:prstGeom prst="line">
            <a:avLst/>
          </a:prstGeom>
          <a:ln w="38100" cap="flat">
            <a:solidFill>
              <a:srgbClr val="FF0010"/>
            </a:solidFill>
            <a:prstDash val="solid"/>
            <a:headEnd type="none" w="sm" len="sm"/>
            <a:tailEnd type="none" w="sm" len="sm"/>
          </a:ln>
        </p:spPr>
        <p:txBody>
          <a:bodyPr/>
          <a:lstStyle/>
          <a:p>
            <a:endParaRPr lang="en-US"/>
          </a:p>
        </p:txBody>
      </p:sp>
      <p:pic>
        <p:nvPicPr>
          <p:cNvPr id="19" name="Picture 18"/>
          <p:cNvPicPr>
            <a:picLocks noChangeAspect="1"/>
          </p:cNvPicPr>
          <p:nvPr/>
        </p:nvPicPr>
        <p:blipFill>
          <a:blip r:embed="rId4"/>
          <a:stretch>
            <a:fillRect/>
          </a:stretch>
        </p:blipFill>
        <p:spPr>
          <a:xfrm>
            <a:off x="5629762" y="7570722"/>
            <a:ext cx="6028838" cy="2784566"/>
          </a:xfrm>
          <a:prstGeom prst="round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8" name="TextBox 8"/>
          <p:cNvSpPr txBox="1"/>
          <p:nvPr/>
        </p:nvSpPr>
        <p:spPr>
          <a:xfrm>
            <a:off x="1033462" y="5297900"/>
            <a:ext cx="8115300" cy="4062651"/>
          </a:xfrm>
          <a:prstGeom prst="rect">
            <a:avLst/>
          </a:prstGeom>
        </p:spPr>
        <p:txBody>
          <a:bodyPr lIns="0" tIns="0" rIns="0" bIns="0" rtlCol="0" anchor="t">
            <a:spAutoFit/>
          </a:bodyPr>
          <a:lstStyle/>
          <a:p>
            <a:r>
              <a:rPr lang="en-US" sz="6600" b="1" dirty="0">
                <a:solidFill>
                  <a:srgbClr val="FFFFFF"/>
                </a:solidFill>
                <a:latin typeface="Pattanakarn Expanded Medium"/>
                <a:ea typeface="Pattanakarn Expanded Medium"/>
                <a:cs typeface="Pattanakarn Expanded Medium"/>
                <a:sym typeface="Pattanakarn Expanded Medium"/>
              </a:rPr>
              <a:t>Ethical Considerations in Information Systems</a:t>
            </a:r>
          </a:p>
        </p:txBody>
      </p:sp>
      <p:sp>
        <p:nvSpPr>
          <p:cNvPr id="11" name="TextBox 11"/>
          <p:cNvSpPr txBox="1"/>
          <p:nvPr/>
        </p:nvSpPr>
        <p:spPr>
          <a:xfrm>
            <a:off x="977450" y="1950467"/>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08</a:t>
            </a:r>
          </a:p>
        </p:txBody>
      </p:sp>
      <p:sp>
        <p:nvSpPr>
          <p:cNvPr id="21" name="TextBox 21"/>
          <p:cNvSpPr txBox="1"/>
          <p:nvPr/>
        </p:nvSpPr>
        <p:spPr>
          <a:xfrm>
            <a:off x="8839200" y="6743700"/>
            <a:ext cx="8935209" cy="2769989"/>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Data privacy concerns arise when handling sensitive personal information.</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Security risks include hacking, data breaches, and unauthorized access.</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AI decision-making can introduce bias, leading to unfair outcomes (</a:t>
            </a:r>
            <a:r>
              <a:rPr lang="en-US" sz="2000" dirty="0" err="1">
                <a:solidFill>
                  <a:srgbClr val="FFFFFF"/>
                </a:solidFill>
                <a:latin typeface="Questrial"/>
                <a:ea typeface="Questrial"/>
                <a:cs typeface="Questrial"/>
                <a:sym typeface="Questrial"/>
              </a:rPr>
              <a:t>Dhirani</a:t>
            </a:r>
            <a:r>
              <a:rPr lang="en-US" sz="2000" dirty="0">
                <a:solidFill>
                  <a:srgbClr val="FFFFFF"/>
                </a:solidFill>
                <a:latin typeface="Questrial"/>
                <a:ea typeface="Questrial"/>
                <a:cs typeface="Questrial"/>
                <a:sym typeface="Questrial"/>
              </a:rPr>
              <a:t> et al., 2023).</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Companies should implement ethical policies to protect privacy and ensure transparency.</a:t>
            </a:r>
          </a:p>
        </p:txBody>
      </p:sp>
      <p:pic>
        <p:nvPicPr>
          <p:cNvPr id="22" name="Picture 21"/>
          <p:cNvPicPr>
            <a:picLocks noChangeAspect="1"/>
          </p:cNvPicPr>
          <p:nvPr/>
        </p:nvPicPr>
        <p:blipFill>
          <a:blip r:embed="rId3"/>
          <a:stretch>
            <a:fillRect/>
          </a:stretch>
        </p:blipFill>
        <p:spPr>
          <a:xfrm>
            <a:off x="5638800" y="342901"/>
            <a:ext cx="12135609" cy="56779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grpSp>
        <p:nvGrpSpPr>
          <p:cNvPr id="7" name="Group 7"/>
          <p:cNvGrpSpPr/>
          <p:nvPr/>
        </p:nvGrpSpPr>
        <p:grpSpPr>
          <a:xfrm>
            <a:off x="7151026" y="4367011"/>
            <a:ext cx="10423658" cy="5305434"/>
            <a:chOff x="0" y="0"/>
            <a:chExt cx="2745326" cy="1397316"/>
          </a:xfrm>
        </p:grpSpPr>
        <p:sp>
          <p:nvSpPr>
            <p:cNvPr id="8" name="Freeform 8"/>
            <p:cNvSpPr/>
            <p:nvPr/>
          </p:nvSpPr>
          <p:spPr>
            <a:xfrm>
              <a:off x="0" y="0"/>
              <a:ext cx="2745326" cy="1397316"/>
            </a:xfrm>
            <a:custGeom>
              <a:avLst/>
              <a:gdLst/>
              <a:ahLst/>
              <a:cxnLst/>
              <a:rect l="l" t="t" r="r" b="b"/>
              <a:pathLst>
                <a:path w="2745326" h="1397316">
                  <a:moveTo>
                    <a:pt x="33423" y="0"/>
                  </a:moveTo>
                  <a:lnTo>
                    <a:pt x="2711903" y="0"/>
                  </a:lnTo>
                  <a:cubicBezTo>
                    <a:pt x="2720767" y="0"/>
                    <a:pt x="2729268" y="3521"/>
                    <a:pt x="2735536" y="9789"/>
                  </a:cubicBezTo>
                  <a:cubicBezTo>
                    <a:pt x="2741804" y="16057"/>
                    <a:pt x="2745326" y="24558"/>
                    <a:pt x="2745326" y="33423"/>
                  </a:cubicBezTo>
                  <a:lnTo>
                    <a:pt x="2745326" y="1363893"/>
                  </a:lnTo>
                  <a:cubicBezTo>
                    <a:pt x="2745326" y="1372758"/>
                    <a:pt x="2741804" y="1381259"/>
                    <a:pt x="2735536" y="1387527"/>
                  </a:cubicBezTo>
                  <a:cubicBezTo>
                    <a:pt x="2729268" y="1393795"/>
                    <a:pt x="2720767" y="1397316"/>
                    <a:pt x="2711903" y="1397316"/>
                  </a:cubicBezTo>
                  <a:lnTo>
                    <a:pt x="33423" y="1397316"/>
                  </a:lnTo>
                  <a:cubicBezTo>
                    <a:pt x="24558" y="1397316"/>
                    <a:pt x="16057" y="1393795"/>
                    <a:pt x="9789" y="1387527"/>
                  </a:cubicBezTo>
                  <a:cubicBezTo>
                    <a:pt x="3521" y="1381259"/>
                    <a:pt x="0" y="1372758"/>
                    <a:pt x="0" y="1363893"/>
                  </a:cubicBezTo>
                  <a:lnTo>
                    <a:pt x="0" y="33423"/>
                  </a:lnTo>
                  <a:cubicBezTo>
                    <a:pt x="0" y="24558"/>
                    <a:pt x="3521" y="16057"/>
                    <a:pt x="9789" y="9789"/>
                  </a:cubicBezTo>
                  <a:cubicBezTo>
                    <a:pt x="16057" y="3521"/>
                    <a:pt x="24558" y="0"/>
                    <a:pt x="33423" y="0"/>
                  </a:cubicBezTo>
                  <a:close/>
                </a:path>
              </a:pathLst>
            </a:custGeom>
            <a:solidFill>
              <a:srgbClr val="FF0010"/>
            </a:solidFill>
          </p:spPr>
          <p:txBody>
            <a:bodyPr/>
            <a:lstStyle/>
            <a:p>
              <a:endParaRPr lang="en-US"/>
            </a:p>
          </p:txBody>
        </p:sp>
        <p:sp>
          <p:nvSpPr>
            <p:cNvPr id="9" name="TextBox 9"/>
            <p:cNvSpPr txBox="1"/>
            <p:nvPr/>
          </p:nvSpPr>
          <p:spPr>
            <a:xfrm>
              <a:off x="0" y="19050"/>
              <a:ext cx="2745326" cy="1378266"/>
            </a:xfrm>
            <a:prstGeom prst="rect">
              <a:avLst/>
            </a:prstGeom>
          </p:spPr>
          <p:txBody>
            <a:bodyPr lIns="50800" tIns="50800" rIns="50800" bIns="50800" rtlCol="0" anchor="ctr"/>
            <a:lstStyle/>
            <a:p>
              <a:pPr algn="ctr">
                <a:lnSpc>
                  <a:spcPts val="2938"/>
                </a:lnSpc>
              </a:pPr>
              <a:endParaRPr/>
            </a:p>
          </p:txBody>
        </p:sp>
      </p:grpSp>
      <p:sp>
        <p:nvSpPr>
          <p:cNvPr id="10" name="TextBox 10"/>
          <p:cNvSpPr txBox="1"/>
          <p:nvPr/>
        </p:nvSpPr>
        <p:spPr>
          <a:xfrm>
            <a:off x="7151026" y="2000737"/>
            <a:ext cx="10379589" cy="1846659"/>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Amazon uses an integrated ERP system for seamless operations (</a:t>
            </a:r>
            <a:r>
              <a:rPr lang="en-US" sz="2000" dirty="0" err="1">
                <a:solidFill>
                  <a:srgbClr val="FFFFFF"/>
                </a:solidFill>
                <a:latin typeface="Questrial"/>
                <a:ea typeface="Questrial"/>
                <a:cs typeface="Questrial"/>
                <a:sym typeface="Questrial"/>
              </a:rPr>
              <a:t>Bayazitov</a:t>
            </a:r>
            <a:r>
              <a:rPr lang="en-US" sz="2000" dirty="0">
                <a:solidFill>
                  <a:srgbClr val="FFFFFF"/>
                </a:solidFill>
                <a:latin typeface="Questrial"/>
                <a:ea typeface="Questrial"/>
                <a:cs typeface="Questrial"/>
                <a:sym typeface="Questrial"/>
              </a:rPr>
              <a:t>, 2024).</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Managing vast amounts of data and ensuring smooth system integration.</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Implementing advanced data analytics to manage inventory efficiently.</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Improved operational efficiency and decision-making.</a:t>
            </a:r>
          </a:p>
        </p:txBody>
      </p:sp>
      <p:grpSp>
        <p:nvGrpSpPr>
          <p:cNvPr id="11" name="Group 11"/>
          <p:cNvGrpSpPr/>
          <p:nvPr/>
        </p:nvGrpSpPr>
        <p:grpSpPr>
          <a:xfrm>
            <a:off x="9301154" y="4648471"/>
            <a:ext cx="7958146" cy="4746313"/>
            <a:chOff x="0" y="0"/>
            <a:chExt cx="1232925" cy="735328"/>
          </a:xfrm>
        </p:grpSpPr>
        <p:sp>
          <p:nvSpPr>
            <p:cNvPr id="12" name="Freeform 12"/>
            <p:cNvSpPr/>
            <p:nvPr/>
          </p:nvSpPr>
          <p:spPr>
            <a:xfrm>
              <a:off x="0" y="0"/>
              <a:ext cx="1232925" cy="735328"/>
            </a:xfrm>
            <a:custGeom>
              <a:avLst/>
              <a:gdLst/>
              <a:ahLst/>
              <a:cxnLst/>
              <a:rect l="l" t="t" r="r" b="b"/>
              <a:pathLst>
                <a:path w="1232925" h="735328">
                  <a:moveTo>
                    <a:pt x="43777" y="0"/>
                  </a:moveTo>
                  <a:lnTo>
                    <a:pt x="1189148" y="0"/>
                  </a:lnTo>
                  <a:cubicBezTo>
                    <a:pt x="1213325" y="0"/>
                    <a:pt x="1232925" y="19600"/>
                    <a:pt x="1232925" y="43777"/>
                  </a:cubicBezTo>
                  <a:lnTo>
                    <a:pt x="1232925" y="691551"/>
                  </a:lnTo>
                  <a:cubicBezTo>
                    <a:pt x="1232925" y="715728"/>
                    <a:pt x="1213325" y="735328"/>
                    <a:pt x="1189148" y="735328"/>
                  </a:cubicBezTo>
                  <a:lnTo>
                    <a:pt x="43777" y="735328"/>
                  </a:lnTo>
                  <a:cubicBezTo>
                    <a:pt x="19600" y="735328"/>
                    <a:pt x="0" y="715728"/>
                    <a:pt x="0" y="691551"/>
                  </a:cubicBezTo>
                  <a:lnTo>
                    <a:pt x="0" y="43777"/>
                  </a:lnTo>
                  <a:cubicBezTo>
                    <a:pt x="0" y="19600"/>
                    <a:pt x="19600" y="0"/>
                    <a:pt x="43777" y="0"/>
                  </a:cubicBezTo>
                  <a:close/>
                </a:path>
              </a:pathLst>
            </a:custGeom>
            <a:blipFill>
              <a:blip r:embed="rId3"/>
              <a:stretch>
                <a:fillRect t="-5855" b="-5855"/>
              </a:stretch>
            </a:blipFill>
          </p:spPr>
          <p:txBody>
            <a:bodyPr/>
            <a:lstStyle/>
            <a:p>
              <a:endParaRPr lang="en-US"/>
            </a:p>
          </p:txBody>
        </p:sp>
      </p:grpSp>
      <p:sp>
        <p:nvSpPr>
          <p:cNvPr id="13" name="TextBox 13"/>
          <p:cNvSpPr txBox="1"/>
          <p:nvPr/>
        </p:nvSpPr>
        <p:spPr>
          <a:xfrm rot="-5400000">
            <a:off x="650829" y="4445474"/>
            <a:ext cx="7841215" cy="3046988"/>
          </a:xfrm>
          <a:prstGeom prst="rect">
            <a:avLst/>
          </a:prstGeom>
        </p:spPr>
        <p:txBody>
          <a:bodyPr lIns="0" tIns="0" rIns="0" bIns="0" rtlCol="0" anchor="t">
            <a:spAutoFit/>
          </a:bodyPr>
          <a:lstStyle/>
          <a:p>
            <a:pPr algn="r"/>
            <a:r>
              <a:rPr lang="en-US" sz="6600" b="1" dirty="0">
                <a:solidFill>
                  <a:srgbClr val="FFFFFF"/>
                </a:solidFill>
                <a:latin typeface="Pattanakarn Expanded Medium"/>
                <a:ea typeface="Pattanakarn Expanded Medium"/>
                <a:cs typeface="Pattanakarn Expanded Medium"/>
                <a:sym typeface="Pattanakarn Expanded Medium"/>
              </a:rPr>
              <a:t>Real-World Case Studies (Part 1)</a:t>
            </a:r>
          </a:p>
        </p:txBody>
      </p:sp>
      <p:sp>
        <p:nvSpPr>
          <p:cNvPr id="14" name="TextBox 14"/>
          <p:cNvSpPr txBox="1"/>
          <p:nvPr/>
        </p:nvSpPr>
        <p:spPr>
          <a:xfrm>
            <a:off x="0" y="8035524"/>
            <a:ext cx="3197434"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2819400" y="2231819"/>
            <a:ext cx="6324600" cy="4062651"/>
          </a:xfrm>
          <a:prstGeom prst="rect">
            <a:avLst/>
          </a:prstGeom>
        </p:spPr>
        <p:txBody>
          <a:bodyPr wrap="square" lIns="0" tIns="0" rIns="0" bIns="0" rtlCol="0" anchor="t">
            <a:spAutoFit/>
          </a:bodyPr>
          <a:lstStyle/>
          <a:p>
            <a:r>
              <a:rPr lang="en-US" sz="6600" b="1" dirty="0">
                <a:solidFill>
                  <a:srgbClr val="FFFFFF"/>
                </a:solidFill>
                <a:latin typeface="Pattanakarn Expanded Medium"/>
                <a:ea typeface="Pattanakarn Expanded Medium"/>
                <a:cs typeface="Pattanakarn Expanded Medium"/>
                <a:sym typeface="Pattanakarn Expanded Medium"/>
              </a:rPr>
              <a:t>Real-World Case Studies (Part 2)</a:t>
            </a:r>
          </a:p>
        </p:txBody>
      </p:sp>
      <p:sp>
        <p:nvSpPr>
          <p:cNvPr id="8" name="TextBox 8"/>
          <p:cNvSpPr txBox="1"/>
          <p:nvPr/>
        </p:nvSpPr>
        <p:spPr>
          <a:xfrm>
            <a:off x="9144000" y="2231819"/>
            <a:ext cx="8386615" cy="2308324"/>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Walmart utilizes a CRM system to enhance customer interactions.</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Integrating CRM with existing customer service processes (Wang, 2023).</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Customizing the system to address customer needs more effectively.</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Improved customer satisfaction and retention.</a:t>
            </a:r>
          </a:p>
        </p:txBody>
      </p:sp>
      <p:grpSp>
        <p:nvGrpSpPr>
          <p:cNvPr id="12" name="Group 12"/>
          <p:cNvGrpSpPr/>
          <p:nvPr/>
        </p:nvGrpSpPr>
        <p:grpSpPr>
          <a:xfrm>
            <a:off x="9144000" y="4838062"/>
            <a:ext cx="8386615" cy="4248837"/>
            <a:chOff x="0" y="0"/>
            <a:chExt cx="1299306" cy="658256"/>
          </a:xfrm>
        </p:grpSpPr>
        <p:sp>
          <p:nvSpPr>
            <p:cNvPr id="13" name="Freeform 13"/>
            <p:cNvSpPr/>
            <p:nvPr/>
          </p:nvSpPr>
          <p:spPr>
            <a:xfrm>
              <a:off x="0" y="0"/>
              <a:ext cx="1299306" cy="658256"/>
            </a:xfrm>
            <a:custGeom>
              <a:avLst/>
              <a:gdLst/>
              <a:ahLst/>
              <a:cxnLst/>
              <a:rect l="l" t="t" r="r" b="b"/>
              <a:pathLst>
                <a:path w="1299306" h="658256">
                  <a:moveTo>
                    <a:pt x="41541" y="0"/>
                  </a:moveTo>
                  <a:lnTo>
                    <a:pt x="1257765" y="0"/>
                  </a:lnTo>
                  <a:cubicBezTo>
                    <a:pt x="1268783" y="0"/>
                    <a:pt x="1279349" y="4377"/>
                    <a:pt x="1287139" y="12167"/>
                  </a:cubicBezTo>
                  <a:cubicBezTo>
                    <a:pt x="1294929" y="19957"/>
                    <a:pt x="1299306" y="30523"/>
                    <a:pt x="1299306" y="41541"/>
                  </a:cubicBezTo>
                  <a:lnTo>
                    <a:pt x="1299306" y="616715"/>
                  </a:lnTo>
                  <a:cubicBezTo>
                    <a:pt x="1299306" y="627733"/>
                    <a:pt x="1294929" y="638299"/>
                    <a:pt x="1287139" y="646089"/>
                  </a:cubicBezTo>
                  <a:cubicBezTo>
                    <a:pt x="1279349" y="653879"/>
                    <a:pt x="1268783" y="658256"/>
                    <a:pt x="1257765" y="658256"/>
                  </a:cubicBezTo>
                  <a:lnTo>
                    <a:pt x="41541" y="658256"/>
                  </a:lnTo>
                  <a:cubicBezTo>
                    <a:pt x="30523" y="658256"/>
                    <a:pt x="19957" y="653879"/>
                    <a:pt x="12167" y="646089"/>
                  </a:cubicBezTo>
                  <a:cubicBezTo>
                    <a:pt x="4377" y="638299"/>
                    <a:pt x="0" y="627733"/>
                    <a:pt x="0" y="616715"/>
                  </a:cubicBezTo>
                  <a:lnTo>
                    <a:pt x="0" y="41541"/>
                  </a:lnTo>
                  <a:cubicBezTo>
                    <a:pt x="0" y="30523"/>
                    <a:pt x="4377" y="19957"/>
                    <a:pt x="12167" y="12167"/>
                  </a:cubicBezTo>
                  <a:cubicBezTo>
                    <a:pt x="19957" y="4377"/>
                    <a:pt x="30523" y="0"/>
                    <a:pt x="41541" y="0"/>
                  </a:cubicBezTo>
                  <a:close/>
                </a:path>
              </a:pathLst>
            </a:custGeom>
            <a:blipFill>
              <a:blip r:embed="rId3"/>
              <a:stretch>
                <a:fillRect t="-15754" b="-15754"/>
              </a:stretch>
            </a:blipFill>
          </p:spPr>
          <p:txBody>
            <a:bodyPr/>
            <a:lstStyle/>
            <a:p>
              <a:endParaRPr lang="en-US"/>
            </a:p>
          </p:txBody>
        </p:sp>
      </p:grpSp>
      <p:sp>
        <p:nvSpPr>
          <p:cNvPr id="14" name="TextBox 14"/>
          <p:cNvSpPr txBox="1"/>
          <p:nvPr/>
        </p:nvSpPr>
        <p:spPr>
          <a:xfrm>
            <a:off x="0" y="8035524"/>
            <a:ext cx="2571183"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8610600" y="4673511"/>
            <a:ext cx="8920015" cy="3046988"/>
          </a:xfrm>
          <a:prstGeom prst="rect">
            <a:avLst/>
          </a:prstGeom>
        </p:spPr>
        <p:txBody>
          <a:bodyPr wrap="square" lIns="0" tIns="0" rIns="0" bIns="0" rtlCol="0" anchor="t">
            <a:spAutoFit/>
          </a:bodyPr>
          <a:lstStyle/>
          <a:p>
            <a:pPr algn="r"/>
            <a:r>
              <a:rPr lang="en-US" sz="6600" b="1" dirty="0">
                <a:solidFill>
                  <a:srgbClr val="FFFFFF"/>
                </a:solidFill>
                <a:latin typeface="Pattanakarn Expanded Medium"/>
                <a:ea typeface="Pattanakarn Expanded Medium"/>
                <a:cs typeface="Pattanakarn Expanded Medium"/>
                <a:sym typeface="Pattanakarn Expanded Medium"/>
              </a:rPr>
              <a:t>Recommendations for Information Systems</a:t>
            </a:r>
          </a:p>
        </p:txBody>
      </p:sp>
      <p:sp>
        <p:nvSpPr>
          <p:cNvPr id="8" name="TextBox 8"/>
          <p:cNvSpPr txBox="1"/>
          <p:nvPr/>
        </p:nvSpPr>
        <p:spPr>
          <a:xfrm>
            <a:off x="9144000" y="2047763"/>
            <a:ext cx="8386615" cy="2308324"/>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Choose the system based on business size and objectives (Rahul </a:t>
            </a:r>
            <a:r>
              <a:rPr lang="en-US" sz="2000" dirty="0" err="1">
                <a:solidFill>
                  <a:srgbClr val="FFFFFF"/>
                </a:solidFill>
                <a:latin typeface="Questrial"/>
                <a:ea typeface="Questrial"/>
                <a:cs typeface="Questrial"/>
                <a:sym typeface="Questrial"/>
              </a:rPr>
              <a:t>Vadisetty</a:t>
            </a:r>
            <a:r>
              <a:rPr lang="en-US" sz="2000" dirty="0">
                <a:solidFill>
                  <a:srgbClr val="FFFFFF"/>
                </a:solidFill>
                <a:latin typeface="Questrial"/>
                <a:ea typeface="Questrial"/>
                <a:cs typeface="Questrial"/>
                <a:sym typeface="Questrial"/>
              </a:rPr>
              <a:t>, 2024).</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Implement cloud-based solutions for scalability and flexibility.</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Invest in training and support to ensure successful adoption.</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Ensure proper integration with existing business processes.</a:t>
            </a:r>
          </a:p>
        </p:txBody>
      </p:sp>
      <p:grpSp>
        <p:nvGrpSpPr>
          <p:cNvPr id="9" name="Group 9"/>
          <p:cNvGrpSpPr/>
          <p:nvPr/>
        </p:nvGrpSpPr>
        <p:grpSpPr>
          <a:xfrm rot="-5400000">
            <a:off x="-1007313" y="3683810"/>
            <a:ext cx="10423658" cy="7246813"/>
            <a:chOff x="0" y="0"/>
            <a:chExt cx="2745326" cy="1908626"/>
          </a:xfrm>
        </p:grpSpPr>
        <p:sp>
          <p:nvSpPr>
            <p:cNvPr id="10" name="Freeform 10"/>
            <p:cNvSpPr/>
            <p:nvPr/>
          </p:nvSpPr>
          <p:spPr>
            <a:xfrm>
              <a:off x="0" y="0"/>
              <a:ext cx="2745326" cy="1908626"/>
            </a:xfrm>
            <a:custGeom>
              <a:avLst/>
              <a:gdLst/>
              <a:ahLst/>
              <a:cxnLst/>
              <a:rect l="l" t="t" r="r" b="b"/>
              <a:pathLst>
                <a:path w="2745326" h="1908626">
                  <a:moveTo>
                    <a:pt x="33423" y="0"/>
                  </a:moveTo>
                  <a:lnTo>
                    <a:pt x="2711903" y="0"/>
                  </a:lnTo>
                  <a:cubicBezTo>
                    <a:pt x="2720767" y="0"/>
                    <a:pt x="2729268" y="3521"/>
                    <a:pt x="2735536" y="9789"/>
                  </a:cubicBezTo>
                  <a:cubicBezTo>
                    <a:pt x="2741804" y="16057"/>
                    <a:pt x="2745326" y="24558"/>
                    <a:pt x="2745326" y="33423"/>
                  </a:cubicBezTo>
                  <a:lnTo>
                    <a:pt x="2745326" y="1875203"/>
                  </a:lnTo>
                  <a:cubicBezTo>
                    <a:pt x="2745326" y="1884067"/>
                    <a:pt x="2741804" y="1892568"/>
                    <a:pt x="2735536" y="1898836"/>
                  </a:cubicBezTo>
                  <a:cubicBezTo>
                    <a:pt x="2729268" y="1905104"/>
                    <a:pt x="2720767" y="1908626"/>
                    <a:pt x="2711903" y="1908626"/>
                  </a:cubicBezTo>
                  <a:lnTo>
                    <a:pt x="33423" y="1908626"/>
                  </a:lnTo>
                  <a:cubicBezTo>
                    <a:pt x="24558" y="1908626"/>
                    <a:pt x="16057" y="1905104"/>
                    <a:pt x="9789" y="1898836"/>
                  </a:cubicBezTo>
                  <a:cubicBezTo>
                    <a:pt x="3521" y="1892568"/>
                    <a:pt x="0" y="1884067"/>
                    <a:pt x="0" y="1875203"/>
                  </a:cubicBezTo>
                  <a:lnTo>
                    <a:pt x="0" y="33423"/>
                  </a:lnTo>
                  <a:cubicBezTo>
                    <a:pt x="0" y="24558"/>
                    <a:pt x="3521" y="16057"/>
                    <a:pt x="9789" y="9789"/>
                  </a:cubicBezTo>
                  <a:cubicBezTo>
                    <a:pt x="16057" y="3521"/>
                    <a:pt x="24558" y="0"/>
                    <a:pt x="33423" y="0"/>
                  </a:cubicBezTo>
                  <a:close/>
                </a:path>
              </a:pathLst>
            </a:custGeom>
            <a:solidFill>
              <a:srgbClr val="FF0010"/>
            </a:solidFill>
          </p:spPr>
          <p:txBody>
            <a:bodyPr/>
            <a:lstStyle/>
            <a:p>
              <a:endParaRPr lang="en-US"/>
            </a:p>
          </p:txBody>
        </p:sp>
        <p:sp>
          <p:nvSpPr>
            <p:cNvPr id="11" name="TextBox 11"/>
            <p:cNvSpPr txBox="1"/>
            <p:nvPr/>
          </p:nvSpPr>
          <p:spPr>
            <a:xfrm>
              <a:off x="0" y="19050"/>
              <a:ext cx="2745326" cy="1889576"/>
            </a:xfrm>
            <a:prstGeom prst="rect">
              <a:avLst/>
            </a:prstGeom>
          </p:spPr>
          <p:txBody>
            <a:bodyPr lIns="50800" tIns="50800" rIns="50800" bIns="50800" rtlCol="0" anchor="ctr"/>
            <a:lstStyle/>
            <a:p>
              <a:pPr algn="ctr">
                <a:lnSpc>
                  <a:spcPts val="2938"/>
                </a:lnSpc>
              </a:pPr>
              <a:endParaRPr/>
            </a:p>
          </p:txBody>
        </p:sp>
      </p:grpSp>
      <p:grpSp>
        <p:nvGrpSpPr>
          <p:cNvPr id="12" name="Group 12"/>
          <p:cNvGrpSpPr/>
          <p:nvPr/>
        </p:nvGrpSpPr>
        <p:grpSpPr>
          <a:xfrm>
            <a:off x="924823" y="2361386"/>
            <a:ext cx="6559386" cy="5650162"/>
            <a:chOff x="0" y="0"/>
            <a:chExt cx="1684080" cy="1450643"/>
          </a:xfrm>
        </p:grpSpPr>
        <p:sp>
          <p:nvSpPr>
            <p:cNvPr id="13" name="Freeform 13"/>
            <p:cNvSpPr/>
            <p:nvPr/>
          </p:nvSpPr>
          <p:spPr>
            <a:xfrm>
              <a:off x="0" y="0"/>
              <a:ext cx="1684080" cy="1450643"/>
            </a:xfrm>
            <a:custGeom>
              <a:avLst/>
              <a:gdLst/>
              <a:ahLst/>
              <a:cxnLst/>
              <a:rect l="l" t="t" r="r" b="b"/>
              <a:pathLst>
                <a:path w="1684080" h="1450643">
                  <a:moveTo>
                    <a:pt x="53113" y="0"/>
                  </a:moveTo>
                  <a:lnTo>
                    <a:pt x="1630968" y="0"/>
                  </a:lnTo>
                  <a:cubicBezTo>
                    <a:pt x="1660301" y="0"/>
                    <a:pt x="1684080" y="23779"/>
                    <a:pt x="1684080" y="53113"/>
                  </a:cubicBezTo>
                  <a:lnTo>
                    <a:pt x="1684080" y="1397530"/>
                  </a:lnTo>
                  <a:cubicBezTo>
                    <a:pt x="1684080" y="1426864"/>
                    <a:pt x="1660301" y="1450643"/>
                    <a:pt x="1630968" y="1450643"/>
                  </a:cubicBezTo>
                  <a:lnTo>
                    <a:pt x="53113" y="1450643"/>
                  </a:lnTo>
                  <a:cubicBezTo>
                    <a:pt x="23779" y="1450643"/>
                    <a:pt x="0" y="1426864"/>
                    <a:pt x="0" y="1397530"/>
                  </a:cubicBezTo>
                  <a:lnTo>
                    <a:pt x="0" y="53113"/>
                  </a:lnTo>
                  <a:cubicBezTo>
                    <a:pt x="0" y="23779"/>
                    <a:pt x="23779" y="0"/>
                    <a:pt x="53113" y="0"/>
                  </a:cubicBezTo>
                  <a:close/>
                </a:path>
              </a:pathLst>
            </a:custGeom>
            <a:blipFill>
              <a:blip r:embed="rId3"/>
              <a:stretch>
                <a:fillRect l="-10875" r="-10875"/>
              </a:stretch>
            </a:blipFill>
          </p:spPr>
          <p:txBody>
            <a:bodyPr/>
            <a:lstStyle/>
            <a:p>
              <a:endParaRPr lang="en-US"/>
            </a:p>
          </p:txBody>
        </p:sp>
      </p:grpSp>
      <p:sp>
        <p:nvSpPr>
          <p:cNvPr id="14" name="TextBox 14"/>
          <p:cNvSpPr txBox="1"/>
          <p:nvPr/>
        </p:nvSpPr>
        <p:spPr>
          <a:xfrm>
            <a:off x="16728788" y="7974670"/>
            <a:ext cx="1559212"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11</a:t>
            </a:r>
          </a:p>
        </p:txBody>
      </p:sp>
      <p:sp>
        <p:nvSpPr>
          <p:cNvPr id="15" name="AutoShape 15"/>
          <p:cNvSpPr/>
          <p:nvPr/>
        </p:nvSpPr>
        <p:spPr>
          <a:xfrm>
            <a:off x="9144000" y="9631633"/>
            <a:ext cx="6492240" cy="0"/>
          </a:xfrm>
          <a:prstGeom prst="line">
            <a:avLst/>
          </a:prstGeom>
          <a:ln w="38100" cap="flat">
            <a:solidFill>
              <a:srgbClr val="FF0010"/>
            </a:solidFill>
            <a:prstDash val="solid"/>
            <a:headEnd type="none" w="sm" len="sm"/>
            <a:tailEnd type="none" w="sm" len="sm"/>
          </a:ln>
        </p:spPr>
        <p:txBody>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6" name="TextBox 6"/>
          <p:cNvSpPr txBox="1"/>
          <p:nvPr/>
        </p:nvSpPr>
        <p:spPr>
          <a:xfrm>
            <a:off x="1028700" y="747982"/>
            <a:ext cx="1542483" cy="287386"/>
          </a:xfrm>
          <a:prstGeom prst="rect">
            <a:avLst/>
          </a:prstGeom>
        </p:spPr>
        <p:txBody>
          <a:bodyPr lIns="0" tIns="0" rIns="0" bIns="0" rtlCol="0" anchor="t">
            <a:spAutoFit/>
          </a:bodyPr>
          <a:lstStyle/>
          <a:p>
            <a:pPr algn="just">
              <a:lnSpc>
                <a:spcPts val="2226"/>
              </a:lnSpc>
            </a:pPr>
            <a:endParaRPr lang="en-US" sz="1970" dirty="0">
              <a:solidFill>
                <a:srgbClr val="FFFFFF"/>
              </a:solidFill>
              <a:latin typeface="Pattanakarn Expanded"/>
              <a:ea typeface="Pattanakarn Expanded"/>
              <a:cs typeface="Pattanakarn Expanded"/>
              <a:sym typeface="Pattanakarn Expanded"/>
            </a:endParaRPr>
          </a:p>
        </p:txBody>
      </p:sp>
      <p:grpSp>
        <p:nvGrpSpPr>
          <p:cNvPr id="7" name="Group 7"/>
          <p:cNvGrpSpPr/>
          <p:nvPr/>
        </p:nvGrpSpPr>
        <p:grpSpPr>
          <a:xfrm>
            <a:off x="1028700" y="1987257"/>
            <a:ext cx="16501915" cy="3885932"/>
            <a:chOff x="0" y="0"/>
            <a:chExt cx="4346183" cy="1023455"/>
          </a:xfrm>
        </p:grpSpPr>
        <p:sp>
          <p:nvSpPr>
            <p:cNvPr id="8" name="Freeform 8"/>
            <p:cNvSpPr/>
            <p:nvPr/>
          </p:nvSpPr>
          <p:spPr>
            <a:xfrm>
              <a:off x="0" y="0"/>
              <a:ext cx="4346183" cy="1023455"/>
            </a:xfrm>
            <a:custGeom>
              <a:avLst/>
              <a:gdLst/>
              <a:ahLst/>
              <a:cxnLst/>
              <a:rect l="l" t="t" r="r" b="b"/>
              <a:pathLst>
                <a:path w="4346183" h="1023455">
                  <a:moveTo>
                    <a:pt x="21112" y="0"/>
                  </a:moveTo>
                  <a:lnTo>
                    <a:pt x="4325071" y="0"/>
                  </a:lnTo>
                  <a:cubicBezTo>
                    <a:pt x="4336731" y="0"/>
                    <a:pt x="4346183" y="9452"/>
                    <a:pt x="4346183" y="21112"/>
                  </a:cubicBezTo>
                  <a:lnTo>
                    <a:pt x="4346183" y="1002343"/>
                  </a:lnTo>
                  <a:cubicBezTo>
                    <a:pt x="4346183" y="1014003"/>
                    <a:pt x="4336731" y="1023455"/>
                    <a:pt x="4325071" y="1023455"/>
                  </a:cubicBezTo>
                  <a:lnTo>
                    <a:pt x="21112" y="1023455"/>
                  </a:lnTo>
                  <a:cubicBezTo>
                    <a:pt x="9452" y="1023455"/>
                    <a:pt x="0" y="1014003"/>
                    <a:pt x="0" y="1002343"/>
                  </a:cubicBezTo>
                  <a:lnTo>
                    <a:pt x="0" y="21112"/>
                  </a:lnTo>
                  <a:cubicBezTo>
                    <a:pt x="0" y="9452"/>
                    <a:pt x="9452" y="0"/>
                    <a:pt x="21112" y="0"/>
                  </a:cubicBezTo>
                  <a:close/>
                </a:path>
              </a:pathLst>
            </a:custGeom>
            <a:solidFill>
              <a:srgbClr val="FF0010"/>
            </a:solidFill>
          </p:spPr>
          <p:txBody>
            <a:bodyPr/>
            <a:lstStyle/>
            <a:p>
              <a:endParaRPr lang="en-US"/>
            </a:p>
          </p:txBody>
        </p:sp>
        <p:sp>
          <p:nvSpPr>
            <p:cNvPr id="9" name="TextBox 9"/>
            <p:cNvSpPr txBox="1"/>
            <p:nvPr/>
          </p:nvSpPr>
          <p:spPr>
            <a:xfrm>
              <a:off x="0" y="19050"/>
              <a:ext cx="4346183" cy="1004405"/>
            </a:xfrm>
            <a:prstGeom prst="rect">
              <a:avLst/>
            </a:prstGeom>
          </p:spPr>
          <p:txBody>
            <a:bodyPr lIns="50800" tIns="50800" rIns="50800" bIns="50800" rtlCol="0" anchor="ctr"/>
            <a:lstStyle/>
            <a:p>
              <a:pPr algn="ctr">
                <a:lnSpc>
                  <a:spcPts val="2938"/>
                </a:lnSpc>
              </a:pPr>
              <a:endParaRPr/>
            </a:p>
          </p:txBody>
        </p:sp>
      </p:grpSp>
      <p:sp>
        <p:nvSpPr>
          <p:cNvPr id="14" name="TextBox 14"/>
          <p:cNvSpPr txBox="1"/>
          <p:nvPr/>
        </p:nvSpPr>
        <p:spPr>
          <a:xfrm>
            <a:off x="9753600" y="7429500"/>
            <a:ext cx="8115300" cy="1341201"/>
          </a:xfrm>
          <a:prstGeom prst="rect">
            <a:avLst/>
          </a:prstGeom>
        </p:spPr>
        <p:txBody>
          <a:bodyPr lIns="0" tIns="0" rIns="0" bIns="0" rtlCol="0" anchor="t">
            <a:spAutoFit/>
          </a:bodyPr>
          <a:lstStyle/>
          <a:p>
            <a:pPr algn="r">
              <a:lnSpc>
                <a:spcPts val="10296"/>
              </a:lnSpc>
            </a:pPr>
            <a:r>
              <a:rPr lang="en-US" sz="9112" b="1" dirty="0">
                <a:solidFill>
                  <a:srgbClr val="FFFFFF"/>
                </a:solidFill>
                <a:latin typeface="Pattanakarn Expanded Medium"/>
                <a:ea typeface="Pattanakarn Expanded Medium"/>
                <a:cs typeface="Pattanakarn Expanded Medium"/>
                <a:sym typeface="Pattanakarn Expanded Medium"/>
              </a:rPr>
              <a:t>Conclusion</a:t>
            </a:r>
          </a:p>
        </p:txBody>
      </p:sp>
      <p:sp>
        <p:nvSpPr>
          <p:cNvPr id="15" name="TextBox 15"/>
          <p:cNvSpPr txBox="1"/>
          <p:nvPr/>
        </p:nvSpPr>
        <p:spPr>
          <a:xfrm>
            <a:off x="914400" y="6253440"/>
            <a:ext cx="8534400" cy="3693319"/>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Information systems are critical for improving business efficiency, decision-making, and competitiveness.</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Different types of systems serve various business needs, from transactional tasks to complex decision-making.</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Ethical considerations, such as data privacy and AI biases, must be addressed for responsible use.</a:t>
            </a:r>
          </a:p>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Choosing the right information system and its successful implementation is essential for business success.</a:t>
            </a:r>
          </a:p>
        </p:txBody>
      </p:sp>
      <p:sp>
        <p:nvSpPr>
          <p:cNvPr id="16" name="TextBox 16"/>
          <p:cNvSpPr txBox="1"/>
          <p:nvPr/>
        </p:nvSpPr>
        <p:spPr>
          <a:xfrm>
            <a:off x="1406511" y="2287269"/>
            <a:ext cx="2999589" cy="2251622"/>
          </a:xfrm>
          <a:prstGeom prst="rect">
            <a:avLst/>
          </a:prstGeom>
        </p:spPr>
        <p:txBody>
          <a:bodyPr lIns="0" tIns="0" rIns="0" bIns="0" rtlCol="0" anchor="t">
            <a:spAutoFit/>
          </a:bodyPr>
          <a:lstStyle/>
          <a:p>
            <a:pPr algn="l">
              <a:lnSpc>
                <a:spcPts val="17423"/>
              </a:lnSpc>
            </a:pPr>
            <a:r>
              <a:rPr lang="en-US" sz="15418" dirty="0">
                <a:solidFill>
                  <a:srgbClr val="000000"/>
                </a:solidFill>
                <a:latin typeface="Pattanakarn Expanded"/>
                <a:ea typeface="Pattanakarn Expanded"/>
                <a:cs typeface="Pattanakarn Expanded"/>
                <a:sym typeface="Pattanakarn Expanded"/>
              </a:rPr>
              <a:t>12</a:t>
            </a:r>
          </a:p>
        </p:txBody>
      </p:sp>
      <p:pic>
        <p:nvPicPr>
          <p:cNvPr id="17" name="Picture 16"/>
          <p:cNvPicPr>
            <a:picLocks noChangeAspect="1"/>
          </p:cNvPicPr>
          <p:nvPr/>
        </p:nvPicPr>
        <p:blipFill>
          <a:blip r:embed="rId3"/>
          <a:stretch>
            <a:fillRect/>
          </a:stretch>
        </p:blipFill>
        <p:spPr>
          <a:xfrm>
            <a:off x="6210300" y="2235942"/>
            <a:ext cx="11049000" cy="3489056"/>
          </a:xfrm>
          <a:prstGeom prst="round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17145000" y="8496300"/>
            <a:ext cx="1614930" cy="1950534"/>
          </a:xfrm>
          <a:prstGeom prst="rect">
            <a:avLst/>
          </a:prstGeom>
        </p:spPr>
        <p:txBody>
          <a:bodyPr wrap="square" lIns="0" tIns="0" rIns="0" bIns="0" rtlCol="0" anchor="t">
            <a:spAutoFit/>
          </a:bodyPr>
          <a:lstStyle/>
          <a:p>
            <a:pPr algn="just">
              <a:lnSpc>
                <a:spcPts val="17423"/>
              </a:lnSpc>
            </a:pPr>
            <a:r>
              <a:rPr lang="en-US" sz="6600" dirty="0">
                <a:solidFill>
                  <a:srgbClr val="FF0010"/>
                </a:solidFill>
                <a:latin typeface="Pattanakarn Expanded"/>
                <a:ea typeface="Pattanakarn Expanded"/>
                <a:cs typeface="Pattanakarn Expanded"/>
                <a:sym typeface="Pattanakarn Expanded"/>
              </a:rPr>
              <a:t>13</a:t>
            </a:r>
          </a:p>
        </p:txBody>
      </p:sp>
      <p:grpSp>
        <p:nvGrpSpPr>
          <p:cNvPr id="8" name="Group 8"/>
          <p:cNvGrpSpPr/>
          <p:nvPr/>
        </p:nvGrpSpPr>
        <p:grpSpPr>
          <a:xfrm>
            <a:off x="685799" y="1439936"/>
            <a:ext cx="17379101" cy="7818364"/>
            <a:chOff x="0" y="0"/>
            <a:chExt cx="4074314" cy="812800"/>
          </a:xfrm>
        </p:grpSpPr>
        <p:sp>
          <p:nvSpPr>
            <p:cNvPr id="9" name="Freeform 9"/>
            <p:cNvSpPr/>
            <p:nvPr/>
          </p:nvSpPr>
          <p:spPr>
            <a:xfrm>
              <a:off x="0" y="0"/>
              <a:ext cx="4074314" cy="812800"/>
            </a:xfrm>
            <a:custGeom>
              <a:avLst/>
              <a:gdLst/>
              <a:ahLst/>
              <a:cxnLst/>
              <a:rect l="l" t="t" r="r" b="b"/>
              <a:pathLst>
                <a:path w="4074314" h="812800">
                  <a:moveTo>
                    <a:pt x="22521" y="0"/>
                  </a:moveTo>
                  <a:lnTo>
                    <a:pt x="4051793" y="0"/>
                  </a:lnTo>
                  <a:cubicBezTo>
                    <a:pt x="4057766" y="0"/>
                    <a:pt x="4063494" y="2373"/>
                    <a:pt x="4067718" y="6596"/>
                  </a:cubicBezTo>
                  <a:cubicBezTo>
                    <a:pt x="4071941" y="10820"/>
                    <a:pt x="4074314" y="16548"/>
                    <a:pt x="4074314" y="22521"/>
                  </a:cubicBezTo>
                  <a:lnTo>
                    <a:pt x="4074314" y="790279"/>
                  </a:lnTo>
                  <a:cubicBezTo>
                    <a:pt x="4074314" y="796252"/>
                    <a:pt x="4071941" y="801980"/>
                    <a:pt x="4067718" y="806204"/>
                  </a:cubicBezTo>
                  <a:cubicBezTo>
                    <a:pt x="4063494" y="810427"/>
                    <a:pt x="4057766" y="812800"/>
                    <a:pt x="4051793" y="812800"/>
                  </a:cubicBezTo>
                  <a:lnTo>
                    <a:pt x="22521" y="812800"/>
                  </a:lnTo>
                  <a:cubicBezTo>
                    <a:pt x="16548" y="812800"/>
                    <a:pt x="10820" y="810427"/>
                    <a:pt x="6596" y="806204"/>
                  </a:cubicBezTo>
                  <a:cubicBezTo>
                    <a:pt x="2373" y="801980"/>
                    <a:pt x="0" y="796252"/>
                    <a:pt x="0" y="790279"/>
                  </a:cubicBezTo>
                  <a:lnTo>
                    <a:pt x="0" y="22521"/>
                  </a:lnTo>
                  <a:cubicBezTo>
                    <a:pt x="0" y="16548"/>
                    <a:pt x="2373" y="10820"/>
                    <a:pt x="6596" y="6596"/>
                  </a:cubicBezTo>
                  <a:cubicBezTo>
                    <a:pt x="10820" y="2373"/>
                    <a:pt x="16548" y="0"/>
                    <a:pt x="22521" y="0"/>
                  </a:cubicBezTo>
                  <a:close/>
                </a:path>
              </a:pathLst>
            </a:custGeom>
            <a:solidFill>
              <a:srgbClr val="FF0010"/>
            </a:solidFill>
          </p:spPr>
          <p:txBody>
            <a:bodyPr/>
            <a:lstStyle/>
            <a:p>
              <a:endParaRPr lang="en-US"/>
            </a:p>
          </p:txBody>
        </p:sp>
        <p:sp>
          <p:nvSpPr>
            <p:cNvPr id="10" name="TextBox 10"/>
            <p:cNvSpPr txBox="1"/>
            <p:nvPr/>
          </p:nvSpPr>
          <p:spPr>
            <a:xfrm>
              <a:off x="0" y="19050"/>
              <a:ext cx="4074314" cy="793750"/>
            </a:xfrm>
            <a:prstGeom prst="rect">
              <a:avLst/>
            </a:prstGeom>
          </p:spPr>
          <p:txBody>
            <a:bodyPr lIns="50800" tIns="50800" rIns="50800" bIns="50800" rtlCol="0" anchor="ctr"/>
            <a:lstStyle/>
            <a:p>
              <a:pPr algn="ctr">
                <a:lnSpc>
                  <a:spcPts val="2938"/>
                </a:lnSpc>
              </a:pPr>
              <a:endParaRPr/>
            </a:p>
          </p:txBody>
        </p:sp>
      </p:grpSp>
      <p:sp>
        <p:nvSpPr>
          <p:cNvPr id="13" name="TextBox 13"/>
          <p:cNvSpPr txBox="1"/>
          <p:nvPr/>
        </p:nvSpPr>
        <p:spPr>
          <a:xfrm>
            <a:off x="838200" y="114300"/>
            <a:ext cx="6019800" cy="1320874"/>
          </a:xfrm>
          <a:prstGeom prst="rect">
            <a:avLst/>
          </a:prstGeom>
        </p:spPr>
        <p:txBody>
          <a:bodyPr wrap="square" lIns="0" tIns="0" rIns="0" bIns="0" rtlCol="0" anchor="t">
            <a:spAutoFit/>
          </a:bodyPr>
          <a:lstStyle/>
          <a:p>
            <a:pPr>
              <a:lnSpc>
                <a:spcPts val="10296"/>
              </a:lnSpc>
            </a:pPr>
            <a:r>
              <a:rPr lang="en-US" sz="6600" b="1" dirty="0">
                <a:solidFill>
                  <a:srgbClr val="FFFFFF"/>
                </a:solidFill>
                <a:latin typeface="Pattanakarn Expanded Medium"/>
                <a:ea typeface="Pattanakarn Expanded Medium"/>
                <a:cs typeface="Pattanakarn Expanded Medium"/>
                <a:sym typeface="Pattanakarn Expanded Medium"/>
              </a:rPr>
              <a:t>References</a:t>
            </a:r>
          </a:p>
        </p:txBody>
      </p:sp>
      <p:sp>
        <p:nvSpPr>
          <p:cNvPr id="15" name="TextBox 15"/>
          <p:cNvSpPr txBox="1"/>
          <p:nvPr/>
        </p:nvSpPr>
        <p:spPr>
          <a:xfrm>
            <a:off x="1145749" y="1895205"/>
            <a:ext cx="16459200" cy="6509474"/>
          </a:xfrm>
          <a:prstGeom prst="rect">
            <a:avLst/>
          </a:prstGeom>
        </p:spPr>
        <p:txBody>
          <a:bodyPr wrap="square" lIns="0" tIns="0" rIns="0" bIns="0" rtlCol="0" anchor="t">
            <a:spAutoFit/>
          </a:bodyPr>
          <a:lstStyle/>
          <a:p>
            <a:pPr>
              <a:lnSpc>
                <a:spcPct val="150000"/>
              </a:lnSpc>
            </a:pPr>
            <a:r>
              <a:rPr lang="en-US" dirty="0" err="1">
                <a:solidFill>
                  <a:schemeClr val="bg1"/>
                </a:solidFill>
                <a:latin typeface="Questrial" panose="020B0604020202020204" charset="0"/>
              </a:rPr>
              <a:t>Aminuddin</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Hamdat</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Ceskakusumadewi</a:t>
            </a:r>
            <a:r>
              <a:rPr lang="en-US" dirty="0">
                <a:solidFill>
                  <a:schemeClr val="bg1"/>
                </a:solidFill>
                <a:latin typeface="Questrial" panose="020B0604020202020204" charset="0"/>
              </a:rPr>
              <a:t> B, </a:t>
            </a:r>
            <a:r>
              <a:rPr lang="en-US" dirty="0" err="1">
                <a:solidFill>
                  <a:schemeClr val="bg1"/>
                </a:solidFill>
                <a:latin typeface="Questrial" panose="020B0604020202020204" charset="0"/>
              </a:rPr>
              <a:t>Samalam</a:t>
            </a:r>
            <a:r>
              <a:rPr lang="en-US" dirty="0">
                <a:solidFill>
                  <a:schemeClr val="bg1"/>
                </a:solidFill>
                <a:latin typeface="Questrial" panose="020B0604020202020204" charset="0"/>
              </a:rPr>
              <a:t>, A.G., Muhammad Rizal and </a:t>
            </a:r>
            <a:r>
              <a:rPr lang="en-US" dirty="0" err="1">
                <a:solidFill>
                  <a:schemeClr val="bg1"/>
                </a:solidFill>
                <a:latin typeface="Questrial" panose="020B0604020202020204" charset="0"/>
              </a:rPr>
              <a:t>Izaac</a:t>
            </a:r>
            <a:r>
              <a:rPr lang="en-US" dirty="0">
                <a:solidFill>
                  <a:schemeClr val="bg1"/>
                </a:solidFill>
                <a:latin typeface="Questrial" panose="020B0604020202020204" charset="0"/>
              </a:rPr>
              <a:t> L.D </a:t>
            </a:r>
            <a:r>
              <a:rPr lang="en-US" dirty="0" err="1">
                <a:solidFill>
                  <a:schemeClr val="bg1"/>
                </a:solidFill>
                <a:latin typeface="Questrial" panose="020B0604020202020204" charset="0"/>
              </a:rPr>
              <a:t>Lawalata</a:t>
            </a:r>
            <a:r>
              <a:rPr lang="en-US" dirty="0">
                <a:solidFill>
                  <a:schemeClr val="bg1"/>
                </a:solidFill>
                <a:latin typeface="Questrial" panose="020B0604020202020204" charset="0"/>
              </a:rPr>
              <a:t> (2024). The Impact of Management Information Systems on Decision-Making Efficiency. </a:t>
            </a:r>
            <a:r>
              <a:rPr lang="en-US" i="1" dirty="0">
                <a:solidFill>
                  <a:schemeClr val="bg1"/>
                </a:solidFill>
                <a:latin typeface="Questrial" panose="020B0604020202020204" charset="0"/>
              </a:rPr>
              <a:t>VIFADA MANAGEMENT AND DIGITAL BUSINESS</a:t>
            </a:r>
            <a:r>
              <a:rPr lang="en-US" dirty="0">
                <a:solidFill>
                  <a:schemeClr val="bg1"/>
                </a:solidFill>
                <a:latin typeface="Questrial" panose="020B0604020202020204" charset="0"/>
              </a:rPr>
              <a:t>, 1(2), pp.56–74. </a:t>
            </a:r>
          </a:p>
          <a:p>
            <a:pPr>
              <a:lnSpc>
                <a:spcPct val="150000"/>
              </a:lnSpc>
            </a:pPr>
            <a:r>
              <a:rPr lang="en-US" dirty="0" err="1">
                <a:solidFill>
                  <a:schemeClr val="bg1"/>
                </a:solidFill>
                <a:latin typeface="Questrial" panose="020B0604020202020204" charset="0"/>
              </a:rPr>
              <a:t>Bayazitov</a:t>
            </a:r>
            <a:r>
              <a:rPr lang="en-US" dirty="0">
                <a:solidFill>
                  <a:schemeClr val="bg1"/>
                </a:solidFill>
                <a:latin typeface="Questrial" panose="020B0604020202020204" charset="0"/>
              </a:rPr>
              <a:t>, D. (2024). Leveraging Amazon Web Services for Cloud Storage and AI Algorithm Integration: A Comprehensive Analysis. </a:t>
            </a:r>
            <a:r>
              <a:rPr lang="en-US" i="1" dirty="0">
                <a:solidFill>
                  <a:schemeClr val="bg1"/>
                </a:solidFill>
                <a:latin typeface="Questrial" panose="020B0604020202020204" charset="0"/>
              </a:rPr>
              <a:t>Applied Mathematics &amp; Information Sciences</a:t>
            </a:r>
            <a:r>
              <a:rPr lang="en-US" dirty="0">
                <a:solidFill>
                  <a:schemeClr val="bg1"/>
                </a:solidFill>
                <a:latin typeface="Questrial" panose="020B0604020202020204" charset="0"/>
              </a:rPr>
              <a:t>, 18(6), pp.1235–1246. </a:t>
            </a:r>
          </a:p>
          <a:p>
            <a:pPr>
              <a:lnSpc>
                <a:spcPct val="150000"/>
              </a:lnSpc>
            </a:pPr>
            <a:r>
              <a:rPr lang="en-US" dirty="0" err="1">
                <a:solidFill>
                  <a:schemeClr val="bg1"/>
                </a:solidFill>
                <a:latin typeface="Questrial" panose="020B0604020202020204" charset="0"/>
              </a:rPr>
              <a:t>Dhirani</a:t>
            </a:r>
            <a:r>
              <a:rPr lang="en-US" dirty="0">
                <a:solidFill>
                  <a:schemeClr val="bg1"/>
                </a:solidFill>
                <a:latin typeface="Questrial" panose="020B0604020202020204" charset="0"/>
              </a:rPr>
              <a:t>, L.L., </a:t>
            </a:r>
            <a:r>
              <a:rPr lang="en-US" dirty="0" err="1">
                <a:solidFill>
                  <a:schemeClr val="bg1"/>
                </a:solidFill>
                <a:latin typeface="Questrial" panose="020B0604020202020204" charset="0"/>
              </a:rPr>
              <a:t>Mukhtiar</a:t>
            </a:r>
            <a:r>
              <a:rPr lang="en-US" dirty="0">
                <a:solidFill>
                  <a:schemeClr val="bg1"/>
                </a:solidFill>
                <a:latin typeface="Questrial" panose="020B0604020202020204" charset="0"/>
              </a:rPr>
              <a:t>, N., </a:t>
            </a:r>
            <a:r>
              <a:rPr lang="en-US" dirty="0" err="1">
                <a:solidFill>
                  <a:schemeClr val="bg1"/>
                </a:solidFill>
                <a:latin typeface="Questrial" panose="020B0604020202020204" charset="0"/>
              </a:rPr>
              <a:t>Chowdhry</a:t>
            </a:r>
            <a:r>
              <a:rPr lang="en-US" dirty="0">
                <a:solidFill>
                  <a:schemeClr val="bg1"/>
                </a:solidFill>
                <a:latin typeface="Questrial" panose="020B0604020202020204" charset="0"/>
              </a:rPr>
              <a:t>, B.S. and </a:t>
            </a:r>
            <a:r>
              <a:rPr lang="en-US" dirty="0" err="1">
                <a:solidFill>
                  <a:schemeClr val="bg1"/>
                </a:solidFill>
                <a:latin typeface="Questrial" panose="020B0604020202020204" charset="0"/>
              </a:rPr>
              <a:t>Newe</a:t>
            </a:r>
            <a:r>
              <a:rPr lang="en-US" dirty="0">
                <a:solidFill>
                  <a:schemeClr val="bg1"/>
                </a:solidFill>
                <a:latin typeface="Questrial" panose="020B0604020202020204" charset="0"/>
              </a:rPr>
              <a:t>, T. (2023). Ethical Dilemmas and Privacy Issues in Emerging Technologies: A Review. </a:t>
            </a:r>
            <a:r>
              <a:rPr lang="en-US" i="1" dirty="0">
                <a:solidFill>
                  <a:schemeClr val="bg1"/>
                </a:solidFill>
                <a:latin typeface="Questrial" panose="020B0604020202020204" charset="0"/>
              </a:rPr>
              <a:t>Sensors</a:t>
            </a:r>
            <a:r>
              <a:rPr lang="en-US" dirty="0">
                <a:solidFill>
                  <a:schemeClr val="bg1"/>
                </a:solidFill>
                <a:latin typeface="Questrial" panose="020B0604020202020204" charset="0"/>
              </a:rPr>
              <a:t>, 23(3), p.1151. </a:t>
            </a:r>
          </a:p>
          <a:p>
            <a:pPr>
              <a:lnSpc>
                <a:spcPct val="150000"/>
              </a:lnSpc>
            </a:pPr>
            <a:r>
              <a:rPr lang="en-US" dirty="0">
                <a:solidFill>
                  <a:schemeClr val="bg1"/>
                </a:solidFill>
                <a:latin typeface="Questrial" panose="020B0604020202020204" charset="0"/>
              </a:rPr>
              <a:t>Erica, A., </a:t>
            </a:r>
            <a:r>
              <a:rPr lang="en-US" dirty="0" err="1">
                <a:solidFill>
                  <a:schemeClr val="bg1"/>
                </a:solidFill>
                <a:latin typeface="Questrial" panose="020B0604020202020204" charset="0"/>
              </a:rPr>
              <a:t>Gantari</a:t>
            </a:r>
            <a:r>
              <a:rPr lang="en-US" dirty="0">
                <a:solidFill>
                  <a:schemeClr val="bg1"/>
                </a:solidFill>
                <a:latin typeface="Questrial" panose="020B0604020202020204" charset="0"/>
              </a:rPr>
              <a:t>, L., </a:t>
            </a:r>
            <a:r>
              <a:rPr lang="en-US" dirty="0" err="1">
                <a:solidFill>
                  <a:schemeClr val="bg1"/>
                </a:solidFill>
                <a:latin typeface="Questrial" panose="020B0604020202020204" charset="0"/>
              </a:rPr>
              <a:t>Qurotulain</a:t>
            </a:r>
            <a:r>
              <a:rPr lang="en-US" dirty="0">
                <a:solidFill>
                  <a:schemeClr val="bg1"/>
                </a:solidFill>
                <a:latin typeface="Questrial" panose="020B0604020202020204" charset="0"/>
              </a:rPr>
              <a:t>, O., </a:t>
            </a:r>
            <a:r>
              <a:rPr lang="en-US" dirty="0" err="1">
                <a:solidFill>
                  <a:schemeClr val="bg1"/>
                </a:solidFill>
                <a:latin typeface="Questrial" panose="020B0604020202020204" charset="0"/>
              </a:rPr>
              <a:t>Nuche</a:t>
            </a:r>
            <a:r>
              <a:rPr lang="en-US" dirty="0">
                <a:solidFill>
                  <a:schemeClr val="bg1"/>
                </a:solidFill>
                <a:latin typeface="Questrial" panose="020B0604020202020204" charset="0"/>
              </a:rPr>
              <a:t>, A. and </a:t>
            </a:r>
            <a:r>
              <a:rPr lang="en-US" dirty="0" err="1">
                <a:solidFill>
                  <a:schemeClr val="bg1"/>
                </a:solidFill>
                <a:latin typeface="Questrial" panose="020B0604020202020204" charset="0"/>
              </a:rPr>
              <a:t>Sy</a:t>
            </a:r>
            <a:r>
              <a:rPr lang="en-US" dirty="0">
                <a:solidFill>
                  <a:schemeClr val="bg1"/>
                </a:solidFill>
                <a:latin typeface="Questrial" panose="020B0604020202020204" charset="0"/>
              </a:rPr>
              <a:t>, O. (2024). Optimizing Decision-Making: Data Analytics Applications in Management Information Systems. </a:t>
            </a:r>
            <a:r>
              <a:rPr lang="en-US" i="1" dirty="0" err="1">
                <a:solidFill>
                  <a:schemeClr val="bg1"/>
                </a:solidFill>
                <a:latin typeface="Questrial" panose="020B0604020202020204" charset="0"/>
              </a:rPr>
              <a:t>Aptisi</a:t>
            </a:r>
            <a:r>
              <a:rPr lang="en-US" i="1" dirty="0">
                <a:solidFill>
                  <a:schemeClr val="bg1"/>
                </a:solidFill>
                <a:latin typeface="Questrial" panose="020B0604020202020204" charset="0"/>
              </a:rPr>
              <a:t> Transactions on Management (ATM)</a:t>
            </a:r>
            <a:r>
              <a:rPr lang="en-US" dirty="0">
                <a:solidFill>
                  <a:schemeClr val="bg1"/>
                </a:solidFill>
                <a:latin typeface="Questrial" panose="020B0604020202020204" charset="0"/>
              </a:rPr>
              <a:t>, 8(2), pp.115–122. </a:t>
            </a:r>
          </a:p>
          <a:p>
            <a:pPr>
              <a:lnSpc>
                <a:spcPct val="150000"/>
              </a:lnSpc>
            </a:pPr>
            <a:r>
              <a:rPr lang="en-US" dirty="0">
                <a:solidFill>
                  <a:schemeClr val="bg1"/>
                </a:solidFill>
                <a:latin typeface="Questrial" panose="020B0604020202020204" charset="0"/>
              </a:rPr>
              <a:t>Nguyen, N.V. and Ngoc, T.T.B. (2024). Service Quality as a Catalyst for Competitive Advantage and Business Performance in Hotel Industry: An Empirical Analysis by PLS-SEM Algorithm. </a:t>
            </a:r>
            <a:r>
              <a:rPr lang="en-US" i="1" dirty="0">
                <a:solidFill>
                  <a:schemeClr val="bg1"/>
                </a:solidFill>
                <a:latin typeface="Questrial" panose="020B0604020202020204" charset="0"/>
              </a:rPr>
              <a:t>International Journal of Analysis and Applications</a:t>
            </a:r>
            <a:r>
              <a:rPr lang="en-US" dirty="0">
                <a:solidFill>
                  <a:schemeClr val="bg1"/>
                </a:solidFill>
                <a:latin typeface="Questrial" panose="020B0604020202020204" charset="0"/>
              </a:rPr>
              <a:t>, 22, p.141. </a:t>
            </a:r>
          </a:p>
          <a:p>
            <a:pPr>
              <a:lnSpc>
                <a:spcPct val="150000"/>
              </a:lnSpc>
            </a:pPr>
            <a:r>
              <a:rPr lang="en-US" dirty="0" err="1">
                <a:solidFill>
                  <a:schemeClr val="bg1"/>
                </a:solidFill>
                <a:latin typeface="Questrial" panose="020B0604020202020204" charset="0"/>
              </a:rPr>
              <a:t>Quitain</a:t>
            </a:r>
            <a:r>
              <a:rPr lang="en-US" dirty="0">
                <a:solidFill>
                  <a:schemeClr val="bg1"/>
                </a:solidFill>
                <a:latin typeface="Questrial" panose="020B0604020202020204" charset="0"/>
              </a:rPr>
              <a:t>, R., Santos, W. and </a:t>
            </a:r>
            <a:r>
              <a:rPr lang="en-US" dirty="0" err="1">
                <a:solidFill>
                  <a:schemeClr val="bg1"/>
                </a:solidFill>
                <a:latin typeface="Questrial" panose="020B0604020202020204" charset="0"/>
              </a:rPr>
              <a:t>Izon</a:t>
            </a:r>
            <a:r>
              <a:rPr lang="en-US" dirty="0">
                <a:solidFill>
                  <a:schemeClr val="bg1"/>
                </a:solidFill>
                <a:latin typeface="Questrial" panose="020B0604020202020204" charset="0"/>
              </a:rPr>
              <a:t>, M. (2024). </a:t>
            </a:r>
            <a:r>
              <a:rPr lang="en-US" i="1" dirty="0">
                <a:solidFill>
                  <a:schemeClr val="bg1"/>
                </a:solidFill>
                <a:latin typeface="Questrial" panose="020B0604020202020204" charset="0"/>
              </a:rPr>
              <a:t>The Evolution and Impact of Management Information Systems in Modern Business</a:t>
            </a:r>
            <a:r>
              <a:rPr lang="en-US" dirty="0">
                <a:solidFill>
                  <a:schemeClr val="bg1"/>
                </a:solidFill>
                <a:latin typeface="Questrial" panose="020B0604020202020204" charset="0"/>
              </a:rPr>
              <a:t>. </a:t>
            </a:r>
          </a:p>
          <a:p>
            <a:pPr>
              <a:lnSpc>
                <a:spcPct val="150000"/>
              </a:lnSpc>
            </a:pPr>
            <a:r>
              <a:rPr lang="en-US" dirty="0">
                <a:solidFill>
                  <a:schemeClr val="bg1"/>
                </a:solidFill>
                <a:latin typeface="Questrial" panose="020B0604020202020204" charset="0"/>
              </a:rPr>
              <a:t>Rahul </a:t>
            </a:r>
            <a:r>
              <a:rPr lang="en-US" dirty="0" err="1">
                <a:solidFill>
                  <a:schemeClr val="bg1"/>
                </a:solidFill>
                <a:latin typeface="Questrial" panose="020B0604020202020204" charset="0"/>
              </a:rPr>
              <a:t>Vadisetty</a:t>
            </a:r>
            <a:r>
              <a:rPr lang="en-US" dirty="0">
                <a:solidFill>
                  <a:schemeClr val="bg1"/>
                </a:solidFill>
                <a:latin typeface="Questrial" panose="020B0604020202020204" charset="0"/>
              </a:rPr>
              <a:t> (2024). Efficient Large-Scale Data based on Cloud Framework using Critical Influences on Financial Landscape. pp.1–6. </a:t>
            </a:r>
          </a:p>
          <a:p>
            <a:pPr>
              <a:lnSpc>
                <a:spcPct val="150000"/>
              </a:lnSpc>
            </a:pPr>
            <a:r>
              <a:rPr lang="en-US" dirty="0">
                <a:solidFill>
                  <a:schemeClr val="bg1"/>
                </a:solidFill>
                <a:latin typeface="Questrial" panose="020B0604020202020204" charset="0"/>
              </a:rPr>
              <a:t>Spring, M., </a:t>
            </a:r>
            <a:r>
              <a:rPr lang="en-US" dirty="0" err="1">
                <a:solidFill>
                  <a:schemeClr val="bg1"/>
                </a:solidFill>
                <a:latin typeface="Questrial" panose="020B0604020202020204" charset="0"/>
              </a:rPr>
              <a:t>Faulconbridge</a:t>
            </a:r>
            <a:r>
              <a:rPr lang="en-US" dirty="0">
                <a:solidFill>
                  <a:schemeClr val="bg1"/>
                </a:solidFill>
                <a:latin typeface="Questrial" panose="020B0604020202020204" charset="0"/>
              </a:rPr>
              <a:t>, J. and </a:t>
            </a:r>
            <a:r>
              <a:rPr lang="en-US" dirty="0" err="1">
                <a:solidFill>
                  <a:schemeClr val="bg1"/>
                </a:solidFill>
                <a:latin typeface="Questrial" panose="020B0604020202020204" charset="0"/>
              </a:rPr>
              <a:t>Sarwar</a:t>
            </a:r>
            <a:r>
              <a:rPr lang="en-US" dirty="0">
                <a:solidFill>
                  <a:schemeClr val="bg1"/>
                </a:solidFill>
                <a:latin typeface="Questrial" panose="020B0604020202020204" charset="0"/>
              </a:rPr>
              <a:t>, A. (2022). How information technology automates and augments processes: Insights from Artificial‐Intelligence‐based systems in professional service operations. </a:t>
            </a:r>
            <a:r>
              <a:rPr lang="en-US" i="1" dirty="0">
                <a:solidFill>
                  <a:schemeClr val="bg1"/>
                </a:solidFill>
                <a:latin typeface="Questrial" panose="020B0604020202020204" charset="0"/>
              </a:rPr>
              <a:t>Journal of Operations Management</a:t>
            </a:r>
            <a:r>
              <a:rPr lang="en-US" dirty="0">
                <a:solidFill>
                  <a:schemeClr val="bg1"/>
                </a:solidFill>
                <a:latin typeface="Questrial" panose="020B0604020202020204" charset="0"/>
              </a:rPr>
              <a:t>, 68(6-7), pp.592–618. </a:t>
            </a:r>
          </a:p>
          <a:p>
            <a:r>
              <a:rPr lang="en-US" dirty="0">
                <a:solidFill>
                  <a:schemeClr val="bg1"/>
                </a:solidFill>
                <a:latin typeface="Questrial" panose="020B0604020202020204" charset="0"/>
              </a:rPr>
              <a:t>Wang, Y. (2023). A Model Predicting CRM Resource Effect on Business Performance through CRM Capabilities. </a:t>
            </a:r>
            <a:r>
              <a:rPr lang="en-US" i="1" dirty="0">
                <a:solidFill>
                  <a:schemeClr val="bg1"/>
                </a:solidFill>
                <a:latin typeface="Questrial" panose="020B0604020202020204" charset="0"/>
              </a:rPr>
              <a:t>Wireless Communications and Mobile Computing</a:t>
            </a:r>
            <a:r>
              <a:rPr lang="en-US" dirty="0">
                <a:solidFill>
                  <a:schemeClr val="bg1"/>
                </a:solidFill>
                <a:latin typeface="Questrial" panose="020B0604020202020204" charset="0"/>
              </a:rPr>
              <a:t>, 2023(1), p.e9792999. </a:t>
            </a:r>
          </a:p>
          <a:p>
            <a:r>
              <a:rPr lang="en-US" dirty="0" err="1">
                <a:solidFill>
                  <a:schemeClr val="bg1"/>
                </a:solidFill>
                <a:latin typeface="Questrial" panose="020B0604020202020204" charset="0"/>
              </a:rPr>
              <a:t>Yingfei</a:t>
            </a:r>
            <a:r>
              <a:rPr lang="en-US" dirty="0">
                <a:solidFill>
                  <a:schemeClr val="bg1"/>
                </a:solidFill>
                <a:latin typeface="Questrial" panose="020B0604020202020204" charset="0"/>
              </a:rPr>
              <a:t>, Y., </a:t>
            </a:r>
            <a:r>
              <a:rPr lang="en-US" dirty="0" err="1">
                <a:solidFill>
                  <a:schemeClr val="bg1"/>
                </a:solidFill>
                <a:latin typeface="Questrial" panose="020B0604020202020204" charset="0"/>
              </a:rPr>
              <a:t>Mengze</a:t>
            </a:r>
            <a:r>
              <a:rPr lang="en-US" dirty="0">
                <a:solidFill>
                  <a:schemeClr val="bg1"/>
                </a:solidFill>
                <a:latin typeface="Questrial" panose="020B0604020202020204" charset="0"/>
              </a:rPr>
              <a:t>, Z., </a:t>
            </a:r>
            <a:r>
              <a:rPr lang="en-US" dirty="0" err="1">
                <a:solidFill>
                  <a:schemeClr val="bg1"/>
                </a:solidFill>
                <a:latin typeface="Questrial" panose="020B0604020202020204" charset="0"/>
              </a:rPr>
              <a:t>Zeyu</a:t>
            </a:r>
            <a:r>
              <a:rPr lang="en-US" dirty="0">
                <a:solidFill>
                  <a:schemeClr val="bg1"/>
                </a:solidFill>
                <a:latin typeface="Questrial" panose="020B0604020202020204" charset="0"/>
              </a:rPr>
              <a:t>, L., Ki-</a:t>
            </a:r>
            <a:r>
              <a:rPr lang="en-US" dirty="0" err="1">
                <a:solidFill>
                  <a:schemeClr val="bg1"/>
                </a:solidFill>
                <a:latin typeface="Questrial" panose="020B0604020202020204" charset="0"/>
              </a:rPr>
              <a:t>Hyung</a:t>
            </a:r>
            <a:r>
              <a:rPr lang="en-US" dirty="0">
                <a:solidFill>
                  <a:schemeClr val="bg1"/>
                </a:solidFill>
                <a:latin typeface="Questrial" panose="020B0604020202020204" charset="0"/>
              </a:rPr>
              <a:t>, B., </a:t>
            </a:r>
            <a:r>
              <a:rPr lang="en-US" dirty="0" err="1">
                <a:solidFill>
                  <a:schemeClr val="bg1"/>
                </a:solidFill>
                <a:latin typeface="Questrial" panose="020B0604020202020204" charset="0"/>
              </a:rPr>
              <a:t>Andriandafiarisoa</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Ralison</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Ny</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Avotra</a:t>
            </a:r>
            <a:r>
              <a:rPr lang="en-US" dirty="0">
                <a:solidFill>
                  <a:schemeClr val="bg1"/>
                </a:solidFill>
                <a:latin typeface="Questrial" panose="020B0604020202020204" charset="0"/>
              </a:rPr>
              <a:t>, A. and Nawaz, A. (2022). Green logistics performance and infrastructure on service trade and environment-Measuring firm’s performance and service quality. </a:t>
            </a:r>
            <a:r>
              <a:rPr lang="en-US" i="1" dirty="0">
                <a:solidFill>
                  <a:schemeClr val="bg1"/>
                </a:solidFill>
                <a:latin typeface="Questrial" panose="020B0604020202020204" charset="0"/>
              </a:rPr>
              <a:t>Journal of King Saud University - Science</a:t>
            </a:r>
            <a:r>
              <a:rPr lang="en-US" dirty="0">
                <a:solidFill>
                  <a:schemeClr val="bg1"/>
                </a:solidFill>
                <a:latin typeface="Questrial" panose="020B0604020202020204" charset="0"/>
              </a:rPr>
              <a:t>, 34(1), p.101683.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TotalTime>
  <Words>2263</Words>
  <Application>Microsoft Office PowerPoint</Application>
  <PresentationFormat>Custom</PresentationFormat>
  <Paragraphs>101</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Red Modern Computer Science Presentation</dc:title>
  <dc:creator>user</dc:creator>
  <cp:lastModifiedBy>Samuel Cureja (2244692)</cp:lastModifiedBy>
  <cp:revision>15</cp:revision>
  <dcterms:created xsi:type="dcterms:W3CDTF">2006-08-16T00:00:00Z</dcterms:created>
  <dcterms:modified xsi:type="dcterms:W3CDTF">2026-03-02T01:37:14Z</dcterms:modified>
  <dc:identifier>DAG2sTTne2U</dc:identifier>
</cp:coreProperties>
</file>