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1"/>
  </p:notesMasterIdLst>
  <p:sldIdLst>
    <p:sldId id="257" r:id="rId2"/>
    <p:sldId id="259" r:id="rId3"/>
    <p:sldId id="264" r:id="rId4"/>
    <p:sldId id="258" r:id="rId5"/>
    <p:sldId id="260" r:id="rId6"/>
    <p:sldId id="261" r:id="rId7"/>
    <p:sldId id="262" r:id="rId8"/>
    <p:sldId id="265"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8" d="100"/>
          <a:sy n="58" d="100"/>
        </p:scale>
        <p:origin x="98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70DD1D-17E7-48C6-99C8-32B3F909547E}" type="datetimeFigureOut">
              <a:rPr lang="en-US" smtClean="0"/>
              <a:t>10/24/2023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58BA0-CF8A-4F21-B9A6-23F5BD84FC1A}" type="slidenum">
              <a:rPr lang="en-US" smtClean="0"/>
              <a:t>‹#›</a:t>
            </a:fld>
            <a:endParaRPr lang="en-US"/>
          </a:p>
        </p:txBody>
      </p:sp>
    </p:spTree>
    <p:extLst>
      <p:ext uri="{BB962C8B-B14F-4D97-AF65-F5344CB8AC3E}">
        <p14:creationId xmlns:p14="http://schemas.microsoft.com/office/powerpoint/2010/main" val="2289018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Benefits for hotel employees to be multilingual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Increased career growth opportunity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various languages increases the potential of the employee to succeed in their determined path. This will open various ways for them to deal with consumers which will affect their business making capabilities. All the companies and institutes value this kind of employee and they are more likely to give promotions to them.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Improved team leading potential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 is a blessing if the leader of the hotel industry team knows various languages. This will impact the team positively as if there is any team member from another culture, the lead leader will be able to communicate with the person easily. This reduces the chances of miscommunication and enhances the potential of the team to deliver more productivity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(LAST,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speexx</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Better problem-solving skill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other languages not only helps the person in speaking or writing the language. This also gives the individual a vast idea of the chosen culture and their beliefs. People with various cultural exposures are more likely to deliver the exact needs of the consumers. This will help them to give the best service to the guests of the hotel.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1</a:t>
            </a:fld>
            <a:endParaRPr lang="en-US"/>
          </a:p>
        </p:txBody>
      </p:sp>
    </p:spTree>
    <p:extLst>
      <p:ext uri="{BB962C8B-B14F-4D97-AF65-F5344CB8AC3E}">
        <p14:creationId xmlns:p14="http://schemas.microsoft.com/office/powerpoint/2010/main" val="630435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Advantages of having multilingual staff in the hotel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Effective communication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communication process gets easier when the staff of the hotel is able to speak the language of the consumer. Following this process, the staff can easily understand the needs of the guests and can make them understand the best possible solution for them. Additionally, the experience of the guest using their language gets better which affects the image of the firm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(Sevilla,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Competitive advantage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more language the employee base speaks, the better it is for the hotel. This will enable the chances for entertaining the customers from many corners of the world. This will impact the business potential of the company. Furthermore, the company will take a lead when compared to the competitors of the region.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Diverse workplace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Diversity is important for every business to adapt in order to come with creative and innovative ideas. This impacts the business positively by implementing such things which might enhance the experience of the consumers. Having an employee base who knows various languages helps the company in bringing diversity in the firm.</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4</a:t>
            </a:fld>
            <a:endParaRPr lang="en-US"/>
          </a:p>
        </p:txBody>
      </p:sp>
    </p:spTree>
    <p:extLst>
      <p:ext uri="{BB962C8B-B14F-4D97-AF65-F5344CB8AC3E}">
        <p14:creationId xmlns:p14="http://schemas.microsoft.com/office/powerpoint/2010/main" val="3955638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Benefits for hotel employees to be multilingual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Increased career growth opportunity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various languages increases the potential of the employee to succeed in their determined path. This will open various ways for them to deal with consumers which will affect their business making capabilities. All the companies and institutes value this kind of employee and they are more likely to give promotions to them.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Improved team leading potential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 is a blessing if the leader of the hotel industry team knows various languages. This will impact the team positively as if there is any team member from another culture, the lead leader will be able to communicate with the person easily. This reduces the chances of miscommunication and enhances the potential of the team to deliver more productivity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(LAST,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speexx</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Better problem-solving skill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other languages not only helps the person in speaking or writing the language. This also gives the individual a vast idea of the chosen culture and their beliefs. People with various cultural exposures are more likely to deliver the exact needs of the consumers. This will help them to give the best service to the guests of the hotel.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5</a:t>
            </a:fld>
            <a:endParaRPr lang="en-US"/>
          </a:p>
        </p:txBody>
      </p:sp>
    </p:spTree>
    <p:extLst>
      <p:ext uri="{BB962C8B-B14F-4D97-AF65-F5344CB8AC3E}">
        <p14:creationId xmlns:p14="http://schemas.microsoft.com/office/powerpoint/2010/main" val="1438472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Difficulties of learning the language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Where the language is spoken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More than 40 countries speak French including France, Canada, and Switzerland. All of these countries have the highest numbers of visitors in the UK which makes it crucial for the staff to know the French language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(Monroy,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Difficulties in learning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Learning and understanding other languages is difficult for everyone. In order to learn the language, the requirement </a:t>
            </a:r>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6</a:t>
            </a:fld>
            <a:endParaRPr lang="en-US"/>
          </a:p>
        </p:txBody>
      </p:sp>
    </p:spTree>
    <p:extLst>
      <p:ext uri="{BB962C8B-B14F-4D97-AF65-F5344CB8AC3E}">
        <p14:creationId xmlns:p14="http://schemas.microsoft.com/office/powerpoint/2010/main" val="4119975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Polite and impolite behaviour of the staff</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It is expected from the hotel staff to be polite to every consumer. The experience of the guests depends on the behaviour that the individual is receiving from the end of the hotel staff. This helps the hotel industry in retaining its customer base and impacts the image of the brand. Furthermore, providing polite behaviour also establishes the company with good ethics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setupmyhotel</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7</a:t>
            </a:fld>
            <a:endParaRPr lang="en-US"/>
          </a:p>
        </p:txBody>
      </p:sp>
    </p:spTree>
    <p:extLst>
      <p:ext uri="{BB962C8B-B14F-4D97-AF65-F5344CB8AC3E}">
        <p14:creationId xmlns:p14="http://schemas.microsoft.com/office/powerpoint/2010/main" val="1561434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EC615-39E5-D4F7-E2AD-D75965F6E0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8792837-AF5E-7499-5C79-9766262330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4B65654-F4AB-AEC0-6348-26AA15A08845}"/>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5" name="Footer Placeholder 4">
            <a:extLst>
              <a:ext uri="{FF2B5EF4-FFF2-40B4-BE49-F238E27FC236}">
                <a16:creationId xmlns:a16="http://schemas.microsoft.com/office/drawing/2014/main" id="{253F484E-208B-F5C0-D921-C1E22C4212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4364F-21A4-11DE-F2DB-3AA2E2913106}"/>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607182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09F8B-3C30-DD60-D98B-62AD4D3A873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CF77D4E-A48B-36C3-EBDA-87C1437DFB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7A480F-EBB8-2DFB-4A13-3C7171623372}"/>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5" name="Footer Placeholder 4">
            <a:extLst>
              <a:ext uri="{FF2B5EF4-FFF2-40B4-BE49-F238E27FC236}">
                <a16:creationId xmlns:a16="http://schemas.microsoft.com/office/drawing/2014/main" id="{B737C12B-9836-7D74-2789-E3C845B64F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994490-B79E-7D30-77A6-D9ED1C283714}"/>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2680068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8172F-BDDD-22F6-83DC-E506DF0FB0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E36A260-5639-4146-B3F4-472E1D08B0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F30218-A41F-9816-BD21-D6AEC41DF8A4}"/>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5" name="Footer Placeholder 4">
            <a:extLst>
              <a:ext uri="{FF2B5EF4-FFF2-40B4-BE49-F238E27FC236}">
                <a16:creationId xmlns:a16="http://schemas.microsoft.com/office/drawing/2014/main" id="{2E5D343E-C884-9264-7486-7F9C5912E2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B8B4DB-D7F6-F6A5-A33B-C541A365DA07}"/>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25788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50835-FAF8-266C-2D09-16959DEE8BB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C01C76D-8A4D-504E-604A-F327695A5F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F86A45B-4BCD-ECAB-66B7-8028B629C7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598B842-C31A-001B-ABB5-9A69087CD7A8}"/>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6" name="Footer Placeholder 5">
            <a:extLst>
              <a:ext uri="{FF2B5EF4-FFF2-40B4-BE49-F238E27FC236}">
                <a16:creationId xmlns:a16="http://schemas.microsoft.com/office/drawing/2014/main" id="{8E0AD68C-9A6F-5B0C-FC1F-9D3CC37778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F98E23-B1E4-B02D-B157-A7614EBDA223}"/>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3717595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CF85E-445D-7D76-8C1D-8C28C335211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96E8685-F9F4-924E-3DEB-3AA13D1217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950644-936B-E1A2-7EF3-432AE59E7C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87F3AE42-4F8D-D82E-551E-113306AF4F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D68572-E52C-36E3-A16D-DB8DB258C6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DF27D29-DACC-4AF1-5E83-784EAB93726E}"/>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8" name="Footer Placeholder 7">
            <a:extLst>
              <a:ext uri="{FF2B5EF4-FFF2-40B4-BE49-F238E27FC236}">
                <a16:creationId xmlns:a16="http://schemas.microsoft.com/office/drawing/2014/main" id="{D6DA2349-2EAA-D952-42F7-D188C8B202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8B2F57-C671-80F1-143D-EB0F24AEE7AF}"/>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2818723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F51B2-4389-10FB-CE68-A42182E57E0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C0053A0-8DA4-4ABF-A49B-420670C41CE1}"/>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4" name="Footer Placeholder 3">
            <a:extLst>
              <a:ext uri="{FF2B5EF4-FFF2-40B4-BE49-F238E27FC236}">
                <a16:creationId xmlns:a16="http://schemas.microsoft.com/office/drawing/2014/main" id="{EC3450DD-BEC1-E7EE-126D-C777C30959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3A955E-F007-81AF-7857-23379E0C0A5D}"/>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240760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EFA59B-3753-FB6D-57F4-4F60045BD5C7}"/>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3" name="Footer Placeholder 2">
            <a:extLst>
              <a:ext uri="{FF2B5EF4-FFF2-40B4-BE49-F238E27FC236}">
                <a16:creationId xmlns:a16="http://schemas.microsoft.com/office/drawing/2014/main" id="{1EFEC8A4-3C6F-BA15-7876-9ABDB382AAB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7854ED8-AC46-3E10-8C9B-E01BF339C039}"/>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1016134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E816-9F55-EA51-1F2B-9CAD1B4E8C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A9E3E0E-6EF7-5788-A746-080716D238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9C01DE6-C1D6-692F-6CF6-D1F505626F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7C73D3-AA31-7758-DBE1-2F4ABE05C4D3}"/>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6" name="Footer Placeholder 5">
            <a:extLst>
              <a:ext uri="{FF2B5EF4-FFF2-40B4-BE49-F238E27FC236}">
                <a16:creationId xmlns:a16="http://schemas.microsoft.com/office/drawing/2014/main" id="{E9DD85A4-2F88-654D-CB24-D7D8641135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DF755-150D-1363-216A-DE21A7B279DF}"/>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357346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2F2CC-0451-EF92-CAF1-6B311CD4E5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0202DA7-2DD8-3B2E-2FF4-45D23567ED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7321AC8-EB0F-B2E0-A1DE-C14955F84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C238DB-E2D3-3254-453C-A2FCE3BF9B6D}"/>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6" name="Footer Placeholder 5">
            <a:extLst>
              <a:ext uri="{FF2B5EF4-FFF2-40B4-BE49-F238E27FC236}">
                <a16:creationId xmlns:a16="http://schemas.microsoft.com/office/drawing/2014/main" id="{B5496134-4FC7-EB41-55AA-737DD43D29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F498DD-17DB-B24E-0F1D-D678B8F32177}"/>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1996569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7AE5-BB29-6B1B-1EDD-3B4322DCD23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9E6D3E2-C013-0295-77A7-0D1646AD53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2F7B461-9E41-C79E-F970-5A159B7B25FB}"/>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5" name="Footer Placeholder 4">
            <a:extLst>
              <a:ext uri="{FF2B5EF4-FFF2-40B4-BE49-F238E27FC236}">
                <a16:creationId xmlns:a16="http://schemas.microsoft.com/office/drawing/2014/main" id="{5946A18A-D1BD-7FD7-867E-3AD1B60467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B822DA-F433-2FFD-C4D2-E77FAD46642C}"/>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3606398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56721E-62DC-3928-D00A-5975404FE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311DA99-2651-CE8D-4D67-AA946E59A9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E7BEC1F-5143-1046-00CD-C3443A1A13BE}"/>
              </a:ext>
            </a:extLst>
          </p:cNvPr>
          <p:cNvSpPr>
            <a:spLocks noGrp="1"/>
          </p:cNvSpPr>
          <p:nvPr>
            <p:ph type="dt" sz="half" idx="10"/>
          </p:nvPr>
        </p:nvSpPr>
        <p:spPr/>
        <p:txBody>
          <a:bodyPr/>
          <a:lstStyle/>
          <a:p>
            <a:fld id="{EA099FC0-DE1F-4C02-A396-C723D1400B82}" type="datetimeFigureOut">
              <a:rPr lang="en-US" smtClean="0"/>
              <a:t>10/24/2023</a:t>
            </a:fld>
            <a:endParaRPr lang="en-US"/>
          </a:p>
        </p:txBody>
      </p:sp>
      <p:sp>
        <p:nvSpPr>
          <p:cNvPr id="5" name="Footer Placeholder 4">
            <a:extLst>
              <a:ext uri="{FF2B5EF4-FFF2-40B4-BE49-F238E27FC236}">
                <a16:creationId xmlns:a16="http://schemas.microsoft.com/office/drawing/2014/main" id="{F831BA6C-55D6-AB73-B1AA-84C7709FD4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921CEB-DBAF-3013-306B-21AABF74CCCA}"/>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16240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3D58B1-F2C1-21E2-FBBC-24AC2A0A0B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0794D2D-A756-5D92-997B-051F8A3896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F473638-18C1-2C97-6438-AE1D9AE789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099FC0-DE1F-4C02-A396-C723D1400B82}" type="datetimeFigureOut">
              <a:rPr lang="en-US" smtClean="0"/>
              <a:t>10/24/2023</a:t>
            </a:fld>
            <a:endParaRPr lang="en-US"/>
          </a:p>
        </p:txBody>
      </p:sp>
      <p:sp>
        <p:nvSpPr>
          <p:cNvPr id="5" name="Footer Placeholder 4">
            <a:extLst>
              <a:ext uri="{FF2B5EF4-FFF2-40B4-BE49-F238E27FC236}">
                <a16:creationId xmlns:a16="http://schemas.microsoft.com/office/drawing/2014/main" id="{FBDE1BAA-C4C5-0980-0D64-1496DF8AB4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1785D6-7CF1-C242-9DAA-5816DA1912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ACAA4D-5798-4402-A89D-322FAC960238}" type="slidenum">
              <a:rPr lang="en-US" smtClean="0"/>
              <a:t>‹#›</a:t>
            </a:fld>
            <a:endParaRPr lang="en-US"/>
          </a:p>
        </p:txBody>
      </p:sp>
    </p:spTree>
    <p:extLst>
      <p:ext uri="{BB962C8B-B14F-4D97-AF65-F5344CB8AC3E}">
        <p14:creationId xmlns:p14="http://schemas.microsoft.com/office/powerpoint/2010/main" val="32844406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8277_student_uwtsd_ac_uk/Documents/Recording-20231024_163140.webm?csf=1&amp;web=1&amp;e=Egjij4&amp;nav=eyJyZWZlcnJhbEluZm8iOnsicmVmZXJyYWxBcHAiOiJTdHJlYW1XZWJBcHAiLCJyZWZlcnJhbFZpZXciOiJTaGFyZURpYWxvZyIsInJlZmVycmFsQXBwUGxhdGZvcm0iOiJXZWIiLCJyZWZlcnJhbE1vZGUiOiJ2aWV3In19"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2C4F042-369E-093A-DEC2-665C78D8E1AA}"/>
              </a:ext>
            </a:extLst>
          </p:cNvPr>
          <p:cNvSpPr txBox="1"/>
          <p:nvPr/>
        </p:nvSpPr>
        <p:spPr>
          <a:xfrm>
            <a:off x="5720004" y="4513721"/>
            <a:ext cx="5813234" cy="1200329"/>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Student Name: </a:t>
            </a:r>
            <a:r>
              <a:rPr lang="en-US" dirty="0" err="1">
                <a:latin typeface="Times New Roman" panose="02020603050405020304" pitchFamily="18" charset="0"/>
                <a:cs typeface="Times New Roman" panose="02020603050405020304" pitchFamily="18" charset="0"/>
              </a:rPr>
              <a:t>Andreea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Mangarea</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Student ID: 2208277</a:t>
            </a:r>
          </a:p>
          <a:p>
            <a:r>
              <a:rPr lang="en-GB" dirty="0">
                <a:hlinkClick r:id="rId3"/>
              </a:rPr>
              <a:t>Recording-20231024_163140.webm</a:t>
            </a:r>
            <a:endParaRPr lang="en-US"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8E1C884-AF62-70A6-A050-545A689BECCB}"/>
              </a:ext>
            </a:extLst>
          </p:cNvPr>
          <p:cNvSpPr txBox="1"/>
          <p:nvPr/>
        </p:nvSpPr>
        <p:spPr>
          <a:xfrm>
            <a:off x="5437238" y="3651947"/>
            <a:ext cx="6096000" cy="861774"/>
          </a:xfrm>
          <a:prstGeom prst="rect">
            <a:avLst/>
          </a:prstGeom>
          <a:noFill/>
        </p:spPr>
        <p:txBody>
          <a:bodyPr wrap="square">
            <a:spAutoFit/>
          </a:bodyPr>
          <a:lstStyle/>
          <a:p>
            <a:pPr algn="ctr">
              <a:spcBef>
                <a:spcPts val="600"/>
              </a:spcBef>
              <a:spcAft>
                <a:spcPts val="600"/>
              </a:spcAft>
            </a:pPr>
            <a:r>
              <a:rPr lang="en-GB" sz="2000" b="1" i="1" dirty="0">
                <a:effectLst/>
                <a:latin typeface="Times New Roman" panose="02020603050405020304" pitchFamily="18" charset="0"/>
                <a:ea typeface="Arial" panose="020B0604020202020204" pitchFamily="34" charset="0"/>
                <a:cs typeface="Arial" panose="020B0604020202020204" pitchFamily="34" charset="0"/>
              </a:rPr>
              <a:t>Foreign Languages</a:t>
            </a:r>
            <a:endParaRPr lang="en-IN" sz="2000" b="1" i="1" dirty="0">
              <a:effectLst/>
              <a:latin typeface="Times New Roman" panose="02020603050405020304" pitchFamily="18" charset="0"/>
              <a:ea typeface="Arial" panose="020B0604020202020204" pitchFamily="34" charset="0"/>
              <a:cs typeface="Arial" panose="020B0604020202020204" pitchFamily="34" charset="0"/>
            </a:endParaRPr>
          </a:p>
          <a:p>
            <a:pPr algn="ctr">
              <a:spcBef>
                <a:spcPts val="600"/>
              </a:spcBef>
              <a:spcAft>
                <a:spcPts val="600"/>
              </a:spcAft>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BMIH5003</a:t>
            </a:r>
            <a:endParaRPr lang="en-IN" sz="2000" b="1" i="1"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1491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CCD4CC-7448-143A-22E4-92851C49048E}"/>
              </a:ext>
            </a:extLst>
          </p:cNvPr>
          <p:cNvSpPr txBox="1"/>
          <p:nvPr/>
        </p:nvSpPr>
        <p:spPr>
          <a:xfrm>
            <a:off x="4365521" y="1052051"/>
            <a:ext cx="4650659" cy="646331"/>
          </a:xfrm>
          <a:prstGeom prst="rect">
            <a:avLst/>
          </a:prstGeom>
          <a:noFill/>
        </p:spPr>
        <p:txBody>
          <a:bodyPr wrap="square" rtlCol="0">
            <a:spAutoFit/>
          </a:bodyPr>
          <a:lstStyle/>
          <a:p>
            <a:r>
              <a:rPr lang="en-IN" sz="3600" b="1" dirty="0">
                <a:latin typeface="Times New Roman" panose="02020603050405020304" pitchFamily="18" charset="0"/>
                <a:cs typeface="Times New Roman" panose="02020603050405020304" pitchFamily="18" charset="0"/>
              </a:rPr>
              <a:t>Table  Of Content</a:t>
            </a:r>
          </a:p>
        </p:txBody>
      </p:sp>
      <p:sp>
        <p:nvSpPr>
          <p:cNvPr id="8" name="TextBox 7">
            <a:extLst>
              <a:ext uri="{FF2B5EF4-FFF2-40B4-BE49-F238E27FC236}">
                <a16:creationId xmlns:a16="http://schemas.microsoft.com/office/drawing/2014/main" id="{34A18FA2-0B7B-2769-E42E-438D806FA581}"/>
              </a:ext>
            </a:extLst>
          </p:cNvPr>
          <p:cNvSpPr txBox="1"/>
          <p:nvPr/>
        </p:nvSpPr>
        <p:spPr>
          <a:xfrm>
            <a:off x="1052052" y="1952069"/>
            <a:ext cx="10520516" cy="4439933"/>
          </a:xfrm>
          <a:prstGeom prst="rect">
            <a:avLst/>
          </a:prstGeom>
          <a:noFill/>
        </p:spPr>
        <p:txBody>
          <a:bodyPr wrap="square">
            <a:spAutoFit/>
          </a:bodyPr>
          <a:lstStyle/>
          <a:p>
            <a:pPr>
              <a:lnSpc>
                <a:spcPct val="200000"/>
              </a:lnSpc>
            </a:pPr>
            <a:r>
              <a:rPr lang="en-US" dirty="0">
                <a:latin typeface="Times New Roman" panose="02020603050405020304" pitchFamily="18" charset="0"/>
                <a:cs typeface="Times New Roman" panose="02020603050405020304" pitchFamily="18" charset="0"/>
              </a:rPr>
              <a:t>Introduction……………………………………………………………………………………………………3</a:t>
            </a:r>
          </a:p>
          <a:p>
            <a:pPr>
              <a:lnSpc>
                <a:spcPct val="200000"/>
              </a:lnSpc>
            </a:pPr>
            <a:r>
              <a:rPr lang="en-US" dirty="0">
                <a:latin typeface="Times New Roman" panose="02020603050405020304" pitchFamily="18" charset="0"/>
                <a:cs typeface="Times New Roman" panose="02020603050405020304" pitchFamily="18" charset="0"/>
              </a:rPr>
              <a:t>Advantages of having multilingual staff in the hotel…………………………………………………………..4</a:t>
            </a:r>
          </a:p>
          <a:p>
            <a:pPr>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Benefits for hotel employees to be multilingual…………………………………………………………….…5</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Difficulties of learning the language………………………………………………………………………….</a:t>
            </a:r>
            <a:r>
              <a:rPr lang="en-GB" dirty="0">
                <a:latin typeface="Times New Roman" panose="02020603050405020304" pitchFamily="18" charset="0"/>
                <a:ea typeface="Times New Roman" panose="02020603050405020304" pitchFamily="18" charset="0"/>
                <a:cs typeface="Times New Roman" panose="02020603050405020304" pitchFamily="18" charset="0"/>
              </a:rPr>
              <a:t>6</a:t>
            </a:r>
          </a:p>
          <a:p>
            <a:pPr>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Polite and impolite behaviour of the staff…………………………………………………………………….7</a:t>
            </a:r>
          </a:p>
          <a:p>
            <a:pPr>
              <a:lnSpc>
                <a:spcPct val="200000"/>
              </a:lnSpc>
            </a:pPr>
            <a:r>
              <a:rPr lang="en-GB" dirty="0">
                <a:latin typeface="Times New Roman" panose="02020603050405020304" pitchFamily="18" charset="0"/>
                <a:ea typeface="Arial" panose="020B0604020202020204" pitchFamily="34" charset="0"/>
                <a:cs typeface="Times New Roman" panose="02020603050405020304" pitchFamily="18" charset="0"/>
              </a:rPr>
              <a:t>Conclusion……………………………………………………………………………………………………8</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200000"/>
              </a:lnSpc>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9</a:t>
            </a:r>
            <a:endParaRPr lang="en-IN" sz="18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00000"/>
              </a:lnSpc>
            </a:pP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18611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868789-03A8-124F-53E0-AD7BEABF17ED}"/>
              </a:ext>
            </a:extLst>
          </p:cNvPr>
          <p:cNvSpPr txBox="1"/>
          <p:nvPr/>
        </p:nvSpPr>
        <p:spPr>
          <a:xfrm>
            <a:off x="4798143" y="78659"/>
            <a:ext cx="6096000" cy="523220"/>
          </a:xfrm>
          <a:prstGeom prst="rect">
            <a:avLst/>
          </a:prstGeom>
          <a:noFill/>
        </p:spPr>
        <p:txBody>
          <a:bodyPr wrap="square">
            <a:spAutoFit/>
          </a:bodyPr>
          <a:lstStyle/>
          <a:p>
            <a:pPr marL="0" marR="0" algn="just">
              <a:spcBef>
                <a:spcPts val="600"/>
              </a:spcBef>
              <a:spcAft>
                <a:spcPts val="600"/>
              </a:spcAft>
            </a:pPr>
            <a:r>
              <a:rPr lang="en-GB" sz="2800" b="1" u="sng" dirty="0">
                <a:effectLst/>
                <a:latin typeface="Times New Roman" panose="02020603050405020304" pitchFamily="18" charset="0"/>
                <a:ea typeface="Arial" panose="020B0604020202020204" pitchFamily="34" charset="0"/>
                <a:cs typeface="Arial" panose="020B0604020202020204" pitchFamily="34" charset="0"/>
              </a:rPr>
              <a:t>Introduction </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2BAA701-CE14-4D97-A0B3-7A1224A8E95D}"/>
              </a:ext>
            </a:extLst>
          </p:cNvPr>
          <p:cNvSpPr txBox="1"/>
          <p:nvPr/>
        </p:nvSpPr>
        <p:spPr>
          <a:xfrm>
            <a:off x="1722565" y="1181191"/>
            <a:ext cx="9360310" cy="338554"/>
          </a:xfrm>
          <a:prstGeom prst="rect">
            <a:avLst/>
          </a:prstGeom>
          <a:noFill/>
        </p:spPr>
        <p:txBody>
          <a:bodyPr wrap="square">
            <a:spAutoFit/>
          </a:bodyPr>
          <a:lstStyle/>
          <a:p>
            <a:pPr marL="285750" indent="-285750" algn="just">
              <a:buFont typeface="Arial" panose="020B0604020202020204" pitchFamily="34" charset="0"/>
              <a:buChar char="•"/>
            </a:pPr>
            <a:r>
              <a:rPr lang="en-US"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presentation will aim to showcase the language awareness of the staff of the hotel. </a:t>
            </a:r>
            <a:endParaRPr lang="en-US" sz="1600" dirty="0"/>
          </a:p>
        </p:txBody>
      </p:sp>
      <p:sp>
        <p:nvSpPr>
          <p:cNvPr id="9" name="TextBox 8">
            <a:extLst>
              <a:ext uri="{FF2B5EF4-FFF2-40B4-BE49-F238E27FC236}">
                <a16:creationId xmlns:a16="http://schemas.microsoft.com/office/drawing/2014/main" id="{6D3C4BF7-A948-C8C2-BDDC-4A070B8EAF76}"/>
              </a:ext>
            </a:extLst>
          </p:cNvPr>
          <p:cNvSpPr txBox="1"/>
          <p:nvPr/>
        </p:nvSpPr>
        <p:spPr>
          <a:xfrm>
            <a:off x="452285" y="5447841"/>
            <a:ext cx="11326762" cy="584775"/>
          </a:xfrm>
          <a:prstGeom prst="rect">
            <a:avLst/>
          </a:prstGeom>
          <a:noFill/>
        </p:spPr>
        <p:txBody>
          <a:bodyPr wrap="square">
            <a:spAutoFit/>
          </a:bodyPr>
          <a:lstStyle/>
          <a:p>
            <a:pPr marL="285750" marR="0" indent="-285750" algn="just">
              <a:spcBef>
                <a:spcPts val="600"/>
              </a:spcBef>
              <a:spcAft>
                <a:spcPts val="600"/>
              </a:spcAft>
              <a:buFont typeface="Arial" panose="020B0604020202020204" pitchFamily="34" charset="0"/>
              <a:buChar char="•"/>
            </a:pPr>
            <a:r>
              <a:rPr lang="en-US"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benefits that a multilanguage speaker can get and the advantages which the person can provide to the organisation will be highlighted in the context.</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CAC6151F-BC46-E947-D511-7770814A4FA0}"/>
              </a:ext>
            </a:extLst>
          </p:cNvPr>
          <p:cNvPicPr>
            <a:picLocks noChangeAspect="1"/>
          </p:cNvPicPr>
          <p:nvPr/>
        </p:nvPicPr>
        <p:blipFill>
          <a:blip r:embed="rId2"/>
          <a:stretch>
            <a:fillRect/>
          </a:stretch>
        </p:blipFill>
        <p:spPr>
          <a:xfrm>
            <a:off x="4035064" y="1904882"/>
            <a:ext cx="3811077" cy="26799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TextBox 12">
            <a:extLst>
              <a:ext uri="{FF2B5EF4-FFF2-40B4-BE49-F238E27FC236}">
                <a16:creationId xmlns:a16="http://schemas.microsoft.com/office/drawing/2014/main" id="{C7836A6F-2A84-845F-6AC7-B7743BE0E79B}"/>
              </a:ext>
            </a:extLst>
          </p:cNvPr>
          <p:cNvSpPr txBox="1"/>
          <p:nvPr/>
        </p:nvSpPr>
        <p:spPr>
          <a:xfrm>
            <a:off x="5478487" y="4800677"/>
            <a:ext cx="924233"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(Monroy, 2022)</a:t>
            </a:r>
            <a:endParaRPr lang="en-US" sz="800" dirty="0"/>
          </a:p>
        </p:txBody>
      </p:sp>
    </p:spTree>
    <p:extLst>
      <p:ext uri="{BB962C8B-B14F-4D97-AF65-F5344CB8AC3E}">
        <p14:creationId xmlns:p14="http://schemas.microsoft.com/office/powerpoint/2010/main" val="1344225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6520E6-4C2E-4006-DBDB-106486295379}"/>
              </a:ext>
            </a:extLst>
          </p:cNvPr>
          <p:cNvSpPr txBox="1"/>
          <p:nvPr/>
        </p:nvSpPr>
        <p:spPr>
          <a:xfrm>
            <a:off x="3323303" y="122149"/>
            <a:ext cx="6096000" cy="561949"/>
          </a:xfrm>
          <a:prstGeom prst="rect">
            <a:avLst/>
          </a:prstGeom>
          <a:noFill/>
        </p:spPr>
        <p:txBody>
          <a:bodyPr wrap="square">
            <a:spAutoFit/>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Advantages of having multilingual staff in the hotel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0629599-62CD-B9F1-F3BE-10F15CE658A7}"/>
              </a:ext>
            </a:extLst>
          </p:cNvPr>
          <p:cNvSpPr txBox="1"/>
          <p:nvPr/>
        </p:nvSpPr>
        <p:spPr>
          <a:xfrm>
            <a:off x="501445" y="1115206"/>
            <a:ext cx="6096000"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Effective communication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B060495-58CA-A18C-97D2-60C73EB19FE6}"/>
              </a:ext>
            </a:extLst>
          </p:cNvPr>
          <p:cNvSpPr txBox="1"/>
          <p:nvPr/>
        </p:nvSpPr>
        <p:spPr>
          <a:xfrm>
            <a:off x="1347019" y="2066321"/>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 communication process gets easier when the staff of the hotel is able to speak the language of the consumer. </a:t>
            </a:r>
            <a:endParaRPr lang="en-US" sz="1600" dirty="0"/>
          </a:p>
        </p:txBody>
      </p:sp>
      <p:sp>
        <p:nvSpPr>
          <p:cNvPr id="13" name="TextBox 12">
            <a:extLst>
              <a:ext uri="{FF2B5EF4-FFF2-40B4-BE49-F238E27FC236}">
                <a16:creationId xmlns:a16="http://schemas.microsoft.com/office/drawing/2014/main" id="{4769A977-6860-7354-0E15-492D3C9E974C}"/>
              </a:ext>
            </a:extLst>
          </p:cNvPr>
          <p:cNvSpPr txBox="1"/>
          <p:nvPr/>
        </p:nvSpPr>
        <p:spPr>
          <a:xfrm>
            <a:off x="501445" y="2919245"/>
            <a:ext cx="6096000"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Competitive advantage</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BD60F79-EBF0-606D-09A0-B51F9C35FAC6}"/>
              </a:ext>
            </a:extLst>
          </p:cNvPr>
          <p:cNvSpPr txBox="1"/>
          <p:nvPr/>
        </p:nvSpPr>
        <p:spPr>
          <a:xfrm>
            <a:off x="1347019" y="3878490"/>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This will enable the chances for entertaining the customers from many corners of the world. </a:t>
            </a:r>
            <a:endParaRPr lang="en-US" sz="1600" dirty="0"/>
          </a:p>
        </p:txBody>
      </p:sp>
      <p:sp>
        <p:nvSpPr>
          <p:cNvPr id="17" name="TextBox 16">
            <a:extLst>
              <a:ext uri="{FF2B5EF4-FFF2-40B4-BE49-F238E27FC236}">
                <a16:creationId xmlns:a16="http://schemas.microsoft.com/office/drawing/2014/main" id="{DAAA0034-03E0-039F-6ECA-931F37660F8B}"/>
              </a:ext>
            </a:extLst>
          </p:cNvPr>
          <p:cNvSpPr txBox="1"/>
          <p:nvPr/>
        </p:nvSpPr>
        <p:spPr>
          <a:xfrm>
            <a:off x="501445" y="4677185"/>
            <a:ext cx="6096000"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Diverse workplace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79A2FA04-B83E-529F-5EC6-6F233B61A3CB}"/>
              </a:ext>
            </a:extLst>
          </p:cNvPr>
          <p:cNvSpPr txBox="1"/>
          <p:nvPr/>
        </p:nvSpPr>
        <p:spPr>
          <a:xfrm>
            <a:off x="1347019" y="5450406"/>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This impacts the business positively by implementing such things which might enhance the experience of the consumers.</a:t>
            </a:r>
            <a:endParaRPr lang="en-US" sz="1600" dirty="0"/>
          </a:p>
        </p:txBody>
      </p:sp>
      <p:pic>
        <p:nvPicPr>
          <p:cNvPr id="21" name="Picture 20">
            <a:extLst>
              <a:ext uri="{FF2B5EF4-FFF2-40B4-BE49-F238E27FC236}">
                <a16:creationId xmlns:a16="http://schemas.microsoft.com/office/drawing/2014/main" id="{DB6884A1-E116-5EDF-672A-F1B3D5F3EEE4}"/>
              </a:ext>
            </a:extLst>
          </p:cNvPr>
          <p:cNvPicPr>
            <a:picLocks noChangeAspect="1"/>
          </p:cNvPicPr>
          <p:nvPr/>
        </p:nvPicPr>
        <p:blipFill>
          <a:blip r:embed="rId3"/>
          <a:stretch>
            <a:fillRect/>
          </a:stretch>
        </p:blipFill>
        <p:spPr>
          <a:xfrm>
            <a:off x="8389509" y="1981304"/>
            <a:ext cx="3232219" cy="26107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3" name="TextBox 22">
            <a:extLst>
              <a:ext uri="{FF2B5EF4-FFF2-40B4-BE49-F238E27FC236}">
                <a16:creationId xmlns:a16="http://schemas.microsoft.com/office/drawing/2014/main" id="{331A7792-0217-83CB-777E-60B5F120F65D}"/>
              </a:ext>
            </a:extLst>
          </p:cNvPr>
          <p:cNvSpPr txBox="1"/>
          <p:nvPr/>
        </p:nvSpPr>
        <p:spPr>
          <a:xfrm>
            <a:off x="9817816" y="4592097"/>
            <a:ext cx="883679"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(Sevilla, 2023)</a:t>
            </a:r>
            <a:endParaRPr lang="en-US" sz="800" dirty="0"/>
          </a:p>
        </p:txBody>
      </p:sp>
    </p:spTree>
    <p:extLst>
      <p:ext uri="{BB962C8B-B14F-4D97-AF65-F5344CB8AC3E}">
        <p14:creationId xmlns:p14="http://schemas.microsoft.com/office/powerpoint/2010/main" val="1528191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25E229-E191-4A83-3538-D2083A9271AB}"/>
              </a:ext>
            </a:extLst>
          </p:cNvPr>
          <p:cNvSpPr txBox="1"/>
          <p:nvPr/>
        </p:nvSpPr>
        <p:spPr>
          <a:xfrm>
            <a:off x="663191" y="524832"/>
            <a:ext cx="6750330" cy="461665"/>
          </a:xfrm>
          <a:prstGeom prst="rect">
            <a:avLst/>
          </a:prstGeom>
          <a:noFill/>
        </p:spPr>
        <p:txBody>
          <a:bodyPr wrap="square">
            <a:spAutoFit/>
          </a:bodyPr>
          <a:lstStyle/>
          <a:p>
            <a:pPr marL="0" marR="0" algn="just">
              <a:spcBef>
                <a:spcPts val="600"/>
              </a:spcBef>
              <a:spcAft>
                <a:spcPts val="600"/>
              </a:spcAft>
            </a:pPr>
            <a:r>
              <a:rPr lang="en-GB" sz="2400" b="1" u="sng" dirty="0">
                <a:effectLst/>
                <a:latin typeface="Times New Roman" panose="02020603050405020304" pitchFamily="18" charset="0"/>
                <a:ea typeface="Times New Roman" panose="02020603050405020304" pitchFamily="18" charset="0"/>
                <a:cs typeface="Times New Roman" panose="02020603050405020304" pitchFamily="18" charset="0"/>
              </a:rPr>
              <a:t>Benefits for hotel employees to be multilingual</a:t>
            </a: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C52A5C7-2098-D120-73CB-5C6040D61FF6}"/>
              </a:ext>
            </a:extLst>
          </p:cNvPr>
          <p:cNvSpPr txBox="1"/>
          <p:nvPr/>
        </p:nvSpPr>
        <p:spPr>
          <a:xfrm>
            <a:off x="914398" y="1816327"/>
            <a:ext cx="6096000"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Increased career growth opportunity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67CB2E5-94FE-C92D-3C64-254D3031FF88}"/>
              </a:ext>
            </a:extLst>
          </p:cNvPr>
          <p:cNvSpPr txBox="1"/>
          <p:nvPr/>
        </p:nvSpPr>
        <p:spPr>
          <a:xfrm>
            <a:off x="0" y="2554472"/>
            <a:ext cx="7846142"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Knowing various languages increases the potential of the employee to succeed in their determined path.</a:t>
            </a:r>
            <a:endParaRPr lang="en-US" sz="1600" dirty="0"/>
          </a:p>
        </p:txBody>
      </p:sp>
      <p:sp>
        <p:nvSpPr>
          <p:cNvPr id="11" name="TextBox 10">
            <a:extLst>
              <a:ext uri="{FF2B5EF4-FFF2-40B4-BE49-F238E27FC236}">
                <a16:creationId xmlns:a16="http://schemas.microsoft.com/office/drawing/2014/main" id="{9877CE59-365F-D8BD-3369-D8CD34BD5BDB}"/>
              </a:ext>
            </a:extLst>
          </p:cNvPr>
          <p:cNvSpPr txBox="1"/>
          <p:nvPr/>
        </p:nvSpPr>
        <p:spPr>
          <a:xfrm>
            <a:off x="4522838" y="3333179"/>
            <a:ext cx="4385188"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Improved team leading potential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D1DBB4A-335E-7D55-9949-5912E843C16B}"/>
              </a:ext>
            </a:extLst>
          </p:cNvPr>
          <p:cNvSpPr txBox="1"/>
          <p:nvPr/>
        </p:nvSpPr>
        <p:spPr>
          <a:xfrm>
            <a:off x="2895599" y="3973002"/>
            <a:ext cx="7639665"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This will impact the team positively as if there is any team member from another culture, the lead leader will be able to communicate with the person easily. </a:t>
            </a:r>
            <a:endParaRPr lang="en-US" sz="1600" dirty="0"/>
          </a:p>
        </p:txBody>
      </p:sp>
      <p:sp>
        <p:nvSpPr>
          <p:cNvPr id="15" name="TextBox 14">
            <a:extLst>
              <a:ext uri="{FF2B5EF4-FFF2-40B4-BE49-F238E27FC236}">
                <a16:creationId xmlns:a16="http://schemas.microsoft.com/office/drawing/2014/main" id="{DF8F1CD7-8373-6202-A3B9-53258C28794A}"/>
              </a:ext>
            </a:extLst>
          </p:cNvPr>
          <p:cNvSpPr txBox="1"/>
          <p:nvPr/>
        </p:nvSpPr>
        <p:spPr>
          <a:xfrm>
            <a:off x="6892412" y="5033074"/>
            <a:ext cx="6105832"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Better problem-solving skill</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72583A5-E86E-CEF1-855D-CFF0DB145720}"/>
              </a:ext>
            </a:extLst>
          </p:cNvPr>
          <p:cNvSpPr txBox="1"/>
          <p:nvPr/>
        </p:nvSpPr>
        <p:spPr>
          <a:xfrm>
            <a:off x="4739147" y="5882301"/>
            <a:ext cx="7452853"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People with various cultural exposures are more likely to deliver the exact needs of the consumers.</a:t>
            </a:r>
            <a:endParaRPr lang="en-US" sz="1600" dirty="0"/>
          </a:p>
        </p:txBody>
      </p:sp>
      <p:pic>
        <p:nvPicPr>
          <p:cNvPr id="19" name="Picture 18">
            <a:extLst>
              <a:ext uri="{FF2B5EF4-FFF2-40B4-BE49-F238E27FC236}">
                <a16:creationId xmlns:a16="http://schemas.microsoft.com/office/drawing/2014/main" id="{F45384DE-43EA-2FE5-CB99-3D2E6CEC96E4}"/>
              </a:ext>
            </a:extLst>
          </p:cNvPr>
          <p:cNvPicPr>
            <a:picLocks noChangeAspect="1"/>
          </p:cNvPicPr>
          <p:nvPr/>
        </p:nvPicPr>
        <p:blipFill>
          <a:blip r:embed="rId3"/>
          <a:stretch>
            <a:fillRect/>
          </a:stretch>
        </p:blipFill>
        <p:spPr>
          <a:xfrm>
            <a:off x="8427327" y="783121"/>
            <a:ext cx="2850275" cy="26358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1" name="TextBox 20">
            <a:extLst>
              <a:ext uri="{FF2B5EF4-FFF2-40B4-BE49-F238E27FC236}">
                <a16:creationId xmlns:a16="http://schemas.microsoft.com/office/drawing/2014/main" id="{6371F2EB-216D-7B75-349C-F0C38F15CC93}"/>
              </a:ext>
            </a:extLst>
          </p:cNvPr>
          <p:cNvSpPr txBox="1"/>
          <p:nvPr/>
        </p:nvSpPr>
        <p:spPr>
          <a:xfrm>
            <a:off x="9562750" y="3575670"/>
            <a:ext cx="1060128"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(LAST, 2022)</a:t>
            </a:r>
            <a:endParaRPr lang="en-US" sz="800" dirty="0"/>
          </a:p>
        </p:txBody>
      </p:sp>
    </p:spTree>
    <p:extLst>
      <p:ext uri="{BB962C8B-B14F-4D97-AF65-F5344CB8AC3E}">
        <p14:creationId xmlns:p14="http://schemas.microsoft.com/office/powerpoint/2010/main" val="2982924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377590-105F-782A-A697-9B71E22C22C2}"/>
              </a:ext>
            </a:extLst>
          </p:cNvPr>
          <p:cNvSpPr txBox="1"/>
          <p:nvPr/>
        </p:nvSpPr>
        <p:spPr>
          <a:xfrm>
            <a:off x="4162530" y="176226"/>
            <a:ext cx="6094324" cy="561949"/>
          </a:xfrm>
          <a:prstGeom prst="rect">
            <a:avLst/>
          </a:prstGeom>
          <a:noFill/>
        </p:spPr>
        <p:txBody>
          <a:bodyPr wrap="square">
            <a:spAutoFit/>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Difficulties of learning the language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18BB02E-0926-D702-5B1D-C0B45C953D60}"/>
              </a:ext>
            </a:extLst>
          </p:cNvPr>
          <p:cNvSpPr txBox="1"/>
          <p:nvPr/>
        </p:nvSpPr>
        <p:spPr>
          <a:xfrm>
            <a:off x="8227088" y="1387831"/>
            <a:ext cx="6094324"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Where the language is spoken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C49FE60-E3B3-8D61-60C6-1BF02754BABB}"/>
              </a:ext>
            </a:extLst>
          </p:cNvPr>
          <p:cNvSpPr txBox="1"/>
          <p:nvPr/>
        </p:nvSpPr>
        <p:spPr>
          <a:xfrm>
            <a:off x="4686749" y="2415455"/>
            <a:ext cx="7505251" cy="338554"/>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More than 40 countries speak French including France, Canada, and Switzerland.</a:t>
            </a:r>
            <a:endParaRPr lang="en-US" sz="1600" dirty="0"/>
          </a:p>
        </p:txBody>
      </p:sp>
      <p:sp>
        <p:nvSpPr>
          <p:cNvPr id="11" name="TextBox 10">
            <a:extLst>
              <a:ext uri="{FF2B5EF4-FFF2-40B4-BE49-F238E27FC236}">
                <a16:creationId xmlns:a16="http://schemas.microsoft.com/office/drawing/2014/main" id="{870DF48D-DD6A-459D-C2A7-C9E62403004C}"/>
              </a:ext>
            </a:extLst>
          </p:cNvPr>
          <p:cNvSpPr txBox="1"/>
          <p:nvPr/>
        </p:nvSpPr>
        <p:spPr>
          <a:xfrm>
            <a:off x="8332596" y="4960415"/>
            <a:ext cx="6094324" cy="338554"/>
          </a:xfrm>
          <a:prstGeom prst="rect">
            <a:avLst/>
          </a:prstGeom>
          <a:noFill/>
        </p:spPr>
        <p:txBody>
          <a:bodyPr wrap="square">
            <a:spAutoFit/>
          </a:bodyPr>
          <a:lstStyle/>
          <a:p>
            <a:pPr marL="0" marR="0" algn="just">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Difficulties in learning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4EDC1BBF-5DDE-A26C-6199-8490A6CA2CE2}"/>
              </a:ext>
            </a:extLst>
          </p:cNvPr>
          <p:cNvSpPr txBox="1"/>
          <p:nvPr/>
        </p:nvSpPr>
        <p:spPr>
          <a:xfrm>
            <a:off x="4686749" y="5687610"/>
            <a:ext cx="7463352" cy="584775"/>
          </a:xfrm>
          <a:prstGeom prst="rect">
            <a:avLst/>
          </a:prstGeom>
          <a:noFill/>
        </p:spPr>
        <p:txBody>
          <a:bodyPr wrap="square">
            <a:spAutoFit/>
          </a:bodyPr>
          <a:lstStyle/>
          <a:p>
            <a:pPr marL="285750" marR="0" indent="-285750" algn="just">
              <a:spcBef>
                <a:spcPts val="600"/>
              </a:spcBef>
              <a:spcAft>
                <a:spcPts val="600"/>
              </a:spcAf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In order to learn the language, the requirement of joining classes and using various tools and applications are highly required.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A370B3AF-0657-583C-FFC2-7E1E26CC78B0}"/>
              </a:ext>
            </a:extLst>
          </p:cNvPr>
          <p:cNvPicPr>
            <a:picLocks noChangeAspect="1"/>
          </p:cNvPicPr>
          <p:nvPr/>
        </p:nvPicPr>
        <p:blipFill>
          <a:blip r:embed="rId3"/>
          <a:stretch>
            <a:fillRect/>
          </a:stretch>
        </p:blipFill>
        <p:spPr>
          <a:xfrm>
            <a:off x="41898" y="1119610"/>
            <a:ext cx="4120632" cy="4618780"/>
          </a:xfrm>
          <a:prstGeom prst="rect">
            <a:avLst/>
          </a:prstGeom>
          <a:ln>
            <a:noFill/>
          </a:ln>
          <a:effectLst>
            <a:softEdge rad="112500"/>
          </a:effectLst>
        </p:spPr>
      </p:pic>
      <p:sp>
        <p:nvSpPr>
          <p:cNvPr id="17" name="TextBox 16">
            <a:extLst>
              <a:ext uri="{FF2B5EF4-FFF2-40B4-BE49-F238E27FC236}">
                <a16:creationId xmlns:a16="http://schemas.microsoft.com/office/drawing/2014/main" id="{B45FC685-BF98-9225-6E88-34762A367C30}"/>
              </a:ext>
            </a:extLst>
          </p:cNvPr>
          <p:cNvSpPr txBox="1"/>
          <p:nvPr/>
        </p:nvSpPr>
        <p:spPr>
          <a:xfrm>
            <a:off x="1062614" y="5472166"/>
            <a:ext cx="7164474"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(Monroy, 2022)</a:t>
            </a:r>
            <a:endParaRPr lang="en-US" sz="800" dirty="0"/>
          </a:p>
        </p:txBody>
      </p:sp>
    </p:spTree>
    <p:extLst>
      <p:ext uri="{BB962C8B-B14F-4D97-AF65-F5344CB8AC3E}">
        <p14:creationId xmlns:p14="http://schemas.microsoft.com/office/powerpoint/2010/main" val="3439719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5E4A926-3126-935A-0596-EB0C28AF92A2}"/>
              </a:ext>
            </a:extLst>
          </p:cNvPr>
          <p:cNvSpPr txBox="1"/>
          <p:nvPr/>
        </p:nvSpPr>
        <p:spPr>
          <a:xfrm>
            <a:off x="3077497" y="409761"/>
            <a:ext cx="8377084" cy="523220"/>
          </a:xfrm>
          <a:prstGeom prst="rect">
            <a:avLst/>
          </a:prstGeom>
          <a:noFill/>
        </p:spPr>
        <p:txBody>
          <a:bodyPr wrap="square">
            <a:spAutoFit/>
          </a:bodyPr>
          <a:lstStyle/>
          <a:p>
            <a:pPr marL="0" marR="0" algn="just">
              <a:spcBef>
                <a:spcPts val="600"/>
              </a:spcBef>
              <a:spcAft>
                <a:spcPts val="600"/>
              </a:spcAft>
            </a:pPr>
            <a:r>
              <a:rPr lang="en-GB" sz="2800" b="1" u="sng" dirty="0">
                <a:effectLst/>
                <a:latin typeface="Times New Roman" panose="02020603050405020304" pitchFamily="18" charset="0"/>
                <a:ea typeface="Times New Roman" panose="02020603050405020304" pitchFamily="18" charset="0"/>
                <a:cs typeface="Times New Roman" panose="02020603050405020304" pitchFamily="18" charset="0"/>
              </a:rPr>
              <a:t>Polite and impolite behaviour of the staff</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A5F339C-0430-76DF-B108-7E38355EBE31}"/>
              </a:ext>
            </a:extLst>
          </p:cNvPr>
          <p:cNvSpPr txBox="1"/>
          <p:nvPr/>
        </p:nvSpPr>
        <p:spPr>
          <a:xfrm>
            <a:off x="953729" y="1417992"/>
            <a:ext cx="6096000" cy="338554"/>
          </a:xfrm>
          <a:prstGeom prst="rect">
            <a:avLst/>
          </a:prstGeom>
          <a:noFill/>
        </p:spPr>
        <p:txBody>
          <a:bodyPr wrap="square">
            <a:spAutoFit/>
          </a:bodyPr>
          <a:lstStyle/>
          <a:p>
            <a:pPr marL="285750" indent="-285750">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It is expected from the hotel staff to be polite to every consumer. </a:t>
            </a:r>
            <a:endParaRPr lang="en-US" sz="1600" dirty="0"/>
          </a:p>
        </p:txBody>
      </p:sp>
      <p:sp>
        <p:nvSpPr>
          <p:cNvPr id="9" name="TextBox 8">
            <a:extLst>
              <a:ext uri="{FF2B5EF4-FFF2-40B4-BE49-F238E27FC236}">
                <a16:creationId xmlns:a16="http://schemas.microsoft.com/office/drawing/2014/main" id="{B55C29F8-1AE6-C2CD-6638-CBD3AA2BD20D}"/>
              </a:ext>
            </a:extLst>
          </p:cNvPr>
          <p:cNvSpPr txBox="1"/>
          <p:nvPr/>
        </p:nvSpPr>
        <p:spPr>
          <a:xfrm>
            <a:off x="953729" y="3429000"/>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 experience of the guests depends on the behaviour that the individual is receiving from the end of the hotel staff. </a:t>
            </a:r>
            <a:endParaRPr lang="en-US" sz="1600" dirty="0"/>
          </a:p>
        </p:txBody>
      </p:sp>
      <p:sp>
        <p:nvSpPr>
          <p:cNvPr id="11" name="TextBox 10">
            <a:extLst>
              <a:ext uri="{FF2B5EF4-FFF2-40B4-BE49-F238E27FC236}">
                <a16:creationId xmlns:a16="http://schemas.microsoft.com/office/drawing/2014/main" id="{2CF58E89-1946-8404-4E72-17675E19B4C9}"/>
              </a:ext>
            </a:extLst>
          </p:cNvPr>
          <p:cNvSpPr txBox="1"/>
          <p:nvPr/>
        </p:nvSpPr>
        <p:spPr>
          <a:xfrm>
            <a:off x="953729" y="5686229"/>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This helps the hotel industry in retaining its customer base and impacts the image of the brand. </a:t>
            </a:r>
            <a:endParaRPr lang="en-US" sz="1600" dirty="0"/>
          </a:p>
        </p:txBody>
      </p:sp>
      <p:pic>
        <p:nvPicPr>
          <p:cNvPr id="13" name="Picture 12">
            <a:extLst>
              <a:ext uri="{FF2B5EF4-FFF2-40B4-BE49-F238E27FC236}">
                <a16:creationId xmlns:a16="http://schemas.microsoft.com/office/drawing/2014/main" id="{0E842299-68EB-EC74-3581-C203909B757F}"/>
              </a:ext>
            </a:extLst>
          </p:cNvPr>
          <p:cNvPicPr>
            <a:picLocks noChangeAspect="1"/>
          </p:cNvPicPr>
          <p:nvPr/>
        </p:nvPicPr>
        <p:blipFill>
          <a:blip r:embed="rId3"/>
          <a:stretch>
            <a:fillRect/>
          </a:stretch>
        </p:blipFill>
        <p:spPr>
          <a:xfrm>
            <a:off x="8731233" y="1889564"/>
            <a:ext cx="3147183" cy="273868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5" name="TextBox 14">
            <a:extLst>
              <a:ext uri="{FF2B5EF4-FFF2-40B4-BE49-F238E27FC236}">
                <a16:creationId xmlns:a16="http://schemas.microsoft.com/office/drawing/2014/main" id="{CF2AD918-0102-2156-0011-9BD8589ADC46}"/>
              </a:ext>
            </a:extLst>
          </p:cNvPr>
          <p:cNvSpPr txBox="1"/>
          <p:nvPr/>
        </p:nvSpPr>
        <p:spPr>
          <a:xfrm>
            <a:off x="9822426" y="4325951"/>
            <a:ext cx="1258529"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a:t>
            </a:r>
            <a:r>
              <a:rPr lang="en-US" sz="800" dirty="0" err="1">
                <a:effectLst/>
                <a:latin typeface="Times New Roman" panose="02020603050405020304" pitchFamily="18" charset="0"/>
                <a:ea typeface="Times New Roman" panose="02020603050405020304" pitchFamily="18" charset="0"/>
              </a:rPr>
              <a:t>setupmyhotel</a:t>
            </a:r>
            <a:r>
              <a:rPr lang="en-US" sz="800" dirty="0">
                <a:effectLst/>
                <a:latin typeface="Times New Roman" panose="02020603050405020304" pitchFamily="18" charset="0"/>
                <a:ea typeface="Times New Roman" panose="02020603050405020304" pitchFamily="18" charset="0"/>
              </a:rPr>
              <a:t>, 2023)</a:t>
            </a:r>
            <a:endParaRPr lang="en-US" sz="800" dirty="0"/>
          </a:p>
        </p:txBody>
      </p:sp>
    </p:spTree>
    <p:extLst>
      <p:ext uri="{BB962C8B-B14F-4D97-AF65-F5344CB8AC3E}">
        <p14:creationId xmlns:p14="http://schemas.microsoft.com/office/powerpoint/2010/main" val="2458626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637C09-311F-6CA0-850B-1669C570685E}"/>
              </a:ext>
            </a:extLst>
          </p:cNvPr>
          <p:cNvSpPr txBox="1"/>
          <p:nvPr/>
        </p:nvSpPr>
        <p:spPr>
          <a:xfrm>
            <a:off x="4660490" y="198259"/>
            <a:ext cx="6096000" cy="523220"/>
          </a:xfrm>
          <a:prstGeom prst="rect">
            <a:avLst/>
          </a:prstGeom>
          <a:noFill/>
        </p:spPr>
        <p:txBody>
          <a:bodyPr wrap="square">
            <a:spAutoFit/>
          </a:bodyPr>
          <a:lstStyle/>
          <a:p>
            <a:pPr marL="0" marR="0" algn="just">
              <a:spcBef>
                <a:spcPts val="600"/>
              </a:spcBef>
              <a:spcAft>
                <a:spcPts val="600"/>
              </a:spcAft>
            </a:pPr>
            <a:r>
              <a:rPr lang="en-GB" sz="2800" b="1" u="sng" kern="0" dirty="0">
                <a:effectLst/>
                <a:latin typeface="Times New Roman" panose="02020603050405020304" pitchFamily="18" charset="0"/>
                <a:ea typeface="Times New Roman" panose="02020603050405020304" pitchFamily="18" charset="0"/>
              </a:rPr>
              <a:t>Conclusion </a:t>
            </a:r>
            <a:endParaRPr lang="en-US" sz="2800" b="1" u="sng" kern="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0F2FDC1A-6780-3846-CD78-05B358C82F90}"/>
              </a:ext>
            </a:extLst>
          </p:cNvPr>
          <p:cNvSpPr txBox="1"/>
          <p:nvPr/>
        </p:nvSpPr>
        <p:spPr>
          <a:xfrm>
            <a:off x="825911" y="1190155"/>
            <a:ext cx="10785986"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presentation has showcased the impact that a person can impose on the hotel if that individual knows various languages as the staff in the premises. </a:t>
            </a:r>
            <a:endParaRPr lang="en-US" sz="1600" dirty="0"/>
          </a:p>
        </p:txBody>
      </p:sp>
      <p:sp>
        <p:nvSpPr>
          <p:cNvPr id="9" name="TextBox 8">
            <a:extLst>
              <a:ext uri="{FF2B5EF4-FFF2-40B4-BE49-F238E27FC236}">
                <a16:creationId xmlns:a16="http://schemas.microsoft.com/office/drawing/2014/main" id="{65299C74-6DF7-27DA-E716-8B356D233C1C}"/>
              </a:ext>
            </a:extLst>
          </p:cNvPr>
          <p:cNvSpPr txBox="1"/>
          <p:nvPr/>
        </p:nvSpPr>
        <p:spPr>
          <a:xfrm>
            <a:off x="727588" y="5667845"/>
            <a:ext cx="10884309"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Further, the discussion has been done regarding the career benefits of the person and the behaviour pattern which is expected from a person working in the hospitality industry. </a:t>
            </a:r>
            <a:endParaRPr lang="en-US" sz="1600" dirty="0"/>
          </a:p>
        </p:txBody>
      </p:sp>
      <p:pic>
        <p:nvPicPr>
          <p:cNvPr id="11" name="Picture 10">
            <a:extLst>
              <a:ext uri="{FF2B5EF4-FFF2-40B4-BE49-F238E27FC236}">
                <a16:creationId xmlns:a16="http://schemas.microsoft.com/office/drawing/2014/main" id="{0AD8F353-CA46-0976-7D5D-861485B416DD}"/>
              </a:ext>
            </a:extLst>
          </p:cNvPr>
          <p:cNvPicPr>
            <a:picLocks noChangeAspect="1"/>
          </p:cNvPicPr>
          <p:nvPr/>
        </p:nvPicPr>
        <p:blipFill>
          <a:blip r:embed="rId2"/>
          <a:stretch>
            <a:fillRect/>
          </a:stretch>
        </p:blipFill>
        <p:spPr>
          <a:xfrm>
            <a:off x="4293234" y="2563379"/>
            <a:ext cx="3169450" cy="229728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3" name="TextBox 12">
            <a:extLst>
              <a:ext uri="{FF2B5EF4-FFF2-40B4-BE49-F238E27FC236}">
                <a16:creationId xmlns:a16="http://schemas.microsoft.com/office/drawing/2014/main" id="{B7B905D4-3177-5D5B-7CD2-73FF8A3C740F}"/>
              </a:ext>
            </a:extLst>
          </p:cNvPr>
          <p:cNvSpPr txBox="1"/>
          <p:nvPr/>
        </p:nvSpPr>
        <p:spPr>
          <a:xfrm>
            <a:off x="5289755" y="4975349"/>
            <a:ext cx="6096000"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(Monroy, 2022)</a:t>
            </a:r>
            <a:endParaRPr lang="en-US" sz="800" dirty="0"/>
          </a:p>
        </p:txBody>
      </p:sp>
    </p:spTree>
    <p:extLst>
      <p:ext uri="{BB962C8B-B14F-4D97-AF65-F5344CB8AC3E}">
        <p14:creationId xmlns:p14="http://schemas.microsoft.com/office/powerpoint/2010/main" val="467775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EE9487-B261-2B67-7A07-168217DCD7E9}"/>
              </a:ext>
            </a:extLst>
          </p:cNvPr>
          <p:cNvSpPr txBox="1"/>
          <p:nvPr/>
        </p:nvSpPr>
        <p:spPr>
          <a:xfrm>
            <a:off x="304800" y="1036175"/>
            <a:ext cx="11543071" cy="3703321"/>
          </a:xfrm>
          <a:prstGeom prst="rect">
            <a:avLst/>
          </a:prstGeom>
          <a:noFill/>
        </p:spPr>
        <p:txBody>
          <a:bodyPr wrap="square">
            <a:spAutoFit/>
          </a:bodyPr>
          <a:lstStyle/>
          <a:p>
            <a:pPr marL="0" marR="0" algn="just">
              <a:lnSpc>
                <a:spcPct val="200000"/>
              </a:lnSpc>
              <a:spcBef>
                <a:spcPts val="600"/>
              </a:spcBef>
              <a:spcAft>
                <a:spcPts val="600"/>
              </a:spcAft>
            </a:pPr>
            <a:r>
              <a:rPr lang="en-GB" sz="1100" dirty="0" err="1">
                <a:effectLst/>
                <a:latin typeface="Times New Roman" panose="02020603050405020304" pitchFamily="18" charset="0"/>
                <a:ea typeface="Arial" panose="020B0604020202020204" pitchFamily="34" charset="0"/>
                <a:cs typeface="Arial" panose="020B0604020202020204" pitchFamily="34" charset="0"/>
              </a:rPr>
              <a:t>chatlingual</a:t>
            </a:r>
            <a:r>
              <a:rPr lang="en-GB" sz="1100" dirty="0">
                <a:effectLst/>
                <a:latin typeface="Times New Roman" panose="02020603050405020304" pitchFamily="18" charset="0"/>
                <a:ea typeface="Arial" panose="020B0604020202020204" pitchFamily="34" charset="0"/>
                <a:cs typeface="Arial" panose="020B0604020202020204" pitchFamily="34" charset="0"/>
              </a:rPr>
              <a:t>, (2023). The Importance of a Multilingual Customer Experience. [Online] Available at: https://www.chatlingual.com/the-importance-of-a-multilingual-customer-experience/ [Accessed 05 October 2023].</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100" dirty="0" err="1">
                <a:effectLst/>
                <a:latin typeface="Times New Roman" panose="02020603050405020304" pitchFamily="18" charset="0"/>
                <a:ea typeface="Arial" panose="020B0604020202020204" pitchFamily="34" charset="0"/>
                <a:cs typeface="Arial" panose="020B0604020202020204" pitchFamily="34" charset="0"/>
              </a:rPr>
              <a:t>setupmyhotel</a:t>
            </a:r>
            <a:r>
              <a:rPr lang="en-GB" sz="1100" dirty="0">
                <a:effectLst/>
                <a:latin typeface="Times New Roman" panose="02020603050405020304" pitchFamily="18" charset="0"/>
                <a:ea typeface="Arial" panose="020B0604020202020204" pitchFamily="34" charset="0"/>
                <a:cs typeface="Arial" panose="020B0604020202020204" pitchFamily="34" charset="0"/>
              </a:rPr>
              <a:t>, (2023). Etiquettes and Manners for Hotel Staff / Front Office Staff. [Online] </a:t>
            </a:r>
            <a:r>
              <a:rPr lang="en-GB" sz="1100" dirty="0" err="1">
                <a:effectLst/>
                <a:latin typeface="Times New Roman" panose="02020603050405020304" pitchFamily="18" charset="0"/>
                <a:ea typeface="Arial" panose="020B0604020202020204" pitchFamily="34" charset="0"/>
                <a:cs typeface="Arial" panose="020B0604020202020204" pitchFamily="34" charset="0"/>
              </a:rPr>
              <a:t>vailable</a:t>
            </a:r>
            <a:r>
              <a:rPr lang="en-GB" sz="1100" dirty="0">
                <a:effectLst/>
                <a:latin typeface="Times New Roman" panose="02020603050405020304" pitchFamily="18" charset="0"/>
                <a:ea typeface="Arial" panose="020B0604020202020204" pitchFamily="34" charset="0"/>
                <a:cs typeface="Arial" panose="020B0604020202020204" pitchFamily="34" charset="0"/>
              </a:rPr>
              <a:t> at: https://setupmyhotel.com/train-my-hotel-staff/front-office-training/633-etiquettes-for-hotel-staffs.html [Accessed 05 October 2023].</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100" dirty="0">
                <a:effectLst/>
                <a:latin typeface="Times New Roman" panose="02020603050405020304" pitchFamily="18" charset="0"/>
                <a:ea typeface="Arial" panose="020B0604020202020204" pitchFamily="34" charset="0"/>
                <a:cs typeface="Arial" panose="020B0604020202020204" pitchFamily="34" charset="0"/>
              </a:rPr>
              <a:t>Sevilla, V., (2023). The Benefits of Providing Multilingual Customer Service. [Online] Available at: https://www.sogolytics.com/blog/the-benefits-of-providing-multilingual-customer-service/#:~:text=It%20facilitates%20customer%20communication.&amp;text=It%20even%20boosts%20the%20quality,team%20spends%20on%20each%20customer. [Accessed 05 October 2023].</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100" dirty="0" err="1">
                <a:effectLst/>
                <a:latin typeface="Times New Roman" panose="02020603050405020304" pitchFamily="18" charset="0"/>
                <a:ea typeface="Arial" panose="020B0604020202020204" pitchFamily="34" charset="0"/>
                <a:cs typeface="Arial" panose="020B0604020202020204" pitchFamily="34" charset="0"/>
              </a:rPr>
              <a:t>speexx</a:t>
            </a:r>
            <a:r>
              <a:rPr lang="en-GB" sz="1100" dirty="0">
                <a:effectLst/>
                <a:latin typeface="Times New Roman" panose="02020603050405020304" pitchFamily="18" charset="0"/>
                <a:ea typeface="Arial" panose="020B0604020202020204" pitchFamily="34" charset="0"/>
                <a:cs typeface="Arial" panose="020B0604020202020204" pitchFamily="34" charset="0"/>
              </a:rPr>
              <a:t>, (2023). Foreign Language as a Career Booster: Language Skills Are So Valuable for Your Brain and Career. [Online] Available at: https://www.speexx.com/speexx-blog/foreign-language-as-career-booster/ [Accessed 05 October 2023].</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100" dirty="0">
                <a:effectLst/>
                <a:latin typeface="Times New Roman" panose="02020603050405020304" pitchFamily="18" charset="0"/>
                <a:ea typeface="Arial" panose="020B0604020202020204" pitchFamily="34" charset="0"/>
                <a:cs typeface="Arial" panose="020B0604020202020204" pitchFamily="34" charset="0"/>
              </a:rPr>
              <a:t> </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BF85C9A-1ABF-52F8-15B5-1F42F4611595}"/>
              </a:ext>
            </a:extLst>
          </p:cNvPr>
          <p:cNvSpPr txBox="1"/>
          <p:nvPr/>
        </p:nvSpPr>
        <p:spPr>
          <a:xfrm>
            <a:off x="4984954" y="210639"/>
            <a:ext cx="6096000" cy="523220"/>
          </a:xfrm>
          <a:prstGeom prst="rect">
            <a:avLst/>
          </a:prstGeom>
          <a:noFill/>
        </p:spPr>
        <p:txBody>
          <a:bodyPr wrap="square">
            <a:spAutoFit/>
          </a:bodyPr>
          <a:lstStyle/>
          <a:p>
            <a:pPr algn="just">
              <a:spcBef>
                <a:spcPts val="600"/>
              </a:spcBef>
              <a:spcAft>
                <a:spcPts val="600"/>
              </a:spcAft>
            </a:pPr>
            <a:r>
              <a:rPr lang="en-GB" sz="2800" b="1" kern="0" dirty="0">
                <a:effectLst/>
                <a:latin typeface="Times New Roman" panose="02020603050405020304" pitchFamily="18" charset="0"/>
                <a:ea typeface="Times New Roman" panose="02020603050405020304" pitchFamily="18" charset="0"/>
              </a:rPr>
              <a:t>References </a:t>
            </a:r>
            <a:endParaRPr lang="en-IN" sz="2800" b="1" kern="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01539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1440</Words>
  <Application>Microsoft Office PowerPoint</Application>
  <PresentationFormat>Widescreen</PresentationFormat>
  <Paragraphs>89</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2023-10-13T12:40:19Z</dcterms:created>
  <dcterms:modified xsi:type="dcterms:W3CDTF">2023-10-24T16:45:12Z</dcterms:modified>
</cp:coreProperties>
</file>