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26"/>
  </p:notesMasterIdLst>
  <p:handoutMasterIdLst>
    <p:handoutMasterId r:id="rId27"/>
  </p:handoutMasterIdLst>
  <p:sldIdLst>
    <p:sldId id="415" r:id="rId3"/>
    <p:sldId id="440" r:id="rId4"/>
    <p:sldId id="433" r:id="rId5"/>
    <p:sldId id="449" r:id="rId6"/>
    <p:sldId id="450" r:id="rId7"/>
    <p:sldId id="451" r:id="rId8"/>
    <p:sldId id="416" r:id="rId9"/>
    <p:sldId id="417" r:id="rId10"/>
    <p:sldId id="418" r:id="rId11"/>
    <p:sldId id="419" r:id="rId12"/>
    <p:sldId id="420" r:id="rId13"/>
    <p:sldId id="421" r:id="rId14"/>
    <p:sldId id="422" r:id="rId15"/>
    <p:sldId id="423" r:id="rId16"/>
    <p:sldId id="424" r:id="rId17"/>
    <p:sldId id="425" r:id="rId18"/>
    <p:sldId id="426" r:id="rId19"/>
    <p:sldId id="427" r:id="rId20"/>
    <p:sldId id="428" r:id="rId21"/>
    <p:sldId id="429" r:id="rId22"/>
    <p:sldId id="452" r:id="rId23"/>
    <p:sldId id="444" r:id="rId24"/>
    <p:sldId id="306"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79E4C1A-E0A4-46FC-A875-91ABCCAAF1B6}" type="datetimeFigureOut">
              <a:rPr lang="en-GB" smtClean="0"/>
              <a:t>02/06/2021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BD17DDE7-D24A-4AC7-8168-1AB080EFD172}" type="slidenum">
              <a:rPr lang="en-GB" smtClean="0"/>
              <a:t>‹#›</a:t>
            </a:fld>
            <a:endParaRPr lang="en-GB"/>
          </a:p>
        </p:txBody>
      </p:sp>
    </p:spTree>
    <p:extLst>
      <p:ext uri="{BB962C8B-B14F-4D97-AF65-F5344CB8AC3E}">
        <p14:creationId xmlns:p14="http://schemas.microsoft.com/office/powerpoint/2010/main" val="190727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A0CED93-86DE-4F6B-BC05-01200F69190E}" type="datetimeFigureOut">
              <a:rPr lang="en-GB" smtClean="0"/>
              <a:t>02/06/2021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596FE4C-1F61-40FA-8876-D786B4EF4A48}" type="slidenum">
              <a:rPr lang="en-GB" smtClean="0"/>
              <a:t>‹#›</a:t>
            </a:fld>
            <a:endParaRPr lang="en-GB"/>
          </a:p>
        </p:txBody>
      </p:sp>
    </p:spTree>
    <p:extLst>
      <p:ext uri="{BB962C8B-B14F-4D97-AF65-F5344CB8AC3E}">
        <p14:creationId xmlns:p14="http://schemas.microsoft.com/office/powerpoint/2010/main" val="2494886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1709525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000" dirty="0"/>
              <a:t>Material</a:t>
            </a:r>
            <a:r>
              <a:rPr lang="en-GB" sz="1000" baseline="0" dirty="0"/>
              <a:t> a</a:t>
            </a:r>
            <a:r>
              <a:rPr lang="en-GB" sz="1000" dirty="0"/>
              <a:t>dapted from: </a:t>
            </a:r>
            <a:r>
              <a:rPr lang="en-GB" sz="1000" dirty="0" err="1"/>
              <a:t>Denscombe</a:t>
            </a:r>
            <a:r>
              <a:rPr lang="en-GB" sz="1000" dirty="0"/>
              <a:t>,</a:t>
            </a:r>
            <a:r>
              <a:rPr lang="en-GB" sz="1000" baseline="0" dirty="0"/>
              <a:t> M (2008) The Good Research Guide 3</a:t>
            </a:r>
            <a:r>
              <a:rPr lang="en-GB" sz="1000" baseline="30000" dirty="0"/>
              <a:t>rd</a:t>
            </a:r>
            <a:r>
              <a:rPr lang="en-GB" sz="1000" baseline="0" dirty="0"/>
              <a:t> </a:t>
            </a:r>
            <a:r>
              <a:rPr lang="en-GB" sz="1000" baseline="0" dirty="0" err="1"/>
              <a:t>ed</a:t>
            </a:r>
            <a:r>
              <a:rPr lang="en-GB" sz="1000" baseline="0" dirty="0"/>
              <a:t> OUP Maidenhead</a:t>
            </a:r>
            <a:endParaRPr lang="en-GB" sz="1000" dirty="0"/>
          </a:p>
        </p:txBody>
      </p:sp>
      <p:sp>
        <p:nvSpPr>
          <p:cNvPr id="4" name="Slide Number Placeholder 3"/>
          <p:cNvSpPr>
            <a:spLocks noGrp="1"/>
          </p:cNvSpPr>
          <p:nvPr>
            <p:ph type="sldNum" sz="quarter" idx="10"/>
          </p:nvPr>
        </p:nvSpPr>
        <p:spPr/>
        <p:txBody>
          <a:bodyPr/>
          <a:lstStyle/>
          <a:p>
            <a:fld id="{5241147B-2EFC-4B95-9DE6-EE8659646115}"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857851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Material adapted from: </a:t>
            </a:r>
            <a:r>
              <a:rPr lang="en-GB" dirty="0" err="1"/>
              <a:t>Denscombe</a:t>
            </a:r>
            <a:r>
              <a:rPr lang="en-GB" dirty="0"/>
              <a:t>, M (2008) The Good Research Guide 3</a:t>
            </a:r>
            <a:r>
              <a:rPr lang="en-GB" baseline="30000" dirty="0"/>
              <a:t>rd</a:t>
            </a:r>
            <a:r>
              <a:rPr lang="en-GB" dirty="0"/>
              <a:t> </a:t>
            </a:r>
            <a:r>
              <a:rPr lang="en-GB" dirty="0" err="1"/>
              <a:t>ed</a:t>
            </a:r>
            <a:r>
              <a:rPr lang="en-GB" dirty="0"/>
              <a:t> OUP Maidenhead</a:t>
            </a:r>
          </a:p>
        </p:txBody>
      </p:sp>
      <p:sp>
        <p:nvSpPr>
          <p:cNvPr id="4" name="Slide Number Placeholder 3"/>
          <p:cNvSpPr>
            <a:spLocks noGrp="1"/>
          </p:cNvSpPr>
          <p:nvPr>
            <p:ph type="sldNum" sz="quarter" idx="10"/>
          </p:nvPr>
        </p:nvSpPr>
        <p:spPr/>
        <p:txBody>
          <a:bodyPr/>
          <a:lstStyle/>
          <a:p>
            <a:fld id="{5241147B-2EFC-4B95-9DE6-EE8659646115}"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83177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9711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0758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8142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214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274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865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6013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4961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811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4189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DB21F-054D-4602-AE64-0B4ADFE145DA}" type="datetimeFigureOut">
              <a:rPr lang="en-GB" smtClean="0">
                <a:solidFill>
                  <a:prstClr val="black">
                    <a:tint val="75000"/>
                  </a:prstClr>
                </a:solidFill>
              </a:rPr>
              <a:pPr/>
              <a:t>02/06/2021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7603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9743B08-E8C0-44FA-B7B1-A2369766A55F}" type="datetime5">
              <a:rPr lang="en-US" smtClean="0">
                <a:solidFill>
                  <a:prstClr val="black">
                    <a:tint val="75000"/>
                  </a:prstClr>
                </a:solidFill>
              </a:rPr>
              <a:pPr/>
              <a:t>2-Jun-21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6733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F1659C-D2F3-4B6D-8CD3-D7F1EBEBADFF}" type="datetime5">
              <a:rPr lang="en-US" smtClean="0">
                <a:solidFill>
                  <a:prstClr val="black">
                    <a:tint val="75000"/>
                  </a:prstClr>
                </a:solidFill>
              </a:rPr>
              <a:pPr/>
              <a:t>2-Jun-21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2750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02139D-EF8D-408F-AEDB-F8C41A72AC68}" type="datetime5">
              <a:rPr lang="en-US" smtClean="0">
                <a:solidFill>
                  <a:prstClr val="black">
                    <a:tint val="75000"/>
                  </a:prstClr>
                </a:solidFill>
              </a:rPr>
              <a:pPr/>
              <a:t>2-Jun-21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7822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4FF4F79-398D-44E5-9977-82184311044B}" type="datetime5">
              <a:rPr lang="en-US" smtClean="0">
                <a:solidFill>
                  <a:prstClr val="black">
                    <a:tint val="75000"/>
                  </a:prstClr>
                </a:solidFill>
              </a:rPr>
              <a:pPr/>
              <a:t>2-Jun-21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10334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3E0C15-21EB-4460-8B63-FB22A6307C30}" type="datetime5">
              <a:rPr lang="en-US" smtClean="0">
                <a:solidFill>
                  <a:prstClr val="black">
                    <a:tint val="75000"/>
                  </a:prstClr>
                </a:solidFill>
              </a:rPr>
              <a:pPr/>
              <a:t>2-Jun-21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1554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BC87F56-900E-4795-B4E6-D33D220BA6C9}" type="datetime5">
              <a:rPr lang="en-US" smtClean="0">
                <a:solidFill>
                  <a:prstClr val="black">
                    <a:tint val="75000"/>
                  </a:prstClr>
                </a:solidFill>
              </a:rPr>
              <a:pPr/>
              <a:t>2-Jun-21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8467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EA88E-B8A8-40A9-883E-B577FF17035C}" type="datetime5">
              <a:rPr lang="en-US" smtClean="0">
                <a:solidFill>
                  <a:prstClr val="black">
                    <a:tint val="75000"/>
                  </a:prstClr>
                </a:solidFill>
              </a:rPr>
              <a:pPr/>
              <a:t>2-Jun-21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0352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61F7F-B58F-4F2F-8F56-940C548DCAFE}" type="datetime5">
              <a:rPr lang="en-US" smtClean="0">
                <a:solidFill>
                  <a:prstClr val="black">
                    <a:tint val="75000"/>
                  </a:prstClr>
                </a:solidFill>
              </a:rPr>
              <a:pPr/>
              <a:t>2-Jun-21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3568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79973F-3558-4A0A-8B20-1ED3FBB1E334}" type="datetime5">
              <a:rPr lang="en-US" smtClean="0">
                <a:solidFill>
                  <a:prstClr val="black">
                    <a:tint val="75000"/>
                  </a:prstClr>
                </a:solidFill>
              </a:rPr>
              <a:pPr/>
              <a:t>2-Jun-21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09785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D9D047-C7B6-4D05-84A7-67E40D33EB0F}" type="datetime5">
              <a:rPr lang="en-US" smtClean="0">
                <a:solidFill>
                  <a:prstClr val="black">
                    <a:tint val="75000"/>
                  </a:prstClr>
                </a:solidFill>
              </a:rPr>
              <a:pPr/>
              <a:t>2-Jun-21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2344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15A1F7-6B6E-4FB0-8974-FE98411A98F8}" type="datetime5">
              <a:rPr lang="en-US" smtClean="0">
                <a:solidFill>
                  <a:prstClr val="black">
                    <a:tint val="75000"/>
                  </a:prstClr>
                </a:solidFill>
              </a:rPr>
              <a:pPr/>
              <a:t>2-Jun-21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E4A3806-26F8-43D9-8D20-ED1C7FFA808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6464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BDB21F-054D-4602-AE64-0B4ADFE145DA}" type="datetimeFigureOut">
              <a:rPr lang="en-GB" smtClean="0">
                <a:solidFill>
                  <a:prstClr val="black">
                    <a:tint val="75000"/>
                  </a:prstClr>
                </a:solidFill>
                <a:cs typeface="Arial" charset="0"/>
              </a:rPr>
              <a:pPr/>
              <a:t>02/06/2021</a:t>
            </a:fld>
            <a:endParaRPr lang="en-GB">
              <a:solidFill>
                <a:prstClr val="black">
                  <a:tint val="75000"/>
                </a:prstClr>
              </a:solidFill>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cs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solidFill>
                  <a:prstClr val="black">
                    <a:tint val="75000"/>
                  </a:prstClr>
                </a:solidFill>
                <a:cs typeface="Arial" charset="0"/>
              </a:rPr>
              <a:pPr/>
              <a:t>‹#›</a:t>
            </a:fld>
            <a:endParaRPr lang="en-GB">
              <a:solidFill>
                <a:prstClr val="black">
                  <a:tint val="75000"/>
                </a:prstClr>
              </a:solidFill>
              <a:cs typeface="Arial" charset="0"/>
            </a:endParaRPr>
          </a:p>
        </p:txBody>
      </p:sp>
    </p:spTree>
    <p:extLst>
      <p:ext uri="{BB962C8B-B14F-4D97-AF65-F5344CB8AC3E}">
        <p14:creationId xmlns:p14="http://schemas.microsoft.com/office/powerpoint/2010/main" val="25471815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C78C8B-5B39-44D8-BF62-052E74D9C1BF}" type="datetime5">
              <a:rPr lang="en-US" smtClean="0">
                <a:solidFill>
                  <a:prstClr val="black">
                    <a:tint val="75000"/>
                  </a:prstClr>
                </a:solidFill>
                <a:cs typeface="Arial" charset="0"/>
              </a:rPr>
              <a:pPr/>
              <a:t>2-Jun-21</a:t>
            </a:fld>
            <a:endParaRPr lang="en-GB">
              <a:solidFill>
                <a:prstClr val="black">
                  <a:tint val="75000"/>
                </a:prstClr>
              </a:solidFill>
              <a:cs typeface="Arial"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cs typeface="Arial"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4A3806-26F8-43D9-8D20-ED1C7FFA8082}" type="slidenum">
              <a:rPr lang="en-GB" smtClean="0">
                <a:solidFill>
                  <a:prstClr val="black">
                    <a:tint val="75000"/>
                  </a:prstClr>
                </a:solidFill>
                <a:cs typeface="Arial" charset="0"/>
              </a:rPr>
              <a:pPr/>
              <a:t>‹#›</a:t>
            </a:fld>
            <a:endParaRPr lang="en-GB">
              <a:solidFill>
                <a:prstClr val="black">
                  <a:tint val="75000"/>
                </a:prstClr>
              </a:solidFill>
              <a:cs typeface="Arial" charset="0"/>
            </a:endParaRPr>
          </a:p>
        </p:txBody>
      </p:sp>
    </p:spTree>
    <p:extLst>
      <p:ext uri="{BB962C8B-B14F-4D97-AF65-F5344CB8AC3E}">
        <p14:creationId xmlns:p14="http://schemas.microsoft.com/office/powerpoint/2010/main" val="13002959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7224" y="332656"/>
            <a:ext cx="7772400" cy="3312368"/>
          </a:xfrm>
        </p:spPr>
        <p:txBody>
          <a:bodyPr>
            <a:normAutofit/>
          </a:bodyPr>
          <a:lstStyle/>
          <a:p>
            <a:r>
              <a:rPr lang="en-GB" sz="4000" b="1" dirty="0">
                <a:solidFill>
                  <a:srgbClr val="0000FF"/>
                </a:solidFill>
              </a:rPr>
              <a:t/>
            </a:r>
            <a:br>
              <a:rPr lang="en-GB" sz="4000" b="1" dirty="0">
                <a:solidFill>
                  <a:srgbClr val="0000FF"/>
                </a:solidFill>
              </a:rPr>
            </a:br>
            <a:r>
              <a:rPr lang="en-GB" sz="4000" b="1" dirty="0">
                <a:solidFill>
                  <a:srgbClr val="0000FF"/>
                </a:solidFill>
              </a:rPr>
              <a:t/>
            </a:r>
            <a:br>
              <a:rPr lang="en-GB" sz="4000" b="1" dirty="0">
                <a:solidFill>
                  <a:srgbClr val="0000FF"/>
                </a:solidFill>
              </a:rPr>
            </a:br>
            <a:r>
              <a:rPr lang="en-GB" sz="4000" b="1" dirty="0">
                <a:solidFill>
                  <a:srgbClr val="0000FF"/>
                </a:solidFill>
              </a:rPr>
              <a:t/>
            </a:r>
            <a:br>
              <a:rPr lang="en-GB" sz="4000" b="1" dirty="0">
                <a:solidFill>
                  <a:srgbClr val="0000FF"/>
                </a:solidFill>
              </a:rPr>
            </a:br>
            <a:r>
              <a:rPr lang="en-GB" sz="4000" b="1" dirty="0">
                <a:solidFill>
                  <a:srgbClr val="0000FF"/>
                </a:solidFill>
              </a:rPr>
              <a:t> MBA Change modules 2021</a:t>
            </a:r>
            <a:br>
              <a:rPr lang="en-GB" sz="4000" b="1" dirty="0">
                <a:solidFill>
                  <a:srgbClr val="0000FF"/>
                </a:solidFill>
              </a:rPr>
            </a:br>
            <a:r>
              <a:rPr lang="en-GB" sz="4000" dirty="0"/>
              <a:t> </a:t>
            </a:r>
            <a:endParaRPr lang="en-GB" dirty="0"/>
          </a:p>
        </p:txBody>
      </p:sp>
      <p:sp>
        <p:nvSpPr>
          <p:cNvPr id="3" name="Subtitle 2"/>
          <p:cNvSpPr>
            <a:spLocks noGrp="1"/>
          </p:cNvSpPr>
          <p:nvPr>
            <p:ph type="subTitle" idx="1"/>
          </p:nvPr>
        </p:nvSpPr>
        <p:spPr>
          <a:xfrm>
            <a:off x="2843808" y="3068960"/>
            <a:ext cx="5832648" cy="3677376"/>
          </a:xfrm>
        </p:spPr>
        <p:txBody>
          <a:bodyPr>
            <a:normAutofit lnSpcReduction="10000"/>
          </a:bodyPr>
          <a:lstStyle/>
          <a:p>
            <a:pPr algn="r"/>
            <a:endParaRPr lang="en-GB" sz="2600" b="1" dirty="0">
              <a:solidFill>
                <a:schemeClr val="tx1"/>
              </a:solidFill>
            </a:endParaRPr>
          </a:p>
          <a:p>
            <a:pPr algn="r"/>
            <a:endParaRPr lang="en-GB" sz="2600" b="1" dirty="0">
              <a:solidFill>
                <a:schemeClr val="tx1"/>
              </a:solidFill>
            </a:endParaRPr>
          </a:p>
          <a:p>
            <a:pPr algn="r"/>
            <a:endParaRPr lang="en-GB" sz="2600" b="1" dirty="0">
              <a:solidFill>
                <a:schemeClr val="tx1"/>
              </a:solidFill>
            </a:endParaRPr>
          </a:p>
          <a:p>
            <a:pPr algn="r"/>
            <a:r>
              <a:rPr lang="en-GB" sz="2600" b="1" dirty="0">
                <a:solidFill>
                  <a:schemeClr val="tx1"/>
                </a:solidFill>
              </a:rPr>
              <a:t>Producing the Report:</a:t>
            </a:r>
          </a:p>
          <a:p>
            <a:pPr algn="r"/>
            <a:r>
              <a:rPr lang="en-GB" sz="2600" b="1" dirty="0">
                <a:solidFill>
                  <a:schemeClr val="tx1"/>
                </a:solidFill>
              </a:rPr>
              <a:t>Key Considerations</a:t>
            </a:r>
          </a:p>
          <a:p>
            <a:pPr algn="r"/>
            <a:endParaRPr lang="en-GB" sz="2600" b="1" dirty="0">
              <a:solidFill>
                <a:schemeClr val="tx1"/>
              </a:solidFill>
            </a:endParaRPr>
          </a:p>
          <a:p>
            <a:pPr algn="r"/>
            <a:r>
              <a:rPr lang="en-GB" sz="2600" b="1" dirty="0">
                <a:solidFill>
                  <a:schemeClr val="tx1"/>
                </a:solidFill>
              </a:rPr>
              <a:t> </a:t>
            </a:r>
          </a:p>
          <a:p>
            <a:pPr algn="r"/>
            <a:r>
              <a:rPr lang="en-GB" sz="2600" b="1" dirty="0">
                <a:solidFill>
                  <a:schemeClr val="tx1"/>
                </a:solidFill>
              </a:rPr>
              <a:t> </a:t>
            </a:r>
          </a:p>
        </p:txBody>
      </p:sp>
      <p:sp>
        <p:nvSpPr>
          <p:cNvPr id="1028" name="AutoShape 4"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sp>
        <p:nvSpPr>
          <p:cNvPr id="1030" name="AutoShape 6" descr="data:image/jpeg;base64,/9j/4AAQSkZJRgABAQAAAQABAAD/2wCEAAkGBxQTEhUUEBQVFBQUGBcXFhcYGBcWFRUUFxgYFxUYFRQYHCggGBsmGxQVITIhJSkrLi4uGB8zODMtNygtLisBCgoKDg0OGxAQGy0kICUsLCssLywsLCwsLCwsLC4sLC0sLiwsLCwsLTIsLC0tLC4sLC8sLCwsLCwtLSwsLCwsLP/AABEIALsBDQMBEQACEQEDEQH/xAAcAAABBAMBAAAAAAAAAAAAAAAABAUGBwECAwj/xABLEAACAQIEAgcFAwgFCgcAAAABAgMAEQQFEiExQQYHEyJRYYEycZGhsQgUwSNCUmJygpLRFTNToqMkJUNzsrPCw/DxNGNkg5PS0//EABsBAQACAwEBAAAAAAAAAAAAAAABAgMEBQYH/8QANxEAAgECBAMFBwMDBQEAAAAAAAECAxEEEiExQVFhBRNxgZEGIjKhscHwFNHhI0JiFlNysvFS/9oADAMBAAIRAxEAPwB3++nzr0Xdo8f3zNhjz51HdonvmdEzOquiXWIFUObedUdEyxxI44fNvOsEqBswxI7YXNB41rzom5TxCHfD4wGteUGjchVTFQNYrGVMzQkKAKAKAKAKAKAKAKAKAKAKAKAKAKAKAKAKAKAKAKAKAKAKAKAKArdcB5V2+8PMqibjL/Ko70nuQOWjwp3o7hHJ8qHhVlWKvDI4vlZHAkVZVk9zG8O1saASp51PuSI/qQFuEzoqbNcVinh09jPTxbjuSbLs5B51o1KDR06OKTHyGYMNq1XFo6EZJnSqlgoAoAoAoAoAoAoAoAoAoAoAoAoAoAoAoAoAoAoAoAoAoAoAoCLLh66GY5KgbjD1XMWUDcYeozE92Z+7Uzk92YOEpnI7o5vgR4VZVCroiPEZSDyrLGs0YJ4ZMa5cqdDeMkeXKs6rRl8Rqyw8oaxFeX548ZAlBHnyrHUw6mrxM1HFypu0yYYDHrINjXNqU3FnapVozWgsrEZgoAoAoAoAoAoAoAoAoAoAoAoAoAoAoAoAoAoAoAoAoAoAoBmWOtq5pKJ0EdVuWym4jqLk5TYR1FybGezpcnKHZUzDKYMNMxGQ5PhQasplXTQgxeVKw3FZoVmjXqYZSQz/AHWXDtqjuV/R/lWznhVVpGl3dSg7w2JPkucLMLcGHEHjWhXoOm+h1cNio1VbiOta5thQBQBQBQBQBQBQBQBQDfjs5iiOl2JbmALke/kKz08NUqK6WhqVsbRpPLJ69DngekOHlbQkq9oNtDd1/RW9r0vUVMPUhrJGSliaVX4X+46VhM4UAUAUAUAUAUAUAUAUAUA3hazXNexuFqLk2NwtRcmxsFqLk2M6aXJsZ01AsZ00uTYNFLixqY6m5FjjLhgasp2KSgmMmPyYg64jpcc+R8j41tU66ayy2NGrhWnnhoxyyXNe07kg0yrxHiPEeNYK9HL70djZw2Jz+5LSSHatc3AoAoAoAoAoAoAoAoCDdKotE7Hk4Dfgfmprs4OWakumh5vtGnlrt89ft9hj6OrDicVGo9oNrPiNHeN/DcAetZcRPJSb8vUrhaUp1orhv6Fl4jMoU9uWNfeyg/C9cWNKctk/Q9FKtTj8UkvMx/ScVgQ4IO4IuQQeG4rm1e0sNSk4ylqtHo3qvBE95HmcmzdOQY+n8zWnPt3DrZSfkvu0R3iMZfncMzFUazi/dYWbbjbk3oTXQw+MpV/hevJ7kQrwm7J6iebNmuQAAL+815+v23iM7UEkr+L+v2DqHE5i5/O+grRn2ni5bzfkkvsVzs06L5lNIzpNZgourWs3G1jbY/8AXGvQ9mYypWbhPWy34mPD1JybUiRV1zbCgCgCgEoWshhsbAVBJsBQk2AqCTNqEhUAzagC1CTNqAxagMMlTchobMxyvXZkOl13VhxB/lWenWy6PY1a2HzarRrZijLMaXBVxpkT2h4+DL5GsdWnl1WzMtCq5rLLSS3/AHF1YjOFAFABNANU/SPDJxlB/ZDN/sithYWs/wC01JY6gv7vTX6CQ9M8HZvyu6gnSVZWawvZNQAYnwBq36Ote1gsdRcW7kbxvWdb+rw1/NpLfIKfrWzHs7nL5Gs+0uUfmLE6WzOisAialVrAE2uAeJP4VkWBpre7NSfada7SshnxuLeRizkseZ8By4bAVtQhGCtHQ0Z1J1JZpO7G+RquVEkr1JKRMcLJZFHgqj5CvkOMV8RUf+UvqzvQfurwNpMUFFzwFa6g3oS5paseOjcEbEzKOF1HvNiflb413+xMPK8qsuGi+r+3zM1BRfvob8ZMO0fSdtRt8a42KUXXm47Xf1Mcpas49tWDKRmHrInTUxXwH1rudgp95O/JfU2KVm9B2OIFemMwCcUB0D0BtQHACrmM2AqCTIFAZoSZqAZoSZoAoAoAoAoAtQCPF4S5Dps68D4+KnyNZITto9jDUp3eaO6O+Hm1C9rHgRzUjiDVJRyuxlhLMrnWqlgoDSb2T7j9KlblZbMqObhXpDyMdjjh8dEx0SKVADXOk8lJFj4kiw99VldLQywgsyu9COYqshZEzwEyqqFl1jQLC5AvYWvbe3ltWKSb2djFFpSvJXHLE48NC5DWQoF7FUIVJLqdRYDTxUkEktvateNNqa53vdvdfnkbkqqlTdnpa2VLRPTW+3C61uRqWSts0xFNJUosS6ObYe4V8jxCvWm/8n9TrReiMmWsNicxlJrDSDZfAbC/uq15Wtd28dCVKysg7aq2GYO2pYZjOXYx4tW4N7W9L8fjW9hcY8NmcVdu25NKo6dxQM0mv3SCfAja3pwrLT7VxEZXk01yt+xk/UVL6DzhsbcAna44eFelo1VVpxmuKubsXmSY4Q4ishYVpLQG4FWKGRQkzQGagGaEmaAKAKAKAKAKAKgkKA5MljqH73mOR94+npVr3VijVndHWqlwoBBiM1hGpTIuoAi17G45DxNZo0Kmjys1p4qjrHMrlZYuMrswKnwIIPwNd5NPVHmcrjpJWG2aFirMBdVtqPhq2X6UckmkzJGLabXAbxgJZTpijdzwsFPGxa1+A2BNHOMVdsywhKTtFXNcHncnaRJZQoKqQRfVbbvX93CrNaFMiWpOZpWkURPL35FDJGI17JLjWguCNDEW3ANtW9aaSi86jouN9XwfibN3NZJS1a0VtFxXg/BeJGoFDtY8OJ5G1YO18VPC4WVSn8WiXmzWpRUpaiiXLIyNiw9b/WvL0faXFwVpqMvK300+RsujAk6YNGVFWwYiDgWLASEKWYHukXYW077iuV+nhOKt8Tyc7+9u3fS1+Wpu5U0kunzE2HwwYKdW7hiq7XZg2nSCSATz+QrFTw6lFNvV3sudna2rS/NCkY3S13OyYNTpuxGsxKNI2BkjVgTc+J3/AA4VkjhoStd2vlSt1infX5llBO3W3zRr92QBC7kFgjGwJ7rcbADl478DtULDU1GLlLez8n5cPPjoRlikrvkaz4UBXO+pCCRe4CHRpIOmz31+IIuNuNVnh0oy5rrw0tw136NaaBxsn+chDhS0jaUUkgE32tYe+qUsNOq7QV2Y4Zpu0UKIcQYnu6kHhuKx1sNUStKLXkXUnTl7yHETm9ztevWYOk6VCEHukjqR2Q4YbEVslhyim2oBzFWKGaEmagGaEmaAKAKAKAKAKAKgkKAKAKAwBQGaAr7HYaRZmvG+zlr6WsRqv7VrV3adSDgkmtuZ5epRqRqNuL3fB8zniM9JJJXbUxFrBlQhgAGINmDPqv4iqrDWW/D56f8AhleMbe3F+mvjrd38RJN0pIvaIW1E21kLYszHuhfaIcgt5Dbao/Sdfl+aabGRY18I/Pq+m+u40YrpU2pGES/k2uo1vbSY1iZWAI1XCe1xF6usKrNX3/e5P6ttp226vlYaEyoa45FNgLMVNzva40n3nnWzc03PdEoweZjRaR+97CrHEGxDJa2kTGwVbG3M2rWnTea6XXV6X8PxGxSqrLaT6aL3rcr/AIzhnZhhc9nG8TAp3GYktHInaBrMLoykBSPPyrRxmFqY3DOlmWut+F0+nNFqqhCXupr9mr+VthmxWeEewo97bn0ANh865+E9maaV8RK75LRLz3fyK97yQ+NmEhAXW1ltYXtbT7PDw5eFeRdSdlFvRfbb+DL3krWua4jOHW7PKw5XLEbHlWal+orTy07tvkT3st7iKHPUYgLLc3FhdhuBZbX8BsLVsVey8dSjmnB2Wu97W8Hw+RXP1Fi4twAAzAA3A1GwPiByNaClJKyb9WTnfM2hlZmVSSdTC+53JNrnzqspOzu+oi22l1Jlk+A0az42Hwv/ADrqdh+9GcvBHVoU8txRPFXeNgbcTDQHCGSxtQDnDLtQEkFWKhUAzQkzQGaAKAKAKAKAKgkKAKAKAKADQADQHOf2W9x+lTHdFZ/CypJuFekPIxOmZFREdhyt7/KoQje5E8VV0Z0OqP3F/ZH0qpTiKcoxpRnvM8KFCzFNIkfTwSNjbSx1Hny57Viqxulpd9dvFmejJpv3mlbhu+iEWc5hC6IIYijKW1uzF5HHFSziwJJZ793bSu9tqmnCabcnf6L88S05QaSirc3u3+fsMEkm9ZyiRKu0r5PFaIvcbc+j1Rj9VgfqPxrv+ztVQxTi/wC5NLxWv0TIbG3KMJeQHknePpw+dvga9R2riVQwk5cWrLxen8kXJJ2lfObFrnbBS2kQ+DKfgQarNe6y0H7y8Sxskm1ox8Gt8gfxrrdhxy0p/wDL7I7dCWZXFMqV2zMN+ISgGvEJY0B2gl2oCY1YqZFQDNCTIoAoAoAoAoDSKZWvoYNY2NiDYjiDbgd+FAb1BIUAx4zpTBHiVwzatZKqTYaVZ7aQTe+9xwHOgHygCgG3G59h4pBHLKqubbb7X4XIFl9aA6PmcUcnZSSIrm2lSQCQ3D53HwqWVXIVT+y3uP0pHdCXwsqpmjI9l/4x/wDSvRWlzXp/J5ROPJ+v8CKeZXXQvfPiLWUjxbgPdx8qjMntqSouL97QRLk195JD7lAAHqdz8vdVlmLd4uCNo4l2DarDbYgHbbmK81V9onCcod3s2vi5O3Iuox4nDMYEC6k1bcdRB4+BAFbfZ3bX6ut3ThbRu977FpRjbQ4YTLRIoZmIvewAB4G25J8qy9o9sU8FNU3FttXKpN7CyLo3AbapZgbjgiW+bVzX7Txbsqb16o2IQhxuY+/QcjP/APHH/wDrVP8ATM1p3i9GY70+b9F+5wxuJjKkR6yTt3kVRb3h2rYwfYEqFeNWVRPK72S/kq3Hhf0/liPCOUvYXv8Ah/3rqdpYBY2koZrWd1x4W20K3F8GLU+3qXw0gP8AG7LauC/ZqrwqL0f7ssnHj9P5O64qIb6pNt/6tb/7yqv2arf7kfRkpwvu/T+Sf9X+KWSCQrq2kI7yhT7CcLMay0ez5YJZJNO+unp9jr4GScHbn9kSGUVlN0QzrQDZikoBIjWoCdVYqZqAZoSUb0k6aYyLOmRZZBHHPHGIQDoaMlAR2du+WDEg7ncW5VBJedSQU51pdbM+CxZwuCWMmIL2ryKW77AMFQBgLBSL35k+FQSSXqq6w/6UR0lRI8REAWVSdMiHbWqndRfYi5tcb70IHPrRxU0eWzthr6rAMw4pET+VYG+1lvvyoSU30E6UPlZmldD2TYcSCI9ztiXRIWjJ5d9rsAe6G42FAWt1YdYQzVZrw9jJAUuA2tGV9Wkg2BBuhuPdvuQAJbmuaQ4ZO0xEixJe12NrsbkAeJsDsPCgKqzjGQz45MdGxOFBLyG7BycNpLlEO4BHZgDa5DcKAs3IekOGxilsLKJNNtQ3DLe9tSMARex99jQDmTbc7AUB5+lzCTMMaQhRXxDkLqbuLZbKC9t+6oHDfkN6Af8ApNiUlx3a4eQTRQ9n2zKb6eyVncL+ldYmsRtq2uKlJu9uBDkla/EkOL62cFpIVJ2JFvZQDceJeidncNXViE4ed5fb7icl/Ob9rwFdlKdfWatHlxficBunhtKbzS58F4dSRZHlfaq1tYVLAaF1m5v+bqBNgLm1zV6lRUUor5sx0qLruU5X8lfV9NPkN7yi5sbi5seFxyNjwrYRqta6HILXzHEv+tP/AJS+rNpLQTZxh3ZFEY1d5iwHHgAu3Pi9dr2fxOGoTm6slFuyV9ra319Czi2tDbIIHCsJFK97a/Hcb7VT2ixNCtUpulJSsne3jp9yYRaHfRYE+AvXApa1IrqvqZLWIqsVfWGadzcRVAuOOHySRrXVl1ozxd0kS6Rq0oRxYgHbjtascq0Vx42fQyKlJ8N1ddeiOeLyySKwlQoWFwG2a3mvEetTGpGfwu5WcJQ+JWNcLh9TqPE1M5qCvLYrGMpvLFXZZXQiNUjdARq16rfq6VF/iK4uLrRqzTjyO5gaM6UGp73+yH6QVqm6JJhQDdiFoBrlG9ATyrFTNQCL9Pem8WVxo8sbyNKWVFTSLlQCdTMdhuOAPHhQkrjDXzFZM+1JE+CSb/J7alMuHUy4fU+xIIkGrgSQLWvtBI8dHeu+CRZPvsX3do0LgqxkSVgVARRp1BiW4biwJJ2oCh88xs2JlbFYgXadmOrSFVmWwIUDba6igJ51DHss3CS3RpMO2kEHv61SVLe9BqB8B50BbmEx2JfN8xiiKukeGgCJIzCITMCyXsDYNqfUQL7DjQDf1pdGIZsDh4zHFFP/AFURQbI4hlkSGIkAlGkjVALfnCwvtQEE6kcRDgGfE5g5w64oGHDM5Ijk7MhpyRyseyAc7e0L3oCSdemewyYbCLBLHIHleQFGV1IRNJ7ykjjMKAhOWYtzhY0BNvu+atbx/JC3zjagJB1CZnbGzw8pYdfrE4A+UrfCgLi6Uws+CxSISGaCZVI4hjGwBHnc0B5TXF3FAKMLmjR6tDGzqVblcEeHkf8Arerwnlb8GvUpUhmXmn6MsvqMyaOd58TMofsCixX4K5BZ2I4EgaLHlv6ULk56Z55h5MI6xOHYlCtla2zi/etbhfnXRwlCpCqnJaa/Q5eNxFKdJxi7vT6kfidIsCSSdbd4I6JbU1lVogwD+ySQ6kjut67LvKt06P68PJ6mqlGFDr1S35q+u3FabjOkFwN7Xtvyrzf+oa1LETjUSlHM0uDVnbfj1/EYO6TQ7vk0imwXX5rci9r8SByF64FajVc27Xu29NtdTadGS03OkmVSKSCjHSLkgErp33vbhsfgaxVKFWDaaemvQl0pLgdVy2S3sNe4FrHVuCdlte1lNUdGpb4XytZ32vt5FlSlyM/cmK+y1iCL2NvA71SKqRamovR32dtCcja2GyLo7xDNv5C1j53r0lX2sq392klzu2/srGusJzY0tBYkHiCR8K9jRqKrTjUWzSfqrmm9HYkWVCSOJPu8miUlmaKQFVlXbToD9x7WO4sd6w1MspPOrrmuHjbVfQ3KTlGK7t2euj0v4X0flqR/Gzpr1aQms30qGKjYX4kkC/nzraimla9zUbzNtKwpVGifvAqw2IIIIv5Vq4pKdFtPqbODk6eISa6Eu6Dd+SR7+yoAHjqNz8NPzFcQ9CS2SgEstAN84oBsmG9ATrTU3IsGmgsUT9pPE3mwcY3KpM9v2igB/wAM/OoJIJ0c6UdhluY4XVZsQIezH79pvilh6UBEnJ2vz3Hny/A0BZvRDI4c5w4wUP5CXBKjxyMdRl7aT/LGkUC1gNGhRa1t2N7gDtmOPZp8A8eDeKLDYqPCYXGBjaaKCQJpl7tmJAYgggf1gANjYB36ddMp8szXGfdgnaTvhnYuupWhjw+kJa4O7sxuCD3OO5oCL5V0rmzDPMJLiWOg4iPRFqJjjOyjQDw71jfjQDt9o7MNWNghFrQw6j+1KxuP4Y0+NAVjlU+h9VlNg2zGwN1K+p72wHMUBOMl6wYsPFAgy+KSSCKSISNK/eWW5lLIFt3ize4MQONAPXUHlbS444gDTHh4nTa+7yHuqSRY90tzv3V9QPQGIlCKzNwUFj7gLmgPGmYY/tZJJbBTI7yaV2VdbFtIA5C9qAkfWLk8GDxEUWGMhBw8Ukmtgx7R7k2sBtbSfXlQFj/Z9xCHCY1AT2gcMw5aGjshHndHv7hUx3REtmMuSSQa74kkRhG2AJLMRpUAAjgW1cR7Nejq57e5vc83RUL+/tYcuk2d9qI0V45FUA60WRGYjUBrR/YI1ObLcd6/gBhoUst2016fYzYirnsrp9dfnfbiII850qBouQLXv4eVvxri1vZulVqynnazNu1lxMSqWRMUzCUixa677FVINxYgi3C3KvHTxNaLcG72vwXgbqqSaOwzGTmw58hzDD/mNVHjKr4/Lx/dlu8l+fnUVpmUh46SDxFtjckngfFiafr6nT08evN38TIqkhWM1soZlJZdTMdrMdLAC3h3jWzRxzqTpwa1btfg29Fpy1u/xl3VsrvgMmBzNXv2lla97k7H18a2+0fZzE0Xmo3qJ7//AFfw4rw/k06WKhL4tBBgsMskhI7zBw4jP+lTVdlU/pW/NPH5V7WlGVHDwpvhFK/JpW9DTglOba3ve3NX28egrx890lUzmcSMCikPqjIa5ZgwshtdbKTe/lV6cPeTUbW3219N+eperU92Sc813pvpr125aDVGIlsZfH5VsPY1VdtDfjekkskwmZiWVtSA8Fs2pVA4W5V5y7tY9ZZXuI4OkDyw4Y+wY4k4AKTIwBkfuWALH5AVBJaPV3jHxGGZpmZykpQEm506Ebc892NASZsGp8fjQHJssjPG/wAaA5NkkR5H4mgHKgCgPOnXtj9GbgkatOE0AeHaCZQfQyX9KAqegFvbyTLDDq1BCyxrsNGtgx71uBYk7nbfhQE16kcaYsdK4NrYTEE+5Qr/AFQUBGejWGxeLngwuFdy2vVGpciONluxksdhbvEkC/HiTagJ39oGU/f4FbSXXCprZRbUxeS+1yQNrgEm2qgIJ0Jb/OWCP/qsP/vkoB866py2c4q/5vZKPICGPh63PrQEZyTKJcQ0nZKxEUcksjAXCJGjOSx5A6be8jjQHbC5LJJhJsWo/JwPEjf+7r3B8iqD98UBcX2cMsHZ4nE9o9y/YmP/AEdlVXDkc275A8Bfx2AuTFQh0ZDwdSp9zCx+tAeKsVC0bNG/tIWRvepIPzFAWF1jZQ0+aYOCM9/E4fBrc7gMw7O58gFvQDx1AymPEY+BxZ+xuV53iZlYehkFTHdEPYaThpAN1Nelzo873bOR1DlU3RGVmrs1jsfgalNXGVloxR7CvkNeX9SXi/qbsVoKooYhZn9r+XCsGeon7pkUYLWW45ZjIskmtBsQp95tcn529K2MfXhVrOcFwXrx/byM02pO6E88dka/6LfSseCd8VSX+cf+yKVFaEvBkXSLhy8/D4V9dbOAiS4KJ2RYw0EmneM9xh46XRwHG/BgLg8dtxozcVLM01fff5W08mdKmpSioJxdttn5NPXwa8xmx8xkcsyqrcDpBsSNrm5Nz53rbpwUI2Ro1ajnLM0k+g3Y7LllG97i9jcjfztxFWkrxaK06mSSZEDh5QzqV70al3FwdKC1zsf1gfWvPSg4PLLc9VTqRqRzRd0aYzGRnT2SlQI0DX5yBQJGG/Atciqly9egGVnD4GJXFne8jjwL7gHzC6R6UBIqAKAKAKAKAoH7QuSOs4xRjBikWOMSXJYSjVePSGAA0jVcqb77jYUBUwyyT7ucTb8kJBDf/wAwqXsP3V+YoBZgcvVYkxEu8btiYrcAJI4EePceLSr/AA0BwyTOZMKZTFpvLDJA2oE2SUaWK2Is1uBoBw6vcx+75lhJeAEyKx8EkPZv/dc0BcvXjk8Us+XDsl14jErC8oFnKXVQhbmO+Tv4UBS/SGJ8FmUwi/Jvh8SzREWIXRJqiIBuOAU2PrQCPGZ1LM0z4hu2knC6nfdgyFdLA+IVSnuY0Bc3U7aTIcwjCqG/yhbgAFg2HXTqPM3LD3UA0dXOX9t0dzRLXOpnA84o45Ft53WgHv7NWJvDjI/0ZIn/AI1Yf8ugLklkCqWY2CgknwA3JoDyt0UyuLNc6KMHXDzy4iUgEB1j/KSKCdwN9Cm3jQFkZ5lyp0qy5FHdGHUqDvYRpiAu5/1YoDh0AwATpFmoHAJPYf62WN/xqVuQ9iUzZCLcK31WNJ0hvn6OA8qyKuUdEbcR0XHIWPltWSNcxuiWKuWrYDSNgOQr55WwjlOUubZud2jX+iIyblFJHC4vb0NUhhJrYr3UXujEuAsTYW/65Vr4jCTU2rffzJcbCXMYLQyE7AIxJ8gL/hU4GjOOKpO204/VFKsb05LoyBRZ1AeLFf2lYfO1q+snAdGfIWw4mNvZdD6j6VFyjhLkKQlCpkJQgqjN8eWnla9ruw2/RB0gfACuBWlmqSfU9Zh4KFKMVyQiM1YzMeoeimPE+Dw8o/PijJ8m0gMPQgj0oB1oAoAoAoAoCoftJYtRgsNET33n1geKxxurH4yp8aAhGd5eIui2DNrNNjDKfE3SdAf4USgEOe4EL0dy+RbDXicQzeLMSyA+iwgfCgIv0d6Nz4ztzAtxh4XmkJvbSguFFhu7WsBzsfCgGhTbcbEUB6cz7MFxGEybFyr3mxeDe368qMpt5BmDe5aArzr96JLh51xsbMRipG7QG2lGVE0hfHVaQ0BVgwjdkZbdwOEJ/WYMwHwU/CgPQH2eMs/zfiHZrrPKVC8gEQAm/idRFv1R40Bw+zyv5DH4aRf6uYBvPUrIw/wvnQCPqDw/YY/MsNcsIyF1cj2UsiDfzufnQFudJpVTB4lnIVRDKSTwA0GgKY6l8FBHmcaqw7QZcrte4LzTOkp0346YpFXbw8jQEm6fhlz/ACh47Bm1ISeBS5Dj36ZGt5kUAgyXGJhelWMWZwi4iMKhYhQ0jiB1UE8Se8AOZoC3MSgZbVZaMh6oQthBV8xTKbPlalRyNY+9kpMZELDHWk6SLWAJRU0uAsaul6x1KWd3ZDQizXD3hlHijj4qarSw6VWL6r6opKPusrqXIB4V6hVjSdIRS9HR4VdVijpHEZO6+wzr7ifpVu9RV0jopxKcH1ftKD9LGpzoxuhF7pfngVdnYMc8qtxDEn97vfRq49VWm0jsUneCM5tgJcM6pMNLNGkg3vdJBcfA3B81PvrG1YyHpPqyw4TKsGFJOqFZDc370t5GA8gzkAchagJPQBQBQBQBQHnf7R2LLY+CLkkAYftSSOD8kWgHrrjwowuRZfhWt2iNCD744HEhH7zD40BBenGICZZlGGB3WGbEMP8AXykof7snxoC6epvowuFyxNajtMWO1k8dLj8mvohBtyLNQFJdVmA/z3h4nAOiSUEHcExxyHh71oD0B1g5GuJiwsfAJi4GGk6bBQwNrcLKT8KAjn2h8NqytW/s8RG3oVkT/iHwoCm8py/tMkx0n9jicK/oRLF9Zh8KAuX7PM4bK2A4piJFPqsbfRqAV9U2VGB8eS5cyz9pqIAvcyb2HC9+FAHQnLiubZjOrFUmO8eldLMrFQ+obg+1tz7Q34UBL+lOA7fB4mEcZYZUHvZCAfiRQEDyDoOXGEhxT3XCp2iSR6opixVU09srakAAAspHsjysBJ+kOTCXG4OSwJw5JUtvpuRqIJ3vZePkKA0TIEkzJ55EVtIBW4Bs6qiq2/McRQEp01NyDBSlwFqaA3tVLAxalgFqjKDSWPUCPEEfGiVnchob/wCh1tud/lWbvmV7tDc+AHhWbOY8hwfLh4VOcjIcmym4vbbxttVu8K92UX03y8yZzJh12MsuHiHkZI4Vvb96tao7yubFNWiTb7QOShFwmJQWA1YdvG28kX0l+NVe5ZFl9Wzg5VgtJuPu8Y9QoDfMGoJJLQBQBQBQBQFDZ/gzi+lkaKyyLE0JYEEKghTtWQ/pElTbldvI0Ar+0lhyTgWYkRgzKxAJ03MV289uV+VAVdl+HbMMxw8AZnRniw6H2SMNHZAdN+6ezUsbc7+NAeuyVReSqo9AoH8hQHl/qkxHaZ/BJw1viHt4aoZj+NAeks2ju0R5K4b4W/C9ARvrnwnaZPigOKhHH7kiFv7oagKs6s8EJMizgML9wt6xRtIvzAoB3+zdjT2eOi5L2Ui+8iRW/wBlPhQFsZNB2UUluN7+ttvnQB0dwQTWfGw+v86AeSKA0WEC1uW3pQGTGLg8xQAsYBJ8aA3oDFAFCAoSZoDFQDBoDUPU2IOBiq9yLGhhpciwqw62W1Ve5ZHnLPpSvSpbgf8AjcKPLSeyUetiKgksL7Q0LNlaFeCYmNm/Z0SKP7zLQCzqGlLZRGCbhZJgvkNZa3xYn1oCw6AKAKAKAKArvpNgjHmaYnc27N9tjpHdZQfMA/xUA39fcgXBxTA3HfjT9qUKQf4Uc+lAQT7PGT9rmDzkXXDRGx8JJe4v9ztaA9F4iIOjK3BgVPuIsaA8v9RWH1ZxAf7NZm/wmT/joD03iIrm9AMHWBKi5fi3lBKdhIpA3PeUqLeHeYb8uNAVl1OwCTI80jW/aOJ1PhZsNZPnr+VANX2dMXbG4iL+0w5PqjqPo5+FAX+I9iPGgOuHW16A7UAUAUAUAUAUAUAUAUAUAUBrahBjTQBpqbg5YmdY0Z5GCIgLMzEKqqNySTsBQHnLoeIsd0mMhfVGcTNPEbHviPW8NtttlVt+S2qCS1+vJb5NiPJoT/jIPxoDl1ESRnKIhGys6vL2oHFXMjEBh46NB9aAsOgCgCgCgCgGbpBgtZVrcLg/UfjQFJ9dfSCSdosvjhbThirvIQe85TuheQUI/E8T4W3Asrqf6MJgsEdEgmadtbOAABZQAmxN9J1c+JNATs0B58+z/hEizPFJKbTxxPGq246ZFEpvyI0rt5nwoD0CVoCH9auAxEuXyrhZUiBB7bUpLPFzRGHsk+7fxG9AMPUTk5w+HxIbdWkXc2sSE7wt6j40Ay9UmVGHN8a0aRjDuJuyIJ1CPtgY1jvvp02uD4DwoC57UBlRQG1AFAFAFAFAFAFAFAFAFAFAFAYoAoQcsVhkkRo5VV0cFWVgGVlPEEHYigIlk3RmPDYoPCgRQzAADgrXAHzHwoSPfSvAifDtGwuGK3HuIP4UAn6F9HYcHCVgQIZG1PYWuw7o9AB8zQEgoAoAoAoAoDhixcWoCG9PMjWWFXCDXGwu1u92ZBBF+Y1aT8aA26syY1kgPC/aL691/op9TQE2c7GgK56uMII8TKzKC8iE6yO9fUCw1frXuf2RQFj0AkzY/kZPNGHqRb8aAYOjOF7OGcDa4v8A3SPwoDj0PysJKz24JYepH4A0BL7UAUBmgCgCgCgCgCgCgCgCgCgCgCgMUBkUAUByMe96A2lW4oAiWwtQG9AFAFAFAFAc5FoDnLCGUqeDAg+47UBGsog7KZT+6fXb62+FASqW+k242NvfyoCMZDhNMynyP0NASqgE2PW6EeJH8/woBHDFZHH6Vh9b0ApyyAKD5n6f9zQCygCgCgCgCgCgCgCgCgCgCgCgCgCgCgCgCgMUAGgM0AUAUAUAUAUBg0BigGnGoA5t7/W1AO6nYUA1YIflB6/Q0A7UByxHKgONqA7QcKA60AUAUAUAUAUAUAUAUAUAUAUAUAUAUAUAUAUAUAUAUAUAUB//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solidFill>
                <a:prstClr val="black"/>
              </a:solidFill>
              <a:cs typeface="Arial" charset="0"/>
            </a:endParaRPr>
          </a:p>
        </p:txBody>
      </p:sp>
      <p:pic>
        <p:nvPicPr>
          <p:cNvPr id="11" name="Picture 10" descr="consultancy.jpg"/>
          <p:cNvPicPr>
            <a:picLocks noChangeAspect="1"/>
          </p:cNvPicPr>
          <p:nvPr/>
        </p:nvPicPr>
        <p:blipFill>
          <a:blip r:embed="rId3" cstate="print"/>
          <a:stretch>
            <a:fillRect/>
          </a:stretch>
        </p:blipFill>
        <p:spPr>
          <a:xfrm>
            <a:off x="159023" y="4533254"/>
            <a:ext cx="2180729" cy="218072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81874" y="260648"/>
            <a:ext cx="3039766" cy="1008112"/>
          </a:xfrm>
          <a:prstGeom prst="rect">
            <a:avLst/>
          </a:prstGeom>
        </p:spPr>
      </p:pic>
    </p:spTree>
    <p:extLst>
      <p:ext uri="{BB962C8B-B14F-4D97-AF65-F5344CB8AC3E}">
        <p14:creationId xmlns:p14="http://schemas.microsoft.com/office/powerpoint/2010/main" val="86858972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6600FF"/>
                </a:solidFill>
              </a:rPr>
              <a:t>Preparing your </a:t>
            </a:r>
            <a:br>
              <a:rPr lang="en-GB" b="1" dirty="0">
                <a:solidFill>
                  <a:srgbClr val="6600FF"/>
                </a:solidFill>
              </a:rPr>
            </a:br>
            <a:r>
              <a:rPr lang="en-GB" b="1" dirty="0">
                <a:solidFill>
                  <a:srgbClr val="6600FF"/>
                </a:solidFill>
              </a:rPr>
              <a:t>report</a:t>
            </a:r>
          </a:p>
        </p:txBody>
      </p:sp>
      <p:pic>
        <p:nvPicPr>
          <p:cNvPr id="2355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5817" y="2204864"/>
            <a:ext cx="3319146" cy="330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659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B775CD93-9DF2-48CB-9F57-1BCA9A46C7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170" name="Rectangle 2"/>
          <p:cNvSpPr>
            <a:spLocks noGrp="1" noChangeArrowheads="1"/>
          </p:cNvSpPr>
          <p:nvPr>
            <p:ph type="title"/>
          </p:nvPr>
        </p:nvSpPr>
        <p:spPr>
          <a:xfrm>
            <a:off x="582930" y="731519"/>
            <a:ext cx="2133893" cy="3237579"/>
          </a:xfrm>
        </p:spPr>
        <p:txBody>
          <a:bodyPr>
            <a:normAutofit/>
          </a:bodyPr>
          <a:lstStyle/>
          <a:p>
            <a:pPr eaLnBrk="1" fontAlgn="auto" hangingPunct="1">
              <a:spcAft>
                <a:spcPts val="0"/>
              </a:spcAft>
              <a:defRPr/>
            </a:pPr>
            <a:r>
              <a:rPr lang="en-GB" sz="3300" b="1">
                <a:solidFill>
                  <a:srgbClr val="FFFFFF"/>
                </a:solidFill>
                <a:latin typeface="+mn-lt"/>
                <a:cs typeface="Arial" pitchFamily="34" charset="0"/>
              </a:rPr>
              <a:t>Reminder – key points</a:t>
            </a:r>
          </a:p>
        </p:txBody>
      </p:sp>
      <p:sp>
        <p:nvSpPr>
          <p:cNvPr id="138" name="Rectangle 137">
            <a:extLst>
              <a:ext uri="{FF2B5EF4-FFF2-40B4-BE49-F238E27FC236}">
                <a16:creationId xmlns:a16="http://schemas.microsoft.com/office/drawing/2014/main" id="{6166C6D1-23AC-49C4-BA07-238E4E9F8C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0" name="Rectangle 139">
            <a:extLst>
              <a:ext uri="{FF2B5EF4-FFF2-40B4-BE49-F238E27FC236}">
                <a16:creationId xmlns:a16="http://schemas.microsoft.com/office/drawing/2014/main" id="{1C091803-41C2-48E0-9228-5148460C74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3"/>
          <p:cNvSpPr>
            <a:spLocks noGrp="1" noChangeArrowheads="1"/>
          </p:cNvSpPr>
          <p:nvPr>
            <p:ph idx="1"/>
          </p:nvPr>
        </p:nvSpPr>
        <p:spPr>
          <a:xfrm>
            <a:off x="3284781" y="686862"/>
            <a:ext cx="5278194" cy="5475129"/>
          </a:xfrm>
        </p:spPr>
        <p:txBody>
          <a:bodyPr anchor="ctr">
            <a:normAutofit/>
          </a:bodyPr>
          <a:lstStyle/>
          <a:p>
            <a:pPr marL="900113" indent="-457200" eaLnBrk="1" hangingPunct="1">
              <a:lnSpc>
                <a:spcPct val="90000"/>
              </a:lnSpc>
              <a:buFont typeface="Wingdings" pitchFamily="2" charset="2"/>
              <a:buChar char="Ø"/>
            </a:pPr>
            <a:endParaRPr lang="en-GB" altLang="en-US" sz="2300" b="1">
              <a:cs typeface="Arial" charset="0"/>
            </a:endParaRPr>
          </a:p>
          <a:p>
            <a:pPr marL="900113" indent="-457200">
              <a:lnSpc>
                <a:spcPct val="90000"/>
              </a:lnSpc>
              <a:buFont typeface="Wingdings" pitchFamily="2" charset="2"/>
              <a:buChar char="Ø"/>
            </a:pPr>
            <a:r>
              <a:rPr lang="en-GB" altLang="en-US" sz="2300">
                <a:cs typeface="Arial" charset="0"/>
              </a:rPr>
              <a:t>Review the assignment brief </a:t>
            </a:r>
            <a:r>
              <a:rPr lang="en-GB" altLang="en-US" sz="2300" u="sng">
                <a:cs typeface="Arial" charset="0"/>
              </a:rPr>
              <a:t>in detail: </a:t>
            </a:r>
            <a:r>
              <a:rPr lang="en-GB" altLang="en-US" sz="2300">
                <a:cs typeface="Arial" charset="0"/>
              </a:rPr>
              <a:t>make sure you understand what is required</a:t>
            </a:r>
            <a:endParaRPr lang="en-GB" altLang="en-US" sz="2300" u="sng">
              <a:cs typeface="Arial" charset="0"/>
            </a:endParaRPr>
          </a:p>
          <a:p>
            <a:pPr marL="900113" indent="-457200" eaLnBrk="1" hangingPunct="1">
              <a:lnSpc>
                <a:spcPct val="90000"/>
              </a:lnSpc>
              <a:buFont typeface="Wingdings" pitchFamily="2" charset="2"/>
              <a:buChar char="Ø"/>
            </a:pPr>
            <a:r>
              <a:rPr lang="en-GB" altLang="en-US" sz="2300">
                <a:cs typeface="Arial" charset="0"/>
              </a:rPr>
              <a:t>Review and incorporate the presentation feedback</a:t>
            </a:r>
          </a:p>
          <a:p>
            <a:pPr marL="900113" indent="-457200" eaLnBrk="1" hangingPunct="1">
              <a:lnSpc>
                <a:spcPct val="90000"/>
              </a:lnSpc>
              <a:buFont typeface="Wingdings" pitchFamily="2" charset="2"/>
              <a:buChar char="Ø"/>
            </a:pPr>
            <a:r>
              <a:rPr lang="en-GB" altLang="en-US" sz="2300">
                <a:cs typeface="Arial" charset="0"/>
              </a:rPr>
              <a:t>Ensure that your material is well organised and presented</a:t>
            </a:r>
          </a:p>
          <a:p>
            <a:pPr marL="900113" indent="-457200" eaLnBrk="1" hangingPunct="1">
              <a:lnSpc>
                <a:spcPct val="90000"/>
              </a:lnSpc>
              <a:buFont typeface="Wingdings" pitchFamily="2" charset="2"/>
              <a:buChar char="Ø"/>
            </a:pPr>
            <a:r>
              <a:rPr lang="en-GB" altLang="en-US" sz="2300">
                <a:cs typeface="Arial" charset="0"/>
              </a:rPr>
              <a:t>Take advantage of the pre-submission review clinic – book a slot via moodle</a:t>
            </a:r>
          </a:p>
          <a:p>
            <a:pPr marL="900113" indent="-457200" eaLnBrk="1" hangingPunct="1">
              <a:lnSpc>
                <a:spcPct val="90000"/>
              </a:lnSpc>
              <a:buFont typeface="Wingdings" pitchFamily="2" charset="2"/>
              <a:buChar char="Ø"/>
            </a:pPr>
            <a:r>
              <a:rPr lang="en-GB" altLang="en-US" sz="2300">
                <a:cs typeface="Arial" charset="0"/>
              </a:rPr>
              <a:t>Proof read your final draft before submission</a:t>
            </a:r>
          </a:p>
          <a:p>
            <a:pPr marL="900113" indent="-457200" eaLnBrk="1" hangingPunct="1">
              <a:lnSpc>
                <a:spcPct val="90000"/>
              </a:lnSpc>
              <a:buFont typeface="Wingdings" pitchFamily="2" charset="2"/>
              <a:buChar char="Ø"/>
            </a:pPr>
            <a:r>
              <a:rPr lang="en-GB" altLang="en-US" sz="2300">
                <a:cs typeface="Arial" charset="0"/>
              </a:rPr>
              <a:t>Check the deadline for submission – don’t be late! </a:t>
            </a:r>
          </a:p>
          <a:p>
            <a:pPr marL="442913" indent="0" eaLnBrk="1" hangingPunct="1">
              <a:lnSpc>
                <a:spcPct val="90000"/>
              </a:lnSpc>
              <a:buNone/>
            </a:pPr>
            <a:endParaRPr lang="en-GB" altLang="en-US" sz="2300" b="1">
              <a:cs typeface="Arial" charset="0"/>
            </a:endParaRPr>
          </a:p>
        </p:txBody>
      </p:sp>
      <p:pic>
        <p:nvPicPr>
          <p:cNvPr id="2050" name="Picture 2" descr="C:\Users\Mike 3\AppData\Local\Microsoft\Windows\Temporary Internet Files\Content.IE5\O1U9RVSN\green_tic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03174" y="5818063"/>
            <a:ext cx="1042942" cy="1039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9029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animEffect transition="in" filter="fade">
                                      <p:cBhvr>
                                        <p:cTn id="7" dur="1000"/>
                                        <p:tgtEl>
                                          <p:spTgt spid="11266">
                                            <p:txEl>
                                              <p:pRg st="2" end="2"/>
                                            </p:txEl>
                                          </p:spTgt>
                                        </p:tgtEl>
                                      </p:cBhvr>
                                    </p:animEffect>
                                    <p:anim calcmode="lin" valueType="num">
                                      <p:cBhvr>
                                        <p:cTn id="8" dur="10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126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266">
                                            <p:txEl>
                                              <p:pRg st="1" end="1"/>
                                            </p:txEl>
                                          </p:spTgt>
                                        </p:tgtEl>
                                        <p:attrNameLst>
                                          <p:attrName>style.visibility</p:attrName>
                                        </p:attrNameLst>
                                      </p:cBhvr>
                                      <p:to>
                                        <p:strVal val="visible"/>
                                      </p:to>
                                    </p:set>
                                    <p:animEffect transition="in" filter="fade">
                                      <p:cBhvr>
                                        <p:cTn id="14" dur="1000"/>
                                        <p:tgtEl>
                                          <p:spTgt spid="11266">
                                            <p:txEl>
                                              <p:pRg st="1" end="1"/>
                                            </p:txEl>
                                          </p:spTgt>
                                        </p:tgtEl>
                                      </p:cBhvr>
                                    </p:animEffect>
                                    <p:anim calcmode="lin" valueType="num">
                                      <p:cBhvr>
                                        <p:cTn id="15" dur="10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126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1266">
                                            <p:txEl>
                                              <p:pRg st="3" end="3"/>
                                            </p:txEl>
                                          </p:spTgt>
                                        </p:tgtEl>
                                        <p:attrNameLst>
                                          <p:attrName>style.visibility</p:attrName>
                                        </p:attrNameLst>
                                      </p:cBhvr>
                                      <p:to>
                                        <p:strVal val="visible"/>
                                      </p:to>
                                    </p:set>
                                    <p:animEffect transition="in" filter="fade">
                                      <p:cBhvr>
                                        <p:cTn id="21" dur="1000"/>
                                        <p:tgtEl>
                                          <p:spTgt spid="11266">
                                            <p:txEl>
                                              <p:pRg st="3" end="3"/>
                                            </p:txEl>
                                          </p:spTgt>
                                        </p:tgtEl>
                                      </p:cBhvr>
                                    </p:animEffect>
                                    <p:anim calcmode="lin" valueType="num">
                                      <p:cBhvr>
                                        <p:cTn id="22" dur="10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126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1266">
                                            <p:txEl>
                                              <p:pRg st="4" end="4"/>
                                            </p:txEl>
                                          </p:spTgt>
                                        </p:tgtEl>
                                        <p:attrNameLst>
                                          <p:attrName>style.visibility</p:attrName>
                                        </p:attrNameLst>
                                      </p:cBhvr>
                                      <p:to>
                                        <p:strVal val="visible"/>
                                      </p:to>
                                    </p:set>
                                    <p:animEffect transition="in" filter="fade">
                                      <p:cBhvr>
                                        <p:cTn id="28" dur="1000"/>
                                        <p:tgtEl>
                                          <p:spTgt spid="11266">
                                            <p:txEl>
                                              <p:pRg st="4" end="4"/>
                                            </p:txEl>
                                          </p:spTgt>
                                        </p:tgtEl>
                                      </p:cBhvr>
                                    </p:animEffect>
                                    <p:anim calcmode="lin" valueType="num">
                                      <p:cBhvr>
                                        <p:cTn id="29" dur="10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126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266">
                                            <p:txEl>
                                              <p:pRg st="5" end="5"/>
                                            </p:txEl>
                                          </p:spTgt>
                                        </p:tgtEl>
                                        <p:attrNameLst>
                                          <p:attrName>style.visibility</p:attrName>
                                        </p:attrNameLst>
                                      </p:cBhvr>
                                      <p:to>
                                        <p:strVal val="visible"/>
                                      </p:to>
                                    </p:set>
                                    <p:animEffect transition="in" filter="fade">
                                      <p:cBhvr>
                                        <p:cTn id="35" dur="1000"/>
                                        <p:tgtEl>
                                          <p:spTgt spid="11266">
                                            <p:txEl>
                                              <p:pRg st="5" end="5"/>
                                            </p:txEl>
                                          </p:spTgt>
                                        </p:tgtEl>
                                      </p:cBhvr>
                                    </p:animEffect>
                                    <p:anim calcmode="lin" valueType="num">
                                      <p:cBhvr>
                                        <p:cTn id="36" dur="10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126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1266">
                                            <p:txEl>
                                              <p:pRg st="6" end="6"/>
                                            </p:txEl>
                                          </p:spTgt>
                                        </p:tgtEl>
                                        <p:attrNameLst>
                                          <p:attrName>style.visibility</p:attrName>
                                        </p:attrNameLst>
                                      </p:cBhvr>
                                      <p:to>
                                        <p:strVal val="visible"/>
                                      </p:to>
                                    </p:set>
                                    <p:animEffect transition="in" filter="fade">
                                      <p:cBhvr>
                                        <p:cTn id="42" dur="1000"/>
                                        <p:tgtEl>
                                          <p:spTgt spid="11266">
                                            <p:txEl>
                                              <p:pRg st="6" end="6"/>
                                            </p:txEl>
                                          </p:spTgt>
                                        </p:tgtEl>
                                      </p:cBhvr>
                                    </p:animEffect>
                                    <p:anim calcmode="lin" valueType="num">
                                      <p:cBhvr>
                                        <p:cTn id="43" dur="10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1126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100">
                <a:solidFill>
                  <a:srgbClr val="FFFFFF"/>
                </a:solidFill>
              </a:rPr>
              <a:t>Assignment brief - Report</a:t>
            </a:r>
          </a:p>
        </p:txBody>
      </p:sp>
      <p:sp>
        <p:nvSpPr>
          <p:cNvPr id="10" name="Rectangle 9">
            <a:extLst>
              <a:ext uri="{FF2B5EF4-FFF2-40B4-BE49-F238E27FC236}">
                <a16:creationId xmlns:a16="http://schemas.microsoft.com/office/drawing/2014/main" id="{6166C6D1-23AC-49C4-BA07-238E4E9F8C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lnSpc>
                <a:spcPct val="90000"/>
              </a:lnSpc>
              <a:buFont typeface="+mj-lt"/>
              <a:buAutoNum type="alphaLcParenR"/>
            </a:pPr>
            <a:r>
              <a:rPr lang="en-GB" sz="1600" b="1">
                <a:latin typeface="Arial"/>
                <a:ea typeface="Times New Roman"/>
              </a:rPr>
              <a:t>REPORT: ANALYSIS/EVALUATION/CRITIQUE  </a:t>
            </a:r>
            <a:endParaRPr lang="en-GB" sz="1600">
              <a:latin typeface="Times New Roman"/>
              <a:ea typeface="Times New Roman"/>
            </a:endParaRPr>
          </a:p>
          <a:p>
            <a:pPr lvl="0">
              <a:lnSpc>
                <a:spcPct val="90000"/>
              </a:lnSpc>
              <a:buFont typeface="Symbol"/>
              <a:buChar char=""/>
            </a:pPr>
            <a:r>
              <a:rPr lang="en-GB" sz="1600">
                <a:latin typeface="Arial"/>
                <a:ea typeface="Times New Roman"/>
              </a:rPr>
              <a:t>The specific objectives of the module should be met with clear aims and objectives that are fully addressed throughout the assignment.  The discursive content of the assignment should be supported by pertinent facts and figures. There should be a critical focus on analysis and evaluation based on effective critique of business practice using theoretical concepts and ideas on change management. </a:t>
            </a:r>
            <a:endParaRPr lang="en-GB" sz="1600">
              <a:latin typeface="Times New Roman"/>
              <a:ea typeface="Times New Roman"/>
            </a:endParaRPr>
          </a:p>
          <a:p>
            <a:pPr marL="114300" indent="0">
              <a:lnSpc>
                <a:spcPct val="90000"/>
              </a:lnSpc>
              <a:spcAft>
                <a:spcPts val="0"/>
              </a:spcAft>
              <a:buNone/>
            </a:pPr>
            <a:r>
              <a:rPr lang="en-GB" sz="1600">
                <a:latin typeface="Arial"/>
                <a:ea typeface="Times New Roman"/>
              </a:rPr>
              <a:t> </a:t>
            </a:r>
            <a:endParaRPr lang="en-GB" sz="1600">
              <a:latin typeface="Times New Roman"/>
              <a:ea typeface="Times New Roman"/>
            </a:endParaRPr>
          </a:p>
          <a:p>
            <a:pPr lvl="0">
              <a:lnSpc>
                <a:spcPct val="90000"/>
              </a:lnSpc>
              <a:buFont typeface="Symbol"/>
              <a:buChar char=""/>
            </a:pPr>
            <a:r>
              <a:rPr lang="en-GB" sz="1600">
                <a:latin typeface="Arial"/>
                <a:ea typeface="Times New Roman"/>
              </a:rPr>
              <a:t>Build on the work undertaken for the presentation.  Link theory with practice and present evidence to support conclusions reached. The conclusion should be informative and cogently structured.  Recommendations should be relevant in relation to the information and analysis produced in the main body of the assignment. </a:t>
            </a:r>
            <a:endParaRPr lang="en-GB" sz="1600">
              <a:latin typeface="Times New Roman"/>
              <a:ea typeface="Times New Roman"/>
            </a:endParaRPr>
          </a:p>
          <a:p>
            <a:pPr marL="457200">
              <a:lnSpc>
                <a:spcPct val="90000"/>
              </a:lnSpc>
              <a:spcAft>
                <a:spcPts val="0"/>
              </a:spcAft>
            </a:pPr>
            <a:endParaRPr lang="en-GB" sz="1600">
              <a:latin typeface="Times New Roman"/>
              <a:ea typeface="Times New Roman"/>
            </a:endParaRPr>
          </a:p>
          <a:p>
            <a:pPr lvl="0">
              <a:lnSpc>
                <a:spcPct val="90000"/>
              </a:lnSpc>
              <a:buFont typeface="Symbol"/>
              <a:buChar char=""/>
            </a:pPr>
            <a:r>
              <a:rPr lang="en-GB" sz="1600" b="1">
                <a:latin typeface="Arial"/>
                <a:ea typeface="Times New Roman"/>
              </a:rPr>
              <a:t>The assignment content should be evaluative, analytical, have a strong business case, strategic focus and customer orientation so as to re-enforce the business case for change.</a:t>
            </a:r>
            <a:endParaRPr lang="en-GB" sz="1600">
              <a:latin typeface="Times New Roman"/>
              <a:ea typeface="Times New Roman"/>
            </a:endParaRPr>
          </a:p>
          <a:p>
            <a:pPr>
              <a:lnSpc>
                <a:spcPct val="90000"/>
              </a:lnSpc>
            </a:pPr>
            <a:endParaRPr lang="en-GB" sz="1600"/>
          </a:p>
        </p:txBody>
      </p:sp>
    </p:spTree>
    <p:extLst>
      <p:ext uri="{BB962C8B-B14F-4D97-AF65-F5344CB8AC3E}">
        <p14:creationId xmlns:p14="http://schemas.microsoft.com/office/powerpoint/2010/main" val="3959512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endParaRPr lang="en-GB" sz="33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lvl="0">
              <a:buFont typeface="Symbol"/>
              <a:buChar char=""/>
            </a:pPr>
            <a:r>
              <a:rPr lang="en-GB" sz="2300" b="1">
                <a:latin typeface="Arial"/>
                <a:ea typeface="Times New Roman"/>
              </a:rPr>
              <a:t>Your analysis and evaluation should make reference to theoretical models, ideas and concepts, focusing on organisational development, the socio-psychology of resistance to change and sustaining organisational effectiveness.</a:t>
            </a:r>
          </a:p>
          <a:p>
            <a:pPr marL="0" lvl="0" indent="0">
              <a:buNone/>
            </a:pPr>
            <a:endParaRPr lang="en-GB" sz="2300">
              <a:latin typeface="Times New Roman"/>
              <a:ea typeface="Times New Roman"/>
            </a:endParaRPr>
          </a:p>
          <a:p>
            <a:pPr lvl="0">
              <a:buFont typeface="Symbol"/>
              <a:buChar char=""/>
            </a:pPr>
            <a:r>
              <a:rPr lang="en-GB" sz="2300">
                <a:latin typeface="Arial"/>
                <a:ea typeface="Times New Roman"/>
              </a:rPr>
              <a:t>Utilise a variety of data sources, which might include primary data, to inform the reader and support your analysis, conclusions and recommendations.</a:t>
            </a:r>
            <a:endParaRPr lang="en-GB" sz="2300">
              <a:latin typeface="Times New Roman"/>
              <a:ea typeface="Times New Roman"/>
            </a:endParaRPr>
          </a:p>
          <a:p>
            <a:pPr marL="0" indent="0">
              <a:buNone/>
            </a:pPr>
            <a:endParaRPr lang="en-GB" sz="2300"/>
          </a:p>
          <a:p>
            <a:pPr marL="0" indent="0">
              <a:buNone/>
            </a:pPr>
            <a:endParaRPr lang="en-GB" sz="2300"/>
          </a:p>
        </p:txBody>
      </p:sp>
    </p:spTree>
    <p:extLst>
      <p:ext uri="{BB962C8B-B14F-4D97-AF65-F5344CB8AC3E}">
        <p14:creationId xmlns:p14="http://schemas.microsoft.com/office/powerpoint/2010/main" val="209195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endParaRPr lang="en-GB" sz="33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marL="114300" indent="0">
              <a:lnSpc>
                <a:spcPct val="90000"/>
              </a:lnSpc>
              <a:spcAft>
                <a:spcPts val="0"/>
              </a:spcAft>
              <a:buNone/>
            </a:pPr>
            <a:r>
              <a:rPr lang="en-GB" sz="1400" dirty="0">
                <a:latin typeface="Arial"/>
                <a:ea typeface="Times New Roman"/>
              </a:rPr>
              <a:t>Please note the following when completing your report:</a:t>
            </a:r>
            <a:endParaRPr lang="en-GB" sz="1400" dirty="0">
              <a:latin typeface="Times New Roman"/>
              <a:ea typeface="Times New Roman"/>
            </a:endParaRPr>
          </a:p>
          <a:p>
            <a:pPr lvl="0">
              <a:lnSpc>
                <a:spcPct val="90000"/>
              </a:lnSpc>
              <a:buFont typeface="+mj-lt"/>
              <a:buAutoNum type="arabicPeriod"/>
            </a:pPr>
            <a:r>
              <a:rPr lang="en-GB" sz="1400" b="1" dirty="0">
                <a:latin typeface="Arial"/>
                <a:ea typeface="Times New Roman"/>
                <a:cs typeface="Times New Roman"/>
              </a:rPr>
              <a:t>Writing:</a:t>
            </a:r>
            <a:r>
              <a:rPr lang="en-GB" sz="1400" dirty="0">
                <a:latin typeface="Arial"/>
                <a:ea typeface="Times New Roman"/>
                <a:cs typeface="Times New Roman"/>
              </a:rPr>
              <a:t> Written in English in an appropriate business/academic style</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Focus:</a:t>
            </a:r>
            <a:r>
              <a:rPr lang="en-GB" sz="1400" dirty="0">
                <a:latin typeface="Arial"/>
                <a:ea typeface="Times New Roman"/>
                <a:cs typeface="Times New Roman"/>
              </a:rPr>
              <a:t> Focus only on the tasks set in the assignment.</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Length:</a:t>
            </a:r>
            <a:r>
              <a:rPr lang="en-GB" sz="1400" dirty="0">
                <a:latin typeface="Arial"/>
                <a:ea typeface="Times New Roman"/>
                <a:cs typeface="Times New Roman"/>
              </a:rPr>
              <a:t> see brief </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Formatting:</a:t>
            </a:r>
            <a:r>
              <a:rPr lang="en-GB" sz="1400" dirty="0">
                <a:latin typeface="Arial"/>
                <a:ea typeface="Times New Roman"/>
                <a:cs typeface="Times New Roman"/>
              </a:rPr>
              <a:t> Typed on A4 paper in Times New Roman or Arial font 12 with at least 2.5 centimetre space at each edge, double spaced and pages numbered.</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Document format:</a:t>
            </a:r>
            <a:r>
              <a:rPr lang="en-GB" sz="1400" dirty="0">
                <a:latin typeface="Arial"/>
                <a:ea typeface="Times New Roman"/>
                <a:cs typeface="Times New Roman"/>
              </a:rPr>
              <a:t> In business report format, with a clear title, course, and name or ID number on a cover sheet and including a bibliography using Harvard referencing throughout.</a:t>
            </a:r>
            <a:endParaRPr lang="en-GB" sz="1400" dirty="0">
              <a:latin typeface="Times New Roman"/>
              <a:ea typeface="Times New Roman"/>
              <a:cs typeface="Times New Roman"/>
            </a:endParaRPr>
          </a:p>
          <a:p>
            <a:pPr lvl="0">
              <a:lnSpc>
                <a:spcPct val="90000"/>
              </a:lnSpc>
              <a:buFont typeface="+mj-lt"/>
              <a:buAutoNum type="arabicPeriod"/>
            </a:pPr>
            <a:r>
              <a:rPr lang="en-GB" sz="1400" b="1" dirty="0">
                <a:latin typeface="Arial"/>
                <a:ea typeface="Times New Roman"/>
                <a:cs typeface="Times New Roman"/>
              </a:rPr>
              <a:t>Research:</a:t>
            </a:r>
            <a:r>
              <a:rPr lang="en-GB" sz="1400" dirty="0">
                <a:latin typeface="Arial"/>
                <a:ea typeface="Times New Roman"/>
                <a:cs typeface="Times New Roman"/>
              </a:rPr>
              <a:t> Research should use reliable and relevant sources of information e.g. academic books and journals that have been peer reviewed. The research should be extensive. </a:t>
            </a:r>
            <a:endParaRPr lang="en-GB" sz="1400" dirty="0">
              <a:latin typeface="Times New Roman"/>
              <a:ea typeface="Times New Roman"/>
              <a:cs typeface="Times New Roman"/>
            </a:endParaRPr>
          </a:p>
          <a:p>
            <a:pPr marL="457200">
              <a:lnSpc>
                <a:spcPct val="90000"/>
              </a:lnSpc>
              <a:spcAft>
                <a:spcPts val="0"/>
              </a:spcAft>
            </a:pPr>
            <a:endParaRPr lang="en-GB" sz="1400" dirty="0">
              <a:latin typeface="Times New Roman"/>
              <a:ea typeface="Times New Roman"/>
            </a:endParaRPr>
          </a:p>
          <a:p>
            <a:pPr marL="114300" indent="0">
              <a:lnSpc>
                <a:spcPct val="90000"/>
              </a:lnSpc>
              <a:spcAft>
                <a:spcPts val="0"/>
              </a:spcAft>
              <a:buNone/>
            </a:pPr>
            <a:r>
              <a:rPr lang="en-GB" sz="1400" dirty="0">
                <a:latin typeface="Arial"/>
                <a:ea typeface="Times New Roman"/>
              </a:rPr>
              <a:t> </a:t>
            </a:r>
            <a:endParaRPr lang="en-GB" sz="1400" dirty="0">
              <a:latin typeface="Times New Roman"/>
              <a:ea typeface="Times New Roman"/>
            </a:endParaRPr>
          </a:p>
          <a:p>
            <a:pPr>
              <a:lnSpc>
                <a:spcPct val="90000"/>
              </a:lnSpc>
            </a:pPr>
            <a:r>
              <a:rPr lang="en-GB" sz="1400" b="1" dirty="0">
                <a:latin typeface="Arial"/>
                <a:ea typeface="Times New Roman"/>
              </a:rPr>
              <a:t>The use of a range of information sources is expected – academic books, peer reviewed journal articles, professional articles, press releases and newspaper articles, reliable statistics, company annual reports and other company information.</a:t>
            </a:r>
            <a:endParaRPr lang="en-GB" sz="1400" dirty="0"/>
          </a:p>
        </p:txBody>
      </p:sp>
    </p:spTree>
    <p:extLst>
      <p:ext uri="{BB962C8B-B14F-4D97-AF65-F5344CB8AC3E}">
        <p14:creationId xmlns:p14="http://schemas.microsoft.com/office/powerpoint/2010/main" val="3243808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00034" y="500042"/>
            <a:ext cx="8229600" cy="714380"/>
          </a:xfrm>
          <a:ln/>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sz="2800"/>
              <a:t/>
            </a:r>
            <a:br>
              <a:rPr lang="en-GB" sz="2800"/>
            </a:br>
            <a:r>
              <a:rPr lang="en-GB" sz="2800"/>
              <a:t/>
            </a:r>
            <a:br>
              <a:rPr lang="en-GB" sz="2800"/>
            </a:br>
            <a:r>
              <a:rPr lang="en-GB" sz="2900">
                <a:solidFill>
                  <a:srgbClr val="6600FF"/>
                </a:solidFill>
                <a:effectLst/>
                <a:cs typeface="Arial" pitchFamily="34" charset="0"/>
              </a:rPr>
              <a:t>Writing up the research: considerations &amp; contents </a:t>
            </a:r>
            <a:r>
              <a:rPr lang="en-GB" sz="2900">
                <a:solidFill>
                  <a:srgbClr val="6600FF"/>
                </a:solidFill>
                <a:effectLst/>
              </a:rPr>
              <a:t> </a:t>
            </a:r>
            <a:r>
              <a:rPr lang="en-GB" sz="2900">
                <a:solidFill>
                  <a:srgbClr val="6600FF"/>
                </a:solidFill>
                <a:effectLst/>
                <a:cs typeface="Arial" pitchFamily="34" charset="0"/>
              </a:rPr>
              <a:t/>
            </a:r>
            <a:br>
              <a:rPr lang="en-GB" sz="2900">
                <a:solidFill>
                  <a:srgbClr val="6600FF"/>
                </a:solidFill>
                <a:effectLst/>
                <a:cs typeface="Arial" pitchFamily="34" charset="0"/>
              </a:rPr>
            </a:br>
            <a:endParaRPr lang="en-GB" sz="2900" dirty="0">
              <a:solidFill>
                <a:srgbClr val="6600FF"/>
              </a:solidFill>
              <a:effectLst/>
              <a:cs typeface="Arial" pitchFamily="34" charset="0"/>
            </a:endParaRPr>
          </a:p>
        </p:txBody>
      </p:sp>
      <p:sp>
        <p:nvSpPr>
          <p:cNvPr id="8" name="Content Placeholder 7"/>
          <p:cNvSpPr>
            <a:spLocks noGrp="1"/>
          </p:cNvSpPr>
          <p:nvPr>
            <p:ph idx="1"/>
          </p:nvPr>
        </p:nvSpPr>
        <p:spPr>
          <a:xfrm>
            <a:off x="500034" y="1571612"/>
            <a:ext cx="8229600" cy="4233652"/>
          </a:xfrm>
        </p:spPr>
        <p:txBody>
          <a:bodyPr>
            <a:normAutofit fontScale="85000" lnSpcReduction="20000"/>
          </a:bodyPr>
          <a:lstStyle/>
          <a:p>
            <a:pPr>
              <a:buNone/>
            </a:pPr>
            <a:r>
              <a:rPr lang="en-GB" sz="2600">
                <a:cs typeface="Arial" pitchFamily="34" charset="0"/>
              </a:rPr>
              <a:t>Aim:  </a:t>
            </a:r>
          </a:p>
          <a:p>
            <a:pPr marL="87313" indent="0">
              <a:buNone/>
            </a:pPr>
            <a:r>
              <a:rPr lang="en-GB" sz="2600">
                <a:cs typeface="Arial" pitchFamily="34" charset="0"/>
              </a:rPr>
              <a:t>To introduce the student to the key considerations,  conventions and requirements in the process of writing up research &amp; preparing  reports</a:t>
            </a:r>
          </a:p>
          <a:p>
            <a:pPr>
              <a:buNone/>
            </a:pPr>
            <a:endParaRPr lang="en-GB" sz="2600">
              <a:cs typeface="Arial" pitchFamily="34" charset="0"/>
            </a:endParaRPr>
          </a:p>
          <a:p>
            <a:pPr>
              <a:buNone/>
            </a:pPr>
            <a:r>
              <a:rPr lang="en-GB" sz="2600">
                <a:cs typeface="Arial" pitchFamily="34" charset="0"/>
              </a:rPr>
              <a:t>Objectives are to:</a:t>
            </a:r>
          </a:p>
          <a:p>
            <a:pPr>
              <a:buFont typeface="Arial" pitchFamily="34" charset="0"/>
              <a:buChar char="•"/>
            </a:pPr>
            <a:r>
              <a:rPr lang="en-GB" sz="2600">
                <a:cs typeface="Arial" pitchFamily="34" charset="0"/>
              </a:rPr>
              <a:t>discuss  the main considerations involved in writing up research</a:t>
            </a:r>
          </a:p>
          <a:p>
            <a:pPr>
              <a:buFont typeface="Arial" pitchFamily="34" charset="0"/>
              <a:buChar char="•"/>
            </a:pPr>
            <a:r>
              <a:rPr lang="en-GB" sz="2600">
                <a:cs typeface="Arial" pitchFamily="34" charset="0"/>
              </a:rPr>
              <a:t>identify the conventions to which writers should adhere</a:t>
            </a:r>
          </a:p>
          <a:p>
            <a:pPr>
              <a:buFont typeface="Arial" pitchFamily="34" charset="0"/>
              <a:buChar char="•"/>
            </a:pPr>
            <a:r>
              <a:rPr lang="en-GB" sz="2600">
                <a:cs typeface="Arial" pitchFamily="34" charset="0"/>
              </a:rPr>
              <a:t>outline  the structure and format of the document</a:t>
            </a:r>
          </a:p>
          <a:p>
            <a:pPr>
              <a:buFont typeface="Arial" pitchFamily="34" charset="0"/>
              <a:buChar char="•"/>
            </a:pPr>
            <a:r>
              <a:rPr lang="en-GB" sz="2600">
                <a:cs typeface="Arial" pitchFamily="34" charset="0"/>
              </a:rPr>
              <a:t>consider the purpose and contents of the different sections</a:t>
            </a:r>
          </a:p>
          <a:p>
            <a:pPr>
              <a:buFont typeface="Arial" pitchFamily="34" charset="0"/>
              <a:buChar char="•"/>
            </a:pPr>
            <a:r>
              <a:rPr lang="en-GB" sz="2600">
                <a:cs typeface="Arial" pitchFamily="34" charset="0"/>
              </a:rPr>
              <a:t>identify the components of different types of documents  </a:t>
            </a:r>
          </a:p>
          <a:p>
            <a:pPr>
              <a:buNone/>
            </a:pPr>
            <a:r>
              <a:rPr lang="en-GB" sz="2600">
                <a:cs typeface="Arial" pitchFamily="34" charset="0"/>
              </a:rPr>
              <a:t> </a:t>
            </a:r>
          </a:p>
          <a:p>
            <a:pPr>
              <a:buNone/>
            </a:pPr>
            <a:endParaRPr lang="en-GB" sz="2400" dirty="0"/>
          </a:p>
        </p:txBody>
      </p:sp>
      <p:sp>
        <p:nvSpPr>
          <p:cNvPr id="9" name="Footer Placeholder 8"/>
          <p:cNvSpPr>
            <a:spLocks noGrp="1"/>
          </p:cNvSpPr>
          <p:nvPr>
            <p:ph type="ftr" sz="quarter" idx="11"/>
          </p:nvPr>
        </p:nvSpPr>
        <p:spPr>
          <a:xfrm>
            <a:off x="2357422" y="5786454"/>
            <a:ext cx="6357982" cy="272235"/>
          </a:xfrm>
        </p:spPr>
        <p:txBody>
          <a:bodyPr/>
          <a:lstStyle/>
          <a:p>
            <a:r>
              <a:rPr lang="en-GB">
                <a:solidFill>
                  <a:prstClr val="black"/>
                </a:solidFill>
              </a:rPr>
              <a:t>Material adapted from: Denscombe, M (2008) The Good Research Guide 3</a:t>
            </a:r>
            <a:r>
              <a:rPr lang="en-GB" baseline="30000">
                <a:solidFill>
                  <a:prstClr val="black"/>
                </a:solidFill>
              </a:rPr>
              <a:t>rd</a:t>
            </a:r>
            <a:r>
              <a:rPr lang="en-GB">
                <a:solidFill>
                  <a:prstClr val="black"/>
                </a:solidFill>
              </a:rPr>
              <a:t> ed OUP Maidenhead</a:t>
            </a:r>
            <a:endParaRPr lang="en-GB" dirty="0">
              <a:solidFill>
                <a:prstClr val="black"/>
              </a:solidFill>
            </a:endParaRPr>
          </a:p>
        </p:txBody>
      </p:sp>
      <p:sp>
        <p:nvSpPr>
          <p:cNvPr id="5" name="Slide Number Placeholder 4"/>
          <p:cNvSpPr>
            <a:spLocks noGrp="1"/>
          </p:cNvSpPr>
          <p:nvPr>
            <p:ph type="sldNum" sz="quarter" idx="12"/>
          </p:nvPr>
        </p:nvSpPr>
        <p:spPr/>
        <p:txBody>
          <a:bodyPr/>
          <a:lstStyle/>
          <a:p>
            <a:fld id="{97503B6A-4DA5-4756-B58A-8B28CBAE0F46}" type="slidenum">
              <a:rPr lang="en-GB" smtClean="0">
                <a:solidFill>
                  <a:prstClr val="black"/>
                </a:solidFill>
              </a:rPr>
              <a:pPr/>
              <a:t>7</a:t>
            </a:fld>
            <a:endParaRPr lang="en-GB" dirty="0">
              <a:solidFill>
                <a:prstClr val="black"/>
              </a:solidFill>
            </a:endParaRPr>
          </a:p>
        </p:txBody>
      </p:sp>
      <p:pic>
        <p:nvPicPr>
          <p:cNvPr id="3074" name="Picture 2" descr="C:\Users\Mike 3\AppData\Local\Microsoft\Windows\Temporary Internet Files\Content.IE5\0P205L6I\boy_writing[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5373216"/>
            <a:ext cx="1698780" cy="1359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52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Effect transition="in" filter="wipe(down)">
                                      <p:cBhvr>
                                        <p:cTn id="13" dur="500"/>
                                        <p:tgtEl>
                                          <p:spTgt spid="8">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8">
                                            <p:txEl>
                                              <p:pRg st="1" end="1"/>
                                            </p:txEl>
                                          </p:spTgt>
                                        </p:tgtEl>
                                        <p:attrNameLst>
                                          <p:attrName>style.visibility</p:attrName>
                                        </p:attrNameLst>
                                      </p:cBhvr>
                                      <p:to>
                                        <p:strVal val="visible"/>
                                      </p:to>
                                    </p:set>
                                    <p:animEffect transition="in" filter="wipe(down)">
                                      <p:cBhvr>
                                        <p:cTn id="18" dur="500"/>
                                        <p:tgtEl>
                                          <p:spTgt spid="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Effect transition="in" filter="wipe(down)">
                                      <p:cBhvr>
                                        <p:cTn id="23" dur="500"/>
                                        <p:tgtEl>
                                          <p:spTgt spid="8">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wipe(down)">
                                      <p:cBhvr>
                                        <p:cTn id="28" dur="500"/>
                                        <p:tgtEl>
                                          <p:spTgt spid="8">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8">
                                            <p:txEl>
                                              <p:pRg st="5" end="5"/>
                                            </p:txEl>
                                          </p:spTgt>
                                        </p:tgtEl>
                                        <p:attrNameLst>
                                          <p:attrName>style.visibility</p:attrName>
                                        </p:attrNameLst>
                                      </p:cBhvr>
                                      <p:to>
                                        <p:strVal val="visible"/>
                                      </p:to>
                                    </p:set>
                                    <p:animEffect transition="in" filter="wipe(down)">
                                      <p:cBhvr>
                                        <p:cTn id="33" dur="500"/>
                                        <p:tgtEl>
                                          <p:spTgt spid="8">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8">
                                            <p:txEl>
                                              <p:pRg st="6" end="6"/>
                                            </p:txEl>
                                          </p:spTgt>
                                        </p:tgtEl>
                                        <p:attrNameLst>
                                          <p:attrName>style.visibility</p:attrName>
                                        </p:attrNameLst>
                                      </p:cBhvr>
                                      <p:to>
                                        <p:strVal val="visible"/>
                                      </p:to>
                                    </p:set>
                                    <p:animEffect transition="in" filter="wipe(down)">
                                      <p:cBhvr>
                                        <p:cTn id="38" dur="500"/>
                                        <p:tgtEl>
                                          <p:spTgt spid="8">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8">
                                            <p:txEl>
                                              <p:pRg st="7" end="7"/>
                                            </p:txEl>
                                          </p:spTgt>
                                        </p:tgtEl>
                                        <p:attrNameLst>
                                          <p:attrName>style.visibility</p:attrName>
                                        </p:attrNameLst>
                                      </p:cBhvr>
                                      <p:to>
                                        <p:strVal val="visible"/>
                                      </p:to>
                                    </p:set>
                                    <p:animEffect transition="in" filter="wipe(down)">
                                      <p:cBhvr>
                                        <p:cTn id="43" dur="500"/>
                                        <p:tgtEl>
                                          <p:spTgt spid="8">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8">
                                            <p:txEl>
                                              <p:pRg st="8" end="8"/>
                                            </p:txEl>
                                          </p:spTgt>
                                        </p:tgtEl>
                                        <p:attrNameLst>
                                          <p:attrName>style.visibility</p:attrName>
                                        </p:attrNameLst>
                                      </p:cBhvr>
                                      <p:to>
                                        <p:strVal val="visible"/>
                                      </p:to>
                                    </p:set>
                                    <p:animEffect transition="in" filter="wipe(down)">
                                      <p:cBhvr>
                                        <p:cTn id="48" dur="500"/>
                                        <p:tgtEl>
                                          <p:spTgt spid="8">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8">
                                            <p:txEl>
                                              <p:pRg st="9" end="9"/>
                                            </p:txEl>
                                          </p:spTgt>
                                        </p:tgtEl>
                                        <p:attrNameLst>
                                          <p:attrName>style.visibility</p:attrName>
                                        </p:attrNameLst>
                                      </p:cBhvr>
                                      <p:to>
                                        <p:strVal val="visible"/>
                                      </p:to>
                                    </p:set>
                                    <p:animEffect transition="in" filter="wipe(down)">
                                      <p:cBhvr>
                                        <p:cTn id="53" dur="500"/>
                                        <p:tgtEl>
                                          <p:spTgt spid="8">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56792"/>
            <a:ext cx="8229600" cy="4450499"/>
          </a:xfrm>
          <a:ln w="28575">
            <a:noFill/>
          </a:ln>
          <a:effectLst>
            <a:reflection blurRad="6350" stA="52000" endA="300" endPos="35000" dir="5400000" sy="-100000" algn="bl" rotWithShape="0"/>
          </a:effectLst>
        </p:spPr>
        <p:txBody>
          <a:bodyPr>
            <a:normAutofit fontScale="92500" lnSpcReduction="20000"/>
          </a:bodyPr>
          <a:lstStyle/>
          <a:p>
            <a:pPr lvl="0">
              <a:buNone/>
            </a:pPr>
            <a:r>
              <a:rPr lang="en-GB" sz="2800">
                <a:latin typeface="Arial" pitchFamily="34" charset="0"/>
                <a:cs typeface="Arial" pitchFamily="34" charset="0"/>
              </a:rPr>
              <a:t>  	</a:t>
            </a:r>
            <a:r>
              <a:rPr lang="en-GB" sz="2800">
                <a:cs typeface="Arial" pitchFamily="34" charset="0"/>
              </a:rPr>
              <a:t>‘Writing up’ is an integral part of the research process.  It is not something which is tagged on at the end. </a:t>
            </a:r>
          </a:p>
          <a:p>
            <a:pPr lvl="0">
              <a:buNone/>
            </a:pPr>
            <a:r>
              <a:rPr lang="en-GB" sz="2800">
                <a:cs typeface="Arial" pitchFamily="34" charset="0"/>
              </a:rPr>
              <a:t> 	Nor is it a straightforward, simple task.  </a:t>
            </a:r>
          </a:p>
          <a:p>
            <a:pPr lvl="0">
              <a:buNone/>
            </a:pPr>
            <a:r>
              <a:rPr lang="en-GB" sz="2800">
                <a:cs typeface="Arial" pitchFamily="34" charset="0"/>
              </a:rPr>
              <a:t>	Far from it, writing up is skilful.  </a:t>
            </a:r>
          </a:p>
          <a:p>
            <a:pPr lvl="0">
              <a:buNone/>
            </a:pPr>
            <a:r>
              <a:rPr lang="en-GB" sz="2800">
                <a:cs typeface="Arial" pitchFamily="34" charset="0"/>
              </a:rPr>
              <a:t>	</a:t>
            </a:r>
          </a:p>
          <a:p>
            <a:pPr lvl="0">
              <a:buNone/>
            </a:pPr>
            <a:r>
              <a:rPr lang="en-GB" sz="2800">
                <a:cs typeface="Arial" pitchFamily="34" charset="0"/>
              </a:rPr>
              <a:t>	It involves a blend of interpretation, craft and convention aimed at producing a formal record of the research that can be evaluated by others.’ </a:t>
            </a:r>
          </a:p>
          <a:p>
            <a:pPr>
              <a:buNone/>
            </a:pPr>
            <a:r>
              <a:rPr lang="en-GB" sz="2800">
                <a:latin typeface="Arial" pitchFamily="34" charset="0"/>
                <a:cs typeface="Arial" pitchFamily="34" charset="0"/>
              </a:rPr>
              <a:t>                    						        							</a:t>
            </a:r>
            <a:r>
              <a:rPr lang="en-GB" sz="1000">
                <a:latin typeface="Arial" pitchFamily="34" charset="0"/>
                <a:cs typeface="Arial" pitchFamily="34" charset="0"/>
              </a:rPr>
              <a:t>(Denscombe, 2007:136)</a:t>
            </a:r>
          </a:p>
          <a:p>
            <a:pPr>
              <a:buNone/>
            </a:pPr>
            <a:endParaRPr lang="en-GB" sz="1300"/>
          </a:p>
          <a:p>
            <a:pPr>
              <a:buNone/>
            </a:pPr>
            <a:r>
              <a:rPr lang="en-GB" sz="1300"/>
              <a:t>Material adapted from: Denscombe, M (2008) The Good Research Guide 3</a:t>
            </a:r>
            <a:r>
              <a:rPr lang="en-GB" sz="1300" baseline="30000"/>
              <a:t>rd</a:t>
            </a:r>
            <a:r>
              <a:rPr lang="en-GB" sz="1300"/>
              <a:t> ed OUP Maidenhead</a:t>
            </a:r>
          </a:p>
          <a:p>
            <a:endParaRPr lang="en-GB" dirty="0"/>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8</a:t>
            </a:fld>
            <a:endParaRPr lang="en-GB">
              <a:solidFill>
                <a:prstClr val="black"/>
              </a:solidFill>
            </a:endParaRPr>
          </a:p>
        </p:txBody>
      </p:sp>
      <p:sp>
        <p:nvSpPr>
          <p:cNvPr id="5" name="Rectangle 4"/>
          <p:cNvSpPr/>
          <p:nvPr/>
        </p:nvSpPr>
        <p:spPr>
          <a:xfrm>
            <a:off x="1500166" y="571480"/>
            <a:ext cx="5786478" cy="769441"/>
          </a:xfrm>
          <a:prstGeom prst="rect">
            <a:avLst/>
          </a:prstGeom>
          <a:ln w="28575">
            <a:solidFill>
              <a:srgbClr val="00B0F0"/>
            </a:solidFill>
          </a:ln>
          <a:scene3d>
            <a:camera prst="orthographicFront"/>
            <a:lightRig rig="threePt" dir="t"/>
          </a:scene3d>
          <a:sp3d>
            <a:bevelT/>
          </a:sp3d>
        </p:spPr>
        <p:txBody>
          <a:bodyPr wrap="square">
            <a:spAutoFit/>
          </a:bodyPr>
          <a:lstStyle/>
          <a:p>
            <a:pPr algn="ctr"/>
            <a:endParaRPr lang="en-GB" sz="1600">
              <a:solidFill>
                <a:prstClr val="black"/>
              </a:solidFill>
              <a:latin typeface="Arial" pitchFamily="34" charset="0"/>
              <a:cs typeface="Arial" pitchFamily="34" charset="0"/>
            </a:endParaRPr>
          </a:p>
          <a:p>
            <a:pPr algn="ctr"/>
            <a:r>
              <a:rPr lang="en-GB" sz="2800">
                <a:solidFill>
                  <a:srgbClr val="6600FF"/>
                </a:solidFill>
                <a:cs typeface="Arial" pitchFamily="34" charset="0"/>
              </a:rPr>
              <a:t>Writing up the research </a:t>
            </a:r>
            <a:endParaRPr lang="en-GB" sz="2800" dirty="0">
              <a:solidFill>
                <a:srgbClr val="6600FF"/>
              </a:solidFill>
            </a:endParaRPr>
          </a:p>
        </p:txBody>
      </p:sp>
      <p:pic>
        <p:nvPicPr>
          <p:cNvPr id="4099" name="Picture 3" descr="C:\Users\Mike 3\AppData\Local\Microsoft\Windows\Temporary Internet Files\Content.IE5\0P205L6I\kids-hand-writing-clip-art-writing1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52844" y="5301208"/>
            <a:ext cx="2391156" cy="1463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08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wipe(down)">
                                      <p:cBhvr>
                                        <p:cTn id="7" dur="500"/>
                                        <p:tgtEl>
                                          <p:spTgt spid="2">
                                            <p:bg/>
                                          </p:spTgt>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xEl>
                                              <p:pRg st="5" end="5"/>
                                            </p:txEl>
                                          </p:spTgt>
                                        </p:tgtEl>
                                        <p:attrNameLst>
                                          <p:attrName>style.visibility</p:attrName>
                                        </p:attrNameLst>
                                      </p:cBhvr>
                                      <p:to>
                                        <p:strVal val="visible"/>
                                      </p:to>
                                    </p:set>
                                    <p:animEffect transition="in" filter="wipe(down)">
                                      <p:cBhvr>
                                        <p:cTn id="10" dur="500"/>
                                        <p:tgtEl>
                                          <p:spTgt spid="2">
                                            <p:txEl>
                                              <p:pRg st="5" end="5"/>
                                            </p:txEl>
                                          </p:spTgt>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Effect transition="in" filter="wipe(down)">
                                      <p:cBhvr>
                                        <p:cTn id="13" dur="500"/>
                                        <p:tgtEl>
                                          <p:spTgt spid="2">
                                            <p:txEl>
                                              <p:pRg st="7" end="7"/>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fade">
                                      <p:cBhvr>
                                        <p:cTn id="18" dur="1000"/>
                                        <p:tgtEl>
                                          <p:spTgt spid="2">
                                            <p:txEl>
                                              <p:pRg st="1" end="1"/>
                                            </p:txEl>
                                          </p:spTgt>
                                        </p:tgtEl>
                                      </p:cBhvr>
                                    </p:animEffect>
                                    <p:anim calcmode="lin" valueType="num">
                                      <p:cBhvr>
                                        <p:cTn id="19"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additive="base">
                                        <p:cTn id="2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582726"/>
          </a:xfrm>
        </p:spPr>
        <p:txBody>
          <a:bodyPr>
            <a:normAutofit/>
          </a:bodyPr>
          <a:lstStyle/>
          <a:p>
            <a:pPr algn="ctr"/>
            <a:r>
              <a:rPr lang="en-GB" sz="2800" dirty="0">
                <a:solidFill>
                  <a:srgbClr val="6600FF"/>
                </a:solidFill>
                <a:effectLst/>
                <a:latin typeface="+mn-lt"/>
                <a:cs typeface="Arial" pitchFamily="34" charset="0"/>
              </a:rPr>
              <a:t>“Writing up in essence, calls on researchers to exercise skill and judgement”</a:t>
            </a:r>
            <a:endParaRPr lang="en-GB" sz="1000" dirty="0">
              <a:solidFill>
                <a:srgbClr val="6600FF"/>
              </a:solidFill>
              <a:effectLst/>
              <a:latin typeface="+mn-lt"/>
              <a:cs typeface="Arial" pitchFamily="34" charset="0"/>
            </a:endParaRPr>
          </a:p>
        </p:txBody>
      </p:sp>
      <p:sp>
        <p:nvSpPr>
          <p:cNvPr id="2" name="Content Placeholder 1"/>
          <p:cNvSpPr>
            <a:spLocks noGrp="1"/>
          </p:cNvSpPr>
          <p:nvPr>
            <p:ph idx="1"/>
          </p:nvPr>
        </p:nvSpPr>
        <p:spPr>
          <a:xfrm>
            <a:off x="428596" y="2000240"/>
            <a:ext cx="8229600" cy="4149927"/>
          </a:xfrm>
        </p:spPr>
        <p:txBody>
          <a:bodyPr>
            <a:normAutofit fontScale="25000" lnSpcReduction="20000"/>
          </a:bodyPr>
          <a:lstStyle/>
          <a:p>
            <a:pPr>
              <a:buNone/>
            </a:pPr>
            <a:r>
              <a:rPr lang="en-GB" sz="11200" dirty="0">
                <a:cs typeface="Arial" pitchFamily="34" charset="0"/>
              </a:rPr>
              <a:t>Writers need to:</a:t>
            </a:r>
          </a:p>
          <a:p>
            <a:pPr>
              <a:buNone/>
            </a:pPr>
            <a:endParaRPr lang="en-GB" sz="11200" dirty="0">
              <a:cs typeface="Arial" pitchFamily="34" charset="0"/>
            </a:endParaRPr>
          </a:p>
          <a:p>
            <a:r>
              <a:rPr lang="en-GB" sz="11200" dirty="0">
                <a:cs typeface="Arial" pitchFamily="34" charset="0"/>
              </a:rPr>
              <a:t>Produce an </a:t>
            </a:r>
            <a:r>
              <a:rPr lang="en-GB" sz="11200" b="1" i="1" dirty="0">
                <a:solidFill>
                  <a:srgbClr val="FF0000"/>
                </a:solidFill>
                <a:cs typeface="Arial" pitchFamily="34" charset="0"/>
              </a:rPr>
              <a:t>account  </a:t>
            </a:r>
            <a:r>
              <a:rPr lang="en-GB" sz="11200" dirty="0">
                <a:cs typeface="Arial" pitchFamily="34" charset="0"/>
              </a:rPr>
              <a:t>of the research </a:t>
            </a:r>
          </a:p>
          <a:p>
            <a:endParaRPr lang="en-GB" sz="11200" dirty="0">
              <a:cs typeface="Arial" pitchFamily="34" charset="0"/>
            </a:endParaRPr>
          </a:p>
          <a:p>
            <a:r>
              <a:rPr lang="en-GB" sz="11200" dirty="0">
                <a:cs typeface="Arial" pitchFamily="34" charset="0"/>
              </a:rPr>
              <a:t>Tailor the material to suit the needs of </a:t>
            </a:r>
            <a:r>
              <a:rPr lang="en-GB" sz="11200" b="1" i="1" dirty="0">
                <a:solidFill>
                  <a:srgbClr val="FF0000"/>
                </a:solidFill>
                <a:cs typeface="Arial" pitchFamily="34" charset="0"/>
              </a:rPr>
              <a:t>the assignment brief</a:t>
            </a:r>
          </a:p>
          <a:p>
            <a:endParaRPr lang="en-GB" sz="11200" dirty="0">
              <a:cs typeface="Arial" pitchFamily="34" charset="0"/>
            </a:endParaRPr>
          </a:p>
          <a:p>
            <a:r>
              <a:rPr lang="en-GB" sz="11200" dirty="0">
                <a:cs typeface="Arial" pitchFamily="34" charset="0"/>
              </a:rPr>
              <a:t>Use an appropriate </a:t>
            </a:r>
            <a:r>
              <a:rPr lang="en-GB" sz="11200" b="1" i="1" dirty="0">
                <a:solidFill>
                  <a:srgbClr val="FF0000"/>
                </a:solidFill>
                <a:cs typeface="Arial" pitchFamily="34" charset="0"/>
              </a:rPr>
              <a:t>writing style </a:t>
            </a:r>
            <a:r>
              <a:rPr lang="en-GB" sz="11200" dirty="0">
                <a:cs typeface="Arial" pitchFamily="34" charset="0"/>
              </a:rPr>
              <a:t>and </a:t>
            </a:r>
            <a:r>
              <a:rPr lang="en-GB" sz="11200" b="1" i="1" dirty="0">
                <a:solidFill>
                  <a:srgbClr val="FF0000"/>
                </a:solidFill>
                <a:cs typeface="Arial" pitchFamily="34" charset="0"/>
              </a:rPr>
              <a:t>adhere to certain conventions </a:t>
            </a:r>
          </a:p>
          <a:p>
            <a:endParaRPr lang="en-GB" sz="7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pPr>
              <a:buNone/>
            </a:pPr>
            <a:r>
              <a:rPr lang="en-GB" sz="2400" dirty="0">
                <a:latin typeface="Arial" pitchFamily="34" charset="0"/>
                <a:cs typeface="Arial" pitchFamily="34" charset="0"/>
              </a:rPr>
              <a:t>								(</a:t>
            </a:r>
            <a:r>
              <a:rPr lang="en-GB" sz="2400" dirty="0" err="1"/>
              <a:t>Denscombe</a:t>
            </a:r>
            <a:r>
              <a:rPr lang="en-GB" sz="2400" dirty="0"/>
              <a:t>, 2007:136)</a:t>
            </a:r>
            <a:endParaRPr lang="en-GB" sz="2400" b="1" i="1" dirty="0">
              <a:solidFill>
                <a:srgbClr val="FF0000"/>
              </a:solidFill>
              <a:latin typeface="Arial" pitchFamily="34" charset="0"/>
              <a:cs typeface="Arial" pitchFamily="34" charset="0"/>
            </a:endParaRPr>
          </a:p>
          <a:p>
            <a:endParaRPr lang="en-GB" sz="2400" b="1" i="1" dirty="0">
              <a:solidFill>
                <a:srgbClr val="FF0000"/>
              </a:solidFill>
              <a:latin typeface="Arial" pitchFamily="34" charset="0"/>
              <a:cs typeface="Arial" pitchFamily="34" charset="0"/>
            </a:endParaRP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pPr>
              <a:buNone/>
            </a:pPr>
            <a:endParaRPr lang="en-GB" sz="2400" dirty="0">
              <a:latin typeface="Arial" pitchFamily="34" charset="0"/>
              <a:cs typeface="Arial" pitchFamily="34" charset="0"/>
            </a:endParaRPr>
          </a:p>
          <a:p>
            <a:pPr>
              <a:buNone/>
            </a:pPr>
            <a:r>
              <a:rPr lang="en-GB" sz="2400" dirty="0">
                <a:latin typeface="Arial" pitchFamily="34" charset="0"/>
                <a:cs typeface="Arial" pitchFamily="34" charset="0"/>
              </a:rPr>
              <a:t> </a:t>
            </a:r>
          </a:p>
          <a:p>
            <a:pPr>
              <a:buNone/>
            </a:pPr>
            <a:endParaRPr lang="en-GB" dirty="0"/>
          </a:p>
        </p:txBody>
      </p:sp>
      <p:sp>
        <p:nvSpPr>
          <p:cNvPr id="3" name="Footer Placeholder 2"/>
          <p:cNvSpPr>
            <a:spLocks noGrp="1"/>
          </p:cNvSpPr>
          <p:nvPr>
            <p:ph type="ftr" sz="quarter" idx="11"/>
          </p:nvPr>
        </p:nvSpPr>
        <p:spPr>
          <a:xfrm>
            <a:off x="3643306" y="6143644"/>
            <a:ext cx="4071966" cy="629425"/>
          </a:xfrm>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9</a:t>
            </a:fld>
            <a:endParaRPr lang="en-GB">
              <a:solidFill>
                <a:prstClr val="black"/>
              </a:solidFill>
            </a:endParaRPr>
          </a:p>
        </p:txBody>
      </p:sp>
      <p:pic>
        <p:nvPicPr>
          <p:cNvPr id="6146" name="Picture 2" descr="C:\Users\Mike 3\AppData\Local\Microsoft\Windows\Temporary Internet Files\Content.IE5\4W3A1H95\2453471384_94f3ed9604[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5" y="5310760"/>
            <a:ext cx="3363563" cy="1547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04982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 calcmode="lin" valueType="num">
                                      <p:cBhvr additive="base">
                                        <p:cTn id="24"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 calcmode="lin" valueType="num">
                                      <p:cBhvr additive="base">
                                        <p:cTn id="30"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6" end="6"/>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14" end="14"/>
                                            </p:txEl>
                                          </p:spTgt>
                                        </p:tgtEl>
                                        <p:attrNameLst>
                                          <p:attrName>style.visibility</p:attrName>
                                        </p:attrNameLst>
                                      </p:cBhvr>
                                      <p:to>
                                        <p:strVal val="visible"/>
                                      </p:to>
                                    </p:set>
                                    <p:anim calcmode="lin" valueType="num">
                                      <p:cBhvr additive="base">
                                        <p:cTn id="36" dur="500" fill="hold"/>
                                        <p:tgtEl>
                                          <p:spTgt spid="2">
                                            <p:txEl>
                                              <p:pRg st="14" end="1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14" end="14"/>
                                            </p:txEl>
                                          </p:spTgt>
                                        </p:tgtEl>
                                        <p:attrNameLst>
                                          <p:attrName>ppt_y</p:attrName>
                                        </p:attrNameLst>
                                      </p:cBhvr>
                                      <p:tavLst>
                                        <p:tav tm="0">
                                          <p:val>
                                            <p:strVal val="0-#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9" fill="hold" grpId="0" nodeType="clickEffect">
                                  <p:stCondLst>
                                    <p:cond delay="0"/>
                                  </p:stCondLst>
                                  <p:childTnLst>
                                    <p:set>
                                      <p:cBhvr>
                                        <p:cTn id="41" dur="1" fill="hold">
                                          <p:stCondLst>
                                            <p:cond delay="0"/>
                                          </p:stCondLst>
                                        </p:cTn>
                                        <p:tgtEl>
                                          <p:spTgt spid="2">
                                            <p:txEl>
                                              <p:pRg st="19" end="19"/>
                                            </p:txEl>
                                          </p:spTgt>
                                        </p:tgtEl>
                                        <p:attrNameLst>
                                          <p:attrName>style.visibility</p:attrName>
                                        </p:attrNameLst>
                                      </p:cBhvr>
                                      <p:to>
                                        <p:strVal val="visible"/>
                                      </p:to>
                                    </p:set>
                                    <p:anim calcmode="lin" valueType="num">
                                      <p:cBhvr additive="base">
                                        <p:cTn id="42" dur="500" fill="hold"/>
                                        <p:tgtEl>
                                          <p:spTgt spid="2">
                                            <p:txEl>
                                              <p:pRg st="19" end="19"/>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19" end="1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706090"/>
          </a:xfrm>
        </p:spPr>
        <p:txBody>
          <a:bodyPr>
            <a:normAutofit/>
          </a:bodyPr>
          <a:lstStyle/>
          <a:p>
            <a:pPr marL="514350" indent="-514350"/>
            <a:r>
              <a:rPr lang="en-GB" sz="2800" dirty="0">
                <a:solidFill>
                  <a:srgbClr val="6600FF"/>
                </a:solidFill>
                <a:effectLst/>
                <a:latin typeface="+mn-lt"/>
                <a:cs typeface="Arial" pitchFamily="34" charset="0"/>
              </a:rPr>
              <a:t>Considerations:</a:t>
            </a:r>
          </a:p>
        </p:txBody>
      </p:sp>
      <p:sp>
        <p:nvSpPr>
          <p:cNvPr id="2" name="Content Placeholder 1"/>
          <p:cNvSpPr>
            <a:spLocks noGrp="1"/>
          </p:cNvSpPr>
          <p:nvPr>
            <p:ph idx="1"/>
          </p:nvPr>
        </p:nvSpPr>
        <p:spPr>
          <a:xfrm>
            <a:off x="357158" y="1142984"/>
            <a:ext cx="8229600" cy="5000660"/>
          </a:xfrm>
        </p:spPr>
        <p:txBody>
          <a:bodyPr>
            <a:normAutofit/>
          </a:bodyPr>
          <a:lstStyle/>
          <a:p>
            <a:pPr marL="624078" indent="-514350">
              <a:buClrTx/>
              <a:buNone/>
            </a:pPr>
            <a:r>
              <a:rPr lang="en-GB" sz="2200" b="1" dirty="0">
                <a:solidFill>
                  <a:srgbClr val="6600FF"/>
                </a:solidFill>
                <a:cs typeface="Arial" pitchFamily="34" charset="0"/>
              </a:rPr>
              <a:t>1.   Who is your audience?</a:t>
            </a:r>
          </a:p>
          <a:p>
            <a:pPr marL="624078" indent="-514350">
              <a:buNone/>
            </a:pPr>
            <a:endParaRPr lang="en-GB" sz="2200" b="1" i="1" dirty="0">
              <a:cs typeface="Arial" pitchFamily="34" charset="0"/>
            </a:endParaRPr>
          </a:p>
          <a:p>
            <a:pPr marL="87313" indent="22225">
              <a:buNone/>
            </a:pPr>
            <a:r>
              <a:rPr lang="en-GB" sz="2200" dirty="0">
                <a:cs typeface="Arial" pitchFamily="34" charset="0"/>
              </a:rPr>
              <a:t>Different audiences expect different things so the document and information must be tailored to their requirements e.g. in this case:</a:t>
            </a:r>
          </a:p>
          <a:p>
            <a:pPr marL="87313" indent="22225">
              <a:buNone/>
            </a:pPr>
            <a:endParaRPr lang="en-GB" sz="2200" dirty="0">
              <a:cs typeface="Arial" pitchFamily="34" charset="0"/>
            </a:endParaRPr>
          </a:p>
          <a:p>
            <a:pPr marL="87313" indent="22225">
              <a:buNone/>
            </a:pPr>
            <a:r>
              <a:rPr lang="en-GB" sz="2200" b="1" i="1" dirty="0">
                <a:solidFill>
                  <a:srgbClr val="FF0000"/>
                </a:solidFill>
                <a:cs typeface="Arial" pitchFamily="34" charset="0"/>
              </a:rPr>
              <a:t>Academic report </a:t>
            </a:r>
            <a:r>
              <a:rPr lang="en-GB" sz="2200" dirty="0">
                <a:cs typeface="Arial" pitchFamily="34" charset="0"/>
              </a:rPr>
              <a:t>will be assessed on ‘detail, rigour, coherence and originality’ .</a:t>
            </a:r>
          </a:p>
          <a:p>
            <a:pPr marL="87313" indent="22225">
              <a:buNone/>
            </a:pPr>
            <a:endParaRPr lang="en-GB" sz="2200" dirty="0">
              <a:cs typeface="Arial" pitchFamily="34" charset="0"/>
            </a:endParaRPr>
          </a:p>
          <a:p>
            <a:pPr marL="87313" indent="22225">
              <a:buNone/>
            </a:pPr>
            <a:r>
              <a:rPr lang="en-GB" sz="2200" b="1" dirty="0">
                <a:cs typeface="Arial" pitchFamily="34" charset="0"/>
              </a:rPr>
              <a:t>NB:  READ, UNDERSTAND AND FOLLOW THE ASSIGNMENT BRIEF CAREFULLY</a:t>
            </a:r>
          </a:p>
          <a:p>
            <a:pPr marL="87313" indent="22225">
              <a:buNone/>
            </a:pPr>
            <a:endParaRPr lang="en-GB" sz="2200" dirty="0">
              <a:cs typeface="Arial" pitchFamily="34" charset="0"/>
            </a:endParaRPr>
          </a:p>
          <a:p>
            <a:pPr marL="87313" indent="22225">
              <a:buNone/>
            </a:pPr>
            <a:endParaRPr lang="en-GB" sz="2400" dirty="0">
              <a:latin typeface="Arial" pitchFamily="34" charset="0"/>
              <a:cs typeface="Arial" pitchFamily="34" charset="0"/>
            </a:endParaRPr>
          </a:p>
          <a:p>
            <a:pPr marL="87313" indent="22225">
              <a:buNone/>
            </a:pPr>
            <a:endParaRPr lang="en-GB" sz="2400" dirty="0">
              <a:latin typeface="Arial" pitchFamily="34" charset="0"/>
              <a:cs typeface="Arial" pitchFamily="34" charset="0"/>
            </a:endParaRPr>
          </a:p>
          <a:p>
            <a:pPr marL="624078" indent="-514350">
              <a:buNone/>
            </a:pPr>
            <a:endParaRPr lang="en-GB" sz="2400" b="1" i="1" dirty="0">
              <a:latin typeface="Arial" pitchFamily="34" charset="0"/>
              <a:cs typeface="Arial" pitchFamily="34" charset="0"/>
            </a:endParaRPr>
          </a:p>
          <a:p>
            <a:pPr marL="624078" indent="-514350">
              <a:buNone/>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10</a:t>
            </a:fld>
            <a:endParaRPr lang="en-GB">
              <a:solidFill>
                <a:prstClr val="black"/>
              </a:solidFill>
            </a:endParaRPr>
          </a:p>
        </p:txBody>
      </p:sp>
      <p:pic>
        <p:nvPicPr>
          <p:cNvPr id="7171" name="Picture 3" descr="C:\Users\Mike 3\AppData\Local\Microsoft\Windows\Temporary Internet Files\Content.IE5\O1U9RVSN\present-300x24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260648"/>
            <a:ext cx="1775777" cy="1473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38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692696"/>
            <a:ext cx="8229600" cy="5650125"/>
          </a:xfrm>
        </p:spPr>
        <p:txBody>
          <a:bodyPr>
            <a:normAutofit lnSpcReduction="10000"/>
          </a:bodyPr>
          <a:lstStyle/>
          <a:p>
            <a:pPr marL="566928" indent="-457200">
              <a:buNone/>
            </a:pPr>
            <a:r>
              <a:rPr lang="en-GB" sz="2400" b="1" dirty="0">
                <a:solidFill>
                  <a:srgbClr val="6600FF"/>
                </a:solidFill>
                <a:cs typeface="Arial" pitchFamily="34" charset="0"/>
              </a:rPr>
              <a:t>2.    Careful planning is needed</a:t>
            </a:r>
          </a:p>
          <a:p>
            <a:pPr marL="566928" indent="-457200">
              <a:buNone/>
            </a:pPr>
            <a:endParaRPr lang="en-GB" sz="2400" b="1" i="1" dirty="0">
              <a:cs typeface="Arial" pitchFamily="34" charset="0"/>
            </a:endParaRPr>
          </a:p>
          <a:p>
            <a:pPr marL="566928" indent="-457200">
              <a:buNone/>
            </a:pPr>
            <a:r>
              <a:rPr lang="en-GB" sz="2400" dirty="0">
                <a:cs typeface="Arial" pitchFamily="34" charset="0"/>
              </a:rPr>
              <a:t>Successful report writing depends on careful planning;</a:t>
            </a:r>
          </a:p>
          <a:p>
            <a:pPr marL="566928" indent="-457200">
              <a:buNone/>
            </a:pPr>
            <a:endParaRPr lang="en-GB" sz="2400" dirty="0">
              <a:cs typeface="Arial" pitchFamily="34" charset="0"/>
            </a:endParaRPr>
          </a:p>
          <a:p>
            <a:pPr marL="449263" indent="-339725"/>
            <a:r>
              <a:rPr lang="en-GB" sz="2400" b="1" i="1" dirty="0">
                <a:solidFill>
                  <a:srgbClr val="FF0000"/>
                </a:solidFill>
                <a:cs typeface="Arial" pitchFamily="34" charset="0"/>
              </a:rPr>
              <a:t>Decide on the purpose of the report</a:t>
            </a:r>
            <a:r>
              <a:rPr lang="en-GB" sz="2400" dirty="0">
                <a:cs typeface="Arial" pitchFamily="34" charset="0"/>
              </a:rPr>
              <a:t>.  Is it for describing a situation, recommending changes,  providing facts, recording progress, producing some form of plan – or a mixture of these? AIMS &amp; OBJECTIVES!!!</a:t>
            </a:r>
          </a:p>
          <a:p>
            <a:pPr marL="449263" indent="-339725">
              <a:buNone/>
            </a:pPr>
            <a:endParaRPr lang="en-GB" sz="2400" dirty="0">
              <a:cs typeface="Arial" pitchFamily="34" charset="0"/>
            </a:endParaRPr>
          </a:p>
          <a:p>
            <a:pPr marL="449263" indent="-339725"/>
            <a:r>
              <a:rPr lang="en-GB" sz="2400" b="1" i="1" dirty="0">
                <a:solidFill>
                  <a:srgbClr val="FF0000"/>
                </a:solidFill>
                <a:cs typeface="Arial" pitchFamily="34" charset="0"/>
              </a:rPr>
              <a:t>Be selective </a:t>
            </a:r>
            <a:r>
              <a:rPr lang="en-GB" sz="2400" dirty="0">
                <a:cs typeface="Arial" pitchFamily="34" charset="0"/>
              </a:rPr>
              <a:t>– don’t take the approach ‘I’ve collected all this stuff so they can have the lot whether they want it or not’! </a:t>
            </a:r>
          </a:p>
          <a:p>
            <a:pPr marL="449263" indent="-339725"/>
            <a:endParaRPr lang="en-GB" sz="2400" dirty="0">
              <a:cs typeface="Arial" pitchFamily="34" charset="0"/>
            </a:endParaRPr>
          </a:p>
          <a:p>
            <a:pPr marL="449263" indent="-339725"/>
            <a:r>
              <a:rPr lang="en-GB" sz="2400" b="1" i="1" dirty="0">
                <a:solidFill>
                  <a:srgbClr val="FF0000"/>
                </a:solidFill>
                <a:cs typeface="Arial" pitchFamily="34" charset="0"/>
              </a:rPr>
              <a:t>Consider the brief and what is needed </a:t>
            </a:r>
            <a:r>
              <a:rPr lang="en-GB" sz="2400" dirty="0">
                <a:cs typeface="Arial" pitchFamily="34" charset="0"/>
              </a:rPr>
              <a:t>– don’t be too hasty about making decisions/ reaching conclusions.  Allow time to prepare an initial draft and re-vamp it if necessary</a:t>
            </a:r>
          </a:p>
          <a:p>
            <a:pPr marL="449263" indent="-339725"/>
            <a:endParaRPr lang="en-GB" sz="2400" dirty="0">
              <a:cs typeface="Arial" pitchFamily="34" charset="0"/>
            </a:endParaRPr>
          </a:p>
          <a:p>
            <a:pPr marL="566928" indent="-457200">
              <a:buNone/>
            </a:pPr>
            <a:endParaRPr lang="en-GB" sz="2200" dirty="0">
              <a:latin typeface="Arial" pitchFamily="34" charset="0"/>
              <a:cs typeface="Arial" pitchFamily="34" charset="0"/>
            </a:endParaRPr>
          </a:p>
          <a:p>
            <a:pPr marL="566928" indent="-457200">
              <a:buAutoNum type="arabicPeriod" startAt="2"/>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a:xfrm>
            <a:off x="4357686" y="6286520"/>
            <a:ext cx="2350681" cy="365125"/>
          </a:xfrm>
        </p:spPr>
        <p:txBody>
          <a:bodyPr/>
          <a:lstStyle/>
          <a:p>
            <a:r>
              <a:rPr lang="en-GB" dirty="0">
                <a:solidFill>
                  <a:prstClr val="black"/>
                </a:solidFill>
              </a:rPr>
              <a:t>s</a:t>
            </a: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11</a:t>
            </a:fld>
            <a:endParaRPr lang="en-GB" dirty="0">
              <a:solidFill>
                <a:prstClr val="black"/>
              </a:solidFill>
            </a:endParaRPr>
          </a:p>
        </p:txBody>
      </p:sp>
      <p:pic>
        <p:nvPicPr>
          <p:cNvPr id="8194" name="Picture 2" descr="C:\Users\Mike 3\AppData\Local\Microsoft\Windows\Temporary Internet Files\Content.IE5\0P205L6I\160614103741_1052[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11202"/>
            <a:ext cx="2063790" cy="1376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6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left)">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wipe(left)">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wipe(left)">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wipe(left)">
                                      <p:cBhvr>
                                        <p:cTn id="27"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4" name="Picture 2" descr="C:\Users\Mike 3\AppData\Local\Microsoft\Windows\Temporary Internet Files\Content.IE5\4W3A1H95\Ferrari_458_Italia_--_05-18-2011[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7884" r="264" b="-2"/>
          <a:stretch/>
        </p:blipFill>
        <p:spPr bwMode="auto">
          <a:xfrm>
            <a:off x="4511330" y="-1"/>
            <a:ext cx="4632671" cy="293795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Documents and Settings\Owner\Local Settings\Temporary Internet Files\Content.IE5\IDZHF1OT\MP900444267[1].jpg"/>
          <p:cNvPicPr>
            <a:picLocks noChangeAspect="1" noChangeArrowheads="1"/>
          </p:cNvPicPr>
          <p:nvPr/>
        </p:nvPicPr>
        <p:blipFill rotWithShape="1">
          <a:blip r:embed="rId3" cstate="print"/>
          <a:srcRect r="272" b="-2"/>
          <a:stretch/>
        </p:blipFill>
        <p:spPr bwMode="auto">
          <a:xfrm>
            <a:off x="3152728" y="2937953"/>
            <a:ext cx="5991270" cy="3920047"/>
          </a:xfrm>
          <a:prstGeom prst="rect">
            <a:avLst/>
          </a:prstGeom>
          <a:noFill/>
        </p:spPr>
      </p:pic>
      <p:sp>
        <p:nvSpPr>
          <p:cNvPr id="72" name="Freeform: Shape 71">
            <a:extLst>
              <a:ext uri="{FF2B5EF4-FFF2-40B4-BE49-F238E27FC236}">
                <a16:creationId xmlns:a16="http://schemas.microsoft.com/office/drawing/2014/main" id="{8F23F8A3-8FD7-4779-8323-FDC26BE998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89485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Shape 73">
            <a:extLst>
              <a:ext uri="{FF2B5EF4-FFF2-40B4-BE49-F238E27FC236}">
                <a16:creationId xmlns:a16="http://schemas.microsoft.com/office/drawing/2014/main" id="{F605C4CC-A25C-416F-8333-7CB7DC97D87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573380"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p:cNvSpPr>
            <a:spLocks noGrp="1"/>
          </p:cNvSpPr>
          <p:nvPr>
            <p:ph type="title"/>
          </p:nvPr>
        </p:nvSpPr>
        <p:spPr>
          <a:xfrm>
            <a:off x="603504" y="365125"/>
            <a:ext cx="3949616" cy="1325563"/>
          </a:xfrm>
        </p:spPr>
        <p:txBody>
          <a:bodyPr>
            <a:normAutofit/>
          </a:bodyPr>
          <a:lstStyle/>
          <a:p>
            <a:pPr>
              <a:lnSpc>
                <a:spcPct val="90000"/>
              </a:lnSpc>
            </a:pPr>
            <a:r>
              <a:rPr lang="en-GB" b="1"/>
              <a:t>Which will your report be?</a:t>
            </a:r>
          </a:p>
        </p:txBody>
      </p:sp>
      <p:sp>
        <p:nvSpPr>
          <p:cNvPr id="2" name="Content Placeholder 1"/>
          <p:cNvSpPr>
            <a:spLocks noGrp="1"/>
          </p:cNvSpPr>
          <p:nvPr>
            <p:ph idx="1"/>
          </p:nvPr>
        </p:nvSpPr>
        <p:spPr>
          <a:xfrm>
            <a:off x="603504" y="2022601"/>
            <a:ext cx="2956124" cy="4154361"/>
          </a:xfrm>
        </p:spPr>
        <p:txBody>
          <a:bodyPr>
            <a:normAutofit/>
          </a:bodyPr>
          <a:lstStyle/>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a:lnSpc>
                <a:spcPct val="90000"/>
              </a:lnSpc>
              <a:buNone/>
            </a:pPr>
            <a:endParaRPr lang="en-GB" sz="1600">
              <a:latin typeface="Arial" pitchFamily="34" charset="0"/>
              <a:cs typeface="Arial" pitchFamily="34" charset="0"/>
            </a:endParaRPr>
          </a:p>
          <a:p>
            <a:pPr marL="355600" indent="-355600">
              <a:lnSpc>
                <a:spcPct val="90000"/>
              </a:lnSpc>
              <a:buFont typeface="Wingdings" pitchFamily="2" charset="2"/>
              <a:buChar char="Ø"/>
            </a:pPr>
            <a:endParaRPr lang="en-GB" sz="1600">
              <a:latin typeface="Arial" pitchFamily="34" charset="0"/>
              <a:cs typeface="Arial" pitchFamily="34" charset="0"/>
            </a:endParaRPr>
          </a:p>
          <a:p>
            <a:pPr marL="355600" indent="-355600">
              <a:lnSpc>
                <a:spcPct val="90000"/>
              </a:lnSpc>
              <a:buFont typeface="Wingdings" pitchFamily="2" charset="2"/>
              <a:buChar char="Ø"/>
            </a:pPr>
            <a:endParaRPr lang="en-GB" sz="1600">
              <a:cs typeface="Arial" pitchFamily="34" charset="0"/>
            </a:endParaRPr>
          </a:p>
          <a:p>
            <a:pPr marL="355600" indent="-355600">
              <a:lnSpc>
                <a:spcPct val="90000"/>
              </a:lnSpc>
              <a:buFont typeface="Wingdings" pitchFamily="2" charset="2"/>
              <a:buChar char="Ø"/>
            </a:pPr>
            <a:r>
              <a:rPr lang="en-GB" sz="1600">
                <a:cs typeface="Arial" pitchFamily="34" charset="0"/>
              </a:rPr>
              <a:t>A sloppy report suggests a ‘couldn’t care less approach’</a:t>
            </a:r>
          </a:p>
          <a:p>
            <a:pPr marL="355600" indent="-355600">
              <a:lnSpc>
                <a:spcPct val="90000"/>
              </a:lnSpc>
              <a:buFont typeface="Wingdings" pitchFamily="2" charset="2"/>
              <a:buChar char="Ø"/>
            </a:pPr>
            <a:r>
              <a:rPr lang="en-GB" sz="1600">
                <a:cs typeface="Arial" pitchFamily="34" charset="0"/>
              </a:rPr>
              <a:t>Make it attractive &amp; interesting to the client! </a:t>
            </a:r>
          </a:p>
          <a:p>
            <a:pPr marL="355600" indent="-355600">
              <a:lnSpc>
                <a:spcPct val="90000"/>
              </a:lnSpc>
              <a:buFont typeface="Wingdings" pitchFamily="2" charset="2"/>
              <a:buChar char="Ø"/>
            </a:pPr>
            <a:r>
              <a:rPr lang="en-GB" sz="1600">
                <a:cs typeface="Arial" pitchFamily="34" charset="0"/>
              </a:rPr>
              <a:t>Graphics should only be used to illustrate or justify your analysis – don’t overuse them!</a:t>
            </a:r>
            <a:endParaRPr lang="en-GB" sz="1600" b="1" i="1">
              <a:cs typeface="Arial" pitchFamily="34" charset="0"/>
            </a:endParaRPr>
          </a:p>
          <a:p>
            <a:pPr>
              <a:lnSpc>
                <a:spcPct val="90000"/>
              </a:lnSpc>
            </a:pPr>
            <a:endParaRPr lang="en-GB" sz="1600"/>
          </a:p>
        </p:txBody>
      </p:sp>
      <p:sp>
        <p:nvSpPr>
          <p:cNvPr id="3" name="Footer Placeholder 2"/>
          <p:cNvSpPr>
            <a:spLocks noGrp="1"/>
          </p:cNvSpPr>
          <p:nvPr>
            <p:ph type="ftr" sz="quarter" idx="11"/>
          </p:nvPr>
        </p:nvSpPr>
        <p:spPr>
          <a:xfrm>
            <a:off x="630936" y="6356350"/>
            <a:ext cx="2457204" cy="365125"/>
          </a:xfrm>
        </p:spPr>
        <p:txBody>
          <a:bodyPr anchor="ctr">
            <a:normAutofit/>
          </a:bodyPr>
          <a:lstStyle/>
          <a:p>
            <a:pPr algn="l">
              <a:spcAft>
                <a:spcPts val="600"/>
              </a:spcAft>
            </a:pPr>
            <a:r>
              <a:rPr lang="en-GB">
                <a:solidFill>
                  <a:schemeClr val="tx1">
                    <a:alpha val="80000"/>
                  </a:schemeClr>
                </a:solidFill>
              </a:rPr>
              <a:t>*</a:t>
            </a:r>
          </a:p>
        </p:txBody>
      </p:sp>
      <p:sp>
        <p:nvSpPr>
          <p:cNvPr id="4" name="Slide Number Placeholder 3"/>
          <p:cNvSpPr>
            <a:spLocks noGrp="1"/>
          </p:cNvSpPr>
          <p:nvPr>
            <p:ph type="sldNum" sz="quarter" idx="12"/>
          </p:nvPr>
        </p:nvSpPr>
        <p:spPr>
          <a:xfrm>
            <a:off x="6714105" y="6356350"/>
            <a:ext cx="569214" cy="365125"/>
          </a:xfrm>
        </p:spPr>
        <p:txBody>
          <a:bodyPr anchor="ctr">
            <a:normAutofit/>
          </a:bodyPr>
          <a:lstStyle/>
          <a:p>
            <a:pPr>
              <a:spcAft>
                <a:spcPts val="600"/>
              </a:spcAft>
            </a:pPr>
            <a:fld id="{97503B6A-4DA5-4756-B58A-8B28CBAE0F46}" type="slidenum">
              <a:rPr lang="en-GB">
                <a:solidFill>
                  <a:srgbClr val="FFFFFF">
                    <a:alpha val="80000"/>
                  </a:srgbClr>
                </a:solidFill>
              </a:rPr>
              <a:pPr>
                <a:spcAft>
                  <a:spcPts val="600"/>
                </a:spcAft>
              </a:pPr>
              <a:t>12</a:t>
            </a:fld>
            <a:endParaRPr lang="en-GB">
              <a:solidFill>
                <a:srgbClr val="FFFFFF">
                  <a:alpha val="80000"/>
                </a:srgbClr>
              </a:solidFill>
            </a:endParaRPr>
          </a:p>
        </p:txBody>
      </p:sp>
    </p:spTree>
    <p:extLst>
      <p:ext uri="{BB962C8B-B14F-4D97-AF65-F5344CB8AC3E}">
        <p14:creationId xmlns:p14="http://schemas.microsoft.com/office/powerpoint/2010/main" val="39723202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8674"/>
                                        </p:tgtEl>
                                        <p:attrNameLst>
                                          <p:attrName>style.visibility</p:attrName>
                                        </p:attrNameLst>
                                      </p:cBhvr>
                                      <p:to>
                                        <p:strVal val="visible"/>
                                      </p:to>
                                    </p:set>
                                    <p:anim calcmode="lin" valueType="num">
                                      <p:cBhvr additive="base">
                                        <p:cTn id="11" dur="500" fill="hold"/>
                                        <p:tgtEl>
                                          <p:spTgt spid="28674"/>
                                        </p:tgtEl>
                                        <p:attrNameLst>
                                          <p:attrName>ppt_x</p:attrName>
                                        </p:attrNameLst>
                                      </p:cBhvr>
                                      <p:tavLst>
                                        <p:tav tm="0">
                                          <p:val>
                                            <p:strVal val="0-#ppt_w/2"/>
                                          </p:val>
                                        </p:tav>
                                        <p:tav tm="100000">
                                          <p:val>
                                            <p:strVal val="#ppt_x"/>
                                          </p:val>
                                        </p:tav>
                                      </p:tavLst>
                                    </p:anim>
                                    <p:anim calcmode="lin" valueType="num">
                                      <p:cBhvr additive="base">
                                        <p:cTn id="12" dur="500" fill="hold"/>
                                        <p:tgtEl>
                                          <p:spTgt spid="28674"/>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1032"/>
                                        </p:tgtEl>
                                        <p:attrNameLst>
                                          <p:attrName>style.visibility</p:attrName>
                                        </p:attrNameLst>
                                      </p:cBhvr>
                                      <p:to>
                                        <p:strVal val="visible"/>
                                      </p:to>
                                    </p:set>
                                    <p:anim calcmode="lin" valueType="num">
                                      <p:cBhvr additive="base">
                                        <p:cTn id="17" dur="500" fill="hold"/>
                                        <p:tgtEl>
                                          <p:spTgt spid="1032"/>
                                        </p:tgtEl>
                                        <p:attrNameLst>
                                          <p:attrName>ppt_x</p:attrName>
                                        </p:attrNameLst>
                                      </p:cBhvr>
                                      <p:tavLst>
                                        <p:tav tm="0">
                                          <p:val>
                                            <p:strVal val="1+#ppt_w/2"/>
                                          </p:val>
                                        </p:tav>
                                        <p:tav tm="100000">
                                          <p:val>
                                            <p:strVal val="#ppt_x"/>
                                          </p:val>
                                        </p:tav>
                                      </p:tavLst>
                                    </p:anim>
                                    <p:anim calcmode="lin" valueType="num">
                                      <p:cBhvr additive="base">
                                        <p:cTn id="18" dur="500" fill="hold"/>
                                        <p:tgtEl>
                                          <p:spTgt spid="10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785794"/>
            <a:ext cx="8229600" cy="5379510"/>
          </a:xfrm>
        </p:spPr>
        <p:txBody>
          <a:bodyPr>
            <a:normAutofit/>
          </a:bodyPr>
          <a:lstStyle/>
          <a:p>
            <a:pPr marL="566928" indent="-457200">
              <a:buNone/>
            </a:pPr>
            <a:r>
              <a:rPr lang="en-GB" sz="4400" b="1" dirty="0">
                <a:solidFill>
                  <a:srgbClr val="6600FF"/>
                </a:solidFill>
                <a:cs typeface="Arial" pitchFamily="34" charset="0"/>
              </a:rPr>
              <a:t>3.   Producing the goods</a:t>
            </a:r>
          </a:p>
          <a:p>
            <a:pPr marL="566928" indent="-457200">
              <a:buNone/>
            </a:pPr>
            <a:endParaRPr lang="en-GB" sz="4400" b="1" i="1" dirty="0">
              <a:cs typeface="Arial" pitchFamily="34" charset="0"/>
            </a:endParaRPr>
          </a:p>
          <a:p>
            <a:pPr marL="87313" indent="22225">
              <a:buNone/>
            </a:pPr>
            <a:r>
              <a:rPr lang="en-GB" sz="2800" dirty="0">
                <a:cs typeface="Arial" pitchFamily="34" charset="0"/>
              </a:rPr>
              <a:t>It’s impossible to produce a ‘literal account of the research process’ so researchers need to:</a:t>
            </a:r>
          </a:p>
          <a:p>
            <a:pPr marL="87313" indent="22225">
              <a:buNone/>
            </a:pPr>
            <a:endParaRPr lang="en-GB" sz="2800" dirty="0">
              <a:cs typeface="Arial" pitchFamily="34" charset="0"/>
            </a:endParaRPr>
          </a:p>
          <a:p>
            <a:pPr marL="449263" indent="-339725">
              <a:buFont typeface="Wingdings" pitchFamily="2" charset="2"/>
              <a:buChar char="Ø"/>
            </a:pPr>
            <a:r>
              <a:rPr lang="en-GB" sz="2800" dirty="0">
                <a:cs typeface="Arial" pitchFamily="34" charset="0"/>
              </a:rPr>
              <a:t>‘provide an edited version of the totality’.  Consequently decisions need to be made about </a:t>
            </a:r>
            <a:r>
              <a:rPr lang="en-GB" sz="2800" i="1" dirty="0">
                <a:solidFill>
                  <a:srgbClr val="FF0000"/>
                </a:solidFill>
                <a:cs typeface="Arial" pitchFamily="34" charset="0"/>
              </a:rPr>
              <a:t>what will </a:t>
            </a:r>
            <a:r>
              <a:rPr lang="en-GB" sz="2800" dirty="0">
                <a:cs typeface="Arial" pitchFamily="34" charset="0"/>
              </a:rPr>
              <a:t>and </a:t>
            </a:r>
            <a:r>
              <a:rPr lang="en-GB" sz="2800" i="1" dirty="0">
                <a:solidFill>
                  <a:srgbClr val="FF0000"/>
                </a:solidFill>
                <a:cs typeface="Arial" pitchFamily="34" charset="0"/>
              </a:rPr>
              <a:t>won’t be </a:t>
            </a:r>
            <a:r>
              <a:rPr lang="en-GB" sz="2800" dirty="0">
                <a:cs typeface="Arial" pitchFamily="34" charset="0"/>
              </a:rPr>
              <a:t>included</a:t>
            </a:r>
          </a:p>
          <a:p>
            <a:pPr marL="449263" indent="-339725">
              <a:buNone/>
            </a:pPr>
            <a:endParaRPr lang="en-GB" sz="4400" dirty="0">
              <a:cs typeface="Arial" pitchFamily="34" charset="0"/>
            </a:endParaRPr>
          </a:p>
          <a:p>
            <a:pPr marL="449263" indent="-339725">
              <a:buNone/>
            </a:pPr>
            <a:endParaRPr lang="en-GB" sz="4400" dirty="0">
              <a:solidFill>
                <a:srgbClr val="FF0000"/>
              </a:solidFill>
              <a:cs typeface="Arial" pitchFamily="34" charset="0"/>
            </a:endParaRPr>
          </a:p>
          <a:p>
            <a:pPr marL="449263" indent="-339725">
              <a:buNone/>
            </a:pPr>
            <a:endParaRPr lang="en-GB" sz="4400" dirty="0">
              <a:solidFill>
                <a:srgbClr val="FF0000"/>
              </a:solidFill>
              <a:cs typeface="Arial" pitchFamily="34" charset="0"/>
            </a:endParaRPr>
          </a:p>
          <a:p>
            <a:pPr marL="449263" indent="-339725">
              <a:buNone/>
            </a:pPr>
            <a:endParaRPr lang="en-GB" sz="2400" b="1" i="1" dirty="0">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13</a:t>
            </a:fld>
            <a:endParaRPr lang="en-GB">
              <a:solidFill>
                <a:prstClr val="black"/>
              </a:solidFill>
            </a:endParaRPr>
          </a:p>
        </p:txBody>
      </p:sp>
      <p:pic>
        <p:nvPicPr>
          <p:cNvPr id="9218" name="Picture 2" descr="C:\Users\Mike 3\AppData\Local\Microsoft\Windows\Temporary Internet Files\Content.IE5\O1U9RVSN\editing260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18225"/>
            <a:ext cx="2051720" cy="1538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87879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68346"/>
          </a:xfrm>
        </p:spPr>
        <p:txBody>
          <a:bodyPr>
            <a:normAutofit/>
          </a:bodyPr>
          <a:lstStyle/>
          <a:p>
            <a:pPr algn="l"/>
            <a:r>
              <a:rPr lang="en-GB" sz="2800" dirty="0">
                <a:solidFill>
                  <a:srgbClr val="6600FF"/>
                </a:solidFill>
                <a:effectLst/>
                <a:cs typeface="Arial" pitchFamily="34" charset="0"/>
              </a:rPr>
              <a:t>Conventions </a:t>
            </a:r>
          </a:p>
        </p:txBody>
      </p:sp>
      <p:sp>
        <p:nvSpPr>
          <p:cNvPr id="2" name="Content Placeholder 1"/>
          <p:cNvSpPr>
            <a:spLocks noGrp="1"/>
          </p:cNvSpPr>
          <p:nvPr>
            <p:ph idx="1"/>
          </p:nvPr>
        </p:nvSpPr>
        <p:spPr>
          <a:xfrm>
            <a:off x="428596" y="928670"/>
            <a:ext cx="8229600" cy="5286412"/>
          </a:xfrm>
        </p:spPr>
        <p:txBody>
          <a:bodyPr>
            <a:normAutofit fontScale="92500"/>
          </a:bodyPr>
          <a:lstStyle/>
          <a:p>
            <a:pPr marL="174625" indent="-65088">
              <a:buNone/>
              <a:tabLst>
                <a:tab pos="174625" algn="l"/>
              </a:tabLst>
            </a:pPr>
            <a:r>
              <a:rPr lang="en-GB" sz="2400" dirty="0">
                <a:cs typeface="Arial" pitchFamily="34" charset="0"/>
              </a:rPr>
              <a:t>Writers should adhere to various conventions when writing up research:</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Referencing</a:t>
            </a:r>
            <a:r>
              <a:rPr lang="en-GB" sz="2400" dirty="0">
                <a:cs typeface="Arial" pitchFamily="34" charset="0"/>
              </a:rPr>
              <a:t>  follow the Harvard referencing system, sources are also needed for work place reports where relevant (see </a:t>
            </a:r>
            <a:r>
              <a:rPr lang="en-GB" sz="2400" dirty="0" err="1">
                <a:cs typeface="Arial" pitchFamily="34" charset="0"/>
              </a:rPr>
              <a:t>uni</a:t>
            </a:r>
            <a:r>
              <a:rPr lang="en-GB" sz="2400" dirty="0">
                <a:cs typeface="Arial" pitchFamily="34" charset="0"/>
              </a:rPr>
              <a:t> guide on referencing/library)</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Layout of document  &amp; order of material </a:t>
            </a:r>
            <a:r>
              <a:rPr lang="en-GB" sz="2400" dirty="0">
                <a:cs typeface="Arial" pitchFamily="34" charset="0"/>
              </a:rPr>
              <a:t>– follow guidelines; a conventional report format should be followed</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Writing style - </a:t>
            </a:r>
            <a:r>
              <a:rPr lang="en-GB" sz="2400" dirty="0">
                <a:cs typeface="Arial" pitchFamily="34" charset="0"/>
              </a:rPr>
              <a:t>use the third person, past tense &amp; correct  grammar &amp; spelling.  Check work manually e.g. to avoid their/there, an/at &amp; ensure work makes sense!</a:t>
            </a:r>
          </a:p>
          <a:p>
            <a:pPr marL="711200" indent="-601663">
              <a:buSzPct val="100000"/>
              <a:buFont typeface="Wingdings" pitchFamily="2" charset="2"/>
              <a:buChar char="ü"/>
              <a:tabLst>
                <a:tab pos="711200" algn="l"/>
              </a:tabLst>
            </a:pPr>
            <a:r>
              <a:rPr lang="en-GB" sz="2400" b="1" i="1" dirty="0">
                <a:solidFill>
                  <a:srgbClr val="FF0000"/>
                </a:solidFill>
                <a:cs typeface="Arial" pitchFamily="34" charset="0"/>
              </a:rPr>
              <a:t>Presentational issues </a:t>
            </a:r>
            <a:r>
              <a:rPr lang="en-GB" sz="2400" dirty="0">
                <a:cs typeface="Arial" pitchFamily="34" charset="0"/>
              </a:rPr>
              <a:t>– link sections logically, use headings/subheadings, consider page layout, main sections numbered, sub sections point numbered, adopt a consistent style for graphs &amp; charts </a:t>
            </a:r>
            <a:endParaRPr lang="en-GB" sz="2400" dirty="0">
              <a:solidFill>
                <a:srgbClr val="FF0000"/>
              </a:solidFill>
              <a:cs typeface="Arial" pitchFamily="34" charset="0"/>
            </a:endParaRPr>
          </a:p>
          <a:p>
            <a:pPr marL="711200" indent="-601663">
              <a:buFont typeface="Wingdings" pitchFamily="2" charset="2"/>
              <a:buChar char="ü"/>
              <a:tabLst>
                <a:tab pos="711200" algn="l"/>
              </a:tabLst>
            </a:pPr>
            <a:endParaRPr lang="en-GB" sz="2200" b="1" i="1" dirty="0">
              <a:solidFill>
                <a:srgbClr val="FF0000"/>
              </a:solidFill>
              <a:latin typeface="Arial" pitchFamily="34" charset="0"/>
              <a:cs typeface="Arial" pitchFamily="34" charset="0"/>
            </a:endParaRPr>
          </a:p>
          <a:p>
            <a:pPr marL="711200" indent="-601663">
              <a:buFont typeface="Wingdings" pitchFamily="2" charset="2"/>
              <a:buChar char="ü"/>
              <a:tabLst>
                <a:tab pos="711200" algn="l"/>
              </a:tabLst>
            </a:pPr>
            <a:endParaRPr lang="en-GB" sz="2400" b="1" i="1" dirty="0">
              <a:solidFill>
                <a:srgbClr val="FF0000"/>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14</a:t>
            </a:fld>
            <a:endParaRPr lang="en-GB">
              <a:solidFill>
                <a:prstClr val="black"/>
              </a:solidFill>
            </a:endParaRPr>
          </a:p>
        </p:txBody>
      </p:sp>
      <p:pic>
        <p:nvPicPr>
          <p:cNvPr id="10242" name="Picture 2" descr="C:\Users\Mike 3\AppData\Local\Microsoft\Windows\Temporary Internet Files\Content.IE5\0P205L6I\Follow-the-rul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1980" y="5234186"/>
            <a:ext cx="1623814" cy="1623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00976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blinds(horizontal)">
                                      <p:cBhvr>
                                        <p:cTn id="13" dur="500"/>
                                        <p:tgtEl>
                                          <p:spTgt spid="2">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Effect transition="in" filter="blinds(horizontal)">
                                      <p:cBhvr>
                                        <p:cTn id="18" dur="500"/>
                                        <p:tgtEl>
                                          <p:spTgt spid="2">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blinds(horizontal)">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blinds(horizontal)">
                                      <p:cBhvr>
                                        <p:cTn id="28" dur="500"/>
                                        <p:tgtEl>
                                          <p:spTgt spid="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blinds(horizontal)">
                                      <p:cBhvr>
                                        <p:cTn id="3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pPr algn="l"/>
            <a:r>
              <a:rPr lang="en-GB" sz="2800" b="1" dirty="0">
                <a:solidFill>
                  <a:srgbClr val="6600FF"/>
                </a:solidFill>
                <a:effectLst/>
                <a:latin typeface="+mn-lt"/>
                <a:cs typeface="Arial" pitchFamily="34" charset="0"/>
              </a:rPr>
              <a:t>Settling down to the writing </a:t>
            </a:r>
            <a:endParaRPr lang="en-GB" sz="2800" b="1" dirty="0">
              <a:solidFill>
                <a:srgbClr val="6600FF"/>
              </a:solidFill>
              <a:latin typeface="+mn-lt"/>
            </a:endParaRPr>
          </a:p>
        </p:txBody>
      </p:sp>
      <p:sp>
        <p:nvSpPr>
          <p:cNvPr id="7" name="Content Placeholder 6"/>
          <p:cNvSpPr>
            <a:spLocks noGrp="1"/>
          </p:cNvSpPr>
          <p:nvPr>
            <p:ph sz="half" idx="1"/>
          </p:nvPr>
        </p:nvSpPr>
        <p:spPr>
          <a:xfrm>
            <a:off x="457200" y="1285860"/>
            <a:ext cx="7901014" cy="5383500"/>
          </a:xfrm>
        </p:spPr>
        <p:txBody>
          <a:bodyPr>
            <a:normAutofit/>
          </a:bodyPr>
          <a:lstStyle/>
          <a:p>
            <a:pPr marL="0" indent="0">
              <a:buNone/>
            </a:pPr>
            <a:r>
              <a:rPr lang="en-GB" sz="2200" dirty="0">
                <a:cs typeface="Arial" pitchFamily="34" charset="0"/>
              </a:rPr>
              <a:t>When you start writing bear in mind:</a:t>
            </a:r>
          </a:p>
          <a:p>
            <a:pPr marL="0" indent="0">
              <a:buNone/>
            </a:pPr>
            <a:endParaRPr lang="en-GB" sz="2200" dirty="0">
              <a:cs typeface="Arial" pitchFamily="34" charset="0"/>
            </a:endParaRPr>
          </a:p>
          <a:p>
            <a:pPr marL="711200" indent="-347663">
              <a:buNone/>
            </a:pPr>
            <a:r>
              <a:rPr lang="en-GB" sz="2200" dirty="0">
                <a:cs typeface="Arial" pitchFamily="34" charset="0"/>
              </a:rPr>
              <a:t>1.   The original reasons for the report (aims &amp; objectives) </a:t>
            </a:r>
          </a:p>
          <a:p>
            <a:pPr marL="711200" indent="-347663">
              <a:buNone/>
            </a:pPr>
            <a:endParaRPr lang="en-GB" sz="2200" dirty="0">
              <a:cs typeface="Arial" pitchFamily="34" charset="0"/>
            </a:endParaRPr>
          </a:p>
          <a:p>
            <a:pPr marL="711200" indent="-347663">
              <a:buNone/>
            </a:pPr>
            <a:r>
              <a:rPr lang="en-GB" sz="2200" dirty="0">
                <a:cs typeface="Arial" pitchFamily="34" charset="0"/>
              </a:rPr>
              <a:t>2.   What you actually did</a:t>
            </a:r>
          </a:p>
          <a:p>
            <a:pPr marL="711200" indent="-347663">
              <a:buFont typeface="+mj-lt"/>
              <a:buAutoNum type="arabicPeriod"/>
            </a:pPr>
            <a:endParaRPr lang="en-GB" sz="2200" dirty="0">
              <a:cs typeface="Arial" pitchFamily="34" charset="0"/>
            </a:endParaRPr>
          </a:p>
          <a:p>
            <a:pPr marL="711200" indent="-347663">
              <a:buNone/>
            </a:pPr>
            <a:r>
              <a:rPr lang="en-GB" sz="2200" dirty="0">
                <a:cs typeface="Arial" pitchFamily="34" charset="0"/>
              </a:rPr>
              <a:t>3.   What you found out</a:t>
            </a:r>
          </a:p>
          <a:p>
            <a:pPr marL="363537" indent="0">
              <a:buNone/>
            </a:pPr>
            <a:endParaRPr lang="en-GB" sz="2200" dirty="0">
              <a:cs typeface="Arial" pitchFamily="34" charset="0"/>
            </a:endParaRPr>
          </a:p>
          <a:p>
            <a:pPr marL="711200" indent="-347663">
              <a:buNone/>
            </a:pPr>
            <a:r>
              <a:rPr lang="en-GB" sz="2200" dirty="0">
                <a:cs typeface="Arial" pitchFamily="34" charset="0"/>
              </a:rPr>
              <a:t>4.   What you’ve made of your findings</a:t>
            </a:r>
          </a:p>
          <a:p>
            <a:pPr marL="711200" indent="-347663">
              <a:buFont typeface="+mj-lt"/>
              <a:buAutoNum type="arabicPeriod"/>
            </a:pPr>
            <a:endParaRPr lang="en-GB" sz="2200" dirty="0">
              <a:cs typeface="Arial" pitchFamily="34" charset="0"/>
            </a:endParaRPr>
          </a:p>
          <a:p>
            <a:pPr marL="711200" indent="-347663">
              <a:buNone/>
            </a:pPr>
            <a:r>
              <a:rPr lang="en-GB" sz="2200" dirty="0">
                <a:cs typeface="Arial" pitchFamily="34" charset="0"/>
              </a:rPr>
              <a:t>5.  The conclusions you’ve reached </a:t>
            </a:r>
          </a:p>
          <a:p>
            <a:pPr marL="711200" indent="-347663">
              <a:buNone/>
            </a:pPr>
            <a:endParaRPr lang="en-GB" sz="2200" dirty="0">
              <a:cs typeface="Arial" pitchFamily="34" charset="0"/>
            </a:endParaRPr>
          </a:p>
          <a:p>
            <a:pPr marL="711200" indent="-347663">
              <a:buNone/>
            </a:pPr>
            <a:r>
              <a:rPr lang="en-GB" sz="2200" dirty="0">
                <a:cs typeface="Arial" pitchFamily="34" charset="0"/>
              </a:rPr>
              <a:t>6.  Your recommendations</a:t>
            </a:r>
          </a:p>
          <a:p>
            <a:pPr marL="711200" indent="-347663">
              <a:buNone/>
            </a:pPr>
            <a:endParaRPr lang="en-GB" sz="2200"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15</a:t>
            </a:fld>
            <a:endParaRPr lang="en-GB">
              <a:solidFill>
                <a:prstClr val="black"/>
              </a:solidFill>
            </a:endParaRPr>
          </a:p>
        </p:txBody>
      </p:sp>
      <p:pic>
        <p:nvPicPr>
          <p:cNvPr id="11266" name="Picture 2" descr="C:\Users\Mike 3\AppData\Local\Microsoft\Windows\Temporary Internet Files\Content.IE5\0P205L6I\stop-think-2679082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56864" y="4346991"/>
            <a:ext cx="2487136" cy="2487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709796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 calcmode="lin" valueType="num">
                                      <p:cBhvr additive="base">
                                        <p:cTn id="37" dur="500" fill="hold"/>
                                        <p:tgtEl>
                                          <p:spTgt spid="7">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anim calcmode="lin" valueType="num">
                                      <p:cBhvr additive="base">
                                        <p:cTn id="43" dur="500" fill="hold"/>
                                        <p:tgtEl>
                                          <p:spTgt spid="7">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
                                            <p:txEl>
                                              <p:pRg st="10" end="10"/>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7">
                                            <p:txEl>
                                              <p:pRg st="12" end="12"/>
                                            </p:txEl>
                                          </p:spTgt>
                                        </p:tgtEl>
                                        <p:attrNameLst>
                                          <p:attrName>style.visibility</p:attrName>
                                        </p:attrNameLst>
                                      </p:cBhvr>
                                      <p:to>
                                        <p:strVal val="visible"/>
                                      </p:to>
                                    </p:set>
                                    <p:anim calcmode="lin" valueType="num">
                                      <p:cBhvr additive="base">
                                        <p:cTn id="49" dur="500" fill="hold"/>
                                        <p:tgtEl>
                                          <p:spTgt spid="7">
                                            <p:txEl>
                                              <p:pRg st="12" end="12"/>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
                                            <p:txEl>
                                              <p:pRg st="12" end="1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normAutofit/>
          </a:bodyPr>
          <a:lstStyle/>
          <a:p>
            <a:pPr algn="l"/>
            <a:r>
              <a:rPr lang="en-GB" sz="2800" b="1" dirty="0">
                <a:solidFill>
                  <a:srgbClr val="6600FF"/>
                </a:solidFill>
                <a:effectLst/>
                <a:latin typeface="+mn-lt"/>
                <a:cs typeface="Arial" pitchFamily="34" charset="0"/>
              </a:rPr>
              <a:t>Report structure </a:t>
            </a:r>
          </a:p>
        </p:txBody>
      </p:sp>
      <p:sp>
        <p:nvSpPr>
          <p:cNvPr id="2" name="Content Placeholder 1"/>
          <p:cNvSpPr>
            <a:spLocks noGrp="1"/>
          </p:cNvSpPr>
          <p:nvPr>
            <p:ph idx="1"/>
          </p:nvPr>
        </p:nvSpPr>
        <p:spPr>
          <a:xfrm>
            <a:off x="611560" y="1124744"/>
            <a:ext cx="8075240" cy="5256584"/>
          </a:xfrm>
        </p:spPr>
        <p:txBody>
          <a:bodyPr>
            <a:noAutofit/>
          </a:bodyPr>
          <a:lstStyle/>
          <a:p>
            <a:pPr marL="0" indent="0">
              <a:buNone/>
            </a:pPr>
            <a:r>
              <a:rPr lang="en-GB" sz="2400" b="1" i="1" dirty="0">
                <a:cs typeface="Arial" pitchFamily="34" charset="0"/>
              </a:rPr>
              <a:t>“ A report is a statement of the results of an investigation or of any matter on which definite information is required”</a:t>
            </a:r>
          </a:p>
          <a:p>
            <a:pPr marL="0" indent="0">
              <a:buNone/>
            </a:pPr>
            <a:r>
              <a:rPr lang="en-GB" sz="2400" dirty="0">
                <a:cs typeface="Arial" pitchFamily="34" charset="0"/>
              </a:rPr>
              <a:t>				          (Oxford English Dictionary)</a:t>
            </a:r>
          </a:p>
          <a:p>
            <a:pPr marL="0" indent="0">
              <a:buNone/>
            </a:pPr>
            <a:endParaRPr lang="en-GB" sz="2400" b="1" i="1" dirty="0">
              <a:cs typeface="Arial" pitchFamily="34" charset="0"/>
            </a:endParaRPr>
          </a:p>
          <a:p>
            <a:pPr marL="0" indent="0">
              <a:buNone/>
            </a:pPr>
            <a:r>
              <a:rPr lang="en-GB" sz="2400" b="1" i="1" dirty="0">
                <a:cs typeface="Arial" pitchFamily="34" charset="0"/>
              </a:rPr>
              <a:t>All reports have a similar format or structure </a:t>
            </a:r>
          </a:p>
          <a:p>
            <a:pPr marL="0" indent="0">
              <a:buNone/>
            </a:pPr>
            <a:endParaRPr lang="en-GB" sz="2400" dirty="0">
              <a:cs typeface="Arial" pitchFamily="34" charset="0"/>
            </a:endParaRPr>
          </a:p>
          <a:p>
            <a:pPr marL="0" indent="0">
              <a:buNone/>
            </a:pPr>
            <a:r>
              <a:rPr lang="en-GB" sz="2400" dirty="0">
                <a:cs typeface="Arial" pitchFamily="34" charset="0"/>
              </a:rPr>
              <a:t>Although  the structure may vary slightly depending on the intended audience and complexity of the material there will be:</a:t>
            </a:r>
          </a:p>
          <a:p>
            <a:pPr marL="0" indent="0">
              <a:buFont typeface="Wingdings" pitchFamily="2" charset="2"/>
              <a:buChar char="q"/>
            </a:pPr>
            <a:endParaRPr lang="en-GB" sz="2400" dirty="0">
              <a:cs typeface="Arial" pitchFamily="34" charset="0"/>
            </a:endParaRPr>
          </a:p>
          <a:p>
            <a:pPr marL="711200" lvl="1" indent="-711200">
              <a:buFont typeface="+mj-lt"/>
              <a:buAutoNum type="alphaLcPeriod"/>
            </a:pPr>
            <a:r>
              <a:rPr lang="en-GB" sz="2400" dirty="0">
                <a:cs typeface="Arial" pitchFamily="34" charset="0"/>
              </a:rPr>
              <a:t>a  preliminary section</a:t>
            </a:r>
          </a:p>
          <a:p>
            <a:pPr marL="711200" lvl="1" indent="-711200">
              <a:buFont typeface="+mj-lt"/>
              <a:buAutoNum type="alphaLcPeriod"/>
            </a:pPr>
            <a:r>
              <a:rPr lang="en-GB" sz="2400" dirty="0">
                <a:cs typeface="Arial" pitchFamily="34" charset="0"/>
              </a:rPr>
              <a:t>the main text</a:t>
            </a:r>
          </a:p>
          <a:p>
            <a:pPr marL="711200" lvl="1" indent="-711200">
              <a:buFont typeface="+mj-lt"/>
              <a:buAutoNum type="alphaLcPeriod"/>
            </a:pPr>
            <a:r>
              <a:rPr lang="en-GB" sz="2400" dirty="0">
                <a:cs typeface="Arial" pitchFamily="34" charset="0"/>
              </a:rPr>
              <a:t>the end matter </a:t>
            </a:r>
          </a:p>
        </p:txBody>
      </p:sp>
      <p:sp>
        <p:nvSpPr>
          <p:cNvPr id="3" name="Footer Placeholder 2"/>
          <p:cNvSpPr>
            <a:spLocks noGrp="1"/>
          </p:cNvSpPr>
          <p:nvPr>
            <p:ph type="ftr" sz="quarter" idx="11"/>
          </p:nvPr>
        </p:nvSpPr>
        <p:spPr/>
        <p:txBody>
          <a:bodyPr/>
          <a:lstStyle/>
          <a:p>
            <a:endParaRPr lang="en-GB" dirty="0">
              <a:solidFill>
                <a:prstClr val="black"/>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16</a:t>
            </a:fld>
            <a:endParaRPr lang="en-GB">
              <a:solidFill>
                <a:prstClr val="black"/>
              </a:solidFill>
            </a:endParaRPr>
          </a:p>
        </p:txBody>
      </p:sp>
      <p:pic>
        <p:nvPicPr>
          <p:cNvPr id="12290" name="Picture 2" descr="C:\Users\Mike 3\AppData\Local\Microsoft\Windows\Temporary Internet Files\Content.IE5\O1U9RVSN\primary-template-expenserepo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37406" y="5157192"/>
            <a:ext cx="1600945" cy="1600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2234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additive="base">
                                        <p:cTn id="19"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ppt_y"/>
                                          </p:val>
                                        </p:tav>
                                        <p:tav tm="100000">
                                          <p:val>
                                            <p:strVal val="#ppt_y"/>
                                          </p:val>
                                        </p:tav>
                                      </p:tavLst>
                                    </p:anim>
                                  </p:childTnLst>
                                </p:cTn>
                              </p:par>
                              <p:par>
                                <p:cTn id="37" presetID="2" presetClass="entr" presetSubtype="8" fill="hold" grpId="0" nodeType="with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 calcmode="lin" valueType="num">
                                      <p:cBhvr additive="base">
                                        <p:cTn id="39" dur="500" fill="hold"/>
                                        <p:tgtEl>
                                          <p:spTgt spid="2">
                                            <p:txEl>
                                              <p:pRg st="8" end="8"/>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
                                            <p:txEl>
                                              <p:pRg st="8" end="8"/>
                                            </p:txEl>
                                          </p:spTgt>
                                        </p:tgtEl>
                                        <p:attrNameLst>
                                          <p:attrName>ppt_y</p:attrName>
                                        </p:attrNameLst>
                                      </p:cBhvr>
                                      <p:tavLst>
                                        <p:tav tm="0">
                                          <p:val>
                                            <p:strVal val="#ppt_y"/>
                                          </p:val>
                                        </p:tav>
                                        <p:tav tm="100000">
                                          <p:val>
                                            <p:strVal val="#ppt_y"/>
                                          </p:val>
                                        </p:tav>
                                      </p:tavLst>
                                    </p:anim>
                                  </p:childTnLst>
                                </p:cTn>
                              </p:par>
                              <p:par>
                                <p:cTn id="41" presetID="2" presetClass="entr" presetSubtype="8" fill="hold" grpId="0" nodeType="with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anim calcmode="lin" valueType="num">
                                      <p:cBhvr additive="base">
                                        <p:cTn id="43"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54032"/>
          </a:xfrm>
        </p:spPr>
        <p:txBody>
          <a:bodyPr>
            <a:normAutofit/>
          </a:bodyPr>
          <a:lstStyle/>
          <a:p>
            <a:pPr algn="l"/>
            <a:r>
              <a:rPr lang="en-GB" sz="2400" b="1" dirty="0">
                <a:solidFill>
                  <a:srgbClr val="6600FF"/>
                </a:solidFill>
                <a:effectLst/>
                <a:latin typeface="+mn-lt"/>
                <a:cs typeface="Arial" pitchFamily="34" charset="0"/>
              </a:rPr>
              <a:t>A.   Preliminary section will contain:</a:t>
            </a:r>
          </a:p>
        </p:txBody>
      </p:sp>
      <p:sp>
        <p:nvSpPr>
          <p:cNvPr id="2" name="Content Placeholder 1"/>
          <p:cNvSpPr>
            <a:spLocks noGrp="1"/>
          </p:cNvSpPr>
          <p:nvPr>
            <p:ph idx="1"/>
          </p:nvPr>
        </p:nvSpPr>
        <p:spPr>
          <a:xfrm>
            <a:off x="428596" y="908720"/>
            <a:ext cx="8229600" cy="5377800"/>
          </a:xfrm>
        </p:spPr>
        <p:txBody>
          <a:bodyPr>
            <a:normAutofit/>
          </a:bodyPr>
          <a:lstStyle/>
          <a:p>
            <a:pPr marL="723900" indent="-450850">
              <a:buFont typeface="+mj-lt"/>
              <a:buAutoNum type="alphaLcPeriod"/>
            </a:pPr>
            <a:r>
              <a:rPr lang="en-GB" sz="2000" b="1" i="1" dirty="0">
                <a:latin typeface="Arial" pitchFamily="34" charset="0"/>
                <a:cs typeface="Arial" pitchFamily="34" charset="0"/>
              </a:rPr>
              <a:t>Title  page  </a:t>
            </a:r>
            <a:r>
              <a:rPr lang="en-GB" sz="2000" dirty="0">
                <a:latin typeface="Arial" pitchFamily="34" charset="0"/>
                <a:cs typeface="Arial" pitchFamily="34" charset="0"/>
              </a:rPr>
              <a:t>containing report title, author’s name, date, P number, classification e.g. private/confidential</a:t>
            </a:r>
          </a:p>
          <a:p>
            <a:pPr marL="723900" indent="-450850">
              <a:buNone/>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b.	Acknowledgements</a:t>
            </a:r>
          </a:p>
          <a:p>
            <a:pPr marL="723900" indent="-450850">
              <a:buFont typeface="+mj-lt"/>
              <a:buAutoNum type="alphaLcPeriod"/>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c.	Executive summary  </a:t>
            </a:r>
            <a:r>
              <a:rPr lang="en-GB" sz="2000" dirty="0">
                <a:latin typeface="Arial" pitchFamily="34" charset="0"/>
                <a:cs typeface="Arial" pitchFamily="34" charset="0"/>
              </a:rPr>
              <a:t>i.e. synopsis of research  &amp; findings – 	last thing to be written.  Should be short, sharp, to the point  &amp; 	contain main details of the WHOLE report.</a:t>
            </a:r>
          </a:p>
          <a:p>
            <a:pPr marL="723900" indent="-450850">
              <a:buFont typeface="+mj-lt"/>
              <a:buAutoNum type="alphaLcPeriod"/>
            </a:pPr>
            <a:endParaRPr lang="en-GB" sz="800" dirty="0">
              <a:latin typeface="Arial" pitchFamily="34" charset="0"/>
              <a:cs typeface="Arial" pitchFamily="34" charset="0"/>
            </a:endParaRPr>
          </a:p>
          <a:p>
            <a:pPr marL="273050" indent="0">
              <a:buNone/>
            </a:pPr>
            <a:endParaRPr lang="en-GB" sz="800" dirty="0">
              <a:latin typeface="Arial" pitchFamily="34" charset="0"/>
              <a:cs typeface="Arial" pitchFamily="34" charset="0"/>
            </a:endParaRPr>
          </a:p>
          <a:p>
            <a:pPr marL="273050" indent="0">
              <a:buNone/>
            </a:pPr>
            <a:r>
              <a:rPr lang="en-GB" sz="2000" b="1" i="1" dirty="0">
                <a:latin typeface="Arial" pitchFamily="34" charset="0"/>
                <a:cs typeface="Arial" pitchFamily="34" charset="0"/>
              </a:rPr>
              <a:t>d. 	Contents page </a:t>
            </a:r>
            <a:r>
              <a:rPr lang="en-GB" sz="2000" dirty="0">
                <a:latin typeface="Arial" pitchFamily="34" charset="0"/>
                <a:cs typeface="Arial" pitchFamily="34" charset="0"/>
              </a:rPr>
              <a:t> - lists each section with page numbers, may 	also list sub-sections </a:t>
            </a:r>
          </a:p>
          <a:p>
            <a:pPr marL="723900" indent="-450850">
              <a:buFont typeface="+mj-lt"/>
              <a:buAutoNum type="alphaLcPeriod"/>
            </a:pPr>
            <a:endParaRPr lang="en-GB" sz="800" b="1" i="1" dirty="0">
              <a:latin typeface="Arial" pitchFamily="34" charset="0"/>
              <a:cs typeface="Arial" pitchFamily="34" charset="0"/>
            </a:endParaRPr>
          </a:p>
          <a:p>
            <a:pPr marL="273050" indent="0">
              <a:buNone/>
            </a:pPr>
            <a:r>
              <a:rPr lang="en-GB" sz="2000" b="1" i="1" dirty="0">
                <a:latin typeface="Arial" pitchFamily="34" charset="0"/>
                <a:cs typeface="Arial" pitchFamily="34" charset="0"/>
              </a:rPr>
              <a:t>e.	List of tables and figures  - </a:t>
            </a:r>
            <a:r>
              <a:rPr lang="en-GB" sz="2000" dirty="0">
                <a:latin typeface="Arial" pitchFamily="34" charset="0"/>
                <a:cs typeface="Arial" pitchFamily="34" charset="0"/>
              </a:rPr>
              <a:t>with locations</a:t>
            </a:r>
          </a:p>
          <a:p>
            <a:pPr marL="723900" indent="-450850">
              <a:buFont typeface="+mj-lt"/>
              <a:buAutoNum type="alphaLcPeriod"/>
            </a:pPr>
            <a:endParaRPr lang="en-GB" sz="800" dirty="0">
              <a:latin typeface="Arial" pitchFamily="34" charset="0"/>
              <a:cs typeface="Arial" pitchFamily="34" charset="0"/>
            </a:endParaRPr>
          </a:p>
          <a:p>
            <a:pPr marL="273050" indent="0">
              <a:buNone/>
            </a:pPr>
            <a:r>
              <a:rPr lang="en-GB" sz="2000" dirty="0">
                <a:latin typeface="Arial" pitchFamily="34" charset="0"/>
                <a:cs typeface="Arial" pitchFamily="34" charset="0"/>
              </a:rPr>
              <a:t> </a:t>
            </a:r>
            <a:endParaRPr lang="en-GB" sz="2000" b="1" i="1"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681228" indent="-571500">
              <a:buFont typeface="+mj-lt"/>
              <a:buAutoNum type="romanUcPeriod"/>
            </a:pPr>
            <a:endParaRPr lang="en-GB" sz="2400" dirty="0">
              <a:latin typeface="Arial" pitchFamily="34" charset="0"/>
              <a:cs typeface="Arial" pitchFamily="34" charset="0"/>
            </a:endParaRPr>
          </a:p>
        </p:txBody>
      </p:sp>
      <p:sp>
        <p:nvSpPr>
          <p:cNvPr id="3" name="Footer Placeholder 2"/>
          <p:cNvSpPr>
            <a:spLocks noGrp="1"/>
          </p:cNvSpPr>
          <p:nvPr>
            <p:ph type="ftr" sz="quarter" idx="11"/>
          </p:nvPr>
        </p:nvSpPr>
        <p:spPr>
          <a:xfrm>
            <a:off x="2627784" y="6165304"/>
            <a:ext cx="5857916" cy="365125"/>
          </a:xfrm>
        </p:spPr>
        <p:txBody>
          <a:bodyPr/>
          <a:lstStyle/>
          <a:p>
            <a:endParaRPr lang="en-GB" sz="1400" b="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17</a:t>
            </a:fld>
            <a:endParaRPr lang="en-GB">
              <a:solidFill>
                <a:prstClr val="black"/>
              </a:solidFill>
            </a:endParaRPr>
          </a:p>
        </p:txBody>
      </p:sp>
      <p:pic>
        <p:nvPicPr>
          <p:cNvPr id="13314" name="Picture 2" descr="C:\Users\Mike 3\AppData\Local\Microsoft\Windows\Temporary Internet Files\Content.IE5\J9TMKGE9\checklis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4745191"/>
            <a:ext cx="2350892" cy="214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7199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 calcmode="lin" valueType="num">
                                      <p:cBhvr additive="base">
                                        <p:cTn id="24"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 calcmode="lin" valueType="num">
                                      <p:cBhvr additive="base">
                                        <p:cTn id="30"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 calcmode="lin" valueType="num">
                                      <p:cBhvr additive="base">
                                        <p:cTn id="36"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9" end="9"/>
                                            </p:txEl>
                                          </p:spTgt>
                                        </p:tgtEl>
                                        <p:attrNameLst>
                                          <p:attrName>ppt_y</p:attrName>
                                        </p:attrNameLst>
                                      </p:cBhvr>
                                      <p:tavLst>
                                        <p:tav tm="0">
                                          <p:val>
                                            <p:strVal val="0-#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9" fill="hold" grpId="0" nodeType="clickEffect">
                                  <p:stCondLst>
                                    <p:cond delay="0"/>
                                  </p:stCondLst>
                                  <p:childTnLst>
                                    <p:set>
                                      <p:cBhvr>
                                        <p:cTn id="41" dur="1" fill="hold">
                                          <p:stCondLst>
                                            <p:cond delay="0"/>
                                          </p:stCondLst>
                                        </p:cTn>
                                        <p:tgtEl>
                                          <p:spTgt spid="2">
                                            <p:txEl>
                                              <p:pRg st="11" end="11"/>
                                            </p:txEl>
                                          </p:spTgt>
                                        </p:tgtEl>
                                        <p:attrNameLst>
                                          <p:attrName>style.visibility</p:attrName>
                                        </p:attrNameLst>
                                      </p:cBhvr>
                                      <p:to>
                                        <p:strVal val="visible"/>
                                      </p:to>
                                    </p:set>
                                    <p:anim calcmode="lin" valueType="num">
                                      <p:cBhvr additive="base">
                                        <p:cTn id="42" dur="500" fill="hold"/>
                                        <p:tgtEl>
                                          <p:spTgt spid="2">
                                            <p:txEl>
                                              <p:pRg st="11" end="11"/>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2">
                                            <p:txEl>
                                              <p:pRg st="11" end="1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54032"/>
          </a:xfrm>
        </p:spPr>
        <p:txBody>
          <a:bodyPr>
            <a:normAutofit/>
          </a:bodyPr>
          <a:lstStyle/>
          <a:p>
            <a:pPr algn="l"/>
            <a:r>
              <a:rPr lang="en-GB" sz="2400" b="1" dirty="0">
                <a:solidFill>
                  <a:srgbClr val="6600FF"/>
                </a:solidFill>
                <a:effectLst/>
                <a:latin typeface="+mn-lt"/>
                <a:cs typeface="Arial" pitchFamily="34" charset="0"/>
              </a:rPr>
              <a:t>B.  Main text (body of the work) will contain:</a:t>
            </a:r>
          </a:p>
        </p:txBody>
      </p:sp>
      <p:sp>
        <p:nvSpPr>
          <p:cNvPr id="2" name="Content Placeholder 1"/>
          <p:cNvSpPr>
            <a:spLocks noGrp="1"/>
          </p:cNvSpPr>
          <p:nvPr>
            <p:ph idx="1"/>
          </p:nvPr>
        </p:nvSpPr>
        <p:spPr>
          <a:xfrm>
            <a:off x="428596" y="1214422"/>
            <a:ext cx="8229600" cy="4929222"/>
          </a:xfrm>
        </p:spPr>
        <p:txBody>
          <a:bodyPr>
            <a:normAutofit fontScale="25000" lnSpcReduction="20000"/>
          </a:bodyPr>
          <a:lstStyle/>
          <a:p>
            <a:pPr marL="457200" indent="-457200">
              <a:buNone/>
            </a:pPr>
            <a:r>
              <a:rPr lang="en-GB" sz="8800" b="1" i="1" dirty="0">
                <a:cs typeface="Arial" pitchFamily="34" charset="0"/>
              </a:rPr>
              <a:t>a.	Introduction -  </a:t>
            </a:r>
            <a:endParaRPr lang="en-GB" sz="8800" dirty="0">
              <a:cs typeface="Arial" pitchFamily="34" charset="0"/>
            </a:endParaRPr>
          </a:p>
          <a:p>
            <a:pPr marL="228600" indent="-228600">
              <a:buFont typeface="+mj-lt"/>
              <a:buAutoNum type="alphaLcPeriod"/>
            </a:pPr>
            <a:endParaRPr lang="en-GB" sz="8800" dirty="0">
              <a:cs typeface="Arial" pitchFamily="34" charset="0"/>
            </a:endParaRPr>
          </a:p>
          <a:p>
            <a:pPr marL="457200" indent="-282575">
              <a:buFont typeface="Courier New" pitchFamily="49" charset="0"/>
              <a:buChar char="o"/>
            </a:pPr>
            <a:r>
              <a:rPr lang="en-GB" sz="8800" b="1" dirty="0">
                <a:cs typeface="Arial" pitchFamily="34" charset="0"/>
              </a:rPr>
              <a:t>Brief context – </a:t>
            </a:r>
            <a:r>
              <a:rPr lang="en-GB" sz="8800" dirty="0">
                <a:cs typeface="Arial" pitchFamily="34" charset="0"/>
              </a:rPr>
              <a:t>terms of reference,  situational details,  statement of change scenario researched,  how information was collected </a:t>
            </a:r>
          </a:p>
          <a:p>
            <a:pPr marL="363538" indent="-363538">
              <a:buFont typeface="+mj-lt"/>
              <a:buAutoNum type="alphaLcPeriod"/>
            </a:pPr>
            <a:endParaRPr lang="en-GB" sz="8800" i="1" dirty="0">
              <a:cs typeface="Arial" pitchFamily="34" charset="0"/>
            </a:endParaRPr>
          </a:p>
          <a:p>
            <a:pPr marL="0" indent="0">
              <a:buNone/>
            </a:pPr>
            <a:endParaRPr lang="en-GB" sz="8800" dirty="0">
              <a:cs typeface="Arial" pitchFamily="34" charset="0"/>
            </a:endParaRPr>
          </a:p>
          <a:p>
            <a:pPr marL="0" indent="0">
              <a:buNone/>
            </a:pPr>
            <a:r>
              <a:rPr lang="en-GB" sz="8800" b="1" i="1" dirty="0">
                <a:cs typeface="Arial" pitchFamily="34" charset="0"/>
              </a:rPr>
              <a:t>b.   	Research Methods</a:t>
            </a:r>
            <a:r>
              <a:rPr lang="en-GB" sz="8800" dirty="0">
                <a:cs typeface="Arial" pitchFamily="34" charset="0"/>
              </a:rPr>
              <a:t> -  What form did the research take?  	Primary/secondary research;  Data collection methods e.g. 	questionnaires/interviews/focus 	groups/observation/other.  Measurements, selection, analysis?</a:t>
            </a:r>
          </a:p>
          <a:p>
            <a:pPr marL="1371600" indent="-1371600">
              <a:buAutoNum type="alphaLcPeriod" startAt="2"/>
            </a:pPr>
            <a:endParaRPr lang="en-GB" sz="8800" dirty="0">
              <a:cs typeface="Arial" pitchFamily="34" charset="0"/>
            </a:endParaRPr>
          </a:p>
          <a:p>
            <a:pPr marL="0" indent="0">
              <a:buNone/>
            </a:pPr>
            <a:r>
              <a:rPr lang="en-GB" sz="8800" dirty="0">
                <a:cs typeface="Arial" pitchFamily="34" charset="0"/>
              </a:rPr>
              <a:t>	Scoping Presentation was what you planned to do</a:t>
            </a:r>
            <a:r>
              <a:rPr lang="en-GB" sz="8800" i="1" dirty="0">
                <a:cs typeface="Arial" pitchFamily="34" charset="0"/>
              </a:rPr>
              <a:t>.  Update    	here with what you actually did</a:t>
            </a:r>
            <a:endParaRPr lang="en-GB" sz="8800" b="1" u="sng" dirty="0">
              <a:cs typeface="Arial" pitchFamily="34" charset="0"/>
            </a:endParaRPr>
          </a:p>
          <a:p>
            <a:pPr marL="457200" indent="-457200">
              <a:buFont typeface="+mj-lt"/>
              <a:buAutoNum type="alphaLcPeriod"/>
            </a:pPr>
            <a:endParaRPr lang="en-GB" sz="8800" dirty="0">
              <a:cs typeface="Arial" pitchFamily="34" charset="0"/>
            </a:endParaRPr>
          </a:p>
          <a:p>
            <a:pPr marL="0" indent="0">
              <a:buNone/>
            </a:pPr>
            <a:r>
              <a:rPr lang="en-GB" sz="8800" b="1" i="1" dirty="0">
                <a:cs typeface="Arial" pitchFamily="34" charset="0"/>
              </a:rPr>
              <a:t>c.	Findings – </a:t>
            </a:r>
            <a:r>
              <a:rPr lang="en-GB" sz="8800" dirty="0">
                <a:cs typeface="Arial" pitchFamily="34" charset="0"/>
              </a:rPr>
              <a:t>present the data &amp; show what the research has 	uncovered plainly &amp; simply.  Use graphs, pie &amp; bar charts, 	diagrams but be selective, don’t cloud the issue</a:t>
            </a:r>
          </a:p>
          <a:p>
            <a:pPr marL="0" indent="0">
              <a:buNone/>
            </a:pPr>
            <a:endParaRPr lang="en-GB" sz="8800" dirty="0">
              <a:cs typeface="Arial" pitchFamily="34" charset="0"/>
            </a:endParaRPr>
          </a:p>
          <a:p>
            <a:pPr marL="457200" indent="-457200">
              <a:buNone/>
            </a:pPr>
            <a:r>
              <a:rPr lang="en-GB" sz="8000" dirty="0">
                <a:latin typeface="Arial" pitchFamily="34" charset="0"/>
                <a:cs typeface="Arial" pitchFamily="34" charset="0"/>
              </a:rPr>
              <a:t> </a:t>
            </a:r>
            <a:endParaRPr lang="en-GB" sz="8000" b="1" i="1" dirty="0">
              <a:latin typeface="Arial" pitchFamily="34" charset="0"/>
              <a:cs typeface="Arial" pitchFamily="34" charset="0"/>
            </a:endParaRPr>
          </a:p>
          <a:p>
            <a:pPr marL="0" indent="0">
              <a:buNone/>
            </a:pPr>
            <a:endParaRPr lang="en-GB" sz="2900" dirty="0">
              <a:latin typeface="Arial" pitchFamily="34" charset="0"/>
              <a:cs typeface="Arial" pitchFamily="34" charset="0"/>
            </a:endParaRPr>
          </a:p>
          <a:p>
            <a:pPr marL="0" indent="0">
              <a:buNone/>
            </a:pPr>
            <a:r>
              <a:rPr lang="en-GB" sz="2900" b="1" i="1" dirty="0">
                <a:latin typeface="Arial" pitchFamily="34" charset="0"/>
                <a:cs typeface="Arial" pitchFamily="34" charset="0"/>
              </a:rPr>
              <a:t> </a:t>
            </a:r>
          </a:p>
          <a:p>
            <a:pPr marL="363538" indent="-363538">
              <a:buNone/>
            </a:pPr>
            <a:endParaRPr lang="en-GB" sz="2200" i="1" dirty="0">
              <a:latin typeface="Arial" pitchFamily="34" charset="0"/>
              <a:cs typeface="Arial" pitchFamily="34" charset="0"/>
            </a:endParaRPr>
          </a:p>
          <a:p>
            <a:pPr marL="0" indent="0">
              <a:buNone/>
            </a:pPr>
            <a:endParaRPr lang="en-GB" sz="2200" dirty="0">
              <a:latin typeface="Arial" pitchFamily="34" charset="0"/>
              <a:cs typeface="Arial" pitchFamily="34" charset="0"/>
            </a:endParaRPr>
          </a:p>
          <a:p>
            <a:pPr marL="0" indent="0">
              <a:buNone/>
            </a:pPr>
            <a:endParaRPr lang="en-GB" sz="2000"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0" indent="0">
              <a:buNone/>
            </a:pPr>
            <a:endParaRPr lang="en-GB" sz="2000" b="1" i="1" dirty="0">
              <a:latin typeface="Arial" pitchFamily="34" charset="0"/>
              <a:cs typeface="Arial" pitchFamily="34" charset="0"/>
            </a:endParaRPr>
          </a:p>
          <a:p>
            <a:pPr marL="681228" indent="-571500">
              <a:buFont typeface="+mj-lt"/>
              <a:buAutoNum type="romanUcPeriod"/>
            </a:pPr>
            <a:endParaRPr lang="en-GB" sz="2400" dirty="0">
              <a:latin typeface="Arial" pitchFamily="34" charset="0"/>
              <a:cs typeface="Arial" pitchFamily="34" charset="0"/>
            </a:endParaRPr>
          </a:p>
        </p:txBody>
      </p:sp>
      <p:sp>
        <p:nvSpPr>
          <p:cNvPr id="3" name="Footer Placeholder 2"/>
          <p:cNvSpPr>
            <a:spLocks noGrp="1"/>
          </p:cNvSpPr>
          <p:nvPr>
            <p:ph type="ftr" sz="quarter" idx="11"/>
          </p:nvPr>
        </p:nvSpPr>
        <p:spPr>
          <a:xfrm>
            <a:off x="2411760" y="5877272"/>
            <a:ext cx="6143668" cy="365125"/>
          </a:xfrm>
        </p:spPr>
        <p:txBody>
          <a:bodyPr/>
          <a:lstStyle/>
          <a:p>
            <a:endParaRPr lang="en-GB" sz="1200" b="1" i="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18</a:t>
            </a:fld>
            <a:endParaRPr lang="en-GB" dirty="0">
              <a:solidFill>
                <a:prstClr val="black"/>
              </a:solidFill>
            </a:endParaRPr>
          </a:p>
        </p:txBody>
      </p:sp>
      <p:pic>
        <p:nvPicPr>
          <p:cNvPr id="14338" name="Picture 2" descr="C:\Users\Mike 3\AppData\Local\Microsoft\Windows\Temporary Internet Files\Content.IE5\4W3A1H95\checklist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4328" y="260648"/>
            <a:ext cx="1422648" cy="9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7079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 calcmode="lin" valueType="num">
                                      <p:cBhvr additive="base">
                                        <p:cTn id="18"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 calcmode="lin" valueType="num">
                                      <p:cBhvr additive="base">
                                        <p:cTn id="24"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 calcmode="lin" valueType="num">
                                      <p:cBhvr additive="base">
                                        <p:cTn id="30"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7" end="7"/>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 calcmode="lin" valueType="num">
                                      <p:cBhvr additive="base">
                                        <p:cTn id="36" dur="500" fill="hold"/>
                                        <p:tgtEl>
                                          <p:spTgt spid="2">
                                            <p:txEl>
                                              <p:pRg st="9" end="9"/>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9" end="9"/>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114"/>
          </a:xfrm>
        </p:spPr>
        <p:txBody>
          <a:bodyPr>
            <a:normAutofit/>
          </a:bodyPr>
          <a:lstStyle/>
          <a:p>
            <a:pPr algn="l"/>
            <a:r>
              <a:rPr lang="en-GB" sz="2400" b="1" dirty="0">
                <a:solidFill>
                  <a:srgbClr val="6600FF"/>
                </a:solidFill>
                <a:cs typeface="Arial" pitchFamily="34" charset="0"/>
              </a:rPr>
              <a:t>B.  Main text (body of the work) will contain:</a:t>
            </a:r>
            <a:endParaRPr lang="en-GB" sz="2400" dirty="0"/>
          </a:p>
        </p:txBody>
      </p:sp>
      <p:sp>
        <p:nvSpPr>
          <p:cNvPr id="2" name="Content Placeholder 1"/>
          <p:cNvSpPr>
            <a:spLocks noGrp="1"/>
          </p:cNvSpPr>
          <p:nvPr>
            <p:ph idx="1"/>
          </p:nvPr>
        </p:nvSpPr>
        <p:spPr>
          <a:xfrm>
            <a:off x="428596" y="1052736"/>
            <a:ext cx="8229600" cy="4759087"/>
          </a:xfrm>
        </p:spPr>
        <p:txBody>
          <a:bodyPr>
            <a:normAutofit fontScale="92500" lnSpcReduction="20000"/>
          </a:bodyPr>
          <a:lstStyle/>
          <a:p>
            <a:pPr marL="566738" indent="-457200">
              <a:buAutoNum type="alphaLcPeriod" startAt="4"/>
            </a:pPr>
            <a:r>
              <a:rPr lang="en-GB" sz="2200" b="1" i="1" dirty="0">
                <a:cs typeface="Arial" pitchFamily="34" charset="0"/>
              </a:rPr>
              <a:t>Discussion &amp; analysis – </a:t>
            </a:r>
            <a:r>
              <a:rPr lang="en-GB" sz="2200" dirty="0">
                <a:cs typeface="Arial" pitchFamily="34" charset="0"/>
              </a:rPr>
              <a:t>findings are scrutinised, discussed, analysed  &amp; interpreted.   Theory, application, example, analysis.  ‘Rolling application of theory’ rather than ‘blocking’ sections of theory separately to the analysis.  Apply don’t repeat theory.  Introduce concept briefly then apply it with researched examples.  This is an applied case study so your organisation’s change scenario needs to be the focal point throughout. This should occupy the majority of the report as it is the key section.</a:t>
            </a:r>
          </a:p>
          <a:p>
            <a:pPr marL="109538" indent="0">
              <a:buNone/>
            </a:pPr>
            <a:r>
              <a:rPr lang="en-GB" sz="2200" dirty="0">
                <a:cs typeface="Arial" pitchFamily="34" charset="0"/>
              </a:rPr>
              <a:t>  </a:t>
            </a:r>
          </a:p>
          <a:p>
            <a:pPr marL="566738" indent="-457200">
              <a:buNone/>
            </a:pPr>
            <a:r>
              <a:rPr lang="en-GB" sz="2200" b="1" i="1" dirty="0">
                <a:cs typeface="Arial" pitchFamily="34" charset="0"/>
              </a:rPr>
              <a:t>e.	Conclusions  -  </a:t>
            </a:r>
            <a:r>
              <a:rPr lang="en-GB" sz="2200" dirty="0">
                <a:cs typeface="Arial" pitchFamily="34" charset="0"/>
              </a:rPr>
              <a:t>draws together the threads of the research &amp; arrives at conclusions.   If the case has been reasoned effectively then the readers should already be following your train of thought.  Address the task set directly and summarise your arguments – no new information here.  Make sense of the report.</a:t>
            </a:r>
          </a:p>
          <a:p>
            <a:pPr marL="109538" indent="0">
              <a:buNone/>
            </a:pPr>
            <a:r>
              <a:rPr lang="en-GB" sz="2200" dirty="0">
                <a:cs typeface="Arial" pitchFamily="34" charset="0"/>
              </a:rPr>
              <a:t>       	</a:t>
            </a:r>
            <a:r>
              <a:rPr lang="en-GB" sz="2200" b="1" dirty="0">
                <a:solidFill>
                  <a:srgbClr val="6600FF"/>
                </a:solidFill>
                <a:cs typeface="Arial" pitchFamily="34" charset="0"/>
              </a:rPr>
              <a:t>  </a:t>
            </a:r>
            <a:endParaRPr lang="en-GB" sz="2200" dirty="0">
              <a:cs typeface="Arial" pitchFamily="34" charset="0"/>
            </a:endParaRPr>
          </a:p>
          <a:p>
            <a:pPr marL="566738" indent="-457200">
              <a:buNone/>
            </a:pPr>
            <a:r>
              <a:rPr lang="en-GB" sz="2200" b="1" i="1" dirty="0">
                <a:cs typeface="Arial" pitchFamily="34" charset="0"/>
              </a:rPr>
              <a:t>g.    Recommendations  - </a:t>
            </a:r>
            <a:r>
              <a:rPr lang="en-GB" sz="2200" dirty="0">
                <a:cs typeface="Arial" pitchFamily="34" charset="0"/>
              </a:rPr>
              <a:t>should be brief points only &amp; relate to the main conclusions.  Should include recommendations/guidelines for moving forward </a:t>
            </a:r>
            <a:r>
              <a:rPr lang="en-GB" sz="2200" b="1" i="1" dirty="0">
                <a:cs typeface="Arial" pitchFamily="34" charset="0"/>
              </a:rPr>
              <a:t> </a:t>
            </a:r>
            <a:endParaRPr lang="en-GB" sz="2200" b="1" i="1" dirty="0"/>
          </a:p>
        </p:txBody>
      </p:sp>
      <p:sp>
        <p:nvSpPr>
          <p:cNvPr id="3" name="Footer Placeholder 2"/>
          <p:cNvSpPr>
            <a:spLocks noGrp="1"/>
          </p:cNvSpPr>
          <p:nvPr>
            <p:ph type="ftr" sz="quarter" idx="11"/>
          </p:nvPr>
        </p:nvSpPr>
        <p:spPr>
          <a:xfrm>
            <a:off x="3059832" y="5949280"/>
            <a:ext cx="5299522" cy="365125"/>
          </a:xfrm>
        </p:spPr>
        <p:txBody>
          <a:bodyPr/>
          <a:lstStyle/>
          <a:p>
            <a:endParaRPr lang="en-GB" sz="1200" b="1" dirty="0">
              <a:solidFill>
                <a:srgbClr val="0070C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19</a:t>
            </a:fld>
            <a:endParaRPr lang="en-GB" dirty="0">
              <a:solidFill>
                <a:prstClr val="black"/>
              </a:solidFill>
            </a:endParaRPr>
          </a:p>
        </p:txBody>
      </p:sp>
      <p:pic>
        <p:nvPicPr>
          <p:cNvPr id="15362" name="Picture 2" descr="C:\Users\Mike 3\AppData\Local\Microsoft\Windows\Temporary Internet Files\Content.IE5\J9TMKGE9\bigstock-Checklist-with-pen-icon-6406048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5589240"/>
            <a:ext cx="1177458" cy="1177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2329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 calcmode="lin" valueType="num">
                                      <p:cBhvr additive="base">
                                        <p:cTn id="12"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9" fill="hold" grpId="0" nodeType="clickEffect">
                                  <p:stCondLst>
                                    <p:cond delay="0"/>
                                  </p:stCondLst>
                                  <p:childTnLst>
                                    <p:set>
                                      <p:cBhvr>
                                        <p:cTn id="17" dur="1" fill="hold">
                                          <p:stCondLst>
                                            <p:cond delay="0"/>
                                          </p:stCondLst>
                                        </p:cTn>
                                        <p:tgtEl>
                                          <p:spTgt spid="2">
                                            <p:txEl>
                                              <p:pRg st="1" end="1"/>
                                            </p:txEl>
                                          </p:spTgt>
                                        </p:tgtEl>
                                        <p:attrNameLst>
                                          <p:attrName>style.visibility</p:attrName>
                                        </p:attrNameLst>
                                      </p:cBhvr>
                                      <p:to>
                                        <p:strVal val="visible"/>
                                      </p:to>
                                    </p:set>
                                    <p:anim calcmode="lin" valueType="num">
                                      <p:cBhvr additive="base">
                                        <p:cTn id="18"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9" fill="hold" grpId="0"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additive="base">
                                        <p:cTn id="24"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9" fill="hold" grpId="0" nodeType="clickEffect">
                                  <p:stCondLst>
                                    <p:cond delay="0"/>
                                  </p:stCondLst>
                                  <p:childTnLst>
                                    <p:set>
                                      <p:cBhvr>
                                        <p:cTn id="29" dur="1" fill="hold">
                                          <p:stCondLst>
                                            <p:cond delay="0"/>
                                          </p:stCondLst>
                                        </p:cTn>
                                        <p:tgtEl>
                                          <p:spTgt spid="2">
                                            <p:txEl>
                                              <p:pRg st="3" end="3"/>
                                            </p:txEl>
                                          </p:spTgt>
                                        </p:tgtEl>
                                        <p:attrNameLst>
                                          <p:attrName>style.visibility</p:attrName>
                                        </p:attrNameLst>
                                      </p:cBhvr>
                                      <p:to>
                                        <p:strVal val="visible"/>
                                      </p:to>
                                    </p:set>
                                    <p:anim calcmode="lin" valueType="num">
                                      <p:cBhvr additive="base">
                                        <p:cTn id="30"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9" fill="hold" grpId="0" nodeType="clickEffect">
                                  <p:stCondLst>
                                    <p:cond delay="0"/>
                                  </p:stCondLst>
                                  <p:childTnLst>
                                    <p:set>
                                      <p:cBhvr>
                                        <p:cTn id="35" dur="1" fill="hold">
                                          <p:stCondLst>
                                            <p:cond delay="0"/>
                                          </p:stCondLst>
                                        </p:cTn>
                                        <p:tgtEl>
                                          <p:spTgt spid="2">
                                            <p:txEl>
                                              <p:pRg st="4" end="4"/>
                                            </p:txEl>
                                          </p:spTgt>
                                        </p:tgtEl>
                                        <p:attrNameLst>
                                          <p:attrName>style.visibility</p:attrName>
                                        </p:attrNameLst>
                                      </p:cBhvr>
                                      <p:to>
                                        <p:strVal val="visible"/>
                                      </p:to>
                                    </p:set>
                                    <p:anim calcmode="lin" valueType="num">
                                      <p:cBhvr additive="base">
                                        <p:cTn id="36"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
                                            <p:txEl>
                                              <p:pRg st="4" end="4"/>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28596" y="500042"/>
            <a:ext cx="8229600" cy="928694"/>
          </a:xfrm>
        </p:spPr>
        <p:txBody>
          <a:bodyPr>
            <a:normAutofit/>
          </a:bodyPr>
          <a:lstStyle/>
          <a:p>
            <a:pPr algn="l"/>
            <a:r>
              <a:rPr lang="en-GB" sz="2400" b="1" dirty="0">
                <a:solidFill>
                  <a:srgbClr val="6600FF"/>
                </a:solidFill>
                <a:effectLst/>
                <a:latin typeface="+mn-lt"/>
                <a:cs typeface="Arial" pitchFamily="34" charset="0"/>
              </a:rPr>
              <a:t>C.   The Final Section will contain:</a:t>
            </a:r>
            <a:endParaRPr lang="en-GB" sz="2400" b="1" dirty="0">
              <a:solidFill>
                <a:srgbClr val="6600FF"/>
              </a:solidFill>
              <a:latin typeface="+mn-lt"/>
            </a:endParaRPr>
          </a:p>
        </p:txBody>
      </p:sp>
      <p:sp>
        <p:nvSpPr>
          <p:cNvPr id="2" name="Content Placeholder 1"/>
          <p:cNvSpPr>
            <a:spLocks noGrp="1"/>
          </p:cNvSpPr>
          <p:nvPr>
            <p:ph idx="1"/>
          </p:nvPr>
        </p:nvSpPr>
        <p:spPr>
          <a:xfrm>
            <a:off x="428596" y="1571612"/>
            <a:ext cx="8229600" cy="4525963"/>
          </a:xfrm>
        </p:spPr>
        <p:txBody>
          <a:bodyPr>
            <a:normAutofit/>
          </a:bodyPr>
          <a:lstStyle/>
          <a:p>
            <a:pPr marL="457200" indent="-457200">
              <a:buNone/>
            </a:pPr>
            <a:r>
              <a:rPr lang="en-GB" sz="2200" b="1" i="1" dirty="0">
                <a:cs typeface="Arial" pitchFamily="34" charset="0"/>
              </a:rPr>
              <a:t>a.    Appendices  </a:t>
            </a:r>
            <a:r>
              <a:rPr lang="en-GB" sz="2200" dirty="0">
                <a:cs typeface="Arial" pitchFamily="34" charset="0"/>
              </a:rPr>
              <a:t>i.e. supplementary material  which supports the information in the body of the report e.g. data, copy of questionnaire / interview questions, memos, minutes of meetings, technical specifications.  </a:t>
            </a:r>
            <a:r>
              <a:rPr lang="en-GB" sz="2200" b="1" dirty="0">
                <a:cs typeface="Arial" pitchFamily="34" charset="0"/>
              </a:rPr>
              <a:t>Ensure the material is relevant.  Should be brief!</a:t>
            </a:r>
            <a:endParaRPr lang="en-GB" sz="2200" dirty="0">
              <a:cs typeface="Arial" pitchFamily="34" charset="0"/>
            </a:endParaRPr>
          </a:p>
          <a:p>
            <a:pPr marL="457200" indent="-457200">
              <a:buAutoNum type="alphaLcPeriod"/>
            </a:pPr>
            <a:endParaRPr lang="en-GB" sz="2200" dirty="0">
              <a:solidFill>
                <a:srgbClr val="00B0F0"/>
              </a:solidFill>
              <a:cs typeface="Arial" pitchFamily="34" charset="0"/>
            </a:endParaRPr>
          </a:p>
          <a:p>
            <a:pPr marL="457200" indent="-457200">
              <a:buAutoNum type="alphaLcPeriod" startAt="2"/>
            </a:pPr>
            <a:r>
              <a:rPr lang="en-GB" sz="2200" b="1" i="1" dirty="0">
                <a:cs typeface="Arial" pitchFamily="34" charset="0"/>
              </a:rPr>
              <a:t>References/Bibliography  -  </a:t>
            </a:r>
            <a:r>
              <a:rPr lang="en-GB" sz="2200" dirty="0">
                <a:cs typeface="Arial" pitchFamily="34" charset="0"/>
              </a:rPr>
              <a:t>essential to show sources &amp; avoid accusations of plagiarism.  You need to meet the brief’s key requirements.  Mixture of books, journals, company information, articles.  Cover both theory and case specific material.  </a:t>
            </a:r>
            <a:r>
              <a:rPr lang="en-GB" sz="2200" b="1" i="1" u="sng" dirty="0">
                <a:cs typeface="Arial" pitchFamily="34" charset="0"/>
              </a:rPr>
              <a:t>Always source theory from academic sources not generalised websites.</a:t>
            </a:r>
            <a:endParaRPr lang="en-GB" sz="2200" u="sng" dirty="0">
              <a:cs typeface="Arial" pitchFamily="34" charset="0"/>
            </a:endParaRPr>
          </a:p>
          <a:p>
            <a:pPr marL="0" indent="0">
              <a:buNone/>
            </a:pPr>
            <a:r>
              <a:rPr lang="en-GB" sz="2200" dirty="0">
                <a:cs typeface="Arial" pitchFamily="34" charset="0"/>
              </a:rPr>
              <a:t> </a:t>
            </a:r>
          </a:p>
          <a:p>
            <a:pPr marL="457200" indent="-457200">
              <a:buNone/>
            </a:pPr>
            <a:endParaRPr lang="en-GB" sz="2000" dirty="0">
              <a:latin typeface="Arial" pitchFamily="34" charset="0"/>
              <a:cs typeface="Arial" pitchFamily="34" charset="0"/>
            </a:endParaRPr>
          </a:p>
          <a:p>
            <a:pPr marL="457200" indent="-457200">
              <a:buNone/>
            </a:pPr>
            <a:endParaRPr lang="en-GB" sz="2000" b="1" i="1" dirty="0">
              <a:latin typeface="Arial" pitchFamily="34" charset="0"/>
              <a:cs typeface="Arial" pitchFamily="34" charset="0"/>
            </a:endParaRPr>
          </a:p>
          <a:p>
            <a:pPr marL="457200" indent="-457200">
              <a:buAutoNum type="alphaLcPeriod" startAt="3"/>
            </a:pPr>
            <a:endParaRPr lang="en-GB" sz="2000" dirty="0"/>
          </a:p>
        </p:txBody>
      </p:sp>
      <p:sp>
        <p:nvSpPr>
          <p:cNvPr id="3" name="Footer Placeholder 2"/>
          <p:cNvSpPr>
            <a:spLocks noGrp="1"/>
          </p:cNvSpPr>
          <p:nvPr>
            <p:ph type="ftr" sz="quarter" idx="11"/>
          </p:nvPr>
        </p:nvSpPr>
        <p:spPr>
          <a:xfrm>
            <a:off x="3203848" y="5877272"/>
            <a:ext cx="5005790" cy="365125"/>
          </a:xfrm>
        </p:spPr>
        <p:txBody>
          <a:bodyPr/>
          <a:lstStyle/>
          <a:p>
            <a:endParaRPr lang="en-GB" sz="1200" b="1" dirty="0">
              <a:solidFill>
                <a:srgbClr val="00B0F0"/>
              </a:solidFill>
            </a:endParaRPr>
          </a:p>
        </p:txBody>
      </p:sp>
      <p:sp>
        <p:nvSpPr>
          <p:cNvPr id="4" name="Slide Number Placeholder 3"/>
          <p:cNvSpPr>
            <a:spLocks noGrp="1"/>
          </p:cNvSpPr>
          <p:nvPr>
            <p:ph type="sldNum" sz="quarter" idx="12"/>
          </p:nvPr>
        </p:nvSpPr>
        <p:spPr/>
        <p:txBody>
          <a:bodyPr/>
          <a:lstStyle/>
          <a:p>
            <a:fld id="{97503B6A-4DA5-4756-B58A-8B28CBAE0F46}" type="slidenum">
              <a:rPr lang="en-GB" smtClean="0">
                <a:solidFill>
                  <a:prstClr val="black"/>
                </a:solidFill>
              </a:rPr>
              <a:pPr/>
              <a:t>20</a:t>
            </a:fld>
            <a:endParaRPr lang="en-GB" dirty="0">
              <a:solidFill>
                <a:prstClr val="black"/>
              </a:solidFill>
            </a:endParaRPr>
          </a:p>
        </p:txBody>
      </p:sp>
      <p:pic>
        <p:nvPicPr>
          <p:cNvPr id="16386" name="Picture 2" descr="C:\Users\Mike 3\AppData\Local\Microsoft\Windows\Temporary Internet Files\Content.IE5\4W3A1H95\checklist[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40352" y="5680428"/>
            <a:ext cx="1375226" cy="117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9875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5FC55-8804-4B82-8F90-3CD88840EBF9}"/>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2B7E8ABA-9DEB-4E12-805F-2B16500B8B21}"/>
              </a:ext>
            </a:extLst>
          </p:cNvPr>
          <p:cNvSpPr>
            <a:spLocks noGrp="1"/>
          </p:cNvSpPr>
          <p:nvPr>
            <p:ph idx="1"/>
          </p:nvPr>
        </p:nvSpPr>
        <p:spPr>
          <a:xfrm>
            <a:off x="457200" y="1268760"/>
            <a:ext cx="8229600" cy="5400600"/>
          </a:xfrm>
        </p:spPr>
        <p:txBody>
          <a:bodyPr/>
          <a:lstStyle/>
          <a:p>
            <a:r>
              <a:rPr lang="en-US" dirty="0"/>
              <a:t>Follow the assignment brief carefully</a:t>
            </a:r>
          </a:p>
          <a:p>
            <a:r>
              <a:rPr lang="en-US" dirty="0"/>
              <a:t>Ensure you address all required components</a:t>
            </a:r>
          </a:p>
          <a:p>
            <a:r>
              <a:rPr lang="en-US" dirty="0"/>
              <a:t>Retain a clear focus on this throughout</a:t>
            </a:r>
          </a:p>
          <a:p>
            <a:r>
              <a:rPr lang="en-US" dirty="0"/>
              <a:t>Seek advice on your draft before you submit in </a:t>
            </a:r>
            <a:r>
              <a:rPr lang="en-US" dirty="0" smtClean="0"/>
              <a:t>class on 9 June (pre-book a timeslot)</a:t>
            </a:r>
            <a:endParaRPr lang="en-US" dirty="0"/>
          </a:p>
          <a:p>
            <a:r>
              <a:rPr lang="en-US" dirty="0"/>
              <a:t>Stick </a:t>
            </a:r>
            <a:r>
              <a:rPr lang="en-US" dirty="0" smtClean="0"/>
              <a:t>to </a:t>
            </a:r>
            <a:r>
              <a:rPr lang="en-US" dirty="0"/>
              <a:t>the word count specified </a:t>
            </a:r>
          </a:p>
          <a:p>
            <a:r>
              <a:rPr lang="en-US" dirty="0"/>
              <a:t>Show evidence of adequate research using a range of credible and academic sources</a:t>
            </a:r>
          </a:p>
          <a:p>
            <a:r>
              <a:rPr lang="en-US" dirty="0"/>
              <a:t>Follow a </a:t>
            </a:r>
            <a:r>
              <a:rPr lang="en-US" dirty="0" err="1"/>
              <a:t>recognised</a:t>
            </a:r>
            <a:r>
              <a:rPr lang="en-US" dirty="0"/>
              <a:t> report structure</a:t>
            </a:r>
          </a:p>
          <a:p>
            <a:endParaRPr lang="en-US" dirty="0"/>
          </a:p>
          <a:p>
            <a:endParaRPr lang="en-US" dirty="0"/>
          </a:p>
          <a:p>
            <a:endParaRPr lang="en-GB" dirty="0"/>
          </a:p>
        </p:txBody>
      </p:sp>
    </p:spTree>
    <p:extLst>
      <p:ext uri="{BB962C8B-B14F-4D97-AF65-F5344CB8AC3E}">
        <p14:creationId xmlns:p14="http://schemas.microsoft.com/office/powerpoint/2010/main" val="9273601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srgbClr val="6600FF"/>
                </a:solidFill>
              </a:rPr>
              <a:t>Any Questions</a:t>
            </a:r>
          </a:p>
        </p:txBody>
      </p:sp>
    </p:spTree>
    <p:extLst>
      <p:ext uri="{BB962C8B-B14F-4D97-AF65-F5344CB8AC3E}">
        <p14:creationId xmlns:p14="http://schemas.microsoft.com/office/powerpoint/2010/main" val="19162923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C1364A-3E3D-4F0D-8776-78AF3A270D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3729" y="1412776"/>
            <a:ext cx="3010662" cy="3510976"/>
          </a:xfrm>
          <a:prstGeom prst="rect">
            <a:avLst/>
          </a:prstGeom>
        </p:spPr>
      </p:pic>
      <p:sp>
        <p:nvSpPr>
          <p:cNvPr id="11" name="sketchy line">
            <a:extLst>
              <a:ext uri="{FF2B5EF4-FFF2-40B4-BE49-F238E27FC236}">
                <a16:creationId xmlns:a16="http://schemas.microsoft.com/office/drawing/2014/main" id="{3FCFB1DE-0B7E-48CC-BA90-B2AB0889F9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120" y="2395728"/>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 name="connsiteX0" fmla="*/ 0 w 3182692"/>
              <a:gd name="connsiteY0" fmla="*/ 0 h 18288"/>
              <a:gd name="connsiteX1" fmla="*/ 572885 w 3182692"/>
              <a:gd name="connsiteY1" fmla="*/ 0 h 18288"/>
              <a:gd name="connsiteX2" fmla="*/ 1113942 w 3182692"/>
              <a:gd name="connsiteY2" fmla="*/ 0 h 18288"/>
              <a:gd name="connsiteX3" fmla="*/ 1686827 w 3182692"/>
              <a:gd name="connsiteY3" fmla="*/ 0 h 18288"/>
              <a:gd name="connsiteX4" fmla="*/ 2323365 w 3182692"/>
              <a:gd name="connsiteY4" fmla="*/ 0 h 18288"/>
              <a:gd name="connsiteX5" fmla="*/ 3182692 w 3182692"/>
              <a:gd name="connsiteY5" fmla="*/ 0 h 18288"/>
              <a:gd name="connsiteX6" fmla="*/ 3182692 w 3182692"/>
              <a:gd name="connsiteY6" fmla="*/ 18288 h 18288"/>
              <a:gd name="connsiteX7" fmla="*/ 2546154 w 3182692"/>
              <a:gd name="connsiteY7" fmla="*/ 18288 h 18288"/>
              <a:gd name="connsiteX8" fmla="*/ 1845961 w 3182692"/>
              <a:gd name="connsiteY8" fmla="*/ 18288 h 18288"/>
              <a:gd name="connsiteX9" fmla="*/ 1304904 w 3182692"/>
              <a:gd name="connsiteY9" fmla="*/ 18288 h 18288"/>
              <a:gd name="connsiteX10" fmla="*/ 604711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25870" y="33585"/>
                  <a:pt x="418138" y="17639"/>
                  <a:pt x="636538" y="0"/>
                </a:cubicBezTo>
                <a:cubicBezTo>
                  <a:pt x="865372" y="-3887"/>
                  <a:pt x="1010746" y="-18166"/>
                  <a:pt x="1273077" y="0"/>
                </a:cubicBezTo>
                <a:cubicBezTo>
                  <a:pt x="1527846" y="-24408"/>
                  <a:pt x="1703704" y="-36055"/>
                  <a:pt x="1909615" y="0"/>
                </a:cubicBezTo>
                <a:cubicBezTo>
                  <a:pt x="2119487" y="1667"/>
                  <a:pt x="2200543" y="-19343"/>
                  <a:pt x="2482500" y="0"/>
                </a:cubicBezTo>
                <a:cubicBezTo>
                  <a:pt x="2736775" y="57438"/>
                  <a:pt x="2997998" y="-48885"/>
                  <a:pt x="3182692" y="0"/>
                </a:cubicBezTo>
                <a:cubicBezTo>
                  <a:pt x="3182658" y="4844"/>
                  <a:pt x="3182282" y="11009"/>
                  <a:pt x="3182692" y="18288"/>
                </a:cubicBezTo>
                <a:cubicBezTo>
                  <a:pt x="2944477" y="15825"/>
                  <a:pt x="2868931" y="12370"/>
                  <a:pt x="2609807" y="18288"/>
                </a:cubicBezTo>
                <a:cubicBezTo>
                  <a:pt x="2341556" y="6193"/>
                  <a:pt x="2324113" y="22706"/>
                  <a:pt x="2068750" y="18288"/>
                </a:cubicBezTo>
                <a:cubicBezTo>
                  <a:pt x="1817163" y="7852"/>
                  <a:pt x="1716254" y="25979"/>
                  <a:pt x="1432211" y="18288"/>
                </a:cubicBezTo>
                <a:cubicBezTo>
                  <a:pt x="1164747" y="-28137"/>
                  <a:pt x="993140" y="27575"/>
                  <a:pt x="859327" y="18288"/>
                </a:cubicBezTo>
                <a:cubicBezTo>
                  <a:pt x="750703" y="-24974"/>
                  <a:pt x="236193" y="38731"/>
                  <a:pt x="0" y="18288"/>
                </a:cubicBezTo>
                <a:cubicBezTo>
                  <a:pt x="-649" y="11698"/>
                  <a:pt x="663" y="5413"/>
                  <a:pt x="0" y="0"/>
                </a:cubicBezTo>
                <a:close/>
              </a:path>
              <a:path w="3182692" h="18288" stroke="0" extrusionOk="0">
                <a:moveTo>
                  <a:pt x="0" y="0"/>
                </a:moveTo>
                <a:cubicBezTo>
                  <a:pt x="224421" y="-39331"/>
                  <a:pt x="418777" y="11439"/>
                  <a:pt x="572885" y="0"/>
                </a:cubicBezTo>
                <a:cubicBezTo>
                  <a:pt x="750333" y="-6388"/>
                  <a:pt x="940592" y="15806"/>
                  <a:pt x="1113942" y="0"/>
                </a:cubicBezTo>
                <a:cubicBezTo>
                  <a:pt x="1322785" y="-1777"/>
                  <a:pt x="1505363" y="28230"/>
                  <a:pt x="1686827" y="0"/>
                </a:cubicBezTo>
                <a:cubicBezTo>
                  <a:pt x="1853304" y="1595"/>
                  <a:pt x="2194652" y="-1232"/>
                  <a:pt x="2323365" y="0"/>
                </a:cubicBezTo>
                <a:cubicBezTo>
                  <a:pt x="2488732" y="36406"/>
                  <a:pt x="2902093" y="-40336"/>
                  <a:pt x="3182692" y="0"/>
                </a:cubicBezTo>
                <a:cubicBezTo>
                  <a:pt x="3182167" y="5049"/>
                  <a:pt x="3182885" y="12044"/>
                  <a:pt x="3182692" y="18288"/>
                </a:cubicBezTo>
                <a:cubicBezTo>
                  <a:pt x="3012563" y="-37820"/>
                  <a:pt x="2765409" y="35618"/>
                  <a:pt x="2546154" y="18288"/>
                </a:cubicBezTo>
                <a:cubicBezTo>
                  <a:pt x="2333381" y="13914"/>
                  <a:pt x="2154438" y="9838"/>
                  <a:pt x="1845961" y="18288"/>
                </a:cubicBezTo>
                <a:cubicBezTo>
                  <a:pt x="1531509" y="33812"/>
                  <a:pt x="1456631" y="-6606"/>
                  <a:pt x="1304904" y="18288"/>
                </a:cubicBezTo>
                <a:cubicBezTo>
                  <a:pt x="1168344" y="36351"/>
                  <a:pt x="928499" y="15047"/>
                  <a:pt x="604711" y="18288"/>
                </a:cubicBezTo>
                <a:cubicBezTo>
                  <a:pt x="285438" y="38007"/>
                  <a:pt x="116029" y="-22204"/>
                  <a:pt x="0" y="18288"/>
                </a:cubicBezTo>
                <a:cubicBezTo>
                  <a:pt x="-39" y="12511"/>
                  <a:pt x="-381" y="8039"/>
                  <a:pt x="0" y="0"/>
                </a:cubicBezTo>
                <a:close/>
              </a:path>
              <a:path w="3182692" h="18288" fill="none" stroke="0" extrusionOk="0">
                <a:moveTo>
                  <a:pt x="0" y="0"/>
                </a:moveTo>
                <a:cubicBezTo>
                  <a:pt x="245832" y="29445"/>
                  <a:pt x="388924" y="-28919"/>
                  <a:pt x="636538" y="0"/>
                </a:cubicBezTo>
                <a:cubicBezTo>
                  <a:pt x="854919" y="4634"/>
                  <a:pt x="991654" y="8864"/>
                  <a:pt x="1273077" y="0"/>
                </a:cubicBezTo>
                <a:cubicBezTo>
                  <a:pt x="1566644" y="-14667"/>
                  <a:pt x="1666526" y="3717"/>
                  <a:pt x="1909615" y="0"/>
                </a:cubicBezTo>
                <a:cubicBezTo>
                  <a:pt x="2138795" y="27220"/>
                  <a:pt x="2225506" y="-13892"/>
                  <a:pt x="2482500" y="0"/>
                </a:cubicBezTo>
                <a:cubicBezTo>
                  <a:pt x="2775583" y="32183"/>
                  <a:pt x="3003218" y="-43687"/>
                  <a:pt x="3182692" y="0"/>
                </a:cubicBezTo>
                <a:cubicBezTo>
                  <a:pt x="3183006" y="4158"/>
                  <a:pt x="3181713" y="12539"/>
                  <a:pt x="3182692" y="18288"/>
                </a:cubicBezTo>
                <a:cubicBezTo>
                  <a:pt x="2959845" y="25574"/>
                  <a:pt x="2868929" y="24980"/>
                  <a:pt x="2609807" y="18288"/>
                </a:cubicBezTo>
                <a:cubicBezTo>
                  <a:pt x="2341405" y="5992"/>
                  <a:pt x="2328488" y="20436"/>
                  <a:pt x="2068750" y="18288"/>
                </a:cubicBezTo>
                <a:cubicBezTo>
                  <a:pt x="1816113" y="2395"/>
                  <a:pt x="1699345" y="36855"/>
                  <a:pt x="1432211" y="18288"/>
                </a:cubicBezTo>
                <a:cubicBezTo>
                  <a:pt x="1148381" y="-28184"/>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2727557108">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3419872" y="2564904"/>
            <a:ext cx="5066720" cy="348386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b="1" u="sng" dirty="0">
                <a:effectLst>
                  <a:outerShdw blurRad="38100" dist="38100" dir="2700000" algn="tl">
                    <a:srgbClr val="000000">
                      <a:alpha val="43137"/>
                    </a:srgbClr>
                  </a:outerShdw>
                </a:effectLst>
              </a:rPr>
              <a:t>Next:  1-1 Draft Report Advice </a:t>
            </a:r>
          </a:p>
          <a:p>
            <a:pPr indent="-228600">
              <a:lnSpc>
                <a:spcPct val="90000"/>
              </a:lnSpc>
              <a:spcAft>
                <a:spcPts val="600"/>
              </a:spcAft>
              <a:buFont typeface="Arial" panose="020B0604020202020204" pitchFamily="34" charset="0"/>
              <a:buChar char="•"/>
            </a:pPr>
            <a:r>
              <a:rPr lang="en-US" sz="1600" b="1" dirty="0">
                <a:effectLst>
                  <a:outerShdw blurRad="38100" dist="38100" dir="2700000" algn="tl">
                    <a:srgbClr val="000000">
                      <a:alpha val="43137"/>
                    </a:srgbClr>
                  </a:outerShdw>
                </a:effectLst>
              </a:rPr>
              <a:t>9 June 10am-1pm</a:t>
            </a:r>
          </a:p>
          <a:p>
            <a:pPr indent="-228600">
              <a:lnSpc>
                <a:spcPct val="90000"/>
              </a:lnSpc>
              <a:spcAft>
                <a:spcPts val="600"/>
              </a:spcAft>
              <a:buFont typeface="Arial" panose="020B0604020202020204" pitchFamily="34" charset="0"/>
              <a:buChar char="•"/>
            </a:pPr>
            <a:r>
              <a:rPr lang="en-US" sz="1600" b="1" dirty="0">
                <a:effectLst>
                  <a:outerShdw blurRad="38100" dist="38100" dir="2700000" algn="tl">
                    <a:srgbClr val="000000">
                      <a:alpha val="43137"/>
                    </a:srgbClr>
                  </a:outerShdw>
                </a:effectLst>
              </a:rPr>
              <a:t>Book your slot via moodle</a:t>
            </a:r>
          </a:p>
          <a:p>
            <a:pPr indent="-228600">
              <a:lnSpc>
                <a:spcPct val="90000"/>
              </a:lnSpc>
              <a:spcAft>
                <a:spcPts val="600"/>
              </a:spcAft>
              <a:buFont typeface="Arial" panose="020B0604020202020204" pitchFamily="34" charset="0"/>
              <a:buChar char="•"/>
            </a:pPr>
            <a:endParaRPr lang="en-US" sz="1600" b="1"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r>
              <a:rPr lang="en-US" sz="1600" b="1" dirty="0">
                <a:effectLst>
                  <a:outerShdw blurRad="38100" dist="38100" dir="2700000" algn="tl">
                    <a:srgbClr val="000000">
                      <a:alpha val="43137"/>
                    </a:srgbClr>
                  </a:outerShdw>
                </a:effectLst>
              </a:rPr>
              <a:t>Report due in by </a:t>
            </a:r>
          </a:p>
          <a:p>
            <a:pPr indent="-228600">
              <a:lnSpc>
                <a:spcPct val="90000"/>
              </a:lnSpc>
              <a:spcAft>
                <a:spcPts val="600"/>
              </a:spcAft>
              <a:buFont typeface="Arial" panose="020B0604020202020204" pitchFamily="34" charset="0"/>
              <a:buChar char="•"/>
            </a:pPr>
            <a:r>
              <a:rPr lang="en-US" sz="1600" b="1" dirty="0" smtClean="0">
                <a:effectLst>
                  <a:outerShdw blurRad="38100" dist="38100" dir="2700000" algn="tl">
                    <a:srgbClr val="000000">
                      <a:alpha val="43137"/>
                    </a:srgbClr>
                  </a:outerShdw>
                </a:effectLst>
              </a:rPr>
              <a:t>23:59</a:t>
            </a:r>
            <a:r>
              <a:rPr lang="en-US" sz="1600" b="1" dirty="0">
                <a:effectLst>
                  <a:outerShdw blurRad="38100" dist="38100" dir="2700000" algn="tl">
                    <a:srgbClr val="000000">
                      <a:alpha val="43137"/>
                    </a:srgbClr>
                  </a:outerShdw>
                </a:effectLst>
              </a:rPr>
              <a:t>, 13 June. </a:t>
            </a:r>
          </a:p>
          <a:p>
            <a:pPr indent="-228600">
              <a:lnSpc>
                <a:spcPct val="90000"/>
              </a:lnSpc>
              <a:spcAft>
                <a:spcPts val="600"/>
              </a:spcAft>
              <a:buFont typeface="Arial" panose="020B0604020202020204" pitchFamily="34" charset="0"/>
              <a:buChar char="•"/>
            </a:pPr>
            <a:endParaRPr lang="en-US" sz="1600" b="1"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endParaRPr lang="en-US" sz="1600" b="1" dirty="0">
              <a:effectLst>
                <a:outerShdw blurRad="38100" dist="38100" dir="2700000" algn="tl">
                  <a:srgbClr val="000000">
                    <a:alpha val="43137"/>
                  </a:srgbClr>
                </a:outerShdw>
              </a:effectLst>
            </a:endParaRPr>
          </a:p>
          <a:p>
            <a:pPr marL="571500" indent="-228600">
              <a:lnSpc>
                <a:spcPct val="90000"/>
              </a:lnSpc>
              <a:spcAft>
                <a:spcPts val="600"/>
              </a:spcAft>
              <a:buFont typeface="Arial" panose="020B0604020202020204" pitchFamily="34" charset="0"/>
              <a:buChar char="•"/>
            </a:pPr>
            <a:endParaRPr lang="en-US" sz="1600" b="1"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endParaRPr lang="en-US" sz="1600" b="1" dirty="0">
              <a:effectLst>
                <a:outerShdw blurRad="38100" dist="38100" dir="2700000" algn="tl">
                  <a:srgbClr val="000000">
                    <a:alpha val="43137"/>
                  </a:srgbClr>
                </a:outerShdw>
              </a:effectLst>
            </a:endParaRPr>
          </a:p>
          <a:p>
            <a:pPr>
              <a:lnSpc>
                <a:spcPct val="90000"/>
              </a:lnSpc>
              <a:spcAft>
                <a:spcPts val="600"/>
              </a:spcAft>
            </a:pPr>
            <a:endParaRPr lang="en-US" sz="1600" b="1" dirty="0">
              <a:effectLst>
                <a:outerShdw blurRad="38100" dist="38100" dir="2700000" algn="tl">
                  <a:srgbClr val="000000">
                    <a:alpha val="43137"/>
                  </a:srgbClr>
                </a:outerShdw>
              </a:effectLst>
            </a:endParaRP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567544347"/>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TotalTime>
  <Words>1899</Words>
  <Application>Microsoft Office PowerPoint</Application>
  <PresentationFormat>On-screen Show (4:3)</PresentationFormat>
  <Paragraphs>240</Paragraphs>
  <Slides>23</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Arial</vt:lpstr>
      <vt:lpstr>Calibri</vt:lpstr>
      <vt:lpstr>Courier New</vt:lpstr>
      <vt:lpstr>Symbol</vt:lpstr>
      <vt:lpstr>Times New Roman</vt:lpstr>
      <vt:lpstr>Wingdings</vt:lpstr>
      <vt:lpstr>1_Office Theme</vt:lpstr>
      <vt:lpstr>2_Office Theme</vt:lpstr>
      <vt:lpstr>    MBA Change modules 2021  </vt:lpstr>
      <vt:lpstr>Preparing your  report</vt:lpstr>
      <vt:lpstr>Reminder – key points</vt:lpstr>
      <vt:lpstr>Assignment brief - Report</vt:lpstr>
      <vt:lpstr>PowerPoint Presentation</vt:lpstr>
      <vt:lpstr>PowerPoint Presentation</vt:lpstr>
      <vt:lpstr>  Writing up the research: considerations &amp; contents   </vt:lpstr>
      <vt:lpstr>PowerPoint Presentation</vt:lpstr>
      <vt:lpstr>“Writing up in essence, calls on researchers to exercise skill and judgement”</vt:lpstr>
      <vt:lpstr>Considerations:</vt:lpstr>
      <vt:lpstr>PowerPoint Presentation</vt:lpstr>
      <vt:lpstr>Which will your report be?</vt:lpstr>
      <vt:lpstr>PowerPoint Presentation</vt:lpstr>
      <vt:lpstr>Conventions </vt:lpstr>
      <vt:lpstr>Settling down to the writing </vt:lpstr>
      <vt:lpstr>Report structure </vt:lpstr>
      <vt:lpstr>A.   Preliminary section will contain:</vt:lpstr>
      <vt:lpstr>B.  Main text (body of the work) will contain:</vt:lpstr>
      <vt:lpstr>B.  Main text (body of the work) will contain:</vt:lpstr>
      <vt:lpstr>C.   The Final Section will contain:</vt:lpstr>
      <vt:lpstr>Summary</vt:lpstr>
      <vt:lpstr>Any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dc:title>
  <dc:creator>MD</dc:creator>
  <cp:lastModifiedBy>Shehla Khan</cp:lastModifiedBy>
  <cp:revision>93</cp:revision>
  <cp:lastPrinted>2017-03-22T08:43:12Z</cp:lastPrinted>
  <dcterms:created xsi:type="dcterms:W3CDTF">2015-01-29T15:00:28Z</dcterms:created>
  <dcterms:modified xsi:type="dcterms:W3CDTF">2021-06-02T10:55:45Z</dcterms:modified>
</cp:coreProperties>
</file>