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1"/>
  </p:notesMasterIdLst>
  <p:sldIdLst>
    <p:sldId id="400" r:id="rId2"/>
    <p:sldId id="285" r:id="rId3"/>
    <p:sldId id="299" r:id="rId4"/>
    <p:sldId id="286" r:id="rId5"/>
    <p:sldId id="259" r:id="rId6"/>
    <p:sldId id="279" r:id="rId7"/>
    <p:sldId id="281" r:id="rId8"/>
    <p:sldId id="260" r:id="rId9"/>
    <p:sldId id="282" r:id="rId10"/>
    <p:sldId id="305" r:id="rId11"/>
    <p:sldId id="287" r:id="rId12"/>
    <p:sldId id="300" r:id="rId13"/>
    <p:sldId id="291" r:id="rId14"/>
    <p:sldId id="302" r:id="rId15"/>
    <p:sldId id="293" r:id="rId16"/>
    <p:sldId id="292" r:id="rId17"/>
    <p:sldId id="401" r:id="rId18"/>
    <p:sldId id="262" r:id="rId19"/>
    <p:sldId id="263" r:id="rId20"/>
    <p:sldId id="264" r:id="rId21"/>
    <p:sldId id="273" r:id="rId22"/>
    <p:sldId id="303" r:id="rId23"/>
    <p:sldId id="304" r:id="rId24"/>
    <p:sldId id="297" r:id="rId25"/>
    <p:sldId id="288" r:id="rId26"/>
    <p:sldId id="274" r:id="rId27"/>
    <p:sldId id="278" r:id="rId28"/>
    <p:sldId id="290" r:id="rId29"/>
    <p:sldId id="268" r:id="rId30"/>
    <p:sldId id="289" r:id="rId31"/>
    <p:sldId id="294" r:id="rId32"/>
    <p:sldId id="295" r:id="rId33"/>
    <p:sldId id="296" r:id="rId34"/>
    <p:sldId id="266" r:id="rId35"/>
    <p:sldId id="267" r:id="rId36"/>
    <p:sldId id="301" r:id="rId37"/>
    <p:sldId id="462" r:id="rId38"/>
    <p:sldId id="403" r:id="rId39"/>
    <p:sldId id="404" r:id="rId40"/>
    <p:sldId id="405" r:id="rId41"/>
    <p:sldId id="406" r:id="rId42"/>
    <p:sldId id="407" r:id="rId43"/>
    <p:sldId id="408" r:id="rId44"/>
    <p:sldId id="409" r:id="rId45"/>
    <p:sldId id="410" r:id="rId46"/>
    <p:sldId id="411" r:id="rId47"/>
    <p:sldId id="412" r:id="rId48"/>
    <p:sldId id="413" r:id="rId49"/>
    <p:sldId id="414" r:id="rId50"/>
    <p:sldId id="415" r:id="rId51"/>
    <p:sldId id="261" r:id="rId52"/>
    <p:sldId id="416" r:id="rId53"/>
    <p:sldId id="417" r:id="rId54"/>
    <p:sldId id="418" r:id="rId55"/>
    <p:sldId id="280" r:id="rId56"/>
    <p:sldId id="419" r:id="rId57"/>
    <p:sldId id="265" r:id="rId58"/>
    <p:sldId id="420" r:id="rId59"/>
    <p:sldId id="421" r:id="rId60"/>
    <p:sldId id="422" r:id="rId61"/>
    <p:sldId id="423" r:id="rId62"/>
    <p:sldId id="283" r:id="rId63"/>
    <p:sldId id="424" r:id="rId64"/>
    <p:sldId id="425" r:id="rId65"/>
    <p:sldId id="463" r:id="rId66"/>
    <p:sldId id="426" r:id="rId67"/>
    <p:sldId id="427" r:id="rId68"/>
    <p:sldId id="428" r:id="rId69"/>
    <p:sldId id="429" r:id="rId70"/>
    <p:sldId id="430" r:id="rId71"/>
    <p:sldId id="431" r:id="rId72"/>
    <p:sldId id="307" r:id="rId73"/>
    <p:sldId id="308" r:id="rId74"/>
    <p:sldId id="309" r:id="rId75"/>
    <p:sldId id="432" r:id="rId76"/>
    <p:sldId id="310" r:id="rId77"/>
    <p:sldId id="433" r:id="rId78"/>
    <p:sldId id="434" r:id="rId79"/>
    <p:sldId id="435" r:id="rId80"/>
    <p:sldId id="436" r:id="rId81"/>
    <p:sldId id="316" r:id="rId82"/>
    <p:sldId id="437" r:id="rId83"/>
    <p:sldId id="438" r:id="rId84"/>
    <p:sldId id="439" r:id="rId85"/>
    <p:sldId id="311" r:id="rId86"/>
    <p:sldId id="312" r:id="rId87"/>
    <p:sldId id="313" r:id="rId88"/>
    <p:sldId id="440" r:id="rId89"/>
    <p:sldId id="314" r:id="rId90"/>
    <p:sldId id="464" r:id="rId91"/>
    <p:sldId id="442" r:id="rId92"/>
    <p:sldId id="444" r:id="rId93"/>
    <p:sldId id="445" r:id="rId94"/>
    <p:sldId id="446" r:id="rId95"/>
    <p:sldId id="447" r:id="rId96"/>
    <p:sldId id="448" r:id="rId97"/>
    <p:sldId id="449" r:id="rId98"/>
    <p:sldId id="450" r:id="rId99"/>
    <p:sldId id="451" r:id="rId100"/>
    <p:sldId id="452" r:id="rId101"/>
    <p:sldId id="453" r:id="rId102"/>
    <p:sldId id="454" r:id="rId103"/>
    <p:sldId id="455" r:id="rId104"/>
    <p:sldId id="456" r:id="rId105"/>
    <p:sldId id="457" r:id="rId106"/>
    <p:sldId id="458" r:id="rId107"/>
    <p:sldId id="459" r:id="rId108"/>
    <p:sldId id="460" r:id="rId109"/>
    <p:sldId id="461" r:id="rId1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778"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presProps" Target="presProps.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viewProps" Target="viewProps.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tableStyles" Target="tableStyles.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C073D23-9D69-4662-8C1C-3A8259B966E8}" type="doc">
      <dgm:prSet loTypeId="urn:microsoft.com/office/officeart/2005/8/layout/orgChart1" loCatId="hierarchy" qsTypeId="urn:microsoft.com/office/officeart/2005/8/quickstyle/simple1" qsCatId="simple" csTypeId="urn:microsoft.com/office/officeart/2005/8/colors/accent0_3" csCatId="mainScheme" phldr="1"/>
      <dgm:spPr/>
      <dgm:t>
        <a:bodyPr/>
        <a:lstStyle/>
        <a:p>
          <a:endParaRPr lang="en-GB"/>
        </a:p>
      </dgm:t>
    </dgm:pt>
    <dgm:pt modelId="{53EE051D-C44D-486D-A286-6BA6F3BF5A97}">
      <dgm:prSet phldrT="[Text]"/>
      <dgm:spPr/>
      <dgm:t>
        <a:bodyPr/>
        <a:lstStyle/>
        <a:p>
          <a:r>
            <a:rPr lang="en-GB" dirty="0"/>
            <a:t>Statistics</a:t>
          </a:r>
        </a:p>
      </dgm:t>
    </dgm:pt>
    <dgm:pt modelId="{4BAE9F03-274F-4C39-ADB6-88729556DE1E}" type="parTrans" cxnId="{8B086B91-1250-433F-9C30-F39E3C7D88C6}">
      <dgm:prSet/>
      <dgm:spPr/>
      <dgm:t>
        <a:bodyPr/>
        <a:lstStyle/>
        <a:p>
          <a:endParaRPr lang="en-GB"/>
        </a:p>
      </dgm:t>
    </dgm:pt>
    <dgm:pt modelId="{6C271B17-FB66-40D1-9FB4-9860C393BBD0}" type="sibTrans" cxnId="{8B086B91-1250-433F-9C30-F39E3C7D88C6}">
      <dgm:prSet/>
      <dgm:spPr/>
      <dgm:t>
        <a:bodyPr/>
        <a:lstStyle/>
        <a:p>
          <a:endParaRPr lang="en-GB"/>
        </a:p>
      </dgm:t>
    </dgm:pt>
    <dgm:pt modelId="{E5507090-1DAC-4E34-A27E-A781326A0AD6}">
      <dgm:prSet phldrT="[Text]"/>
      <dgm:spPr/>
      <dgm:t>
        <a:bodyPr/>
        <a:lstStyle/>
        <a:p>
          <a:r>
            <a:rPr lang="en-GB" dirty="0"/>
            <a:t>Frequentist</a:t>
          </a:r>
        </a:p>
      </dgm:t>
    </dgm:pt>
    <dgm:pt modelId="{B84BA108-AF34-4010-835C-A996F2E4CF67}" type="parTrans" cxnId="{36C86104-9E13-4D66-BBDA-8E6DF2EF891F}">
      <dgm:prSet/>
      <dgm:spPr/>
      <dgm:t>
        <a:bodyPr/>
        <a:lstStyle/>
        <a:p>
          <a:endParaRPr lang="en-GB"/>
        </a:p>
      </dgm:t>
    </dgm:pt>
    <dgm:pt modelId="{BB074595-F09D-4129-94CD-2E419E097171}" type="sibTrans" cxnId="{36C86104-9E13-4D66-BBDA-8E6DF2EF891F}">
      <dgm:prSet/>
      <dgm:spPr/>
      <dgm:t>
        <a:bodyPr/>
        <a:lstStyle/>
        <a:p>
          <a:endParaRPr lang="en-GB"/>
        </a:p>
      </dgm:t>
    </dgm:pt>
    <dgm:pt modelId="{7D27979D-4B24-458C-AF24-160E011A511A}">
      <dgm:prSet phldrT="[Text]"/>
      <dgm:spPr/>
      <dgm:t>
        <a:bodyPr/>
        <a:lstStyle/>
        <a:p>
          <a:r>
            <a:rPr lang="en-GB" dirty="0"/>
            <a:t>Bayesian</a:t>
          </a:r>
        </a:p>
      </dgm:t>
    </dgm:pt>
    <dgm:pt modelId="{F14D2D01-04D6-41C6-8A82-7D146AE6516A}" type="parTrans" cxnId="{78A906FB-BA0E-4FC3-8EFE-B09783F738DF}">
      <dgm:prSet/>
      <dgm:spPr/>
      <dgm:t>
        <a:bodyPr/>
        <a:lstStyle/>
        <a:p>
          <a:endParaRPr lang="en-GB"/>
        </a:p>
      </dgm:t>
    </dgm:pt>
    <dgm:pt modelId="{27771802-2CC8-4DE7-B710-0AC2753FD582}" type="sibTrans" cxnId="{78A906FB-BA0E-4FC3-8EFE-B09783F738DF}">
      <dgm:prSet/>
      <dgm:spPr/>
      <dgm:t>
        <a:bodyPr/>
        <a:lstStyle/>
        <a:p>
          <a:endParaRPr lang="en-GB"/>
        </a:p>
      </dgm:t>
    </dgm:pt>
    <dgm:pt modelId="{3767E5F1-CBD1-4D4A-9251-F16DEEF9005A}">
      <dgm:prSet/>
      <dgm:spPr/>
      <dgm:t>
        <a:bodyPr/>
        <a:lstStyle/>
        <a:p>
          <a:r>
            <a:rPr lang="en-GB" dirty="0"/>
            <a:t>Parametric</a:t>
          </a:r>
        </a:p>
      </dgm:t>
    </dgm:pt>
    <dgm:pt modelId="{A749C74B-8E6D-4182-B351-C6C19661DC00}" type="parTrans" cxnId="{339E00F5-8D61-449F-93EF-B628BD87B00E}">
      <dgm:prSet/>
      <dgm:spPr/>
      <dgm:t>
        <a:bodyPr/>
        <a:lstStyle/>
        <a:p>
          <a:endParaRPr lang="en-GB"/>
        </a:p>
      </dgm:t>
    </dgm:pt>
    <dgm:pt modelId="{2ACE4348-03DB-4AF7-A81D-B7BCD06FD622}" type="sibTrans" cxnId="{339E00F5-8D61-449F-93EF-B628BD87B00E}">
      <dgm:prSet/>
      <dgm:spPr/>
      <dgm:t>
        <a:bodyPr/>
        <a:lstStyle/>
        <a:p>
          <a:endParaRPr lang="en-GB"/>
        </a:p>
      </dgm:t>
    </dgm:pt>
    <dgm:pt modelId="{A34A9ACE-3610-432C-8E66-AE7DAD19D8CC}">
      <dgm:prSet/>
      <dgm:spPr/>
      <dgm:t>
        <a:bodyPr/>
        <a:lstStyle/>
        <a:p>
          <a:r>
            <a:rPr lang="en-GB" dirty="0"/>
            <a:t>Non-parametric</a:t>
          </a:r>
        </a:p>
      </dgm:t>
    </dgm:pt>
    <dgm:pt modelId="{41639A35-4EE5-4FE1-A760-334E09255070}" type="parTrans" cxnId="{B43B618B-DE78-4097-8741-784F3616D744}">
      <dgm:prSet/>
      <dgm:spPr/>
      <dgm:t>
        <a:bodyPr/>
        <a:lstStyle/>
        <a:p>
          <a:endParaRPr lang="en-GB"/>
        </a:p>
      </dgm:t>
    </dgm:pt>
    <dgm:pt modelId="{D04EC111-7AEF-4D27-913F-0413CD427FB9}" type="sibTrans" cxnId="{B43B618B-DE78-4097-8741-784F3616D744}">
      <dgm:prSet/>
      <dgm:spPr/>
      <dgm:t>
        <a:bodyPr/>
        <a:lstStyle/>
        <a:p>
          <a:endParaRPr lang="en-GB"/>
        </a:p>
      </dgm:t>
    </dgm:pt>
    <dgm:pt modelId="{AE2D6608-3D86-406B-9571-75D2925F89D8}" type="pres">
      <dgm:prSet presAssocID="{BC073D23-9D69-4662-8C1C-3A8259B966E8}" presName="hierChild1" presStyleCnt="0">
        <dgm:presLayoutVars>
          <dgm:orgChart val="1"/>
          <dgm:chPref val="1"/>
          <dgm:dir/>
          <dgm:animOne val="branch"/>
          <dgm:animLvl val="lvl"/>
          <dgm:resizeHandles/>
        </dgm:presLayoutVars>
      </dgm:prSet>
      <dgm:spPr/>
    </dgm:pt>
    <dgm:pt modelId="{F89DE868-AF3E-4934-A3BA-357A269C7DB3}" type="pres">
      <dgm:prSet presAssocID="{53EE051D-C44D-486D-A286-6BA6F3BF5A97}" presName="hierRoot1" presStyleCnt="0">
        <dgm:presLayoutVars>
          <dgm:hierBranch val="init"/>
        </dgm:presLayoutVars>
      </dgm:prSet>
      <dgm:spPr/>
    </dgm:pt>
    <dgm:pt modelId="{BD25E9EA-0CBA-4251-B59D-DD0F5464EE91}" type="pres">
      <dgm:prSet presAssocID="{53EE051D-C44D-486D-A286-6BA6F3BF5A97}" presName="rootComposite1" presStyleCnt="0"/>
      <dgm:spPr/>
    </dgm:pt>
    <dgm:pt modelId="{CCBD290E-A354-410B-AE83-FB7F3E6721FA}" type="pres">
      <dgm:prSet presAssocID="{53EE051D-C44D-486D-A286-6BA6F3BF5A97}" presName="rootText1" presStyleLbl="node0" presStyleIdx="0" presStyleCnt="1">
        <dgm:presLayoutVars>
          <dgm:chPref val="3"/>
        </dgm:presLayoutVars>
      </dgm:prSet>
      <dgm:spPr/>
    </dgm:pt>
    <dgm:pt modelId="{D120924B-411E-4194-83D2-EE9FC40D46B0}" type="pres">
      <dgm:prSet presAssocID="{53EE051D-C44D-486D-A286-6BA6F3BF5A97}" presName="rootConnector1" presStyleLbl="node1" presStyleIdx="0" presStyleCnt="0"/>
      <dgm:spPr/>
    </dgm:pt>
    <dgm:pt modelId="{65B0CADB-B40F-454F-8EEF-D636472FF005}" type="pres">
      <dgm:prSet presAssocID="{53EE051D-C44D-486D-A286-6BA6F3BF5A97}" presName="hierChild2" presStyleCnt="0"/>
      <dgm:spPr/>
    </dgm:pt>
    <dgm:pt modelId="{5884A722-8411-4085-B321-E4E372E6042F}" type="pres">
      <dgm:prSet presAssocID="{B84BA108-AF34-4010-835C-A996F2E4CF67}" presName="Name37" presStyleLbl="parChTrans1D2" presStyleIdx="0" presStyleCnt="2"/>
      <dgm:spPr/>
    </dgm:pt>
    <dgm:pt modelId="{E94B4D1C-BBAF-4D3C-B6D7-19A4929A1885}" type="pres">
      <dgm:prSet presAssocID="{E5507090-1DAC-4E34-A27E-A781326A0AD6}" presName="hierRoot2" presStyleCnt="0">
        <dgm:presLayoutVars>
          <dgm:hierBranch val="hang"/>
        </dgm:presLayoutVars>
      </dgm:prSet>
      <dgm:spPr/>
    </dgm:pt>
    <dgm:pt modelId="{16AB60D1-11E0-45F2-8B68-229246C777D5}" type="pres">
      <dgm:prSet presAssocID="{E5507090-1DAC-4E34-A27E-A781326A0AD6}" presName="rootComposite" presStyleCnt="0"/>
      <dgm:spPr/>
    </dgm:pt>
    <dgm:pt modelId="{C2B52335-3FAB-4348-9596-5B1535279CEB}" type="pres">
      <dgm:prSet presAssocID="{E5507090-1DAC-4E34-A27E-A781326A0AD6}" presName="rootText" presStyleLbl="node2" presStyleIdx="0" presStyleCnt="2">
        <dgm:presLayoutVars>
          <dgm:chPref val="3"/>
        </dgm:presLayoutVars>
      </dgm:prSet>
      <dgm:spPr/>
    </dgm:pt>
    <dgm:pt modelId="{BE264A0F-D9EE-4D9A-BB8B-EFF16A9511C2}" type="pres">
      <dgm:prSet presAssocID="{E5507090-1DAC-4E34-A27E-A781326A0AD6}" presName="rootConnector" presStyleLbl="node2" presStyleIdx="0" presStyleCnt="2"/>
      <dgm:spPr/>
    </dgm:pt>
    <dgm:pt modelId="{B9A09C03-2DBA-4461-AEC3-E67FB0C061DF}" type="pres">
      <dgm:prSet presAssocID="{E5507090-1DAC-4E34-A27E-A781326A0AD6}" presName="hierChild4" presStyleCnt="0"/>
      <dgm:spPr/>
    </dgm:pt>
    <dgm:pt modelId="{7AF4CB39-770C-4F21-81D6-68D5BE63520A}" type="pres">
      <dgm:prSet presAssocID="{A749C74B-8E6D-4182-B351-C6C19661DC00}" presName="Name48" presStyleLbl="parChTrans1D3" presStyleIdx="0" presStyleCnt="2"/>
      <dgm:spPr/>
    </dgm:pt>
    <dgm:pt modelId="{A8D4DB12-DA4D-43D2-9FFF-B83AA84DCACC}" type="pres">
      <dgm:prSet presAssocID="{3767E5F1-CBD1-4D4A-9251-F16DEEF9005A}" presName="hierRoot2" presStyleCnt="0">
        <dgm:presLayoutVars>
          <dgm:hierBranch val="l"/>
        </dgm:presLayoutVars>
      </dgm:prSet>
      <dgm:spPr/>
    </dgm:pt>
    <dgm:pt modelId="{2275C00C-D0BD-4C27-8F47-B7010A7B708C}" type="pres">
      <dgm:prSet presAssocID="{3767E5F1-CBD1-4D4A-9251-F16DEEF9005A}" presName="rootComposite" presStyleCnt="0"/>
      <dgm:spPr/>
    </dgm:pt>
    <dgm:pt modelId="{06A49552-FD6A-4683-BD7E-D474F85C5AD0}" type="pres">
      <dgm:prSet presAssocID="{3767E5F1-CBD1-4D4A-9251-F16DEEF9005A}" presName="rootText" presStyleLbl="node3" presStyleIdx="0" presStyleCnt="2">
        <dgm:presLayoutVars>
          <dgm:chPref val="3"/>
        </dgm:presLayoutVars>
      </dgm:prSet>
      <dgm:spPr/>
    </dgm:pt>
    <dgm:pt modelId="{8793F549-A624-4500-9146-60A6A6E52EA3}" type="pres">
      <dgm:prSet presAssocID="{3767E5F1-CBD1-4D4A-9251-F16DEEF9005A}" presName="rootConnector" presStyleLbl="node3" presStyleIdx="0" presStyleCnt="2"/>
      <dgm:spPr/>
    </dgm:pt>
    <dgm:pt modelId="{813BFA58-0B00-4C38-855C-E89A10524FEB}" type="pres">
      <dgm:prSet presAssocID="{3767E5F1-CBD1-4D4A-9251-F16DEEF9005A}" presName="hierChild4" presStyleCnt="0"/>
      <dgm:spPr/>
    </dgm:pt>
    <dgm:pt modelId="{1A153422-79CF-45CB-B96D-0D2968A63D85}" type="pres">
      <dgm:prSet presAssocID="{3767E5F1-CBD1-4D4A-9251-F16DEEF9005A}" presName="hierChild5" presStyleCnt="0"/>
      <dgm:spPr/>
    </dgm:pt>
    <dgm:pt modelId="{97B2FED7-9E0F-4209-8D04-D069C19AE350}" type="pres">
      <dgm:prSet presAssocID="{41639A35-4EE5-4FE1-A760-334E09255070}" presName="Name48" presStyleLbl="parChTrans1D3" presStyleIdx="1" presStyleCnt="2"/>
      <dgm:spPr/>
    </dgm:pt>
    <dgm:pt modelId="{5A88D8D5-B5D8-4495-84C2-F4367FEF261C}" type="pres">
      <dgm:prSet presAssocID="{A34A9ACE-3610-432C-8E66-AE7DAD19D8CC}" presName="hierRoot2" presStyleCnt="0">
        <dgm:presLayoutVars>
          <dgm:hierBranch val="init"/>
        </dgm:presLayoutVars>
      </dgm:prSet>
      <dgm:spPr/>
    </dgm:pt>
    <dgm:pt modelId="{D995B8BF-E62D-4BC8-8F5E-7E272787FCDC}" type="pres">
      <dgm:prSet presAssocID="{A34A9ACE-3610-432C-8E66-AE7DAD19D8CC}" presName="rootComposite" presStyleCnt="0"/>
      <dgm:spPr/>
    </dgm:pt>
    <dgm:pt modelId="{A063D3F6-4DE1-4363-8153-FB09E9853F96}" type="pres">
      <dgm:prSet presAssocID="{A34A9ACE-3610-432C-8E66-AE7DAD19D8CC}" presName="rootText" presStyleLbl="node3" presStyleIdx="1" presStyleCnt="2">
        <dgm:presLayoutVars>
          <dgm:chPref val="3"/>
        </dgm:presLayoutVars>
      </dgm:prSet>
      <dgm:spPr/>
    </dgm:pt>
    <dgm:pt modelId="{4ADFEE02-8D0C-4C13-9FB3-9B64001551DE}" type="pres">
      <dgm:prSet presAssocID="{A34A9ACE-3610-432C-8E66-AE7DAD19D8CC}" presName="rootConnector" presStyleLbl="node3" presStyleIdx="1" presStyleCnt="2"/>
      <dgm:spPr/>
    </dgm:pt>
    <dgm:pt modelId="{398D9543-5478-4CC4-80F7-82F1F9F23E10}" type="pres">
      <dgm:prSet presAssocID="{A34A9ACE-3610-432C-8E66-AE7DAD19D8CC}" presName="hierChild4" presStyleCnt="0"/>
      <dgm:spPr/>
    </dgm:pt>
    <dgm:pt modelId="{7F3374F4-F6FF-436D-A424-0222237D6BD7}" type="pres">
      <dgm:prSet presAssocID="{A34A9ACE-3610-432C-8E66-AE7DAD19D8CC}" presName="hierChild5" presStyleCnt="0"/>
      <dgm:spPr/>
    </dgm:pt>
    <dgm:pt modelId="{C3DA657E-2278-4265-93A7-9BF3ACCE7E5B}" type="pres">
      <dgm:prSet presAssocID="{E5507090-1DAC-4E34-A27E-A781326A0AD6}" presName="hierChild5" presStyleCnt="0"/>
      <dgm:spPr/>
    </dgm:pt>
    <dgm:pt modelId="{188C0FD0-0705-427C-8974-BEAC90FA66FD}" type="pres">
      <dgm:prSet presAssocID="{F14D2D01-04D6-41C6-8A82-7D146AE6516A}" presName="Name37" presStyleLbl="parChTrans1D2" presStyleIdx="1" presStyleCnt="2"/>
      <dgm:spPr/>
    </dgm:pt>
    <dgm:pt modelId="{6CEE3AD9-4A49-413D-BCC9-13C488EEEAEB}" type="pres">
      <dgm:prSet presAssocID="{7D27979D-4B24-458C-AF24-160E011A511A}" presName="hierRoot2" presStyleCnt="0">
        <dgm:presLayoutVars>
          <dgm:hierBranch val="init"/>
        </dgm:presLayoutVars>
      </dgm:prSet>
      <dgm:spPr/>
    </dgm:pt>
    <dgm:pt modelId="{BF92D142-D240-4322-8647-6B236BA38F34}" type="pres">
      <dgm:prSet presAssocID="{7D27979D-4B24-458C-AF24-160E011A511A}" presName="rootComposite" presStyleCnt="0"/>
      <dgm:spPr/>
    </dgm:pt>
    <dgm:pt modelId="{C1474DE7-AA93-47C2-8395-5A0669C39AEF}" type="pres">
      <dgm:prSet presAssocID="{7D27979D-4B24-458C-AF24-160E011A511A}" presName="rootText" presStyleLbl="node2" presStyleIdx="1" presStyleCnt="2">
        <dgm:presLayoutVars>
          <dgm:chPref val="3"/>
        </dgm:presLayoutVars>
      </dgm:prSet>
      <dgm:spPr/>
    </dgm:pt>
    <dgm:pt modelId="{EEF1C71A-3E90-494F-827F-7E8FEABF470C}" type="pres">
      <dgm:prSet presAssocID="{7D27979D-4B24-458C-AF24-160E011A511A}" presName="rootConnector" presStyleLbl="node2" presStyleIdx="1" presStyleCnt="2"/>
      <dgm:spPr/>
    </dgm:pt>
    <dgm:pt modelId="{DDFF5624-C88B-420A-805A-127440C4E6A1}" type="pres">
      <dgm:prSet presAssocID="{7D27979D-4B24-458C-AF24-160E011A511A}" presName="hierChild4" presStyleCnt="0"/>
      <dgm:spPr/>
    </dgm:pt>
    <dgm:pt modelId="{1C1E66C9-DB53-41FC-90FE-07F4DDF68976}" type="pres">
      <dgm:prSet presAssocID="{7D27979D-4B24-458C-AF24-160E011A511A}" presName="hierChild5" presStyleCnt="0"/>
      <dgm:spPr/>
    </dgm:pt>
    <dgm:pt modelId="{0B6C9266-562F-4F3B-8E9A-A9E35F85E574}" type="pres">
      <dgm:prSet presAssocID="{53EE051D-C44D-486D-A286-6BA6F3BF5A97}" presName="hierChild3" presStyleCnt="0"/>
      <dgm:spPr/>
    </dgm:pt>
  </dgm:ptLst>
  <dgm:cxnLst>
    <dgm:cxn modelId="{3A541D04-C724-4844-B037-A3071B7D5BCB}" type="presOf" srcId="{A34A9ACE-3610-432C-8E66-AE7DAD19D8CC}" destId="{4ADFEE02-8D0C-4C13-9FB3-9B64001551DE}" srcOrd="1" destOrd="0" presId="urn:microsoft.com/office/officeart/2005/8/layout/orgChart1"/>
    <dgm:cxn modelId="{36C86104-9E13-4D66-BBDA-8E6DF2EF891F}" srcId="{53EE051D-C44D-486D-A286-6BA6F3BF5A97}" destId="{E5507090-1DAC-4E34-A27E-A781326A0AD6}" srcOrd="0" destOrd="0" parTransId="{B84BA108-AF34-4010-835C-A996F2E4CF67}" sibTransId="{BB074595-F09D-4129-94CD-2E419E097171}"/>
    <dgm:cxn modelId="{6C0B9705-6FBE-42FD-AD6A-B657DBB51BF7}" type="presOf" srcId="{53EE051D-C44D-486D-A286-6BA6F3BF5A97}" destId="{CCBD290E-A354-410B-AE83-FB7F3E6721FA}" srcOrd="0" destOrd="0" presId="urn:microsoft.com/office/officeart/2005/8/layout/orgChart1"/>
    <dgm:cxn modelId="{44E30013-9107-420F-8115-BF8EB59B7F13}" type="presOf" srcId="{53EE051D-C44D-486D-A286-6BA6F3BF5A97}" destId="{D120924B-411E-4194-83D2-EE9FC40D46B0}" srcOrd="1" destOrd="0" presId="urn:microsoft.com/office/officeart/2005/8/layout/orgChart1"/>
    <dgm:cxn modelId="{21B98233-2E38-4FAD-88DB-56993DE3BB06}" type="presOf" srcId="{B84BA108-AF34-4010-835C-A996F2E4CF67}" destId="{5884A722-8411-4085-B321-E4E372E6042F}" srcOrd="0" destOrd="0" presId="urn:microsoft.com/office/officeart/2005/8/layout/orgChart1"/>
    <dgm:cxn modelId="{21E4E336-9D54-41E1-9292-598105C022FD}" type="presOf" srcId="{7D27979D-4B24-458C-AF24-160E011A511A}" destId="{C1474DE7-AA93-47C2-8395-5A0669C39AEF}" srcOrd="0" destOrd="0" presId="urn:microsoft.com/office/officeart/2005/8/layout/orgChart1"/>
    <dgm:cxn modelId="{6A6D1337-B167-4A7D-A0CE-878179354749}" type="presOf" srcId="{E5507090-1DAC-4E34-A27E-A781326A0AD6}" destId="{BE264A0F-D9EE-4D9A-BB8B-EFF16A9511C2}" srcOrd="1" destOrd="0" presId="urn:microsoft.com/office/officeart/2005/8/layout/orgChart1"/>
    <dgm:cxn modelId="{0E341965-02BE-48D7-A531-D01F1588A39B}" type="presOf" srcId="{BC073D23-9D69-4662-8C1C-3A8259B966E8}" destId="{AE2D6608-3D86-406B-9571-75D2925F89D8}" srcOrd="0" destOrd="0" presId="urn:microsoft.com/office/officeart/2005/8/layout/orgChart1"/>
    <dgm:cxn modelId="{9B10746C-5141-485E-BB82-E5D63750411E}" type="presOf" srcId="{41639A35-4EE5-4FE1-A760-334E09255070}" destId="{97B2FED7-9E0F-4209-8D04-D069C19AE350}" srcOrd="0" destOrd="0" presId="urn:microsoft.com/office/officeart/2005/8/layout/orgChart1"/>
    <dgm:cxn modelId="{8824EF76-B190-4D3A-8DE6-D06A83ABE28E}" type="presOf" srcId="{F14D2D01-04D6-41C6-8A82-7D146AE6516A}" destId="{188C0FD0-0705-427C-8974-BEAC90FA66FD}" srcOrd="0" destOrd="0" presId="urn:microsoft.com/office/officeart/2005/8/layout/orgChart1"/>
    <dgm:cxn modelId="{B43B618B-DE78-4097-8741-784F3616D744}" srcId="{E5507090-1DAC-4E34-A27E-A781326A0AD6}" destId="{A34A9ACE-3610-432C-8E66-AE7DAD19D8CC}" srcOrd="1" destOrd="0" parTransId="{41639A35-4EE5-4FE1-A760-334E09255070}" sibTransId="{D04EC111-7AEF-4D27-913F-0413CD427FB9}"/>
    <dgm:cxn modelId="{8B086B91-1250-433F-9C30-F39E3C7D88C6}" srcId="{BC073D23-9D69-4662-8C1C-3A8259B966E8}" destId="{53EE051D-C44D-486D-A286-6BA6F3BF5A97}" srcOrd="0" destOrd="0" parTransId="{4BAE9F03-274F-4C39-ADB6-88729556DE1E}" sibTransId="{6C271B17-FB66-40D1-9FB4-9860C393BBD0}"/>
    <dgm:cxn modelId="{48075392-6134-425D-9DAA-52ACEF4898E0}" type="presOf" srcId="{3767E5F1-CBD1-4D4A-9251-F16DEEF9005A}" destId="{06A49552-FD6A-4683-BD7E-D474F85C5AD0}" srcOrd="0" destOrd="0" presId="urn:microsoft.com/office/officeart/2005/8/layout/orgChart1"/>
    <dgm:cxn modelId="{DD6B89D8-761B-4F04-BEFD-712D39FC119B}" type="presOf" srcId="{7D27979D-4B24-458C-AF24-160E011A511A}" destId="{EEF1C71A-3E90-494F-827F-7E8FEABF470C}" srcOrd="1" destOrd="0" presId="urn:microsoft.com/office/officeart/2005/8/layout/orgChart1"/>
    <dgm:cxn modelId="{8509D6DE-E72E-48CF-ADBA-0965F227EC7B}" type="presOf" srcId="{3767E5F1-CBD1-4D4A-9251-F16DEEF9005A}" destId="{8793F549-A624-4500-9146-60A6A6E52EA3}" srcOrd="1" destOrd="0" presId="urn:microsoft.com/office/officeart/2005/8/layout/orgChart1"/>
    <dgm:cxn modelId="{C0BAB5EA-537E-48A7-92C6-18829ADB3ADD}" type="presOf" srcId="{A749C74B-8E6D-4182-B351-C6C19661DC00}" destId="{7AF4CB39-770C-4F21-81D6-68D5BE63520A}" srcOrd="0" destOrd="0" presId="urn:microsoft.com/office/officeart/2005/8/layout/orgChart1"/>
    <dgm:cxn modelId="{D21B47F2-7F68-465E-A913-4E63C8F6474D}" type="presOf" srcId="{E5507090-1DAC-4E34-A27E-A781326A0AD6}" destId="{C2B52335-3FAB-4348-9596-5B1535279CEB}" srcOrd="0" destOrd="0" presId="urn:microsoft.com/office/officeart/2005/8/layout/orgChart1"/>
    <dgm:cxn modelId="{339E00F5-8D61-449F-93EF-B628BD87B00E}" srcId="{E5507090-1DAC-4E34-A27E-A781326A0AD6}" destId="{3767E5F1-CBD1-4D4A-9251-F16DEEF9005A}" srcOrd="0" destOrd="0" parTransId="{A749C74B-8E6D-4182-B351-C6C19661DC00}" sibTransId="{2ACE4348-03DB-4AF7-A81D-B7BCD06FD622}"/>
    <dgm:cxn modelId="{78A906FB-BA0E-4FC3-8EFE-B09783F738DF}" srcId="{53EE051D-C44D-486D-A286-6BA6F3BF5A97}" destId="{7D27979D-4B24-458C-AF24-160E011A511A}" srcOrd="1" destOrd="0" parTransId="{F14D2D01-04D6-41C6-8A82-7D146AE6516A}" sibTransId="{27771802-2CC8-4DE7-B710-0AC2753FD582}"/>
    <dgm:cxn modelId="{0B69F2FF-35E5-453A-8A09-B34498E4A826}" type="presOf" srcId="{A34A9ACE-3610-432C-8E66-AE7DAD19D8CC}" destId="{A063D3F6-4DE1-4363-8153-FB09E9853F96}" srcOrd="0" destOrd="0" presId="urn:microsoft.com/office/officeart/2005/8/layout/orgChart1"/>
    <dgm:cxn modelId="{D75D445F-B788-4112-901A-12B0490903C3}" type="presParOf" srcId="{AE2D6608-3D86-406B-9571-75D2925F89D8}" destId="{F89DE868-AF3E-4934-A3BA-357A269C7DB3}" srcOrd="0" destOrd="0" presId="urn:microsoft.com/office/officeart/2005/8/layout/orgChart1"/>
    <dgm:cxn modelId="{83E509BA-FD9B-4B0E-B6C5-6E8CC53A9B44}" type="presParOf" srcId="{F89DE868-AF3E-4934-A3BA-357A269C7DB3}" destId="{BD25E9EA-0CBA-4251-B59D-DD0F5464EE91}" srcOrd="0" destOrd="0" presId="urn:microsoft.com/office/officeart/2005/8/layout/orgChart1"/>
    <dgm:cxn modelId="{6889F364-FBB6-4536-88AA-9301C46379CD}" type="presParOf" srcId="{BD25E9EA-0CBA-4251-B59D-DD0F5464EE91}" destId="{CCBD290E-A354-410B-AE83-FB7F3E6721FA}" srcOrd="0" destOrd="0" presId="urn:microsoft.com/office/officeart/2005/8/layout/orgChart1"/>
    <dgm:cxn modelId="{CEC5C818-B8C2-4A2E-AC06-AFDC61DFDFAA}" type="presParOf" srcId="{BD25E9EA-0CBA-4251-B59D-DD0F5464EE91}" destId="{D120924B-411E-4194-83D2-EE9FC40D46B0}" srcOrd="1" destOrd="0" presId="urn:microsoft.com/office/officeart/2005/8/layout/orgChart1"/>
    <dgm:cxn modelId="{846E4DDC-F727-4B51-B1DE-B6A1D31B3F1E}" type="presParOf" srcId="{F89DE868-AF3E-4934-A3BA-357A269C7DB3}" destId="{65B0CADB-B40F-454F-8EEF-D636472FF005}" srcOrd="1" destOrd="0" presId="urn:microsoft.com/office/officeart/2005/8/layout/orgChart1"/>
    <dgm:cxn modelId="{803E00BA-28F6-44DC-B641-8ECABB12226E}" type="presParOf" srcId="{65B0CADB-B40F-454F-8EEF-D636472FF005}" destId="{5884A722-8411-4085-B321-E4E372E6042F}" srcOrd="0" destOrd="0" presId="urn:microsoft.com/office/officeart/2005/8/layout/orgChart1"/>
    <dgm:cxn modelId="{3B16493A-AF36-49E0-ABF1-1B42F638E0E3}" type="presParOf" srcId="{65B0CADB-B40F-454F-8EEF-D636472FF005}" destId="{E94B4D1C-BBAF-4D3C-B6D7-19A4929A1885}" srcOrd="1" destOrd="0" presId="urn:microsoft.com/office/officeart/2005/8/layout/orgChart1"/>
    <dgm:cxn modelId="{32EB433A-ACE3-47D3-8540-2E1C59F40514}" type="presParOf" srcId="{E94B4D1C-BBAF-4D3C-B6D7-19A4929A1885}" destId="{16AB60D1-11E0-45F2-8B68-229246C777D5}" srcOrd="0" destOrd="0" presId="urn:microsoft.com/office/officeart/2005/8/layout/orgChart1"/>
    <dgm:cxn modelId="{FC0C048D-6A6A-473C-8099-E774A1F7C940}" type="presParOf" srcId="{16AB60D1-11E0-45F2-8B68-229246C777D5}" destId="{C2B52335-3FAB-4348-9596-5B1535279CEB}" srcOrd="0" destOrd="0" presId="urn:microsoft.com/office/officeart/2005/8/layout/orgChart1"/>
    <dgm:cxn modelId="{57821BC5-820B-4935-9360-7C143AB2A251}" type="presParOf" srcId="{16AB60D1-11E0-45F2-8B68-229246C777D5}" destId="{BE264A0F-D9EE-4D9A-BB8B-EFF16A9511C2}" srcOrd="1" destOrd="0" presId="urn:microsoft.com/office/officeart/2005/8/layout/orgChart1"/>
    <dgm:cxn modelId="{FC7300E4-7B8C-452B-A524-0F88E0FBA1B2}" type="presParOf" srcId="{E94B4D1C-BBAF-4D3C-B6D7-19A4929A1885}" destId="{B9A09C03-2DBA-4461-AEC3-E67FB0C061DF}" srcOrd="1" destOrd="0" presId="urn:microsoft.com/office/officeart/2005/8/layout/orgChart1"/>
    <dgm:cxn modelId="{7F74E4BF-A0E5-4D11-A09E-4EEA8896501E}" type="presParOf" srcId="{B9A09C03-2DBA-4461-AEC3-E67FB0C061DF}" destId="{7AF4CB39-770C-4F21-81D6-68D5BE63520A}" srcOrd="0" destOrd="0" presId="urn:microsoft.com/office/officeart/2005/8/layout/orgChart1"/>
    <dgm:cxn modelId="{80CEC850-6545-4C51-A57A-715E23BEFDBF}" type="presParOf" srcId="{B9A09C03-2DBA-4461-AEC3-E67FB0C061DF}" destId="{A8D4DB12-DA4D-43D2-9FFF-B83AA84DCACC}" srcOrd="1" destOrd="0" presId="urn:microsoft.com/office/officeart/2005/8/layout/orgChart1"/>
    <dgm:cxn modelId="{78297B8D-BE44-4C82-8BF5-883C93E0C4D2}" type="presParOf" srcId="{A8D4DB12-DA4D-43D2-9FFF-B83AA84DCACC}" destId="{2275C00C-D0BD-4C27-8F47-B7010A7B708C}" srcOrd="0" destOrd="0" presId="urn:microsoft.com/office/officeart/2005/8/layout/orgChart1"/>
    <dgm:cxn modelId="{C263A1D6-BF10-4730-A7B7-99906FA04CDA}" type="presParOf" srcId="{2275C00C-D0BD-4C27-8F47-B7010A7B708C}" destId="{06A49552-FD6A-4683-BD7E-D474F85C5AD0}" srcOrd="0" destOrd="0" presId="urn:microsoft.com/office/officeart/2005/8/layout/orgChart1"/>
    <dgm:cxn modelId="{026C87D9-639B-4145-9318-3850CA9EF113}" type="presParOf" srcId="{2275C00C-D0BD-4C27-8F47-B7010A7B708C}" destId="{8793F549-A624-4500-9146-60A6A6E52EA3}" srcOrd="1" destOrd="0" presId="urn:microsoft.com/office/officeart/2005/8/layout/orgChart1"/>
    <dgm:cxn modelId="{0E7E4662-7FB3-46E8-A3D5-D8B08325EBE4}" type="presParOf" srcId="{A8D4DB12-DA4D-43D2-9FFF-B83AA84DCACC}" destId="{813BFA58-0B00-4C38-855C-E89A10524FEB}" srcOrd="1" destOrd="0" presId="urn:microsoft.com/office/officeart/2005/8/layout/orgChart1"/>
    <dgm:cxn modelId="{420F7632-1855-4196-B00E-6AC515B19DC4}" type="presParOf" srcId="{A8D4DB12-DA4D-43D2-9FFF-B83AA84DCACC}" destId="{1A153422-79CF-45CB-B96D-0D2968A63D85}" srcOrd="2" destOrd="0" presId="urn:microsoft.com/office/officeart/2005/8/layout/orgChart1"/>
    <dgm:cxn modelId="{53C428B1-24D9-4F36-A769-43E4D665E52F}" type="presParOf" srcId="{B9A09C03-2DBA-4461-AEC3-E67FB0C061DF}" destId="{97B2FED7-9E0F-4209-8D04-D069C19AE350}" srcOrd="2" destOrd="0" presId="urn:microsoft.com/office/officeart/2005/8/layout/orgChart1"/>
    <dgm:cxn modelId="{BEF2873A-3106-427D-B126-8C03B657746C}" type="presParOf" srcId="{B9A09C03-2DBA-4461-AEC3-E67FB0C061DF}" destId="{5A88D8D5-B5D8-4495-84C2-F4367FEF261C}" srcOrd="3" destOrd="0" presId="urn:microsoft.com/office/officeart/2005/8/layout/orgChart1"/>
    <dgm:cxn modelId="{A4EBADDD-E988-4FA2-AAC7-AD7ED6FA3478}" type="presParOf" srcId="{5A88D8D5-B5D8-4495-84C2-F4367FEF261C}" destId="{D995B8BF-E62D-4BC8-8F5E-7E272787FCDC}" srcOrd="0" destOrd="0" presId="urn:microsoft.com/office/officeart/2005/8/layout/orgChart1"/>
    <dgm:cxn modelId="{926ABCFD-B0D4-42F4-9728-863C4EA3176D}" type="presParOf" srcId="{D995B8BF-E62D-4BC8-8F5E-7E272787FCDC}" destId="{A063D3F6-4DE1-4363-8153-FB09E9853F96}" srcOrd="0" destOrd="0" presId="urn:microsoft.com/office/officeart/2005/8/layout/orgChart1"/>
    <dgm:cxn modelId="{FAE598BF-7394-48AD-AD1A-E349D8530CC2}" type="presParOf" srcId="{D995B8BF-E62D-4BC8-8F5E-7E272787FCDC}" destId="{4ADFEE02-8D0C-4C13-9FB3-9B64001551DE}" srcOrd="1" destOrd="0" presId="urn:microsoft.com/office/officeart/2005/8/layout/orgChart1"/>
    <dgm:cxn modelId="{996AC009-F1B5-41A8-8D20-84A34DE03B21}" type="presParOf" srcId="{5A88D8D5-B5D8-4495-84C2-F4367FEF261C}" destId="{398D9543-5478-4CC4-80F7-82F1F9F23E10}" srcOrd="1" destOrd="0" presId="urn:microsoft.com/office/officeart/2005/8/layout/orgChart1"/>
    <dgm:cxn modelId="{C7B11ADD-CC6E-4DEC-BC29-B3AF6A19E476}" type="presParOf" srcId="{5A88D8D5-B5D8-4495-84C2-F4367FEF261C}" destId="{7F3374F4-F6FF-436D-A424-0222237D6BD7}" srcOrd="2" destOrd="0" presId="urn:microsoft.com/office/officeart/2005/8/layout/orgChart1"/>
    <dgm:cxn modelId="{4E98D4AB-B5B5-4E25-AC42-854FFCD69595}" type="presParOf" srcId="{E94B4D1C-BBAF-4D3C-B6D7-19A4929A1885}" destId="{C3DA657E-2278-4265-93A7-9BF3ACCE7E5B}" srcOrd="2" destOrd="0" presId="urn:microsoft.com/office/officeart/2005/8/layout/orgChart1"/>
    <dgm:cxn modelId="{D86E23A1-3783-48B5-A8B5-D78EE7B06604}" type="presParOf" srcId="{65B0CADB-B40F-454F-8EEF-D636472FF005}" destId="{188C0FD0-0705-427C-8974-BEAC90FA66FD}" srcOrd="2" destOrd="0" presId="urn:microsoft.com/office/officeart/2005/8/layout/orgChart1"/>
    <dgm:cxn modelId="{6A5FFE08-0129-4320-860F-3B71CEFFDC61}" type="presParOf" srcId="{65B0CADB-B40F-454F-8EEF-D636472FF005}" destId="{6CEE3AD9-4A49-413D-BCC9-13C488EEEAEB}" srcOrd="3" destOrd="0" presId="urn:microsoft.com/office/officeart/2005/8/layout/orgChart1"/>
    <dgm:cxn modelId="{4C0775D6-67BA-40D4-8DD6-1E2FE5BD0FBA}" type="presParOf" srcId="{6CEE3AD9-4A49-413D-BCC9-13C488EEEAEB}" destId="{BF92D142-D240-4322-8647-6B236BA38F34}" srcOrd="0" destOrd="0" presId="urn:microsoft.com/office/officeart/2005/8/layout/orgChart1"/>
    <dgm:cxn modelId="{1FE38244-4DC4-407B-9410-0739EAB937FF}" type="presParOf" srcId="{BF92D142-D240-4322-8647-6B236BA38F34}" destId="{C1474DE7-AA93-47C2-8395-5A0669C39AEF}" srcOrd="0" destOrd="0" presId="urn:microsoft.com/office/officeart/2005/8/layout/orgChart1"/>
    <dgm:cxn modelId="{7123FE2F-5204-49C6-A5B6-D7BA3115F345}" type="presParOf" srcId="{BF92D142-D240-4322-8647-6B236BA38F34}" destId="{EEF1C71A-3E90-494F-827F-7E8FEABF470C}" srcOrd="1" destOrd="0" presId="urn:microsoft.com/office/officeart/2005/8/layout/orgChart1"/>
    <dgm:cxn modelId="{E3E06B30-E751-4298-90E0-30259F720907}" type="presParOf" srcId="{6CEE3AD9-4A49-413D-BCC9-13C488EEEAEB}" destId="{DDFF5624-C88B-420A-805A-127440C4E6A1}" srcOrd="1" destOrd="0" presId="urn:microsoft.com/office/officeart/2005/8/layout/orgChart1"/>
    <dgm:cxn modelId="{49F181FF-0DEB-48B6-A597-D224512A0F61}" type="presParOf" srcId="{6CEE3AD9-4A49-413D-BCC9-13C488EEEAEB}" destId="{1C1E66C9-DB53-41FC-90FE-07F4DDF68976}" srcOrd="2" destOrd="0" presId="urn:microsoft.com/office/officeart/2005/8/layout/orgChart1"/>
    <dgm:cxn modelId="{38BD7E5F-60EE-45AE-BF08-9443F894A7B5}" type="presParOf" srcId="{F89DE868-AF3E-4934-A3BA-357A269C7DB3}" destId="{0B6C9266-562F-4F3B-8E9A-A9E35F85E574}"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8C0FD0-0705-427C-8974-BEAC90FA66FD}">
      <dsp:nvSpPr>
        <dsp:cNvPr id="0" name=""/>
        <dsp:cNvSpPr/>
      </dsp:nvSpPr>
      <dsp:spPr>
        <a:xfrm>
          <a:off x="4290900" y="1062037"/>
          <a:ext cx="1284063" cy="445708"/>
        </a:xfrm>
        <a:custGeom>
          <a:avLst/>
          <a:gdLst/>
          <a:ahLst/>
          <a:cxnLst/>
          <a:rect l="0" t="0" r="0" b="0"/>
          <a:pathLst>
            <a:path>
              <a:moveTo>
                <a:pt x="0" y="0"/>
              </a:moveTo>
              <a:lnTo>
                <a:pt x="0" y="222854"/>
              </a:lnTo>
              <a:lnTo>
                <a:pt x="1284063" y="222854"/>
              </a:lnTo>
              <a:lnTo>
                <a:pt x="1284063" y="445708"/>
              </a:lnTo>
            </a:path>
          </a:pathLst>
        </a:custGeom>
        <a:noFill/>
        <a:ln w="254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7B2FED7-9E0F-4209-8D04-D069C19AE350}">
      <dsp:nvSpPr>
        <dsp:cNvPr id="0" name=""/>
        <dsp:cNvSpPr/>
      </dsp:nvSpPr>
      <dsp:spPr>
        <a:xfrm>
          <a:off x="3006836" y="2568954"/>
          <a:ext cx="222854" cy="976312"/>
        </a:xfrm>
        <a:custGeom>
          <a:avLst/>
          <a:gdLst/>
          <a:ahLst/>
          <a:cxnLst/>
          <a:rect l="0" t="0" r="0" b="0"/>
          <a:pathLst>
            <a:path>
              <a:moveTo>
                <a:pt x="0" y="0"/>
              </a:moveTo>
              <a:lnTo>
                <a:pt x="0" y="976312"/>
              </a:lnTo>
              <a:lnTo>
                <a:pt x="222854" y="976312"/>
              </a:lnTo>
            </a:path>
          </a:pathLst>
        </a:custGeom>
        <a:noFill/>
        <a:ln w="25400" cap="flat" cmpd="sng" algn="ctr">
          <a:solidFill>
            <a:schemeClr val="dk2">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AF4CB39-770C-4F21-81D6-68D5BE63520A}">
      <dsp:nvSpPr>
        <dsp:cNvPr id="0" name=""/>
        <dsp:cNvSpPr/>
      </dsp:nvSpPr>
      <dsp:spPr>
        <a:xfrm>
          <a:off x="2783982" y="2568954"/>
          <a:ext cx="222854" cy="976312"/>
        </a:xfrm>
        <a:custGeom>
          <a:avLst/>
          <a:gdLst/>
          <a:ahLst/>
          <a:cxnLst/>
          <a:rect l="0" t="0" r="0" b="0"/>
          <a:pathLst>
            <a:path>
              <a:moveTo>
                <a:pt x="222854" y="0"/>
              </a:moveTo>
              <a:lnTo>
                <a:pt x="222854" y="976312"/>
              </a:lnTo>
              <a:lnTo>
                <a:pt x="0" y="976312"/>
              </a:lnTo>
            </a:path>
          </a:pathLst>
        </a:custGeom>
        <a:noFill/>
        <a:ln w="25400" cap="flat" cmpd="sng" algn="ctr">
          <a:solidFill>
            <a:schemeClr val="dk2">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884A722-8411-4085-B321-E4E372E6042F}">
      <dsp:nvSpPr>
        <dsp:cNvPr id="0" name=""/>
        <dsp:cNvSpPr/>
      </dsp:nvSpPr>
      <dsp:spPr>
        <a:xfrm>
          <a:off x="3006836" y="1062037"/>
          <a:ext cx="1284063" cy="445708"/>
        </a:xfrm>
        <a:custGeom>
          <a:avLst/>
          <a:gdLst/>
          <a:ahLst/>
          <a:cxnLst/>
          <a:rect l="0" t="0" r="0" b="0"/>
          <a:pathLst>
            <a:path>
              <a:moveTo>
                <a:pt x="1284063" y="0"/>
              </a:moveTo>
              <a:lnTo>
                <a:pt x="1284063" y="222854"/>
              </a:lnTo>
              <a:lnTo>
                <a:pt x="0" y="222854"/>
              </a:lnTo>
              <a:lnTo>
                <a:pt x="0" y="445708"/>
              </a:lnTo>
            </a:path>
          </a:pathLst>
        </a:custGeom>
        <a:noFill/>
        <a:ln w="254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CBD290E-A354-410B-AE83-FB7F3E6721FA}">
      <dsp:nvSpPr>
        <dsp:cNvPr id="0" name=""/>
        <dsp:cNvSpPr/>
      </dsp:nvSpPr>
      <dsp:spPr>
        <a:xfrm>
          <a:off x="3229690" y="827"/>
          <a:ext cx="2122419" cy="1061209"/>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955" tIns="20955" rIns="20955" bIns="20955" numCol="1" spcCol="1270" anchor="ctr" anchorCtr="0">
          <a:noAutofit/>
        </a:bodyPr>
        <a:lstStyle/>
        <a:p>
          <a:pPr marL="0" lvl="0" indent="0" algn="ctr" defTabSz="1466850">
            <a:lnSpc>
              <a:spcPct val="90000"/>
            </a:lnSpc>
            <a:spcBef>
              <a:spcPct val="0"/>
            </a:spcBef>
            <a:spcAft>
              <a:spcPct val="35000"/>
            </a:spcAft>
            <a:buNone/>
          </a:pPr>
          <a:r>
            <a:rPr lang="en-GB" sz="3300" kern="1200" dirty="0"/>
            <a:t>Statistics</a:t>
          </a:r>
        </a:p>
      </dsp:txBody>
      <dsp:txXfrm>
        <a:off x="3229690" y="827"/>
        <a:ext cx="2122419" cy="1061209"/>
      </dsp:txXfrm>
    </dsp:sp>
    <dsp:sp modelId="{C2B52335-3FAB-4348-9596-5B1535279CEB}">
      <dsp:nvSpPr>
        <dsp:cNvPr id="0" name=""/>
        <dsp:cNvSpPr/>
      </dsp:nvSpPr>
      <dsp:spPr>
        <a:xfrm>
          <a:off x="1945627" y="1507745"/>
          <a:ext cx="2122419" cy="1061209"/>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955" tIns="20955" rIns="20955" bIns="20955" numCol="1" spcCol="1270" anchor="ctr" anchorCtr="0">
          <a:noAutofit/>
        </a:bodyPr>
        <a:lstStyle/>
        <a:p>
          <a:pPr marL="0" lvl="0" indent="0" algn="ctr" defTabSz="1466850">
            <a:lnSpc>
              <a:spcPct val="90000"/>
            </a:lnSpc>
            <a:spcBef>
              <a:spcPct val="0"/>
            </a:spcBef>
            <a:spcAft>
              <a:spcPct val="35000"/>
            </a:spcAft>
            <a:buNone/>
          </a:pPr>
          <a:r>
            <a:rPr lang="en-GB" sz="3300" kern="1200" dirty="0"/>
            <a:t>Frequentist</a:t>
          </a:r>
        </a:p>
      </dsp:txBody>
      <dsp:txXfrm>
        <a:off x="1945627" y="1507745"/>
        <a:ext cx="2122419" cy="1061209"/>
      </dsp:txXfrm>
    </dsp:sp>
    <dsp:sp modelId="{06A49552-FD6A-4683-BD7E-D474F85C5AD0}">
      <dsp:nvSpPr>
        <dsp:cNvPr id="0" name=""/>
        <dsp:cNvSpPr/>
      </dsp:nvSpPr>
      <dsp:spPr>
        <a:xfrm>
          <a:off x="661563" y="3014662"/>
          <a:ext cx="2122419" cy="1061209"/>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955" tIns="20955" rIns="20955" bIns="20955" numCol="1" spcCol="1270" anchor="ctr" anchorCtr="0">
          <a:noAutofit/>
        </a:bodyPr>
        <a:lstStyle/>
        <a:p>
          <a:pPr marL="0" lvl="0" indent="0" algn="ctr" defTabSz="1466850">
            <a:lnSpc>
              <a:spcPct val="90000"/>
            </a:lnSpc>
            <a:spcBef>
              <a:spcPct val="0"/>
            </a:spcBef>
            <a:spcAft>
              <a:spcPct val="35000"/>
            </a:spcAft>
            <a:buNone/>
          </a:pPr>
          <a:r>
            <a:rPr lang="en-GB" sz="3300" kern="1200" dirty="0"/>
            <a:t>Parametric</a:t>
          </a:r>
        </a:p>
      </dsp:txBody>
      <dsp:txXfrm>
        <a:off x="661563" y="3014662"/>
        <a:ext cx="2122419" cy="1061209"/>
      </dsp:txXfrm>
    </dsp:sp>
    <dsp:sp modelId="{A063D3F6-4DE1-4363-8153-FB09E9853F96}">
      <dsp:nvSpPr>
        <dsp:cNvPr id="0" name=""/>
        <dsp:cNvSpPr/>
      </dsp:nvSpPr>
      <dsp:spPr>
        <a:xfrm>
          <a:off x="3229690" y="3014662"/>
          <a:ext cx="2122419" cy="1061209"/>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955" tIns="20955" rIns="20955" bIns="20955" numCol="1" spcCol="1270" anchor="ctr" anchorCtr="0">
          <a:noAutofit/>
        </a:bodyPr>
        <a:lstStyle/>
        <a:p>
          <a:pPr marL="0" lvl="0" indent="0" algn="ctr" defTabSz="1466850">
            <a:lnSpc>
              <a:spcPct val="90000"/>
            </a:lnSpc>
            <a:spcBef>
              <a:spcPct val="0"/>
            </a:spcBef>
            <a:spcAft>
              <a:spcPct val="35000"/>
            </a:spcAft>
            <a:buNone/>
          </a:pPr>
          <a:r>
            <a:rPr lang="en-GB" sz="3300" kern="1200" dirty="0"/>
            <a:t>Non-parametric</a:t>
          </a:r>
        </a:p>
      </dsp:txBody>
      <dsp:txXfrm>
        <a:off x="3229690" y="3014662"/>
        <a:ext cx="2122419" cy="1061209"/>
      </dsp:txXfrm>
    </dsp:sp>
    <dsp:sp modelId="{C1474DE7-AA93-47C2-8395-5A0669C39AEF}">
      <dsp:nvSpPr>
        <dsp:cNvPr id="0" name=""/>
        <dsp:cNvSpPr/>
      </dsp:nvSpPr>
      <dsp:spPr>
        <a:xfrm>
          <a:off x="4513754" y="1507745"/>
          <a:ext cx="2122419" cy="1061209"/>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955" tIns="20955" rIns="20955" bIns="20955" numCol="1" spcCol="1270" anchor="ctr" anchorCtr="0">
          <a:noAutofit/>
        </a:bodyPr>
        <a:lstStyle/>
        <a:p>
          <a:pPr marL="0" lvl="0" indent="0" algn="ctr" defTabSz="1466850">
            <a:lnSpc>
              <a:spcPct val="90000"/>
            </a:lnSpc>
            <a:spcBef>
              <a:spcPct val="0"/>
            </a:spcBef>
            <a:spcAft>
              <a:spcPct val="35000"/>
            </a:spcAft>
            <a:buNone/>
          </a:pPr>
          <a:r>
            <a:rPr lang="en-GB" sz="3300" kern="1200" dirty="0"/>
            <a:t>Bayesian</a:t>
          </a:r>
        </a:p>
      </dsp:txBody>
      <dsp:txXfrm>
        <a:off x="4513754" y="1507745"/>
        <a:ext cx="2122419" cy="1061209"/>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00BED4-3F59-4893-84C1-E9DAD99E1B2F}" type="datetimeFigureOut">
              <a:rPr lang="en-GB" smtClean="0"/>
              <a:t>20/02/2024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35823B-4973-4C06-B093-22F31073697F}" type="slidenum">
              <a:rPr lang="en-GB" smtClean="0"/>
              <a:t>‹#›</a:t>
            </a:fld>
            <a:endParaRPr lang="en-GB"/>
          </a:p>
        </p:txBody>
      </p:sp>
    </p:spTree>
    <p:extLst>
      <p:ext uri="{BB962C8B-B14F-4D97-AF65-F5344CB8AC3E}">
        <p14:creationId xmlns:p14="http://schemas.microsoft.com/office/powerpoint/2010/main" val="14854178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117583-6208-49CE-B5EE-D5D8261A5126}" type="slidenum">
              <a:rPr lang="en-GB" altLang="en-US" smtClean="0"/>
              <a:pPr/>
              <a:t>5</a:t>
            </a:fld>
            <a:endParaRPr lang="en-GB" altLang="en-US"/>
          </a:p>
        </p:txBody>
      </p:sp>
    </p:spTree>
    <p:extLst>
      <p:ext uri="{BB962C8B-B14F-4D97-AF65-F5344CB8AC3E}">
        <p14:creationId xmlns:p14="http://schemas.microsoft.com/office/powerpoint/2010/main" val="40667354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B437BB-919D-4EB1-928F-4D2AC0450700}" type="slidenum">
              <a:rPr lang="en-GB" altLang="en-US" smtClean="0"/>
              <a:pPr/>
              <a:t>66</a:t>
            </a:fld>
            <a:endParaRPr lang="en-GB" altLang="en-US"/>
          </a:p>
        </p:txBody>
      </p:sp>
    </p:spTree>
    <p:extLst>
      <p:ext uri="{BB962C8B-B14F-4D97-AF65-F5344CB8AC3E}">
        <p14:creationId xmlns:p14="http://schemas.microsoft.com/office/powerpoint/2010/main" val="352928414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2"/>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189" indent="0" algn="ctr">
              <a:buNone/>
              <a:defRPr>
                <a:solidFill>
                  <a:schemeClr val="tx1">
                    <a:tint val="75000"/>
                  </a:schemeClr>
                </a:solidFill>
              </a:defRPr>
            </a:lvl2pPr>
            <a:lvl3pPr marL="914377" indent="0" algn="ctr">
              <a:buNone/>
              <a:defRPr>
                <a:solidFill>
                  <a:schemeClr val="tx1">
                    <a:tint val="75000"/>
                  </a:schemeClr>
                </a:solidFill>
              </a:defRPr>
            </a:lvl3pPr>
            <a:lvl4pPr marL="1371566" indent="0" algn="ctr">
              <a:buNone/>
              <a:defRPr>
                <a:solidFill>
                  <a:schemeClr val="tx1">
                    <a:tint val="75000"/>
                  </a:schemeClr>
                </a:solidFill>
              </a:defRPr>
            </a:lvl4pPr>
            <a:lvl5pPr marL="1828754" indent="0" algn="ctr">
              <a:buNone/>
              <a:defRPr>
                <a:solidFill>
                  <a:schemeClr val="tx1">
                    <a:tint val="75000"/>
                  </a:schemeClr>
                </a:solidFill>
              </a:defRPr>
            </a:lvl5pPr>
            <a:lvl6pPr marL="2285943" indent="0" algn="ctr">
              <a:buNone/>
              <a:defRPr>
                <a:solidFill>
                  <a:schemeClr val="tx1">
                    <a:tint val="75000"/>
                  </a:schemeClr>
                </a:solidFill>
              </a:defRPr>
            </a:lvl6pPr>
            <a:lvl7pPr marL="2743131" indent="0" algn="ctr">
              <a:buNone/>
              <a:defRPr>
                <a:solidFill>
                  <a:schemeClr val="tx1">
                    <a:tint val="75000"/>
                  </a:schemeClr>
                </a:solidFill>
              </a:defRPr>
            </a:lvl7pPr>
            <a:lvl8pPr marL="3200320" indent="0" algn="ctr">
              <a:buNone/>
              <a:defRPr>
                <a:solidFill>
                  <a:schemeClr val="tx1">
                    <a:tint val="75000"/>
                  </a:schemeClr>
                </a:solidFill>
              </a:defRPr>
            </a:lvl8pPr>
            <a:lvl9pPr marL="3657509"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3" y="6525344"/>
            <a:ext cx="1294837" cy="218523"/>
          </a:xfrm>
        </p:spPr>
        <p:txBody>
          <a:bodyPr/>
          <a:lstStyle/>
          <a:p>
            <a:fld id="{9C64F3F4-CE19-49F8-9EF4-FF4EE52031C2}" type="datetimeFigureOut">
              <a:rPr lang="en-GB" smtClean="0"/>
              <a:t>20/02/2024</a:t>
            </a:fld>
            <a:endParaRPr lang="en-GB"/>
          </a:p>
        </p:txBody>
      </p:sp>
      <p:sp>
        <p:nvSpPr>
          <p:cNvPr id="5" name="Footer Placeholder 4"/>
          <p:cNvSpPr>
            <a:spLocks noGrp="1"/>
          </p:cNvSpPr>
          <p:nvPr>
            <p:ph type="ftr" sz="quarter" idx="11"/>
          </p:nvPr>
        </p:nvSpPr>
        <p:spPr>
          <a:xfrm>
            <a:off x="5519936" y="6381330"/>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646626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20/02/2024</a:t>
            </a:fld>
            <a:endParaRPr lang="en-GB"/>
          </a:p>
        </p:txBody>
      </p:sp>
      <p:sp>
        <p:nvSpPr>
          <p:cNvPr id="5" name="Footer Placeholder 4"/>
          <p:cNvSpPr>
            <a:spLocks noGrp="1"/>
          </p:cNvSpPr>
          <p:nvPr>
            <p:ph type="ftr" sz="quarter" idx="11"/>
          </p:nvPr>
        </p:nvSpPr>
        <p:spPr>
          <a:xfrm>
            <a:off x="4175787" y="6461782"/>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778198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5"/>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189" indent="0">
              <a:buNone/>
              <a:defRPr sz="1800">
                <a:solidFill>
                  <a:schemeClr val="tx1">
                    <a:tint val="75000"/>
                  </a:schemeClr>
                </a:solidFill>
              </a:defRPr>
            </a:lvl2pPr>
            <a:lvl3pPr marL="914377" indent="0">
              <a:buNone/>
              <a:defRPr sz="1600">
                <a:solidFill>
                  <a:schemeClr val="tx1">
                    <a:tint val="75000"/>
                  </a:schemeClr>
                </a:solidFill>
              </a:defRPr>
            </a:lvl3pPr>
            <a:lvl4pPr marL="1371566" indent="0">
              <a:buNone/>
              <a:defRPr sz="1400">
                <a:solidFill>
                  <a:schemeClr val="tx1">
                    <a:tint val="75000"/>
                  </a:schemeClr>
                </a:solidFill>
              </a:defRPr>
            </a:lvl4pPr>
            <a:lvl5pPr marL="1828754" indent="0">
              <a:buNone/>
              <a:defRPr sz="1400">
                <a:solidFill>
                  <a:schemeClr val="tx1">
                    <a:tint val="75000"/>
                  </a:schemeClr>
                </a:solidFill>
              </a:defRPr>
            </a:lvl5pPr>
            <a:lvl6pPr marL="2285943" indent="0">
              <a:buNone/>
              <a:defRPr sz="1400">
                <a:solidFill>
                  <a:schemeClr val="tx1">
                    <a:tint val="75000"/>
                  </a:schemeClr>
                </a:solidFill>
              </a:defRPr>
            </a:lvl6pPr>
            <a:lvl7pPr marL="2743131" indent="0">
              <a:buNone/>
              <a:defRPr sz="1400">
                <a:solidFill>
                  <a:schemeClr val="tx1">
                    <a:tint val="75000"/>
                  </a:schemeClr>
                </a:solidFill>
              </a:defRPr>
            </a:lvl7pPr>
            <a:lvl8pPr marL="3200320" indent="0">
              <a:buNone/>
              <a:defRPr sz="1400">
                <a:solidFill>
                  <a:schemeClr val="tx1">
                    <a:tint val="75000"/>
                  </a:schemeClr>
                </a:solidFill>
              </a:defRPr>
            </a:lvl8pPr>
            <a:lvl9pPr marL="3657509"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20/02/2024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336353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20/02/2024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289376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3"/>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9" y="1535113"/>
            <a:ext cx="5389033" cy="639763"/>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9"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20/02/2024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086287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20/02/2024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927554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20/02/2024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85488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2" y="273049"/>
            <a:ext cx="4011084" cy="1162051"/>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2"/>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2" y="1435101"/>
            <a:ext cx="4011084" cy="4029891"/>
          </a:xfrm>
        </p:spPr>
        <p:txBody>
          <a:bodyPr/>
          <a:lstStyle>
            <a:lvl1pPr marL="0" indent="0">
              <a:buNone/>
              <a:defRPr sz="1400"/>
            </a:lvl1pPr>
            <a:lvl2pPr marL="457189" indent="0">
              <a:buNone/>
              <a:defRPr sz="1200"/>
            </a:lvl2pPr>
            <a:lvl3pPr marL="914377" indent="0">
              <a:buNone/>
              <a:defRPr sz="1000"/>
            </a:lvl3pPr>
            <a:lvl4pPr marL="1371566" indent="0">
              <a:buNone/>
              <a:defRPr sz="900"/>
            </a:lvl4pPr>
            <a:lvl5pPr marL="1828754" indent="0">
              <a:buNone/>
              <a:defRPr sz="900"/>
            </a:lvl5pPr>
            <a:lvl6pPr marL="2285943" indent="0">
              <a:buNone/>
              <a:defRPr sz="900"/>
            </a:lvl6pPr>
            <a:lvl7pPr marL="2743131" indent="0">
              <a:buNone/>
              <a:defRPr sz="900"/>
            </a:lvl7pPr>
            <a:lvl8pPr marL="3200320" indent="0">
              <a:buNone/>
              <a:defRPr sz="900"/>
            </a:lvl8pPr>
            <a:lvl9pPr marL="3657509"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399176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9"/>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7"/>
            <a:ext cx="7315200" cy="3824337"/>
          </a:xfrm>
        </p:spPr>
        <p:txBody>
          <a:bodyPr/>
          <a:lstStyle>
            <a:lvl1pPr marL="0" indent="0">
              <a:buNone/>
              <a:defRPr sz="3200"/>
            </a:lvl1pPr>
            <a:lvl2pPr marL="457189" indent="0">
              <a:buNone/>
              <a:defRPr sz="2800"/>
            </a:lvl2pPr>
            <a:lvl3pPr marL="914377" indent="0">
              <a:buNone/>
              <a:defRPr sz="2400"/>
            </a:lvl3pPr>
            <a:lvl4pPr marL="1371566" indent="0">
              <a:buNone/>
              <a:defRPr sz="2000"/>
            </a:lvl4pPr>
            <a:lvl5pPr marL="1828754" indent="0">
              <a:buNone/>
              <a:defRPr sz="2000"/>
            </a:lvl5pPr>
            <a:lvl6pPr marL="2285943" indent="0">
              <a:buNone/>
              <a:defRPr sz="2000"/>
            </a:lvl6pPr>
            <a:lvl7pPr marL="2743131" indent="0">
              <a:buNone/>
              <a:defRPr sz="2000"/>
            </a:lvl7pPr>
            <a:lvl8pPr marL="3200320" indent="0">
              <a:buNone/>
              <a:defRPr sz="2000"/>
            </a:lvl8pPr>
            <a:lvl9pPr marL="3657509"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189" indent="0">
              <a:buNone/>
              <a:defRPr sz="1200"/>
            </a:lvl2pPr>
            <a:lvl3pPr marL="914377" indent="0">
              <a:buNone/>
              <a:defRPr sz="1000"/>
            </a:lvl3pPr>
            <a:lvl4pPr marL="1371566" indent="0">
              <a:buNone/>
              <a:defRPr sz="900"/>
            </a:lvl4pPr>
            <a:lvl5pPr marL="1828754" indent="0">
              <a:buNone/>
              <a:defRPr sz="900"/>
            </a:lvl5pPr>
            <a:lvl6pPr marL="2285943" indent="0">
              <a:buNone/>
              <a:defRPr sz="900"/>
            </a:lvl6pPr>
            <a:lvl7pPr marL="2743131" indent="0">
              <a:buNone/>
              <a:defRPr sz="900"/>
            </a:lvl7pPr>
            <a:lvl8pPr marL="3200320" indent="0">
              <a:buNone/>
              <a:defRPr sz="900"/>
            </a:lvl8pPr>
            <a:lvl9pPr marL="3657509"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546663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593868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880531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219200" y="277813"/>
            <a:ext cx="10363200" cy="1143000"/>
          </a:xfrm>
        </p:spPr>
        <p:txBody>
          <a:bodyPr/>
          <a:lstStyle/>
          <a:p>
            <a:r>
              <a:rPr lang="en-US"/>
              <a:t>Click to edit Master title style</a:t>
            </a:r>
          </a:p>
        </p:txBody>
      </p:sp>
      <p:sp>
        <p:nvSpPr>
          <p:cNvPr id="3" name="Text Placeholder 2"/>
          <p:cNvSpPr>
            <a:spLocks noGrp="1"/>
          </p:cNvSpPr>
          <p:nvPr>
            <p:ph type="body" sz="half" idx="1"/>
          </p:nvPr>
        </p:nvSpPr>
        <p:spPr>
          <a:xfrm>
            <a:off x="1219200" y="1600202"/>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2400" y="1600202"/>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9">
            <a:extLst>
              <a:ext uri="{FF2B5EF4-FFF2-40B4-BE49-F238E27FC236}">
                <a16:creationId xmlns:a16="http://schemas.microsoft.com/office/drawing/2014/main" id="{3BDDA050-05A7-439A-B826-D22AB1501D2E}"/>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10">
            <a:extLst>
              <a:ext uri="{FF2B5EF4-FFF2-40B4-BE49-F238E27FC236}">
                <a16:creationId xmlns:a16="http://schemas.microsoft.com/office/drawing/2014/main" id="{12EEEF3E-441C-41EA-AB0F-6437DB67D88F}"/>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11">
            <a:extLst>
              <a:ext uri="{FF2B5EF4-FFF2-40B4-BE49-F238E27FC236}">
                <a16:creationId xmlns:a16="http://schemas.microsoft.com/office/drawing/2014/main" id="{57B1746B-0913-4512-AAD1-479198293C6A}"/>
              </a:ext>
            </a:extLst>
          </p:cNvPr>
          <p:cNvSpPr>
            <a:spLocks noGrp="1" noChangeArrowheads="1"/>
          </p:cNvSpPr>
          <p:nvPr>
            <p:ph type="sldNum" sz="quarter" idx="12"/>
          </p:nvPr>
        </p:nvSpPr>
        <p:spPr>
          <a:ln/>
        </p:spPr>
        <p:txBody>
          <a:bodyPr/>
          <a:lstStyle>
            <a:lvl1pPr>
              <a:defRPr/>
            </a:lvl1pPr>
          </a:lstStyle>
          <a:p>
            <a:fld id="{C7F2C141-CA54-4EBC-B6AD-D2EE0BF7FD9A}" type="slidenum">
              <a:rPr lang="en-US" altLang="en-US"/>
              <a:pPr/>
              <a:t>‹#›</a:t>
            </a:fld>
            <a:endParaRPr lang="en-US" altLang="en-US"/>
          </a:p>
        </p:txBody>
      </p:sp>
    </p:spTree>
    <p:extLst>
      <p:ext uri="{BB962C8B-B14F-4D97-AF65-F5344CB8AC3E}">
        <p14:creationId xmlns:p14="http://schemas.microsoft.com/office/powerpoint/2010/main" val="7198296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1219200" y="277813"/>
            <a:ext cx="10363200" cy="1143000"/>
          </a:xfrm>
        </p:spPr>
        <p:txBody>
          <a:bodyPr/>
          <a:lstStyle/>
          <a:p>
            <a:r>
              <a:rPr lang="en-US"/>
              <a:t>Click to edit Master title style</a:t>
            </a:r>
          </a:p>
        </p:txBody>
      </p:sp>
      <p:sp>
        <p:nvSpPr>
          <p:cNvPr id="3" name="Text Placeholder 2"/>
          <p:cNvSpPr>
            <a:spLocks noGrp="1"/>
          </p:cNvSpPr>
          <p:nvPr>
            <p:ph type="body" sz="half" idx="1"/>
          </p:nvPr>
        </p:nvSpPr>
        <p:spPr>
          <a:xfrm>
            <a:off x="1219200" y="1600202"/>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6502400" y="1600201"/>
            <a:ext cx="50800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6502400" y="3941763"/>
            <a:ext cx="50800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9">
            <a:extLst>
              <a:ext uri="{FF2B5EF4-FFF2-40B4-BE49-F238E27FC236}">
                <a16:creationId xmlns:a16="http://schemas.microsoft.com/office/drawing/2014/main" id="{8A8CC13B-2921-461A-B125-31CBE453B1D3}"/>
              </a:ext>
            </a:extLst>
          </p:cNvPr>
          <p:cNvSpPr>
            <a:spLocks noGrp="1" noChangeArrowheads="1"/>
          </p:cNvSpPr>
          <p:nvPr>
            <p:ph type="dt" sz="half" idx="10"/>
          </p:nvPr>
        </p:nvSpPr>
        <p:spPr>
          <a:ln/>
        </p:spPr>
        <p:txBody>
          <a:bodyPr/>
          <a:lstStyle>
            <a:lvl1pPr>
              <a:defRPr/>
            </a:lvl1pPr>
          </a:lstStyle>
          <a:p>
            <a:pPr>
              <a:defRPr/>
            </a:pPr>
            <a:endParaRPr lang="en-US"/>
          </a:p>
        </p:txBody>
      </p:sp>
      <p:sp>
        <p:nvSpPr>
          <p:cNvPr id="7" name="Rectangle 10">
            <a:extLst>
              <a:ext uri="{FF2B5EF4-FFF2-40B4-BE49-F238E27FC236}">
                <a16:creationId xmlns:a16="http://schemas.microsoft.com/office/drawing/2014/main" id="{44B93894-C669-40A0-84D1-90BBA6F96154}"/>
              </a:ext>
            </a:extLst>
          </p:cNvPr>
          <p:cNvSpPr>
            <a:spLocks noGrp="1" noChangeArrowheads="1"/>
          </p:cNvSpPr>
          <p:nvPr>
            <p:ph type="ftr" sz="quarter" idx="11"/>
          </p:nvPr>
        </p:nvSpPr>
        <p:spPr>
          <a:ln/>
        </p:spPr>
        <p:txBody>
          <a:bodyPr/>
          <a:lstStyle>
            <a:lvl1pPr>
              <a:defRPr/>
            </a:lvl1pPr>
          </a:lstStyle>
          <a:p>
            <a:pPr>
              <a:defRPr/>
            </a:pPr>
            <a:endParaRPr lang="en-US"/>
          </a:p>
        </p:txBody>
      </p:sp>
      <p:sp>
        <p:nvSpPr>
          <p:cNvPr id="8" name="Rectangle 11">
            <a:extLst>
              <a:ext uri="{FF2B5EF4-FFF2-40B4-BE49-F238E27FC236}">
                <a16:creationId xmlns:a16="http://schemas.microsoft.com/office/drawing/2014/main" id="{45C69920-486A-4E32-8A46-6F1E1B9F7D67}"/>
              </a:ext>
            </a:extLst>
          </p:cNvPr>
          <p:cNvSpPr>
            <a:spLocks noGrp="1" noChangeArrowheads="1"/>
          </p:cNvSpPr>
          <p:nvPr>
            <p:ph type="sldNum" sz="quarter" idx="12"/>
          </p:nvPr>
        </p:nvSpPr>
        <p:spPr>
          <a:ln/>
        </p:spPr>
        <p:txBody>
          <a:bodyPr/>
          <a:lstStyle>
            <a:lvl1pPr>
              <a:defRPr/>
            </a:lvl1pPr>
          </a:lstStyle>
          <a:p>
            <a:fld id="{95BB4780-D3C7-465E-8005-537139812808}" type="slidenum">
              <a:rPr lang="en-US" altLang="en-US"/>
              <a:pPr/>
              <a:t>‹#›</a:t>
            </a:fld>
            <a:endParaRPr lang="en-US" altLang="en-US"/>
          </a:p>
        </p:txBody>
      </p:sp>
    </p:spTree>
    <p:extLst>
      <p:ext uri="{BB962C8B-B14F-4D97-AF65-F5344CB8AC3E}">
        <p14:creationId xmlns:p14="http://schemas.microsoft.com/office/powerpoint/2010/main" val="9238815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1219200" y="277813"/>
            <a:ext cx="10363200" cy="1143000"/>
          </a:xfrm>
        </p:spPr>
        <p:txBody>
          <a:bodyPr/>
          <a:lstStyle/>
          <a:p>
            <a:r>
              <a:rPr lang="en-US"/>
              <a:t>Click to edit Master title style</a:t>
            </a:r>
          </a:p>
        </p:txBody>
      </p:sp>
      <p:sp>
        <p:nvSpPr>
          <p:cNvPr id="3" name="Content Placeholder 2"/>
          <p:cNvSpPr>
            <a:spLocks noGrp="1"/>
          </p:cNvSpPr>
          <p:nvPr>
            <p:ph sz="half" idx="1"/>
          </p:nvPr>
        </p:nvSpPr>
        <p:spPr>
          <a:xfrm>
            <a:off x="1219200" y="1600202"/>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502400" y="1600202"/>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9">
            <a:extLst>
              <a:ext uri="{FF2B5EF4-FFF2-40B4-BE49-F238E27FC236}">
                <a16:creationId xmlns:a16="http://schemas.microsoft.com/office/drawing/2014/main" id="{7DBF73C3-5D1D-47AA-AE3C-E8CF89A765AC}"/>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10">
            <a:extLst>
              <a:ext uri="{FF2B5EF4-FFF2-40B4-BE49-F238E27FC236}">
                <a16:creationId xmlns:a16="http://schemas.microsoft.com/office/drawing/2014/main" id="{5D882302-9FED-4B1F-8DE7-3D73175477F2}"/>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11">
            <a:extLst>
              <a:ext uri="{FF2B5EF4-FFF2-40B4-BE49-F238E27FC236}">
                <a16:creationId xmlns:a16="http://schemas.microsoft.com/office/drawing/2014/main" id="{456E420A-55AC-44C9-BE4E-F3D3E759F3C7}"/>
              </a:ext>
            </a:extLst>
          </p:cNvPr>
          <p:cNvSpPr>
            <a:spLocks noGrp="1" noChangeArrowheads="1"/>
          </p:cNvSpPr>
          <p:nvPr>
            <p:ph type="sldNum" sz="quarter" idx="12"/>
          </p:nvPr>
        </p:nvSpPr>
        <p:spPr>
          <a:ln/>
        </p:spPr>
        <p:txBody>
          <a:bodyPr/>
          <a:lstStyle>
            <a:lvl1pPr>
              <a:defRPr/>
            </a:lvl1pPr>
          </a:lstStyle>
          <a:p>
            <a:fld id="{AFFDA7C5-05BE-43B3-B033-6A7EBB96530D}" type="slidenum">
              <a:rPr lang="en-US" altLang="en-US"/>
              <a:pPr/>
              <a:t>‹#›</a:t>
            </a:fld>
            <a:endParaRPr lang="en-US" altLang="en-US"/>
          </a:p>
        </p:txBody>
      </p:sp>
    </p:spTree>
    <p:extLst>
      <p:ext uri="{BB962C8B-B14F-4D97-AF65-F5344CB8AC3E}">
        <p14:creationId xmlns:p14="http://schemas.microsoft.com/office/powerpoint/2010/main" val="14003094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xOverObj">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1219200" y="277813"/>
            <a:ext cx="10363200" cy="1143000"/>
          </a:xfrm>
        </p:spPr>
        <p:txBody>
          <a:bodyPr/>
          <a:lstStyle/>
          <a:p>
            <a:r>
              <a:rPr lang="en-US"/>
              <a:t>Click to edit Master title style</a:t>
            </a:r>
          </a:p>
        </p:txBody>
      </p:sp>
      <p:sp>
        <p:nvSpPr>
          <p:cNvPr id="3" name="Text Placeholder 2"/>
          <p:cNvSpPr>
            <a:spLocks noGrp="1"/>
          </p:cNvSpPr>
          <p:nvPr>
            <p:ph type="body" sz="half" idx="1"/>
          </p:nvPr>
        </p:nvSpPr>
        <p:spPr>
          <a:xfrm>
            <a:off x="1219200" y="1600201"/>
            <a:ext cx="103632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219200" y="3941763"/>
            <a:ext cx="103632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9">
            <a:extLst>
              <a:ext uri="{FF2B5EF4-FFF2-40B4-BE49-F238E27FC236}">
                <a16:creationId xmlns:a16="http://schemas.microsoft.com/office/drawing/2014/main" id="{CB381F16-654B-4EED-B61A-0CBF9D1D68F9}"/>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10">
            <a:extLst>
              <a:ext uri="{FF2B5EF4-FFF2-40B4-BE49-F238E27FC236}">
                <a16:creationId xmlns:a16="http://schemas.microsoft.com/office/drawing/2014/main" id="{126143F7-B3D2-4365-8510-0710BEF34783}"/>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11">
            <a:extLst>
              <a:ext uri="{FF2B5EF4-FFF2-40B4-BE49-F238E27FC236}">
                <a16:creationId xmlns:a16="http://schemas.microsoft.com/office/drawing/2014/main" id="{193118C6-A35A-4BF4-BA9B-2901EE8C2ABF}"/>
              </a:ext>
            </a:extLst>
          </p:cNvPr>
          <p:cNvSpPr>
            <a:spLocks noGrp="1" noChangeArrowheads="1"/>
          </p:cNvSpPr>
          <p:nvPr>
            <p:ph type="sldNum" sz="quarter" idx="12"/>
          </p:nvPr>
        </p:nvSpPr>
        <p:spPr>
          <a:ln/>
        </p:spPr>
        <p:txBody>
          <a:bodyPr/>
          <a:lstStyle>
            <a:lvl1pPr>
              <a:defRPr/>
            </a:lvl1pPr>
          </a:lstStyle>
          <a:p>
            <a:fld id="{40F9FA54-D606-4A80-A844-C38EC8B6B82B}" type="slidenum">
              <a:rPr lang="en-US" altLang="en-US"/>
              <a:pPr/>
              <a:t>‹#›</a:t>
            </a:fld>
            <a:endParaRPr lang="en-US" altLang="en-US"/>
          </a:p>
        </p:txBody>
      </p:sp>
    </p:spTree>
    <p:extLst>
      <p:ext uri="{BB962C8B-B14F-4D97-AF65-F5344CB8AC3E}">
        <p14:creationId xmlns:p14="http://schemas.microsoft.com/office/powerpoint/2010/main" val="39248371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Custom Layout KU 01">
    <p:spTree>
      <p:nvGrpSpPr>
        <p:cNvPr id="1" name=""/>
        <p:cNvGrpSpPr/>
        <p:nvPr/>
      </p:nvGrpSpPr>
      <p:grpSpPr>
        <a:xfrm>
          <a:off x="0" y="0"/>
          <a:ext cx="0" cy="0"/>
          <a:chOff x="0" y="0"/>
          <a:chExt cx="0" cy="0"/>
        </a:xfrm>
      </p:grpSpPr>
      <p:sp>
        <p:nvSpPr>
          <p:cNvPr id="3" name="Text Placeholder 7"/>
          <p:cNvSpPr>
            <a:spLocks noGrp="1"/>
          </p:cNvSpPr>
          <p:nvPr>
            <p:ph type="body" sz="quarter" idx="10"/>
          </p:nvPr>
        </p:nvSpPr>
        <p:spPr>
          <a:xfrm>
            <a:off x="1852085" y="1640024"/>
            <a:ext cx="9730316" cy="357188"/>
          </a:xfrm>
        </p:spPr>
        <p:txBody>
          <a:bodyPr/>
          <a:lstStyle>
            <a:lvl1pPr>
              <a:buNone/>
              <a:defRPr sz="1400" b="1" baseline="0">
                <a:solidFill>
                  <a:srgbClr val="1195D3"/>
                </a:solidFill>
              </a:defRPr>
            </a:lvl1pPr>
          </a:lstStyle>
          <a:p>
            <a:pPr lvl="0"/>
            <a:r>
              <a:rPr lang="en-US"/>
              <a:t>Click to edit Master text styles</a:t>
            </a:r>
          </a:p>
        </p:txBody>
      </p:sp>
      <p:sp>
        <p:nvSpPr>
          <p:cNvPr id="6" name="Rectangle 3"/>
          <p:cNvSpPr>
            <a:spLocks noGrp="1" noChangeArrowheads="1"/>
          </p:cNvSpPr>
          <p:nvPr>
            <p:ph idx="1"/>
          </p:nvPr>
        </p:nvSpPr>
        <p:spPr bwMode="auto">
          <a:xfrm>
            <a:off x="1852084" y="1995333"/>
            <a:ext cx="9744493" cy="4139654"/>
          </a:xfrm>
          <a:prstGeom prst="rect">
            <a:avLst/>
          </a:prstGeom>
          <a:noFill/>
          <a:ln w="9525">
            <a:noFill/>
            <a:miter lim="800000"/>
            <a:headEnd/>
            <a:tailEnd/>
          </a:ln>
        </p:spPr>
        <p:txBody>
          <a:bodyPr>
            <a:normAutofit/>
          </a:bodyPr>
          <a:lstStyle>
            <a:lvl1pPr>
              <a:buFontTx/>
              <a:buNone/>
              <a:defRPr sz="1400" b="0" baseline="0"/>
            </a:lvl1pPr>
            <a:lvl2pPr>
              <a:defRPr sz="1400" b="0"/>
            </a:lvl2pPr>
            <a:lvl3pPr>
              <a:defRPr sz="1400" b="0"/>
            </a:lvl3pPr>
            <a:lvl4pPr>
              <a:defRPr sz="1400" b="0"/>
            </a:lvl4pPr>
            <a:lvl5pPr>
              <a:defRPr sz="1400" b="0"/>
            </a:lvl5pPr>
          </a:lstStyle>
          <a:p>
            <a:pPr lvl="0"/>
            <a:r>
              <a:rPr lang="en-US" noProof="0"/>
              <a:t>Click to edit Master text styles</a:t>
            </a:r>
          </a:p>
        </p:txBody>
      </p:sp>
      <p:sp>
        <p:nvSpPr>
          <p:cNvPr id="5" name="Title 4"/>
          <p:cNvSpPr>
            <a:spLocks noGrp="1"/>
          </p:cNvSpPr>
          <p:nvPr>
            <p:ph type="title"/>
          </p:nvPr>
        </p:nvSpPr>
        <p:spPr/>
        <p:txBody>
          <a:bodyPr/>
          <a:lstStyle/>
          <a:p>
            <a:r>
              <a:rPr lang="en-US"/>
              <a:t>Click to edit Master title style</a:t>
            </a:r>
            <a:endParaRPr lang="en-GB"/>
          </a:p>
        </p:txBody>
      </p:sp>
      <p:sp>
        <p:nvSpPr>
          <p:cNvPr id="7" name="Slide Number Placeholder 4">
            <a:extLst>
              <a:ext uri="{FF2B5EF4-FFF2-40B4-BE49-F238E27FC236}">
                <a16:creationId xmlns:a16="http://schemas.microsoft.com/office/drawing/2014/main" id="{B692984E-A7D5-4E0E-8977-3E74BB8F3CBB}"/>
              </a:ext>
            </a:extLst>
          </p:cNvPr>
          <p:cNvSpPr>
            <a:spLocks noGrp="1"/>
          </p:cNvSpPr>
          <p:nvPr>
            <p:ph type="sldNum" sz="quarter" idx="11"/>
          </p:nvPr>
        </p:nvSpPr>
        <p:spPr/>
        <p:txBody>
          <a:bodyPr/>
          <a:lstStyle>
            <a:lvl1pPr>
              <a:defRPr/>
            </a:lvl1pPr>
          </a:lstStyle>
          <a:p>
            <a:fld id="{E6D5BD00-B710-4F25-9475-87B282876BF6}" type="slidenum">
              <a:rPr lang="en-GB" altLang="en-US"/>
              <a:pPr/>
              <a:t>‹#›</a:t>
            </a:fld>
            <a:endParaRPr lang="en-GB" altLang="en-US"/>
          </a:p>
        </p:txBody>
      </p:sp>
    </p:spTree>
    <p:extLst>
      <p:ext uri="{BB962C8B-B14F-4D97-AF65-F5344CB8AC3E}">
        <p14:creationId xmlns:p14="http://schemas.microsoft.com/office/powerpoint/2010/main" val="40988638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9"/>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3"/>
          </a:xfrm>
          <a:prstGeom prst="rect">
            <a:avLst/>
          </a:prstGeom>
        </p:spPr>
        <p:txBody>
          <a:bodyPr vert="horz" lIns="91440" tIns="45720" rIns="91440" bIns="45720" rtlCol="0" anchor="ctr"/>
          <a:lstStyle>
            <a:lvl1pPr algn="ctr">
              <a:defRPr sz="1051">
                <a:solidFill>
                  <a:schemeClr val="tx1">
                    <a:tint val="75000"/>
                  </a:schemeClr>
                </a:solidFill>
              </a:defRPr>
            </a:lvl1pPr>
          </a:lstStyle>
          <a:p>
            <a:fld id="{9C64F3F4-CE19-49F8-9EF4-FF4EE52031C2}" type="datetimeFigureOut">
              <a:rPr lang="en-GB" smtClean="0"/>
              <a:pPr/>
              <a:t>20/02/2024</a:t>
            </a:fld>
            <a:endParaRPr lang="en-GB" dirty="0"/>
          </a:p>
        </p:txBody>
      </p:sp>
      <p:sp>
        <p:nvSpPr>
          <p:cNvPr id="6" name="Slide Number Placeholder 5"/>
          <p:cNvSpPr>
            <a:spLocks noGrp="1"/>
          </p:cNvSpPr>
          <p:nvPr>
            <p:ph type="sldNum" sz="quarter" idx="4"/>
          </p:nvPr>
        </p:nvSpPr>
        <p:spPr>
          <a:xfrm>
            <a:off x="10608501" y="6380974"/>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97211607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ctr" defTabSz="914377" rtl="0" eaLnBrk="1" latinLnBrk="0" hangingPunct="1">
        <a:spcBef>
          <a:spcPct val="0"/>
        </a:spcBef>
        <a:buNone/>
        <a:defRPr sz="4400" kern="1200">
          <a:solidFill>
            <a:schemeClr val="tx1"/>
          </a:solidFill>
          <a:latin typeface="+mj-lt"/>
          <a:ea typeface="+mj-ea"/>
          <a:cs typeface="+mj-cs"/>
        </a:defRPr>
      </a:lvl1pPr>
    </p:titleStyle>
    <p:bodyStyle>
      <a:lvl1pPr marL="342891" indent="-342891" algn="l" defTabSz="914377"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32" indent="-285744" algn="l" defTabSz="914377"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2971" indent="-228594" algn="l" defTabSz="914377"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160" indent="-228594" algn="l" defTabSz="914377"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349" indent="-228594" algn="l" defTabSz="914377"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537" indent="-228594" algn="l" defTabSz="914377"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726" indent="-228594" algn="l" defTabSz="914377"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6.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 Id="rId5" Type="http://schemas.openxmlformats.org/officeDocument/2006/relationships/image" Target="../media/image24.png"/><Relationship Id="rId4" Type="http://schemas.openxmlformats.org/officeDocument/2006/relationships/image" Target="../media/image23.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emf"/><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6.xml"/><Relationship Id="rId4" Type="http://schemas.openxmlformats.org/officeDocument/2006/relationships/image" Target="../media/image30.png"/></Relationships>
</file>

<file path=ppt/slides/_rels/slide2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 Id="rId5" Type="http://schemas.openxmlformats.org/officeDocument/2006/relationships/image" Target="../media/image35.png"/><Relationship Id="rId4" Type="http://schemas.openxmlformats.org/officeDocument/2006/relationships/image" Target="../media/image34.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xml"/><Relationship Id="rId4" Type="http://schemas.openxmlformats.org/officeDocument/2006/relationships/image" Target="../media/image38.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9.emf"/><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2.xml"/><Relationship Id="rId4" Type="http://schemas.openxmlformats.org/officeDocument/2006/relationships/image" Target="../media/image46.png"/></Relationships>
</file>

<file path=ppt/slides/_rels/slide35.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0.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6.xml"/><Relationship Id="rId4" Type="http://schemas.openxmlformats.org/officeDocument/2006/relationships/image" Target="../media/image53.png"/></Relationships>
</file>

<file path=ppt/slides/_rels/slide50.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png"/><Relationship Id="rId1" Type="http://schemas.openxmlformats.org/officeDocument/2006/relationships/slideLayout" Target="../slideLayouts/slideLayout7.xml"/><Relationship Id="rId4" Type="http://schemas.openxmlformats.org/officeDocument/2006/relationships/image" Target="../media/image56.png"/></Relationships>
</file>

<file path=ppt/slides/_rels/slide51.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emf"/><Relationship Id="rId1" Type="http://schemas.openxmlformats.org/officeDocument/2006/relationships/slideLayout" Target="../slideLayouts/slideLayout6.xml"/></Relationships>
</file>

<file path=ppt/slides/_rels/slide56.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png"/><Relationship Id="rId1" Type="http://schemas.openxmlformats.org/officeDocument/2006/relationships/slideLayout" Target="../slideLayouts/slideLayout6.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png"/><Relationship Id="rId1" Type="http://schemas.openxmlformats.org/officeDocument/2006/relationships/slideLayout" Target="../slideLayouts/slideLayout2.xml"/><Relationship Id="rId4" Type="http://schemas.openxmlformats.org/officeDocument/2006/relationships/image" Target="../media/image68.png"/></Relationships>
</file>

<file path=ppt/slides/_rels/slide59.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71.png"/><Relationship Id="rId1" Type="http://schemas.openxmlformats.org/officeDocument/2006/relationships/slideLayout" Target="../slideLayouts/slideLayout6.xml"/><Relationship Id="rId4" Type="http://schemas.openxmlformats.org/officeDocument/2006/relationships/image" Target="../media/image73.png"/></Relationships>
</file>

<file path=ppt/slides/_rels/slide63.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image" Target="../media/image74.png"/><Relationship Id="rId1" Type="http://schemas.openxmlformats.org/officeDocument/2006/relationships/slideLayout" Target="../slideLayouts/slideLayout2.xml"/><Relationship Id="rId4" Type="http://schemas.openxmlformats.org/officeDocument/2006/relationships/image" Target="../media/image76.png"/></Relationships>
</file>

<file path=ppt/slides/_rels/slide64.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image" Target="../media/image77.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0.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image" Target="../media/image79.emf"/><Relationship Id="rId1" Type="http://schemas.openxmlformats.org/officeDocument/2006/relationships/slideLayout" Target="../slideLayouts/slideLayout7.xml"/><Relationship Id="rId4" Type="http://schemas.openxmlformats.org/officeDocument/2006/relationships/image" Target="../media/image81.png"/></Relationships>
</file>

<file path=ppt/slides/_rels/slide71.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image" Target="../media/image82.png"/><Relationship Id="rId1" Type="http://schemas.openxmlformats.org/officeDocument/2006/relationships/slideLayout" Target="../slideLayouts/slideLayout7.xml"/><Relationship Id="rId4" Type="http://schemas.openxmlformats.org/officeDocument/2006/relationships/image" Target="../media/image84.png"/></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image" Target="../media/image85.png"/><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2" Type="http://schemas.openxmlformats.org/officeDocument/2006/relationships/image" Target="../media/image87.png"/><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image" Target="../media/image88.png"/><Relationship Id="rId1" Type="http://schemas.openxmlformats.org/officeDocument/2006/relationships/slideLayout" Target="../slideLayouts/slideLayout2.xml"/><Relationship Id="rId4" Type="http://schemas.openxmlformats.org/officeDocument/2006/relationships/image" Target="../media/image90.png"/></Relationships>
</file>

<file path=ppt/slides/_rels/slide80.xml.rels><?xml version="1.0" encoding="UTF-8" standalone="yes"?>
<Relationships xmlns="http://schemas.openxmlformats.org/package/2006/relationships"><Relationship Id="rId2" Type="http://schemas.openxmlformats.org/officeDocument/2006/relationships/image" Target="../media/image91.png"/><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image" Target="../media/image92.png"/><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image" Target="../media/image93.png"/><Relationship Id="rId1" Type="http://schemas.openxmlformats.org/officeDocument/2006/relationships/slideLayout" Target="../slideLayouts/slideLayout2.xml"/><Relationship Id="rId4" Type="http://schemas.openxmlformats.org/officeDocument/2006/relationships/image" Target="../media/image95.png"/></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2" Type="http://schemas.openxmlformats.org/officeDocument/2006/relationships/image" Target="../media/image96.png"/><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2" Type="http://schemas.openxmlformats.org/officeDocument/2006/relationships/image" Target="../media/image97.png"/><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image" Target="../media/image98.png"/><Relationship Id="rId1" Type="http://schemas.openxmlformats.org/officeDocument/2006/relationships/slideLayout" Target="../slideLayouts/slideLayout2.xml"/><Relationship Id="rId6" Type="http://schemas.openxmlformats.org/officeDocument/2006/relationships/image" Target="../media/image102.png"/><Relationship Id="rId5" Type="http://schemas.openxmlformats.org/officeDocument/2006/relationships/image" Target="../media/image101.png"/><Relationship Id="rId4" Type="http://schemas.openxmlformats.org/officeDocument/2006/relationships/image" Target="../media/image100.png"/></Relationships>
</file>

<file path=ppt/slides/_rels/slide89.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image" Target="../media/image103.png"/><Relationship Id="rId1" Type="http://schemas.openxmlformats.org/officeDocument/2006/relationships/slideLayout" Target="../slideLayouts/slideLayout2.xml"/><Relationship Id="rId6" Type="http://schemas.openxmlformats.org/officeDocument/2006/relationships/image" Target="../media/image102.png"/><Relationship Id="rId5" Type="http://schemas.openxmlformats.org/officeDocument/2006/relationships/image" Target="../media/image101.png"/><Relationship Id="rId4" Type="http://schemas.openxmlformats.org/officeDocument/2006/relationships/image" Target="../media/image100.png"/></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2" Type="http://schemas.openxmlformats.org/officeDocument/2006/relationships/image" Target="../media/image105.jpeg"/><Relationship Id="rId1" Type="http://schemas.openxmlformats.org/officeDocument/2006/relationships/slideLayout" Target="../slideLayouts/slideLayout7.xml"/></Relationships>
</file>

<file path=ppt/slides/_rels/slide94.xml.rels><?xml version="1.0" encoding="UTF-8" standalone="yes"?>
<Relationships xmlns="http://schemas.openxmlformats.org/package/2006/relationships"><Relationship Id="rId2" Type="http://schemas.openxmlformats.org/officeDocument/2006/relationships/image" Target="../media/image105.jpeg"/><Relationship Id="rId1" Type="http://schemas.openxmlformats.org/officeDocument/2006/relationships/slideLayout" Target="../slideLayouts/slideLayout7.xml"/></Relationships>
</file>

<file path=ppt/slides/_rels/slide95.xml.rels><?xml version="1.0" encoding="UTF-8" standalone="yes"?>
<Relationships xmlns="http://schemas.openxmlformats.org/package/2006/relationships"><Relationship Id="rId2" Type="http://schemas.openxmlformats.org/officeDocument/2006/relationships/image" Target="../media/image105.jpeg"/><Relationship Id="rId1" Type="http://schemas.openxmlformats.org/officeDocument/2006/relationships/slideLayout" Target="../slideLayouts/slideLayout7.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image" Target="../media/image106.png"/><Relationship Id="rId1" Type="http://schemas.openxmlformats.org/officeDocument/2006/relationships/slideLayout" Target="../slideLayouts/slideLayout2.xml"/><Relationship Id="rId4" Type="http://schemas.openxmlformats.org/officeDocument/2006/relationships/image" Target="../media/image108.png"/></Relationships>
</file>

<file path=ppt/slides/_rels/slide101.xml.rels><?xml version="1.0" encoding="UTF-8" standalone="yes"?>
<Relationships xmlns="http://schemas.openxmlformats.org/package/2006/relationships"><Relationship Id="rId2" Type="http://schemas.openxmlformats.org/officeDocument/2006/relationships/image" Target="../media/image109.png"/><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image" Target="../media/image110.png"/><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image" Target="../media/image112.png"/><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2" Type="http://schemas.openxmlformats.org/officeDocument/2006/relationships/image" Target="../media/image114.png"/><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2" Type="http://schemas.openxmlformats.org/officeDocument/2006/relationships/image" Target="../media/image114.png"/><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2" Type="http://schemas.openxmlformats.org/officeDocument/2006/relationships/image" Target="../media/image115.png"/><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3" Type="http://schemas.openxmlformats.org/officeDocument/2006/relationships/image" Target="../media/image117.png"/><Relationship Id="rId2" Type="http://schemas.openxmlformats.org/officeDocument/2006/relationships/image" Target="../media/image116.png"/><Relationship Id="rId1" Type="http://schemas.openxmlformats.org/officeDocument/2006/relationships/slideLayout" Target="../slideLayouts/slideLayout2.xml"/><Relationship Id="rId4" Type="http://schemas.openxmlformats.org/officeDocument/2006/relationships/image" Target="../media/image118.png"/></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2" Type="http://schemas.openxmlformats.org/officeDocument/2006/relationships/image" Target="../media/image11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28067" y="471399"/>
            <a:ext cx="11074400" cy="5445899"/>
          </a:xfrm>
        </p:spPr>
        <p:txBody>
          <a:bodyPr>
            <a:normAutofit/>
          </a:bodyPr>
          <a:lstStyle/>
          <a:p>
            <a:br>
              <a:rPr lang="en-GB" altLang="en-US" dirty="0"/>
            </a:br>
            <a:r>
              <a:rPr lang="en-GB" dirty="0"/>
              <a:t> </a:t>
            </a:r>
            <a:r>
              <a:rPr lang="en-GB" sz="3200" b="1" dirty="0">
                <a:solidFill>
                  <a:srgbClr val="FFFF99"/>
                </a:solidFill>
              </a:rPr>
              <a:t>Dissertation Module  </a:t>
            </a:r>
            <a:br>
              <a:rPr lang="en-GB" sz="4000" b="1" dirty="0">
                <a:solidFill>
                  <a:srgbClr val="FFFF99"/>
                </a:solidFill>
              </a:rPr>
            </a:br>
            <a:r>
              <a:rPr lang="en-GB" sz="3100" b="1" dirty="0">
                <a:solidFill>
                  <a:srgbClr val="FFFF99"/>
                </a:solidFill>
              </a:rPr>
              <a:t>(</a:t>
            </a:r>
            <a:r>
              <a:rPr lang="en-GB" sz="3200" dirty="0">
                <a:solidFill>
                  <a:srgbClr val="FFFF99"/>
                </a:solidFill>
              </a:rPr>
              <a:t>LCMB7020</a:t>
            </a:r>
            <a:r>
              <a:rPr lang="en-GB" sz="3100" b="1" dirty="0">
                <a:solidFill>
                  <a:srgbClr val="FFFF99"/>
                </a:solidFill>
              </a:rPr>
              <a:t>)</a:t>
            </a:r>
            <a:br>
              <a:rPr lang="en-GB" sz="3100" b="1" dirty="0">
                <a:solidFill>
                  <a:srgbClr val="FFFF99"/>
                </a:solidFill>
              </a:rPr>
            </a:br>
            <a:br>
              <a:rPr lang="en-GB" sz="3200" b="1" dirty="0">
                <a:solidFill>
                  <a:srgbClr val="FF0000"/>
                </a:solidFill>
              </a:rPr>
            </a:br>
            <a:r>
              <a:rPr lang="en-GB" sz="6000" b="1" dirty="0">
                <a:solidFill>
                  <a:schemeClr val="accent2">
                    <a:lumMod val="40000"/>
                    <a:lumOff val="60000"/>
                  </a:schemeClr>
                </a:solidFill>
              </a:rPr>
              <a:t>Quantitative Analysis</a:t>
            </a:r>
            <a:br>
              <a:rPr lang="en-GB" sz="6000" b="1" dirty="0">
                <a:solidFill>
                  <a:schemeClr val="accent2">
                    <a:lumMod val="40000"/>
                    <a:lumOff val="60000"/>
                  </a:schemeClr>
                </a:solidFill>
              </a:rPr>
            </a:br>
            <a:r>
              <a:rPr lang="en-GB" sz="6000" b="1" dirty="0">
                <a:solidFill>
                  <a:schemeClr val="accent2">
                    <a:lumMod val="40000"/>
                    <a:lumOff val="60000"/>
                  </a:schemeClr>
                </a:solidFill>
              </a:rPr>
              <a:t>SPSS</a:t>
            </a:r>
            <a:br>
              <a:rPr lang="en-GB" sz="6000" b="1" dirty="0">
                <a:solidFill>
                  <a:schemeClr val="accent2">
                    <a:lumMod val="40000"/>
                    <a:lumOff val="60000"/>
                  </a:schemeClr>
                </a:solidFill>
              </a:rPr>
            </a:br>
            <a:endParaRPr lang="en-GB" altLang="en-US" sz="1800" dirty="0">
              <a:solidFill>
                <a:schemeClr val="accent2">
                  <a:lumMod val="40000"/>
                  <a:lumOff val="60000"/>
                </a:schemeClr>
              </a:solidFill>
            </a:endParaRPr>
          </a:p>
        </p:txBody>
      </p:sp>
      <p:sp>
        <p:nvSpPr>
          <p:cNvPr id="4" name="TextBox 3">
            <a:extLst>
              <a:ext uri="{FF2B5EF4-FFF2-40B4-BE49-F238E27FC236}">
                <a16:creationId xmlns:a16="http://schemas.microsoft.com/office/drawing/2014/main" id="{CCF6176F-9A44-ABC3-DD66-992AE7A955E3}"/>
              </a:ext>
            </a:extLst>
          </p:cNvPr>
          <p:cNvSpPr txBox="1"/>
          <p:nvPr/>
        </p:nvSpPr>
        <p:spPr>
          <a:xfrm>
            <a:off x="389533" y="5457150"/>
            <a:ext cx="6097555" cy="646331"/>
          </a:xfrm>
          <a:prstGeom prst="rect">
            <a:avLst/>
          </a:prstGeom>
          <a:noFill/>
        </p:spPr>
        <p:txBody>
          <a:bodyPr wrap="square">
            <a:spAutoFit/>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FFFF00">
                    <a:lumMod val="40000"/>
                    <a:lumOff val="60000"/>
                  </a:srgbClr>
                </a:solidFill>
                <a:effectLst/>
                <a:uLnTx/>
                <a:uFillTx/>
                <a:latin typeface="Myriad Pro"/>
                <a:ea typeface="+mn-ea"/>
                <a:cs typeface="+mn-cs"/>
              </a:rPr>
              <a:t>Dr Ehsan Khajeh</a:t>
            </a:r>
            <a:br>
              <a:rPr kumimoji="0" lang="en-GB" sz="1800" b="1" i="0" u="none" strike="noStrike" kern="1200" cap="none" spc="0" normalizeH="0" baseline="0" noProof="0" dirty="0">
                <a:ln>
                  <a:noFill/>
                </a:ln>
                <a:solidFill>
                  <a:srgbClr val="FFFF00">
                    <a:lumMod val="40000"/>
                    <a:lumOff val="60000"/>
                  </a:srgbClr>
                </a:solidFill>
                <a:effectLst/>
                <a:uLnTx/>
                <a:uFillTx/>
                <a:latin typeface="Myriad Pro"/>
                <a:ea typeface="+mn-ea"/>
                <a:cs typeface="+mn-cs"/>
              </a:rPr>
            </a:br>
            <a:r>
              <a:rPr kumimoji="0" lang="en-GB" sz="1800" b="1" i="0" u="none" strike="noStrike" kern="1200" cap="none" spc="0" normalizeH="0" baseline="0" noProof="0" dirty="0">
                <a:ln>
                  <a:noFill/>
                </a:ln>
                <a:solidFill>
                  <a:srgbClr val="FFFF00">
                    <a:lumMod val="40000"/>
                    <a:lumOff val="60000"/>
                  </a:srgbClr>
                </a:solidFill>
                <a:effectLst/>
                <a:uLnTx/>
                <a:uFillTx/>
                <a:latin typeface="Myriad Pro"/>
                <a:ea typeface="+mn-ea"/>
                <a:cs typeface="+mn-cs"/>
              </a:rPr>
              <a:t>Email: e.khajeh@uwtsd.ac.uk</a:t>
            </a: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Tree>
    <p:extLst>
      <p:ext uri="{BB962C8B-B14F-4D97-AF65-F5344CB8AC3E}">
        <p14:creationId xmlns:p14="http://schemas.microsoft.com/office/powerpoint/2010/main" val="27656438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F1C4573-21CD-467B-93F2-742D6F757560}"/>
              </a:ext>
            </a:extLst>
          </p:cNvPr>
          <p:cNvSpPr>
            <a:spLocks noGrp="1"/>
          </p:cNvSpPr>
          <p:nvPr>
            <p:ph type="title"/>
          </p:nvPr>
        </p:nvSpPr>
        <p:spPr/>
        <p:txBody>
          <a:bodyPr/>
          <a:lstStyle/>
          <a:p>
            <a:r>
              <a:rPr lang="en-GB" dirty="0"/>
              <a:t>“Just what have I let myself in for?”</a:t>
            </a:r>
          </a:p>
        </p:txBody>
      </p:sp>
      <p:sp>
        <p:nvSpPr>
          <p:cNvPr id="6" name="Content Placeholder 5">
            <a:extLst>
              <a:ext uri="{FF2B5EF4-FFF2-40B4-BE49-F238E27FC236}">
                <a16:creationId xmlns:a16="http://schemas.microsoft.com/office/drawing/2014/main" id="{40C2E4F1-77E5-41C6-95D8-7633B50B8FA9}"/>
              </a:ext>
            </a:extLst>
          </p:cNvPr>
          <p:cNvSpPr>
            <a:spLocks noGrp="1"/>
          </p:cNvSpPr>
          <p:nvPr>
            <p:ph idx="1"/>
          </p:nvPr>
        </p:nvSpPr>
        <p:spPr>
          <a:xfrm>
            <a:off x="2447132" y="1927550"/>
            <a:ext cx="7297737" cy="4075858"/>
          </a:xfrm>
        </p:spPr>
        <p:txBody>
          <a:bodyPr>
            <a:normAutofit fontScale="92500"/>
          </a:bodyPr>
          <a:lstStyle/>
          <a:p>
            <a:r>
              <a:rPr lang="en-GB" dirty="0">
                <a:latin typeface="+mj-lt"/>
              </a:rPr>
              <a:t>The aim of the workshops this week is to introduce you to / refresh memories of analysing quantitative data </a:t>
            </a:r>
          </a:p>
          <a:p>
            <a:endParaRPr lang="en-GB" dirty="0">
              <a:latin typeface="+mj-lt"/>
            </a:endParaRPr>
          </a:p>
          <a:p>
            <a:r>
              <a:rPr lang="en-GB" dirty="0">
                <a:latin typeface="+mj-lt"/>
              </a:rPr>
              <a:t>There is one over-arching rule for these sessions:</a:t>
            </a:r>
          </a:p>
          <a:p>
            <a:pPr lvl="1"/>
            <a:r>
              <a:rPr lang="en-GB" dirty="0">
                <a:latin typeface="+mj-lt"/>
              </a:rPr>
              <a:t>If you aren’t sure about something, ask </a:t>
            </a:r>
            <a:r>
              <a:rPr lang="en-GB" b="1" dirty="0">
                <a:solidFill>
                  <a:srgbClr val="0070C0"/>
                </a:solidFill>
                <a:latin typeface="+mj-lt"/>
                <a:sym typeface="Wingdings" panose="05000000000000000000" pitchFamily="2" charset="2"/>
              </a:rPr>
              <a:t></a:t>
            </a:r>
            <a:endParaRPr lang="en-GB" b="1" dirty="0">
              <a:solidFill>
                <a:srgbClr val="0070C0"/>
              </a:solidFill>
              <a:latin typeface="+mj-lt"/>
            </a:endParaRPr>
          </a:p>
        </p:txBody>
      </p:sp>
      <p:sp>
        <p:nvSpPr>
          <p:cNvPr id="5" name="Slide Number Placeholder 4">
            <a:extLst>
              <a:ext uri="{FF2B5EF4-FFF2-40B4-BE49-F238E27FC236}">
                <a16:creationId xmlns:a16="http://schemas.microsoft.com/office/drawing/2014/main" id="{3F08DCB1-866F-461C-8E0D-7DE7546C9D65}"/>
              </a:ext>
            </a:extLst>
          </p:cNvPr>
          <p:cNvSpPr>
            <a:spLocks noGrp="1"/>
          </p:cNvSpPr>
          <p:nvPr>
            <p:ph type="sldNum" sz="quarter" idx="10"/>
          </p:nvPr>
        </p:nvSpPr>
        <p:spPr/>
        <p:txBody>
          <a:bodyPr/>
          <a:lstStyle/>
          <a:p>
            <a:fld id="{E6D5BD00-B710-4F25-9475-87B282876BF6}" type="slidenum">
              <a:rPr lang="en-GB" altLang="en-US" smtClean="0"/>
              <a:pPr/>
              <a:t>2</a:t>
            </a:fld>
            <a:endParaRPr lang="en-GB" altLang="en-US"/>
          </a:p>
        </p:txBody>
      </p:sp>
    </p:spTree>
    <p:extLst>
      <p:ext uri="{BB962C8B-B14F-4D97-AF65-F5344CB8AC3E}">
        <p14:creationId xmlns:p14="http://schemas.microsoft.com/office/powerpoint/2010/main" val="16307861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E7E23-CA76-341C-370C-0DEE1494E30A}"/>
              </a:ext>
            </a:extLst>
          </p:cNvPr>
          <p:cNvSpPr>
            <a:spLocks noGrp="1"/>
          </p:cNvSpPr>
          <p:nvPr>
            <p:ph type="title"/>
          </p:nvPr>
        </p:nvSpPr>
        <p:spPr>
          <a:xfrm>
            <a:off x="609600" y="274639"/>
            <a:ext cx="10972800" cy="679090"/>
          </a:xfrm>
        </p:spPr>
        <p:txBody>
          <a:bodyPr>
            <a:normAutofit fontScale="90000"/>
          </a:bodyPr>
          <a:lstStyle/>
          <a:p>
            <a:r>
              <a:rPr lang="en-GB" dirty="0"/>
              <a:t>Different ways of analysing quantitative data</a:t>
            </a:r>
          </a:p>
        </p:txBody>
      </p:sp>
      <p:graphicFrame>
        <p:nvGraphicFramePr>
          <p:cNvPr id="5" name="Content Placeholder 4">
            <a:extLst>
              <a:ext uri="{FF2B5EF4-FFF2-40B4-BE49-F238E27FC236}">
                <a16:creationId xmlns:a16="http://schemas.microsoft.com/office/drawing/2014/main" id="{7A6580B1-660F-CCC9-6220-976C2A1BA3CB}"/>
              </a:ext>
            </a:extLst>
          </p:cNvPr>
          <p:cNvGraphicFramePr>
            <a:graphicFrameLocks noGrp="1"/>
          </p:cNvGraphicFramePr>
          <p:nvPr>
            <p:ph idx="1"/>
            <p:extLst>
              <p:ext uri="{D42A27DB-BD31-4B8C-83A1-F6EECF244321}">
                <p14:modId xmlns:p14="http://schemas.microsoft.com/office/powerpoint/2010/main" val="3045084167"/>
              </p:ext>
            </p:extLst>
          </p:nvPr>
        </p:nvGraphicFramePr>
        <p:xfrm>
          <a:off x="2277862" y="1246738"/>
          <a:ext cx="7297737" cy="40767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F204F677-93BD-F30E-F10F-80CB445FF8ED}"/>
              </a:ext>
            </a:extLst>
          </p:cNvPr>
          <p:cNvSpPr>
            <a:spLocks noGrp="1"/>
          </p:cNvSpPr>
          <p:nvPr>
            <p:ph type="sldNum" sz="quarter" idx="10"/>
          </p:nvPr>
        </p:nvSpPr>
        <p:spPr/>
        <p:txBody>
          <a:bodyPr/>
          <a:lstStyle/>
          <a:p>
            <a:fld id="{7655C3DF-C54D-44D2-8CF3-83C9A3295429}" type="slidenum">
              <a:rPr lang="en-GB" altLang="en-US" smtClean="0"/>
              <a:pPr/>
              <a:t>3</a:t>
            </a:fld>
            <a:endParaRPr lang="en-GB" altLang="en-US"/>
          </a:p>
        </p:txBody>
      </p:sp>
      <p:sp>
        <p:nvSpPr>
          <p:cNvPr id="6" name="Rectangle: Rounded Corners 5">
            <a:extLst>
              <a:ext uri="{FF2B5EF4-FFF2-40B4-BE49-F238E27FC236}">
                <a16:creationId xmlns:a16="http://schemas.microsoft.com/office/drawing/2014/main" id="{68609C38-F860-F2E4-827D-9BE1893F2039}"/>
              </a:ext>
            </a:extLst>
          </p:cNvPr>
          <p:cNvSpPr/>
          <p:nvPr/>
        </p:nvSpPr>
        <p:spPr bwMode="auto">
          <a:xfrm>
            <a:off x="2754590" y="4122540"/>
            <a:ext cx="2489703" cy="1339913"/>
          </a:xfrm>
          <a:prstGeom prst="roundRect">
            <a:avLst/>
          </a:prstGeom>
          <a:noFill/>
          <a:ln w="57150" cap="flat" cmpd="sng" algn="ctr">
            <a:solidFill>
              <a:srgbClr val="FFFF00"/>
            </a:solidFill>
            <a:prstDash val="solid"/>
            <a:round/>
            <a:headEnd type="none" w="med" len="med"/>
            <a:tailEnd type="none" w="med" len="med"/>
          </a:ln>
          <a:effectLst>
            <a:outerShdw blurRad="50800" dist="38100" dir="2700000" algn="tl" rotWithShape="0">
              <a:prstClr val="black">
                <a:alpha val="40000"/>
              </a:prstClr>
            </a:outerShdw>
          </a:effectLst>
        </p:spPr>
        <p:txBody>
          <a:bodyPr vert="horz" wrap="square" lIns="91440" tIns="45720" rIns="91440" bIns="45720" numCol="1" rtlCol="0" anchor="t" anchorCtr="0" compatLnSpc="1">
            <a:prstTxWarp prst="textNoShape">
              <a:avLst/>
            </a:prstTxWarp>
          </a:bodyPr>
          <a:lstStyle/>
          <a:p>
            <a:pPr eaLnBrk="0" fontAlgn="base" hangingPunct="0">
              <a:spcBef>
                <a:spcPct val="0"/>
              </a:spcBef>
              <a:spcAft>
                <a:spcPct val="0"/>
              </a:spcAft>
            </a:pPr>
            <a:endParaRPr lang="en-GB" sz="2400">
              <a:latin typeface="Arial" charset="0"/>
              <a:ea typeface="ＭＳ Ｐゴシック" pitchFamily="-64" charset="-128"/>
            </a:endParaRPr>
          </a:p>
        </p:txBody>
      </p:sp>
    </p:spTree>
    <p:extLst>
      <p:ext uri="{BB962C8B-B14F-4D97-AF65-F5344CB8AC3E}">
        <p14:creationId xmlns:p14="http://schemas.microsoft.com/office/powerpoint/2010/main" val="3397536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par>
                          <p:cTn id="8" fill="hold">
                            <p:stCondLst>
                              <p:cond delay="500"/>
                            </p:stCondLst>
                            <p:childTnLst>
                              <p:par>
                                <p:cTn id="9" presetID="26" presetClass="emph" presetSubtype="0" fill="hold" grpId="1" nodeType="afterEffect">
                                  <p:stCondLst>
                                    <p:cond delay="0"/>
                                  </p:stCondLst>
                                  <p:childTnLst>
                                    <p:animEffect transition="out" filter="fade">
                                      <p:cBhvr>
                                        <p:cTn id="10" dur="500" tmFilter="0, 0; .2, .5; .8, .5; 1, 0"/>
                                        <p:tgtEl>
                                          <p:spTgt spid="6"/>
                                        </p:tgtEl>
                                      </p:cBhvr>
                                    </p:animEffect>
                                    <p:animScale>
                                      <p:cBhvr>
                                        <p:cTn id="11" dur="250" autoRev="1" fill="hold"/>
                                        <p:tgtEl>
                                          <p:spTgt spid="6"/>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6" grpId="1"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400C3-5A03-4146-8774-09C1A0A6DB05}"/>
              </a:ext>
            </a:extLst>
          </p:cNvPr>
          <p:cNvSpPr>
            <a:spLocks noGrp="1"/>
          </p:cNvSpPr>
          <p:nvPr>
            <p:ph type="title"/>
          </p:nvPr>
        </p:nvSpPr>
        <p:spPr/>
        <p:txBody>
          <a:bodyPr/>
          <a:lstStyle/>
          <a:p>
            <a:r>
              <a:rPr lang="en-GB" dirty="0"/>
              <a:t>FTBNNAQs*</a:t>
            </a:r>
          </a:p>
        </p:txBody>
      </p:sp>
      <p:sp>
        <p:nvSpPr>
          <p:cNvPr id="3" name="Content Placeholder 2">
            <a:extLst>
              <a:ext uri="{FF2B5EF4-FFF2-40B4-BE49-F238E27FC236}">
                <a16:creationId xmlns:a16="http://schemas.microsoft.com/office/drawing/2014/main" id="{B6BE2336-EE82-42FA-AB40-3C5826B240CA}"/>
              </a:ext>
            </a:extLst>
          </p:cNvPr>
          <p:cNvSpPr>
            <a:spLocks noGrp="1"/>
          </p:cNvSpPr>
          <p:nvPr>
            <p:ph idx="1"/>
          </p:nvPr>
        </p:nvSpPr>
        <p:spPr>
          <a:xfrm>
            <a:off x="2276130" y="2186752"/>
            <a:ext cx="7297737" cy="4075858"/>
          </a:xfrm>
        </p:spPr>
        <p:txBody>
          <a:bodyPr>
            <a:normAutofit fontScale="70000" lnSpcReduction="20000"/>
          </a:bodyPr>
          <a:lstStyle/>
          <a:p>
            <a:pPr marL="0" indent="0">
              <a:buNone/>
            </a:pPr>
            <a:r>
              <a:rPr lang="en-GB" sz="2400" dirty="0">
                <a:latin typeface="+mj-lt"/>
              </a:rPr>
              <a:t>Q. Do I need to do any calculations?</a:t>
            </a:r>
          </a:p>
          <a:p>
            <a:pPr marL="0" indent="0">
              <a:buNone/>
            </a:pPr>
            <a:r>
              <a:rPr lang="en-GB" sz="2400" dirty="0">
                <a:latin typeface="+mj-lt"/>
              </a:rPr>
              <a:t>A. Only one – calculating an average in a group exercise today</a:t>
            </a:r>
          </a:p>
          <a:p>
            <a:pPr marL="0" indent="0">
              <a:buNone/>
            </a:pPr>
            <a:endParaRPr lang="en-GB" sz="2400" dirty="0">
              <a:latin typeface="+mj-lt"/>
            </a:endParaRPr>
          </a:p>
          <a:p>
            <a:pPr marL="0" indent="0">
              <a:buNone/>
            </a:pPr>
            <a:r>
              <a:rPr lang="en-GB" sz="2400" dirty="0">
                <a:latin typeface="+mj-lt"/>
              </a:rPr>
              <a:t>Q. Is it going to be difficult?</a:t>
            </a:r>
          </a:p>
          <a:p>
            <a:pPr marL="0" indent="0">
              <a:buNone/>
            </a:pPr>
            <a:r>
              <a:rPr lang="en-GB" sz="2400" dirty="0">
                <a:latin typeface="+mj-lt"/>
              </a:rPr>
              <a:t>A. No – not really.  We’ll cover what the process of the analysis is (the logic of it) and how to make sense of the answers we get.</a:t>
            </a:r>
          </a:p>
          <a:p>
            <a:pPr marL="0" indent="0">
              <a:buNone/>
            </a:pPr>
            <a:endParaRPr lang="en-GB" sz="2400" dirty="0">
              <a:latin typeface="+mj-lt"/>
            </a:endParaRPr>
          </a:p>
          <a:p>
            <a:pPr marL="0" indent="0">
              <a:buNone/>
            </a:pPr>
            <a:r>
              <a:rPr lang="en-GB" sz="2400" dirty="0">
                <a:latin typeface="+mj-lt"/>
              </a:rPr>
              <a:t>Q. Do I need to know any Maths?</a:t>
            </a:r>
          </a:p>
          <a:p>
            <a:pPr marL="0" indent="0">
              <a:buNone/>
            </a:pPr>
            <a:r>
              <a:rPr lang="en-GB" sz="2400" dirty="0">
                <a:latin typeface="+mj-lt"/>
              </a:rPr>
              <a:t>A. No.  What really helps is not being too afraid of maths and computing.</a:t>
            </a:r>
          </a:p>
          <a:p>
            <a:pPr marL="0" indent="0">
              <a:buNone/>
            </a:pPr>
            <a:endParaRPr lang="en-GB" sz="2400" dirty="0">
              <a:latin typeface="+mj-lt"/>
            </a:endParaRPr>
          </a:p>
          <a:p>
            <a:pPr marL="0" indent="0">
              <a:buNone/>
            </a:pPr>
            <a:r>
              <a:rPr lang="en-GB" sz="2400" dirty="0">
                <a:latin typeface="+mj-lt"/>
              </a:rPr>
              <a:t>Q. So how will we do the analysis then?</a:t>
            </a:r>
          </a:p>
          <a:p>
            <a:pPr marL="0" indent="0">
              <a:buNone/>
            </a:pPr>
            <a:r>
              <a:rPr lang="en-GB" sz="2400" dirty="0">
                <a:latin typeface="+mj-lt"/>
              </a:rPr>
              <a:t>A. We’ll use a software package, SPSS.  It will do all the calculations for us.  We need to tell it what to do and to interpret the output it produces.</a:t>
            </a:r>
          </a:p>
        </p:txBody>
      </p:sp>
      <p:sp>
        <p:nvSpPr>
          <p:cNvPr id="4" name="Slide Number Placeholder 3">
            <a:extLst>
              <a:ext uri="{FF2B5EF4-FFF2-40B4-BE49-F238E27FC236}">
                <a16:creationId xmlns:a16="http://schemas.microsoft.com/office/drawing/2014/main" id="{EDF55CB8-4A39-4CF6-AA0C-8768D8CB22FE}"/>
              </a:ext>
            </a:extLst>
          </p:cNvPr>
          <p:cNvSpPr>
            <a:spLocks noGrp="1"/>
          </p:cNvSpPr>
          <p:nvPr>
            <p:ph type="sldNum" sz="quarter" idx="10"/>
          </p:nvPr>
        </p:nvSpPr>
        <p:spPr/>
        <p:txBody>
          <a:bodyPr/>
          <a:lstStyle/>
          <a:p>
            <a:fld id="{7655C3DF-C54D-44D2-8CF3-83C9A3295429}" type="slidenum">
              <a:rPr lang="en-GB" altLang="en-US" smtClean="0"/>
              <a:pPr/>
              <a:t>4</a:t>
            </a:fld>
            <a:endParaRPr lang="en-GB" altLang="en-US"/>
          </a:p>
        </p:txBody>
      </p:sp>
      <p:sp>
        <p:nvSpPr>
          <p:cNvPr id="5" name="TextBox 4">
            <a:extLst>
              <a:ext uri="{FF2B5EF4-FFF2-40B4-BE49-F238E27FC236}">
                <a16:creationId xmlns:a16="http://schemas.microsoft.com/office/drawing/2014/main" id="{50B98B71-ECCE-44EC-A11B-F802C70506DB}"/>
              </a:ext>
            </a:extLst>
          </p:cNvPr>
          <p:cNvSpPr txBox="1"/>
          <p:nvPr/>
        </p:nvSpPr>
        <p:spPr>
          <a:xfrm>
            <a:off x="2409423" y="1289049"/>
            <a:ext cx="7098384" cy="369332"/>
          </a:xfrm>
          <a:prstGeom prst="rect">
            <a:avLst/>
          </a:prstGeom>
          <a:noFill/>
        </p:spPr>
        <p:txBody>
          <a:bodyPr wrap="square" rtlCol="0">
            <a:spAutoFit/>
          </a:bodyPr>
          <a:lstStyle/>
          <a:p>
            <a:pPr algn="ctr"/>
            <a:r>
              <a:rPr lang="en-GB" dirty="0">
                <a:latin typeface="+mj-lt"/>
              </a:rPr>
              <a:t>*Frequently Thought But Not Necessarily Asked Questions</a:t>
            </a:r>
          </a:p>
        </p:txBody>
      </p:sp>
    </p:spTree>
    <p:extLst>
      <p:ext uri="{BB962C8B-B14F-4D97-AF65-F5344CB8AC3E}">
        <p14:creationId xmlns:p14="http://schemas.microsoft.com/office/powerpoint/2010/main" val="34889045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47"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7"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7" presetClass="entr" presetSubtype="0" fill="hold"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1000"/>
                                        <p:tgtEl>
                                          <p:spTgt spid="3">
                                            <p:txEl>
                                              <p:pRg st="3" end="3"/>
                                            </p:txEl>
                                          </p:spTgt>
                                        </p:tgtEl>
                                      </p:cBhvr>
                                    </p:animEffect>
                                    <p:anim calcmode="lin" valueType="num">
                                      <p:cBhvr>
                                        <p:cTn id="27"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7" presetClass="entr" presetSubtype="0" fill="hold" nodeType="click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Effect transition="in" filter="fade">
                                      <p:cBhvr>
                                        <p:cTn id="33" dur="1000"/>
                                        <p:tgtEl>
                                          <p:spTgt spid="3">
                                            <p:txEl>
                                              <p:pRg st="4" end="4"/>
                                            </p:txEl>
                                          </p:spTgt>
                                        </p:tgtEl>
                                      </p:cBhvr>
                                    </p:animEffect>
                                    <p:anim calcmode="lin" valueType="num">
                                      <p:cBhvr>
                                        <p:cTn id="3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7" presetClass="entr" presetSubtype="0" fill="hold" nodeType="clickEffect">
                                  <p:stCondLst>
                                    <p:cond delay="0"/>
                                  </p:stCondLst>
                                  <p:childTnLst>
                                    <p:set>
                                      <p:cBhvr>
                                        <p:cTn id="39" dur="1" fill="hold">
                                          <p:stCondLst>
                                            <p:cond delay="0"/>
                                          </p:stCondLst>
                                        </p:cTn>
                                        <p:tgtEl>
                                          <p:spTgt spid="3">
                                            <p:txEl>
                                              <p:pRg st="6" end="6"/>
                                            </p:txEl>
                                          </p:spTgt>
                                        </p:tgtEl>
                                        <p:attrNameLst>
                                          <p:attrName>style.visibility</p:attrName>
                                        </p:attrNameLst>
                                      </p:cBhvr>
                                      <p:to>
                                        <p:strVal val="visible"/>
                                      </p:to>
                                    </p:set>
                                    <p:animEffect transition="in" filter="fade">
                                      <p:cBhvr>
                                        <p:cTn id="40" dur="1000"/>
                                        <p:tgtEl>
                                          <p:spTgt spid="3">
                                            <p:txEl>
                                              <p:pRg st="6" end="6"/>
                                            </p:txEl>
                                          </p:spTgt>
                                        </p:tgtEl>
                                      </p:cBhvr>
                                    </p:animEffect>
                                    <p:anim calcmode="lin" valueType="num">
                                      <p:cBhvr>
                                        <p:cTn id="41"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2"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7" presetClass="entr" presetSubtype="0" fill="hold"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fade">
                                      <p:cBhvr>
                                        <p:cTn id="47" dur="1000"/>
                                        <p:tgtEl>
                                          <p:spTgt spid="3">
                                            <p:txEl>
                                              <p:pRg st="7" end="7"/>
                                            </p:txEl>
                                          </p:spTgt>
                                        </p:tgtEl>
                                      </p:cBhvr>
                                    </p:animEffect>
                                    <p:anim calcmode="lin" valueType="num">
                                      <p:cBhvr>
                                        <p:cTn id="48"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9"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7" presetClass="entr" presetSubtype="0" fill="hold" nodeType="clickEffect">
                                  <p:stCondLst>
                                    <p:cond delay="0"/>
                                  </p:stCondLst>
                                  <p:childTnLst>
                                    <p:set>
                                      <p:cBhvr>
                                        <p:cTn id="53" dur="1" fill="hold">
                                          <p:stCondLst>
                                            <p:cond delay="0"/>
                                          </p:stCondLst>
                                        </p:cTn>
                                        <p:tgtEl>
                                          <p:spTgt spid="3">
                                            <p:txEl>
                                              <p:pRg st="9" end="9"/>
                                            </p:txEl>
                                          </p:spTgt>
                                        </p:tgtEl>
                                        <p:attrNameLst>
                                          <p:attrName>style.visibility</p:attrName>
                                        </p:attrNameLst>
                                      </p:cBhvr>
                                      <p:to>
                                        <p:strVal val="visible"/>
                                      </p:to>
                                    </p:set>
                                    <p:animEffect transition="in" filter="fade">
                                      <p:cBhvr>
                                        <p:cTn id="54" dur="1000"/>
                                        <p:tgtEl>
                                          <p:spTgt spid="3">
                                            <p:txEl>
                                              <p:pRg st="9" end="9"/>
                                            </p:txEl>
                                          </p:spTgt>
                                        </p:tgtEl>
                                      </p:cBhvr>
                                    </p:animEffect>
                                    <p:anim calcmode="lin" valueType="num">
                                      <p:cBhvr>
                                        <p:cTn id="55"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56"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7" presetClass="entr" presetSubtype="0" fill="hold" nodeType="clickEffect">
                                  <p:stCondLst>
                                    <p:cond delay="0"/>
                                  </p:stCondLst>
                                  <p:childTnLst>
                                    <p:set>
                                      <p:cBhvr>
                                        <p:cTn id="60" dur="1" fill="hold">
                                          <p:stCondLst>
                                            <p:cond delay="0"/>
                                          </p:stCondLst>
                                        </p:cTn>
                                        <p:tgtEl>
                                          <p:spTgt spid="3">
                                            <p:txEl>
                                              <p:pRg st="10" end="10"/>
                                            </p:txEl>
                                          </p:spTgt>
                                        </p:tgtEl>
                                        <p:attrNameLst>
                                          <p:attrName>style.visibility</p:attrName>
                                        </p:attrNameLst>
                                      </p:cBhvr>
                                      <p:to>
                                        <p:strVal val="visible"/>
                                      </p:to>
                                    </p:set>
                                    <p:animEffect transition="in" filter="fade">
                                      <p:cBhvr>
                                        <p:cTn id="61" dur="1000"/>
                                        <p:tgtEl>
                                          <p:spTgt spid="3">
                                            <p:txEl>
                                              <p:pRg st="10" end="10"/>
                                            </p:txEl>
                                          </p:spTgt>
                                        </p:tgtEl>
                                      </p:cBhvr>
                                    </p:animEffect>
                                    <p:anim calcmode="lin" valueType="num">
                                      <p:cBhvr>
                                        <p:cTn id="62"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63"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2FF90EC-EA23-4C0C-84AA-55DE4A08F007}"/>
              </a:ext>
            </a:extLst>
          </p:cNvPr>
          <p:cNvSpPr>
            <a:spLocks noGrp="1"/>
          </p:cNvSpPr>
          <p:nvPr>
            <p:ph type="title"/>
          </p:nvPr>
        </p:nvSpPr>
        <p:spPr>
          <a:xfrm>
            <a:off x="2913064" y="246063"/>
            <a:ext cx="7297737" cy="1020762"/>
          </a:xfrm>
        </p:spPr>
        <p:txBody>
          <a:bodyPr/>
          <a:lstStyle/>
          <a:p>
            <a:pPr eaLnBrk="1" hangingPunct="1">
              <a:defRPr/>
            </a:pPr>
            <a:r>
              <a:rPr lang="en-GB" sz="3000" dirty="0">
                <a:effectLst>
                  <a:outerShdw blurRad="38100" dist="38100" dir="2700000" algn="tl">
                    <a:srgbClr val="C0C0C0"/>
                  </a:outerShdw>
                </a:effectLst>
              </a:rPr>
              <a:t>Population &amp; Sample</a:t>
            </a:r>
            <a:endParaRPr lang="en-GB" sz="3000" dirty="0"/>
          </a:p>
        </p:txBody>
      </p:sp>
      <p:sp>
        <p:nvSpPr>
          <p:cNvPr id="6147" name="Slide Number Placeholder 4">
            <a:extLst>
              <a:ext uri="{FF2B5EF4-FFF2-40B4-BE49-F238E27FC236}">
                <a16:creationId xmlns:a16="http://schemas.microsoft.com/office/drawing/2014/main" id="{90CB05B9-B332-4870-B590-0EB2D72CC788}"/>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1195D3"/>
              </a:buClr>
              <a:buFont typeface="Wingdings" panose="05000000000000000000" pitchFamily="2" charset="2"/>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1195D3"/>
              </a:buClr>
              <a:buFont typeface="Wingdings" panose="05000000000000000000" pitchFamily="2" charset="2"/>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1195D3"/>
              </a:buClr>
              <a:buFont typeface="Wingdings" panose="05000000000000000000" pitchFamily="2" charset="2"/>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F1D3E53E-F58F-43D4-97FD-97CAA4EE9EE4}" type="slidenum">
              <a:rPr lang="en-GB" altLang="en-US" sz="1600">
                <a:solidFill>
                  <a:srgbClr val="BFBFBF"/>
                </a:solidFill>
              </a:rPr>
              <a:pPr>
                <a:spcBef>
                  <a:spcPct val="0"/>
                </a:spcBef>
                <a:buClrTx/>
                <a:buFontTx/>
                <a:buNone/>
              </a:pPr>
              <a:t>5</a:t>
            </a:fld>
            <a:endParaRPr lang="en-GB" altLang="en-US" sz="1600">
              <a:solidFill>
                <a:srgbClr val="BFBFBF"/>
              </a:solidFill>
            </a:endParaRPr>
          </a:p>
        </p:txBody>
      </p:sp>
      <p:sp>
        <p:nvSpPr>
          <p:cNvPr id="6148" name="Freeform 7">
            <a:extLst>
              <a:ext uri="{FF2B5EF4-FFF2-40B4-BE49-F238E27FC236}">
                <a16:creationId xmlns:a16="http://schemas.microsoft.com/office/drawing/2014/main" id="{098832B1-3BF7-4DF0-AD4C-62B76C7F441E}"/>
              </a:ext>
            </a:extLst>
          </p:cNvPr>
          <p:cNvSpPr>
            <a:spLocks/>
          </p:cNvSpPr>
          <p:nvPr/>
        </p:nvSpPr>
        <p:spPr bwMode="auto">
          <a:xfrm>
            <a:off x="3057526" y="1758950"/>
            <a:ext cx="3821113" cy="4230688"/>
          </a:xfrm>
          <a:custGeom>
            <a:avLst/>
            <a:gdLst>
              <a:gd name="T0" fmla="*/ 2147483646 w 9626"/>
              <a:gd name="T1" fmla="*/ 2147483646 h 10657"/>
              <a:gd name="T2" fmla="*/ 2147483646 w 9626"/>
              <a:gd name="T3" fmla="*/ 2147483646 h 10657"/>
              <a:gd name="T4" fmla="*/ 2147483646 w 9626"/>
              <a:gd name="T5" fmla="*/ 2147483646 h 10657"/>
              <a:gd name="T6" fmla="*/ 2147483646 w 9626"/>
              <a:gd name="T7" fmla="*/ 2147483646 h 10657"/>
              <a:gd name="T8" fmla="*/ 2147483646 w 9626"/>
              <a:gd name="T9" fmla="*/ 2147483646 h 10657"/>
              <a:gd name="T10" fmla="*/ 2147483646 w 9626"/>
              <a:gd name="T11" fmla="*/ 2147483646 h 10657"/>
              <a:gd name="T12" fmla="*/ 2147483646 w 9626"/>
              <a:gd name="T13" fmla="*/ 2147483646 h 10657"/>
              <a:gd name="T14" fmla="*/ 2147483646 w 9626"/>
              <a:gd name="T15" fmla="*/ 2147483646 h 10657"/>
              <a:gd name="T16" fmla="*/ 2147483646 w 9626"/>
              <a:gd name="T17" fmla="*/ 2147483646 h 10657"/>
              <a:gd name="T18" fmla="*/ 2147483646 w 9626"/>
              <a:gd name="T19" fmla="*/ 2147483646 h 10657"/>
              <a:gd name="T20" fmla="*/ 2147483646 w 9626"/>
              <a:gd name="T21" fmla="*/ 2147483646 h 10657"/>
              <a:gd name="T22" fmla="*/ 2147483646 w 9626"/>
              <a:gd name="T23" fmla="*/ 2147483646 h 10657"/>
              <a:gd name="T24" fmla="*/ 2147483646 w 9626"/>
              <a:gd name="T25" fmla="*/ 2147483646 h 10657"/>
              <a:gd name="T26" fmla="*/ 2147483646 w 9626"/>
              <a:gd name="T27" fmla="*/ 2147483646 h 10657"/>
              <a:gd name="T28" fmla="*/ 2147483646 w 9626"/>
              <a:gd name="T29" fmla="*/ 2147483646 h 10657"/>
              <a:gd name="T30" fmla="*/ 2147483646 w 9626"/>
              <a:gd name="T31" fmla="*/ 2147483646 h 10657"/>
              <a:gd name="T32" fmla="*/ 2147483646 w 9626"/>
              <a:gd name="T33" fmla="*/ 2147483646 h 10657"/>
              <a:gd name="T34" fmla="*/ 2147483646 w 9626"/>
              <a:gd name="T35" fmla="*/ 2147483646 h 10657"/>
              <a:gd name="T36" fmla="*/ 2147483646 w 9626"/>
              <a:gd name="T37" fmla="*/ 2147483646 h 10657"/>
              <a:gd name="T38" fmla="*/ 2147483646 w 9626"/>
              <a:gd name="T39" fmla="*/ 2147483646 h 10657"/>
              <a:gd name="T40" fmla="*/ 2147483646 w 9626"/>
              <a:gd name="T41" fmla="*/ 2147483646 h 10657"/>
              <a:gd name="T42" fmla="*/ 2147483646 w 9626"/>
              <a:gd name="T43" fmla="*/ 2147483646 h 10657"/>
              <a:gd name="T44" fmla="*/ 2147483646 w 9626"/>
              <a:gd name="T45" fmla="*/ 2147483646 h 10657"/>
              <a:gd name="T46" fmla="*/ 2147483646 w 9626"/>
              <a:gd name="T47" fmla="*/ 2147483646 h 10657"/>
              <a:gd name="T48" fmla="*/ 2147483646 w 9626"/>
              <a:gd name="T49" fmla="*/ 2147483646 h 10657"/>
              <a:gd name="T50" fmla="*/ 2147483646 w 9626"/>
              <a:gd name="T51" fmla="*/ 2147483646 h 10657"/>
              <a:gd name="T52" fmla="*/ 2147483646 w 9626"/>
              <a:gd name="T53" fmla="*/ 2147483646 h 10657"/>
              <a:gd name="T54" fmla="*/ 2147483646 w 9626"/>
              <a:gd name="T55" fmla="*/ 2147483646 h 10657"/>
              <a:gd name="T56" fmla="*/ 2147483646 w 9626"/>
              <a:gd name="T57" fmla="*/ 2147483646 h 10657"/>
              <a:gd name="T58" fmla="*/ 2147483646 w 9626"/>
              <a:gd name="T59" fmla="*/ 2147483646 h 10657"/>
              <a:gd name="T60" fmla="*/ 2147483646 w 9626"/>
              <a:gd name="T61" fmla="*/ 2147483646 h 10657"/>
              <a:gd name="T62" fmla="*/ 2147483646 w 9626"/>
              <a:gd name="T63" fmla="*/ 2147483646 h 10657"/>
              <a:gd name="T64" fmla="*/ 2147483646 w 9626"/>
              <a:gd name="T65" fmla="*/ 2147483646 h 10657"/>
              <a:gd name="T66" fmla="*/ 2147483646 w 9626"/>
              <a:gd name="T67" fmla="*/ 2147483646 h 10657"/>
              <a:gd name="T68" fmla="*/ 2147483646 w 9626"/>
              <a:gd name="T69" fmla="*/ 2147483646 h 10657"/>
              <a:gd name="T70" fmla="*/ 2147483646 w 9626"/>
              <a:gd name="T71" fmla="*/ 2147483646 h 10657"/>
              <a:gd name="T72" fmla="*/ 2147483646 w 9626"/>
              <a:gd name="T73" fmla="*/ 2147483646 h 10657"/>
              <a:gd name="T74" fmla="*/ 2147483646 w 9626"/>
              <a:gd name="T75" fmla="*/ 2147483646 h 10657"/>
              <a:gd name="T76" fmla="*/ 2147483646 w 9626"/>
              <a:gd name="T77" fmla="*/ 2147483646 h 10657"/>
              <a:gd name="T78" fmla="*/ 2147483646 w 9626"/>
              <a:gd name="T79" fmla="*/ 2147483646 h 10657"/>
              <a:gd name="T80" fmla="*/ 2147483646 w 9626"/>
              <a:gd name="T81" fmla="*/ 2147483646 h 10657"/>
              <a:gd name="T82" fmla="*/ 2147483646 w 9626"/>
              <a:gd name="T83" fmla="*/ 2147483646 h 10657"/>
              <a:gd name="T84" fmla="*/ 2147483646 w 9626"/>
              <a:gd name="T85" fmla="*/ 2147483646 h 10657"/>
              <a:gd name="T86" fmla="*/ 2147483646 w 9626"/>
              <a:gd name="T87" fmla="*/ 2147483646 h 10657"/>
              <a:gd name="T88" fmla="*/ 2147483646 w 9626"/>
              <a:gd name="T89" fmla="*/ 2147483646 h 10657"/>
              <a:gd name="T90" fmla="*/ 2147483646 w 9626"/>
              <a:gd name="T91" fmla="*/ 2147483646 h 10657"/>
              <a:gd name="T92" fmla="*/ 2147483646 w 9626"/>
              <a:gd name="T93" fmla="*/ 2147483646 h 10657"/>
              <a:gd name="T94" fmla="*/ 2147483646 w 9626"/>
              <a:gd name="T95" fmla="*/ 2147483646 h 10657"/>
              <a:gd name="T96" fmla="*/ 2147483646 w 9626"/>
              <a:gd name="T97" fmla="*/ 2147483646 h 10657"/>
              <a:gd name="T98" fmla="*/ 2147483646 w 9626"/>
              <a:gd name="T99" fmla="*/ 2147483646 h 10657"/>
              <a:gd name="T100" fmla="*/ 2147483646 w 9626"/>
              <a:gd name="T101" fmla="*/ 2147483646 h 10657"/>
              <a:gd name="T102" fmla="*/ 2147483646 w 9626"/>
              <a:gd name="T103" fmla="*/ 2147483646 h 10657"/>
              <a:gd name="T104" fmla="*/ 2147483646 w 9626"/>
              <a:gd name="T105" fmla="*/ 0 h 10657"/>
              <a:gd name="T106" fmla="*/ 2147483646 w 9626"/>
              <a:gd name="T107" fmla="*/ 2147483646 h 10657"/>
              <a:gd name="T108" fmla="*/ 2147483646 w 9626"/>
              <a:gd name="T109" fmla="*/ 2147483646 h 10657"/>
              <a:gd name="T110" fmla="*/ 2147483646 w 9626"/>
              <a:gd name="T111" fmla="*/ 2147483646 h 10657"/>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9626"/>
              <a:gd name="T169" fmla="*/ 0 h 10657"/>
              <a:gd name="T170" fmla="*/ 9626 w 9626"/>
              <a:gd name="T171" fmla="*/ 10657 h 10657"/>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9626" h="10657">
                <a:moveTo>
                  <a:pt x="3055" y="344"/>
                </a:moveTo>
                <a:lnTo>
                  <a:pt x="3003" y="475"/>
                </a:lnTo>
                <a:lnTo>
                  <a:pt x="2932" y="561"/>
                </a:lnTo>
                <a:lnTo>
                  <a:pt x="2844" y="616"/>
                </a:lnTo>
                <a:lnTo>
                  <a:pt x="2739" y="655"/>
                </a:lnTo>
                <a:lnTo>
                  <a:pt x="2619" y="693"/>
                </a:lnTo>
                <a:lnTo>
                  <a:pt x="2486" y="742"/>
                </a:lnTo>
                <a:lnTo>
                  <a:pt x="2340" y="820"/>
                </a:lnTo>
                <a:lnTo>
                  <a:pt x="2184" y="939"/>
                </a:lnTo>
                <a:lnTo>
                  <a:pt x="2048" y="1074"/>
                </a:lnTo>
                <a:lnTo>
                  <a:pt x="1979" y="1169"/>
                </a:lnTo>
                <a:lnTo>
                  <a:pt x="1910" y="1266"/>
                </a:lnTo>
                <a:lnTo>
                  <a:pt x="1780" y="1407"/>
                </a:lnTo>
                <a:lnTo>
                  <a:pt x="1617" y="1550"/>
                </a:lnTo>
                <a:lnTo>
                  <a:pt x="1485" y="1645"/>
                </a:lnTo>
                <a:lnTo>
                  <a:pt x="1375" y="1710"/>
                </a:lnTo>
                <a:lnTo>
                  <a:pt x="1278" y="1762"/>
                </a:lnTo>
                <a:lnTo>
                  <a:pt x="1182" y="1815"/>
                </a:lnTo>
                <a:lnTo>
                  <a:pt x="1082" y="1887"/>
                </a:lnTo>
                <a:lnTo>
                  <a:pt x="965" y="1993"/>
                </a:lnTo>
                <a:lnTo>
                  <a:pt x="824" y="2151"/>
                </a:lnTo>
                <a:lnTo>
                  <a:pt x="576" y="2443"/>
                </a:lnTo>
                <a:lnTo>
                  <a:pt x="496" y="2548"/>
                </a:lnTo>
                <a:lnTo>
                  <a:pt x="436" y="2644"/>
                </a:lnTo>
                <a:lnTo>
                  <a:pt x="345" y="2868"/>
                </a:lnTo>
                <a:lnTo>
                  <a:pt x="250" y="3235"/>
                </a:lnTo>
                <a:lnTo>
                  <a:pt x="167" y="3578"/>
                </a:lnTo>
                <a:lnTo>
                  <a:pt x="104" y="3877"/>
                </a:lnTo>
                <a:lnTo>
                  <a:pt x="57" y="4137"/>
                </a:lnTo>
                <a:lnTo>
                  <a:pt x="25" y="4363"/>
                </a:lnTo>
                <a:lnTo>
                  <a:pt x="6" y="4565"/>
                </a:lnTo>
                <a:lnTo>
                  <a:pt x="0" y="4748"/>
                </a:lnTo>
                <a:lnTo>
                  <a:pt x="5" y="4919"/>
                </a:lnTo>
                <a:lnTo>
                  <a:pt x="18" y="5085"/>
                </a:lnTo>
                <a:lnTo>
                  <a:pt x="64" y="5425"/>
                </a:lnTo>
                <a:lnTo>
                  <a:pt x="126" y="5826"/>
                </a:lnTo>
                <a:lnTo>
                  <a:pt x="159" y="6066"/>
                </a:lnTo>
                <a:lnTo>
                  <a:pt x="192" y="6340"/>
                </a:lnTo>
                <a:lnTo>
                  <a:pt x="223" y="6656"/>
                </a:lnTo>
                <a:lnTo>
                  <a:pt x="250" y="7020"/>
                </a:lnTo>
                <a:lnTo>
                  <a:pt x="252" y="7178"/>
                </a:lnTo>
                <a:lnTo>
                  <a:pt x="243" y="7304"/>
                </a:lnTo>
                <a:lnTo>
                  <a:pt x="220" y="7498"/>
                </a:lnTo>
                <a:lnTo>
                  <a:pt x="222" y="7580"/>
                </a:lnTo>
                <a:lnTo>
                  <a:pt x="239" y="7664"/>
                </a:lnTo>
                <a:lnTo>
                  <a:pt x="282" y="7757"/>
                </a:lnTo>
                <a:lnTo>
                  <a:pt x="356" y="7870"/>
                </a:lnTo>
                <a:lnTo>
                  <a:pt x="455" y="7994"/>
                </a:lnTo>
                <a:lnTo>
                  <a:pt x="548" y="8094"/>
                </a:lnTo>
                <a:lnTo>
                  <a:pt x="636" y="8174"/>
                </a:lnTo>
                <a:lnTo>
                  <a:pt x="724" y="8237"/>
                </a:lnTo>
                <a:lnTo>
                  <a:pt x="895" y="8318"/>
                </a:lnTo>
                <a:lnTo>
                  <a:pt x="1074" y="8362"/>
                </a:lnTo>
                <a:lnTo>
                  <a:pt x="1270" y="8392"/>
                </a:lnTo>
                <a:lnTo>
                  <a:pt x="1499" y="8432"/>
                </a:lnTo>
                <a:lnTo>
                  <a:pt x="1771" y="8506"/>
                </a:lnTo>
                <a:lnTo>
                  <a:pt x="1927" y="8562"/>
                </a:lnTo>
                <a:lnTo>
                  <a:pt x="2099" y="8635"/>
                </a:lnTo>
                <a:lnTo>
                  <a:pt x="2365" y="8759"/>
                </a:lnTo>
                <a:lnTo>
                  <a:pt x="2593" y="8871"/>
                </a:lnTo>
                <a:lnTo>
                  <a:pt x="2955" y="9061"/>
                </a:lnTo>
                <a:lnTo>
                  <a:pt x="3229" y="9216"/>
                </a:lnTo>
                <a:lnTo>
                  <a:pt x="3460" y="9353"/>
                </a:lnTo>
                <a:lnTo>
                  <a:pt x="3694" y="9482"/>
                </a:lnTo>
                <a:lnTo>
                  <a:pt x="3975" y="9615"/>
                </a:lnTo>
                <a:lnTo>
                  <a:pt x="4349" y="9768"/>
                </a:lnTo>
                <a:lnTo>
                  <a:pt x="4862" y="9954"/>
                </a:lnTo>
                <a:lnTo>
                  <a:pt x="5081" y="10034"/>
                </a:lnTo>
                <a:lnTo>
                  <a:pt x="5283" y="10117"/>
                </a:lnTo>
                <a:lnTo>
                  <a:pt x="5641" y="10282"/>
                </a:lnTo>
                <a:lnTo>
                  <a:pt x="5947" y="10433"/>
                </a:lnTo>
                <a:lnTo>
                  <a:pt x="6217" y="10557"/>
                </a:lnTo>
                <a:lnTo>
                  <a:pt x="6341" y="10603"/>
                </a:lnTo>
                <a:lnTo>
                  <a:pt x="6460" y="10636"/>
                </a:lnTo>
                <a:lnTo>
                  <a:pt x="6576" y="10654"/>
                </a:lnTo>
                <a:lnTo>
                  <a:pt x="6689" y="10657"/>
                </a:lnTo>
                <a:lnTo>
                  <a:pt x="6802" y="10641"/>
                </a:lnTo>
                <a:lnTo>
                  <a:pt x="6917" y="10605"/>
                </a:lnTo>
                <a:lnTo>
                  <a:pt x="7034" y="10546"/>
                </a:lnTo>
                <a:lnTo>
                  <a:pt x="7157" y="10465"/>
                </a:lnTo>
                <a:lnTo>
                  <a:pt x="7279" y="10346"/>
                </a:lnTo>
                <a:lnTo>
                  <a:pt x="7352" y="10218"/>
                </a:lnTo>
                <a:lnTo>
                  <a:pt x="7384" y="10078"/>
                </a:lnTo>
                <a:lnTo>
                  <a:pt x="7383" y="9921"/>
                </a:lnTo>
                <a:lnTo>
                  <a:pt x="7357" y="9743"/>
                </a:lnTo>
                <a:lnTo>
                  <a:pt x="7316" y="9541"/>
                </a:lnTo>
                <a:lnTo>
                  <a:pt x="7267" y="9306"/>
                </a:lnTo>
                <a:lnTo>
                  <a:pt x="7220" y="9040"/>
                </a:lnTo>
                <a:lnTo>
                  <a:pt x="7191" y="8899"/>
                </a:lnTo>
                <a:lnTo>
                  <a:pt x="7153" y="8777"/>
                </a:lnTo>
                <a:lnTo>
                  <a:pt x="7056" y="8570"/>
                </a:lnTo>
                <a:lnTo>
                  <a:pt x="6946" y="8405"/>
                </a:lnTo>
                <a:lnTo>
                  <a:pt x="6836" y="8265"/>
                </a:lnTo>
                <a:lnTo>
                  <a:pt x="6742" y="8137"/>
                </a:lnTo>
                <a:lnTo>
                  <a:pt x="6679" y="8002"/>
                </a:lnTo>
                <a:lnTo>
                  <a:pt x="6663" y="7848"/>
                </a:lnTo>
                <a:lnTo>
                  <a:pt x="6677" y="7758"/>
                </a:lnTo>
                <a:lnTo>
                  <a:pt x="6710" y="7658"/>
                </a:lnTo>
                <a:lnTo>
                  <a:pt x="6772" y="7526"/>
                </a:lnTo>
                <a:lnTo>
                  <a:pt x="6848" y="7425"/>
                </a:lnTo>
                <a:lnTo>
                  <a:pt x="6933" y="7348"/>
                </a:lnTo>
                <a:lnTo>
                  <a:pt x="7028" y="7291"/>
                </a:lnTo>
                <a:lnTo>
                  <a:pt x="7132" y="7253"/>
                </a:lnTo>
                <a:lnTo>
                  <a:pt x="7243" y="7227"/>
                </a:lnTo>
                <a:lnTo>
                  <a:pt x="7482" y="7194"/>
                </a:lnTo>
                <a:lnTo>
                  <a:pt x="7738" y="7161"/>
                </a:lnTo>
                <a:lnTo>
                  <a:pt x="7868" y="7133"/>
                </a:lnTo>
                <a:lnTo>
                  <a:pt x="8002" y="7093"/>
                </a:lnTo>
                <a:lnTo>
                  <a:pt x="8132" y="7037"/>
                </a:lnTo>
                <a:lnTo>
                  <a:pt x="8263" y="6959"/>
                </a:lnTo>
                <a:lnTo>
                  <a:pt x="8392" y="6855"/>
                </a:lnTo>
                <a:lnTo>
                  <a:pt x="8517" y="6722"/>
                </a:lnTo>
                <a:lnTo>
                  <a:pt x="8645" y="6554"/>
                </a:lnTo>
                <a:lnTo>
                  <a:pt x="8747" y="6400"/>
                </a:lnTo>
                <a:lnTo>
                  <a:pt x="8822" y="6262"/>
                </a:lnTo>
                <a:lnTo>
                  <a:pt x="8877" y="6134"/>
                </a:lnTo>
                <a:lnTo>
                  <a:pt x="8914" y="6014"/>
                </a:lnTo>
                <a:lnTo>
                  <a:pt x="8937" y="5898"/>
                </a:lnTo>
                <a:lnTo>
                  <a:pt x="8955" y="5671"/>
                </a:lnTo>
                <a:lnTo>
                  <a:pt x="8959" y="5430"/>
                </a:lnTo>
                <a:lnTo>
                  <a:pt x="8978" y="5153"/>
                </a:lnTo>
                <a:lnTo>
                  <a:pt x="9002" y="4995"/>
                </a:lnTo>
                <a:lnTo>
                  <a:pt x="9040" y="4820"/>
                </a:lnTo>
                <a:lnTo>
                  <a:pt x="9097" y="4623"/>
                </a:lnTo>
                <a:lnTo>
                  <a:pt x="9176" y="4405"/>
                </a:lnTo>
                <a:lnTo>
                  <a:pt x="9253" y="4237"/>
                </a:lnTo>
                <a:lnTo>
                  <a:pt x="9336" y="4114"/>
                </a:lnTo>
                <a:lnTo>
                  <a:pt x="9417" y="4018"/>
                </a:lnTo>
                <a:lnTo>
                  <a:pt x="9493" y="3938"/>
                </a:lnTo>
                <a:lnTo>
                  <a:pt x="9555" y="3861"/>
                </a:lnTo>
                <a:lnTo>
                  <a:pt x="9601" y="3773"/>
                </a:lnTo>
                <a:lnTo>
                  <a:pt x="9626" y="3661"/>
                </a:lnTo>
                <a:lnTo>
                  <a:pt x="9622" y="3512"/>
                </a:lnTo>
                <a:lnTo>
                  <a:pt x="9598" y="3343"/>
                </a:lnTo>
                <a:lnTo>
                  <a:pt x="9568" y="3195"/>
                </a:lnTo>
                <a:lnTo>
                  <a:pt x="9532" y="3067"/>
                </a:lnTo>
                <a:lnTo>
                  <a:pt x="9488" y="2956"/>
                </a:lnTo>
                <a:lnTo>
                  <a:pt x="9379" y="2770"/>
                </a:lnTo>
                <a:lnTo>
                  <a:pt x="9237" y="2618"/>
                </a:lnTo>
                <a:lnTo>
                  <a:pt x="9060" y="2476"/>
                </a:lnTo>
                <a:lnTo>
                  <a:pt x="8844" y="2323"/>
                </a:lnTo>
                <a:lnTo>
                  <a:pt x="8586" y="2137"/>
                </a:lnTo>
                <a:lnTo>
                  <a:pt x="8283" y="1896"/>
                </a:lnTo>
                <a:lnTo>
                  <a:pt x="8021" y="1671"/>
                </a:lnTo>
                <a:lnTo>
                  <a:pt x="7794" y="1471"/>
                </a:lnTo>
                <a:lnTo>
                  <a:pt x="7423" y="1136"/>
                </a:lnTo>
                <a:lnTo>
                  <a:pt x="7124" y="873"/>
                </a:lnTo>
                <a:lnTo>
                  <a:pt x="6988" y="765"/>
                </a:lnTo>
                <a:lnTo>
                  <a:pt x="6854" y="669"/>
                </a:lnTo>
                <a:lnTo>
                  <a:pt x="6715" y="582"/>
                </a:lnTo>
                <a:lnTo>
                  <a:pt x="6566" y="504"/>
                </a:lnTo>
                <a:lnTo>
                  <a:pt x="6402" y="432"/>
                </a:lnTo>
                <a:lnTo>
                  <a:pt x="6217" y="364"/>
                </a:lnTo>
                <a:lnTo>
                  <a:pt x="6006" y="297"/>
                </a:lnTo>
                <a:lnTo>
                  <a:pt x="5763" y="231"/>
                </a:lnTo>
                <a:lnTo>
                  <a:pt x="5483" y="161"/>
                </a:lnTo>
                <a:lnTo>
                  <a:pt x="5159" y="89"/>
                </a:lnTo>
                <a:lnTo>
                  <a:pt x="4817" y="24"/>
                </a:lnTo>
                <a:lnTo>
                  <a:pt x="4558" y="0"/>
                </a:lnTo>
                <a:lnTo>
                  <a:pt x="4353" y="6"/>
                </a:lnTo>
                <a:lnTo>
                  <a:pt x="4172" y="37"/>
                </a:lnTo>
                <a:lnTo>
                  <a:pt x="3988" y="87"/>
                </a:lnTo>
                <a:lnTo>
                  <a:pt x="3774" y="149"/>
                </a:lnTo>
                <a:lnTo>
                  <a:pt x="3500" y="215"/>
                </a:lnTo>
                <a:lnTo>
                  <a:pt x="3140" y="280"/>
                </a:lnTo>
                <a:lnTo>
                  <a:pt x="3069" y="281"/>
                </a:lnTo>
                <a:lnTo>
                  <a:pt x="3034" y="301"/>
                </a:lnTo>
                <a:lnTo>
                  <a:pt x="3043" y="320"/>
                </a:lnTo>
                <a:lnTo>
                  <a:pt x="3055" y="344"/>
                </a:lnTo>
                <a:close/>
              </a:path>
            </a:pathLst>
          </a:custGeom>
          <a:solidFill>
            <a:srgbClr val="008080"/>
          </a:solidFill>
          <a:ln w="0">
            <a:solidFill>
              <a:srgbClr val="000000"/>
            </a:solidFill>
            <a:prstDash val="solid"/>
            <a:round/>
            <a:headEnd/>
            <a:tailEnd/>
          </a:ln>
        </p:spPr>
        <p:txBody>
          <a:bodyPr/>
          <a:lstStyle/>
          <a:p>
            <a:endParaRPr lang="en-GB"/>
          </a:p>
        </p:txBody>
      </p:sp>
      <p:sp>
        <p:nvSpPr>
          <p:cNvPr id="6149" name="Line 8">
            <a:extLst>
              <a:ext uri="{FF2B5EF4-FFF2-40B4-BE49-F238E27FC236}">
                <a16:creationId xmlns:a16="http://schemas.microsoft.com/office/drawing/2014/main" id="{7CB9D1F6-7D8B-42E9-B494-BD2F2F5AE47F}"/>
              </a:ext>
            </a:extLst>
          </p:cNvPr>
          <p:cNvSpPr>
            <a:spLocks noChangeShapeType="1"/>
          </p:cNvSpPr>
          <p:nvPr/>
        </p:nvSpPr>
        <p:spPr bwMode="auto">
          <a:xfrm flipV="1">
            <a:off x="3900488" y="2225676"/>
            <a:ext cx="3929062" cy="842963"/>
          </a:xfrm>
          <a:prstGeom prst="line">
            <a:avLst/>
          </a:prstGeom>
          <a:noFill/>
          <a:ln w="11113">
            <a:solidFill>
              <a:srgbClr val="FF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150" name="Line 9">
            <a:extLst>
              <a:ext uri="{FF2B5EF4-FFF2-40B4-BE49-F238E27FC236}">
                <a16:creationId xmlns:a16="http://schemas.microsoft.com/office/drawing/2014/main" id="{11CB08AA-BDE8-444F-AF6C-C4556325355A}"/>
              </a:ext>
            </a:extLst>
          </p:cNvPr>
          <p:cNvSpPr>
            <a:spLocks noChangeShapeType="1"/>
          </p:cNvSpPr>
          <p:nvPr/>
        </p:nvSpPr>
        <p:spPr bwMode="auto">
          <a:xfrm flipV="1">
            <a:off x="3763963" y="2225675"/>
            <a:ext cx="4057650" cy="1804988"/>
          </a:xfrm>
          <a:prstGeom prst="line">
            <a:avLst/>
          </a:prstGeom>
          <a:noFill/>
          <a:ln w="11113">
            <a:solidFill>
              <a:srgbClr val="FF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151" name="Line 10">
            <a:extLst>
              <a:ext uri="{FF2B5EF4-FFF2-40B4-BE49-F238E27FC236}">
                <a16:creationId xmlns:a16="http://schemas.microsoft.com/office/drawing/2014/main" id="{EAFE755A-0C2D-4A9E-9552-D33FA4DB73AD}"/>
              </a:ext>
            </a:extLst>
          </p:cNvPr>
          <p:cNvSpPr>
            <a:spLocks noChangeShapeType="1"/>
          </p:cNvSpPr>
          <p:nvPr/>
        </p:nvSpPr>
        <p:spPr bwMode="auto">
          <a:xfrm flipV="1">
            <a:off x="5046664" y="2216150"/>
            <a:ext cx="2782887" cy="2649538"/>
          </a:xfrm>
          <a:prstGeom prst="line">
            <a:avLst/>
          </a:prstGeom>
          <a:noFill/>
          <a:ln w="11113">
            <a:solidFill>
              <a:srgbClr val="FF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152" name="Line 11">
            <a:extLst>
              <a:ext uri="{FF2B5EF4-FFF2-40B4-BE49-F238E27FC236}">
                <a16:creationId xmlns:a16="http://schemas.microsoft.com/office/drawing/2014/main" id="{E161D664-561D-4222-8934-B2C1D5DB22D0}"/>
              </a:ext>
            </a:extLst>
          </p:cNvPr>
          <p:cNvSpPr>
            <a:spLocks noChangeShapeType="1"/>
          </p:cNvSpPr>
          <p:nvPr/>
        </p:nvSpPr>
        <p:spPr bwMode="auto">
          <a:xfrm flipV="1">
            <a:off x="5738813" y="2216150"/>
            <a:ext cx="2100262" cy="1468438"/>
          </a:xfrm>
          <a:prstGeom prst="line">
            <a:avLst/>
          </a:prstGeom>
          <a:noFill/>
          <a:ln w="11113">
            <a:solidFill>
              <a:srgbClr val="FF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153" name="Line 12">
            <a:extLst>
              <a:ext uri="{FF2B5EF4-FFF2-40B4-BE49-F238E27FC236}">
                <a16:creationId xmlns:a16="http://schemas.microsoft.com/office/drawing/2014/main" id="{DEC9D97D-1E55-4FFC-B672-48837E269C72}"/>
              </a:ext>
            </a:extLst>
          </p:cNvPr>
          <p:cNvSpPr>
            <a:spLocks noChangeShapeType="1"/>
          </p:cNvSpPr>
          <p:nvPr/>
        </p:nvSpPr>
        <p:spPr bwMode="auto">
          <a:xfrm flipV="1">
            <a:off x="5578476" y="2225675"/>
            <a:ext cx="2251075" cy="50800"/>
          </a:xfrm>
          <a:prstGeom prst="line">
            <a:avLst/>
          </a:prstGeom>
          <a:noFill/>
          <a:ln w="11113">
            <a:solidFill>
              <a:srgbClr val="FF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154" name="Line 13">
            <a:extLst>
              <a:ext uri="{FF2B5EF4-FFF2-40B4-BE49-F238E27FC236}">
                <a16:creationId xmlns:a16="http://schemas.microsoft.com/office/drawing/2014/main" id="{9ADCD708-F1CC-43DB-B2CD-A24555BC1F34}"/>
              </a:ext>
            </a:extLst>
          </p:cNvPr>
          <p:cNvSpPr>
            <a:spLocks noChangeShapeType="1"/>
          </p:cNvSpPr>
          <p:nvPr/>
        </p:nvSpPr>
        <p:spPr bwMode="auto">
          <a:xfrm flipH="1">
            <a:off x="5214939" y="2225676"/>
            <a:ext cx="2606675" cy="3375025"/>
          </a:xfrm>
          <a:prstGeom prst="line">
            <a:avLst/>
          </a:prstGeom>
          <a:noFill/>
          <a:ln w="11113">
            <a:solidFill>
              <a:srgbClr val="FF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155" name="Rectangle 14">
            <a:extLst>
              <a:ext uri="{FF2B5EF4-FFF2-40B4-BE49-F238E27FC236}">
                <a16:creationId xmlns:a16="http://schemas.microsoft.com/office/drawing/2014/main" id="{5ED6FDB1-ABFC-4AD5-BAD3-50245241AA76}"/>
              </a:ext>
            </a:extLst>
          </p:cNvPr>
          <p:cNvSpPr>
            <a:spLocks noChangeArrowheads="1"/>
          </p:cNvSpPr>
          <p:nvPr/>
        </p:nvSpPr>
        <p:spPr bwMode="auto">
          <a:xfrm>
            <a:off x="3959226" y="2279650"/>
            <a:ext cx="1166813" cy="261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rgbClr val="1195D3"/>
              </a:buClr>
              <a:buFont typeface="Wingdings" panose="05000000000000000000" pitchFamily="2" charset="2"/>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1195D3"/>
              </a:buClr>
              <a:buFont typeface="Wingdings" panose="05000000000000000000" pitchFamily="2" charset="2"/>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1195D3"/>
              </a:buClr>
              <a:buFont typeface="Wingdings" panose="05000000000000000000" pitchFamily="2" charset="2"/>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r>
              <a:rPr lang="en-GB" altLang="en-US" sz="1700">
                <a:cs typeface="Arial" panose="020B0604020202020204" pitchFamily="34" charset="0"/>
              </a:rPr>
              <a:t>Population (</a:t>
            </a:r>
            <a:endParaRPr lang="en-GB" altLang="en-US" sz="2400">
              <a:cs typeface="Arial" panose="020B0604020202020204" pitchFamily="34" charset="0"/>
            </a:endParaRPr>
          </a:p>
        </p:txBody>
      </p:sp>
      <p:sp>
        <p:nvSpPr>
          <p:cNvPr id="6156" name="Rectangle 15">
            <a:extLst>
              <a:ext uri="{FF2B5EF4-FFF2-40B4-BE49-F238E27FC236}">
                <a16:creationId xmlns:a16="http://schemas.microsoft.com/office/drawing/2014/main" id="{F8065D5A-8B34-4653-9034-86FD3D023619}"/>
              </a:ext>
            </a:extLst>
          </p:cNvPr>
          <p:cNvSpPr>
            <a:spLocks noChangeArrowheads="1"/>
          </p:cNvSpPr>
          <p:nvPr/>
        </p:nvSpPr>
        <p:spPr bwMode="auto">
          <a:xfrm>
            <a:off x="5076826" y="2252666"/>
            <a:ext cx="125413"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rgbClr val="1195D3"/>
              </a:buClr>
              <a:buFont typeface="Wingdings" panose="05000000000000000000" pitchFamily="2" charset="2"/>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1195D3"/>
              </a:buClr>
              <a:buFont typeface="Wingdings" panose="05000000000000000000" pitchFamily="2" charset="2"/>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1195D3"/>
              </a:buClr>
              <a:buFont typeface="Wingdings" panose="05000000000000000000" pitchFamily="2" charset="2"/>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r>
              <a:rPr lang="en-GB" altLang="en-US" sz="1700" dirty="0">
                <a:latin typeface="Symbol" panose="05050102010706020507" pitchFamily="18" charset="2"/>
                <a:cs typeface="Arial" panose="020B0604020202020204" pitchFamily="34" charset="0"/>
              </a:rPr>
              <a:t>m</a:t>
            </a:r>
            <a:endParaRPr lang="en-GB" altLang="en-US" sz="2400" dirty="0">
              <a:cs typeface="Arial" panose="020B0604020202020204" pitchFamily="34" charset="0"/>
            </a:endParaRPr>
          </a:p>
        </p:txBody>
      </p:sp>
      <p:sp>
        <p:nvSpPr>
          <p:cNvPr id="6157" name="Rectangle 16">
            <a:extLst>
              <a:ext uri="{FF2B5EF4-FFF2-40B4-BE49-F238E27FC236}">
                <a16:creationId xmlns:a16="http://schemas.microsoft.com/office/drawing/2014/main" id="{C42BFFCA-AB00-48A4-BC62-C2431FBFF866}"/>
              </a:ext>
            </a:extLst>
          </p:cNvPr>
          <p:cNvSpPr>
            <a:spLocks noChangeArrowheads="1"/>
          </p:cNvSpPr>
          <p:nvPr/>
        </p:nvSpPr>
        <p:spPr bwMode="auto">
          <a:xfrm>
            <a:off x="5183189" y="2279650"/>
            <a:ext cx="122237" cy="261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rgbClr val="1195D3"/>
              </a:buClr>
              <a:buFont typeface="Wingdings" panose="05000000000000000000" pitchFamily="2" charset="2"/>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1195D3"/>
              </a:buClr>
              <a:buFont typeface="Wingdings" panose="05000000000000000000" pitchFamily="2" charset="2"/>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1195D3"/>
              </a:buClr>
              <a:buFont typeface="Wingdings" panose="05000000000000000000" pitchFamily="2" charset="2"/>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r>
              <a:rPr lang="en-GB" altLang="en-US" sz="1700">
                <a:cs typeface="Arial" panose="020B0604020202020204" pitchFamily="34" charset="0"/>
              </a:rPr>
              <a:t>, </a:t>
            </a:r>
            <a:endParaRPr lang="en-GB" altLang="en-US" sz="2400">
              <a:cs typeface="Arial" panose="020B0604020202020204" pitchFamily="34" charset="0"/>
            </a:endParaRPr>
          </a:p>
        </p:txBody>
      </p:sp>
      <p:sp>
        <p:nvSpPr>
          <p:cNvPr id="6158" name="Rectangle 17">
            <a:extLst>
              <a:ext uri="{FF2B5EF4-FFF2-40B4-BE49-F238E27FC236}">
                <a16:creationId xmlns:a16="http://schemas.microsoft.com/office/drawing/2014/main" id="{049F1477-B903-4DCF-BF5D-77881436C72D}"/>
              </a:ext>
            </a:extLst>
          </p:cNvPr>
          <p:cNvSpPr>
            <a:spLocks noChangeArrowheads="1"/>
          </p:cNvSpPr>
          <p:nvPr/>
        </p:nvSpPr>
        <p:spPr bwMode="auto">
          <a:xfrm>
            <a:off x="5307013" y="2259014"/>
            <a:ext cx="131762"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rgbClr val="1195D3"/>
              </a:buClr>
              <a:buFont typeface="Wingdings" panose="05000000000000000000" pitchFamily="2" charset="2"/>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1195D3"/>
              </a:buClr>
              <a:buFont typeface="Wingdings" panose="05000000000000000000" pitchFamily="2" charset="2"/>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1195D3"/>
              </a:buClr>
              <a:buFont typeface="Wingdings" panose="05000000000000000000" pitchFamily="2" charset="2"/>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r>
              <a:rPr lang="en-GB" altLang="en-US" sz="1700">
                <a:latin typeface="Symbol" panose="05050102010706020507" pitchFamily="18" charset="2"/>
                <a:cs typeface="Arial" panose="020B0604020202020204" pitchFamily="34" charset="0"/>
              </a:rPr>
              <a:t>s</a:t>
            </a:r>
            <a:endParaRPr lang="en-GB" altLang="en-US" sz="2400">
              <a:cs typeface="Arial" panose="020B0604020202020204" pitchFamily="34" charset="0"/>
            </a:endParaRPr>
          </a:p>
        </p:txBody>
      </p:sp>
      <p:sp>
        <p:nvSpPr>
          <p:cNvPr id="6159" name="Rectangle 18">
            <a:extLst>
              <a:ext uri="{FF2B5EF4-FFF2-40B4-BE49-F238E27FC236}">
                <a16:creationId xmlns:a16="http://schemas.microsoft.com/office/drawing/2014/main" id="{820AE0D3-CFA7-480A-A0B3-28F9B76D232D}"/>
              </a:ext>
            </a:extLst>
          </p:cNvPr>
          <p:cNvSpPr>
            <a:spLocks noChangeArrowheads="1"/>
          </p:cNvSpPr>
          <p:nvPr/>
        </p:nvSpPr>
        <p:spPr bwMode="auto">
          <a:xfrm>
            <a:off x="5437188" y="2279650"/>
            <a:ext cx="72136" cy="261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rgbClr val="1195D3"/>
              </a:buClr>
              <a:buFont typeface="Wingdings" panose="05000000000000000000" pitchFamily="2" charset="2"/>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1195D3"/>
              </a:buClr>
              <a:buFont typeface="Wingdings" panose="05000000000000000000" pitchFamily="2" charset="2"/>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1195D3"/>
              </a:buClr>
              <a:buFont typeface="Wingdings" panose="05000000000000000000" pitchFamily="2" charset="2"/>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r>
              <a:rPr lang="en-GB" altLang="en-US" sz="1700">
                <a:cs typeface="Arial" panose="020B0604020202020204" pitchFamily="34" charset="0"/>
              </a:rPr>
              <a:t>)</a:t>
            </a:r>
            <a:endParaRPr lang="en-GB" altLang="en-US" sz="2400">
              <a:cs typeface="Arial" panose="020B0604020202020204" pitchFamily="34" charset="0"/>
            </a:endParaRPr>
          </a:p>
        </p:txBody>
      </p:sp>
      <p:grpSp>
        <p:nvGrpSpPr>
          <p:cNvPr id="6160" name="Group 37">
            <a:extLst>
              <a:ext uri="{FF2B5EF4-FFF2-40B4-BE49-F238E27FC236}">
                <a16:creationId xmlns:a16="http://schemas.microsoft.com/office/drawing/2014/main" id="{1F38C31B-A3D9-461D-80D6-149BF17A1354}"/>
              </a:ext>
            </a:extLst>
          </p:cNvPr>
          <p:cNvGrpSpPr>
            <a:grpSpLocks/>
          </p:cNvGrpSpPr>
          <p:nvPr/>
        </p:nvGrpSpPr>
        <p:grpSpPr bwMode="auto">
          <a:xfrm>
            <a:off x="7923213" y="1997075"/>
            <a:ext cx="1466850" cy="261938"/>
            <a:chOff x="4031" y="1258"/>
            <a:chExt cx="924" cy="165"/>
          </a:xfrm>
        </p:grpSpPr>
        <p:sp>
          <p:nvSpPr>
            <p:cNvPr id="6182" name="Rectangle 19">
              <a:extLst>
                <a:ext uri="{FF2B5EF4-FFF2-40B4-BE49-F238E27FC236}">
                  <a16:creationId xmlns:a16="http://schemas.microsoft.com/office/drawing/2014/main" id="{3F7AD3BA-81C0-40D0-8F2B-4FC3E09DB374}"/>
                </a:ext>
              </a:extLst>
            </p:cNvPr>
            <p:cNvSpPr>
              <a:spLocks noChangeArrowheads="1"/>
            </p:cNvSpPr>
            <p:nvPr/>
          </p:nvSpPr>
          <p:spPr bwMode="auto">
            <a:xfrm>
              <a:off x="4031" y="1258"/>
              <a:ext cx="555" cy="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rgbClr val="1195D3"/>
                </a:buClr>
                <a:buFont typeface="Wingdings" panose="05000000000000000000" pitchFamily="2" charset="2"/>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1195D3"/>
                </a:buClr>
                <a:buFont typeface="Wingdings" panose="05000000000000000000" pitchFamily="2" charset="2"/>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1195D3"/>
                </a:buClr>
                <a:buFont typeface="Wingdings" panose="05000000000000000000" pitchFamily="2" charset="2"/>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r>
                <a:rPr lang="en-GB" altLang="en-US" sz="1700">
                  <a:cs typeface="Arial" panose="020B0604020202020204" pitchFamily="34" charset="0"/>
                </a:rPr>
                <a:t>Sample</a:t>
              </a:r>
              <a:r>
                <a:rPr lang="en-GB" altLang="en-US" sz="1700" baseline="-25000">
                  <a:cs typeface="Arial" panose="020B0604020202020204" pitchFamily="34" charset="0"/>
                </a:rPr>
                <a:t>1</a:t>
              </a:r>
              <a:r>
                <a:rPr lang="en-GB" altLang="en-US" sz="1700">
                  <a:cs typeface="Arial" panose="020B0604020202020204" pitchFamily="34" charset="0"/>
                </a:rPr>
                <a:t> </a:t>
              </a:r>
              <a:endParaRPr lang="en-GB" altLang="en-US" sz="2400">
                <a:cs typeface="Arial" panose="020B0604020202020204" pitchFamily="34" charset="0"/>
              </a:endParaRPr>
            </a:p>
          </p:txBody>
        </p:sp>
        <p:sp>
          <p:nvSpPr>
            <p:cNvPr id="6183" name="Rectangle 20">
              <a:extLst>
                <a:ext uri="{FF2B5EF4-FFF2-40B4-BE49-F238E27FC236}">
                  <a16:creationId xmlns:a16="http://schemas.microsoft.com/office/drawing/2014/main" id="{66EE56AC-BF21-4A94-B11A-4316A0C672A8}"/>
                </a:ext>
              </a:extLst>
            </p:cNvPr>
            <p:cNvSpPr>
              <a:spLocks noChangeArrowheads="1"/>
            </p:cNvSpPr>
            <p:nvPr/>
          </p:nvSpPr>
          <p:spPr bwMode="auto">
            <a:xfrm>
              <a:off x="4549" y="1258"/>
              <a:ext cx="406" cy="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rgbClr val="1195D3"/>
                </a:buClr>
                <a:buFont typeface="Wingdings" panose="05000000000000000000" pitchFamily="2" charset="2"/>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1195D3"/>
                </a:buClr>
                <a:buFont typeface="Wingdings" panose="05000000000000000000" pitchFamily="2" charset="2"/>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1195D3"/>
                </a:buClr>
                <a:buFont typeface="Wingdings" panose="05000000000000000000" pitchFamily="2" charset="2"/>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r>
                <a:rPr lang="en-GB" altLang="en-US" sz="1700">
                  <a:cs typeface="Arial" panose="020B0604020202020204" pitchFamily="34" charset="0"/>
                </a:rPr>
                <a:t>(x</a:t>
              </a:r>
              <a:r>
                <a:rPr lang="en-GB" altLang="en-US" sz="1700" baseline="-25000">
                  <a:cs typeface="Arial" panose="020B0604020202020204" pitchFamily="34" charset="0"/>
                </a:rPr>
                <a:t>1</a:t>
              </a:r>
              <a:r>
                <a:rPr lang="en-GB" altLang="en-US" sz="1700">
                  <a:cs typeface="Arial" panose="020B0604020202020204" pitchFamily="34" charset="0"/>
                </a:rPr>
                <a:t>, s</a:t>
              </a:r>
              <a:r>
                <a:rPr lang="en-GB" altLang="en-US" sz="1700" baseline="-25000">
                  <a:cs typeface="Arial" panose="020B0604020202020204" pitchFamily="34" charset="0"/>
                </a:rPr>
                <a:t>1</a:t>
              </a:r>
              <a:r>
                <a:rPr lang="en-GB" altLang="en-US" sz="1700">
                  <a:cs typeface="Arial" panose="020B0604020202020204" pitchFamily="34" charset="0"/>
                </a:rPr>
                <a:t>)</a:t>
              </a:r>
              <a:endParaRPr lang="en-GB" altLang="en-US" sz="2400">
                <a:cs typeface="Arial" panose="020B0604020202020204" pitchFamily="34" charset="0"/>
              </a:endParaRPr>
            </a:p>
          </p:txBody>
        </p:sp>
      </p:grpSp>
      <p:sp>
        <p:nvSpPr>
          <p:cNvPr id="6161" name="Text Box 22">
            <a:extLst>
              <a:ext uri="{FF2B5EF4-FFF2-40B4-BE49-F238E27FC236}">
                <a16:creationId xmlns:a16="http://schemas.microsoft.com/office/drawing/2014/main" id="{E7CE977C-3891-4CF9-AF0F-015B765F0188}"/>
              </a:ext>
            </a:extLst>
          </p:cNvPr>
          <p:cNvSpPr txBox="1">
            <a:spLocks noChangeArrowheads="1"/>
          </p:cNvSpPr>
          <p:nvPr/>
        </p:nvSpPr>
        <p:spPr bwMode="auto">
          <a:xfrm>
            <a:off x="6705601" y="5257801"/>
            <a:ext cx="31083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rgbClr val="1195D3"/>
              </a:buClr>
              <a:buFont typeface="Wingdings" panose="05000000000000000000" pitchFamily="2" charset="2"/>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1195D3"/>
              </a:buClr>
              <a:buFont typeface="Wingdings" panose="05000000000000000000" pitchFamily="2" charset="2"/>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1195D3"/>
              </a:buClr>
              <a:buFont typeface="Wingdings" panose="05000000000000000000" pitchFamily="2" charset="2"/>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r>
              <a:rPr lang="en-GB" altLang="en-US" sz="2400" b="1">
                <a:cs typeface="Arial" panose="020B0604020202020204" pitchFamily="34" charset="0"/>
              </a:rPr>
              <a:t>Inferential Statistics</a:t>
            </a:r>
            <a:endParaRPr lang="en-GB" altLang="en-US" sz="2400">
              <a:cs typeface="Arial" panose="020B0604020202020204" pitchFamily="34" charset="0"/>
            </a:endParaRPr>
          </a:p>
        </p:txBody>
      </p:sp>
      <p:sp>
        <p:nvSpPr>
          <p:cNvPr id="6162" name="Line 23">
            <a:extLst>
              <a:ext uri="{FF2B5EF4-FFF2-40B4-BE49-F238E27FC236}">
                <a16:creationId xmlns:a16="http://schemas.microsoft.com/office/drawing/2014/main" id="{3613F3DA-423A-419B-8454-12657242A118}"/>
              </a:ext>
            </a:extLst>
          </p:cNvPr>
          <p:cNvSpPr>
            <a:spLocks noChangeShapeType="1"/>
          </p:cNvSpPr>
          <p:nvPr/>
        </p:nvSpPr>
        <p:spPr bwMode="auto">
          <a:xfrm flipH="1">
            <a:off x="2855913" y="3284538"/>
            <a:ext cx="1439862" cy="2520950"/>
          </a:xfrm>
          <a:prstGeom prst="line">
            <a:avLst/>
          </a:prstGeom>
          <a:noFill/>
          <a:ln w="9525">
            <a:solidFill>
              <a:srgbClr val="66FF66"/>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163" name="Line 24">
            <a:extLst>
              <a:ext uri="{FF2B5EF4-FFF2-40B4-BE49-F238E27FC236}">
                <a16:creationId xmlns:a16="http://schemas.microsoft.com/office/drawing/2014/main" id="{56308D28-D8C9-4617-86F3-5907311FFDB0}"/>
              </a:ext>
            </a:extLst>
          </p:cNvPr>
          <p:cNvSpPr>
            <a:spLocks noChangeShapeType="1"/>
          </p:cNvSpPr>
          <p:nvPr/>
        </p:nvSpPr>
        <p:spPr bwMode="auto">
          <a:xfrm flipV="1">
            <a:off x="2855913" y="3573464"/>
            <a:ext cx="2519362" cy="2232025"/>
          </a:xfrm>
          <a:prstGeom prst="line">
            <a:avLst/>
          </a:prstGeom>
          <a:noFill/>
          <a:ln w="9525">
            <a:solidFill>
              <a:srgbClr val="66FF66"/>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164" name="Line 25">
            <a:extLst>
              <a:ext uri="{FF2B5EF4-FFF2-40B4-BE49-F238E27FC236}">
                <a16:creationId xmlns:a16="http://schemas.microsoft.com/office/drawing/2014/main" id="{1EC5A108-BBAE-495F-9894-8C242D98D4DA}"/>
              </a:ext>
            </a:extLst>
          </p:cNvPr>
          <p:cNvSpPr>
            <a:spLocks noChangeShapeType="1"/>
          </p:cNvSpPr>
          <p:nvPr/>
        </p:nvSpPr>
        <p:spPr bwMode="auto">
          <a:xfrm flipV="1">
            <a:off x="2855914" y="4076700"/>
            <a:ext cx="3240087" cy="1728788"/>
          </a:xfrm>
          <a:prstGeom prst="line">
            <a:avLst/>
          </a:prstGeom>
          <a:noFill/>
          <a:ln w="9525">
            <a:solidFill>
              <a:srgbClr val="66FF66"/>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165" name="Line 26">
            <a:extLst>
              <a:ext uri="{FF2B5EF4-FFF2-40B4-BE49-F238E27FC236}">
                <a16:creationId xmlns:a16="http://schemas.microsoft.com/office/drawing/2014/main" id="{DB1E87E9-7550-4DA1-B4CA-BB8D66812C0F}"/>
              </a:ext>
            </a:extLst>
          </p:cNvPr>
          <p:cNvSpPr>
            <a:spLocks noChangeShapeType="1"/>
          </p:cNvSpPr>
          <p:nvPr/>
        </p:nvSpPr>
        <p:spPr bwMode="auto">
          <a:xfrm flipV="1">
            <a:off x="2855914" y="2565400"/>
            <a:ext cx="936625" cy="3240088"/>
          </a:xfrm>
          <a:prstGeom prst="line">
            <a:avLst/>
          </a:prstGeom>
          <a:noFill/>
          <a:ln w="9525">
            <a:solidFill>
              <a:srgbClr val="66FF66"/>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166" name="Line 27">
            <a:extLst>
              <a:ext uri="{FF2B5EF4-FFF2-40B4-BE49-F238E27FC236}">
                <a16:creationId xmlns:a16="http://schemas.microsoft.com/office/drawing/2014/main" id="{8FFF2A8E-6C2F-4F39-97AD-94CC2A1C2D5C}"/>
              </a:ext>
            </a:extLst>
          </p:cNvPr>
          <p:cNvSpPr>
            <a:spLocks noChangeShapeType="1"/>
          </p:cNvSpPr>
          <p:nvPr/>
        </p:nvSpPr>
        <p:spPr bwMode="auto">
          <a:xfrm flipV="1">
            <a:off x="2855913" y="2852738"/>
            <a:ext cx="2952750" cy="2952750"/>
          </a:xfrm>
          <a:prstGeom prst="line">
            <a:avLst/>
          </a:prstGeom>
          <a:noFill/>
          <a:ln w="9525">
            <a:solidFill>
              <a:srgbClr val="66FF66"/>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167" name="Line 28">
            <a:extLst>
              <a:ext uri="{FF2B5EF4-FFF2-40B4-BE49-F238E27FC236}">
                <a16:creationId xmlns:a16="http://schemas.microsoft.com/office/drawing/2014/main" id="{F99EFE50-3B68-441C-9AED-3B35E2DDDB85}"/>
              </a:ext>
            </a:extLst>
          </p:cNvPr>
          <p:cNvSpPr>
            <a:spLocks noChangeShapeType="1"/>
          </p:cNvSpPr>
          <p:nvPr/>
        </p:nvSpPr>
        <p:spPr bwMode="auto">
          <a:xfrm flipV="1">
            <a:off x="2855914" y="5157788"/>
            <a:ext cx="2447925" cy="647700"/>
          </a:xfrm>
          <a:prstGeom prst="line">
            <a:avLst/>
          </a:prstGeom>
          <a:noFill/>
          <a:ln w="9525">
            <a:solidFill>
              <a:srgbClr val="66FF66"/>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168" name="Line 29">
            <a:extLst>
              <a:ext uri="{FF2B5EF4-FFF2-40B4-BE49-F238E27FC236}">
                <a16:creationId xmlns:a16="http://schemas.microsoft.com/office/drawing/2014/main" id="{4DCCAE95-22F2-4E78-B937-32D0629BBD1A}"/>
              </a:ext>
            </a:extLst>
          </p:cNvPr>
          <p:cNvSpPr>
            <a:spLocks noChangeShapeType="1"/>
          </p:cNvSpPr>
          <p:nvPr/>
        </p:nvSpPr>
        <p:spPr bwMode="auto">
          <a:xfrm>
            <a:off x="4727575" y="3068639"/>
            <a:ext cx="4681538" cy="1512887"/>
          </a:xfrm>
          <a:prstGeom prst="line">
            <a:avLst/>
          </a:prstGeom>
          <a:noFill/>
          <a:ln w="9525">
            <a:solidFill>
              <a:srgbClr val="00CC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169" name="Line 30">
            <a:extLst>
              <a:ext uri="{FF2B5EF4-FFF2-40B4-BE49-F238E27FC236}">
                <a16:creationId xmlns:a16="http://schemas.microsoft.com/office/drawing/2014/main" id="{FF9757C1-F205-4591-8F74-54FA6BB7159E}"/>
              </a:ext>
            </a:extLst>
          </p:cNvPr>
          <p:cNvSpPr>
            <a:spLocks noChangeShapeType="1"/>
          </p:cNvSpPr>
          <p:nvPr/>
        </p:nvSpPr>
        <p:spPr bwMode="auto">
          <a:xfrm flipH="1" flipV="1">
            <a:off x="3359151" y="3284539"/>
            <a:ext cx="6049963" cy="1296987"/>
          </a:xfrm>
          <a:prstGeom prst="line">
            <a:avLst/>
          </a:prstGeom>
          <a:noFill/>
          <a:ln w="9525">
            <a:solidFill>
              <a:srgbClr val="00CC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170" name="Line 31">
            <a:extLst>
              <a:ext uri="{FF2B5EF4-FFF2-40B4-BE49-F238E27FC236}">
                <a16:creationId xmlns:a16="http://schemas.microsoft.com/office/drawing/2014/main" id="{39BA1BA9-28BF-43CA-AA51-375026FF4F5E}"/>
              </a:ext>
            </a:extLst>
          </p:cNvPr>
          <p:cNvSpPr>
            <a:spLocks noChangeShapeType="1"/>
          </p:cNvSpPr>
          <p:nvPr/>
        </p:nvSpPr>
        <p:spPr bwMode="auto">
          <a:xfrm flipH="1">
            <a:off x="4727575" y="4581525"/>
            <a:ext cx="4681538" cy="503238"/>
          </a:xfrm>
          <a:prstGeom prst="line">
            <a:avLst/>
          </a:prstGeom>
          <a:noFill/>
          <a:ln w="9525">
            <a:solidFill>
              <a:srgbClr val="00CC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171" name="Line 33">
            <a:extLst>
              <a:ext uri="{FF2B5EF4-FFF2-40B4-BE49-F238E27FC236}">
                <a16:creationId xmlns:a16="http://schemas.microsoft.com/office/drawing/2014/main" id="{34350E72-AB50-4F84-93C5-E252AF8F533D}"/>
              </a:ext>
            </a:extLst>
          </p:cNvPr>
          <p:cNvSpPr>
            <a:spLocks noChangeShapeType="1"/>
          </p:cNvSpPr>
          <p:nvPr/>
        </p:nvSpPr>
        <p:spPr bwMode="auto">
          <a:xfrm flipH="1" flipV="1">
            <a:off x="4943475" y="4221163"/>
            <a:ext cx="4465638" cy="360362"/>
          </a:xfrm>
          <a:prstGeom prst="line">
            <a:avLst/>
          </a:prstGeom>
          <a:noFill/>
          <a:ln w="9525">
            <a:solidFill>
              <a:srgbClr val="00CC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172" name="Line 34">
            <a:extLst>
              <a:ext uri="{FF2B5EF4-FFF2-40B4-BE49-F238E27FC236}">
                <a16:creationId xmlns:a16="http://schemas.microsoft.com/office/drawing/2014/main" id="{86ADE404-34B9-4E8F-A02B-DDBA8BCCBCAF}"/>
              </a:ext>
            </a:extLst>
          </p:cNvPr>
          <p:cNvSpPr>
            <a:spLocks noChangeShapeType="1"/>
          </p:cNvSpPr>
          <p:nvPr/>
        </p:nvSpPr>
        <p:spPr bwMode="auto">
          <a:xfrm flipH="1" flipV="1">
            <a:off x="4008439" y="4076701"/>
            <a:ext cx="5400675" cy="504825"/>
          </a:xfrm>
          <a:prstGeom prst="line">
            <a:avLst/>
          </a:prstGeom>
          <a:noFill/>
          <a:ln w="9525">
            <a:solidFill>
              <a:srgbClr val="00CC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173" name="Line 35">
            <a:extLst>
              <a:ext uri="{FF2B5EF4-FFF2-40B4-BE49-F238E27FC236}">
                <a16:creationId xmlns:a16="http://schemas.microsoft.com/office/drawing/2014/main" id="{D00DEBCC-8305-4442-8B9D-A2A907C06BE2}"/>
              </a:ext>
            </a:extLst>
          </p:cNvPr>
          <p:cNvSpPr>
            <a:spLocks noChangeShapeType="1"/>
          </p:cNvSpPr>
          <p:nvPr/>
        </p:nvSpPr>
        <p:spPr bwMode="auto">
          <a:xfrm flipH="1" flipV="1">
            <a:off x="5591175" y="2349501"/>
            <a:ext cx="3817938" cy="2232025"/>
          </a:xfrm>
          <a:prstGeom prst="line">
            <a:avLst/>
          </a:prstGeom>
          <a:noFill/>
          <a:ln w="9525">
            <a:solidFill>
              <a:srgbClr val="00CCFF"/>
            </a:solidFill>
            <a:round/>
            <a:headEnd/>
            <a:tailEnd/>
          </a:ln>
          <a:extLst>
            <a:ext uri="{909E8E84-426E-40DD-AFC4-6F175D3DCCD1}">
              <a14:hiddenFill xmlns:a14="http://schemas.microsoft.com/office/drawing/2010/main">
                <a:noFill/>
              </a14:hiddenFill>
            </a:ext>
          </a:extLst>
        </p:spPr>
        <p:txBody>
          <a:bodyPr/>
          <a:lstStyle/>
          <a:p>
            <a:endParaRPr lang="en-GB"/>
          </a:p>
        </p:txBody>
      </p:sp>
      <p:grpSp>
        <p:nvGrpSpPr>
          <p:cNvPr id="6174" name="Group 38">
            <a:extLst>
              <a:ext uri="{FF2B5EF4-FFF2-40B4-BE49-F238E27FC236}">
                <a16:creationId xmlns:a16="http://schemas.microsoft.com/office/drawing/2014/main" id="{006BC98B-CDBB-44DA-92C3-777F375FDDD0}"/>
              </a:ext>
            </a:extLst>
          </p:cNvPr>
          <p:cNvGrpSpPr>
            <a:grpSpLocks/>
          </p:cNvGrpSpPr>
          <p:nvPr/>
        </p:nvGrpSpPr>
        <p:grpSpPr bwMode="auto">
          <a:xfrm>
            <a:off x="8904288" y="4724400"/>
            <a:ext cx="1466850" cy="261938"/>
            <a:chOff x="4031" y="1258"/>
            <a:chExt cx="924" cy="165"/>
          </a:xfrm>
        </p:grpSpPr>
        <p:sp>
          <p:nvSpPr>
            <p:cNvPr id="6179" name="Rectangle 39">
              <a:extLst>
                <a:ext uri="{FF2B5EF4-FFF2-40B4-BE49-F238E27FC236}">
                  <a16:creationId xmlns:a16="http://schemas.microsoft.com/office/drawing/2014/main" id="{428A0AB9-C440-4139-8672-1F16A102FBDB}"/>
                </a:ext>
              </a:extLst>
            </p:cNvPr>
            <p:cNvSpPr>
              <a:spLocks noChangeArrowheads="1"/>
            </p:cNvSpPr>
            <p:nvPr/>
          </p:nvSpPr>
          <p:spPr bwMode="auto">
            <a:xfrm>
              <a:off x="4031" y="1258"/>
              <a:ext cx="555" cy="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rgbClr val="1195D3"/>
                </a:buClr>
                <a:buFont typeface="Wingdings" panose="05000000000000000000" pitchFamily="2" charset="2"/>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1195D3"/>
                </a:buClr>
                <a:buFont typeface="Wingdings" panose="05000000000000000000" pitchFamily="2" charset="2"/>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1195D3"/>
                </a:buClr>
                <a:buFont typeface="Wingdings" panose="05000000000000000000" pitchFamily="2" charset="2"/>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r>
                <a:rPr lang="en-GB" altLang="en-US" sz="1700">
                  <a:cs typeface="Arial" panose="020B0604020202020204" pitchFamily="34" charset="0"/>
                </a:rPr>
                <a:t>Sample</a:t>
              </a:r>
              <a:r>
                <a:rPr lang="en-GB" altLang="en-US" sz="1700" baseline="-25000">
                  <a:cs typeface="Arial" panose="020B0604020202020204" pitchFamily="34" charset="0"/>
                </a:rPr>
                <a:t>3</a:t>
              </a:r>
              <a:r>
                <a:rPr lang="en-GB" altLang="en-US" sz="1700">
                  <a:cs typeface="Arial" panose="020B0604020202020204" pitchFamily="34" charset="0"/>
                </a:rPr>
                <a:t> </a:t>
              </a:r>
              <a:endParaRPr lang="en-GB" altLang="en-US" sz="2400">
                <a:cs typeface="Arial" panose="020B0604020202020204" pitchFamily="34" charset="0"/>
              </a:endParaRPr>
            </a:p>
          </p:txBody>
        </p:sp>
        <p:sp>
          <p:nvSpPr>
            <p:cNvPr id="6180" name="Rectangle 40">
              <a:extLst>
                <a:ext uri="{FF2B5EF4-FFF2-40B4-BE49-F238E27FC236}">
                  <a16:creationId xmlns:a16="http://schemas.microsoft.com/office/drawing/2014/main" id="{BF35B63E-94B3-4E25-93BD-551F7FF4A39C}"/>
                </a:ext>
              </a:extLst>
            </p:cNvPr>
            <p:cNvSpPr>
              <a:spLocks noChangeArrowheads="1"/>
            </p:cNvSpPr>
            <p:nvPr/>
          </p:nvSpPr>
          <p:spPr bwMode="auto">
            <a:xfrm>
              <a:off x="4549" y="1258"/>
              <a:ext cx="406" cy="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rgbClr val="1195D3"/>
                </a:buClr>
                <a:buFont typeface="Wingdings" panose="05000000000000000000" pitchFamily="2" charset="2"/>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1195D3"/>
                </a:buClr>
                <a:buFont typeface="Wingdings" panose="05000000000000000000" pitchFamily="2" charset="2"/>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1195D3"/>
                </a:buClr>
                <a:buFont typeface="Wingdings" panose="05000000000000000000" pitchFamily="2" charset="2"/>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r>
                <a:rPr lang="en-GB" altLang="en-US" sz="1700">
                  <a:cs typeface="Arial" panose="020B0604020202020204" pitchFamily="34" charset="0"/>
                </a:rPr>
                <a:t>(x</a:t>
              </a:r>
              <a:r>
                <a:rPr lang="en-GB" altLang="en-US" sz="1700" baseline="-25000">
                  <a:cs typeface="Arial" panose="020B0604020202020204" pitchFamily="34" charset="0"/>
                </a:rPr>
                <a:t>3</a:t>
              </a:r>
              <a:r>
                <a:rPr lang="en-GB" altLang="en-US" sz="1700">
                  <a:cs typeface="Arial" panose="020B0604020202020204" pitchFamily="34" charset="0"/>
                </a:rPr>
                <a:t>, s</a:t>
              </a:r>
              <a:r>
                <a:rPr lang="en-GB" altLang="en-US" sz="1700" baseline="-25000">
                  <a:cs typeface="Arial" panose="020B0604020202020204" pitchFamily="34" charset="0"/>
                </a:rPr>
                <a:t>3</a:t>
              </a:r>
              <a:r>
                <a:rPr lang="en-GB" altLang="en-US" sz="1700">
                  <a:cs typeface="Arial" panose="020B0604020202020204" pitchFamily="34" charset="0"/>
                </a:rPr>
                <a:t>)</a:t>
              </a:r>
              <a:endParaRPr lang="en-GB" altLang="en-US" sz="2400">
                <a:cs typeface="Arial" panose="020B0604020202020204" pitchFamily="34" charset="0"/>
              </a:endParaRPr>
            </a:p>
          </p:txBody>
        </p:sp>
      </p:grpSp>
      <p:grpSp>
        <p:nvGrpSpPr>
          <p:cNvPr id="6175" name="Group 42">
            <a:extLst>
              <a:ext uri="{FF2B5EF4-FFF2-40B4-BE49-F238E27FC236}">
                <a16:creationId xmlns:a16="http://schemas.microsoft.com/office/drawing/2014/main" id="{BF5F0C89-81DC-4A64-BBB1-9F593D31AE28}"/>
              </a:ext>
            </a:extLst>
          </p:cNvPr>
          <p:cNvGrpSpPr>
            <a:grpSpLocks/>
          </p:cNvGrpSpPr>
          <p:nvPr/>
        </p:nvGrpSpPr>
        <p:grpSpPr bwMode="auto">
          <a:xfrm>
            <a:off x="2135188" y="5876925"/>
            <a:ext cx="1466850" cy="261938"/>
            <a:chOff x="4031" y="1258"/>
            <a:chExt cx="924" cy="165"/>
          </a:xfrm>
        </p:grpSpPr>
        <p:sp>
          <p:nvSpPr>
            <p:cNvPr id="6176" name="Rectangle 43">
              <a:extLst>
                <a:ext uri="{FF2B5EF4-FFF2-40B4-BE49-F238E27FC236}">
                  <a16:creationId xmlns:a16="http://schemas.microsoft.com/office/drawing/2014/main" id="{F261F19B-1B1F-48CE-9006-6A43BB4D2200}"/>
                </a:ext>
              </a:extLst>
            </p:cNvPr>
            <p:cNvSpPr>
              <a:spLocks noChangeArrowheads="1"/>
            </p:cNvSpPr>
            <p:nvPr/>
          </p:nvSpPr>
          <p:spPr bwMode="auto">
            <a:xfrm>
              <a:off x="4031" y="1258"/>
              <a:ext cx="555" cy="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rgbClr val="1195D3"/>
                </a:buClr>
                <a:buFont typeface="Wingdings" panose="05000000000000000000" pitchFamily="2" charset="2"/>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1195D3"/>
                </a:buClr>
                <a:buFont typeface="Wingdings" panose="05000000000000000000" pitchFamily="2" charset="2"/>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1195D3"/>
                </a:buClr>
                <a:buFont typeface="Wingdings" panose="05000000000000000000" pitchFamily="2" charset="2"/>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r>
                <a:rPr lang="en-GB" altLang="en-US" sz="1700">
                  <a:cs typeface="Arial" panose="020B0604020202020204" pitchFamily="34" charset="0"/>
                </a:rPr>
                <a:t>Sample</a:t>
              </a:r>
              <a:r>
                <a:rPr lang="en-GB" altLang="en-US" sz="1700" baseline="-25000">
                  <a:cs typeface="Arial" panose="020B0604020202020204" pitchFamily="34" charset="0"/>
                </a:rPr>
                <a:t>2</a:t>
              </a:r>
              <a:r>
                <a:rPr lang="en-GB" altLang="en-US" sz="1700">
                  <a:cs typeface="Arial" panose="020B0604020202020204" pitchFamily="34" charset="0"/>
                </a:rPr>
                <a:t> </a:t>
              </a:r>
              <a:endParaRPr lang="en-GB" altLang="en-US" sz="2400">
                <a:cs typeface="Arial" panose="020B0604020202020204" pitchFamily="34" charset="0"/>
              </a:endParaRPr>
            </a:p>
          </p:txBody>
        </p:sp>
        <p:sp>
          <p:nvSpPr>
            <p:cNvPr id="6177" name="Rectangle 44">
              <a:extLst>
                <a:ext uri="{FF2B5EF4-FFF2-40B4-BE49-F238E27FC236}">
                  <a16:creationId xmlns:a16="http://schemas.microsoft.com/office/drawing/2014/main" id="{EF13FB6B-34CE-4B4B-B0B4-9CFE4861E7D7}"/>
                </a:ext>
              </a:extLst>
            </p:cNvPr>
            <p:cNvSpPr>
              <a:spLocks noChangeArrowheads="1"/>
            </p:cNvSpPr>
            <p:nvPr/>
          </p:nvSpPr>
          <p:spPr bwMode="auto">
            <a:xfrm>
              <a:off x="4549" y="1258"/>
              <a:ext cx="406" cy="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rgbClr val="1195D3"/>
                </a:buClr>
                <a:buFont typeface="Wingdings" panose="05000000000000000000" pitchFamily="2" charset="2"/>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1195D3"/>
                </a:buClr>
                <a:buFont typeface="Wingdings" panose="05000000000000000000" pitchFamily="2" charset="2"/>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1195D3"/>
                </a:buClr>
                <a:buFont typeface="Wingdings" panose="05000000000000000000" pitchFamily="2" charset="2"/>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r>
                <a:rPr lang="en-GB" altLang="en-US" sz="1700">
                  <a:cs typeface="Arial" panose="020B0604020202020204" pitchFamily="34" charset="0"/>
                </a:rPr>
                <a:t>(x</a:t>
              </a:r>
              <a:r>
                <a:rPr lang="en-GB" altLang="en-US" sz="1700" baseline="-25000">
                  <a:cs typeface="Arial" panose="020B0604020202020204" pitchFamily="34" charset="0"/>
                </a:rPr>
                <a:t>2</a:t>
              </a:r>
              <a:r>
                <a:rPr lang="en-GB" altLang="en-US" sz="1700">
                  <a:cs typeface="Arial" panose="020B0604020202020204" pitchFamily="34" charset="0"/>
                </a:rPr>
                <a:t>, s</a:t>
              </a:r>
              <a:r>
                <a:rPr lang="en-GB" altLang="en-US" sz="1700" baseline="-25000">
                  <a:cs typeface="Arial" panose="020B0604020202020204" pitchFamily="34" charset="0"/>
                </a:rPr>
                <a:t>2</a:t>
              </a:r>
              <a:r>
                <a:rPr lang="en-GB" altLang="en-US" sz="1700">
                  <a:cs typeface="Arial" panose="020B0604020202020204" pitchFamily="34" charset="0"/>
                </a:rPr>
                <a:t>)</a:t>
              </a:r>
              <a:endParaRPr lang="en-GB" altLang="en-US" sz="2400">
                <a:cs typeface="Arial" panose="020B0604020202020204" pitchFamily="34" charset="0"/>
              </a:endParaRPr>
            </a:p>
          </p:txBody>
        </p:sp>
        <p:sp>
          <p:nvSpPr>
            <p:cNvPr id="6178" name="Line 45">
              <a:extLst>
                <a:ext uri="{FF2B5EF4-FFF2-40B4-BE49-F238E27FC236}">
                  <a16:creationId xmlns:a16="http://schemas.microsoft.com/office/drawing/2014/main" id="{E3028276-4081-4DDD-BA21-D574215BAD0C}"/>
                </a:ext>
              </a:extLst>
            </p:cNvPr>
            <p:cNvSpPr>
              <a:spLocks noChangeShapeType="1"/>
            </p:cNvSpPr>
            <p:nvPr/>
          </p:nvSpPr>
          <p:spPr bwMode="auto">
            <a:xfrm>
              <a:off x="4600" y="1290"/>
              <a:ext cx="53" cy="1"/>
            </a:xfrm>
            <a:prstGeom prst="line">
              <a:avLst/>
            </a:prstGeom>
            <a:noFill/>
            <a:ln w="0">
              <a:solidFill>
                <a:srgbClr val="FFFF80"/>
              </a:solidFill>
              <a:round/>
              <a:headEnd/>
              <a:tailEnd/>
            </a:ln>
            <a:extLst>
              <a:ext uri="{909E8E84-426E-40DD-AFC4-6F175D3DCCD1}">
                <a14:hiddenFill xmlns:a14="http://schemas.microsoft.com/office/drawing/2010/main">
                  <a:noFill/>
                </a14:hiddenFill>
              </a:ext>
            </a:extLst>
          </p:spPr>
          <p:txBody>
            <a:bodyPr/>
            <a:lstStyle/>
            <a:p>
              <a:endParaRPr lang="en-GB"/>
            </a:p>
          </p:txBody>
        </p:sp>
      </p:grpSp>
      <p:cxnSp>
        <p:nvCxnSpPr>
          <p:cNvPr id="3" name="Straight Connector 2">
            <a:extLst>
              <a:ext uri="{FF2B5EF4-FFF2-40B4-BE49-F238E27FC236}">
                <a16:creationId xmlns:a16="http://schemas.microsoft.com/office/drawing/2014/main" id="{9FF67C5F-1A51-4E20-961E-58CFF36B40D9}"/>
              </a:ext>
            </a:extLst>
          </p:cNvPr>
          <p:cNvCxnSpPr/>
          <p:nvPr/>
        </p:nvCxnSpPr>
        <p:spPr bwMode="auto">
          <a:xfrm>
            <a:off x="8815012" y="2054120"/>
            <a:ext cx="100012" cy="0"/>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44" name="Straight Connector 43">
            <a:extLst>
              <a:ext uri="{FF2B5EF4-FFF2-40B4-BE49-F238E27FC236}">
                <a16:creationId xmlns:a16="http://schemas.microsoft.com/office/drawing/2014/main" id="{A3EDE986-9684-42F0-A59C-547A09DBB6EF}"/>
              </a:ext>
            </a:extLst>
          </p:cNvPr>
          <p:cNvCxnSpPr/>
          <p:nvPr/>
        </p:nvCxnSpPr>
        <p:spPr bwMode="auto">
          <a:xfrm>
            <a:off x="9797095" y="4780019"/>
            <a:ext cx="100012" cy="0"/>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45" name="Straight Connector 44">
            <a:extLst>
              <a:ext uri="{FF2B5EF4-FFF2-40B4-BE49-F238E27FC236}">
                <a16:creationId xmlns:a16="http://schemas.microsoft.com/office/drawing/2014/main" id="{32FC1CF1-37EB-4A22-AEF8-4AE100C38F16}"/>
              </a:ext>
            </a:extLst>
          </p:cNvPr>
          <p:cNvCxnSpPr/>
          <p:nvPr/>
        </p:nvCxnSpPr>
        <p:spPr bwMode="auto">
          <a:xfrm>
            <a:off x="3027789" y="5927777"/>
            <a:ext cx="100012" cy="0"/>
          </a:xfrm>
          <a:prstGeom prst="line">
            <a:avLst/>
          </a:prstGeom>
          <a:solidFill>
            <a:schemeClr val="accent1"/>
          </a:solidFill>
          <a:ln w="9525" cap="flat" cmpd="sng" algn="ctr">
            <a:solidFill>
              <a:schemeClr val="tx1"/>
            </a:solidFill>
            <a:prstDash val="solid"/>
            <a:round/>
            <a:headEnd type="none" w="med" len="med"/>
            <a:tailEnd type="none" w="med" len="med"/>
          </a:ln>
          <a:effectLst/>
        </p:spPr>
      </p:cxn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Number Placeholder 2">
            <a:extLst>
              <a:ext uri="{FF2B5EF4-FFF2-40B4-BE49-F238E27FC236}">
                <a16:creationId xmlns:a16="http://schemas.microsoft.com/office/drawing/2014/main" id="{92596422-E41C-4644-BD4D-3330C9D7B4A0}"/>
              </a:ext>
            </a:extLst>
          </p:cNvPr>
          <p:cNvSpPr>
            <a:spLocks noGrp="1" noChangeArrowheads="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1195D3"/>
              </a:buClr>
              <a:buFont typeface="Wingdings" panose="05000000000000000000" pitchFamily="2" charset="2"/>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1195D3"/>
              </a:buClr>
              <a:buFont typeface="Wingdings" panose="05000000000000000000" pitchFamily="2" charset="2"/>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1195D3"/>
              </a:buClr>
              <a:buFont typeface="Wingdings" panose="05000000000000000000" pitchFamily="2" charset="2"/>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6FDADC77-9580-40EC-A1FB-DCF2A3395F42}" type="slidenum">
              <a:rPr lang="en-GB" altLang="en-US" sz="1600">
                <a:solidFill>
                  <a:srgbClr val="BFBFBF"/>
                </a:solidFill>
              </a:rPr>
              <a:pPr>
                <a:spcBef>
                  <a:spcPct val="0"/>
                </a:spcBef>
                <a:buClrTx/>
                <a:buFontTx/>
                <a:buNone/>
              </a:pPr>
              <a:t>6</a:t>
            </a:fld>
            <a:endParaRPr lang="en-GB" altLang="en-US" sz="1600">
              <a:solidFill>
                <a:srgbClr val="BFBFBF"/>
              </a:solidFill>
            </a:endParaRPr>
          </a:p>
        </p:txBody>
      </p:sp>
      <p:sp>
        <p:nvSpPr>
          <p:cNvPr id="6" name="Title 1">
            <a:extLst>
              <a:ext uri="{FF2B5EF4-FFF2-40B4-BE49-F238E27FC236}">
                <a16:creationId xmlns:a16="http://schemas.microsoft.com/office/drawing/2014/main" id="{B1723F76-6399-47C9-BE3B-7995266A0F22}"/>
              </a:ext>
            </a:extLst>
          </p:cNvPr>
          <p:cNvSpPr>
            <a:spLocks noGrp="1"/>
          </p:cNvSpPr>
          <p:nvPr>
            <p:ph type="title"/>
          </p:nvPr>
        </p:nvSpPr>
        <p:spPr>
          <a:xfrm>
            <a:off x="2913064" y="246063"/>
            <a:ext cx="7297737" cy="1143000"/>
          </a:xfrm>
        </p:spPr>
        <p:txBody>
          <a:bodyPr/>
          <a:lstStyle/>
          <a:p>
            <a:pPr eaLnBrk="1" hangingPunct="1">
              <a:defRPr/>
            </a:pPr>
            <a:r>
              <a:rPr lang="en-GB" sz="3000" dirty="0">
                <a:effectLst>
                  <a:outerShdw blurRad="38100" dist="38100" dir="2700000" algn="tl">
                    <a:srgbClr val="C0C0C0"/>
                  </a:outerShdw>
                </a:effectLst>
              </a:rPr>
              <a:t>Types of data</a:t>
            </a:r>
            <a:endParaRPr lang="en-GB" sz="3000" dirty="0"/>
          </a:p>
        </p:txBody>
      </p:sp>
      <p:sp>
        <p:nvSpPr>
          <p:cNvPr id="7" name="Content Placeholder 2">
            <a:extLst>
              <a:ext uri="{FF2B5EF4-FFF2-40B4-BE49-F238E27FC236}">
                <a16:creationId xmlns:a16="http://schemas.microsoft.com/office/drawing/2014/main" id="{F7C1381F-AF20-4C41-982B-8D74B097B3DA}"/>
              </a:ext>
            </a:extLst>
          </p:cNvPr>
          <p:cNvSpPr txBox="1">
            <a:spLocks/>
          </p:cNvSpPr>
          <p:nvPr/>
        </p:nvSpPr>
        <p:spPr>
          <a:xfrm>
            <a:off x="2732089" y="1465263"/>
            <a:ext cx="7678737" cy="3450866"/>
          </a:xfrm>
          <a:prstGeom prst="rect">
            <a:avLst/>
          </a:prstGeom>
        </p:spPr>
        <p:txBody>
          <a:bodyPr/>
          <a:lstStyle/>
          <a:p>
            <a:pPr marL="176213" indent="-176213">
              <a:spcBef>
                <a:spcPct val="20000"/>
              </a:spcBef>
              <a:buClr>
                <a:srgbClr val="FF0000"/>
              </a:buClr>
              <a:buFont typeface="Arial" pitchFamily="34" charset="0"/>
              <a:buChar char="•"/>
              <a:defRPr/>
            </a:pPr>
            <a:r>
              <a:rPr lang="en-GB" sz="2000" kern="0" dirty="0">
                <a:latin typeface="+mj-lt"/>
              </a:rPr>
              <a:t>Nominal - Ordinal – Scale </a:t>
            </a:r>
          </a:p>
          <a:p>
            <a:pPr marL="176213" indent="-176213">
              <a:spcBef>
                <a:spcPct val="20000"/>
              </a:spcBef>
              <a:buClr>
                <a:srgbClr val="FF0000"/>
              </a:buClr>
              <a:buFont typeface="Arial" pitchFamily="34" charset="0"/>
              <a:buChar char="•"/>
              <a:defRPr/>
            </a:pPr>
            <a:endParaRPr lang="en-GB" sz="2000" kern="0" dirty="0">
              <a:latin typeface="+mj-lt"/>
            </a:endParaRPr>
          </a:p>
          <a:p>
            <a:pPr marL="176213" indent="-176213">
              <a:spcBef>
                <a:spcPct val="20000"/>
              </a:spcBef>
              <a:buClr>
                <a:srgbClr val="FF0000"/>
              </a:buClr>
              <a:buFont typeface="Arial" pitchFamily="34" charset="0"/>
              <a:buChar char="•"/>
              <a:defRPr/>
            </a:pPr>
            <a:r>
              <a:rPr lang="en-GB" sz="2000" kern="0" dirty="0">
                <a:latin typeface="+mj-lt"/>
              </a:rPr>
              <a:t>Interval - Ratio</a:t>
            </a:r>
          </a:p>
          <a:p>
            <a:pPr marL="176213" indent="-176213">
              <a:spcBef>
                <a:spcPct val="20000"/>
              </a:spcBef>
              <a:buClr>
                <a:srgbClr val="FF0000"/>
              </a:buClr>
              <a:buFont typeface="Arial" pitchFamily="34" charset="0"/>
              <a:buChar char="•"/>
              <a:defRPr/>
            </a:pPr>
            <a:endParaRPr lang="en-GB" sz="2000" kern="0" dirty="0">
              <a:latin typeface="+mj-lt"/>
            </a:endParaRPr>
          </a:p>
          <a:p>
            <a:pPr marL="176213" indent="-176213">
              <a:spcBef>
                <a:spcPct val="20000"/>
              </a:spcBef>
              <a:buClr>
                <a:srgbClr val="FF0000"/>
              </a:buClr>
              <a:buFont typeface="Arial" pitchFamily="34" charset="0"/>
              <a:buChar char="•"/>
              <a:defRPr/>
            </a:pPr>
            <a:r>
              <a:rPr lang="en-GB" sz="2000" kern="0" dirty="0">
                <a:latin typeface="+mj-lt"/>
              </a:rPr>
              <a:t>Continuous – Categorical</a:t>
            </a:r>
          </a:p>
          <a:p>
            <a:pPr marL="176213" indent="-176213">
              <a:spcBef>
                <a:spcPct val="20000"/>
              </a:spcBef>
              <a:buClr>
                <a:srgbClr val="FF0000"/>
              </a:buClr>
              <a:buFont typeface="Arial" pitchFamily="34" charset="0"/>
              <a:buChar char="•"/>
              <a:defRPr/>
            </a:pPr>
            <a:endParaRPr lang="en-GB" sz="2000" kern="0" dirty="0">
              <a:latin typeface="+mj-lt"/>
            </a:endParaRPr>
          </a:p>
          <a:p>
            <a:pPr eaLnBrk="1" hangingPunct="1">
              <a:spcBef>
                <a:spcPct val="20000"/>
              </a:spcBef>
              <a:buClr>
                <a:srgbClr val="FF0000"/>
              </a:buClr>
              <a:defRPr/>
            </a:pPr>
            <a:r>
              <a:rPr lang="en-GB" sz="2000" kern="0" dirty="0">
                <a:latin typeface="+mj-lt"/>
              </a:rPr>
              <a:t>Type of test depending on the above:</a:t>
            </a:r>
          </a:p>
          <a:p>
            <a:pPr eaLnBrk="1" hangingPunct="1">
              <a:spcBef>
                <a:spcPct val="20000"/>
              </a:spcBef>
              <a:buClr>
                <a:srgbClr val="FF0000"/>
              </a:buClr>
              <a:defRPr/>
            </a:pPr>
            <a:endParaRPr lang="en-GB" sz="2000" kern="0" dirty="0">
              <a:latin typeface="+mj-lt"/>
            </a:endParaRPr>
          </a:p>
          <a:p>
            <a:pPr marL="176213" indent="-176213">
              <a:spcBef>
                <a:spcPct val="20000"/>
              </a:spcBef>
              <a:buClr>
                <a:srgbClr val="FF0000"/>
              </a:buClr>
              <a:buFont typeface="Arial" pitchFamily="34" charset="0"/>
              <a:buChar char="•"/>
              <a:defRPr/>
            </a:pPr>
            <a:r>
              <a:rPr lang="en-GB" sz="2000" kern="0" dirty="0">
                <a:latin typeface="+mj-lt"/>
              </a:rPr>
              <a:t>Parametric – Non parametric</a:t>
            </a:r>
          </a:p>
          <a:p>
            <a:pPr marL="176213" indent="-176213">
              <a:spcBef>
                <a:spcPct val="20000"/>
              </a:spcBef>
              <a:buClr>
                <a:srgbClr val="FF0000"/>
              </a:buClr>
              <a:buFont typeface="Arial" pitchFamily="34" charset="0"/>
              <a:buChar char="•"/>
              <a:defRPr/>
            </a:pPr>
            <a:endParaRPr lang="en-GB" sz="2000" kern="0" dirty="0">
              <a:latin typeface="+mj-lt"/>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ABC73-027D-467A-A403-332D40B76346}"/>
              </a:ext>
            </a:extLst>
          </p:cNvPr>
          <p:cNvSpPr>
            <a:spLocks noGrp="1"/>
          </p:cNvSpPr>
          <p:nvPr>
            <p:ph type="title"/>
          </p:nvPr>
        </p:nvSpPr>
        <p:spPr>
          <a:xfrm>
            <a:off x="2913064" y="246063"/>
            <a:ext cx="7297737" cy="1143000"/>
          </a:xfrm>
        </p:spPr>
        <p:txBody>
          <a:bodyPr/>
          <a:lstStyle/>
          <a:p>
            <a:pPr eaLnBrk="1" hangingPunct="1">
              <a:defRPr/>
            </a:pPr>
            <a:r>
              <a:rPr lang="en-GB" sz="3000" dirty="0">
                <a:effectLst>
                  <a:outerShdw blurRad="38100" dist="38100" dir="2700000" algn="tl">
                    <a:srgbClr val="000000">
                      <a:alpha val="43137"/>
                    </a:srgbClr>
                  </a:outerShdw>
                </a:effectLst>
              </a:rPr>
              <a:t>Normal Distribution</a:t>
            </a:r>
          </a:p>
        </p:txBody>
      </p:sp>
      <p:sp>
        <p:nvSpPr>
          <p:cNvPr id="8195" name="Slide Number Placeholder 2">
            <a:extLst>
              <a:ext uri="{FF2B5EF4-FFF2-40B4-BE49-F238E27FC236}">
                <a16:creationId xmlns:a16="http://schemas.microsoft.com/office/drawing/2014/main" id="{F776C61F-49D9-4866-A035-E55E944664CC}"/>
              </a:ext>
            </a:extLst>
          </p:cNvPr>
          <p:cNvSpPr>
            <a:spLocks noGrp="1" noChangeArrowheads="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1195D3"/>
              </a:buClr>
              <a:buFont typeface="Wingdings" panose="05000000000000000000" pitchFamily="2" charset="2"/>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1195D3"/>
              </a:buClr>
              <a:buFont typeface="Wingdings" panose="05000000000000000000" pitchFamily="2" charset="2"/>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1195D3"/>
              </a:buClr>
              <a:buFont typeface="Wingdings" panose="05000000000000000000" pitchFamily="2" charset="2"/>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2A2A248D-3758-4FC4-A1B8-352458767394}" type="slidenum">
              <a:rPr lang="en-GB" altLang="en-US" sz="1600">
                <a:solidFill>
                  <a:srgbClr val="BFBFBF"/>
                </a:solidFill>
              </a:rPr>
              <a:pPr>
                <a:spcBef>
                  <a:spcPct val="0"/>
                </a:spcBef>
                <a:buClrTx/>
                <a:buFontTx/>
                <a:buNone/>
              </a:pPr>
              <a:t>7</a:t>
            </a:fld>
            <a:endParaRPr lang="en-GB" altLang="en-US" sz="1600">
              <a:solidFill>
                <a:srgbClr val="BFBFBF"/>
              </a:solidFill>
            </a:endParaRPr>
          </a:p>
        </p:txBody>
      </p:sp>
      <p:pic>
        <p:nvPicPr>
          <p:cNvPr id="8196" name="Picture 2">
            <a:extLst>
              <a:ext uri="{FF2B5EF4-FFF2-40B4-BE49-F238E27FC236}">
                <a16:creationId xmlns:a16="http://schemas.microsoft.com/office/drawing/2014/main" id="{A77ED232-055D-405A-9636-D0423631045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09811" y="1870870"/>
            <a:ext cx="4934778" cy="3152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7" name="Picture 3">
            <a:extLst>
              <a:ext uri="{FF2B5EF4-FFF2-40B4-BE49-F238E27FC236}">
                <a16:creationId xmlns:a16="http://schemas.microsoft.com/office/drawing/2014/main" id="{A63BD0CD-285D-428E-95E7-827BE3D60A6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13326" y="5172075"/>
            <a:ext cx="5654675" cy="1341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8" name="Picture 4">
            <a:extLst>
              <a:ext uri="{FF2B5EF4-FFF2-40B4-BE49-F238E27FC236}">
                <a16:creationId xmlns:a16="http://schemas.microsoft.com/office/drawing/2014/main" id="{E12813B5-4E85-4545-A782-863BF4B2417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24001" y="1914525"/>
            <a:ext cx="3982933" cy="25397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xit" presetSubtype="0" fill="hold" nodeType="clickEffect">
                                  <p:stCondLst>
                                    <p:cond delay="0"/>
                                  </p:stCondLst>
                                  <p:childTnLst>
                                    <p:anim calcmode="lin" valueType="num">
                                      <p:cBhvr>
                                        <p:cTn id="6" dur="1000"/>
                                        <p:tgtEl>
                                          <p:spTgt spid="8197"/>
                                        </p:tgtEl>
                                        <p:attrNameLst>
                                          <p:attrName>ppt_w</p:attrName>
                                        </p:attrNameLst>
                                      </p:cBhvr>
                                      <p:tavLst>
                                        <p:tav tm="0">
                                          <p:val>
                                            <p:strVal val="ppt_w"/>
                                          </p:val>
                                        </p:tav>
                                        <p:tav tm="100000">
                                          <p:val>
                                            <p:fltVal val="0"/>
                                          </p:val>
                                        </p:tav>
                                      </p:tavLst>
                                    </p:anim>
                                    <p:anim calcmode="lin" valueType="num">
                                      <p:cBhvr>
                                        <p:cTn id="7" dur="1000"/>
                                        <p:tgtEl>
                                          <p:spTgt spid="8197"/>
                                        </p:tgtEl>
                                        <p:attrNameLst>
                                          <p:attrName>ppt_h</p:attrName>
                                        </p:attrNameLst>
                                      </p:cBhvr>
                                      <p:tavLst>
                                        <p:tav tm="0">
                                          <p:val>
                                            <p:strVal val="ppt_h"/>
                                          </p:val>
                                        </p:tav>
                                        <p:tav tm="100000">
                                          <p:val>
                                            <p:fltVal val="0"/>
                                          </p:val>
                                        </p:tav>
                                      </p:tavLst>
                                    </p:anim>
                                    <p:anim calcmode="lin" valueType="num">
                                      <p:cBhvr>
                                        <p:cTn id="8" dur="1000"/>
                                        <p:tgtEl>
                                          <p:spTgt spid="8197"/>
                                        </p:tgtEl>
                                        <p:attrNameLst>
                                          <p:attrName>style.rotation</p:attrName>
                                        </p:attrNameLst>
                                      </p:cBhvr>
                                      <p:tavLst>
                                        <p:tav tm="0">
                                          <p:val>
                                            <p:fltVal val="0"/>
                                          </p:val>
                                        </p:tav>
                                        <p:tav tm="100000">
                                          <p:val>
                                            <p:fltVal val="90"/>
                                          </p:val>
                                        </p:tav>
                                      </p:tavLst>
                                    </p:anim>
                                    <p:animEffect transition="out" filter="fade">
                                      <p:cBhvr>
                                        <p:cTn id="9" dur="1000"/>
                                        <p:tgtEl>
                                          <p:spTgt spid="8197"/>
                                        </p:tgtEl>
                                      </p:cBhvr>
                                    </p:animEffect>
                                    <p:set>
                                      <p:cBhvr>
                                        <p:cTn id="10" dur="1" fill="hold">
                                          <p:stCondLst>
                                            <p:cond delay="999"/>
                                          </p:stCondLst>
                                        </p:cTn>
                                        <p:tgtEl>
                                          <p:spTgt spid="819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FE66A-2D1A-4F42-A324-E16CD9E625C1}"/>
              </a:ext>
            </a:extLst>
          </p:cNvPr>
          <p:cNvSpPr>
            <a:spLocks noGrp="1"/>
          </p:cNvSpPr>
          <p:nvPr>
            <p:ph type="title"/>
          </p:nvPr>
        </p:nvSpPr>
        <p:spPr>
          <a:xfrm>
            <a:off x="2913064" y="246063"/>
            <a:ext cx="7297737" cy="1008062"/>
          </a:xfrm>
        </p:spPr>
        <p:txBody>
          <a:bodyPr/>
          <a:lstStyle/>
          <a:p>
            <a:pPr eaLnBrk="1" hangingPunct="1">
              <a:defRPr/>
            </a:pPr>
            <a:r>
              <a:rPr lang="en-GB" sz="3000" dirty="0">
                <a:effectLst>
                  <a:outerShdw blurRad="38100" dist="38100" dir="2700000" algn="tl">
                    <a:srgbClr val="C0C0C0"/>
                  </a:outerShdw>
                </a:effectLst>
              </a:rPr>
              <a:t>Describe (</a:t>
            </a:r>
            <a:r>
              <a:rPr lang="en-GB" sz="1600" i="1" dirty="0">
                <a:effectLst>
                  <a:outerShdw blurRad="38100" dist="38100" dir="2700000" algn="tl">
                    <a:srgbClr val="C0C0C0"/>
                  </a:outerShdw>
                </a:effectLst>
              </a:rPr>
              <a:t>mainly</a:t>
            </a:r>
            <a:r>
              <a:rPr lang="en-GB" sz="3000" dirty="0">
                <a:effectLst>
                  <a:outerShdw blurRad="38100" dist="38100" dir="2700000" algn="tl">
                    <a:srgbClr val="C0C0C0"/>
                  </a:outerShdw>
                </a:effectLst>
              </a:rPr>
              <a:t> continuous) data</a:t>
            </a:r>
            <a:endParaRPr lang="en-GB" sz="3000" dirty="0"/>
          </a:p>
        </p:txBody>
      </p:sp>
      <p:sp>
        <p:nvSpPr>
          <p:cNvPr id="9219" name="Content Placeholder 2">
            <a:extLst>
              <a:ext uri="{FF2B5EF4-FFF2-40B4-BE49-F238E27FC236}">
                <a16:creationId xmlns:a16="http://schemas.microsoft.com/office/drawing/2014/main" id="{EE60BE2D-B132-489C-8A4E-2D2028E3BAF9}"/>
              </a:ext>
            </a:extLst>
          </p:cNvPr>
          <p:cNvSpPr>
            <a:spLocks noGrp="1" noChangeArrowheads="1"/>
          </p:cNvSpPr>
          <p:nvPr>
            <p:ph idx="1"/>
          </p:nvPr>
        </p:nvSpPr>
        <p:spPr>
          <a:xfrm>
            <a:off x="2754314" y="1476375"/>
            <a:ext cx="7456487" cy="4584700"/>
          </a:xfrm>
        </p:spPr>
        <p:txBody>
          <a:bodyPr/>
          <a:lstStyle/>
          <a:p>
            <a:pPr eaLnBrk="1" hangingPunct="1">
              <a:lnSpc>
                <a:spcPct val="150000"/>
              </a:lnSpc>
              <a:buClr>
                <a:srgbClr val="FF0000"/>
              </a:buClr>
              <a:buSzPct val="125000"/>
            </a:pPr>
            <a:r>
              <a:rPr lang="en-GB" altLang="en-US" sz="2000" b="1" dirty="0">
                <a:latin typeface="+mj-lt"/>
              </a:rPr>
              <a:t>Mean</a:t>
            </a:r>
            <a:r>
              <a:rPr lang="en-GB" altLang="en-US" sz="2000" dirty="0">
                <a:latin typeface="+mj-lt"/>
              </a:rPr>
              <a:t> </a:t>
            </a:r>
          </a:p>
          <a:p>
            <a:pPr eaLnBrk="1" hangingPunct="1">
              <a:lnSpc>
                <a:spcPct val="150000"/>
              </a:lnSpc>
              <a:buClr>
                <a:srgbClr val="FF0000"/>
              </a:buClr>
              <a:buSzPct val="125000"/>
            </a:pPr>
            <a:r>
              <a:rPr lang="en-GB" altLang="en-US" sz="2000" dirty="0">
                <a:latin typeface="+mj-lt"/>
              </a:rPr>
              <a:t>Variance and </a:t>
            </a:r>
            <a:r>
              <a:rPr lang="en-GB" altLang="en-US" sz="2000" b="1" dirty="0">
                <a:latin typeface="+mj-lt"/>
              </a:rPr>
              <a:t>standard deviation </a:t>
            </a:r>
          </a:p>
          <a:p>
            <a:pPr eaLnBrk="1" hangingPunct="1">
              <a:lnSpc>
                <a:spcPct val="150000"/>
              </a:lnSpc>
              <a:buClr>
                <a:srgbClr val="FF0000"/>
              </a:buClr>
              <a:buSzPct val="125000"/>
            </a:pPr>
            <a:r>
              <a:rPr lang="en-GB" altLang="en-US" sz="2000" dirty="0">
                <a:latin typeface="+mj-lt"/>
              </a:rPr>
              <a:t>Standard error</a:t>
            </a:r>
          </a:p>
          <a:p>
            <a:pPr eaLnBrk="1" hangingPunct="1">
              <a:lnSpc>
                <a:spcPct val="150000"/>
              </a:lnSpc>
              <a:buClr>
                <a:srgbClr val="FF0000"/>
              </a:buClr>
              <a:buSzPct val="125000"/>
            </a:pPr>
            <a:r>
              <a:rPr lang="en-GB" altLang="en-US" sz="2000" dirty="0">
                <a:latin typeface="+mj-lt"/>
              </a:rPr>
              <a:t>Median </a:t>
            </a:r>
          </a:p>
          <a:p>
            <a:pPr eaLnBrk="1" hangingPunct="1">
              <a:lnSpc>
                <a:spcPct val="150000"/>
              </a:lnSpc>
              <a:buClr>
                <a:srgbClr val="FF0000"/>
              </a:buClr>
              <a:buSzPct val="125000"/>
            </a:pPr>
            <a:r>
              <a:rPr lang="en-GB" altLang="en-US" sz="2000" dirty="0">
                <a:latin typeface="+mj-lt"/>
              </a:rPr>
              <a:t>Mode</a:t>
            </a:r>
          </a:p>
          <a:p>
            <a:pPr eaLnBrk="1" hangingPunct="1">
              <a:lnSpc>
                <a:spcPct val="150000"/>
              </a:lnSpc>
              <a:buClr>
                <a:srgbClr val="FF0000"/>
              </a:buClr>
              <a:buSzPct val="125000"/>
            </a:pPr>
            <a:r>
              <a:rPr lang="en-GB" altLang="en-US" sz="2000" dirty="0">
                <a:latin typeface="+mj-lt"/>
              </a:rPr>
              <a:t>Skewness </a:t>
            </a:r>
          </a:p>
          <a:p>
            <a:pPr eaLnBrk="1" hangingPunct="1">
              <a:lnSpc>
                <a:spcPct val="150000"/>
              </a:lnSpc>
              <a:buClr>
                <a:srgbClr val="FF0000"/>
              </a:buClr>
              <a:buSzPct val="125000"/>
            </a:pPr>
            <a:r>
              <a:rPr lang="en-GB" altLang="en-US" sz="2000" dirty="0">
                <a:latin typeface="+mj-lt"/>
              </a:rPr>
              <a:t>Kurtosis</a:t>
            </a:r>
          </a:p>
          <a:p>
            <a:pPr eaLnBrk="1" hangingPunct="1">
              <a:lnSpc>
                <a:spcPct val="150000"/>
              </a:lnSpc>
              <a:buClr>
                <a:srgbClr val="FF0000"/>
              </a:buClr>
              <a:buSzPct val="125000"/>
            </a:pPr>
            <a:r>
              <a:rPr lang="en-GB" altLang="en-US" sz="2000" dirty="0">
                <a:latin typeface="+mj-lt"/>
              </a:rPr>
              <a:t>Outliers</a:t>
            </a:r>
          </a:p>
          <a:p>
            <a:pPr eaLnBrk="1" hangingPunct="1"/>
            <a:endParaRPr lang="en-GB" altLang="en-US" dirty="0">
              <a:latin typeface="+mj-lt"/>
            </a:endParaRPr>
          </a:p>
        </p:txBody>
      </p:sp>
      <p:sp>
        <p:nvSpPr>
          <p:cNvPr id="9220" name="Slide Number Placeholder 3">
            <a:extLst>
              <a:ext uri="{FF2B5EF4-FFF2-40B4-BE49-F238E27FC236}">
                <a16:creationId xmlns:a16="http://schemas.microsoft.com/office/drawing/2014/main" id="{3AE578EC-6876-4A3A-BD6D-EF7E05754C79}"/>
              </a:ext>
            </a:extLst>
          </p:cNvPr>
          <p:cNvSpPr>
            <a:spLocks noGrp="1" noChangeArrowheads="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1195D3"/>
              </a:buClr>
              <a:buFont typeface="Wingdings" panose="05000000000000000000" pitchFamily="2" charset="2"/>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1195D3"/>
              </a:buClr>
              <a:buFont typeface="Wingdings" panose="05000000000000000000" pitchFamily="2" charset="2"/>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1195D3"/>
              </a:buClr>
              <a:buFont typeface="Wingdings" panose="05000000000000000000" pitchFamily="2" charset="2"/>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0F66BCB8-DF29-438C-9207-BB0DC4720EE6}" type="slidenum">
              <a:rPr lang="en-GB" altLang="en-US" sz="1600">
                <a:solidFill>
                  <a:srgbClr val="BFBFBF"/>
                </a:solidFill>
              </a:rPr>
              <a:pPr>
                <a:spcBef>
                  <a:spcPct val="0"/>
                </a:spcBef>
                <a:buClrTx/>
                <a:buFontTx/>
                <a:buNone/>
              </a:pPr>
              <a:t>8</a:t>
            </a:fld>
            <a:endParaRPr lang="en-GB" altLang="en-US" sz="1600">
              <a:solidFill>
                <a:srgbClr val="BFBFBF"/>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3CAEEB-7600-465B-AE9E-4E4347DAE945}"/>
              </a:ext>
            </a:extLst>
          </p:cNvPr>
          <p:cNvSpPr>
            <a:spLocks noGrp="1"/>
          </p:cNvSpPr>
          <p:nvPr>
            <p:ph type="title"/>
          </p:nvPr>
        </p:nvSpPr>
        <p:spPr>
          <a:xfrm>
            <a:off x="2913064" y="246063"/>
            <a:ext cx="7297737" cy="1143000"/>
          </a:xfrm>
        </p:spPr>
        <p:txBody>
          <a:bodyPr/>
          <a:lstStyle/>
          <a:p>
            <a:pPr eaLnBrk="1" hangingPunct="1">
              <a:defRPr/>
            </a:pPr>
            <a:r>
              <a:rPr lang="en-GB" sz="3000" dirty="0">
                <a:effectLst>
                  <a:outerShdw blurRad="38100" dist="38100" dir="2700000" algn="tl">
                    <a:srgbClr val="000000">
                      <a:alpha val="43137"/>
                    </a:srgbClr>
                  </a:outerShdw>
                </a:effectLst>
              </a:rPr>
              <a:t>The 68-95-99.7% Rule &amp; The Standard Normal Distribution</a:t>
            </a:r>
          </a:p>
        </p:txBody>
      </p:sp>
      <p:sp>
        <p:nvSpPr>
          <p:cNvPr id="10243" name="Slide Number Placeholder 2">
            <a:extLst>
              <a:ext uri="{FF2B5EF4-FFF2-40B4-BE49-F238E27FC236}">
                <a16:creationId xmlns:a16="http://schemas.microsoft.com/office/drawing/2014/main" id="{AF0450E4-5C2E-45CD-BC90-D62AF8DF142A}"/>
              </a:ext>
            </a:extLst>
          </p:cNvPr>
          <p:cNvSpPr>
            <a:spLocks noGrp="1" noChangeArrowheads="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1195D3"/>
              </a:buClr>
              <a:buFont typeface="Wingdings" panose="05000000000000000000" pitchFamily="2" charset="2"/>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1195D3"/>
              </a:buClr>
              <a:buFont typeface="Wingdings" panose="05000000000000000000" pitchFamily="2" charset="2"/>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1195D3"/>
              </a:buClr>
              <a:buFont typeface="Wingdings" panose="05000000000000000000" pitchFamily="2" charset="2"/>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C6DCEEC1-E6E6-44CC-973C-C413605B62FE}" type="slidenum">
              <a:rPr lang="en-GB" altLang="en-US" sz="1600">
                <a:solidFill>
                  <a:srgbClr val="BFBFBF"/>
                </a:solidFill>
              </a:rPr>
              <a:pPr>
                <a:spcBef>
                  <a:spcPct val="0"/>
                </a:spcBef>
                <a:buClrTx/>
                <a:buFontTx/>
                <a:buNone/>
              </a:pPr>
              <a:t>9</a:t>
            </a:fld>
            <a:endParaRPr lang="en-GB" altLang="en-US" sz="1600">
              <a:solidFill>
                <a:srgbClr val="BFBFBF"/>
              </a:solidFill>
            </a:endParaRPr>
          </a:p>
        </p:txBody>
      </p:sp>
      <p:pic>
        <p:nvPicPr>
          <p:cNvPr id="10244" name="Picture 5">
            <a:extLst>
              <a:ext uri="{FF2B5EF4-FFF2-40B4-BE49-F238E27FC236}">
                <a16:creationId xmlns:a16="http://schemas.microsoft.com/office/drawing/2014/main" id="{339BF72F-908C-4B8B-9CD7-2EF7C2EF254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02753" y="1695450"/>
            <a:ext cx="7586494" cy="246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5" name="Picture 7">
            <a:extLst>
              <a:ext uri="{FF2B5EF4-FFF2-40B4-BE49-F238E27FC236}">
                <a16:creationId xmlns:a16="http://schemas.microsoft.com/office/drawing/2014/main" id="{28B820B4-056B-4BE2-95C3-5227CFD27E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44144" y="4454525"/>
            <a:ext cx="4151312" cy="2157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3CAEEB-7600-465B-AE9E-4E4347DAE945}"/>
              </a:ext>
            </a:extLst>
          </p:cNvPr>
          <p:cNvSpPr>
            <a:spLocks noGrp="1"/>
          </p:cNvSpPr>
          <p:nvPr>
            <p:ph type="title"/>
          </p:nvPr>
        </p:nvSpPr>
        <p:spPr>
          <a:xfrm>
            <a:off x="2913064" y="246063"/>
            <a:ext cx="7297737" cy="1143000"/>
          </a:xfrm>
        </p:spPr>
        <p:txBody>
          <a:bodyPr/>
          <a:lstStyle/>
          <a:p>
            <a:pPr eaLnBrk="1" hangingPunct="1">
              <a:defRPr/>
            </a:pPr>
            <a:r>
              <a:rPr lang="en-GB" sz="3000" dirty="0">
                <a:effectLst>
                  <a:outerShdw blurRad="38100" dist="38100" dir="2700000" algn="tl">
                    <a:srgbClr val="000000">
                      <a:alpha val="43137"/>
                    </a:srgbClr>
                  </a:outerShdw>
                </a:effectLst>
              </a:rPr>
              <a:t>The 68-95-99.7% Rule &amp; The Standard Normal Distribution</a:t>
            </a:r>
          </a:p>
        </p:txBody>
      </p:sp>
      <p:sp>
        <p:nvSpPr>
          <p:cNvPr id="10243" name="Slide Number Placeholder 2">
            <a:extLst>
              <a:ext uri="{FF2B5EF4-FFF2-40B4-BE49-F238E27FC236}">
                <a16:creationId xmlns:a16="http://schemas.microsoft.com/office/drawing/2014/main" id="{AF0450E4-5C2E-45CD-BC90-D62AF8DF142A}"/>
              </a:ext>
            </a:extLst>
          </p:cNvPr>
          <p:cNvSpPr>
            <a:spLocks noGrp="1" noChangeArrowheads="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1195D3"/>
              </a:buClr>
              <a:buFont typeface="Wingdings" panose="05000000000000000000" pitchFamily="2" charset="2"/>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1195D3"/>
              </a:buClr>
              <a:buFont typeface="Wingdings" panose="05000000000000000000" pitchFamily="2" charset="2"/>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1195D3"/>
              </a:buClr>
              <a:buFont typeface="Wingdings" panose="05000000000000000000" pitchFamily="2" charset="2"/>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C6DCEEC1-E6E6-44CC-973C-C413605B62FE}" type="slidenum">
              <a:rPr lang="en-GB" altLang="en-US" sz="1600">
                <a:solidFill>
                  <a:srgbClr val="BFBFBF"/>
                </a:solidFill>
              </a:rPr>
              <a:pPr>
                <a:spcBef>
                  <a:spcPct val="0"/>
                </a:spcBef>
                <a:buClrTx/>
                <a:buFontTx/>
                <a:buNone/>
              </a:pPr>
              <a:t>10</a:t>
            </a:fld>
            <a:endParaRPr lang="en-GB" altLang="en-US" sz="1600">
              <a:solidFill>
                <a:srgbClr val="BFBFBF"/>
              </a:solidFill>
            </a:endParaRPr>
          </a:p>
        </p:txBody>
      </p:sp>
      <p:pic>
        <p:nvPicPr>
          <p:cNvPr id="10245" name="Picture 7">
            <a:extLst>
              <a:ext uri="{FF2B5EF4-FFF2-40B4-BE49-F238E27FC236}">
                <a16:creationId xmlns:a16="http://schemas.microsoft.com/office/drawing/2014/main" id="{28B820B4-056B-4BE2-95C3-5227CFD27E5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44144" y="4454525"/>
            <a:ext cx="4151312" cy="2157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mc:AlternateContent xmlns:mc="http://schemas.openxmlformats.org/markup-compatibility/2006" xmlns:a14="http://schemas.microsoft.com/office/drawing/2010/main">
        <mc:Choice Requires="a14">
          <p:sp>
            <p:nvSpPr>
              <p:cNvPr id="3" name="Rectangle 3">
                <a:extLst>
                  <a:ext uri="{FF2B5EF4-FFF2-40B4-BE49-F238E27FC236}">
                    <a16:creationId xmlns:a16="http://schemas.microsoft.com/office/drawing/2014/main" id="{0C112DF5-D0E8-CB55-089A-B0A498EA6C20}"/>
                  </a:ext>
                </a:extLst>
              </p:cNvPr>
              <p:cNvSpPr txBox="1">
                <a:spLocks noChangeArrowheads="1"/>
              </p:cNvSpPr>
              <p:nvPr/>
            </p:nvSpPr>
            <p:spPr>
              <a:xfrm>
                <a:off x="2417960" y="1478583"/>
                <a:ext cx="7659491" cy="2702893"/>
              </a:xfrm>
              <a:prstGeom prst="rect">
                <a:avLst/>
              </a:prstGeom>
            </p:spPr>
            <p:txBody>
              <a:bodyPr/>
              <a:lstStyle>
                <a:lvl1pPr marL="342900" indent="-342900" algn="l" rtl="0" eaLnBrk="0" fontAlgn="base" hangingPunct="0">
                  <a:spcBef>
                    <a:spcPct val="20000"/>
                  </a:spcBef>
                  <a:spcAft>
                    <a:spcPct val="0"/>
                  </a:spcAft>
                  <a:buClr>
                    <a:srgbClr val="1195D3"/>
                  </a:buClr>
                  <a:buFont typeface="Wingdings" panose="05000000000000000000" pitchFamily="2" charset="2"/>
                  <a:buChar char="§"/>
                  <a:defRPr sz="3200">
                    <a:solidFill>
                      <a:schemeClr val="tx1"/>
                    </a:solidFill>
                    <a:latin typeface="+mn-lt"/>
                    <a:ea typeface="+mn-ea"/>
                    <a:cs typeface="+mn-cs"/>
                  </a:defRPr>
                </a:lvl1pPr>
                <a:lvl2pPr marL="819150" indent="-285750" algn="l" rtl="0" eaLnBrk="0" fontAlgn="base" hangingPunct="0">
                  <a:spcBef>
                    <a:spcPct val="20000"/>
                  </a:spcBef>
                  <a:spcAft>
                    <a:spcPct val="0"/>
                  </a:spcAft>
                  <a:buClr>
                    <a:srgbClr val="1195D3"/>
                  </a:buClr>
                  <a:buFont typeface="Wingdings" panose="05000000000000000000" pitchFamily="2" charset="2"/>
                  <a:buChar char="§"/>
                  <a:defRPr sz="2800">
                    <a:solidFill>
                      <a:schemeClr val="tx1"/>
                    </a:solidFill>
                    <a:latin typeface="+mn-lt"/>
                    <a:ea typeface="+mn-ea"/>
                  </a:defRPr>
                </a:lvl2pPr>
                <a:lvl3pPr marL="1238250" indent="-228600" algn="l" rtl="0" eaLnBrk="0" fontAlgn="base" hangingPunct="0">
                  <a:spcBef>
                    <a:spcPct val="20000"/>
                  </a:spcBef>
                  <a:spcAft>
                    <a:spcPct val="0"/>
                  </a:spcAft>
                  <a:buClr>
                    <a:srgbClr val="1195D3"/>
                  </a:buClr>
                  <a:buFont typeface="Wingdings" panose="05000000000000000000" pitchFamily="2" charset="2"/>
                  <a:buChar char="§"/>
                  <a:defRPr sz="2400">
                    <a:solidFill>
                      <a:schemeClr val="tx1"/>
                    </a:solidFill>
                    <a:latin typeface="+mn-lt"/>
                    <a:ea typeface="+mn-ea"/>
                  </a:defRPr>
                </a:lvl3pPr>
                <a:lvl4pPr marL="1657350" indent="-228600" algn="l" rtl="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mn-lt"/>
                    <a:ea typeface="+mn-ea"/>
                  </a:defRPr>
                </a:lvl4pPr>
                <a:lvl5pPr marL="2076450" indent="-228600" algn="l" rtl="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mn-lt"/>
                    <a:ea typeface="+mn-ea"/>
                  </a:defRPr>
                </a:lvl5pPr>
                <a:lvl6pPr marL="2533650" indent="-228600" algn="l" rtl="0" eaLnBrk="1" fontAlgn="base" hangingPunct="1">
                  <a:spcBef>
                    <a:spcPct val="20000"/>
                  </a:spcBef>
                  <a:spcAft>
                    <a:spcPct val="0"/>
                  </a:spcAft>
                  <a:buClr>
                    <a:srgbClr val="1195D3"/>
                  </a:buClr>
                  <a:buFont typeface="Wingdings" pitchFamily="-64" charset="2"/>
                  <a:buChar char="§"/>
                  <a:defRPr sz="2000">
                    <a:solidFill>
                      <a:schemeClr val="tx1"/>
                    </a:solidFill>
                    <a:latin typeface="+mn-lt"/>
                    <a:ea typeface="+mn-ea"/>
                  </a:defRPr>
                </a:lvl6pPr>
                <a:lvl7pPr marL="2990850" indent="-228600" algn="l" rtl="0" eaLnBrk="1" fontAlgn="base" hangingPunct="1">
                  <a:spcBef>
                    <a:spcPct val="20000"/>
                  </a:spcBef>
                  <a:spcAft>
                    <a:spcPct val="0"/>
                  </a:spcAft>
                  <a:buClr>
                    <a:srgbClr val="1195D3"/>
                  </a:buClr>
                  <a:buFont typeface="Wingdings" pitchFamily="-64" charset="2"/>
                  <a:buChar char="§"/>
                  <a:defRPr sz="2000">
                    <a:solidFill>
                      <a:schemeClr val="tx1"/>
                    </a:solidFill>
                    <a:latin typeface="+mn-lt"/>
                    <a:ea typeface="+mn-ea"/>
                  </a:defRPr>
                </a:lvl7pPr>
                <a:lvl8pPr marL="3448050" indent="-228600" algn="l" rtl="0" eaLnBrk="1" fontAlgn="base" hangingPunct="1">
                  <a:spcBef>
                    <a:spcPct val="20000"/>
                  </a:spcBef>
                  <a:spcAft>
                    <a:spcPct val="0"/>
                  </a:spcAft>
                  <a:buClr>
                    <a:srgbClr val="1195D3"/>
                  </a:buClr>
                  <a:buFont typeface="Wingdings" pitchFamily="-64" charset="2"/>
                  <a:buChar char="§"/>
                  <a:defRPr sz="2000">
                    <a:solidFill>
                      <a:schemeClr val="tx1"/>
                    </a:solidFill>
                    <a:latin typeface="+mn-lt"/>
                    <a:ea typeface="+mn-ea"/>
                  </a:defRPr>
                </a:lvl8pPr>
                <a:lvl9pPr marL="3905250" indent="-228600" algn="l" rtl="0" eaLnBrk="1" fontAlgn="base" hangingPunct="1">
                  <a:spcBef>
                    <a:spcPct val="20000"/>
                  </a:spcBef>
                  <a:spcAft>
                    <a:spcPct val="0"/>
                  </a:spcAft>
                  <a:buClr>
                    <a:srgbClr val="1195D3"/>
                  </a:buClr>
                  <a:buFont typeface="Wingdings" pitchFamily="-64" charset="2"/>
                  <a:buChar char="§"/>
                  <a:defRPr sz="2000">
                    <a:solidFill>
                      <a:schemeClr val="tx1"/>
                    </a:solidFill>
                    <a:latin typeface="+mn-lt"/>
                    <a:ea typeface="+mn-ea"/>
                  </a:defRPr>
                </a:lvl9pPr>
              </a:lstStyle>
              <a:p>
                <a:pPr lvl="1" eaLnBrk="1" hangingPunct="1"/>
                <a:r>
                  <a:rPr lang="en-US" altLang="en-US" sz="1600" kern="0" dirty="0"/>
                  <a:t>Calculate a </a:t>
                </a:r>
                <a:r>
                  <a:rPr lang="en-US" altLang="en-US" sz="1600" i="1" kern="0" dirty="0"/>
                  <a:t>Z</a:t>
                </a:r>
                <a:r>
                  <a:rPr lang="en-US" altLang="en-US" sz="1600" kern="0" dirty="0"/>
                  <a:t> score:                  </a:t>
                </a:r>
              </a:p>
              <a:p>
                <a:pPr marL="0" indent="0">
                  <a:buNone/>
                </a:pPr>
                <a:endParaRPr lang="en-US" altLang="en-US" sz="1600" kern="0" dirty="0"/>
              </a:p>
              <a:p>
                <a:pPr lvl="1" eaLnBrk="1" hangingPunct="1"/>
                <a14:m>
                  <m:oMath xmlns:m="http://schemas.openxmlformats.org/officeDocument/2006/math">
                    <m:r>
                      <a:rPr lang="en-GB" altLang="en-US" sz="2000" i="1" kern="0">
                        <a:latin typeface="Cambria Math" panose="02040503050406030204" pitchFamily="18" charset="0"/>
                        <a:ea typeface="Cambria Math" panose="02040503050406030204" pitchFamily="18" charset="0"/>
                      </a:rPr>
                      <m:t>𝑍</m:t>
                    </m:r>
                    <m:r>
                      <a:rPr lang="en-GB" altLang="en-US" sz="2000" i="1" kern="0">
                        <a:latin typeface="Cambria Math" panose="02040503050406030204" pitchFamily="18" charset="0"/>
                        <a:ea typeface="Cambria Math" panose="02040503050406030204" pitchFamily="18" charset="0"/>
                      </a:rPr>
                      <m:t>= </m:t>
                    </m:r>
                    <m:f>
                      <m:fPr>
                        <m:ctrlPr>
                          <a:rPr lang="en-GB" altLang="en-US" sz="2000" i="1" kern="0">
                            <a:latin typeface="Cambria Math" panose="02040503050406030204" pitchFamily="18" charset="0"/>
                            <a:ea typeface="Cambria Math" panose="02040503050406030204" pitchFamily="18" charset="0"/>
                          </a:rPr>
                        </m:ctrlPr>
                      </m:fPr>
                      <m:num>
                        <m:r>
                          <a:rPr lang="en-GB" altLang="en-US" sz="2000" i="1" kern="0">
                            <a:latin typeface="Cambria Math" panose="02040503050406030204" pitchFamily="18" charset="0"/>
                            <a:ea typeface="Cambria Math" panose="02040503050406030204" pitchFamily="18" charset="0"/>
                          </a:rPr>
                          <m:t>𝑥</m:t>
                        </m:r>
                        <m:r>
                          <a:rPr lang="en-GB" altLang="en-US" sz="2000" i="1" kern="0">
                            <a:latin typeface="Cambria Math" panose="02040503050406030204" pitchFamily="18" charset="0"/>
                            <a:ea typeface="Cambria Math" panose="02040503050406030204" pitchFamily="18" charset="0"/>
                          </a:rPr>
                          <m:t>−</m:t>
                        </m:r>
                        <m:r>
                          <a:rPr lang="en-GB" altLang="en-US" sz="2000" i="1" kern="0">
                            <a:latin typeface="Cambria Math" panose="02040503050406030204" pitchFamily="18" charset="0"/>
                            <a:ea typeface="Cambria Math" panose="02040503050406030204" pitchFamily="18" charset="0"/>
                          </a:rPr>
                          <m:t>𝜇</m:t>
                        </m:r>
                      </m:num>
                      <m:den>
                        <m:r>
                          <a:rPr lang="en-GB" altLang="en-US" sz="2000" i="1" kern="0">
                            <a:latin typeface="Cambria Math" panose="02040503050406030204" pitchFamily="18" charset="0"/>
                            <a:ea typeface="Cambria Math" panose="02040503050406030204" pitchFamily="18" charset="0"/>
                          </a:rPr>
                          <m:t>𝜎</m:t>
                        </m:r>
                      </m:den>
                    </m:f>
                  </m:oMath>
                </a14:m>
                <a:endParaRPr lang="en-US" altLang="en-US" sz="1600" kern="0" dirty="0"/>
              </a:p>
              <a:p>
                <a:pPr lvl="1" eaLnBrk="1" hangingPunct="1"/>
                <a:endParaRPr lang="en-US" altLang="en-US" sz="1600" kern="0" dirty="0"/>
              </a:p>
              <a:p>
                <a:pPr lvl="1" eaLnBrk="1" hangingPunct="1"/>
                <a:r>
                  <a:rPr lang="en-US" altLang="en-US" sz="1600" kern="0" dirty="0"/>
                  <a:t>Z is a ratio – the observed difference / error or difference we would expect due to chance.</a:t>
                </a:r>
              </a:p>
              <a:p>
                <a:pPr lvl="1" eaLnBrk="1" hangingPunct="1"/>
                <a:r>
                  <a:rPr lang="en-US" altLang="en-US" sz="1600" kern="0" dirty="0"/>
                  <a:t>This is the basis or all tests of difference. </a:t>
                </a:r>
              </a:p>
              <a:p>
                <a:pPr lvl="1" eaLnBrk="1" hangingPunct="1"/>
                <a:r>
                  <a:rPr lang="en-US" altLang="en-US" sz="1600" kern="0" dirty="0"/>
                  <a:t>Placing scores and differences in context – what have you got compared to what you might expect due to normal fluctuations.</a:t>
                </a:r>
              </a:p>
              <a:p>
                <a:pPr eaLnBrk="1" hangingPunct="1">
                  <a:buFontTx/>
                  <a:buNone/>
                </a:pPr>
                <a:endParaRPr lang="en-GB" altLang="en-US" sz="1600" kern="0" dirty="0"/>
              </a:p>
            </p:txBody>
          </p:sp>
        </mc:Choice>
        <mc:Fallback xmlns="">
          <p:sp>
            <p:nvSpPr>
              <p:cNvPr id="3" name="Rectangle 3">
                <a:extLst>
                  <a:ext uri="{FF2B5EF4-FFF2-40B4-BE49-F238E27FC236}">
                    <a16:creationId xmlns:a16="http://schemas.microsoft.com/office/drawing/2014/main" id="{0C112DF5-D0E8-CB55-089A-B0A498EA6C20}"/>
                  </a:ext>
                </a:extLst>
              </p:cNvPr>
              <p:cNvSpPr txBox="1">
                <a:spLocks noRot="1" noChangeAspect="1" noMove="1" noResize="1" noEditPoints="1" noAdjustHandles="1" noChangeArrowheads="1" noChangeShapeType="1" noTextEdit="1"/>
              </p:cNvSpPr>
              <p:nvPr/>
            </p:nvSpPr>
            <p:spPr>
              <a:xfrm>
                <a:off x="2417960" y="1478583"/>
                <a:ext cx="7659491" cy="2702893"/>
              </a:xfrm>
              <a:prstGeom prst="rect">
                <a:avLst/>
              </a:prstGeom>
              <a:blipFill>
                <a:blip r:embed="rId3"/>
                <a:stretch>
                  <a:fillRect t="-903" r="-955" b="-5643"/>
                </a:stretch>
              </a:blipFill>
            </p:spPr>
            <p:txBody>
              <a:bodyPr/>
              <a:lstStyle/>
              <a:p>
                <a:r>
                  <a:rPr lang="en-GB">
                    <a:noFill/>
                  </a:rPr>
                  <a:t> </a:t>
                </a:r>
              </a:p>
            </p:txBody>
          </p:sp>
        </mc:Fallback>
      </mc:AlternateContent>
    </p:spTree>
    <p:extLst>
      <p:ext uri="{BB962C8B-B14F-4D97-AF65-F5344CB8AC3E}">
        <p14:creationId xmlns:p14="http://schemas.microsoft.com/office/powerpoint/2010/main" val="34108263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2B883-A626-4566-9575-D1871BCEA693}"/>
              </a:ext>
            </a:extLst>
          </p:cNvPr>
          <p:cNvSpPr>
            <a:spLocks noGrp="1"/>
          </p:cNvSpPr>
          <p:nvPr>
            <p:ph type="title"/>
          </p:nvPr>
        </p:nvSpPr>
        <p:spPr/>
        <p:txBody>
          <a:bodyPr/>
          <a:lstStyle/>
          <a:p>
            <a:r>
              <a:rPr lang="en-GB" sz="3200" dirty="0">
                <a:effectLst>
                  <a:outerShdw blurRad="38100" dist="38100" dir="2700000" algn="tl">
                    <a:srgbClr val="000000">
                      <a:alpha val="43137"/>
                    </a:srgbClr>
                  </a:outerShdw>
                </a:effectLst>
              </a:rPr>
              <a:t>Why is a normal distribution / symmetrical distribution important?</a:t>
            </a:r>
            <a:endParaRPr lang="en-GB" sz="3200" dirty="0"/>
          </a:p>
        </p:txBody>
      </p:sp>
      <p:sp>
        <p:nvSpPr>
          <p:cNvPr id="4" name="Content Placeholder 3">
            <a:extLst>
              <a:ext uri="{FF2B5EF4-FFF2-40B4-BE49-F238E27FC236}">
                <a16:creationId xmlns:a16="http://schemas.microsoft.com/office/drawing/2014/main" id="{D329354E-D8D7-4356-8113-A7F82337D98C}"/>
              </a:ext>
            </a:extLst>
          </p:cNvPr>
          <p:cNvSpPr>
            <a:spLocks noGrp="1"/>
          </p:cNvSpPr>
          <p:nvPr>
            <p:ph idx="1"/>
          </p:nvPr>
        </p:nvSpPr>
        <p:spPr>
          <a:xfrm>
            <a:off x="2560639" y="1769126"/>
            <a:ext cx="7297737" cy="1358575"/>
          </a:xfrm>
        </p:spPr>
        <p:txBody>
          <a:bodyPr/>
          <a:lstStyle/>
          <a:p>
            <a:pPr marL="0" indent="0">
              <a:buNone/>
            </a:pPr>
            <a:r>
              <a:rPr lang="en-GB" dirty="0"/>
              <a:t>We use the mean (or median, or mode) to characterise a variable</a:t>
            </a:r>
          </a:p>
        </p:txBody>
      </p:sp>
      <p:sp>
        <p:nvSpPr>
          <p:cNvPr id="3" name="Slide Number Placeholder 2">
            <a:extLst>
              <a:ext uri="{FF2B5EF4-FFF2-40B4-BE49-F238E27FC236}">
                <a16:creationId xmlns:a16="http://schemas.microsoft.com/office/drawing/2014/main" id="{0DFFC30E-418D-4EAC-A516-561DC5323EEB}"/>
              </a:ext>
            </a:extLst>
          </p:cNvPr>
          <p:cNvSpPr>
            <a:spLocks noGrp="1"/>
          </p:cNvSpPr>
          <p:nvPr>
            <p:ph type="sldNum" sz="quarter" idx="10"/>
          </p:nvPr>
        </p:nvSpPr>
        <p:spPr/>
        <p:txBody>
          <a:bodyPr/>
          <a:lstStyle/>
          <a:p>
            <a:fld id="{E2C907B1-CEB0-4FAB-802E-D51C52C5D967}" type="slidenum">
              <a:rPr lang="en-GB" altLang="en-US" smtClean="0"/>
              <a:pPr/>
              <a:t>11</a:t>
            </a:fld>
            <a:endParaRPr lang="en-GB" altLang="en-US"/>
          </a:p>
        </p:txBody>
      </p:sp>
      <p:pic>
        <p:nvPicPr>
          <p:cNvPr id="5" name="Picture 4">
            <a:extLst>
              <a:ext uri="{FF2B5EF4-FFF2-40B4-BE49-F238E27FC236}">
                <a16:creationId xmlns:a16="http://schemas.microsoft.com/office/drawing/2014/main" id="{C87BE475-59CD-4ABC-A69F-D17F47DA150A}"/>
              </a:ext>
            </a:extLst>
          </p:cNvPr>
          <p:cNvPicPr>
            <a:picLocks noChangeAspect="1"/>
          </p:cNvPicPr>
          <p:nvPr/>
        </p:nvPicPr>
        <p:blipFill>
          <a:blip r:embed="rId2"/>
          <a:stretch>
            <a:fillRect/>
          </a:stretch>
        </p:blipFill>
        <p:spPr>
          <a:xfrm>
            <a:off x="2913062" y="3448050"/>
            <a:ext cx="3771900" cy="2514600"/>
          </a:xfrm>
          <a:prstGeom prst="rect">
            <a:avLst/>
          </a:prstGeom>
        </p:spPr>
      </p:pic>
      <p:sp>
        <p:nvSpPr>
          <p:cNvPr id="6" name="TextBox 5">
            <a:extLst>
              <a:ext uri="{FF2B5EF4-FFF2-40B4-BE49-F238E27FC236}">
                <a16:creationId xmlns:a16="http://schemas.microsoft.com/office/drawing/2014/main" id="{288A9778-E01B-4726-B131-C32851E0395D}"/>
              </a:ext>
            </a:extLst>
          </p:cNvPr>
          <p:cNvSpPr txBox="1"/>
          <p:nvPr/>
        </p:nvSpPr>
        <p:spPr>
          <a:xfrm>
            <a:off x="6209506" y="4442136"/>
            <a:ext cx="3971924" cy="369332"/>
          </a:xfrm>
          <a:prstGeom prst="rect">
            <a:avLst/>
          </a:prstGeom>
          <a:noFill/>
        </p:spPr>
        <p:txBody>
          <a:bodyPr wrap="square" rtlCol="0">
            <a:spAutoFit/>
          </a:bodyPr>
          <a:lstStyle/>
          <a:p>
            <a:r>
              <a:rPr lang="en-GB" dirty="0"/>
              <a:t>“you either love it or hate it”</a:t>
            </a:r>
          </a:p>
        </p:txBody>
      </p:sp>
    </p:spTree>
    <p:extLst>
      <p:ext uri="{BB962C8B-B14F-4D97-AF65-F5344CB8AC3E}">
        <p14:creationId xmlns:p14="http://schemas.microsoft.com/office/powerpoint/2010/main" val="32122772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F77F65C-0166-7C4D-70AB-22F1D502FC2B}"/>
              </a:ext>
            </a:extLst>
          </p:cNvPr>
          <p:cNvSpPr>
            <a:spLocks noGrp="1"/>
          </p:cNvSpPr>
          <p:nvPr>
            <p:ph type="sldNum" sz="quarter" idx="10"/>
          </p:nvPr>
        </p:nvSpPr>
        <p:spPr/>
        <p:txBody>
          <a:bodyPr/>
          <a:lstStyle/>
          <a:p>
            <a:fld id="{7655C3DF-C54D-44D2-8CF3-83C9A3295429}" type="slidenum">
              <a:rPr lang="en-GB" altLang="en-US" smtClean="0"/>
              <a:pPr/>
              <a:t>12</a:t>
            </a:fld>
            <a:endParaRPr lang="en-GB" altLang="en-US"/>
          </a:p>
        </p:txBody>
      </p:sp>
      <p:pic>
        <p:nvPicPr>
          <p:cNvPr id="5" name="Picture 4">
            <a:extLst>
              <a:ext uri="{FF2B5EF4-FFF2-40B4-BE49-F238E27FC236}">
                <a16:creationId xmlns:a16="http://schemas.microsoft.com/office/drawing/2014/main" id="{71865D5E-9ACC-9C13-FD19-A96D2E074F03}"/>
              </a:ext>
            </a:extLst>
          </p:cNvPr>
          <p:cNvPicPr>
            <a:picLocks noChangeAspect="1"/>
          </p:cNvPicPr>
          <p:nvPr/>
        </p:nvPicPr>
        <p:blipFill>
          <a:blip r:embed="rId2"/>
          <a:stretch>
            <a:fillRect/>
          </a:stretch>
        </p:blipFill>
        <p:spPr>
          <a:xfrm>
            <a:off x="3043801" y="2008600"/>
            <a:ext cx="6104399" cy="3332945"/>
          </a:xfrm>
          <a:prstGeom prst="rect">
            <a:avLst/>
          </a:prstGeom>
        </p:spPr>
      </p:pic>
      <p:sp>
        <p:nvSpPr>
          <p:cNvPr id="6" name="TextBox 5">
            <a:extLst>
              <a:ext uri="{FF2B5EF4-FFF2-40B4-BE49-F238E27FC236}">
                <a16:creationId xmlns:a16="http://schemas.microsoft.com/office/drawing/2014/main" id="{BA98907E-4B21-242A-ADF1-704B599D912B}"/>
              </a:ext>
            </a:extLst>
          </p:cNvPr>
          <p:cNvSpPr txBox="1"/>
          <p:nvPr/>
        </p:nvSpPr>
        <p:spPr>
          <a:xfrm>
            <a:off x="3043801" y="534155"/>
            <a:ext cx="6536603" cy="646331"/>
          </a:xfrm>
          <a:prstGeom prst="rect">
            <a:avLst/>
          </a:prstGeom>
          <a:noFill/>
        </p:spPr>
        <p:txBody>
          <a:bodyPr wrap="square" rtlCol="0">
            <a:spAutoFit/>
          </a:bodyPr>
          <a:lstStyle/>
          <a:p>
            <a:r>
              <a:rPr lang="en-GB" dirty="0"/>
              <a:t>Answers from 50 people asking how much they hated or loved Marmite on a 1 to 7 scale </a:t>
            </a:r>
          </a:p>
        </p:txBody>
      </p:sp>
      <p:sp>
        <p:nvSpPr>
          <p:cNvPr id="7" name="TextBox 6">
            <a:extLst>
              <a:ext uri="{FF2B5EF4-FFF2-40B4-BE49-F238E27FC236}">
                <a16:creationId xmlns:a16="http://schemas.microsoft.com/office/drawing/2014/main" id="{6302EEE1-0E05-6195-EA8F-8E4770AF3899}"/>
              </a:ext>
            </a:extLst>
          </p:cNvPr>
          <p:cNvSpPr txBox="1"/>
          <p:nvPr/>
        </p:nvSpPr>
        <p:spPr>
          <a:xfrm>
            <a:off x="2999712" y="5631256"/>
            <a:ext cx="5395865" cy="369332"/>
          </a:xfrm>
          <a:prstGeom prst="rect">
            <a:avLst/>
          </a:prstGeom>
          <a:noFill/>
        </p:spPr>
        <p:txBody>
          <a:bodyPr wrap="square" rtlCol="0">
            <a:spAutoFit/>
          </a:bodyPr>
          <a:lstStyle/>
          <a:p>
            <a:r>
              <a:rPr lang="en-GB" dirty="0"/>
              <a:t>The mean of their answers is </a:t>
            </a:r>
            <a:r>
              <a:rPr lang="en-GB" b="1" dirty="0">
                <a:solidFill>
                  <a:srgbClr val="0070C0"/>
                </a:solidFill>
              </a:rPr>
              <a:t>4</a:t>
            </a:r>
          </a:p>
        </p:txBody>
      </p:sp>
      <p:sp>
        <p:nvSpPr>
          <p:cNvPr id="9" name="Freeform: Shape 8">
            <a:extLst>
              <a:ext uri="{FF2B5EF4-FFF2-40B4-BE49-F238E27FC236}">
                <a16:creationId xmlns:a16="http://schemas.microsoft.com/office/drawing/2014/main" id="{E23B0725-2AC2-0986-314D-507A4132F11E}"/>
              </a:ext>
            </a:extLst>
          </p:cNvPr>
          <p:cNvSpPr/>
          <p:nvPr/>
        </p:nvSpPr>
        <p:spPr bwMode="auto">
          <a:xfrm>
            <a:off x="6213695" y="3860853"/>
            <a:ext cx="1327276" cy="1842830"/>
          </a:xfrm>
          <a:custGeom>
            <a:avLst/>
            <a:gdLst>
              <a:gd name="connsiteX0" fmla="*/ 1050202 w 1327276"/>
              <a:gd name="connsiteY0" fmla="*/ 1842830 h 1842830"/>
              <a:gd name="connsiteX1" fmla="*/ 1258432 w 1327276"/>
              <a:gd name="connsiteY1" fmla="*/ 41191 h 1842830"/>
              <a:gd name="connsiteX2" fmla="*/ 0 w 1327276"/>
              <a:gd name="connsiteY2" fmla="*/ 756414 h 1842830"/>
            </a:gdLst>
            <a:ahLst/>
            <a:cxnLst>
              <a:cxn ang="0">
                <a:pos x="connsiteX0" y="connsiteY0"/>
              </a:cxn>
              <a:cxn ang="0">
                <a:pos x="connsiteX1" y="connsiteY1"/>
              </a:cxn>
              <a:cxn ang="0">
                <a:pos x="connsiteX2" y="connsiteY2"/>
              </a:cxn>
            </a:cxnLst>
            <a:rect l="l" t="t" r="r" b="b"/>
            <a:pathLst>
              <a:path w="1327276" h="1842830">
                <a:moveTo>
                  <a:pt x="1050202" y="1842830"/>
                </a:moveTo>
                <a:cubicBezTo>
                  <a:pt x="1241834" y="1032545"/>
                  <a:pt x="1433466" y="222260"/>
                  <a:pt x="1258432" y="41191"/>
                </a:cubicBezTo>
                <a:cubicBezTo>
                  <a:pt x="1083398" y="-139878"/>
                  <a:pt x="541699" y="308268"/>
                  <a:pt x="0" y="756414"/>
                </a:cubicBezTo>
              </a:path>
            </a:pathLst>
          </a:custGeom>
          <a:noFill/>
          <a:ln w="9525" cap="flat" cmpd="sng" algn="ctr">
            <a:solidFill>
              <a:schemeClr val="tx1"/>
            </a:solidFill>
            <a:prstDash val="solid"/>
            <a:round/>
            <a:headEnd type="none" w="med" len="med"/>
            <a:tailEnd type="arrow" w="med" len="med"/>
          </a:ln>
          <a:effectLst/>
        </p:spPr>
        <p:txBody>
          <a:bodyPr vert="horz" wrap="square" lIns="91440" tIns="45720" rIns="91440" bIns="45720" numCol="1" rtlCol="0" anchor="t" anchorCtr="0" compatLnSpc="1">
            <a:prstTxWarp prst="textNoShape">
              <a:avLst/>
            </a:prstTxWarp>
          </a:bodyPr>
          <a:lstStyle/>
          <a:p>
            <a:pPr eaLnBrk="0" fontAlgn="base" hangingPunct="0">
              <a:spcBef>
                <a:spcPct val="0"/>
              </a:spcBef>
              <a:spcAft>
                <a:spcPct val="0"/>
              </a:spcAft>
            </a:pPr>
            <a:endParaRPr lang="en-GB" sz="2400">
              <a:latin typeface="Arial" charset="0"/>
              <a:ea typeface="ＭＳ Ｐゴシック" pitchFamily="-64" charset="-128"/>
            </a:endParaRPr>
          </a:p>
        </p:txBody>
      </p:sp>
    </p:spTree>
    <p:extLst>
      <p:ext uri="{BB962C8B-B14F-4D97-AF65-F5344CB8AC3E}">
        <p14:creationId xmlns:p14="http://schemas.microsoft.com/office/powerpoint/2010/main" val="2869278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2"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right)">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E44B5-5ED2-9069-3179-224B07E7D170}"/>
              </a:ext>
            </a:extLst>
          </p:cNvPr>
          <p:cNvSpPr>
            <a:spLocks noGrp="1"/>
          </p:cNvSpPr>
          <p:nvPr>
            <p:ph type="title"/>
          </p:nvPr>
        </p:nvSpPr>
        <p:spPr/>
        <p:txBody>
          <a:bodyPr/>
          <a:lstStyle/>
          <a:p>
            <a:r>
              <a:rPr lang="en-GB" dirty="0"/>
              <a:t>Software and Data</a:t>
            </a:r>
          </a:p>
        </p:txBody>
      </p:sp>
      <p:sp>
        <p:nvSpPr>
          <p:cNvPr id="3" name="Content Placeholder 2">
            <a:extLst>
              <a:ext uri="{FF2B5EF4-FFF2-40B4-BE49-F238E27FC236}">
                <a16:creationId xmlns:a16="http://schemas.microsoft.com/office/drawing/2014/main" id="{18116D85-ECF5-B63E-60D9-16F916091677}"/>
              </a:ext>
            </a:extLst>
          </p:cNvPr>
          <p:cNvSpPr>
            <a:spLocks noGrp="1"/>
          </p:cNvSpPr>
          <p:nvPr>
            <p:ph idx="1"/>
          </p:nvPr>
        </p:nvSpPr>
        <p:spPr>
          <a:xfrm>
            <a:off x="1964703" y="1635909"/>
            <a:ext cx="8262594" cy="2945923"/>
          </a:xfrm>
        </p:spPr>
        <p:txBody>
          <a:bodyPr>
            <a:normAutofit/>
          </a:bodyPr>
          <a:lstStyle/>
          <a:p>
            <a:r>
              <a:rPr lang="en-GB" sz="2400" dirty="0"/>
              <a:t>We’ll use SPSS for these sessions and two datasets</a:t>
            </a:r>
          </a:p>
          <a:p>
            <a:r>
              <a:rPr lang="en-GB" sz="2400" dirty="0"/>
              <a:t>The examples in the session 1 will use the </a:t>
            </a:r>
            <a:r>
              <a:rPr lang="en-GB" sz="2400" b="1" dirty="0" err="1">
                <a:solidFill>
                  <a:srgbClr val="0070C0"/>
                </a:solidFill>
              </a:rPr>
              <a:t>Samouel’s</a:t>
            </a:r>
            <a:r>
              <a:rPr lang="en-GB" sz="2400" b="1" dirty="0">
                <a:solidFill>
                  <a:srgbClr val="0070C0"/>
                </a:solidFill>
              </a:rPr>
              <a:t> and Gino’s customer survey </a:t>
            </a:r>
            <a:r>
              <a:rPr lang="en-GB" sz="2400" dirty="0"/>
              <a:t>data set</a:t>
            </a:r>
          </a:p>
          <a:p>
            <a:r>
              <a:rPr lang="en-GB" sz="2400" dirty="0"/>
              <a:t>The sessions 2 will use a second dataset, </a:t>
            </a:r>
            <a:r>
              <a:rPr lang="en-GB" sz="2400" b="1" dirty="0">
                <a:solidFill>
                  <a:srgbClr val="FF0000"/>
                </a:solidFill>
              </a:rPr>
              <a:t>HATCO</a:t>
            </a:r>
            <a:r>
              <a:rPr lang="en-GB" sz="2400" dirty="0"/>
              <a:t>. Both of these are on Moodle.  The files are in SPSS’s data format (the filenames end “.sav”).  They can </a:t>
            </a:r>
            <a:r>
              <a:rPr lang="en-GB" sz="2400" i="1" u="sng" dirty="0"/>
              <a:t>only</a:t>
            </a:r>
            <a:r>
              <a:rPr lang="en-GB" sz="2400" dirty="0"/>
              <a:t> be opened in SPSS</a:t>
            </a:r>
          </a:p>
        </p:txBody>
      </p:sp>
      <p:sp>
        <p:nvSpPr>
          <p:cNvPr id="4" name="Slide Number Placeholder 3">
            <a:extLst>
              <a:ext uri="{FF2B5EF4-FFF2-40B4-BE49-F238E27FC236}">
                <a16:creationId xmlns:a16="http://schemas.microsoft.com/office/drawing/2014/main" id="{8AAEEC9C-41C1-F6DA-3AB3-684277BA749F}"/>
              </a:ext>
            </a:extLst>
          </p:cNvPr>
          <p:cNvSpPr>
            <a:spLocks noGrp="1"/>
          </p:cNvSpPr>
          <p:nvPr>
            <p:ph type="sldNum" sz="quarter" idx="10"/>
          </p:nvPr>
        </p:nvSpPr>
        <p:spPr/>
        <p:txBody>
          <a:bodyPr/>
          <a:lstStyle/>
          <a:p>
            <a:fld id="{7655C3DF-C54D-44D2-8CF3-83C9A3295429}" type="slidenum">
              <a:rPr lang="en-GB" altLang="en-US" smtClean="0"/>
              <a:pPr/>
              <a:t>13</a:t>
            </a:fld>
            <a:endParaRPr lang="en-GB" altLang="en-US"/>
          </a:p>
        </p:txBody>
      </p:sp>
    </p:spTree>
    <p:extLst>
      <p:ext uri="{BB962C8B-B14F-4D97-AF65-F5344CB8AC3E}">
        <p14:creationId xmlns:p14="http://schemas.microsoft.com/office/powerpoint/2010/main" val="38662499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99108-AB77-69E2-D1EB-E63FAD029B59}"/>
              </a:ext>
            </a:extLst>
          </p:cNvPr>
          <p:cNvSpPr>
            <a:spLocks noGrp="1"/>
          </p:cNvSpPr>
          <p:nvPr>
            <p:ph type="title"/>
          </p:nvPr>
        </p:nvSpPr>
        <p:spPr/>
        <p:txBody>
          <a:bodyPr/>
          <a:lstStyle/>
          <a:p>
            <a:r>
              <a:rPr lang="en-GB" dirty="0" err="1"/>
              <a:t>Samouel’s</a:t>
            </a:r>
            <a:r>
              <a:rPr lang="en-GB" dirty="0"/>
              <a:t> and Gino’s Restaurants data set</a:t>
            </a:r>
          </a:p>
        </p:txBody>
      </p:sp>
      <p:sp>
        <p:nvSpPr>
          <p:cNvPr id="3" name="Content Placeholder 2">
            <a:extLst>
              <a:ext uri="{FF2B5EF4-FFF2-40B4-BE49-F238E27FC236}">
                <a16:creationId xmlns:a16="http://schemas.microsoft.com/office/drawing/2014/main" id="{3FFA1593-936B-D325-5128-4AAED978F8FE}"/>
              </a:ext>
            </a:extLst>
          </p:cNvPr>
          <p:cNvSpPr>
            <a:spLocks noGrp="1"/>
          </p:cNvSpPr>
          <p:nvPr>
            <p:ph idx="1"/>
          </p:nvPr>
        </p:nvSpPr>
        <p:spPr>
          <a:xfrm>
            <a:off x="2447132" y="1830791"/>
            <a:ext cx="7297737" cy="4075858"/>
          </a:xfrm>
        </p:spPr>
        <p:txBody>
          <a:bodyPr/>
          <a:lstStyle/>
          <a:p>
            <a:r>
              <a:rPr lang="en-GB" dirty="0"/>
              <a:t>Contains answers from 200 customers (100 wo go to </a:t>
            </a:r>
            <a:r>
              <a:rPr lang="en-GB" dirty="0" err="1"/>
              <a:t>Samouel’s</a:t>
            </a:r>
            <a:r>
              <a:rPr lang="en-GB" dirty="0"/>
              <a:t> restaurant and 100 who go to Gino’s)</a:t>
            </a:r>
          </a:p>
        </p:txBody>
      </p:sp>
      <p:sp>
        <p:nvSpPr>
          <p:cNvPr id="4" name="Slide Number Placeholder 3">
            <a:extLst>
              <a:ext uri="{FF2B5EF4-FFF2-40B4-BE49-F238E27FC236}">
                <a16:creationId xmlns:a16="http://schemas.microsoft.com/office/drawing/2014/main" id="{BFE0D291-D4C1-8CA0-9289-9FD1C9636560}"/>
              </a:ext>
            </a:extLst>
          </p:cNvPr>
          <p:cNvSpPr>
            <a:spLocks noGrp="1"/>
          </p:cNvSpPr>
          <p:nvPr>
            <p:ph type="sldNum" sz="quarter" idx="10"/>
          </p:nvPr>
        </p:nvSpPr>
        <p:spPr/>
        <p:txBody>
          <a:bodyPr/>
          <a:lstStyle/>
          <a:p>
            <a:fld id="{7655C3DF-C54D-44D2-8CF3-83C9A3295429}" type="slidenum">
              <a:rPr lang="en-GB" altLang="en-US" smtClean="0"/>
              <a:pPr/>
              <a:t>14</a:t>
            </a:fld>
            <a:endParaRPr lang="en-GB" altLang="en-US"/>
          </a:p>
        </p:txBody>
      </p:sp>
    </p:spTree>
    <p:extLst>
      <p:ext uri="{BB962C8B-B14F-4D97-AF65-F5344CB8AC3E}">
        <p14:creationId xmlns:p14="http://schemas.microsoft.com/office/powerpoint/2010/main" val="21370460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98198-F935-4617-EC17-282708C1708E}"/>
              </a:ext>
            </a:extLst>
          </p:cNvPr>
          <p:cNvSpPr>
            <a:spLocks noGrp="1"/>
          </p:cNvSpPr>
          <p:nvPr>
            <p:ph type="title"/>
          </p:nvPr>
        </p:nvSpPr>
        <p:spPr>
          <a:xfrm>
            <a:off x="2771662" y="274637"/>
            <a:ext cx="7651243" cy="1143000"/>
          </a:xfrm>
        </p:spPr>
        <p:txBody>
          <a:bodyPr/>
          <a:lstStyle/>
          <a:p>
            <a:r>
              <a:rPr lang="en-GB" sz="2400" dirty="0" err="1"/>
              <a:t>Samouel’s</a:t>
            </a:r>
            <a:r>
              <a:rPr lang="en-GB" sz="2400" dirty="0"/>
              <a:t> and Gino’s Restaurants – do these variables contain nominal, ordinal, interval or ratio data?</a:t>
            </a:r>
          </a:p>
        </p:txBody>
      </p:sp>
      <p:sp>
        <p:nvSpPr>
          <p:cNvPr id="3" name="Content Placeholder 2">
            <a:extLst>
              <a:ext uri="{FF2B5EF4-FFF2-40B4-BE49-F238E27FC236}">
                <a16:creationId xmlns:a16="http://schemas.microsoft.com/office/drawing/2014/main" id="{F2A5F217-7BB0-AC23-AB7B-F0AC456404D6}"/>
              </a:ext>
            </a:extLst>
          </p:cNvPr>
          <p:cNvSpPr>
            <a:spLocks noGrp="1"/>
          </p:cNvSpPr>
          <p:nvPr>
            <p:ph idx="1"/>
          </p:nvPr>
        </p:nvSpPr>
        <p:spPr>
          <a:xfrm>
            <a:off x="1850577" y="1462772"/>
            <a:ext cx="8653808" cy="4938029"/>
          </a:xfrm>
        </p:spPr>
        <p:txBody>
          <a:bodyPr>
            <a:noAutofit/>
          </a:bodyPr>
          <a:lstStyle/>
          <a:p>
            <a:pPr marL="0" indent="0">
              <a:buNone/>
            </a:pPr>
            <a:r>
              <a:rPr lang="en-GB" sz="2000" dirty="0"/>
              <a:t>Using a scale from 1 (Strongly Disagree) to  </a:t>
            </a:r>
            <a:r>
              <a:rPr lang="en-GB" sz="2000" dirty="0" err="1"/>
              <a:t>to</a:t>
            </a:r>
            <a:r>
              <a:rPr lang="en-GB" sz="2000" dirty="0"/>
              <a:t> 7 (Strongly Agree), please indicate the extent to which you agree or disagree that </a:t>
            </a:r>
            <a:r>
              <a:rPr lang="en-GB" sz="2000" dirty="0" err="1"/>
              <a:t>Samouel’s</a:t>
            </a:r>
            <a:r>
              <a:rPr lang="en-GB" sz="2000" dirty="0"/>
              <a:t> / Gino’s has / is:</a:t>
            </a:r>
          </a:p>
          <a:p>
            <a:pPr marL="0" indent="0">
              <a:buNone/>
            </a:pPr>
            <a:endParaRPr lang="en-GB" sz="2000" dirty="0"/>
          </a:p>
          <a:p>
            <a:pPr marL="0" indent="0">
              <a:buNone/>
            </a:pPr>
            <a:r>
              <a:rPr lang="en-GB" sz="2000" dirty="0"/>
              <a:t>X1 Excellent Food Quality, X2 Attractive Interior,…, X10 Reasonable Prices, X11 Courteous Employees, X12 Competent Employees</a:t>
            </a:r>
          </a:p>
          <a:p>
            <a:pPr marL="0" indent="0">
              <a:buNone/>
            </a:pPr>
            <a:endParaRPr lang="en-GB" sz="2000" dirty="0"/>
          </a:p>
          <a:p>
            <a:pPr marL="0" indent="0">
              <a:buNone/>
            </a:pPr>
            <a:r>
              <a:rPr lang="en-GB" sz="2000" dirty="0"/>
              <a:t>Please rank these factors according to how important they are when choosing a restaurant where 1 is the most important and 4 is the least important.</a:t>
            </a:r>
          </a:p>
          <a:p>
            <a:pPr marL="0" indent="0">
              <a:buNone/>
            </a:pPr>
            <a:r>
              <a:rPr lang="en-GB" sz="2000" dirty="0"/>
              <a:t>X13 Food Quality, X14 Atmosphere, X15 Prices, X16 Employees</a:t>
            </a:r>
          </a:p>
          <a:p>
            <a:pPr marL="0" indent="0">
              <a:buNone/>
            </a:pPr>
            <a:endParaRPr lang="en-GB" sz="2000" dirty="0"/>
          </a:p>
          <a:p>
            <a:pPr marL="0" indent="0">
              <a:buNone/>
            </a:pPr>
            <a:r>
              <a:rPr lang="en-GB" sz="2000" dirty="0"/>
              <a:t>X21a—Length of Time a Customer:  1 = Customer &lt; One Year; 2 = Customer 1–3 Years; 3 = Customer &gt; 3 Years</a:t>
            </a:r>
          </a:p>
          <a:p>
            <a:pPr marL="0" indent="0">
              <a:buNone/>
            </a:pPr>
            <a:r>
              <a:rPr lang="en-GB" sz="2000" dirty="0"/>
              <a:t>X21b—Length of Time a Customer (actual in months)</a:t>
            </a:r>
          </a:p>
          <a:p>
            <a:pPr marL="0" indent="0">
              <a:buNone/>
            </a:pPr>
            <a:endParaRPr lang="en-GB" sz="2000" dirty="0"/>
          </a:p>
        </p:txBody>
      </p:sp>
      <p:sp>
        <p:nvSpPr>
          <p:cNvPr id="4" name="Slide Number Placeholder 3">
            <a:extLst>
              <a:ext uri="{FF2B5EF4-FFF2-40B4-BE49-F238E27FC236}">
                <a16:creationId xmlns:a16="http://schemas.microsoft.com/office/drawing/2014/main" id="{EA60D2CA-94A9-F866-6944-CEEF15343172}"/>
              </a:ext>
            </a:extLst>
          </p:cNvPr>
          <p:cNvSpPr>
            <a:spLocks noGrp="1"/>
          </p:cNvSpPr>
          <p:nvPr>
            <p:ph type="sldNum" sz="quarter" idx="10"/>
          </p:nvPr>
        </p:nvSpPr>
        <p:spPr/>
        <p:txBody>
          <a:bodyPr/>
          <a:lstStyle/>
          <a:p>
            <a:fld id="{7655C3DF-C54D-44D2-8CF3-83C9A3295429}" type="slidenum">
              <a:rPr lang="en-GB" altLang="en-US" smtClean="0"/>
              <a:pPr/>
              <a:t>15</a:t>
            </a:fld>
            <a:endParaRPr lang="en-GB" altLang="en-US"/>
          </a:p>
        </p:txBody>
      </p:sp>
    </p:spTree>
    <p:extLst>
      <p:ext uri="{BB962C8B-B14F-4D97-AF65-F5344CB8AC3E}">
        <p14:creationId xmlns:p14="http://schemas.microsoft.com/office/powerpoint/2010/main" val="9500564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AC3F8-D189-9966-B00A-9BF550DB0FE7}"/>
              </a:ext>
            </a:extLst>
          </p:cNvPr>
          <p:cNvSpPr>
            <a:spLocks noGrp="1"/>
          </p:cNvSpPr>
          <p:nvPr>
            <p:ph type="title"/>
          </p:nvPr>
        </p:nvSpPr>
        <p:spPr/>
        <p:txBody>
          <a:bodyPr/>
          <a:lstStyle/>
          <a:p>
            <a:r>
              <a:rPr lang="en-GB" dirty="0"/>
              <a:t>SPSS</a:t>
            </a:r>
          </a:p>
        </p:txBody>
      </p:sp>
      <p:sp>
        <p:nvSpPr>
          <p:cNvPr id="3" name="Content Placeholder 2">
            <a:extLst>
              <a:ext uri="{FF2B5EF4-FFF2-40B4-BE49-F238E27FC236}">
                <a16:creationId xmlns:a16="http://schemas.microsoft.com/office/drawing/2014/main" id="{80E57E99-7556-1E9C-122C-C0600BFCD18C}"/>
              </a:ext>
            </a:extLst>
          </p:cNvPr>
          <p:cNvSpPr>
            <a:spLocks noGrp="1"/>
          </p:cNvSpPr>
          <p:nvPr>
            <p:ph idx="1"/>
          </p:nvPr>
        </p:nvSpPr>
        <p:spPr>
          <a:xfrm>
            <a:off x="2447132" y="1579348"/>
            <a:ext cx="7297737" cy="2408190"/>
          </a:xfrm>
        </p:spPr>
        <p:txBody>
          <a:bodyPr>
            <a:normAutofit/>
          </a:bodyPr>
          <a:lstStyle/>
          <a:p>
            <a:r>
              <a:rPr lang="en-GB" sz="2400" dirty="0"/>
              <a:t>SPSS (originally </a:t>
            </a:r>
            <a:r>
              <a:rPr lang="en-GB" sz="2400" b="1" dirty="0"/>
              <a:t>S</a:t>
            </a:r>
            <a:r>
              <a:rPr lang="en-GB" sz="2400" dirty="0"/>
              <a:t>tatistical </a:t>
            </a:r>
            <a:r>
              <a:rPr lang="en-GB" sz="2400" b="1" dirty="0"/>
              <a:t>P</a:t>
            </a:r>
            <a:r>
              <a:rPr lang="en-GB" sz="2400" dirty="0"/>
              <a:t>ackage for the </a:t>
            </a:r>
            <a:r>
              <a:rPr lang="en-GB" sz="2400" b="1" dirty="0"/>
              <a:t>S</a:t>
            </a:r>
            <a:r>
              <a:rPr lang="en-GB" sz="2400" dirty="0"/>
              <a:t>ocial </a:t>
            </a:r>
            <a:r>
              <a:rPr lang="en-GB" sz="2400" b="1" dirty="0"/>
              <a:t>S</a:t>
            </a:r>
            <a:r>
              <a:rPr lang="en-GB" sz="2400" dirty="0"/>
              <a:t>ciences) runs using two windows: one containing the data and one containing the output</a:t>
            </a:r>
          </a:p>
          <a:p>
            <a:r>
              <a:rPr lang="en-GB" sz="2400" dirty="0"/>
              <a:t>We run the analysis through options in the menu – the main ones we’ll use will be under File, Data, Transform and Analyse</a:t>
            </a:r>
          </a:p>
        </p:txBody>
      </p:sp>
      <p:sp>
        <p:nvSpPr>
          <p:cNvPr id="4" name="Slide Number Placeholder 3">
            <a:extLst>
              <a:ext uri="{FF2B5EF4-FFF2-40B4-BE49-F238E27FC236}">
                <a16:creationId xmlns:a16="http://schemas.microsoft.com/office/drawing/2014/main" id="{34724AB4-7699-0196-BC01-E94D260E76D1}"/>
              </a:ext>
            </a:extLst>
          </p:cNvPr>
          <p:cNvSpPr>
            <a:spLocks noGrp="1"/>
          </p:cNvSpPr>
          <p:nvPr>
            <p:ph type="sldNum" sz="quarter" idx="10"/>
          </p:nvPr>
        </p:nvSpPr>
        <p:spPr/>
        <p:txBody>
          <a:bodyPr/>
          <a:lstStyle/>
          <a:p>
            <a:fld id="{7655C3DF-C54D-44D2-8CF3-83C9A3295429}" type="slidenum">
              <a:rPr lang="en-GB" altLang="en-US" smtClean="0"/>
              <a:pPr/>
              <a:t>16</a:t>
            </a:fld>
            <a:endParaRPr lang="en-GB" altLang="en-US" dirty="0"/>
          </a:p>
        </p:txBody>
      </p:sp>
      <p:pic>
        <p:nvPicPr>
          <p:cNvPr id="6" name="Picture 5">
            <a:extLst>
              <a:ext uri="{FF2B5EF4-FFF2-40B4-BE49-F238E27FC236}">
                <a16:creationId xmlns:a16="http://schemas.microsoft.com/office/drawing/2014/main" id="{FFFD8FDB-78CA-D0A0-9A36-AE9139525B0C}"/>
              </a:ext>
            </a:extLst>
          </p:cNvPr>
          <p:cNvPicPr>
            <a:picLocks noChangeAspect="1"/>
          </p:cNvPicPr>
          <p:nvPr/>
        </p:nvPicPr>
        <p:blipFill>
          <a:blip r:embed="rId2"/>
          <a:stretch>
            <a:fillRect/>
          </a:stretch>
        </p:blipFill>
        <p:spPr>
          <a:xfrm>
            <a:off x="2588738" y="4324695"/>
            <a:ext cx="7410450" cy="885825"/>
          </a:xfrm>
          <a:prstGeom prst="rect">
            <a:avLst/>
          </a:prstGeom>
        </p:spPr>
      </p:pic>
      <p:sp>
        <p:nvSpPr>
          <p:cNvPr id="7" name="Rectangle: Rounded Corners 6">
            <a:extLst>
              <a:ext uri="{FF2B5EF4-FFF2-40B4-BE49-F238E27FC236}">
                <a16:creationId xmlns:a16="http://schemas.microsoft.com/office/drawing/2014/main" id="{9426F742-595E-A2EB-3E27-3062CC7665D7}"/>
              </a:ext>
            </a:extLst>
          </p:cNvPr>
          <p:cNvSpPr/>
          <p:nvPr/>
        </p:nvSpPr>
        <p:spPr bwMode="auto">
          <a:xfrm>
            <a:off x="2579107" y="4562573"/>
            <a:ext cx="330634" cy="207390"/>
          </a:xfrm>
          <a:prstGeom prst="roundRect">
            <a:avLst/>
          </a:prstGeom>
          <a:noFill/>
          <a:ln w="19050"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eaLnBrk="0" fontAlgn="base" hangingPunct="0">
              <a:spcBef>
                <a:spcPct val="0"/>
              </a:spcBef>
              <a:spcAft>
                <a:spcPct val="0"/>
              </a:spcAft>
            </a:pPr>
            <a:endParaRPr lang="en-GB" sz="2400">
              <a:latin typeface="Arial" charset="0"/>
              <a:ea typeface="ＭＳ Ｐゴシック" pitchFamily="-64" charset="-128"/>
            </a:endParaRPr>
          </a:p>
        </p:txBody>
      </p:sp>
      <p:sp>
        <p:nvSpPr>
          <p:cNvPr id="8" name="Rectangle: Rounded Corners 7">
            <a:extLst>
              <a:ext uri="{FF2B5EF4-FFF2-40B4-BE49-F238E27FC236}">
                <a16:creationId xmlns:a16="http://schemas.microsoft.com/office/drawing/2014/main" id="{DB34137C-75A4-8063-E889-413347E375AC}"/>
              </a:ext>
            </a:extLst>
          </p:cNvPr>
          <p:cNvSpPr/>
          <p:nvPr/>
        </p:nvSpPr>
        <p:spPr bwMode="auto">
          <a:xfrm>
            <a:off x="3872155" y="4582995"/>
            <a:ext cx="330634" cy="207390"/>
          </a:xfrm>
          <a:prstGeom prst="roundRect">
            <a:avLst/>
          </a:prstGeom>
          <a:noFill/>
          <a:ln w="19050"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eaLnBrk="0" fontAlgn="base" hangingPunct="0">
              <a:spcBef>
                <a:spcPct val="0"/>
              </a:spcBef>
              <a:spcAft>
                <a:spcPct val="0"/>
              </a:spcAft>
            </a:pPr>
            <a:endParaRPr lang="en-GB" sz="2400">
              <a:latin typeface="Arial" charset="0"/>
              <a:ea typeface="ＭＳ Ｐゴシック" pitchFamily="-64" charset="-128"/>
            </a:endParaRPr>
          </a:p>
        </p:txBody>
      </p:sp>
      <p:sp>
        <p:nvSpPr>
          <p:cNvPr id="9" name="Rectangle: Rounded Corners 8">
            <a:extLst>
              <a:ext uri="{FF2B5EF4-FFF2-40B4-BE49-F238E27FC236}">
                <a16:creationId xmlns:a16="http://schemas.microsoft.com/office/drawing/2014/main" id="{76466F8D-3880-46A4-EAC7-F5FAB54A0528}"/>
              </a:ext>
            </a:extLst>
          </p:cNvPr>
          <p:cNvSpPr/>
          <p:nvPr/>
        </p:nvSpPr>
        <p:spPr bwMode="auto">
          <a:xfrm>
            <a:off x="4296356" y="4564143"/>
            <a:ext cx="640146" cy="205820"/>
          </a:xfrm>
          <a:prstGeom prst="roundRect">
            <a:avLst/>
          </a:prstGeom>
          <a:noFill/>
          <a:ln w="19050"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eaLnBrk="0" fontAlgn="base" hangingPunct="0">
              <a:spcBef>
                <a:spcPct val="0"/>
              </a:spcBef>
              <a:spcAft>
                <a:spcPct val="0"/>
              </a:spcAft>
            </a:pPr>
            <a:endParaRPr lang="en-GB" sz="2400">
              <a:latin typeface="Arial" charset="0"/>
              <a:ea typeface="ＭＳ Ｐゴシック" pitchFamily="-64" charset="-128"/>
            </a:endParaRPr>
          </a:p>
        </p:txBody>
      </p:sp>
      <p:sp>
        <p:nvSpPr>
          <p:cNvPr id="10" name="Rectangle: Rounded Corners 9">
            <a:extLst>
              <a:ext uri="{FF2B5EF4-FFF2-40B4-BE49-F238E27FC236}">
                <a16:creationId xmlns:a16="http://schemas.microsoft.com/office/drawing/2014/main" id="{AC3E73C7-4178-40D7-FC68-EDD74C5F4CF4}"/>
              </a:ext>
            </a:extLst>
          </p:cNvPr>
          <p:cNvSpPr/>
          <p:nvPr/>
        </p:nvSpPr>
        <p:spPr bwMode="auto">
          <a:xfrm>
            <a:off x="5041076" y="4573569"/>
            <a:ext cx="557755" cy="216816"/>
          </a:xfrm>
          <a:prstGeom prst="roundRect">
            <a:avLst/>
          </a:prstGeom>
          <a:noFill/>
          <a:ln w="19050"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eaLnBrk="0" fontAlgn="base" hangingPunct="0">
              <a:spcBef>
                <a:spcPct val="0"/>
              </a:spcBef>
              <a:spcAft>
                <a:spcPct val="0"/>
              </a:spcAft>
            </a:pPr>
            <a:endParaRPr lang="en-GB" sz="2400">
              <a:latin typeface="Arial" charset="0"/>
              <a:ea typeface="ＭＳ Ｐゴシック" pitchFamily="-64" charset="-128"/>
            </a:endParaRPr>
          </a:p>
        </p:txBody>
      </p:sp>
    </p:spTree>
    <p:extLst>
      <p:ext uri="{BB962C8B-B14F-4D97-AF65-F5344CB8AC3E}">
        <p14:creationId xmlns:p14="http://schemas.microsoft.com/office/powerpoint/2010/main" val="14764829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Number Placeholder 3">
            <a:extLst>
              <a:ext uri="{FF2B5EF4-FFF2-40B4-BE49-F238E27FC236}">
                <a16:creationId xmlns:a16="http://schemas.microsoft.com/office/drawing/2014/main" id="{382D8E74-06BB-429E-94DC-02C39E6E4E72}"/>
              </a:ext>
            </a:extLst>
          </p:cNvPr>
          <p:cNvSpPr>
            <a:spLocks noGrp="1" noChangeArrowheads="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1195D3"/>
              </a:buClr>
              <a:buFont typeface="Wingdings" panose="05000000000000000000" pitchFamily="2" charset="2"/>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1195D3"/>
              </a:buClr>
              <a:buFont typeface="Wingdings" panose="05000000000000000000" pitchFamily="2" charset="2"/>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1195D3"/>
              </a:buClr>
              <a:buFont typeface="Wingdings" panose="05000000000000000000" pitchFamily="2" charset="2"/>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5F2505CF-56D9-4ED1-AB1E-F57B1D0EF8FC}" type="slidenum">
              <a:rPr lang="en-GB" altLang="en-US" sz="1600">
                <a:solidFill>
                  <a:srgbClr val="BFBFBF"/>
                </a:solidFill>
              </a:rPr>
              <a:pPr>
                <a:spcBef>
                  <a:spcPct val="0"/>
                </a:spcBef>
                <a:buClrTx/>
                <a:buFontTx/>
                <a:buNone/>
              </a:pPr>
              <a:t>17</a:t>
            </a:fld>
            <a:endParaRPr lang="en-GB" altLang="en-US" sz="1600">
              <a:solidFill>
                <a:srgbClr val="BFBFBF"/>
              </a:solidFill>
            </a:endParaRPr>
          </a:p>
        </p:txBody>
      </p:sp>
      <p:pic>
        <p:nvPicPr>
          <p:cNvPr id="5" name="Picture 4">
            <a:extLst>
              <a:ext uri="{FF2B5EF4-FFF2-40B4-BE49-F238E27FC236}">
                <a16:creationId xmlns:a16="http://schemas.microsoft.com/office/drawing/2014/main" id="{982ADB8A-D6EE-4557-A6F1-8BB4218054FC}"/>
              </a:ext>
            </a:extLst>
          </p:cNvPr>
          <p:cNvPicPr>
            <a:picLocks noChangeAspect="1"/>
          </p:cNvPicPr>
          <p:nvPr/>
        </p:nvPicPr>
        <p:blipFill>
          <a:blip r:embed="rId2"/>
          <a:stretch>
            <a:fillRect/>
          </a:stretch>
        </p:blipFill>
        <p:spPr>
          <a:xfrm>
            <a:off x="3216894" y="274637"/>
            <a:ext cx="5758212" cy="5765632"/>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Number Placeholder 3">
            <a:extLst>
              <a:ext uri="{FF2B5EF4-FFF2-40B4-BE49-F238E27FC236}">
                <a16:creationId xmlns:a16="http://schemas.microsoft.com/office/drawing/2014/main" id="{CC39B798-0971-4230-AD0B-00275E8F3CE9}"/>
              </a:ext>
            </a:extLst>
          </p:cNvPr>
          <p:cNvSpPr>
            <a:spLocks noGrp="1" noChangeArrowheads="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1195D3"/>
              </a:buClr>
              <a:buFont typeface="Wingdings" panose="05000000000000000000" pitchFamily="2" charset="2"/>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1195D3"/>
              </a:buClr>
              <a:buFont typeface="Wingdings" panose="05000000000000000000" pitchFamily="2" charset="2"/>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1195D3"/>
              </a:buClr>
              <a:buFont typeface="Wingdings" panose="05000000000000000000" pitchFamily="2" charset="2"/>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285DFBBB-5A64-4928-B986-336F9152B97C}" type="slidenum">
              <a:rPr lang="en-GB" altLang="en-US" sz="1600">
                <a:solidFill>
                  <a:srgbClr val="BFBFBF"/>
                </a:solidFill>
              </a:rPr>
              <a:pPr>
                <a:spcBef>
                  <a:spcPct val="0"/>
                </a:spcBef>
                <a:buClrTx/>
                <a:buFontTx/>
                <a:buNone/>
              </a:pPr>
              <a:t>18</a:t>
            </a:fld>
            <a:endParaRPr lang="en-GB" altLang="en-US" sz="1600">
              <a:solidFill>
                <a:srgbClr val="BFBFBF"/>
              </a:solidFill>
            </a:endParaRPr>
          </a:p>
        </p:txBody>
      </p:sp>
      <p:pic>
        <p:nvPicPr>
          <p:cNvPr id="4" name="Picture 3">
            <a:extLst>
              <a:ext uri="{FF2B5EF4-FFF2-40B4-BE49-F238E27FC236}">
                <a16:creationId xmlns:a16="http://schemas.microsoft.com/office/drawing/2014/main" id="{7381A38E-995C-311A-10BE-E936811BA54A}"/>
              </a:ext>
            </a:extLst>
          </p:cNvPr>
          <p:cNvPicPr>
            <a:picLocks noChangeAspect="1"/>
          </p:cNvPicPr>
          <p:nvPr/>
        </p:nvPicPr>
        <p:blipFill>
          <a:blip r:embed="rId2"/>
          <a:stretch>
            <a:fillRect/>
          </a:stretch>
        </p:blipFill>
        <p:spPr>
          <a:xfrm>
            <a:off x="1657546" y="73903"/>
            <a:ext cx="7618433" cy="6210325"/>
          </a:xfrm>
          <a:prstGeom prst="rect">
            <a:avLst/>
          </a:prstGeom>
        </p:spPr>
      </p:pic>
      <p:cxnSp>
        <p:nvCxnSpPr>
          <p:cNvPr id="6" name="Straight Arrow Connector 5">
            <a:extLst>
              <a:ext uri="{FF2B5EF4-FFF2-40B4-BE49-F238E27FC236}">
                <a16:creationId xmlns:a16="http://schemas.microsoft.com/office/drawing/2014/main" id="{E6DB63D4-DC03-7B7B-0B74-C0A607D9499F}"/>
              </a:ext>
            </a:extLst>
          </p:cNvPr>
          <p:cNvCxnSpPr/>
          <p:nvPr/>
        </p:nvCxnSpPr>
        <p:spPr bwMode="auto">
          <a:xfrm flipH="1">
            <a:off x="6001732" y="1498863"/>
            <a:ext cx="2554664" cy="3082565"/>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cxnSp>
        <p:nvCxnSpPr>
          <p:cNvPr id="9" name="Straight Arrow Connector 8">
            <a:extLst>
              <a:ext uri="{FF2B5EF4-FFF2-40B4-BE49-F238E27FC236}">
                <a16:creationId xmlns:a16="http://schemas.microsoft.com/office/drawing/2014/main" id="{5ECDD428-E174-8A72-D4F6-37990F7EBE80}"/>
              </a:ext>
            </a:extLst>
          </p:cNvPr>
          <p:cNvCxnSpPr/>
          <p:nvPr/>
        </p:nvCxnSpPr>
        <p:spPr bwMode="auto">
          <a:xfrm>
            <a:off x="8782640" y="1734533"/>
            <a:ext cx="641023" cy="2281287"/>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pic>
        <p:nvPicPr>
          <p:cNvPr id="11" name="Picture 10">
            <a:extLst>
              <a:ext uri="{FF2B5EF4-FFF2-40B4-BE49-F238E27FC236}">
                <a16:creationId xmlns:a16="http://schemas.microsoft.com/office/drawing/2014/main" id="{7D637D24-A6B7-5AC8-18EB-01D3BD5D635C}"/>
              </a:ext>
            </a:extLst>
          </p:cNvPr>
          <p:cNvPicPr>
            <a:picLocks noChangeAspect="1"/>
          </p:cNvPicPr>
          <p:nvPr/>
        </p:nvPicPr>
        <p:blipFill>
          <a:blip r:embed="rId3"/>
          <a:stretch>
            <a:fillRect/>
          </a:stretch>
        </p:blipFill>
        <p:spPr>
          <a:xfrm>
            <a:off x="8062733" y="4015451"/>
            <a:ext cx="2388778" cy="2687375"/>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077846A-F411-82CF-F986-353BEF532805}"/>
              </a:ext>
            </a:extLst>
          </p:cNvPr>
          <p:cNvPicPr>
            <a:picLocks noChangeAspect="1"/>
          </p:cNvPicPr>
          <p:nvPr/>
        </p:nvPicPr>
        <p:blipFill>
          <a:blip r:embed="rId2"/>
          <a:stretch>
            <a:fillRect/>
          </a:stretch>
        </p:blipFill>
        <p:spPr>
          <a:xfrm>
            <a:off x="2896284" y="254606"/>
            <a:ext cx="5810256" cy="3590353"/>
          </a:xfrm>
          <a:prstGeom prst="rect">
            <a:avLst/>
          </a:prstGeom>
        </p:spPr>
      </p:pic>
      <p:sp>
        <p:nvSpPr>
          <p:cNvPr id="13314" name="Slide Number Placeholder 3">
            <a:extLst>
              <a:ext uri="{FF2B5EF4-FFF2-40B4-BE49-F238E27FC236}">
                <a16:creationId xmlns:a16="http://schemas.microsoft.com/office/drawing/2014/main" id="{69EEBE53-5150-44D4-B94F-A5265E84A405}"/>
              </a:ext>
            </a:extLst>
          </p:cNvPr>
          <p:cNvSpPr>
            <a:spLocks noGrp="1" noChangeArrowheads="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1195D3"/>
              </a:buClr>
              <a:buFont typeface="Wingdings" panose="05000000000000000000" pitchFamily="2" charset="2"/>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1195D3"/>
              </a:buClr>
              <a:buFont typeface="Wingdings" panose="05000000000000000000" pitchFamily="2" charset="2"/>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1195D3"/>
              </a:buClr>
              <a:buFont typeface="Wingdings" panose="05000000000000000000" pitchFamily="2" charset="2"/>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CD9ED310-AC2E-4F3E-91F7-E3D3D27B9B06}" type="slidenum">
              <a:rPr lang="en-GB" altLang="en-US" sz="1600">
                <a:solidFill>
                  <a:srgbClr val="BFBFBF"/>
                </a:solidFill>
              </a:rPr>
              <a:pPr>
                <a:spcBef>
                  <a:spcPct val="0"/>
                </a:spcBef>
                <a:buClrTx/>
                <a:buFontTx/>
                <a:buNone/>
              </a:pPr>
              <a:t>19</a:t>
            </a:fld>
            <a:endParaRPr lang="en-GB" altLang="en-US" sz="1600">
              <a:solidFill>
                <a:srgbClr val="BFBFBF"/>
              </a:solidFill>
            </a:endParaRPr>
          </a:p>
        </p:txBody>
      </p:sp>
      <p:cxnSp>
        <p:nvCxnSpPr>
          <p:cNvPr id="7" name="Straight Connector 6">
            <a:extLst>
              <a:ext uri="{FF2B5EF4-FFF2-40B4-BE49-F238E27FC236}">
                <a16:creationId xmlns:a16="http://schemas.microsoft.com/office/drawing/2014/main" id="{D136E084-88DD-49C9-8CD5-C5FD7B3452D5}"/>
              </a:ext>
            </a:extLst>
          </p:cNvPr>
          <p:cNvCxnSpPr/>
          <p:nvPr/>
        </p:nvCxnSpPr>
        <p:spPr bwMode="auto">
          <a:xfrm>
            <a:off x="7248525" y="1009650"/>
            <a:ext cx="476250" cy="0"/>
          </a:xfrm>
          <a:prstGeom prst="line">
            <a:avLst/>
          </a:prstGeom>
          <a:solidFill>
            <a:schemeClr val="accent1"/>
          </a:solidFill>
          <a:ln w="34925" cap="flat" cmpd="sng" algn="ctr">
            <a:solidFill>
              <a:srgbClr val="FF0000"/>
            </a:solidFill>
            <a:prstDash val="solid"/>
            <a:round/>
            <a:headEnd type="none" w="med" len="med"/>
            <a:tailEnd type="none" w="med" len="med"/>
          </a:ln>
          <a:effectLst/>
        </p:spPr>
      </p:cxnSp>
      <p:cxnSp>
        <p:nvCxnSpPr>
          <p:cNvPr id="15" name="Straight Connector 14">
            <a:extLst>
              <a:ext uri="{FF2B5EF4-FFF2-40B4-BE49-F238E27FC236}">
                <a16:creationId xmlns:a16="http://schemas.microsoft.com/office/drawing/2014/main" id="{B25C9A9B-6B14-4F27-81B6-FA9C0D9AE82F}"/>
              </a:ext>
            </a:extLst>
          </p:cNvPr>
          <p:cNvCxnSpPr/>
          <p:nvPr/>
        </p:nvCxnSpPr>
        <p:spPr bwMode="auto">
          <a:xfrm>
            <a:off x="7248525" y="1714500"/>
            <a:ext cx="476250" cy="0"/>
          </a:xfrm>
          <a:prstGeom prst="line">
            <a:avLst/>
          </a:prstGeom>
          <a:solidFill>
            <a:schemeClr val="accent1"/>
          </a:solidFill>
          <a:ln w="34925" cap="flat" cmpd="sng" algn="ctr">
            <a:solidFill>
              <a:srgbClr val="FF0000"/>
            </a:solidFill>
            <a:prstDash val="solid"/>
            <a:round/>
            <a:headEnd type="none" w="med" len="med"/>
            <a:tailEnd type="none" w="med" len="med"/>
          </a:ln>
          <a:effectLst/>
        </p:spPr>
      </p:cxnSp>
      <p:cxnSp>
        <p:nvCxnSpPr>
          <p:cNvPr id="16" name="Straight Connector 15">
            <a:extLst>
              <a:ext uri="{FF2B5EF4-FFF2-40B4-BE49-F238E27FC236}">
                <a16:creationId xmlns:a16="http://schemas.microsoft.com/office/drawing/2014/main" id="{D2235855-C8AE-4CDE-9D09-AF4CAE06EBA8}"/>
              </a:ext>
            </a:extLst>
          </p:cNvPr>
          <p:cNvCxnSpPr/>
          <p:nvPr/>
        </p:nvCxnSpPr>
        <p:spPr bwMode="auto">
          <a:xfrm>
            <a:off x="7248525" y="1952625"/>
            <a:ext cx="476250" cy="0"/>
          </a:xfrm>
          <a:prstGeom prst="line">
            <a:avLst/>
          </a:prstGeom>
          <a:solidFill>
            <a:schemeClr val="accent1"/>
          </a:solidFill>
          <a:ln w="34925" cap="flat" cmpd="sng" algn="ctr">
            <a:solidFill>
              <a:srgbClr val="FF0000"/>
            </a:solidFill>
            <a:prstDash val="solid"/>
            <a:round/>
            <a:headEnd type="none" w="med" len="med"/>
            <a:tailEnd type="none" w="med" len="med"/>
          </a:ln>
          <a:effectLst/>
        </p:spPr>
      </p:cxnSp>
      <p:sp>
        <p:nvSpPr>
          <p:cNvPr id="8" name="TextBox 7">
            <a:extLst>
              <a:ext uri="{FF2B5EF4-FFF2-40B4-BE49-F238E27FC236}">
                <a16:creationId xmlns:a16="http://schemas.microsoft.com/office/drawing/2014/main" id="{EDE03CE4-F265-460C-8F09-1306D218BE2F}"/>
              </a:ext>
            </a:extLst>
          </p:cNvPr>
          <p:cNvSpPr txBox="1"/>
          <p:nvPr/>
        </p:nvSpPr>
        <p:spPr>
          <a:xfrm>
            <a:off x="5801412" y="6140719"/>
            <a:ext cx="3801382" cy="646331"/>
          </a:xfrm>
          <a:prstGeom prst="rect">
            <a:avLst/>
          </a:prstGeom>
          <a:noFill/>
        </p:spPr>
        <p:txBody>
          <a:bodyPr wrap="square" rtlCol="0">
            <a:spAutoFit/>
          </a:bodyPr>
          <a:lstStyle/>
          <a:p>
            <a:r>
              <a:rPr lang="en-GB" dirty="0"/>
              <a:t>Very </a:t>
            </a:r>
            <a:r>
              <a:rPr lang="en-GB" dirty="0" err="1"/>
              <a:t>very</a:t>
            </a:r>
            <a:r>
              <a:rPr lang="en-GB" dirty="0"/>
              <a:t> sensitive tests – maybe too sensitive to be useful</a:t>
            </a:r>
          </a:p>
        </p:txBody>
      </p:sp>
      <p:cxnSp>
        <p:nvCxnSpPr>
          <p:cNvPr id="10" name="Straight Connector 9">
            <a:extLst>
              <a:ext uri="{FF2B5EF4-FFF2-40B4-BE49-F238E27FC236}">
                <a16:creationId xmlns:a16="http://schemas.microsoft.com/office/drawing/2014/main" id="{63380115-B219-4482-A001-FFFAFE34E3A8}"/>
              </a:ext>
            </a:extLst>
          </p:cNvPr>
          <p:cNvCxnSpPr/>
          <p:nvPr/>
        </p:nvCxnSpPr>
        <p:spPr bwMode="auto">
          <a:xfrm>
            <a:off x="7296150" y="3562350"/>
            <a:ext cx="476250" cy="0"/>
          </a:xfrm>
          <a:prstGeom prst="line">
            <a:avLst/>
          </a:prstGeom>
          <a:solidFill>
            <a:schemeClr val="accent1"/>
          </a:solidFill>
          <a:ln w="34925" cap="flat" cmpd="sng" algn="ctr">
            <a:solidFill>
              <a:srgbClr val="FF0000"/>
            </a:solidFill>
            <a:prstDash val="solid"/>
            <a:round/>
            <a:headEnd type="none" w="med" len="med"/>
            <a:tailEnd type="none" w="med" len="med"/>
          </a:ln>
          <a:effectLst/>
        </p:spPr>
      </p:cxnSp>
      <p:cxnSp>
        <p:nvCxnSpPr>
          <p:cNvPr id="11" name="Straight Connector 10">
            <a:extLst>
              <a:ext uri="{FF2B5EF4-FFF2-40B4-BE49-F238E27FC236}">
                <a16:creationId xmlns:a16="http://schemas.microsoft.com/office/drawing/2014/main" id="{9FC811BD-64C7-4AD5-B310-B7B4C5EADDDA}"/>
              </a:ext>
            </a:extLst>
          </p:cNvPr>
          <p:cNvCxnSpPr/>
          <p:nvPr/>
        </p:nvCxnSpPr>
        <p:spPr bwMode="auto">
          <a:xfrm>
            <a:off x="7296150" y="3781425"/>
            <a:ext cx="476250" cy="0"/>
          </a:xfrm>
          <a:prstGeom prst="line">
            <a:avLst/>
          </a:prstGeom>
          <a:solidFill>
            <a:schemeClr val="accent1"/>
          </a:solidFill>
          <a:ln w="34925" cap="flat" cmpd="sng" algn="ctr">
            <a:solidFill>
              <a:srgbClr val="FF0000"/>
            </a:solidFill>
            <a:prstDash val="solid"/>
            <a:round/>
            <a:headEnd type="none" w="med" len="med"/>
            <a:tailEnd type="none" w="med" len="med"/>
          </a:ln>
          <a:effectLst/>
        </p:spPr>
      </p:cxnSp>
      <p:pic>
        <p:nvPicPr>
          <p:cNvPr id="5" name="Picture 4">
            <a:extLst>
              <a:ext uri="{FF2B5EF4-FFF2-40B4-BE49-F238E27FC236}">
                <a16:creationId xmlns:a16="http://schemas.microsoft.com/office/drawing/2014/main" id="{7F60313F-84BC-534A-78DD-722223B4C8F1}"/>
              </a:ext>
            </a:extLst>
          </p:cNvPr>
          <p:cNvPicPr>
            <a:picLocks noChangeAspect="1"/>
          </p:cNvPicPr>
          <p:nvPr/>
        </p:nvPicPr>
        <p:blipFill>
          <a:blip r:embed="rId3"/>
          <a:stretch>
            <a:fillRect/>
          </a:stretch>
        </p:blipFill>
        <p:spPr>
          <a:xfrm>
            <a:off x="1738313" y="3844959"/>
            <a:ext cx="3733800" cy="2447925"/>
          </a:xfrm>
          <a:prstGeom prst="rect">
            <a:avLst/>
          </a:prstGeom>
        </p:spPr>
      </p:pic>
      <p:pic>
        <p:nvPicPr>
          <p:cNvPr id="9" name="Picture 8">
            <a:extLst>
              <a:ext uri="{FF2B5EF4-FFF2-40B4-BE49-F238E27FC236}">
                <a16:creationId xmlns:a16="http://schemas.microsoft.com/office/drawing/2014/main" id="{8D6AE335-142B-3A2E-508F-8A0B48096ED9}"/>
              </a:ext>
            </a:extLst>
          </p:cNvPr>
          <p:cNvPicPr>
            <a:picLocks noChangeAspect="1"/>
          </p:cNvPicPr>
          <p:nvPr/>
        </p:nvPicPr>
        <p:blipFill>
          <a:blip r:embed="rId4"/>
          <a:stretch>
            <a:fillRect/>
          </a:stretch>
        </p:blipFill>
        <p:spPr>
          <a:xfrm>
            <a:off x="5525088" y="4733926"/>
            <a:ext cx="5086350" cy="1114425"/>
          </a:xfrm>
          <a:prstGeom prst="rect">
            <a:avLst/>
          </a:prstGeom>
        </p:spPr>
      </p:pic>
      <p:cxnSp>
        <p:nvCxnSpPr>
          <p:cNvPr id="13" name="Connector: Curved 12">
            <a:extLst>
              <a:ext uri="{FF2B5EF4-FFF2-40B4-BE49-F238E27FC236}">
                <a16:creationId xmlns:a16="http://schemas.microsoft.com/office/drawing/2014/main" id="{75C16ACC-5C0C-354F-FE3B-A0C447C27664}"/>
              </a:ext>
            </a:extLst>
          </p:cNvPr>
          <p:cNvCxnSpPr>
            <a:cxnSpLocks/>
            <a:stCxn id="8" idx="0"/>
            <a:endCxn id="9" idx="2"/>
          </p:cNvCxnSpPr>
          <p:nvPr/>
        </p:nvCxnSpPr>
        <p:spPr bwMode="auto">
          <a:xfrm rot="5400000" flipH="1" flipV="1">
            <a:off x="7738999" y="5811454"/>
            <a:ext cx="292368" cy="366160"/>
          </a:xfrm>
          <a:prstGeom prst="curvedConnector3">
            <a:avLst>
              <a:gd name="adj1" fmla="val 50000"/>
            </a:avLst>
          </a:prstGeom>
          <a:solidFill>
            <a:schemeClr val="accent1"/>
          </a:solidFill>
          <a:ln w="9525" cap="flat" cmpd="sng" algn="ctr">
            <a:solidFill>
              <a:schemeClr val="tx1"/>
            </a:solidFill>
            <a:prstDash val="solid"/>
            <a:round/>
            <a:headEnd type="none" w="med" len="med"/>
            <a:tailEnd type="triangle"/>
          </a:ln>
          <a:effectLst/>
        </p:spPr>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wipe(left)">
                                      <p:cBhvr>
                                        <p:cTn id="7" dur="500"/>
                                        <p:tgtEl>
                                          <p:spTgt spid="16"/>
                                        </p:tgtEl>
                                      </p:cBhvr>
                                    </p:animEffect>
                                  </p:childTnLst>
                                </p:cTn>
                              </p:par>
                              <p:par>
                                <p:cTn id="8" presetID="22" presetClass="entr" presetSubtype="8" fill="hold" nodeType="withEffect">
                                  <p:stCondLst>
                                    <p:cond delay="0"/>
                                  </p:stCondLst>
                                  <p:childTnLst>
                                    <p:set>
                                      <p:cBhvr>
                                        <p:cTn id="9" dur="1" fill="hold">
                                          <p:stCondLst>
                                            <p:cond delay="0"/>
                                          </p:stCondLst>
                                        </p:cTn>
                                        <p:tgtEl>
                                          <p:spTgt spid="15"/>
                                        </p:tgtEl>
                                        <p:attrNameLst>
                                          <p:attrName>style.visibility</p:attrName>
                                        </p:attrNameLst>
                                      </p:cBhvr>
                                      <p:to>
                                        <p:strVal val="visible"/>
                                      </p:to>
                                    </p:set>
                                    <p:animEffect transition="in" filter="wipe(left)">
                                      <p:cBhvr>
                                        <p:cTn id="10" dur="500"/>
                                        <p:tgtEl>
                                          <p:spTgt spid="15"/>
                                        </p:tgtEl>
                                      </p:cBhvr>
                                    </p:animEffect>
                                  </p:childTnLst>
                                </p:cTn>
                              </p:par>
                              <p:par>
                                <p:cTn id="11" presetID="22" presetClass="entr" presetSubtype="8" fill="hold"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wipe(left)">
                                      <p:cBhvr>
                                        <p:cTn id="13" dur="500"/>
                                        <p:tgtEl>
                                          <p:spTgt spid="7"/>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8" fill="hold" nodeType="click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wipe(left)">
                                      <p:cBhvr>
                                        <p:cTn id="18" dur="500"/>
                                        <p:tgtEl>
                                          <p:spTgt spid="10"/>
                                        </p:tgtEl>
                                      </p:cBhvr>
                                    </p:animEffect>
                                  </p:childTnLst>
                                </p:cTn>
                              </p:par>
                              <p:par>
                                <p:cTn id="19" presetID="22" presetClass="entr" presetSubtype="8" fill="hold" nodeType="withEffect">
                                  <p:stCondLst>
                                    <p:cond delay="0"/>
                                  </p:stCondLst>
                                  <p:childTnLst>
                                    <p:set>
                                      <p:cBhvr>
                                        <p:cTn id="20" dur="1" fill="hold">
                                          <p:stCondLst>
                                            <p:cond delay="0"/>
                                          </p:stCondLst>
                                        </p:cTn>
                                        <p:tgtEl>
                                          <p:spTgt spid="11"/>
                                        </p:tgtEl>
                                        <p:attrNameLst>
                                          <p:attrName>style.visibility</p:attrName>
                                        </p:attrNameLst>
                                      </p:cBhvr>
                                      <p:to>
                                        <p:strVal val="visible"/>
                                      </p:to>
                                    </p:set>
                                    <p:animEffect transition="in" filter="wipe(left)">
                                      <p:cBhvr>
                                        <p:cTn id="21" dur="500"/>
                                        <p:tgtEl>
                                          <p:spTgt spid="11"/>
                                        </p:tgtEl>
                                      </p:cBhvr>
                                    </p:animEffect>
                                  </p:childTnLst>
                                </p:cTn>
                              </p:par>
                            </p:childTnLst>
                          </p:cTn>
                        </p:par>
                      </p:childTnLst>
                    </p:cTn>
                  </p:par>
                  <p:par>
                    <p:cTn id="22" fill="hold">
                      <p:stCondLst>
                        <p:cond delay="indefinite"/>
                      </p:stCondLst>
                      <p:childTnLst>
                        <p:par>
                          <p:cTn id="23" fill="hold">
                            <p:stCondLst>
                              <p:cond delay="0"/>
                            </p:stCondLst>
                            <p:childTnLst>
                              <p:par>
                                <p:cTn id="24" presetID="16" presetClass="entr" presetSubtype="21" fill="hold" grpId="0" nodeType="clickEffect">
                                  <p:stCondLst>
                                    <p:cond delay="0"/>
                                  </p:stCondLst>
                                  <p:childTnLst>
                                    <p:set>
                                      <p:cBhvr>
                                        <p:cTn id="25" dur="1" fill="hold">
                                          <p:stCondLst>
                                            <p:cond delay="0"/>
                                          </p:stCondLst>
                                        </p:cTn>
                                        <p:tgtEl>
                                          <p:spTgt spid="8"/>
                                        </p:tgtEl>
                                        <p:attrNameLst>
                                          <p:attrName>style.visibility</p:attrName>
                                        </p:attrNameLst>
                                      </p:cBhvr>
                                      <p:to>
                                        <p:strVal val="visible"/>
                                      </p:to>
                                    </p:set>
                                    <p:animEffect transition="in" filter="barn(inVertical)">
                                      <p:cBhvr>
                                        <p:cTn id="26"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Number Placeholder 3">
            <a:extLst>
              <a:ext uri="{FF2B5EF4-FFF2-40B4-BE49-F238E27FC236}">
                <a16:creationId xmlns:a16="http://schemas.microsoft.com/office/drawing/2014/main" id="{A9108155-54A0-450F-8E74-AD4FD2D97363}"/>
              </a:ext>
            </a:extLst>
          </p:cNvPr>
          <p:cNvSpPr>
            <a:spLocks noGrp="1" noChangeArrowheads="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1195D3"/>
              </a:buClr>
              <a:buFont typeface="Wingdings" panose="05000000000000000000" pitchFamily="2" charset="2"/>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1195D3"/>
              </a:buClr>
              <a:buFont typeface="Wingdings" panose="05000000000000000000" pitchFamily="2" charset="2"/>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1195D3"/>
              </a:buClr>
              <a:buFont typeface="Wingdings" panose="05000000000000000000" pitchFamily="2" charset="2"/>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C3EE9A7B-09E8-474C-917F-7288090CC3ED}" type="slidenum">
              <a:rPr lang="en-GB" altLang="en-US" sz="1600">
                <a:solidFill>
                  <a:srgbClr val="BFBFBF"/>
                </a:solidFill>
              </a:rPr>
              <a:pPr>
                <a:spcBef>
                  <a:spcPct val="0"/>
                </a:spcBef>
                <a:buClrTx/>
                <a:buFontTx/>
                <a:buNone/>
              </a:pPr>
              <a:t>20</a:t>
            </a:fld>
            <a:endParaRPr lang="en-GB" altLang="en-US" sz="1600">
              <a:solidFill>
                <a:srgbClr val="BFBFBF"/>
              </a:solidFill>
            </a:endParaRPr>
          </a:p>
        </p:txBody>
      </p:sp>
      <p:pic>
        <p:nvPicPr>
          <p:cNvPr id="3" name="Picture 2">
            <a:extLst>
              <a:ext uri="{FF2B5EF4-FFF2-40B4-BE49-F238E27FC236}">
                <a16:creationId xmlns:a16="http://schemas.microsoft.com/office/drawing/2014/main" id="{8E3FAC60-1B63-047E-9E30-740F356B782E}"/>
              </a:ext>
            </a:extLst>
          </p:cNvPr>
          <p:cNvPicPr>
            <a:picLocks noChangeAspect="1"/>
          </p:cNvPicPr>
          <p:nvPr/>
        </p:nvPicPr>
        <p:blipFill>
          <a:blip r:embed="rId2"/>
          <a:stretch>
            <a:fillRect/>
          </a:stretch>
        </p:blipFill>
        <p:spPr>
          <a:xfrm>
            <a:off x="3221095" y="199816"/>
            <a:ext cx="5749810" cy="3390568"/>
          </a:xfrm>
          <a:prstGeom prst="rect">
            <a:avLst/>
          </a:prstGeom>
        </p:spPr>
      </p:pic>
      <p:pic>
        <p:nvPicPr>
          <p:cNvPr id="5" name="Picture 4">
            <a:extLst>
              <a:ext uri="{FF2B5EF4-FFF2-40B4-BE49-F238E27FC236}">
                <a16:creationId xmlns:a16="http://schemas.microsoft.com/office/drawing/2014/main" id="{A15267B8-03C3-C7E9-2CE4-50AB930013A6}"/>
              </a:ext>
            </a:extLst>
          </p:cNvPr>
          <p:cNvPicPr>
            <a:picLocks noChangeAspect="1"/>
          </p:cNvPicPr>
          <p:nvPr/>
        </p:nvPicPr>
        <p:blipFill>
          <a:blip r:embed="rId3"/>
          <a:stretch>
            <a:fillRect/>
          </a:stretch>
        </p:blipFill>
        <p:spPr>
          <a:xfrm>
            <a:off x="1694224" y="3590385"/>
            <a:ext cx="4576329" cy="2698585"/>
          </a:xfrm>
          <a:prstGeom prst="rect">
            <a:avLst/>
          </a:prstGeom>
        </p:spPr>
      </p:pic>
      <p:pic>
        <p:nvPicPr>
          <p:cNvPr id="7" name="Picture 6">
            <a:extLst>
              <a:ext uri="{FF2B5EF4-FFF2-40B4-BE49-F238E27FC236}">
                <a16:creationId xmlns:a16="http://schemas.microsoft.com/office/drawing/2014/main" id="{0F63A972-B3AA-61A3-4EF9-28042114881B}"/>
              </a:ext>
            </a:extLst>
          </p:cNvPr>
          <p:cNvPicPr>
            <a:picLocks noChangeAspect="1"/>
          </p:cNvPicPr>
          <p:nvPr/>
        </p:nvPicPr>
        <p:blipFill>
          <a:blip r:embed="rId4"/>
          <a:stretch>
            <a:fillRect/>
          </a:stretch>
        </p:blipFill>
        <p:spPr>
          <a:xfrm>
            <a:off x="6096001" y="3590385"/>
            <a:ext cx="4401777" cy="2595655"/>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58B6550-B8B3-4079-77E0-22AF7B72DEC2}"/>
              </a:ext>
            </a:extLst>
          </p:cNvPr>
          <p:cNvPicPr>
            <a:picLocks noChangeAspect="1"/>
          </p:cNvPicPr>
          <p:nvPr/>
        </p:nvPicPr>
        <p:blipFill>
          <a:blip r:embed="rId2"/>
          <a:stretch>
            <a:fillRect/>
          </a:stretch>
        </p:blipFill>
        <p:spPr>
          <a:xfrm>
            <a:off x="2557464" y="-9525"/>
            <a:ext cx="4886325" cy="3019425"/>
          </a:xfrm>
          <a:prstGeom prst="rect">
            <a:avLst/>
          </a:prstGeom>
        </p:spPr>
      </p:pic>
      <p:sp>
        <p:nvSpPr>
          <p:cNvPr id="15362" name="Slide Number Placeholder 3">
            <a:extLst>
              <a:ext uri="{FF2B5EF4-FFF2-40B4-BE49-F238E27FC236}">
                <a16:creationId xmlns:a16="http://schemas.microsoft.com/office/drawing/2014/main" id="{12117C86-FB56-4945-BBBF-998D4676C0C1}"/>
              </a:ext>
            </a:extLst>
          </p:cNvPr>
          <p:cNvSpPr>
            <a:spLocks noGrp="1" noChangeArrowheads="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1195D3"/>
              </a:buClr>
              <a:buFont typeface="Wingdings" panose="05000000000000000000" pitchFamily="2" charset="2"/>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1195D3"/>
              </a:buClr>
              <a:buFont typeface="Wingdings" panose="05000000000000000000" pitchFamily="2" charset="2"/>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1195D3"/>
              </a:buClr>
              <a:buFont typeface="Wingdings" panose="05000000000000000000" pitchFamily="2" charset="2"/>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892A4641-DF74-4C0A-BF3A-739AB5F78511}" type="slidenum">
              <a:rPr lang="en-GB" altLang="en-US" sz="1600">
                <a:solidFill>
                  <a:srgbClr val="BFBFBF"/>
                </a:solidFill>
              </a:rPr>
              <a:pPr>
                <a:spcBef>
                  <a:spcPct val="0"/>
                </a:spcBef>
                <a:buClrTx/>
                <a:buFontTx/>
                <a:buNone/>
              </a:pPr>
              <a:t>21</a:t>
            </a:fld>
            <a:endParaRPr lang="en-GB" altLang="en-US" sz="1600">
              <a:solidFill>
                <a:srgbClr val="BFBFBF"/>
              </a:solidFill>
            </a:endParaRPr>
          </a:p>
        </p:txBody>
      </p:sp>
      <p:cxnSp>
        <p:nvCxnSpPr>
          <p:cNvPr id="3" name="Straight Connector 2">
            <a:extLst>
              <a:ext uri="{FF2B5EF4-FFF2-40B4-BE49-F238E27FC236}">
                <a16:creationId xmlns:a16="http://schemas.microsoft.com/office/drawing/2014/main" id="{BBB7D83C-B0AD-49B2-A7F2-2A380D06C537}"/>
              </a:ext>
            </a:extLst>
          </p:cNvPr>
          <p:cNvCxnSpPr/>
          <p:nvPr/>
        </p:nvCxnSpPr>
        <p:spPr bwMode="auto">
          <a:xfrm>
            <a:off x="6230627" y="656144"/>
            <a:ext cx="361950" cy="0"/>
          </a:xfrm>
          <a:prstGeom prst="line">
            <a:avLst/>
          </a:prstGeom>
          <a:solidFill>
            <a:schemeClr val="accent1"/>
          </a:solidFill>
          <a:ln w="25400" cap="flat" cmpd="sng" algn="ctr">
            <a:solidFill>
              <a:srgbClr val="FF0000"/>
            </a:solidFill>
            <a:prstDash val="solid"/>
            <a:round/>
            <a:headEnd type="none" w="med" len="med"/>
            <a:tailEnd type="none" w="med" len="med"/>
          </a:ln>
          <a:effectLst/>
        </p:spPr>
      </p:cxnSp>
      <p:cxnSp>
        <p:nvCxnSpPr>
          <p:cNvPr id="9" name="Straight Connector 8">
            <a:extLst>
              <a:ext uri="{FF2B5EF4-FFF2-40B4-BE49-F238E27FC236}">
                <a16:creationId xmlns:a16="http://schemas.microsoft.com/office/drawing/2014/main" id="{0993B6CB-C022-4F6B-BC51-993003BCB77D}"/>
              </a:ext>
            </a:extLst>
          </p:cNvPr>
          <p:cNvCxnSpPr/>
          <p:nvPr/>
        </p:nvCxnSpPr>
        <p:spPr bwMode="auto">
          <a:xfrm>
            <a:off x="6219433" y="1218415"/>
            <a:ext cx="361950" cy="0"/>
          </a:xfrm>
          <a:prstGeom prst="line">
            <a:avLst/>
          </a:prstGeom>
          <a:solidFill>
            <a:schemeClr val="accent1"/>
          </a:solidFill>
          <a:ln w="25400" cap="flat" cmpd="sng" algn="ctr">
            <a:solidFill>
              <a:srgbClr val="FF0000"/>
            </a:solidFill>
            <a:prstDash val="solid"/>
            <a:round/>
            <a:headEnd type="none" w="med" len="med"/>
            <a:tailEnd type="none" w="med" len="med"/>
          </a:ln>
          <a:effectLst/>
        </p:spPr>
      </p:cxnSp>
      <p:cxnSp>
        <p:nvCxnSpPr>
          <p:cNvPr id="10" name="Straight Connector 9">
            <a:extLst>
              <a:ext uri="{FF2B5EF4-FFF2-40B4-BE49-F238E27FC236}">
                <a16:creationId xmlns:a16="http://schemas.microsoft.com/office/drawing/2014/main" id="{03F1E022-1D48-4240-88F0-72953A170B97}"/>
              </a:ext>
            </a:extLst>
          </p:cNvPr>
          <p:cNvCxnSpPr/>
          <p:nvPr/>
        </p:nvCxnSpPr>
        <p:spPr bwMode="auto">
          <a:xfrm>
            <a:off x="6230627" y="1399488"/>
            <a:ext cx="361950" cy="0"/>
          </a:xfrm>
          <a:prstGeom prst="line">
            <a:avLst/>
          </a:prstGeom>
          <a:solidFill>
            <a:schemeClr val="accent1"/>
          </a:solidFill>
          <a:ln w="25400" cap="flat" cmpd="sng" algn="ctr">
            <a:solidFill>
              <a:srgbClr val="FF0000"/>
            </a:solidFill>
            <a:prstDash val="solid"/>
            <a:round/>
            <a:headEnd type="none" w="med" len="med"/>
            <a:tailEnd type="none" w="med" len="med"/>
          </a:ln>
          <a:effectLst/>
        </p:spPr>
      </p:cxnSp>
      <p:cxnSp>
        <p:nvCxnSpPr>
          <p:cNvPr id="11" name="Straight Connector 10">
            <a:extLst>
              <a:ext uri="{FF2B5EF4-FFF2-40B4-BE49-F238E27FC236}">
                <a16:creationId xmlns:a16="http://schemas.microsoft.com/office/drawing/2014/main" id="{A51F9FEF-48E2-465C-91DD-9D8DE75F74F1}"/>
              </a:ext>
            </a:extLst>
          </p:cNvPr>
          <p:cNvCxnSpPr>
            <a:cxnSpLocks/>
          </p:cNvCxnSpPr>
          <p:nvPr/>
        </p:nvCxnSpPr>
        <p:spPr bwMode="auto">
          <a:xfrm>
            <a:off x="6400800" y="2714625"/>
            <a:ext cx="260808" cy="0"/>
          </a:xfrm>
          <a:prstGeom prst="line">
            <a:avLst/>
          </a:prstGeom>
          <a:solidFill>
            <a:schemeClr val="accent1"/>
          </a:solidFill>
          <a:ln w="25400" cap="flat" cmpd="sng" algn="ctr">
            <a:solidFill>
              <a:srgbClr val="FF0000"/>
            </a:solidFill>
            <a:prstDash val="solid"/>
            <a:round/>
            <a:headEnd type="none" w="med" len="med"/>
            <a:tailEnd type="none" w="med" len="med"/>
          </a:ln>
          <a:effectLst/>
        </p:spPr>
      </p:cxnSp>
      <p:cxnSp>
        <p:nvCxnSpPr>
          <p:cNvPr id="12" name="Straight Connector 11">
            <a:extLst>
              <a:ext uri="{FF2B5EF4-FFF2-40B4-BE49-F238E27FC236}">
                <a16:creationId xmlns:a16="http://schemas.microsoft.com/office/drawing/2014/main" id="{7B6F337D-48E3-44F4-B4D5-42606E03FA2A}"/>
              </a:ext>
            </a:extLst>
          </p:cNvPr>
          <p:cNvCxnSpPr>
            <a:cxnSpLocks/>
          </p:cNvCxnSpPr>
          <p:nvPr/>
        </p:nvCxnSpPr>
        <p:spPr bwMode="auto">
          <a:xfrm flipV="1">
            <a:off x="6391276" y="2903539"/>
            <a:ext cx="270333" cy="1587"/>
          </a:xfrm>
          <a:prstGeom prst="line">
            <a:avLst/>
          </a:prstGeom>
          <a:solidFill>
            <a:schemeClr val="accent1"/>
          </a:solidFill>
          <a:ln w="25400" cap="flat" cmpd="sng" algn="ctr">
            <a:solidFill>
              <a:srgbClr val="FF0000"/>
            </a:solidFill>
            <a:prstDash val="solid"/>
            <a:round/>
            <a:headEnd type="none" w="med" len="med"/>
            <a:tailEnd type="none" w="med" len="med"/>
          </a:ln>
          <a:effectLst/>
        </p:spPr>
      </p:cxnSp>
      <p:pic>
        <p:nvPicPr>
          <p:cNvPr id="8" name="Picture 7">
            <a:extLst>
              <a:ext uri="{FF2B5EF4-FFF2-40B4-BE49-F238E27FC236}">
                <a16:creationId xmlns:a16="http://schemas.microsoft.com/office/drawing/2014/main" id="{5BEA4BD5-D6ED-C637-3B83-70810BDEC777}"/>
              </a:ext>
            </a:extLst>
          </p:cNvPr>
          <p:cNvPicPr>
            <a:picLocks noChangeAspect="1"/>
          </p:cNvPicPr>
          <p:nvPr/>
        </p:nvPicPr>
        <p:blipFill>
          <a:blip r:embed="rId3"/>
          <a:stretch>
            <a:fillRect/>
          </a:stretch>
        </p:blipFill>
        <p:spPr>
          <a:xfrm>
            <a:off x="7443789" y="605756"/>
            <a:ext cx="3063711" cy="2297783"/>
          </a:xfrm>
          <a:prstGeom prst="rect">
            <a:avLst/>
          </a:prstGeom>
        </p:spPr>
      </p:pic>
      <p:pic>
        <p:nvPicPr>
          <p:cNvPr id="15" name="Picture 14">
            <a:extLst>
              <a:ext uri="{FF2B5EF4-FFF2-40B4-BE49-F238E27FC236}">
                <a16:creationId xmlns:a16="http://schemas.microsoft.com/office/drawing/2014/main" id="{33B22049-69C7-8D2D-FAEE-98F1BC052864}"/>
              </a:ext>
            </a:extLst>
          </p:cNvPr>
          <p:cNvPicPr>
            <a:picLocks noChangeAspect="1"/>
          </p:cNvPicPr>
          <p:nvPr/>
        </p:nvPicPr>
        <p:blipFill>
          <a:blip r:embed="rId4"/>
          <a:stretch>
            <a:fillRect/>
          </a:stretch>
        </p:blipFill>
        <p:spPr>
          <a:xfrm>
            <a:off x="1713765" y="3222625"/>
            <a:ext cx="4812677" cy="2837956"/>
          </a:xfrm>
          <a:prstGeom prst="rect">
            <a:avLst/>
          </a:prstGeom>
        </p:spPr>
      </p:pic>
      <p:pic>
        <p:nvPicPr>
          <p:cNvPr id="16" name="Picture 15">
            <a:extLst>
              <a:ext uri="{FF2B5EF4-FFF2-40B4-BE49-F238E27FC236}">
                <a16:creationId xmlns:a16="http://schemas.microsoft.com/office/drawing/2014/main" id="{9EB6CA9F-45C8-2304-79A1-A246B2C4180F}"/>
              </a:ext>
            </a:extLst>
          </p:cNvPr>
          <p:cNvPicPr>
            <a:picLocks noChangeAspect="1"/>
          </p:cNvPicPr>
          <p:nvPr/>
        </p:nvPicPr>
        <p:blipFill>
          <a:blip r:embed="rId5"/>
          <a:stretch>
            <a:fillRect/>
          </a:stretch>
        </p:blipFill>
        <p:spPr>
          <a:xfrm>
            <a:off x="5705721" y="3320472"/>
            <a:ext cx="4886325" cy="288138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500"/>
                                        <p:tgtEl>
                                          <p:spTgt spid="3"/>
                                        </p:tgtEl>
                                      </p:cBhvr>
                                    </p:animEffect>
                                  </p:childTnLst>
                                </p:cTn>
                              </p:par>
                            </p:childTnLst>
                          </p:cTn>
                        </p:par>
                        <p:par>
                          <p:cTn id="8" fill="hold">
                            <p:stCondLst>
                              <p:cond delay="500"/>
                            </p:stCondLst>
                            <p:childTnLst>
                              <p:par>
                                <p:cTn id="9" presetID="22" presetClass="entr" presetSubtype="8" fill="hold" nodeType="after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wipe(left)">
                                      <p:cBhvr>
                                        <p:cTn id="11" dur="500"/>
                                        <p:tgtEl>
                                          <p:spTgt spid="9"/>
                                        </p:tgtEl>
                                      </p:cBhvr>
                                    </p:animEffect>
                                  </p:childTnLst>
                                </p:cTn>
                              </p:par>
                            </p:childTnLst>
                          </p:cTn>
                        </p:par>
                        <p:par>
                          <p:cTn id="12" fill="hold">
                            <p:stCondLst>
                              <p:cond delay="1000"/>
                            </p:stCondLst>
                            <p:childTnLst>
                              <p:par>
                                <p:cTn id="13" presetID="22" presetClass="entr" presetSubtype="8" fill="hold" nodeType="after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wipe(left)">
                                      <p:cBhvr>
                                        <p:cTn id="15" dur="500"/>
                                        <p:tgtEl>
                                          <p:spTgt spid="10"/>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8" fill="hold" nodeType="clickEffect">
                                  <p:stCondLst>
                                    <p:cond delay="0"/>
                                  </p:stCondLst>
                                  <p:childTnLst>
                                    <p:set>
                                      <p:cBhvr>
                                        <p:cTn id="19" dur="1" fill="hold">
                                          <p:stCondLst>
                                            <p:cond delay="0"/>
                                          </p:stCondLst>
                                        </p:cTn>
                                        <p:tgtEl>
                                          <p:spTgt spid="11"/>
                                        </p:tgtEl>
                                        <p:attrNameLst>
                                          <p:attrName>style.visibility</p:attrName>
                                        </p:attrNameLst>
                                      </p:cBhvr>
                                      <p:to>
                                        <p:strVal val="visible"/>
                                      </p:to>
                                    </p:set>
                                    <p:animEffect transition="in" filter="wipe(left)">
                                      <p:cBhvr>
                                        <p:cTn id="20" dur="500"/>
                                        <p:tgtEl>
                                          <p:spTgt spid="11"/>
                                        </p:tgtEl>
                                      </p:cBhvr>
                                    </p:animEffect>
                                  </p:childTnLst>
                                </p:cTn>
                              </p:par>
                            </p:childTnLst>
                          </p:cTn>
                        </p:par>
                        <p:par>
                          <p:cTn id="21" fill="hold">
                            <p:stCondLst>
                              <p:cond delay="500"/>
                            </p:stCondLst>
                            <p:childTnLst>
                              <p:par>
                                <p:cTn id="22" presetID="22" presetClass="entr" presetSubtype="8" fill="hold" nodeType="afterEffect">
                                  <p:stCondLst>
                                    <p:cond delay="0"/>
                                  </p:stCondLst>
                                  <p:childTnLst>
                                    <p:set>
                                      <p:cBhvr>
                                        <p:cTn id="23" dur="1" fill="hold">
                                          <p:stCondLst>
                                            <p:cond delay="0"/>
                                          </p:stCondLst>
                                        </p:cTn>
                                        <p:tgtEl>
                                          <p:spTgt spid="12"/>
                                        </p:tgtEl>
                                        <p:attrNameLst>
                                          <p:attrName>style.visibility</p:attrName>
                                        </p:attrNameLst>
                                      </p:cBhvr>
                                      <p:to>
                                        <p:strVal val="visible"/>
                                      </p:to>
                                    </p:set>
                                    <p:animEffect transition="in" filter="wipe(left)">
                                      <p:cBhvr>
                                        <p:cTn id="24"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449E9-90DD-FDAF-2482-F4F4B2773E93}"/>
              </a:ext>
            </a:extLst>
          </p:cNvPr>
          <p:cNvSpPr>
            <a:spLocks noGrp="1"/>
          </p:cNvSpPr>
          <p:nvPr>
            <p:ph type="title"/>
          </p:nvPr>
        </p:nvSpPr>
        <p:spPr/>
        <p:txBody>
          <a:bodyPr/>
          <a:lstStyle/>
          <a:p>
            <a:r>
              <a:rPr lang="en-GB" dirty="0"/>
              <a:t>What about categorical variables?</a:t>
            </a:r>
          </a:p>
        </p:txBody>
      </p:sp>
      <p:sp>
        <p:nvSpPr>
          <p:cNvPr id="3" name="Content Placeholder 2">
            <a:extLst>
              <a:ext uri="{FF2B5EF4-FFF2-40B4-BE49-F238E27FC236}">
                <a16:creationId xmlns:a16="http://schemas.microsoft.com/office/drawing/2014/main" id="{26A3B684-0DAB-59D1-3724-735D608EF7CC}"/>
              </a:ext>
            </a:extLst>
          </p:cNvPr>
          <p:cNvSpPr>
            <a:spLocks noGrp="1"/>
          </p:cNvSpPr>
          <p:nvPr>
            <p:ph idx="1"/>
          </p:nvPr>
        </p:nvSpPr>
        <p:spPr>
          <a:xfrm>
            <a:off x="2447132" y="1613508"/>
            <a:ext cx="7297737" cy="2179894"/>
          </a:xfrm>
        </p:spPr>
        <p:txBody>
          <a:bodyPr>
            <a:normAutofit/>
          </a:bodyPr>
          <a:lstStyle/>
          <a:p>
            <a:r>
              <a:rPr lang="en-GB" sz="2400" dirty="0"/>
              <a:t>The mode can be calculated for categorical variables</a:t>
            </a:r>
          </a:p>
          <a:p>
            <a:r>
              <a:rPr lang="en-GB" sz="2400" dirty="0"/>
              <a:t>It’s often more useful to know how many observations there are in each category in a categorical variable</a:t>
            </a:r>
          </a:p>
        </p:txBody>
      </p:sp>
      <p:sp>
        <p:nvSpPr>
          <p:cNvPr id="4" name="Slide Number Placeholder 3">
            <a:extLst>
              <a:ext uri="{FF2B5EF4-FFF2-40B4-BE49-F238E27FC236}">
                <a16:creationId xmlns:a16="http://schemas.microsoft.com/office/drawing/2014/main" id="{F04CB3A8-1F69-CC76-3B55-32A68BCEEBD3}"/>
              </a:ext>
            </a:extLst>
          </p:cNvPr>
          <p:cNvSpPr>
            <a:spLocks noGrp="1"/>
          </p:cNvSpPr>
          <p:nvPr>
            <p:ph type="sldNum" sz="quarter" idx="10"/>
          </p:nvPr>
        </p:nvSpPr>
        <p:spPr/>
        <p:txBody>
          <a:bodyPr/>
          <a:lstStyle/>
          <a:p>
            <a:fld id="{7655C3DF-C54D-44D2-8CF3-83C9A3295429}" type="slidenum">
              <a:rPr lang="en-GB" altLang="en-US" smtClean="0"/>
              <a:pPr/>
              <a:t>22</a:t>
            </a:fld>
            <a:endParaRPr lang="en-GB" altLang="en-US"/>
          </a:p>
        </p:txBody>
      </p:sp>
    </p:spTree>
    <p:extLst>
      <p:ext uri="{BB962C8B-B14F-4D97-AF65-F5344CB8AC3E}">
        <p14:creationId xmlns:p14="http://schemas.microsoft.com/office/powerpoint/2010/main" val="177951487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6A6CF3A8-6F3D-5797-C4E0-53AE5DA0343A}"/>
              </a:ext>
            </a:extLst>
          </p:cNvPr>
          <p:cNvSpPr>
            <a:spLocks noGrp="1"/>
          </p:cNvSpPr>
          <p:nvPr>
            <p:ph type="sldNum" sz="quarter" idx="10"/>
          </p:nvPr>
        </p:nvSpPr>
        <p:spPr/>
        <p:txBody>
          <a:bodyPr/>
          <a:lstStyle/>
          <a:p>
            <a:fld id="{7655C3DF-C54D-44D2-8CF3-83C9A3295429}" type="slidenum">
              <a:rPr lang="en-GB" altLang="en-US" smtClean="0"/>
              <a:pPr/>
              <a:t>23</a:t>
            </a:fld>
            <a:endParaRPr lang="en-GB" altLang="en-US"/>
          </a:p>
        </p:txBody>
      </p:sp>
      <p:pic>
        <p:nvPicPr>
          <p:cNvPr id="5" name="Picture 4">
            <a:extLst>
              <a:ext uri="{FF2B5EF4-FFF2-40B4-BE49-F238E27FC236}">
                <a16:creationId xmlns:a16="http://schemas.microsoft.com/office/drawing/2014/main" id="{0EB051D7-A965-D946-C90E-9BC3DCBC7DFF}"/>
              </a:ext>
            </a:extLst>
          </p:cNvPr>
          <p:cNvPicPr>
            <a:picLocks noChangeAspect="1"/>
          </p:cNvPicPr>
          <p:nvPr/>
        </p:nvPicPr>
        <p:blipFill>
          <a:blip r:embed="rId2"/>
          <a:stretch>
            <a:fillRect/>
          </a:stretch>
        </p:blipFill>
        <p:spPr>
          <a:xfrm>
            <a:off x="1524001" y="26271"/>
            <a:ext cx="6839166" cy="3749024"/>
          </a:xfrm>
          <a:prstGeom prst="rect">
            <a:avLst/>
          </a:prstGeom>
        </p:spPr>
      </p:pic>
      <p:pic>
        <p:nvPicPr>
          <p:cNvPr id="7" name="Picture 6">
            <a:extLst>
              <a:ext uri="{FF2B5EF4-FFF2-40B4-BE49-F238E27FC236}">
                <a16:creationId xmlns:a16="http://schemas.microsoft.com/office/drawing/2014/main" id="{19AEE52B-2392-B833-9B5E-61A1972F3928}"/>
              </a:ext>
            </a:extLst>
          </p:cNvPr>
          <p:cNvPicPr>
            <a:picLocks noChangeAspect="1"/>
          </p:cNvPicPr>
          <p:nvPr/>
        </p:nvPicPr>
        <p:blipFill>
          <a:blip r:embed="rId3"/>
          <a:stretch>
            <a:fillRect/>
          </a:stretch>
        </p:blipFill>
        <p:spPr>
          <a:xfrm>
            <a:off x="1614535" y="3923789"/>
            <a:ext cx="4761808" cy="2047577"/>
          </a:xfrm>
          <a:prstGeom prst="rect">
            <a:avLst/>
          </a:prstGeom>
        </p:spPr>
      </p:pic>
      <p:pic>
        <p:nvPicPr>
          <p:cNvPr id="9" name="Picture 8">
            <a:extLst>
              <a:ext uri="{FF2B5EF4-FFF2-40B4-BE49-F238E27FC236}">
                <a16:creationId xmlns:a16="http://schemas.microsoft.com/office/drawing/2014/main" id="{C3BE22A0-973D-2D58-47C5-935F1D8E8B0A}"/>
              </a:ext>
            </a:extLst>
          </p:cNvPr>
          <p:cNvPicPr>
            <a:picLocks noChangeAspect="1"/>
          </p:cNvPicPr>
          <p:nvPr/>
        </p:nvPicPr>
        <p:blipFill>
          <a:blip r:embed="rId4"/>
          <a:stretch>
            <a:fillRect/>
          </a:stretch>
        </p:blipFill>
        <p:spPr>
          <a:xfrm>
            <a:off x="6509399" y="4635375"/>
            <a:ext cx="4068066" cy="1670969"/>
          </a:xfrm>
          <a:prstGeom prst="rect">
            <a:avLst/>
          </a:prstGeom>
        </p:spPr>
      </p:pic>
      <p:cxnSp>
        <p:nvCxnSpPr>
          <p:cNvPr id="12" name="Straight Arrow Connector 11">
            <a:extLst>
              <a:ext uri="{FF2B5EF4-FFF2-40B4-BE49-F238E27FC236}">
                <a16:creationId xmlns:a16="http://schemas.microsoft.com/office/drawing/2014/main" id="{4C47AC7B-1B7F-CEF9-F652-8824D5D1DBCD}"/>
              </a:ext>
            </a:extLst>
          </p:cNvPr>
          <p:cNvCxnSpPr/>
          <p:nvPr/>
        </p:nvCxnSpPr>
        <p:spPr bwMode="auto">
          <a:xfrm flipH="1">
            <a:off x="4412055" y="1367073"/>
            <a:ext cx="2915216" cy="2706986"/>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cxnSp>
        <p:nvCxnSpPr>
          <p:cNvPr id="14" name="Straight Arrow Connector 13">
            <a:extLst>
              <a:ext uri="{FF2B5EF4-FFF2-40B4-BE49-F238E27FC236}">
                <a16:creationId xmlns:a16="http://schemas.microsoft.com/office/drawing/2014/main" id="{E179D2EC-1D50-DB0F-36E9-7201AB015B47}"/>
              </a:ext>
            </a:extLst>
          </p:cNvPr>
          <p:cNvCxnSpPr/>
          <p:nvPr/>
        </p:nvCxnSpPr>
        <p:spPr bwMode="auto">
          <a:xfrm>
            <a:off x="3271320" y="5848539"/>
            <a:ext cx="3367889" cy="0"/>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spTree>
    <p:extLst>
      <p:ext uri="{BB962C8B-B14F-4D97-AF65-F5344CB8AC3E}">
        <p14:creationId xmlns:p14="http://schemas.microsoft.com/office/powerpoint/2010/main" val="20087370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8E0F19-ECFD-3370-1198-76C0A934E1DC}"/>
              </a:ext>
            </a:extLst>
          </p:cNvPr>
          <p:cNvSpPr>
            <a:spLocks noGrp="1"/>
          </p:cNvSpPr>
          <p:nvPr>
            <p:ph type="title"/>
          </p:nvPr>
        </p:nvSpPr>
        <p:spPr/>
        <p:txBody>
          <a:bodyPr/>
          <a:lstStyle/>
          <a:p>
            <a:r>
              <a:rPr lang="en-GB" dirty="0"/>
              <a:t>Data “wrangling”</a:t>
            </a:r>
          </a:p>
        </p:txBody>
      </p:sp>
      <p:sp>
        <p:nvSpPr>
          <p:cNvPr id="3" name="Slide Number Placeholder 2">
            <a:extLst>
              <a:ext uri="{FF2B5EF4-FFF2-40B4-BE49-F238E27FC236}">
                <a16:creationId xmlns:a16="http://schemas.microsoft.com/office/drawing/2014/main" id="{66BC22D0-C7EA-D6BC-9470-FAB844B2C27B}"/>
              </a:ext>
            </a:extLst>
          </p:cNvPr>
          <p:cNvSpPr>
            <a:spLocks noGrp="1"/>
          </p:cNvSpPr>
          <p:nvPr>
            <p:ph type="sldNum" sz="quarter" idx="10"/>
          </p:nvPr>
        </p:nvSpPr>
        <p:spPr/>
        <p:txBody>
          <a:bodyPr/>
          <a:lstStyle/>
          <a:p>
            <a:fld id="{E2C907B1-CEB0-4FAB-802E-D51C52C5D967}" type="slidenum">
              <a:rPr lang="en-GB" altLang="en-US" smtClean="0"/>
              <a:pPr/>
              <a:t>24</a:t>
            </a:fld>
            <a:endParaRPr lang="en-GB" altLang="en-US"/>
          </a:p>
        </p:txBody>
      </p:sp>
    </p:spTree>
    <p:extLst>
      <p:ext uri="{BB962C8B-B14F-4D97-AF65-F5344CB8AC3E}">
        <p14:creationId xmlns:p14="http://schemas.microsoft.com/office/powerpoint/2010/main" val="20901966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D3B4815D-DC17-4DBD-9DE9-91206BDB1565}"/>
              </a:ext>
            </a:extLst>
          </p:cNvPr>
          <p:cNvSpPr>
            <a:spLocks noGrp="1"/>
          </p:cNvSpPr>
          <p:nvPr>
            <p:ph type="sldNum" sz="quarter" idx="10"/>
          </p:nvPr>
        </p:nvSpPr>
        <p:spPr>
          <a:xfrm>
            <a:off x="8077200" y="6287911"/>
            <a:ext cx="2133600" cy="365125"/>
          </a:xfrm>
        </p:spPr>
        <p:txBody>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E9C98968-F45B-4F6A-96B9-78EA271AE868}" type="slidenum">
              <a:rPr lang="en-GB" altLang="en-US" sz="1600">
                <a:solidFill>
                  <a:srgbClr val="BFBFBF"/>
                </a:solidFill>
              </a:rPr>
              <a:pPr/>
              <a:t>25</a:t>
            </a:fld>
            <a:endParaRPr lang="en-GB" altLang="en-US" sz="1600">
              <a:solidFill>
                <a:srgbClr val="BFBFBF"/>
              </a:solidFill>
            </a:endParaRPr>
          </a:p>
        </p:txBody>
      </p:sp>
      <p:pic>
        <p:nvPicPr>
          <p:cNvPr id="4" name="Picture 3">
            <a:extLst>
              <a:ext uri="{FF2B5EF4-FFF2-40B4-BE49-F238E27FC236}">
                <a16:creationId xmlns:a16="http://schemas.microsoft.com/office/drawing/2014/main" id="{AEF3C109-7C9D-4EC9-83C4-906DDF93E7F8}"/>
              </a:ext>
            </a:extLst>
          </p:cNvPr>
          <p:cNvPicPr>
            <a:picLocks noChangeAspect="1"/>
          </p:cNvPicPr>
          <p:nvPr/>
        </p:nvPicPr>
        <p:blipFill>
          <a:blip r:embed="rId2"/>
          <a:stretch>
            <a:fillRect/>
          </a:stretch>
        </p:blipFill>
        <p:spPr>
          <a:xfrm>
            <a:off x="1708192" y="1419048"/>
            <a:ext cx="3254383" cy="4868863"/>
          </a:xfrm>
          <a:prstGeom prst="rect">
            <a:avLst/>
          </a:prstGeom>
        </p:spPr>
      </p:pic>
      <p:pic>
        <p:nvPicPr>
          <p:cNvPr id="6" name="Picture 5">
            <a:extLst>
              <a:ext uri="{FF2B5EF4-FFF2-40B4-BE49-F238E27FC236}">
                <a16:creationId xmlns:a16="http://schemas.microsoft.com/office/drawing/2014/main" id="{662A87C7-5577-4F37-83D1-33C6F33A7586}"/>
              </a:ext>
            </a:extLst>
          </p:cNvPr>
          <p:cNvPicPr>
            <a:picLocks noChangeAspect="1"/>
          </p:cNvPicPr>
          <p:nvPr/>
        </p:nvPicPr>
        <p:blipFill>
          <a:blip r:embed="rId3"/>
          <a:stretch>
            <a:fillRect/>
          </a:stretch>
        </p:blipFill>
        <p:spPr>
          <a:xfrm>
            <a:off x="6308858" y="344310"/>
            <a:ext cx="2829506" cy="3087777"/>
          </a:xfrm>
          <a:prstGeom prst="rect">
            <a:avLst/>
          </a:prstGeom>
        </p:spPr>
      </p:pic>
      <p:cxnSp>
        <p:nvCxnSpPr>
          <p:cNvPr id="8" name="Straight Arrow Connector 7">
            <a:extLst>
              <a:ext uri="{FF2B5EF4-FFF2-40B4-BE49-F238E27FC236}">
                <a16:creationId xmlns:a16="http://schemas.microsoft.com/office/drawing/2014/main" id="{5058362F-B1D2-4FE0-909D-F9B187C5B0EA}"/>
              </a:ext>
            </a:extLst>
          </p:cNvPr>
          <p:cNvCxnSpPr>
            <a:cxnSpLocks/>
          </p:cNvCxnSpPr>
          <p:nvPr/>
        </p:nvCxnSpPr>
        <p:spPr bwMode="auto">
          <a:xfrm flipV="1">
            <a:off x="3265715" y="1018907"/>
            <a:ext cx="4072497" cy="4885505"/>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pic>
        <p:nvPicPr>
          <p:cNvPr id="10" name="Picture 9">
            <a:extLst>
              <a:ext uri="{FF2B5EF4-FFF2-40B4-BE49-F238E27FC236}">
                <a16:creationId xmlns:a16="http://schemas.microsoft.com/office/drawing/2014/main" id="{B48187BA-BDFA-44AD-9CEA-EB64B1B74718}"/>
              </a:ext>
            </a:extLst>
          </p:cNvPr>
          <p:cNvPicPr>
            <a:picLocks noChangeAspect="1"/>
          </p:cNvPicPr>
          <p:nvPr/>
        </p:nvPicPr>
        <p:blipFill>
          <a:blip r:embed="rId4"/>
          <a:stretch>
            <a:fillRect/>
          </a:stretch>
        </p:blipFill>
        <p:spPr>
          <a:xfrm>
            <a:off x="5336798" y="3542682"/>
            <a:ext cx="4406945" cy="3139276"/>
          </a:xfrm>
          <a:prstGeom prst="rect">
            <a:avLst/>
          </a:prstGeom>
        </p:spPr>
      </p:pic>
      <p:cxnSp>
        <p:nvCxnSpPr>
          <p:cNvPr id="13" name="Straight Arrow Connector 12">
            <a:extLst>
              <a:ext uri="{FF2B5EF4-FFF2-40B4-BE49-F238E27FC236}">
                <a16:creationId xmlns:a16="http://schemas.microsoft.com/office/drawing/2014/main" id="{283C07E7-F592-4D01-814D-8F72A337267C}"/>
              </a:ext>
            </a:extLst>
          </p:cNvPr>
          <p:cNvCxnSpPr/>
          <p:nvPr/>
        </p:nvCxnSpPr>
        <p:spPr bwMode="auto">
          <a:xfrm flipH="1">
            <a:off x="7611291" y="1079867"/>
            <a:ext cx="112320" cy="2664823"/>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sp>
        <p:nvSpPr>
          <p:cNvPr id="15" name="TextBox 14">
            <a:extLst>
              <a:ext uri="{FF2B5EF4-FFF2-40B4-BE49-F238E27FC236}">
                <a16:creationId xmlns:a16="http://schemas.microsoft.com/office/drawing/2014/main" id="{9C3913A6-E89E-4E9B-9EF6-4A80C075E392}"/>
              </a:ext>
            </a:extLst>
          </p:cNvPr>
          <p:cNvSpPr txBox="1"/>
          <p:nvPr/>
        </p:nvSpPr>
        <p:spPr>
          <a:xfrm>
            <a:off x="2880626" y="373863"/>
            <a:ext cx="3483428" cy="707886"/>
          </a:xfrm>
          <a:prstGeom prst="rect">
            <a:avLst/>
          </a:prstGeom>
          <a:noFill/>
        </p:spPr>
        <p:txBody>
          <a:bodyPr wrap="square" rtlCol="0">
            <a:spAutoFit/>
          </a:bodyPr>
          <a:lstStyle/>
          <a:p>
            <a:r>
              <a:rPr lang="en-GB" sz="2000" dirty="0">
                <a:effectLst>
                  <a:outerShdw blurRad="38100" dist="38100" dir="2700000" algn="tl">
                    <a:srgbClr val="000000">
                      <a:alpha val="43137"/>
                    </a:srgbClr>
                  </a:outerShdw>
                </a:effectLst>
                <a:latin typeface="+mj-lt"/>
              </a:rPr>
              <a:t>Selecting responses from </a:t>
            </a:r>
            <a:r>
              <a:rPr lang="en-GB" sz="2000" dirty="0" err="1">
                <a:effectLst>
                  <a:outerShdw blurRad="38100" dist="38100" dir="2700000" algn="tl">
                    <a:srgbClr val="000000">
                      <a:alpha val="43137"/>
                    </a:srgbClr>
                  </a:outerShdw>
                </a:effectLst>
                <a:latin typeface="+mj-lt"/>
              </a:rPr>
              <a:t>Samouel’s</a:t>
            </a:r>
            <a:r>
              <a:rPr lang="en-GB" sz="2000" dirty="0">
                <a:effectLst>
                  <a:outerShdw blurRad="38100" dist="38100" dir="2700000" algn="tl">
                    <a:srgbClr val="000000">
                      <a:alpha val="43137"/>
                    </a:srgbClr>
                  </a:outerShdw>
                </a:effectLst>
                <a:latin typeface="+mj-lt"/>
              </a:rPr>
              <a:t> customers</a:t>
            </a:r>
          </a:p>
        </p:txBody>
      </p:sp>
      <p:sp>
        <p:nvSpPr>
          <p:cNvPr id="2" name="TextBox 1">
            <a:extLst>
              <a:ext uri="{FF2B5EF4-FFF2-40B4-BE49-F238E27FC236}">
                <a16:creationId xmlns:a16="http://schemas.microsoft.com/office/drawing/2014/main" id="{747FB747-4752-BC1B-0F3D-D88268549396}"/>
              </a:ext>
            </a:extLst>
          </p:cNvPr>
          <p:cNvSpPr txBox="1"/>
          <p:nvPr/>
        </p:nvSpPr>
        <p:spPr>
          <a:xfrm>
            <a:off x="8684496" y="2850185"/>
            <a:ext cx="1954747" cy="1384995"/>
          </a:xfrm>
          <a:prstGeom prst="rect">
            <a:avLst/>
          </a:prstGeom>
          <a:solidFill>
            <a:schemeClr val="bg1"/>
          </a:solidFill>
        </p:spPr>
        <p:txBody>
          <a:bodyPr wrap="square" rtlCol="0">
            <a:spAutoFit/>
          </a:bodyPr>
          <a:lstStyle/>
          <a:p>
            <a:r>
              <a:rPr lang="en-GB" sz="1400" dirty="0"/>
              <a:t>In the data, responses from </a:t>
            </a:r>
            <a:r>
              <a:rPr lang="en-GB" sz="1400" dirty="0" err="1"/>
              <a:t>Samouel’s</a:t>
            </a:r>
            <a:r>
              <a:rPr lang="en-GB" sz="1400" dirty="0"/>
              <a:t> customers are labelled with a 0 in variable x25 (and from  Gino’s with a 1)</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Number Placeholder 3">
            <a:extLst>
              <a:ext uri="{FF2B5EF4-FFF2-40B4-BE49-F238E27FC236}">
                <a16:creationId xmlns:a16="http://schemas.microsoft.com/office/drawing/2014/main" id="{6864B1B2-4314-4820-B481-AEB36D0BE8EF}"/>
              </a:ext>
            </a:extLst>
          </p:cNvPr>
          <p:cNvSpPr>
            <a:spLocks noGrp="1" noChangeArrowheads="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1195D3"/>
              </a:buClr>
              <a:buFont typeface="Wingdings" panose="05000000000000000000" pitchFamily="2" charset="2"/>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1195D3"/>
              </a:buClr>
              <a:buFont typeface="Wingdings" panose="05000000000000000000" pitchFamily="2" charset="2"/>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1195D3"/>
              </a:buClr>
              <a:buFont typeface="Wingdings" panose="05000000000000000000" pitchFamily="2" charset="2"/>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85909653-FA63-4CAC-8C1D-27F4A85D34D6}" type="slidenum">
              <a:rPr lang="en-GB" altLang="en-US" sz="1600">
                <a:solidFill>
                  <a:srgbClr val="BFBFBF"/>
                </a:solidFill>
              </a:rPr>
              <a:pPr>
                <a:spcBef>
                  <a:spcPct val="0"/>
                </a:spcBef>
                <a:buClrTx/>
                <a:buFontTx/>
                <a:buNone/>
              </a:pPr>
              <a:t>26</a:t>
            </a:fld>
            <a:endParaRPr lang="en-GB" altLang="en-US" sz="1600">
              <a:solidFill>
                <a:srgbClr val="BFBFBF"/>
              </a:solidFill>
            </a:endParaRPr>
          </a:p>
        </p:txBody>
      </p:sp>
      <p:pic>
        <p:nvPicPr>
          <p:cNvPr id="4" name="Picture 3">
            <a:extLst>
              <a:ext uri="{FF2B5EF4-FFF2-40B4-BE49-F238E27FC236}">
                <a16:creationId xmlns:a16="http://schemas.microsoft.com/office/drawing/2014/main" id="{4EBB1EBA-08B8-2104-65AD-0066F4EBA0A9}"/>
              </a:ext>
            </a:extLst>
          </p:cNvPr>
          <p:cNvPicPr>
            <a:picLocks noChangeAspect="1"/>
          </p:cNvPicPr>
          <p:nvPr/>
        </p:nvPicPr>
        <p:blipFill>
          <a:blip r:embed="rId2"/>
          <a:stretch>
            <a:fillRect/>
          </a:stretch>
        </p:blipFill>
        <p:spPr>
          <a:xfrm>
            <a:off x="1524000" y="1162760"/>
            <a:ext cx="9144000" cy="5430829"/>
          </a:xfrm>
          <a:prstGeom prst="rect">
            <a:avLst/>
          </a:prstGeom>
        </p:spPr>
      </p:pic>
      <p:sp>
        <p:nvSpPr>
          <p:cNvPr id="5" name="TextBox 4">
            <a:extLst>
              <a:ext uri="{FF2B5EF4-FFF2-40B4-BE49-F238E27FC236}">
                <a16:creationId xmlns:a16="http://schemas.microsoft.com/office/drawing/2014/main" id="{4A33082F-460C-5DCF-DE2E-0718A2EBF3BB}"/>
              </a:ext>
            </a:extLst>
          </p:cNvPr>
          <p:cNvSpPr txBox="1"/>
          <p:nvPr/>
        </p:nvSpPr>
        <p:spPr>
          <a:xfrm>
            <a:off x="3283670" y="3167390"/>
            <a:ext cx="6347382" cy="707886"/>
          </a:xfrm>
          <a:prstGeom prst="rect">
            <a:avLst/>
          </a:prstGeom>
          <a:solidFill>
            <a:schemeClr val="bg1"/>
          </a:solidFill>
        </p:spPr>
        <p:txBody>
          <a:bodyPr wrap="square" rtlCol="0">
            <a:spAutoFit/>
          </a:bodyPr>
          <a:lstStyle/>
          <a:p>
            <a:r>
              <a:rPr lang="en-GB" sz="2000" dirty="0"/>
              <a:t>Now only the first 100 rows of the data are shown – all the responses from </a:t>
            </a:r>
            <a:r>
              <a:rPr lang="en-GB" sz="2000" dirty="0" err="1"/>
              <a:t>Samouel’s</a:t>
            </a:r>
            <a:r>
              <a:rPr lang="en-GB" sz="2000" dirty="0"/>
              <a:t> restaurants</a:t>
            </a:r>
          </a:p>
        </p:txBody>
      </p:sp>
      <p:sp>
        <p:nvSpPr>
          <p:cNvPr id="6" name="TextBox 5">
            <a:extLst>
              <a:ext uri="{FF2B5EF4-FFF2-40B4-BE49-F238E27FC236}">
                <a16:creationId xmlns:a16="http://schemas.microsoft.com/office/drawing/2014/main" id="{153AC831-C1D1-BE14-C89D-C88CD37C1056}"/>
              </a:ext>
            </a:extLst>
          </p:cNvPr>
          <p:cNvSpPr txBox="1"/>
          <p:nvPr/>
        </p:nvSpPr>
        <p:spPr>
          <a:xfrm>
            <a:off x="4320618" y="5110467"/>
            <a:ext cx="6347382" cy="584775"/>
          </a:xfrm>
          <a:prstGeom prst="rect">
            <a:avLst/>
          </a:prstGeom>
          <a:solidFill>
            <a:schemeClr val="bg1"/>
          </a:solidFill>
        </p:spPr>
        <p:txBody>
          <a:bodyPr wrap="square" rtlCol="0">
            <a:spAutoFit/>
          </a:bodyPr>
          <a:lstStyle/>
          <a:p>
            <a:r>
              <a:rPr lang="en-GB" sz="1600" dirty="0"/>
              <a:t>“Filter on” appears here to remind us that we have filtered out some of the observations (the rows of data). </a:t>
            </a:r>
          </a:p>
        </p:txBody>
      </p:sp>
      <p:sp>
        <p:nvSpPr>
          <p:cNvPr id="7" name="Rectangle: Rounded Corners 6">
            <a:extLst>
              <a:ext uri="{FF2B5EF4-FFF2-40B4-BE49-F238E27FC236}">
                <a16:creationId xmlns:a16="http://schemas.microsoft.com/office/drawing/2014/main" id="{82FC6BFA-D5D3-9C24-1E38-1AD1A1254B7C}"/>
              </a:ext>
            </a:extLst>
          </p:cNvPr>
          <p:cNvSpPr/>
          <p:nvPr/>
        </p:nvSpPr>
        <p:spPr bwMode="auto">
          <a:xfrm>
            <a:off x="9734747" y="6429082"/>
            <a:ext cx="466627" cy="182563"/>
          </a:xfrm>
          <a:prstGeom prst="roundRect">
            <a:avLst/>
          </a:prstGeom>
          <a:noFill/>
          <a:ln w="38100"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eaLnBrk="0" fontAlgn="base" hangingPunct="0">
              <a:spcBef>
                <a:spcPct val="0"/>
              </a:spcBef>
              <a:spcAft>
                <a:spcPct val="0"/>
              </a:spcAft>
            </a:pPr>
            <a:endParaRPr lang="en-GB" sz="2400">
              <a:latin typeface="Arial" charset="0"/>
              <a:ea typeface="ＭＳ Ｐゴシック" pitchFamily="-64" charset="-128"/>
            </a:endParaRPr>
          </a:p>
        </p:txBody>
      </p:sp>
      <p:cxnSp>
        <p:nvCxnSpPr>
          <p:cNvPr id="9" name="Straight Arrow Connector 8">
            <a:extLst>
              <a:ext uri="{FF2B5EF4-FFF2-40B4-BE49-F238E27FC236}">
                <a16:creationId xmlns:a16="http://schemas.microsoft.com/office/drawing/2014/main" id="{07C07F7B-C6A0-6392-6328-011745158499}"/>
              </a:ext>
            </a:extLst>
          </p:cNvPr>
          <p:cNvCxnSpPr>
            <a:stCxn id="6" idx="2"/>
          </p:cNvCxnSpPr>
          <p:nvPr/>
        </p:nvCxnSpPr>
        <p:spPr bwMode="auto">
          <a:xfrm>
            <a:off x="7494310" y="5695241"/>
            <a:ext cx="2494961" cy="667852"/>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Number Placeholder 3">
            <a:extLst>
              <a:ext uri="{FF2B5EF4-FFF2-40B4-BE49-F238E27FC236}">
                <a16:creationId xmlns:a16="http://schemas.microsoft.com/office/drawing/2014/main" id="{734F2500-0F7D-43B8-AE20-F78194475FE0}"/>
              </a:ext>
            </a:extLst>
          </p:cNvPr>
          <p:cNvSpPr>
            <a:spLocks noGrp="1" noChangeArrowheads="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1195D3"/>
              </a:buClr>
              <a:buFont typeface="Wingdings" panose="05000000000000000000" pitchFamily="2" charset="2"/>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1195D3"/>
              </a:buClr>
              <a:buFont typeface="Wingdings" panose="05000000000000000000" pitchFamily="2" charset="2"/>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1195D3"/>
              </a:buClr>
              <a:buFont typeface="Wingdings" panose="05000000000000000000" pitchFamily="2" charset="2"/>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E66AA41F-A909-4C30-ADA6-B3673441D8BE}" type="slidenum">
              <a:rPr lang="en-GB" altLang="en-US" sz="1600">
                <a:solidFill>
                  <a:srgbClr val="BFBFBF"/>
                </a:solidFill>
              </a:rPr>
              <a:pPr>
                <a:spcBef>
                  <a:spcPct val="0"/>
                </a:spcBef>
                <a:buClrTx/>
                <a:buFontTx/>
                <a:buNone/>
              </a:pPr>
              <a:t>27</a:t>
            </a:fld>
            <a:endParaRPr lang="en-GB" altLang="en-US" sz="1600">
              <a:solidFill>
                <a:srgbClr val="BFBFBF"/>
              </a:solidFill>
            </a:endParaRPr>
          </a:p>
        </p:txBody>
      </p:sp>
      <p:pic>
        <p:nvPicPr>
          <p:cNvPr id="3" name="Picture 2">
            <a:extLst>
              <a:ext uri="{FF2B5EF4-FFF2-40B4-BE49-F238E27FC236}">
                <a16:creationId xmlns:a16="http://schemas.microsoft.com/office/drawing/2014/main" id="{71D7BED4-7B16-A2E2-BF9D-DDED07321ADA}"/>
              </a:ext>
            </a:extLst>
          </p:cNvPr>
          <p:cNvPicPr>
            <a:picLocks noChangeAspect="1"/>
          </p:cNvPicPr>
          <p:nvPr/>
        </p:nvPicPr>
        <p:blipFill>
          <a:blip r:embed="rId2"/>
          <a:stretch>
            <a:fillRect/>
          </a:stretch>
        </p:blipFill>
        <p:spPr>
          <a:xfrm>
            <a:off x="1820307" y="208153"/>
            <a:ext cx="4936234" cy="3020823"/>
          </a:xfrm>
          <a:prstGeom prst="rect">
            <a:avLst/>
          </a:prstGeom>
        </p:spPr>
      </p:pic>
      <p:pic>
        <p:nvPicPr>
          <p:cNvPr id="5" name="Picture 4">
            <a:extLst>
              <a:ext uri="{FF2B5EF4-FFF2-40B4-BE49-F238E27FC236}">
                <a16:creationId xmlns:a16="http://schemas.microsoft.com/office/drawing/2014/main" id="{A4BC2D02-EDAD-3063-2CBD-F550AE39CB15}"/>
              </a:ext>
            </a:extLst>
          </p:cNvPr>
          <p:cNvPicPr>
            <a:picLocks noChangeAspect="1"/>
          </p:cNvPicPr>
          <p:nvPr/>
        </p:nvPicPr>
        <p:blipFill>
          <a:blip r:embed="rId3"/>
          <a:stretch>
            <a:fillRect/>
          </a:stretch>
        </p:blipFill>
        <p:spPr>
          <a:xfrm>
            <a:off x="6999398" y="554304"/>
            <a:ext cx="3497152" cy="2589831"/>
          </a:xfrm>
          <a:prstGeom prst="rect">
            <a:avLst/>
          </a:prstGeom>
        </p:spPr>
      </p:pic>
      <p:pic>
        <p:nvPicPr>
          <p:cNvPr id="7" name="Picture 6">
            <a:extLst>
              <a:ext uri="{FF2B5EF4-FFF2-40B4-BE49-F238E27FC236}">
                <a16:creationId xmlns:a16="http://schemas.microsoft.com/office/drawing/2014/main" id="{904EBA8D-F130-1587-D310-48568BB6CC4C}"/>
              </a:ext>
            </a:extLst>
          </p:cNvPr>
          <p:cNvPicPr>
            <a:picLocks noChangeAspect="1"/>
          </p:cNvPicPr>
          <p:nvPr/>
        </p:nvPicPr>
        <p:blipFill>
          <a:blip r:embed="rId4"/>
          <a:stretch>
            <a:fillRect/>
          </a:stretch>
        </p:blipFill>
        <p:spPr>
          <a:xfrm>
            <a:off x="1891646" y="3501774"/>
            <a:ext cx="4354643" cy="2567861"/>
          </a:xfrm>
          <a:prstGeom prst="rect">
            <a:avLst/>
          </a:prstGeom>
        </p:spPr>
      </p:pic>
      <p:pic>
        <p:nvPicPr>
          <p:cNvPr id="9" name="Picture 8">
            <a:extLst>
              <a:ext uri="{FF2B5EF4-FFF2-40B4-BE49-F238E27FC236}">
                <a16:creationId xmlns:a16="http://schemas.microsoft.com/office/drawing/2014/main" id="{98789F68-F44E-052B-02FA-AC0261E06745}"/>
              </a:ext>
            </a:extLst>
          </p:cNvPr>
          <p:cNvPicPr>
            <a:picLocks noChangeAspect="1"/>
          </p:cNvPicPr>
          <p:nvPr/>
        </p:nvPicPr>
        <p:blipFill>
          <a:blip r:embed="rId5"/>
          <a:stretch>
            <a:fillRect/>
          </a:stretch>
        </p:blipFill>
        <p:spPr>
          <a:xfrm>
            <a:off x="5862172" y="3605908"/>
            <a:ext cx="4430057" cy="2612331"/>
          </a:xfrm>
          <a:prstGeom prst="rect">
            <a:avLst/>
          </a:prstGeo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66A4A-7861-4947-8D92-2B7C450989C3}"/>
              </a:ext>
            </a:extLst>
          </p:cNvPr>
          <p:cNvSpPr>
            <a:spLocks noGrp="1"/>
          </p:cNvSpPr>
          <p:nvPr>
            <p:ph type="title"/>
          </p:nvPr>
        </p:nvSpPr>
        <p:spPr/>
        <p:txBody>
          <a:bodyPr/>
          <a:lstStyle/>
          <a:p>
            <a:r>
              <a:rPr lang="en-GB" dirty="0"/>
              <a:t>Creating new variables in SPSS</a:t>
            </a:r>
          </a:p>
        </p:txBody>
      </p:sp>
      <p:sp>
        <p:nvSpPr>
          <p:cNvPr id="3" name="Content Placeholder 2">
            <a:extLst>
              <a:ext uri="{FF2B5EF4-FFF2-40B4-BE49-F238E27FC236}">
                <a16:creationId xmlns:a16="http://schemas.microsoft.com/office/drawing/2014/main" id="{084554A9-36F2-47ED-84DE-B1FA5F75CB03}"/>
              </a:ext>
            </a:extLst>
          </p:cNvPr>
          <p:cNvSpPr>
            <a:spLocks noGrp="1"/>
          </p:cNvSpPr>
          <p:nvPr>
            <p:ph idx="1"/>
          </p:nvPr>
        </p:nvSpPr>
        <p:spPr/>
        <p:txBody>
          <a:bodyPr/>
          <a:lstStyle/>
          <a:p>
            <a:r>
              <a:rPr lang="en-GB" dirty="0"/>
              <a:t>By recoding a variable</a:t>
            </a:r>
          </a:p>
          <a:p>
            <a:pPr lvl="1"/>
            <a:r>
              <a:rPr lang="en-GB" dirty="0"/>
              <a:t>For example reverse coding a scale question</a:t>
            </a:r>
          </a:p>
        </p:txBody>
      </p:sp>
      <p:sp>
        <p:nvSpPr>
          <p:cNvPr id="4" name="Slide Number Placeholder 3">
            <a:extLst>
              <a:ext uri="{FF2B5EF4-FFF2-40B4-BE49-F238E27FC236}">
                <a16:creationId xmlns:a16="http://schemas.microsoft.com/office/drawing/2014/main" id="{9C2471C8-C530-4FBF-A221-94640579EAFE}"/>
              </a:ext>
            </a:extLst>
          </p:cNvPr>
          <p:cNvSpPr>
            <a:spLocks noGrp="1"/>
          </p:cNvSpPr>
          <p:nvPr>
            <p:ph type="sldNum" sz="quarter" idx="10"/>
          </p:nvPr>
        </p:nvSpPr>
        <p:spPr/>
        <p:txBody>
          <a:bodyPr/>
          <a:lstStyle/>
          <a:p>
            <a:fld id="{7655C3DF-C54D-44D2-8CF3-83C9A3295429}" type="slidenum">
              <a:rPr lang="en-GB" altLang="en-US" smtClean="0"/>
              <a:pPr/>
              <a:t>28</a:t>
            </a:fld>
            <a:endParaRPr lang="en-GB" altLang="en-US"/>
          </a:p>
        </p:txBody>
      </p:sp>
    </p:spTree>
    <p:extLst>
      <p:ext uri="{BB962C8B-B14F-4D97-AF65-F5344CB8AC3E}">
        <p14:creationId xmlns:p14="http://schemas.microsoft.com/office/powerpoint/2010/main" val="182834960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Number Placeholder 3">
            <a:extLst>
              <a:ext uri="{FF2B5EF4-FFF2-40B4-BE49-F238E27FC236}">
                <a16:creationId xmlns:a16="http://schemas.microsoft.com/office/drawing/2014/main" id="{B3E9EAA1-5397-4C78-9CE8-0BEAA4102D84}"/>
              </a:ext>
            </a:extLst>
          </p:cNvPr>
          <p:cNvSpPr>
            <a:spLocks noGrp="1" noChangeArrowheads="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1195D3"/>
              </a:buClr>
              <a:buFont typeface="Wingdings" panose="05000000000000000000" pitchFamily="2" charset="2"/>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1195D3"/>
              </a:buClr>
              <a:buFont typeface="Wingdings" panose="05000000000000000000" pitchFamily="2" charset="2"/>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1195D3"/>
              </a:buClr>
              <a:buFont typeface="Wingdings" panose="05000000000000000000" pitchFamily="2" charset="2"/>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3AFA6F78-DBC7-46FE-B1C6-83B263B6AB34}" type="slidenum">
              <a:rPr lang="en-GB" altLang="en-US" sz="1600">
                <a:solidFill>
                  <a:srgbClr val="BFBFBF"/>
                </a:solidFill>
              </a:rPr>
              <a:pPr>
                <a:spcBef>
                  <a:spcPct val="0"/>
                </a:spcBef>
                <a:buClrTx/>
                <a:buFontTx/>
                <a:buNone/>
              </a:pPr>
              <a:t>29</a:t>
            </a:fld>
            <a:endParaRPr lang="en-GB" altLang="en-US" sz="1600">
              <a:solidFill>
                <a:srgbClr val="BFBFBF"/>
              </a:solidFill>
            </a:endParaRPr>
          </a:p>
        </p:txBody>
      </p:sp>
      <p:sp>
        <p:nvSpPr>
          <p:cNvPr id="23555" name="Rectangle 7">
            <a:extLst>
              <a:ext uri="{FF2B5EF4-FFF2-40B4-BE49-F238E27FC236}">
                <a16:creationId xmlns:a16="http://schemas.microsoft.com/office/drawing/2014/main" id="{B887CCEE-5EF7-47D4-B598-D8CE276CD7C3}"/>
              </a:ext>
            </a:extLst>
          </p:cNvPr>
          <p:cNvSpPr>
            <a:spLocks noChangeArrowheads="1"/>
          </p:cNvSpPr>
          <p:nvPr/>
        </p:nvSpPr>
        <p:spPr bwMode="auto">
          <a:xfrm>
            <a:off x="2038350" y="2362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lr>
                <a:srgbClr val="1195D3"/>
              </a:buClr>
              <a:buFont typeface="Wingdings" panose="05000000000000000000" pitchFamily="2" charset="2"/>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1195D3"/>
              </a:buClr>
              <a:buFont typeface="Wingdings" panose="05000000000000000000" pitchFamily="2" charset="2"/>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1195D3"/>
              </a:buClr>
              <a:buFont typeface="Wingdings" panose="05000000000000000000" pitchFamily="2" charset="2"/>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endParaRPr lang="en-GB" altLang="en-US" sz="2400">
              <a:cs typeface="Arial" panose="020B0604020202020204" pitchFamily="34" charset="0"/>
            </a:endParaRPr>
          </a:p>
        </p:txBody>
      </p:sp>
      <p:pic>
        <p:nvPicPr>
          <p:cNvPr id="3" name="Picture 2">
            <a:extLst>
              <a:ext uri="{FF2B5EF4-FFF2-40B4-BE49-F238E27FC236}">
                <a16:creationId xmlns:a16="http://schemas.microsoft.com/office/drawing/2014/main" id="{E57C6D90-48E7-476E-BFC5-7C5A89FBBB40}"/>
              </a:ext>
            </a:extLst>
          </p:cNvPr>
          <p:cNvPicPr>
            <a:picLocks noChangeAspect="1"/>
          </p:cNvPicPr>
          <p:nvPr/>
        </p:nvPicPr>
        <p:blipFill>
          <a:blip r:embed="rId2"/>
          <a:stretch>
            <a:fillRect/>
          </a:stretch>
        </p:blipFill>
        <p:spPr>
          <a:xfrm>
            <a:off x="1571625" y="223837"/>
            <a:ext cx="5466800" cy="4838700"/>
          </a:xfrm>
          <a:prstGeom prst="rect">
            <a:avLst/>
          </a:prstGeom>
        </p:spPr>
      </p:pic>
      <p:pic>
        <p:nvPicPr>
          <p:cNvPr id="5" name="Picture 4">
            <a:extLst>
              <a:ext uri="{FF2B5EF4-FFF2-40B4-BE49-F238E27FC236}">
                <a16:creationId xmlns:a16="http://schemas.microsoft.com/office/drawing/2014/main" id="{4CC68A78-62FB-4FEC-AC21-C846ACA715E8}"/>
              </a:ext>
            </a:extLst>
          </p:cNvPr>
          <p:cNvPicPr>
            <a:picLocks noChangeAspect="1"/>
          </p:cNvPicPr>
          <p:nvPr/>
        </p:nvPicPr>
        <p:blipFill>
          <a:blip r:embed="rId3"/>
          <a:stretch>
            <a:fillRect/>
          </a:stretch>
        </p:blipFill>
        <p:spPr>
          <a:xfrm>
            <a:off x="5831215" y="274638"/>
            <a:ext cx="4491970" cy="5202237"/>
          </a:xfrm>
          <a:prstGeom prst="rect">
            <a:avLst/>
          </a:prstGeom>
        </p:spPr>
      </p:pic>
      <p:pic>
        <p:nvPicPr>
          <p:cNvPr id="4" name="Picture 3">
            <a:extLst>
              <a:ext uri="{FF2B5EF4-FFF2-40B4-BE49-F238E27FC236}">
                <a16:creationId xmlns:a16="http://schemas.microsoft.com/office/drawing/2014/main" id="{114D45DD-B70C-5F1D-ECD8-70011AE18638}"/>
              </a:ext>
            </a:extLst>
          </p:cNvPr>
          <p:cNvPicPr>
            <a:picLocks noChangeAspect="1"/>
          </p:cNvPicPr>
          <p:nvPr/>
        </p:nvPicPr>
        <p:blipFill>
          <a:blip r:embed="rId4"/>
          <a:stretch>
            <a:fillRect/>
          </a:stretch>
        </p:blipFill>
        <p:spPr>
          <a:xfrm>
            <a:off x="5831215" y="2680593"/>
            <a:ext cx="4511250" cy="2752627"/>
          </a:xfrm>
          <a:prstGeom prst="rect">
            <a:avLst/>
          </a:prstGeo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2C5B8-B77C-4245-A7AD-0D4DC0F7C932}"/>
              </a:ext>
            </a:extLst>
          </p:cNvPr>
          <p:cNvSpPr>
            <a:spLocks noGrp="1"/>
          </p:cNvSpPr>
          <p:nvPr>
            <p:ph type="title"/>
          </p:nvPr>
        </p:nvSpPr>
        <p:spPr/>
        <p:txBody>
          <a:bodyPr/>
          <a:lstStyle/>
          <a:p>
            <a:r>
              <a:rPr lang="en-GB" dirty="0"/>
              <a:t>Creating new variables in SPSS</a:t>
            </a:r>
          </a:p>
        </p:txBody>
      </p:sp>
      <p:sp>
        <p:nvSpPr>
          <p:cNvPr id="3" name="Content Placeholder 2">
            <a:extLst>
              <a:ext uri="{FF2B5EF4-FFF2-40B4-BE49-F238E27FC236}">
                <a16:creationId xmlns:a16="http://schemas.microsoft.com/office/drawing/2014/main" id="{8B974D31-8CBF-44FE-B51F-ADEC7F3D289E}"/>
              </a:ext>
            </a:extLst>
          </p:cNvPr>
          <p:cNvSpPr>
            <a:spLocks noGrp="1"/>
          </p:cNvSpPr>
          <p:nvPr>
            <p:ph idx="1"/>
          </p:nvPr>
        </p:nvSpPr>
        <p:spPr>
          <a:xfrm>
            <a:off x="2732089" y="1391071"/>
            <a:ext cx="7297737" cy="4075858"/>
          </a:xfrm>
        </p:spPr>
        <p:txBody>
          <a:bodyPr>
            <a:normAutofit/>
          </a:bodyPr>
          <a:lstStyle/>
          <a:p>
            <a:pPr marL="0" indent="0">
              <a:buNone/>
            </a:pPr>
            <a:r>
              <a:rPr lang="en-GB" sz="2800" dirty="0"/>
              <a:t>By averaging answers together (e.g. a multi-item scale).</a:t>
            </a:r>
          </a:p>
          <a:p>
            <a:pPr marL="0" indent="0">
              <a:buNone/>
            </a:pPr>
            <a:endParaRPr lang="en-GB" sz="2800" dirty="0"/>
          </a:p>
          <a:p>
            <a:pPr marL="0" indent="0">
              <a:buNone/>
            </a:pPr>
            <a:r>
              <a:rPr lang="en-GB" sz="2800" dirty="0"/>
              <a:t>Before we average items on a scale together though, we should check they form a reliable measure.  We can do this using Cronbach’s alpha.</a:t>
            </a:r>
          </a:p>
        </p:txBody>
      </p:sp>
      <p:sp>
        <p:nvSpPr>
          <p:cNvPr id="4" name="Slide Number Placeholder 3">
            <a:extLst>
              <a:ext uri="{FF2B5EF4-FFF2-40B4-BE49-F238E27FC236}">
                <a16:creationId xmlns:a16="http://schemas.microsoft.com/office/drawing/2014/main" id="{430AECCD-C530-49E6-BB80-183ED0A69AD2}"/>
              </a:ext>
            </a:extLst>
          </p:cNvPr>
          <p:cNvSpPr>
            <a:spLocks noGrp="1"/>
          </p:cNvSpPr>
          <p:nvPr>
            <p:ph type="sldNum" sz="quarter" idx="10"/>
          </p:nvPr>
        </p:nvSpPr>
        <p:spPr/>
        <p:txBody>
          <a:bodyPr/>
          <a:lstStyle/>
          <a:p>
            <a:fld id="{7655C3DF-C54D-44D2-8CF3-83C9A3295429}" type="slidenum">
              <a:rPr lang="en-GB" altLang="en-US" smtClean="0"/>
              <a:pPr/>
              <a:t>30</a:t>
            </a:fld>
            <a:endParaRPr lang="en-GB" altLang="en-US"/>
          </a:p>
        </p:txBody>
      </p:sp>
    </p:spTree>
    <p:extLst>
      <p:ext uri="{BB962C8B-B14F-4D97-AF65-F5344CB8AC3E}">
        <p14:creationId xmlns:p14="http://schemas.microsoft.com/office/powerpoint/2010/main" val="183303416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D7C1868E-80C5-412E-D54C-1078D091D0DF}"/>
              </a:ext>
            </a:extLst>
          </p:cNvPr>
          <p:cNvSpPr>
            <a:spLocks noGrp="1"/>
          </p:cNvSpPr>
          <p:nvPr>
            <p:ph type="sldNum" sz="quarter" idx="10"/>
          </p:nvPr>
        </p:nvSpPr>
        <p:spPr/>
        <p:txBody>
          <a:bodyPr/>
          <a:lstStyle/>
          <a:p>
            <a:fld id="{7655C3DF-C54D-44D2-8CF3-83C9A3295429}" type="slidenum">
              <a:rPr lang="en-GB" altLang="en-US" smtClean="0"/>
              <a:pPr/>
              <a:t>31</a:t>
            </a:fld>
            <a:endParaRPr lang="en-GB" altLang="en-US"/>
          </a:p>
        </p:txBody>
      </p:sp>
      <p:pic>
        <p:nvPicPr>
          <p:cNvPr id="8" name="Picture 7">
            <a:extLst>
              <a:ext uri="{FF2B5EF4-FFF2-40B4-BE49-F238E27FC236}">
                <a16:creationId xmlns:a16="http://schemas.microsoft.com/office/drawing/2014/main" id="{F7307CA9-3C12-DED6-CB8E-AAD9636D22A4}"/>
              </a:ext>
            </a:extLst>
          </p:cNvPr>
          <p:cNvPicPr>
            <a:picLocks noChangeAspect="1"/>
          </p:cNvPicPr>
          <p:nvPr/>
        </p:nvPicPr>
        <p:blipFill>
          <a:blip r:embed="rId2"/>
          <a:stretch>
            <a:fillRect/>
          </a:stretch>
        </p:blipFill>
        <p:spPr>
          <a:xfrm>
            <a:off x="2334705" y="1238443"/>
            <a:ext cx="7282853" cy="5381695"/>
          </a:xfrm>
          <a:prstGeom prst="rect">
            <a:avLst/>
          </a:prstGeom>
        </p:spPr>
      </p:pic>
    </p:spTree>
    <p:extLst>
      <p:ext uri="{BB962C8B-B14F-4D97-AF65-F5344CB8AC3E}">
        <p14:creationId xmlns:p14="http://schemas.microsoft.com/office/powerpoint/2010/main" val="23923345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72C0DFB-684D-20A0-2890-1270F081D10E}"/>
              </a:ext>
            </a:extLst>
          </p:cNvPr>
          <p:cNvSpPr>
            <a:spLocks noGrp="1"/>
          </p:cNvSpPr>
          <p:nvPr>
            <p:ph type="sldNum" sz="quarter" idx="10"/>
          </p:nvPr>
        </p:nvSpPr>
        <p:spPr/>
        <p:txBody>
          <a:bodyPr/>
          <a:lstStyle/>
          <a:p>
            <a:fld id="{7655C3DF-C54D-44D2-8CF3-83C9A3295429}" type="slidenum">
              <a:rPr lang="en-GB" altLang="en-US" smtClean="0"/>
              <a:pPr/>
              <a:t>32</a:t>
            </a:fld>
            <a:endParaRPr lang="en-GB" altLang="en-US"/>
          </a:p>
        </p:txBody>
      </p:sp>
      <p:pic>
        <p:nvPicPr>
          <p:cNvPr id="5" name="Picture 4">
            <a:extLst>
              <a:ext uri="{FF2B5EF4-FFF2-40B4-BE49-F238E27FC236}">
                <a16:creationId xmlns:a16="http://schemas.microsoft.com/office/drawing/2014/main" id="{B5D7F1D8-8E82-333F-B79B-EB66DA2CF665}"/>
              </a:ext>
            </a:extLst>
          </p:cNvPr>
          <p:cNvPicPr>
            <a:picLocks noChangeAspect="1"/>
          </p:cNvPicPr>
          <p:nvPr/>
        </p:nvPicPr>
        <p:blipFill>
          <a:blip r:embed="rId2"/>
          <a:stretch>
            <a:fillRect/>
          </a:stretch>
        </p:blipFill>
        <p:spPr>
          <a:xfrm>
            <a:off x="2320458" y="1300900"/>
            <a:ext cx="3775543" cy="2922351"/>
          </a:xfrm>
          <a:prstGeom prst="rect">
            <a:avLst/>
          </a:prstGeom>
        </p:spPr>
      </p:pic>
      <p:pic>
        <p:nvPicPr>
          <p:cNvPr id="8" name="Picture 7">
            <a:extLst>
              <a:ext uri="{FF2B5EF4-FFF2-40B4-BE49-F238E27FC236}">
                <a16:creationId xmlns:a16="http://schemas.microsoft.com/office/drawing/2014/main" id="{9D7BE64F-43A5-5143-6AD8-4D1AD7628595}"/>
              </a:ext>
            </a:extLst>
          </p:cNvPr>
          <p:cNvPicPr>
            <a:picLocks noChangeAspect="1"/>
          </p:cNvPicPr>
          <p:nvPr/>
        </p:nvPicPr>
        <p:blipFill>
          <a:blip r:embed="rId3"/>
          <a:stretch>
            <a:fillRect/>
          </a:stretch>
        </p:blipFill>
        <p:spPr>
          <a:xfrm>
            <a:off x="6482868" y="1300900"/>
            <a:ext cx="3608280" cy="5351331"/>
          </a:xfrm>
          <a:prstGeom prst="rect">
            <a:avLst/>
          </a:prstGeom>
        </p:spPr>
      </p:pic>
      <p:cxnSp>
        <p:nvCxnSpPr>
          <p:cNvPr id="10" name="Straight Arrow Connector 9">
            <a:extLst>
              <a:ext uri="{FF2B5EF4-FFF2-40B4-BE49-F238E27FC236}">
                <a16:creationId xmlns:a16="http://schemas.microsoft.com/office/drawing/2014/main" id="{5A206007-7BC7-680F-7EFB-29CBE63CE783}"/>
              </a:ext>
            </a:extLst>
          </p:cNvPr>
          <p:cNvCxnSpPr/>
          <p:nvPr/>
        </p:nvCxnSpPr>
        <p:spPr bwMode="auto">
          <a:xfrm>
            <a:off x="5945172" y="1687398"/>
            <a:ext cx="669303" cy="0"/>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sp>
        <p:nvSpPr>
          <p:cNvPr id="11" name="Rectangle: Rounded Corners 10">
            <a:extLst>
              <a:ext uri="{FF2B5EF4-FFF2-40B4-BE49-F238E27FC236}">
                <a16:creationId xmlns:a16="http://schemas.microsoft.com/office/drawing/2014/main" id="{EAF77151-B375-6933-75FF-2DE2CC7DFDCD}"/>
              </a:ext>
            </a:extLst>
          </p:cNvPr>
          <p:cNvSpPr/>
          <p:nvPr/>
        </p:nvSpPr>
        <p:spPr bwMode="auto">
          <a:xfrm>
            <a:off x="6557913" y="2234153"/>
            <a:ext cx="1348033" cy="197963"/>
          </a:xfrm>
          <a:prstGeom prst="roundRect">
            <a:avLst/>
          </a:prstGeom>
          <a:noFill/>
          <a:ln w="38100"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eaLnBrk="0" fontAlgn="base" hangingPunct="0">
              <a:spcBef>
                <a:spcPct val="0"/>
              </a:spcBef>
              <a:spcAft>
                <a:spcPct val="0"/>
              </a:spcAft>
            </a:pPr>
            <a:endParaRPr lang="en-GB" sz="2400">
              <a:latin typeface="Arial" charset="0"/>
              <a:ea typeface="ＭＳ Ｐゴシック" pitchFamily="-64" charset="-128"/>
            </a:endParaRPr>
          </a:p>
        </p:txBody>
      </p:sp>
      <p:sp>
        <p:nvSpPr>
          <p:cNvPr id="12" name="Rectangle: Rounded Corners 11">
            <a:extLst>
              <a:ext uri="{FF2B5EF4-FFF2-40B4-BE49-F238E27FC236}">
                <a16:creationId xmlns:a16="http://schemas.microsoft.com/office/drawing/2014/main" id="{E59E140B-D281-9877-9737-0AB9E1A3275F}"/>
              </a:ext>
            </a:extLst>
          </p:cNvPr>
          <p:cNvSpPr/>
          <p:nvPr/>
        </p:nvSpPr>
        <p:spPr bwMode="auto">
          <a:xfrm>
            <a:off x="7434605" y="6218239"/>
            <a:ext cx="595460" cy="365124"/>
          </a:xfrm>
          <a:prstGeom prst="roundRect">
            <a:avLst/>
          </a:prstGeom>
          <a:noFill/>
          <a:ln w="38100"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eaLnBrk="0" fontAlgn="base" hangingPunct="0">
              <a:spcBef>
                <a:spcPct val="0"/>
              </a:spcBef>
              <a:spcAft>
                <a:spcPct val="0"/>
              </a:spcAft>
            </a:pPr>
            <a:endParaRPr lang="en-GB" sz="2400">
              <a:latin typeface="Arial" charset="0"/>
              <a:ea typeface="ＭＳ Ｐゴシック" pitchFamily="-64" charset="-128"/>
            </a:endParaRPr>
          </a:p>
        </p:txBody>
      </p:sp>
      <p:cxnSp>
        <p:nvCxnSpPr>
          <p:cNvPr id="14" name="Straight Arrow Connector 13">
            <a:extLst>
              <a:ext uri="{FF2B5EF4-FFF2-40B4-BE49-F238E27FC236}">
                <a16:creationId xmlns:a16="http://schemas.microsoft.com/office/drawing/2014/main" id="{094CD082-54D0-F4A2-DA52-42E94F282316}"/>
              </a:ext>
            </a:extLst>
          </p:cNvPr>
          <p:cNvCxnSpPr>
            <a:stCxn id="12" idx="1"/>
          </p:cNvCxnSpPr>
          <p:nvPr/>
        </p:nvCxnSpPr>
        <p:spPr bwMode="auto">
          <a:xfrm flipH="1" flipV="1">
            <a:off x="3494203" y="4138367"/>
            <a:ext cx="3940403" cy="2262434"/>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spTree>
    <p:extLst>
      <p:ext uri="{BB962C8B-B14F-4D97-AF65-F5344CB8AC3E}">
        <p14:creationId xmlns:p14="http://schemas.microsoft.com/office/powerpoint/2010/main" val="36422496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6C3DD-33E4-B684-3695-8CA05FA32334}"/>
              </a:ext>
            </a:extLst>
          </p:cNvPr>
          <p:cNvSpPr>
            <a:spLocks noGrp="1"/>
          </p:cNvSpPr>
          <p:nvPr>
            <p:ph type="title"/>
          </p:nvPr>
        </p:nvSpPr>
        <p:spPr/>
        <p:txBody>
          <a:bodyPr/>
          <a:lstStyle/>
          <a:p>
            <a:r>
              <a:rPr lang="en-GB" dirty="0"/>
              <a:t>Cronbach’s alpha</a:t>
            </a:r>
          </a:p>
        </p:txBody>
      </p:sp>
      <p:sp>
        <p:nvSpPr>
          <p:cNvPr id="4" name="Slide Number Placeholder 3">
            <a:extLst>
              <a:ext uri="{FF2B5EF4-FFF2-40B4-BE49-F238E27FC236}">
                <a16:creationId xmlns:a16="http://schemas.microsoft.com/office/drawing/2014/main" id="{DC9E2174-5FC5-AB2F-8D60-422FFB592277}"/>
              </a:ext>
            </a:extLst>
          </p:cNvPr>
          <p:cNvSpPr>
            <a:spLocks noGrp="1"/>
          </p:cNvSpPr>
          <p:nvPr>
            <p:ph type="sldNum" sz="quarter" idx="10"/>
          </p:nvPr>
        </p:nvSpPr>
        <p:spPr/>
        <p:txBody>
          <a:bodyPr/>
          <a:lstStyle/>
          <a:p>
            <a:fld id="{7655C3DF-C54D-44D2-8CF3-83C9A3295429}" type="slidenum">
              <a:rPr lang="en-GB" altLang="en-US" smtClean="0"/>
              <a:pPr/>
              <a:t>33</a:t>
            </a:fld>
            <a:endParaRPr lang="en-GB" altLang="en-US"/>
          </a:p>
        </p:txBody>
      </p:sp>
      <p:pic>
        <p:nvPicPr>
          <p:cNvPr id="6" name="Picture 5">
            <a:extLst>
              <a:ext uri="{FF2B5EF4-FFF2-40B4-BE49-F238E27FC236}">
                <a16:creationId xmlns:a16="http://schemas.microsoft.com/office/drawing/2014/main" id="{FF7B990D-2503-A67B-6DE3-7EA42F76BB0A}"/>
              </a:ext>
            </a:extLst>
          </p:cNvPr>
          <p:cNvPicPr>
            <a:picLocks noChangeAspect="1"/>
          </p:cNvPicPr>
          <p:nvPr/>
        </p:nvPicPr>
        <p:blipFill>
          <a:blip r:embed="rId2"/>
          <a:stretch>
            <a:fillRect/>
          </a:stretch>
        </p:blipFill>
        <p:spPr>
          <a:xfrm>
            <a:off x="3169362" y="1440154"/>
            <a:ext cx="1724025" cy="866775"/>
          </a:xfrm>
          <a:prstGeom prst="rect">
            <a:avLst/>
          </a:prstGeom>
        </p:spPr>
      </p:pic>
      <p:sp>
        <p:nvSpPr>
          <p:cNvPr id="7" name="TextBox 6">
            <a:extLst>
              <a:ext uri="{FF2B5EF4-FFF2-40B4-BE49-F238E27FC236}">
                <a16:creationId xmlns:a16="http://schemas.microsoft.com/office/drawing/2014/main" id="{8CB53C70-D858-CC25-656E-3BF59ADBFDCA}"/>
              </a:ext>
            </a:extLst>
          </p:cNvPr>
          <p:cNvSpPr txBox="1"/>
          <p:nvPr/>
        </p:nvSpPr>
        <p:spPr>
          <a:xfrm>
            <a:off x="5223333" y="1409726"/>
            <a:ext cx="5250729" cy="1323439"/>
          </a:xfrm>
          <a:prstGeom prst="rect">
            <a:avLst/>
          </a:prstGeom>
          <a:noFill/>
        </p:spPr>
        <p:txBody>
          <a:bodyPr wrap="square" rtlCol="0">
            <a:spAutoFit/>
          </a:bodyPr>
          <a:lstStyle/>
          <a:p>
            <a:r>
              <a:rPr lang="en-GB" sz="2000" dirty="0"/>
              <a:t>With the 4 items, Cronbach’s alpha is just above the usual minimum of 0.7.  We can see if Cronbach’s alpha improves if we drop items in turn*.</a:t>
            </a:r>
          </a:p>
        </p:txBody>
      </p:sp>
      <p:pic>
        <p:nvPicPr>
          <p:cNvPr id="9" name="Picture 8">
            <a:extLst>
              <a:ext uri="{FF2B5EF4-FFF2-40B4-BE49-F238E27FC236}">
                <a16:creationId xmlns:a16="http://schemas.microsoft.com/office/drawing/2014/main" id="{2BB95A45-498E-C81A-8715-7E9EAF89B209}"/>
              </a:ext>
            </a:extLst>
          </p:cNvPr>
          <p:cNvPicPr>
            <a:picLocks noChangeAspect="1"/>
          </p:cNvPicPr>
          <p:nvPr/>
        </p:nvPicPr>
        <p:blipFill>
          <a:blip r:embed="rId3"/>
          <a:stretch>
            <a:fillRect/>
          </a:stretch>
        </p:blipFill>
        <p:spPr>
          <a:xfrm>
            <a:off x="2183524" y="3086590"/>
            <a:ext cx="5419725" cy="1724025"/>
          </a:xfrm>
          <a:prstGeom prst="rect">
            <a:avLst/>
          </a:prstGeom>
        </p:spPr>
      </p:pic>
      <p:sp>
        <p:nvSpPr>
          <p:cNvPr id="10" name="TextBox 9">
            <a:extLst>
              <a:ext uri="{FF2B5EF4-FFF2-40B4-BE49-F238E27FC236}">
                <a16:creationId xmlns:a16="http://schemas.microsoft.com/office/drawing/2014/main" id="{F4376F56-FF41-E2F1-5BDC-410E88E5F32E}"/>
              </a:ext>
            </a:extLst>
          </p:cNvPr>
          <p:cNvSpPr txBox="1"/>
          <p:nvPr/>
        </p:nvSpPr>
        <p:spPr>
          <a:xfrm>
            <a:off x="1981200" y="6186505"/>
            <a:ext cx="8202008" cy="523220"/>
          </a:xfrm>
          <a:prstGeom prst="rect">
            <a:avLst/>
          </a:prstGeom>
          <a:noFill/>
        </p:spPr>
        <p:txBody>
          <a:bodyPr wrap="square" rtlCol="0">
            <a:spAutoFit/>
          </a:bodyPr>
          <a:lstStyle/>
          <a:p>
            <a:r>
              <a:rPr lang="en-GB" sz="1400" dirty="0"/>
              <a:t>* There are other ways we would investigate this, such as Exploratory or Confirmatory Factor Analysis, but we won’t cover these this week.</a:t>
            </a:r>
          </a:p>
        </p:txBody>
      </p:sp>
      <p:sp>
        <p:nvSpPr>
          <p:cNvPr id="11" name="TextBox 10">
            <a:extLst>
              <a:ext uri="{FF2B5EF4-FFF2-40B4-BE49-F238E27FC236}">
                <a16:creationId xmlns:a16="http://schemas.microsoft.com/office/drawing/2014/main" id="{2C070DA8-E41A-E835-A23A-056AB391E60A}"/>
              </a:ext>
            </a:extLst>
          </p:cNvPr>
          <p:cNvSpPr txBox="1"/>
          <p:nvPr/>
        </p:nvSpPr>
        <p:spPr>
          <a:xfrm>
            <a:off x="1981200" y="4842612"/>
            <a:ext cx="8229599" cy="707886"/>
          </a:xfrm>
          <a:prstGeom prst="rect">
            <a:avLst/>
          </a:prstGeom>
          <a:noFill/>
        </p:spPr>
        <p:txBody>
          <a:bodyPr wrap="square" rtlCol="0">
            <a:spAutoFit/>
          </a:bodyPr>
          <a:lstStyle/>
          <a:p>
            <a:r>
              <a:rPr lang="en-GB" sz="2000" dirty="0"/>
              <a:t>Dropping X3 Generous food portions and keeping the other three items increases Cronbach’s Alpha</a:t>
            </a:r>
          </a:p>
        </p:txBody>
      </p:sp>
      <p:sp>
        <p:nvSpPr>
          <p:cNvPr id="13" name="Rectangle: Rounded Corners 12">
            <a:extLst>
              <a:ext uri="{FF2B5EF4-FFF2-40B4-BE49-F238E27FC236}">
                <a16:creationId xmlns:a16="http://schemas.microsoft.com/office/drawing/2014/main" id="{7DA7F227-3751-40DA-B55A-DE055D34534A}"/>
              </a:ext>
            </a:extLst>
          </p:cNvPr>
          <p:cNvSpPr/>
          <p:nvPr/>
        </p:nvSpPr>
        <p:spPr bwMode="auto">
          <a:xfrm>
            <a:off x="7038681" y="4015819"/>
            <a:ext cx="480767" cy="190786"/>
          </a:xfrm>
          <a:prstGeom prst="roundRect">
            <a:avLst/>
          </a:prstGeom>
          <a:noFill/>
          <a:ln w="19050"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eaLnBrk="0" fontAlgn="base" hangingPunct="0">
              <a:spcBef>
                <a:spcPct val="0"/>
              </a:spcBef>
              <a:spcAft>
                <a:spcPct val="0"/>
              </a:spcAft>
            </a:pPr>
            <a:endParaRPr lang="en-GB" sz="2400">
              <a:latin typeface="Arial" charset="0"/>
              <a:ea typeface="ＭＳ Ｐゴシック" pitchFamily="-64" charset="-128"/>
            </a:endParaRPr>
          </a:p>
        </p:txBody>
      </p:sp>
    </p:spTree>
    <p:extLst>
      <p:ext uri="{BB962C8B-B14F-4D97-AF65-F5344CB8AC3E}">
        <p14:creationId xmlns:p14="http://schemas.microsoft.com/office/powerpoint/2010/main" val="254796929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Number Placeholder 3">
            <a:extLst>
              <a:ext uri="{FF2B5EF4-FFF2-40B4-BE49-F238E27FC236}">
                <a16:creationId xmlns:a16="http://schemas.microsoft.com/office/drawing/2014/main" id="{EDE6B409-2066-47AF-870B-73942C99E479}"/>
              </a:ext>
            </a:extLst>
          </p:cNvPr>
          <p:cNvSpPr>
            <a:spLocks noGrp="1" noChangeArrowheads="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1195D3"/>
              </a:buClr>
              <a:buFont typeface="Wingdings" panose="05000000000000000000" pitchFamily="2" charset="2"/>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1195D3"/>
              </a:buClr>
              <a:buFont typeface="Wingdings" panose="05000000000000000000" pitchFamily="2" charset="2"/>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1195D3"/>
              </a:buClr>
              <a:buFont typeface="Wingdings" panose="05000000000000000000" pitchFamily="2" charset="2"/>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8937F331-9B37-4FD4-827C-E98B55A1C463}" type="slidenum">
              <a:rPr lang="en-GB" altLang="en-US" sz="1600">
                <a:solidFill>
                  <a:srgbClr val="BFBFBF"/>
                </a:solidFill>
              </a:rPr>
              <a:pPr>
                <a:spcBef>
                  <a:spcPct val="0"/>
                </a:spcBef>
                <a:buClrTx/>
                <a:buFontTx/>
                <a:buNone/>
              </a:pPr>
              <a:t>34</a:t>
            </a:fld>
            <a:endParaRPr lang="en-GB" altLang="en-US" sz="1600">
              <a:solidFill>
                <a:srgbClr val="BFBFBF"/>
              </a:solidFill>
            </a:endParaRPr>
          </a:p>
        </p:txBody>
      </p:sp>
      <p:pic>
        <p:nvPicPr>
          <p:cNvPr id="5" name="Picture 4">
            <a:extLst>
              <a:ext uri="{FF2B5EF4-FFF2-40B4-BE49-F238E27FC236}">
                <a16:creationId xmlns:a16="http://schemas.microsoft.com/office/drawing/2014/main" id="{24475416-CFE6-4002-9B63-0FB5C122A6FF}"/>
              </a:ext>
            </a:extLst>
          </p:cNvPr>
          <p:cNvPicPr>
            <a:picLocks noChangeAspect="1"/>
          </p:cNvPicPr>
          <p:nvPr/>
        </p:nvPicPr>
        <p:blipFill>
          <a:blip r:embed="rId2"/>
          <a:stretch>
            <a:fillRect/>
          </a:stretch>
        </p:blipFill>
        <p:spPr>
          <a:xfrm>
            <a:off x="1650024" y="114300"/>
            <a:ext cx="4445977" cy="5638800"/>
          </a:xfrm>
          <a:prstGeom prst="rect">
            <a:avLst/>
          </a:prstGeom>
        </p:spPr>
      </p:pic>
      <p:pic>
        <p:nvPicPr>
          <p:cNvPr id="7" name="Picture 6">
            <a:extLst>
              <a:ext uri="{FF2B5EF4-FFF2-40B4-BE49-F238E27FC236}">
                <a16:creationId xmlns:a16="http://schemas.microsoft.com/office/drawing/2014/main" id="{E1804062-23B6-4D2E-9520-ADB2BBEB7FF6}"/>
              </a:ext>
            </a:extLst>
          </p:cNvPr>
          <p:cNvPicPr>
            <a:picLocks noChangeAspect="1"/>
          </p:cNvPicPr>
          <p:nvPr/>
        </p:nvPicPr>
        <p:blipFill>
          <a:blip r:embed="rId3"/>
          <a:stretch>
            <a:fillRect/>
          </a:stretch>
        </p:blipFill>
        <p:spPr>
          <a:xfrm>
            <a:off x="5710710" y="390526"/>
            <a:ext cx="4957290" cy="3862387"/>
          </a:xfrm>
          <a:prstGeom prst="rect">
            <a:avLst/>
          </a:prstGeom>
        </p:spPr>
      </p:pic>
      <p:cxnSp>
        <p:nvCxnSpPr>
          <p:cNvPr id="9" name="Straight Arrow Connector 8">
            <a:extLst>
              <a:ext uri="{FF2B5EF4-FFF2-40B4-BE49-F238E27FC236}">
                <a16:creationId xmlns:a16="http://schemas.microsoft.com/office/drawing/2014/main" id="{051ECBE7-AC21-4A87-8C5B-243875D131C6}"/>
              </a:ext>
            </a:extLst>
          </p:cNvPr>
          <p:cNvCxnSpPr/>
          <p:nvPr/>
        </p:nvCxnSpPr>
        <p:spPr bwMode="auto">
          <a:xfrm>
            <a:off x="5095876" y="590550"/>
            <a:ext cx="828675" cy="0"/>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pic>
        <p:nvPicPr>
          <p:cNvPr id="11" name="Picture 10">
            <a:extLst>
              <a:ext uri="{FF2B5EF4-FFF2-40B4-BE49-F238E27FC236}">
                <a16:creationId xmlns:a16="http://schemas.microsoft.com/office/drawing/2014/main" id="{1AF2C22F-15D2-4C35-96BB-24BCA6ECB9FB}"/>
              </a:ext>
            </a:extLst>
          </p:cNvPr>
          <p:cNvPicPr>
            <a:picLocks noChangeAspect="1"/>
          </p:cNvPicPr>
          <p:nvPr/>
        </p:nvPicPr>
        <p:blipFill>
          <a:blip r:embed="rId4"/>
          <a:stretch>
            <a:fillRect/>
          </a:stretch>
        </p:blipFill>
        <p:spPr>
          <a:xfrm>
            <a:off x="5237025" y="4321565"/>
            <a:ext cx="5243512" cy="1362883"/>
          </a:xfrm>
          <a:prstGeom prst="rect">
            <a:avLst/>
          </a:prstGeom>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Number Placeholder 3">
            <a:extLst>
              <a:ext uri="{FF2B5EF4-FFF2-40B4-BE49-F238E27FC236}">
                <a16:creationId xmlns:a16="http://schemas.microsoft.com/office/drawing/2014/main" id="{7424F505-7A4A-4A53-9B5B-3ECAF9A27AB7}"/>
              </a:ext>
            </a:extLst>
          </p:cNvPr>
          <p:cNvSpPr>
            <a:spLocks noGrp="1" noChangeArrowheads="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1195D3"/>
              </a:buClr>
              <a:buFont typeface="Wingdings" panose="05000000000000000000" pitchFamily="2" charset="2"/>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1195D3"/>
              </a:buClr>
              <a:buFont typeface="Wingdings" panose="05000000000000000000" pitchFamily="2" charset="2"/>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1195D3"/>
              </a:buClr>
              <a:buFont typeface="Wingdings" panose="05000000000000000000" pitchFamily="2" charset="2"/>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DEF62325-141A-4C44-B9C1-18B114DF1A1F}" type="slidenum">
              <a:rPr lang="en-GB" altLang="en-US" sz="1600">
                <a:solidFill>
                  <a:srgbClr val="BFBFBF"/>
                </a:solidFill>
              </a:rPr>
              <a:pPr>
                <a:spcBef>
                  <a:spcPct val="0"/>
                </a:spcBef>
                <a:buClrTx/>
                <a:buFontTx/>
                <a:buNone/>
              </a:pPr>
              <a:t>35</a:t>
            </a:fld>
            <a:endParaRPr lang="en-GB" altLang="en-US" sz="1600">
              <a:solidFill>
                <a:srgbClr val="BFBFBF"/>
              </a:solidFill>
            </a:endParaRPr>
          </a:p>
        </p:txBody>
      </p:sp>
      <p:pic>
        <p:nvPicPr>
          <p:cNvPr id="3" name="Picture 2">
            <a:extLst>
              <a:ext uri="{FF2B5EF4-FFF2-40B4-BE49-F238E27FC236}">
                <a16:creationId xmlns:a16="http://schemas.microsoft.com/office/drawing/2014/main" id="{9139216C-77C4-4E79-A167-D94711A4315C}"/>
              </a:ext>
            </a:extLst>
          </p:cNvPr>
          <p:cNvPicPr>
            <a:picLocks noChangeAspect="1"/>
          </p:cNvPicPr>
          <p:nvPr/>
        </p:nvPicPr>
        <p:blipFill>
          <a:blip r:embed="rId2"/>
          <a:stretch>
            <a:fillRect/>
          </a:stretch>
        </p:blipFill>
        <p:spPr>
          <a:xfrm>
            <a:off x="2990850" y="788096"/>
            <a:ext cx="5876925" cy="5612704"/>
          </a:xfrm>
          <a:prstGeom prst="rect">
            <a:avLst/>
          </a:prstGeom>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C7BA5-48CA-1D88-6B95-78E4C8648ECB}"/>
              </a:ext>
            </a:extLst>
          </p:cNvPr>
          <p:cNvSpPr>
            <a:spLocks noGrp="1"/>
          </p:cNvSpPr>
          <p:nvPr>
            <p:ph type="title"/>
          </p:nvPr>
        </p:nvSpPr>
        <p:spPr/>
        <p:txBody>
          <a:bodyPr/>
          <a:lstStyle/>
          <a:p>
            <a:r>
              <a:rPr lang="en-GB" dirty="0"/>
              <a:t>The rest of the week…</a:t>
            </a:r>
          </a:p>
        </p:txBody>
      </p:sp>
      <p:sp>
        <p:nvSpPr>
          <p:cNvPr id="5" name="TextBox 4">
            <a:extLst>
              <a:ext uri="{FF2B5EF4-FFF2-40B4-BE49-F238E27FC236}">
                <a16:creationId xmlns:a16="http://schemas.microsoft.com/office/drawing/2014/main" id="{35622AE2-7A5C-5ED5-E128-828FEABE66B9}"/>
              </a:ext>
            </a:extLst>
          </p:cNvPr>
          <p:cNvSpPr txBox="1"/>
          <p:nvPr/>
        </p:nvSpPr>
        <p:spPr>
          <a:xfrm>
            <a:off x="1747320" y="2254470"/>
            <a:ext cx="1705069" cy="646331"/>
          </a:xfrm>
          <a:prstGeom prst="rect">
            <a:avLst/>
          </a:prstGeom>
          <a:noFill/>
        </p:spPr>
        <p:txBody>
          <a:bodyPr wrap="square" rtlCol="0">
            <a:spAutoFit/>
          </a:bodyPr>
          <a:lstStyle/>
          <a:p>
            <a:r>
              <a:rPr lang="en-GB" dirty="0"/>
              <a:t>Testing differences</a:t>
            </a:r>
          </a:p>
        </p:txBody>
      </p:sp>
      <p:sp>
        <p:nvSpPr>
          <p:cNvPr id="6" name="TextBox 5">
            <a:extLst>
              <a:ext uri="{FF2B5EF4-FFF2-40B4-BE49-F238E27FC236}">
                <a16:creationId xmlns:a16="http://schemas.microsoft.com/office/drawing/2014/main" id="{C9FD3EAB-A3D6-8FE1-254D-2CB95F2AB268}"/>
              </a:ext>
            </a:extLst>
          </p:cNvPr>
          <p:cNvSpPr txBox="1"/>
          <p:nvPr/>
        </p:nvSpPr>
        <p:spPr>
          <a:xfrm>
            <a:off x="3902048" y="1470760"/>
            <a:ext cx="2674974" cy="1015663"/>
          </a:xfrm>
          <a:prstGeom prst="rect">
            <a:avLst/>
          </a:prstGeom>
          <a:noFill/>
        </p:spPr>
        <p:txBody>
          <a:bodyPr wrap="square" rtlCol="0">
            <a:spAutoFit/>
          </a:bodyPr>
          <a:lstStyle/>
          <a:p>
            <a:r>
              <a:rPr lang="en-GB" sz="2000" dirty="0">
                <a:solidFill>
                  <a:srgbClr val="FF0000"/>
                </a:solidFill>
              </a:rPr>
              <a:t>Comparing a sample mean against another value</a:t>
            </a:r>
          </a:p>
        </p:txBody>
      </p:sp>
      <p:sp>
        <p:nvSpPr>
          <p:cNvPr id="7" name="TextBox 6">
            <a:extLst>
              <a:ext uri="{FF2B5EF4-FFF2-40B4-BE49-F238E27FC236}">
                <a16:creationId xmlns:a16="http://schemas.microsoft.com/office/drawing/2014/main" id="{B8BE70F6-32DB-6E73-6610-02CD04798784}"/>
              </a:ext>
            </a:extLst>
          </p:cNvPr>
          <p:cNvSpPr txBox="1"/>
          <p:nvPr/>
        </p:nvSpPr>
        <p:spPr>
          <a:xfrm>
            <a:off x="3888143" y="2669967"/>
            <a:ext cx="3031723" cy="707886"/>
          </a:xfrm>
          <a:prstGeom prst="rect">
            <a:avLst/>
          </a:prstGeom>
          <a:noFill/>
        </p:spPr>
        <p:txBody>
          <a:bodyPr wrap="square" rtlCol="0">
            <a:spAutoFit/>
          </a:bodyPr>
          <a:lstStyle/>
          <a:p>
            <a:r>
              <a:rPr lang="en-GB" sz="2000" dirty="0">
                <a:solidFill>
                  <a:srgbClr val="FF0000"/>
                </a:solidFill>
              </a:rPr>
              <a:t>Comparing means of two variables in our sample</a:t>
            </a:r>
          </a:p>
        </p:txBody>
      </p:sp>
      <p:sp>
        <p:nvSpPr>
          <p:cNvPr id="8" name="TextBox 7">
            <a:extLst>
              <a:ext uri="{FF2B5EF4-FFF2-40B4-BE49-F238E27FC236}">
                <a16:creationId xmlns:a16="http://schemas.microsoft.com/office/drawing/2014/main" id="{86075E4A-5A2D-64CD-1383-B4EBD5D2E325}"/>
              </a:ext>
            </a:extLst>
          </p:cNvPr>
          <p:cNvSpPr txBox="1"/>
          <p:nvPr/>
        </p:nvSpPr>
        <p:spPr>
          <a:xfrm>
            <a:off x="3888143" y="3555243"/>
            <a:ext cx="2688879" cy="1015663"/>
          </a:xfrm>
          <a:prstGeom prst="rect">
            <a:avLst/>
          </a:prstGeom>
          <a:noFill/>
        </p:spPr>
        <p:txBody>
          <a:bodyPr wrap="square" rtlCol="0">
            <a:spAutoFit/>
          </a:bodyPr>
          <a:lstStyle/>
          <a:p>
            <a:r>
              <a:rPr lang="en-GB" sz="2000" dirty="0">
                <a:solidFill>
                  <a:srgbClr val="FF0000"/>
                </a:solidFill>
              </a:rPr>
              <a:t>Comparing means of two groups in our sample</a:t>
            </a:r>
          </a:p>
        </p:txBody>
      </p:sp>
      <p:sp>
        <p:nvSpPr>
          <p:cNvPr id="9" name="TextBox 8">
            <a:extLst>
              <a:ext uri="{FF2B5EF4-FFF2-40B4-BE49-F238E27FC236}">
                <a16:creationId xmlns:a16="http://schemas.microsoft.com/office/drawing/2014/main" id="{68F58159-1BE4-5A81-F778-BE529966F37D}"/>
              </a:ext>
            </a:extLst>
          </p:cNvPr>
          <p:cNvSpPr txBox="1"/>
          <p:nvPr/>
        </p:nvSpPr>
        <p:spPr>
          <a:xfrm>
            <a:off x="3888143" y="4748295"/>
            <a:ext cx="3207945" cy="1015663"/>
          </a:xfrm>
          <a:prstGeom prst="rect">
            <a:avLst/>
          </a:prstGeom>
          <a:noFill/>
        </p:spPr>
        <p:txBody>
          <a:bodyPr wrap="square" rtlCol="0">
            <a:spAutoFit/>
          </a:bodyPr>
          <a:lstStyle/>
          <a:p>
            <a:r>
              <a:rPr lang="en-GB" sz="2000" dirty="0">
                <a:solidFill>
                  <a:srgbClr val="00B050"/>
                </a:solidFill>
              </a:rPr>
              <a:t>Comparing means of three (or more) groups in our sample</a:t>
            </a:r>
          </a:p>
        </p:txBody>
      </p:sp>
      <p:sp>
        <p:nvSpPr>
          <p:cNvPr id="10" name="TextBox 9">
            <a:extLst>
              <a:ext uri="{FF2B5EF4-FFF2-40B4-BE49-F238E27FC236}">
                <a16:creationId xmlns:a16="http://schemas.microsoft.com/office/drawing/2014/main" id="{F79D8595-36BA-9A81-050A-B0472AD37F9B}"/>
              </a:ext>
            </a:extLst>
          </p:cNvPr>
          <p:cNvSpPr txBox="1"/>
          <p:nvPr/>
        </p:nvSpPr>
        <p:spPr>
          <a:xfrm>
            <a:off x="8202440" y="1777650"/>
            <a:ext cx="2320705" cy="400110"/>
          </a:xfrm>
          <a:prstGeom prst="rect">
            <a:avLst/>
          </a:prstGeom>
          <a:noFill/>
        </p:spPr>
        <p:txBody>
          <a:bodyPr wrap="square" rtlCol="0">
            <a:spAutoFit/>
          </a:bodyPr>
          <a:lstStyle/>
          <a:p>
            <a:r>
              <a:rPr lang="en-GB" sz="2000" dirty="0">
                <a:solidFill>
                  <a:srgbClr val="FF0000"/>
                </a:solidFill>
              </a:rPr>
              <a:t>One-sample t test</a:t>
            </a:r>
          </a:p>
        </p:txBody>
      </p:sp>
      <p:sp>
        <p:nvSpPr>
          <p:cNvPr id="11" name="TextBox 10">
            <a:extLst>
              <a:ext uri="{FF2B5EF4-FFF2-40B4-BE49-F238E27FC236}">
                <a16:creationId xmlns:a16="http://schemas.microsoft.com/office/drawing/2014/main" id="{59D03F7C-D6C1-13E3-940E-917D1B1B85C0}"/>
              </a:ext>
            </a:extLst>
          </p:cNvPr>
          <p:cNvSpPr txBox="1"/>
          <p:nvPr/>
        </p:nvSpPr>
        <p:spPr>
          <a:xfrm>
            <a:off x="8123977" y="2669710"/>
            <a:ext cx="2320705" cy="707886"/>
          </a:xfrm>
          <a:prstGeom prst="rect">
            <a:avLst/>
          </a:prstGeom>
          <a:noFill/>
        </p:spPr>
        <p:txBody>
          <a:bodyPr wrap="square" rtlCol="0">
            <a:spAutoFit/>
          </a:bodyPr>
          <a:lstStyle/>
          <a:p>
            <a:r>
              <a:rPr lang="en-GB" sz="2000" dirty="0">
                <a:solidFill>
                  <a:srgbClr val="FF0000"/>
                </a:solidFill>
              </a:rPr>
              <a:t>paired-samples t test</a:t>
            </a:r>
          </a:p>
        </p:txBody>
      </p:sp>
      <p:sp>
        <p:nvSpPr>
          <p:cNvPr id="12" name="TextBox 11">
            <a:extLst>
              <a:ext uri="{FF2B5EF4-FFF2-40B4-BE49-F238E27FC236}">
                <a16:creationId xmlns:a16="http://schemas.microsoft.com/office/drawing/2014/main" id="{9F5E491D-DD9E-507B-AA78-B24D0EA1C591}"/>
              </a:ext>
            </a:extLst>
          </p:cNvPr>
          <p:cNvSpPr txBox="1"/>
          <p:nvPr/>
        </p:nvSpPr>
        <p:spPr>
          <a:xfrm>
            <a:off x="8077201" y="3714820"/>
            <a:ext cx="2320705" cy="707886"/>
          </a:xfrm>
          <a:prstGeom prst="rect">
            <a:avLst/>
          </a:prstGeom>
          <a:noFill/>
        </p:spPr>
        <p:txBody>
          <a:bodyPr wrap="square" rtlCol="0">
            <a:spAutoFit/>
          </a:bodyPr>
          <a:lstStyle/>
          <a:p>
            <a:r>
              <a:rPr lang="en-GB" sz="2000" dirty="0">
                <a:solidFill>
                  <a:srgbClr val="FF0000"/>
                </a:solidFill>
              </a:rPr>
              <a:t>Independent samples t test</a:t>
            </a:r>
          </a:p>
        </p:txBody>
      </p:sp>
      <p:sp>
        <p:nvSpPr>
          <p:cNvPr id="13" name="TextBox 12">
            <a:extLst>
              <a:ext uri="{FF2B5EF4-FFF2-40B4-BE49-F238E27FC236}">
                <a16:creationId xmlns:a16="http://schemas.microsoft.com/office/drawing/2014/main" id="{7307183F-3492-D657-6CDB-077B3DCFDE8C}"/>
              </a:ext>
            </a:extLst>
          </p:cNvPr>
          <p:cNvSpPr txBox="1"/>
          <p:nvPr/>
        </p:nvSpPr>
        <p:spPr>
          <a:xfrm>
            <a:off x="7983648" y="5058641"/>
            <a:ext cx="2320705" cy="400110"/>
          </a:xfrm>
          <a:prstGeom prst="rect">
            <a:avLst/>
          </a:prstGeom>
          <a:noFill/>
        </p:spPr>
        <p:txBody>
          <a:bodyPr wrap="square" rtlCol="0">
            <a:spAutoFit/>
          </a:bodyPr>
          <a:lstStyle/>
          <a:p>
            <a:r>
              <a:rPr lang="en-GB" sz="2000" dirty="0" err="1">
                <a:solidFill>
                  <a:srgbClr val="00B050"/>
                </a:solidFill>
              </a:rPr>
              <a:t>Oneway</a:t>
            </a:r>
            <a:r>
              <a:rPr lang="en-GB" sz="2000" dirty="0">
                <a:solidFill>
                  <a:srgbClr val="00B050"/>
                </a:solidFill>
              </a:rPr>
              <a:t> ANOVA</a:t>
            </a:r>
          </a:p>
        </p:txBody>
      </p:sp>
      <p:sp>
        <p:nvSpPr>
          <p:cNvPr id="14" name="TextBox 13">
            <a:extLst>
              <a:ext uri="{FF2B5EF4-FFF2-40B4-BE49-F238E27FC236}">
                <a16:creationId xmlns:a16="http://schemas.microsoft.com/office/drawing/2014/main" id="{268EA8D2-03AD-3B0A-6931-4C82FF2A3543}"/>
              </a:ext>
            </a:extLst>
          </p:cNvPr>
          <p:cNvSpPr txBox="1"/>
          <p:nvPr/>
        </p:nvSpPr>
        <p:spPr>
          <a:xfrm>
            <a:off x="1634150" y="5838952"/>
            <a:ext cx="1931406" cy="646331"/>
          </a:xfrm>
          <a:prstGeom prst="rect">
            <a:avLst/>
          </a:prstGeom>
          <a:noFill/>
        </p:spPr>
        <p:txBody>
          <a:bodyPr wrap="square" rtlCol="0">
            <a:spAutoFit/>
          </a:bodyPr>
          <a:lstStyle/>
          <a:p>
            <a:r>
              <a:rPr lang="en-GB" dirty="0"/>
              <a:t>Testing relationships</a:t>
            </a:r>
          </a:p>
        </p:txBody>
      </p:sp>
      <p:sp>
        <p:nvSpPr>
          <p:cNvPr id="15" name="TextBox 14">
            <a:extLst>
              <a:ext uri="{FF2B5EF4-FFF2-40B4-BE49-F238E27FC236}">
                <a16:creationId xmlns:a16="http://schemas.microsoft.com/office/drawing/2014/main" id="{4A0A034E-7D83-9411-C1C1-916C9750B8AF}"/>
              </a:ext>
            </a:extLst>
          </p:cNvPr>
          <p:cNvSpPr txBox="1"/>
          <p:nvPr/>
        </p:nvSpPr>
        <p:spPr>
          <a:xfrm>
            <a:off x="7983648" y="6048788"/>
            <a:ext cx="2320705" cy="400110"/>
          </a:xfrm>
          <a:prstGeom prst="rect">
            <a:avLst/>
          </a:prstGeom>
          <a:noFill/>
        </p:spPr>
        <p:txBody>
          <a:bodyPr wrap="square" rtlCol="0">
            <a:spAutoFit/>
          </a:bodyPr>
          <a:lstStyle/>
          <a:p>
            <a:r>
              <a:rPr lang="en-GB" sz="2000" dirty="0">
                <a:solidFill>
                  <a:srgbClr val="0070C0"/>
                </a:solidFill>
              </a:rPr>
              <a:t>Linear regression</a:t>
            </a:r>
          </a:p>
        </p:txBody>
      </p:sp>
      <p:sp>
        <p:nvSpPr>
          <p:cNvPr id="16" name="TextBox 15">
            <a:extLst>
              <a:ext uri="{FF2B5EF4-FFF2-40B4-BE49-F238E27FC236}">
                <a16:creationId xmlns:a16="http://schemas.microsoft.com/office/drawing/2014/main" id="{3E531FE4-F7E4-31E1-9CBD-905BA10EBE71}"/>
              </a:ext>
            </a:extLst>
          </p:cNvPr>
          <p:cNvSpPr txBox="1"/>
          <p:nvPr/>
        </p:nvSpPr>
        <p:spPr>
          <a:xfrm>
            <a:off x="3902047" y="5743397"/>
            <a:ext cx="3194040" cy="1015663"/>
          </a:xfrm>
          <a:prstGeom prst="rect">
            <a:avLst/>
          </a:prstGeom>
          <a:noFill/>
        </p:spPr>
        <p:txBody>
          <a:bodyPr wrap="square" rtlCol="0">
            <a:spAutoFit/>
          </a:bodyPr>
          <a:lstStyle/>
          <a:p>
            <a:r>
              <a:rPr lang="en-GB" sz="2000" dirty="0">
                <a:solidFill>
                  <a:srgbClr val="0070C0"/>
                </a:solidFill>
              </a:rPr>
              <a:t>Between a dependent variable and independent variables</a:t>
            </a:r>
          </a:p>
        </p:txBody>
      </p:sp>
      <p:cxnSp>
        <p:nvCxnSpPr>
          <p:cNvPr id="18" name="Straight Arrow Connector 17">
            <a:extLst>
              <a:ext uri="{FF2B5EF4-FFF2-40B4-BE49-F238E27FC236}">
                <a16:creationId xmlns:a16="http://schemas.microsoft.com/office/drawing/2014/main" id="{AF73D250-E01E-F9B9-3B55-FA08B84F18ED}"/>
              </a:ext>
            </a:extLst>
          </p:cNvPr>
          <p:cNvCxnSpPr>
            <a:cxnSpLocks/>
            <a:stCxn id="5" idx="3"/>
            <a:endCxn id="6" idx="1"/>
          </p:cNvCxnSpPr>
          <p:nvPr/>
        </p:nvCxnSpPr>
        <p:spPr bwMode="auto">
          <a:xfrm flipV="1">
            <a:off x="3452388" y="1978591"/>
            <a:ext cx="449660" cy="599044"/>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cxnSp>
        <p:nvCxnSpPr>
          <p:cNvPr id="20" name="Straight Arrow Connector 19">
            <a:extLst>
              <a:ext uri="{FF2B5EF4-FFF2-40B4-BE49-F238E27FC236}">
                <a16:creationId xmlns:a16="http://schemas.microsoft.com/office/drawing/2014/main" id="{1A4B8231-A2C2-CA96-BA0E-D0766A8FA658}"/>
              </a:ext>
            </a:extLst>
          </p:cNvPr>
          <p:cNvCxnSpPr>
            <a:cxnSpLocks/>
            <a:stCxn id="5" idx="3"/>
            <a:endCxn id="7" idx="1"/>
          </p:cNvCxnSpPr>
          <p:nvPr/>
        </p:nvCxnSpPr>
        <p:spPr bwMode="auto">
          <a:xfrm>
            <a:off x="3452388" y="2577636"/>
            <a:ext cx="435754" cy="446275"/>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cxnSp>
        <p:nvCxnSpPr>
          <p:cNvPr id="22" name="Straight Arrow Connector 21">
            <a:extLst>
              <a:ext uri="{FF2B5EF4-FFF2-40B4-BE49-F238E27FC236}">
                <a16:creationId xmlns:a16="http://schemas.microsoft.com/office/drawing/2014/main" id="{4330C3A6-E4E8-B676-9038-48C427DE7212}"/>
              </a:ext>
            </a:extLst>
          </p:cNvPr>
          <p:cNvCxnSpPr>
            <a:stCxn id="5" idx="3"/>
            <a:endCxn id="8" idx="1"/>
          </p:cNvCxnSpPr>
          <p:nvPr/>
        </p:nvCxnSpPr>
        <p:spPr bwMode="auto">
          <a:xfrm>
            <a:off x="3452388" y="2577636"/>
            <a:ext cx="435754" cy="1485439"/>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cxnSp>
        <p:nvCxnSpPr>
          <p:cNvPr id="24" name="Straight Arrow Connector 23">
            <a:extLst>
              <a:ext uri="{FF2B5EF4-FFF2-40B4-BE49-F238E27FC236}">
                <a16:creationId xmlns:a16="http://schemas.microsoft.com/office/drawing/2014/main" id="{968E52F5-66EF-F37E-A5FB-9BDD0B1CD6FE}"/>
              </a:ext>
            </a:extLst>
          </p:cNvPr>
          <p:cNvCxnSpPr>
            <a:stCxn id="5" idx="3"/>
            <a:endCxn id="9" idx="1"/>
          </p:cNvCxnSpPr>
          <p:nvPr/>
        </p:nvCxnSpPr>
        <p:spPr bwMode="auto">
          <a:xfrm>
            <a:off x="3452388" y="2577636"/>
            <a:ext cx="435754" cy="2678491"/>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cxnSp>
        <p:nvCxnSpPr>
          <p:cNvPr id="26" name="Straight Arrow Connector 25">
            <a:extLst>
              <a:ext uri="{FF2B5EF4-FFF2-40B4-BE49-F238E27FC236}">
                <a16:creationId xmlns:a16="http://schemas.microsoft.com/office/drawing/2014/main" id="{6942205C-2B49-27AF-B181-A3005B7BFBAE}"/>
              </a:ext>
            </a:extLst>
          </p:cNvPr>
          <p:cNvCxnSpPr>
            <a:cxnSpLocks/>
            <a:stCxn id="14" idx="3"/>
            <a:endCxn id="16" idx="1"/>
          </p:cNvCxnSpPr>
          <p:nvPr/>
        </p:nvCxnSpPr>
        <p:spPr bwMode="auto">
          <a:xfrm>
            <a:off x="3565557" y="6162118"/>
            <a:ext cx="336491" cy="89111"/>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cxnSp>
        <p:nvCxnSpPr>
          <p:cNvPr id="31" name="Straight Arrow Connector 30">
            <a:extLst>
              <a:ext uri="{FF2B5EF4-FFF2-40B4-BE49-F238E27FC236}">
                <a16:creationId xmlns:a16="http://schemas.microsoft.com/office/drawing/2014/main" id="{86042FEE-5350-75C2-2996-66E0E65412A1}"/>
              </a:ext>
            </a:extLst>
          </p:cNvPr>
          <p:cNvCxnSpPr>
            <a:stCxn id="6" idx="3"/>
            <a:endCxn id="10" idx="1"/>
          </p:cNvCxnSpPr>
          <p:nvPr/>
        </p:nvCxnSpPr>
        <p:spPr bwMode="auto">
          <a:xfrm flipV="1">
            <a:off x="6577023" y="1977705"/>
            <a:ext cx="1625417" cy="886"/>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cxnSp>
        <p:nvCxnSpPr>
          <p:cNvPr id="33" name="Straight Arrow Connector 32">
            <a:extLst>
              <a:ext uri="{FF2B5EF4-FFF2-40B4-BE49-F238E27FC236}">
                <a16:creationId xmlns:a16="http://schemas.microsoft.com/office/drawing/2014/main" id="{FEC0F68F-CCC8-78D3-4CDB-EA8CC3E7C9E0}"/>
              </a:ext>
            </a:extLst>
          </p:cNvPr>
          <p:cNvCxnSpPr>
            <a:stCxn id="7" idx="3"/>
            <a:endCxn id="11" idx="1"/>
          </p:cNvCxnSpPr>
          <p:nvPr/>
        </p:nvCxnSpPr>
        <p:spPr bwMode="auto">
          <a:xfrm flipV="1">
            <a:off x="6919866" y="3023654"/>
            <a:ext cx="1204111" cy="257"/>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cxnSp>
        <p:nvCxnSpPr>
          <p:cNvPr id="35" name="Straight Arrow Connector 34">
            <a:extLst>
              <a:ext uri="{FF2B5EF4-FFF2-40B4-BE49-F238E27FC236}">
                <a16:creationId xmlns:a16="http://schemas.microsoft.com/office/drawing/2014/main" id="{ADDFB071-7E4F-9D80-5847-AB4CC739691A}"/>
              </a:ext>
            </a:extLst>
          </p:cNvPr>
          <p:cNvCxnSpPr>
            <a:stCxn id="8" idx="3"/>
            <a:endCxn id="12" idx="1"/>
          </p:cNvCxnSpPr>
          <p:nvPr/>
        </p:nvCxnSpPr>
        <p:spPr bwMode="auto">
          <a:xfrm>
            <a:off x="6577022" y="4063075"/>
            <a:ext cx="1500179" cy="5689"/>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cxnSp>
        <p:nvCxnSpPr>
          <p:cNvPr id="37" name="Straight Arrow Connector 36">
            <a:extLst>
              <a:ext uri="{FF2B5EF4-FFF2-40B4-BE49-F238E27FC236}">
                <a16:creationId xmlns:a16="http://schemas.microsoft.com/office/drawing/2014/main" id="{3835A779-8732-485C-6172-6C2CE18493DD}"/>
              </a:ext>
            </a:extLst>
          </p:cNvPr>
          <p:cNvCxnSpPr>
            <a:stCxn id="9" idx="3"/>
            <a:endCxn id="13" idx="1"/>
          </p:cNvCxnSpPr>
          <p:nvPr/>
        </p:nvCxnSpPr>
        <p:spPr bwMode="auto">
          <a:xfrm>
            <a:off x="7096087" y="5256126"/>
            <a:ext cx="887560" cy="2570"/>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cxnSp>
        <p:nvCxnSpPr>
          <p:cNvPr id="39" name="Straight Arrow Connector 38">
            <a:extLst>
              <a:ext uri="{FF2B5EF4-FFF2-40B4-BE49-F238E27FC236}">
                <a16:creationId xmlns:a16="http://schemas.microsoft.com/office/drawing/2014/main" id="{6379F4DD-D14F-31B2-D4D5-F41ADEE656DB}"/>
              </a:ext>
            </a:extLst>
          </p:cNvPr>
          <p:cNvCxnSpPr>
            <a:stCxn id="16" idx="3"/>
            <a:endCxn id="15" idx="1"/>
          </p:cNvCxnSpPr>
          <p:nvPr/>
        </p:nvCxnSpPr>
        <p:spPr bwMode="auto">
          <a:xfrm flipV="1">
            <a:off x="7096087" y="6248844"/>
            <a:ext cx="887560" cy="2385"/>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spTree>
    <p:extLst>
      <p:ext uri="{BB962C8B-B14F-4D97-AF65-F5344CB8AC3E}">
        <p14:creationId xmlns:p14="http://schemas.microsoft.com/office/powerpoint/2010/main" val="105312623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28067" y="471400"/>
            <a:ext cx="11074400" cy="4655772"/>
          </a:xfrm>
        </p:spPr>
        <p:txBody>
          <a:bodyPr>
            <a:normAutofit/>
          </a:bodyPr>
          <a:lstStyle/>
          <a:p>
            <a:br>
              <a:rPr lang="en-GB" altLang="en-US" dirty="0"/>
            </a:br>
            <a:r>
              <a:rPr lang="en-GB" dirty="0"/>
              <a:t> </a:t>
            </a:r>
            <a:r>
              <a:rPr lang="en-GB" sz="3200" b="1" dirty="0">
                <a:solidFill>
                  <a:srgbClr val="FFFF99"/>
                </a:solidFill>
              </a:rPr>
              <a:t>Dissertation Module  </a:t>
            </a:r>
            <a:br>
              <a:rPr lang="en-GB" sz="4000" b="1" dirty="0">
                <a:solidFill>
                  <a:srgbClr val="FFFF99"/>
                </a:solidFill>
              </a:rPr>
            </a:br>
            <a:r>
              <a:rPr lang="en-GB" sz="3100" b="1" dirty="0">
                <a:solidFill>
                  <a:srgbClr val="FFFF99"/>
                </a:solidFill>
              </a:rPr>
              <a:t>(</a:t>
            </a:r>
            <a:r>
              <a:rPr lang="en-GB" sz="3200" dirty="0">
                <a:solidFill>
                  <a:srgbClr val="FFFF99"/>
                </a:solidFill>
              </a:rPr>
              <a:t>LCMB7020</a:t>
            </a:r>
            <a:r>
              <a:rPr lang="en-GB" sz="3100" b="1" dirty="0">
                <a:solidFill>
                  <a:srgbClr val="FFFF99"/>
                </a:solidFill>
              </a:rPr>
              <a:t>)</a:t>
            </a:r>
            <a:br>
              <a:rPr lang="en-GB" sz="3100" b="1" dirty="0">
                <a:solidFill>
                  <a:srgbClr val="FFFF99"/>
                </a:solidFill>
              </a:rPr>
            </a:br>
            <a:br>
              <a:rPr lang="en-GB" sz="3200" b="1" dirty="0">
                <a:solidFill>
                  <a:srgbClr val="FF0000"/>
                </a:solidFill>
              </a:rPr>
            </a:br>
            <a:r>
              <a:rPr lang="en-GB" sz="4800" b="1" dirty="0">
                <a:solidFill>
                  <a:schemeClr val="accent2">
                    <a:lumMod val="40000"/>
                    <a:lumOff val="60000"/>
                  </a:schemeClr>
                </a:solidFill>
              </a:rPr>
              <a:t>Hypothesis tests and Tests of means</a:t>
            </a:r>
            <a:br>
              <a:rPr lang="en-GB" sz="3200" b="1" dirty="0">
                <a:solidFill>
                  <a:srgbClr val="FF0000"/>
                </a:solidFill>
              </a:rPr>
            </a:br>
            <a:r>
              <a:rPr lang="en-GB" sz="6000" b="1" dirty="0">
                <a:solidFill>
                  <a:schemeClr val="accent2">
                    <a:lumMod val="40000"/>
                    <a:lumOff val="60000"/>
                  </a:schemeClr>
                </a:solidFill>
              </a:rPr>
              <a:t>SPSS</a:t>
            </a:r>
            <a:br>
              <a:rPr lang="en-GB" sz="6000" b="1" dirty="0">
                <a:solidFill>
                  <a:schemeClr val="accent2">
                    <a:lumMod val="40000"/>
                    <a:lumOff val="60000"/>
                  </a:schemeClr>
                </a:solidFill>
              </a:rPr>
            </a:br>
            <a:endParaRPr lang="en-GB" altLang="en-US" sz="1800" dirty="0">
              <a:solidFill>
                <a:schemeClr val="accent2">
                  <a:lumMod val="40000"/>
                  <a:lumOff val="60000"/>
                </a:schemeClr>
              </a:solidFill>
            </a:endParaRPr>
          </a:p>
        </p:txBody>
      </p:sp>
      <p:sp>
        <p:nvSpPr>
          <p:cNvPr id="4" name="TextBox 3">
            <a:extLst>
              <a:ext uri="{FF2B5EF4-FFF2-40B4-BE49-F238E27FC236}">
                <a16:creationId xmlns:a16="http://schemas.microsoft.com/office/drawing/2014/main" id="{CCF6176F-9A44-ABC3-DD66-992AE7A955E3}"/>
              </a:ext>
            </a:extLst>
          </p:cNvPr>
          <p:cNvSpPr txBox="1"/>
          <p:nvPr/>
        </p:nvSpPr>
        <p:spPr>
          <a:xfrm>
            <a:off x="389533" y="5457150"/>
            <a:ext cx="6097555" cy="646331"/>
          </a:xfrm>
          <a:prstGeom prst="rect">
            <a:avLst/>
          </a:prstGeom>
          <a:noFill/>
        </p:spPr>
        <p:txBody>
          <a:bodyPr wrap="square">
            <a:spAutoFit/>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FFFF00">
                    <a:lumMod val="40000"/>
                    <a:lumOff val="60000"/>
                  </a:srgbClr>
                </a:solidFill>
                <a:effectLst/>
                <a:uLnTx/>
                <a:uFillTx/>
                <a:latin typeface="Myriad Pro"/>
                <a:ea typeface="+mn-ea"/>
                <a:cs typeface="+mn-cs"/>
              </a:rPr>
              <a:t>Dr Ehsan Khajeh</a:t>
            </a:r>
            <a:br>
              <a:rPr kumimoji="0" lang="en-GB" sz="1800" b="1" i="0" u="none" strike="noStrike" kern="1200" cap="none" spc="0" normalizeH="0" baseline="0" noProof="0" dirty="0">
                <a:ln>
                  <a:noFill/>
                </a:ln>
                <a:solidFill>
                  <a:srgbClr val="FFFF00">
                    <a:lumMod val="40000"/>
                    <a:lumOff val="60000"/>
                  </a:srgbClr>
                </a:solidFill>
                <a:effectLst/>
                <a:uLnTx/>
                <a:uFillTx/>
                <a:latin typeface="Myriad Pro"/>
                <a:ea typeface="+mn-ea"/>
                <a:cs typeface="+mn-cs"/>
              </a:rPr>
            </a:br>
            <a:r>
              <a:rPr kumimoji="0" lang="en-GB" sz="1800" b="1" i="0" u="none" strike="noStrike" kern="1200" cap="none" spc="0" normalizeH="0" baseline="0" noProof="0" dirty="0">
                <a:ln>
                  <a:noFill/>
                </a:ln>
                <a:solidFill>
                  <a:srgbClr val="FFFF00">
                    <a:lumMod val="40000"/>
                    <a:lumOff val="60000"/>
                  </a:srgbClr>
                </a:solidFill>
                <a:effectLst/>
                <a:uLnTx/>
                <a:uFillTx/>
                <a:latin typeface="Myriad Pro"/>
                <a:ea typeface="+mn-ea"/>
                <a:cs typeface="+mn-cs"/>
              </a:rPr>
              <a:t>Email: e.khajeh@uwtsd.ac.uk</a:t>
            </a: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Tree>
    <p:extLst>
      <p:ext uri="{BB962C8B-B14F-4D97-AF65-F5344CB8AC3E}">
        <p14:creationId xmlns:p14="http://schemas.microsoft.com/office/powerpoint/2010/main" val="342862472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8D9938A9-DF8D-210F-B49E-368A3D6C8F97}"/>
              </a:ext>
            </a:extLst>
          </p:cNvPr>
          <p:cNvSpPr>
            <a:spLocks noGrp="1"/>
          </p:cNvSpPr>
          <p:nvPr>
            <p:ph type="title"/>
          </p:nvPr>
        </p:nvSpPr>
        <p:spPr/>
        <p:txBody>
          <a:bodyPr/>
          <a:lstStyle/>
          <a:p>
            <a:r>
              <a:rPr lang="en-GB" dirty="0"/>
              <a:t>Inferential statistics</a:t>
            </a:r>
          </a:p>
        </p:txBody>
      </p:sp>
      <p:sp>
        <p:nvSpPr>
          <p:cNvPr id="7" name="Content Placeholder 6">
            <a:extLst>
              <a:ext uri="{FF2B5EF4-FFF2-40B4-BE49-F238E27FC236}">
                <a16:creationId xmlns:a16="http://schemas.microsoft.com/office/drawing/2014/main" id="{AE8A2ABD-8956-8827-3EBB-646CD367A887}"/>
              </a:ext>
            </a:extLst>
          </p:cNvPr>
          <p:cNvSpPr>
            <a:spLocks noGrp="1"/>
          </p:cNvSpPr>
          <p:nvPr>
            <p:ph idx="1"/>
          </p:nvPr>
        </p:nvSpPr>
        <p:spPr>
          <a:xfrm>
            <a:off x="2099036" y="1391071"/>
            <a:ext cx="8253167" cy="4075858"/>
          </a:xfrm>
        </p:spPr>
        <p:txBody>
          <a:bodyPr>
            <a:normAutofit lnSpcReduction="10000"/>
          </a:bodyPr>
          <a:lstStyle/>
          <a:p>
            <a:pPr marL="0" indent="0">
              <a:buNone/>
            </a:pPr>
            <a:r>
              <a:rPr lang="en-GB" sz="2400" dirty="0"/>
              <a:t>We have samples drawn from a population, and we’ve seen that samples drawn from the same population can vary. </a:t>
            </a:r>
          </a:p>
          <a:p>
            <a:pPr marL="0" indent="0">
              <a:buNone/>
            </a:pPr>
            <a:endParaRPr lang="en-GB" sz="2400" dirty="0"/>
          </a:p>
          <a:p>
            <a:pPr marL="0" indent="0">
              <a:buNone/>
            </a:pPr>
            <a:r>
              <a:rPr lang="en-GB" sz="2400" dirty="0"/>
              <a:t>We can’t just interpret the values (e.g. means) in our samples.  Instead we need a way of assessing how likely it is that the pattern we see in our sample would be seen in other samples which could have been drawn </a:t>
            </a:r>
            <a:r>
              <a:rPr lang="en-GB" sz="2400" dirty="0">
                <a:sym typeface="Wingdings" panose="05000000000000000000" pitchFamily="2" charset="2"/>
              </a:rPr>
              <a:t> inferential statistics</a:t>
            </a:r>
          </a:p>
          <a:p>
            <a:pPr marL="0" indent="0">
              <a:buNone/>
            </a:pPr>
            <a:endParaRPr lang="en-GB" sz="2400" dirty="0">
              <a:sym typeface="Wingdings" panose="05000000000000000000" pitchFamily="2" charset="2"/>
            </a:endParaRPr>
          </a:p>
          <a:p>
            <a:pPr marL="0" indent="0">
              <a:buNone/>
            </a:pPr>
            <a:r>
              <a:rPr lang="en-GB" sz="2400" dirty="0">
                <a:sym typeface="Wingdings" panose="05000000000000000000" pitchFamily="2" charset="2"/>
              </a:rPr>
              <a:t>All of these statistical tests start from turning the question we have into statements called </a:t>
            </a:r>
            <a:r>
              <a:rPr lang="en-GB" sz="2400" b="1" dirty="0">
                <a:solidFill>
                  <a:srgbClr val="0070C0"/>
                </a:solidFill>
                <a:sym typeface="Wingdings" panose="05000000000000000000" pitchFamily="2" charset="2"/>
              </a:rPr>
              <a:t>hypotheses</a:t>
            </a:r>
            <a:r>
              <a:rPr lang="en-GB" sz="2400" dirty="0">
                <a:sym typeface="Wingdings" panose="05000000000000000000" pitchFamily="2" charset="2"/>
              </a:rPr>
              <a:t>.</a:t>
            </a:r>
            <a:endParaRPr lang="en-GB" sz="2400" dirty="0"/>
          </a:p>
        </p:txBody>
      </p:sp>
      <p:sp>
        <p:nvSpPr>
          <p:cNvPr id="5" name="Slide Number Placeholder 4">
            <a:extLst>
              <a:ext uri="{FF2B5EF4-FFF2-40B4-BE49-F238E27FC236}">
                <a16:creationId xmlns:a16="http://schemas.microsoft.com/office/drawing/2014/main" id="{26A4DFE7-51C5-4187-030F-F869A03FCEF3}"/>
              </a:ext>
            </a:extLst>
          </p:cNvPr>
          <p:cNvSpPr>
            <a:spLocks noGrp="1"/>
          </p:cNvSpPr>
          <p:nvPr>
            <p:ph type="sldNum" sz="quarter" idx="10"/>
          </p:nvPr>
        </p:nvSpPr>
        <p:spPr/>
        <p:txBody>
          <a:bodyPr/>
          <a:lstStyle/>
          <a:p>
            <a:fld id="{2D1B002B-8F87-436F-B636-4F83194A5528}" type="slidenum">
              <a:rPr lang="en-GB" altLang="en-US" smtClean="0"/>
              <a:pPr/>
              <a:t>38</a:t>
            </a:fld>
            <a:endParaRPr lang="en-GB" altLang="en-US"/>
          </a:p>
        </p:txBody>
      </p:sp>
    </p:spTree>
    <p:extLst>
      <p:ext uri="{BB962C8B-B14F-4D97-AF65-F5344CB8AC3E}">
        <p14:creationId xmlns:p14="http://schemas.microsoft.com/office/powerpoint/2010/main" val="306443623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43903CD-86BD-49A4-B692-DCA594B97C1E}"/>
              </a:ext>
            </a:extLst>
          </p:cNvPr>
          <p:cNvSpPr>
            <a:spLocks noGrp="1"/>
          </p:cNvSpPr>
          <p:nvPr>
            <p:ph type="title"/>
          </p:nvPr>
        </p:nvSpPr>
        <p:spPr>
          <a:xfrm>
            <a:off x="2913064" y="246063"/>
            <a:ext cx="7297737" cy="1020762"/>
          </a:xfrm>
        </p:spPr>
        <p:txBody>
          <a:bodyPr/>
          <a:lstStyle/>
          <a:p>
            <a:pPr eaLnBrk="1" hangingPunct="1">
              <a:defRPr/>
            </a:pPr>
            <a:r>
              <a:rPr lang="en-GB" sz="3000" dirty="0">
                <a:effectLst>
                  <a:outerShdw blurRad="38100" dist="38100" dir="2700000" algn="tl">
                    <a:srgbClr val="C0C0C0"/>
                  </a:outerShdw>
                </a:effectLst>
              </a:rPr>
              <a:t>Hypothesis testing</a:t>
            </a:r>
          </a:p>
        </p:txBody>
      </p:sp>
      <p:sp>
        <p:nvSpPr>
          <p:cNvPr id="5" name="Slide Number Placeholder 4">
            <a:extLst>
              <a:ext uri="{FF2B5EF4-FFF2-40B4-BE49-F238E27FC236}">
                <a16:creationId xmlns:a16="http://schemas.microsoft.com/office/drawing/2014/main" id="{09C61453-DE66-4B63-9FD1-BEF4082F98CB}"/>
              </a:ext>
            </a:extLst>
          </p:cNvPr>
          <p:cNvSpPr>
            <a:spLocks noGrp="1"/>
          </p:cNvSpPr>
          <p:nvPr>
            <p:ph type="sldNum" sz="quarter" idx="11"/>
          </p:nvPr>
        </p:nvSpPr>
        <p:spPr/>
        <p:txBody>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39376A3B-B44C-4B26-9CB8-589484D6C62E}" type="slidenum">
              <a:rPr lang="en-GB" altLang="en-US" sz="1600">
                <a:solidFill>
                  <a:srgbClr val="BFBFBF"/>
                </a:solidFill>
              </a:rPr>
              <a:pPr/>
              <a:t>39</a:t>
            </a:fld>
            <a:endParaRPr lang="en-GB" altLang="en-US" sz="1600">
              <a:solidFill>
                <a:srgbClr val="BFBFBF"/>
              </a:solidFill>
            </a:endParaRPr>
          </a:p>
        </p:txBody>
      </p:sp>
      <p:sp>
        <p:nvSpPr>
          <p:cNvPr id="4100" name="Rectangle 7">
            <a:extLst>
              <a:ext uri="{FF2B5EF4-FFF2-40B4-BE49-F238E27FC236}">
                <a16:creationId xmlns:a16="http://schemas.microsoft.com/office/drawing/2014/main" id="{5F3A1658-A4C9-4637-B4DE-9AFCBB4C375E}"/>
              </a:ext>
            </a:extLst>
          </p:cNvPr>
          <p:cNvSpPr>
            <a:spLocks noChangeArrowheads="1"/>
          </p:cNvSpPr>
          <p:nvPr/>
        </p:nvSpPr>
        <p:spPr bwMode="auto">
          <a:xfrm>
            <a:off x="2743200" y="1685926"/>
            <a:ext cx="7467600" cy="38010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rgbClr val="1195D3"/>
              </a:buClr>
              <a:buFont typeface="Wingdings" panose="05000000000000000000" pitchFamily="2" charset="2"/>
              <a:buChar char="§"/>
              <a:defRPr sz="3200">
                <a:solidFill>
                  <a:schemeClr val="tx1"/>
                </a:solidFill>
                <a:latin typeface="Arial" panose="020B0604020202020204" pitchFamily="34" charset="0"/>
                <a:ea typeface="ＭＳ Ｐゴシック" panose="020B0600070205080204" pitchFamily="34" charset="-128"/>
              </a:defRPr>
            </a:lvl1pPr>
            <a:lvl2pPr marL="742950" indent="-285750" eaLnBrk="0" hangingPunct="0">
              <a:spcBef>
                <a:spcPct val="20000"/>
              </a:spcBef>
              <a:buClr>
                <a:srgbClr val="1195D3"/>
              </a:buClr>
              <a:buFont typeface="Wingdings" panose="05000000000000000000" pitchFamily="2" charset="2"/>
              <a:buChar char="§"/>
              <a:defRPr sz="2800">
                <a:solidFill>
                  <a:schemeClr val="tx1"/>
                </a:solidFill>
                <a:latin typeface="Arial" panose="020B0604020202020204" pitchFamily="34" charset="0"/>
                <a:ea typeface="ＭＳ Ｐゴシック" panose="020B0600070205080204" pitchFamily="34" charset="-128"/>
              </a:defRPr>
            </a:lvl2pPr>
            <a:lvl3pPr marL="1143000" indent="-228600" eaLnBrk="0" hangingPunct="0">
              <a:spcBef>
                <a:spcPct val="20000"/>
              </a:spcBef>
              <a:buClr>
                <a:srgbClr val="1195D3"/>
              </a:buClr>
              <a:buFont typeface="Wingdings" panose="05000000000000000000" pitchFamily="2" charset="2"/>
              <a:buChar char="§"/>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4pPr>
            <a:lvl5pPr marL="2057400" indent="-228600" eaLnBrk="0" hangingPunct="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9pPr>
          </a:lstStyle>
          <a:p>
            <a:pPr>
              <a:lnSpc>
                <a:spcPct val="85000"/>
              </a:lnSpc>
              <a:spcBef>
                <a:spcPct val="0"/>
              </a:spcBef>
              <a:buClrTx/>
              <a:buFontTx/>
              <a:buNone/>
            </a:pPr>
            <a:r>
              <a:rPr lang="en-GB" altLang="en-US" sz="2000" dirty="0">
                <a:latin typeface="+mj-lt"/>
                <a:cs typeface="Arial" panose="020B0604020202020204" pitchFamily="34" charset="0"/>
              </a:rPr>
              <a:t>Hypothesis testing is the process of determining whether a  result is or is not statistically significantly different from an  expected result</a:t>
            </a:r>
          </a:p>
          <a:p>
            <a:pPr>
              <a:lnSpc>
                <a:spcPct val="85000"/>
              </a:lnSpc>
              <a:spcBef>
                <a:spcPct val="0"/>
              </a:spcBef>
              <a:buClrTx/>
              <a:buFontTx/>
              <a:buNone/>
            </a:pPr>
            <a:endParaRPr lang="en-GB" altLang="en-US" sz="2000" i="1" dirty="0">
              <a:latin typeface="+mj-lt"/>
              <a:cs typeface="Arial" panose="020B0604020202020204" pitchFamily="34" charset="0"/>
            </a:endParaRPr>
          </a:p>
          <a:p>
            <a:pPr>
              <a:lnSpc>
                <a:spcPct val="85000"/>
              </a:lnSpc>
              <a:spcBef>
                <a:spcPct val="0"/>
              </a:spcBef>
              <a:buClrTx/>
              <a:buFontTx/>
              <a:buNone/>
            </a:pPr>
            <a:r>
              <a:rPr lang="en-GB" altLang="en-US" sz="2000" i="1" dirty="0">
                <a:solidFill>
                  <a:srgbClr val="0070C0"/>
                </a:solidFill>
                <a:latin typeface="+mj-lt"/>
                <a:cs typeface="Arial" panose="020B0604020202020204" pitchFamily="34" charset="0"/>
              </a:rPr>
              <a:t>Null Hypothesis (H</a:t>
            </a:r>
            <a:r>
              <a:rPr lang="en-GB" altLang="en-US" sz="2000" i="1" baseline="-25000" dirty="0">
                <a:solidFill>
                  <a:srgbClr val="0070C0"/>
                </a:solidFill>
                <a:latin typeface="+mj-lt"/>
                <a:cs typeface="Arial" panose="020B0604020202020204" pitchFamily="34" charset="0"/>
              </a:rPr>
              <a:t>0</a:t>
            </a:r>
            <a:r>
              <a:rPr lang="en-GB" altLang="en-US" sz="2000" i="1" dirty="0">
                <a:latin typeface="+mj-lt"/>
                <a:cs typeface="Arial" panose="020B0604020202020204" pitchFamily="34" charset="0"/>
              </a:rPr>
              <a:t>):</a:t>
            </a:r>
            <a:r>
              <a:rPr lang="en-GB" altLang="en-US" sz="2000" dirty="0">
                <a:latin typeface="+mj-lt"/>
                <a:cs typeface="Arial" panose="020B0604020202020204" pitchFamily="34" charset="0"/>
              </a:rPr>
              <a:t> Default possibility that you will accept unless you have convincing evidence to the contrary</a:t>
            </a:r>
          </a:p>
          <a:p>
            <a:pPr>
              <a:lnSpc>
                <a:spcPct val="85000"/>
              </a:lnSpc>
              <a:spcBef>
                <a:spcPct val="0"/>
              </a:spcBef>
              <a:buClrTx/>
              <a:buFontTx/>
              <a:buNone/>
            </a:pPr>
            <a:endParaRPr lang="en-GB" altLang="en-US" sz="2000" i="1" dirty="0">
              <a:latin typeface="+mj-lt"/>
              <a:cs typeface="Arial" panose="020B0604020202020204" pitchFamily="34" charset="0"/>
            </a:endParaRPr>
          </a:p>
          <a:p>
            <a:pPr>
              <a:lnSpc>
                <a:spcPct val="85000"/>
              </a:lnSpc>
              <a:spcBef>
                <a:spcPct val="0"/>
              </a:spcBef>
              <a:buClrTx/>
              <a:buFontTx/>
              <a:buNone/>
            </a:pPr>
            <a:r>
              <a:rPr lang="en-GB" altLang="en-US" sz="2000" i="1" dirty="0">
                <a:solidFill>
                  <a:srgbClr val="FF0000"/>
                </a:solidFill>
                <a:latin typeface="+mj-lt"/>
                <a:cs typeface="Arial" panose="020B0604020202020204" pitchFamily="34" charset="0"/>
              </a:rPr>
              <a:t>Alternative Hypothesis (H</a:t>
            </a:r>
            <a:r>
              <a:rPr lang="en-GB" altLang="en-US" sz="2000" i="1" baseline="-25000" dirty="0">
                <a:solidFill>
                  <a:srgbClr val="FF0000"/>
                </a:solidFill>
                <a:latin typeface="+mj-lt"/>
                <a:cs typeface="Arial" panose="020B0604020202020204" pitchFamily="34" charset="0"/>
              </a:rPr>
              <a:t>1 or A</a:t>
            </a:r>
            <a:r>
              <a:rPr lang="en-GB" altLang="en-US" sz="2000" i="1" dirty="0">
                <a:solidFill>
                  <a:srgbClr val="FF0000"/>
                </a:solidFill>
                <a:latin typeface="+mj-lt"/>
                <a:cs typeface="Arial" panose="020B0604020202020204" pitchFamily="34" charset="0"/>
              </a:rPr>
              <a:t>)</a:t>
            </a:r>
            <a:r>
              <a:rPr lang="en-GB" altLang="en-US" sz="2000" i="1" dirty="0">
                <a:latin typeface="+mj-lt"/>
                <a:cs typeface="Arial" panose="020B0604020202020204" pitchFamily="34" charset="0"/>
              </a:rPr>
              <a:t>:</a:t>
            </a:r>
            <a:r>
              <a:rPr lang="en-GB" altLang="en-US" sz="2000" dirty="0">
                <a:latin typeface="+mj-lt"/>
                <a:cs typeface="Arial" panose="020B0604020202020204" pitchFamily="34" charset="0"/>
              </a:rPr>
              <a:t> The hypothesis to be accepted if there is evidence to rule out the null hypothesis as a reasonable possibility</a:t>
            </a:r>
          </a:p>
          <a:p>
            <a:pPr>
              <a:lnSpc>
                <a:spcPct val="85000"/>
              </a:lnSpc>
              <a:spcBef>
                <a:spcPct val="0"/>
              </a:spcBef>
              <a:buClrTx/>
              <a:buFontTx/>
              <a:buNone/>
            </a:pPr>
            <a:endParaRPr lang="en-GB" altLang="en-US" sz="2000" i="1" dirty="0">
              <a:latin typeface="+mj-lt"/>
              <a:cs typeface="Arial" panose="020B0604020202020204" pitchFamily="34" charset="0"/>
            </a:endParaRPr>
          </a:p>
          <a:p>
            <a:pPr>
              <a:lnSpc>
                <a:spcPct val="85000"/>
              </a:lnSpc>
              <a:spcBef>
                <a:spcPct val="0"/>
              </a:spcBef>
              <a:buClrTx/>
              <a:buFontTx/>
              <a:buNone/>
            </a:pPr>
            <a:r>
              <a:rPr lang="en-GB" altLang="en-US" sz="2000" i="1" dirty="0">
                <a:solidFill>
                  <a:srgbClr val="00B050"/>
                </a:solidFill>
                <a:latin typeface="+mj-lt"/>
                <a:cs typeface="Arial" panose="020B0604020202020204" pitchFamily="34" charset="0"/>
              </a:rPr>
              <a:t>Level of significance (</a:t>
            </a:r>
            <a:r>
              <a:rPr lang="en-GB" altLang="en-US" sz="2000" i="1" dirty="0">
                <a:solidFill>
                  <a:srgbClr val="00B050"/>
                </a:solidFill>
                <a:latin typeface="+mj-lt"/>
                <a:cs typeface="Arial" panose="020B0604020202020204" pitchFamily="34" charset="0"/>
                <a:sym typeface="Symbol" panose="05050102010706020507" pitchFamily="18" charset="2"/>
              </a:rPr>
              <a:t>):</a:t>
            </a:r>
            <a:r>
              <a:rPr lang="en-GB" altLang="en-US" sz="2000" dirty="0">
                <a:latin typeface="+mj-lt"/>
                <a:cs typeface="Arial" panose="020B0604020202020204" pitchFamily="34" charset="0"/>
                <a:sym typeface="Symbol" panose="05050102010706020507" pitchFamily="18" charset="2"/>
              </a:rPr>
              <a:t> The probability of wrongly rejecting the null hypothesis</a:t>
            </a:r>
            <a:endParaRPr lang="en-GB" altLang="en-US" sz="2000" dirty="0">
              <a:latin typeface="+mj-lt"/>
              <a:cs typeface="Arial" panose="020B0604020202020204" pitchFamily="34" charset="0"/>
            </a:endParaRPr>
          </a:p>
          <a:p>
            <a:pPr>
              <a:spcBef>
                <a:spcPct val="0"/>
              </a:spcBef>
              <a:buClrTx/>
              <a:buFontTx/>
              <a:buNone/>
            </a:pPr>
            <a:endParaRPr lang="en-GB" altLang="en-US" sz="2000" b="1" dirty="0">
              <a:latin typeface="+mj-lt"/>
              <a:cs typeface="Arial" panose="020B0604020202020204" pitchFamily="34" charset="0"/>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951D4177-64F6-4354-8CAE-9A7D3774AAC5}"/>
              </a:ext>
            </a:extLst>
          </p:cNvPr>
          <p:cNvSpPr>
            <a:spLocks noGrp="1"/>
          </p:cNvSpPr>
          <p:nvPr>
            <p:ph type="sldNum" sz="quarter" idx="10"/>
          </p:nvPr>
        </p:nvSpPr>
        <p:spPr/>
        <p:txBody>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7D46027A-9E3B-4222-9A73-A42F1A9E1687}" type="slidenum">
              <a:rPr lang="en-GB" altLang="en-US" sz="1600">
                <a:solidFill>
                  <a:srgbClr val="BFBFBF"/>
                </a:solidFill>
              </a:rPr>
              <a:pPr/>
              <a:t>40</a:t>
            </a:fld>
            <a:endParaRPr lang="en-GB" altLang="en-US" sz="1600">
              <a:solidFill>
                <a:srgbClr val="BFBFBF"/>
              </a:solidFill>
            </a:endParaRPr>
          </a:p>
        </p:txBody>
      </p:sp>
      <p:sp>
        <p:nvSpPr>
          <p:cNvPr id="6" name="Title 1">
            <a:extLst>
              <a:ext uri="{FF2B5EF4-FFF2-40B4-BE49-F238E27FC236}">
                <a16:creationId xmlns:a16="http://schemas.microsoft.com/office/drawing/2014/main" id="{C1A8792B-CFB8-4B5B-BC2F-ADC2AA9A783E}"/>
              </a:ext>
            </a:extLst>
          </p:cNvPr>
          <p:cNvSpPr>
            <a:spLocks noGrp="1"/>
          </p:cNvSpPr>
          <p:nvPr>
            <p:ph type="title"/>
          </p:nvPr>
        </p:nvSpPr>
        <p:spPr>
          <a:xfrm>
            <a:off x="2913064" y="246063"/>
            <a:ext cx="7297737" cy="1143000"/>
          </a:xfrm>
        </p:spPr>
        <p:txBody>
          <a:bodyPr/>
          <a:lstStyle/>
          <a:p>
            <a:pPr eaLnBrk="1" hangingPunct="1">
              <a:defRPr/>
            </a:pPr>
            <a:r>
              <a:rPr lang="en-GB" sz="3000" dirty="0">
                <a:effectLst>
                  <a:outerShdw blurRad="38100" dist="38100" dir="2700000" algn="tl">
                    <a:srgbClr val="C0C0C0"/>
                  </a:outerShdw>
                </a:effectLst>
              </a:rPr>
              <a:t>Type I and Type II errors</a:t>
            </a:r>
            <a:endParaRPr lang="en-GB" sz="3000" dirty="0"/>
          </a:p>
        </p:txBody>
      </p:sp>
      <p:pic>
        <p:nvPicPr>
          <p:cNvPr id="5125" name="Picture 2">
            <a:extLst>
              <a:ext uri="{FF2B5EF4-FFF2-40B4-BE49-F238E27FC236}">
                <a16:creationId xmlns:a16="http://schemas.microsoft.com/office/drawing/2014/main" id="{436DCE72-7C1C-49BA-9A46-7137B492AAE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13063" y="1896269"/>
            <a:ext cx="5999162" cy="3814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6" name="Rectangle 1">
            <a:extLst>
              <a:ext uri="{FF2B5EF4-FFF2-40B4-BE49-F238E27FC236}">
                <a16:creationId xmlns:a16="http://schemas.microsoft.com/office/drawing/2014/main" id="{1A8D25AC-CB04-4E99-9241-6AEFE2E38EFD}"/>
              </a:ext>
            </a:extLst>
          </p:cNvPr>
          <p:cNvSpPr>
            <a:spLocks noChangeArrowheads="1"/>
          </p:cNvSpPr>
          <p:nvPr/>
        </p:nvSpPr>
        <p:spPr bwMode="auto">
          <a:xfrm>
            <a:off x="6693966" y="3870908"/>
            <a:ext cx="929056" cy="767989"/>
          </a:xfrm>
          <a:prstGeom prst="rect">
            <a:avLst/>
          </a:prstGeom>
          <a:solidFill>
            <a:schemeClr val="accent1"/>
          </a:solidFill>
          <a:ln w="9525" algn="ctr">
            <a:solidFill>
              <a:schemeClr val="tx1"/>
            </a:solidFill>
            <a:round/>
            <a:headEnd/>
            <a:tailEnd/>
          </a:ln>
        </p:spPr>
        <p:txBody>
          <a:bodyPr/>
          <a:lstStyle>
            <a:lvl1pPr eaLnBrk="0" hangingPunct="0">
              <a:spcBef>
                <a:spcPct val="20000"/>
              </a:spcBef>
              <a:buClr>
                <a:srgbClr val="1195D3"/>
              </a:buClr>
              <a:buFont typeface="Wingdings" panose="05000000000000000000" pitchFamily="2" charset="2"/>
              <a:buChar char="§"/>
              <a:defRPr sz="3200">
                <a:solidFill>
                  <a:schemeClr val="tx1"/>
                </a:solidFill>
                <a:latin typeface="Arial" panose="020B0604020202020204" pitchFamily="34" charset="0"/>
                <a:ea typeface="ＭＳ Ｐゴシック" panose="020B0600070205080204" pitchFamily="34" charset="-128"/>
              </a:defRPr>
            </a:lvl1pPr>
            <a:lvl2pPr marL="742950" indent="-285750" eaLnBrk="0" hangingPunct="0">
              <a:spcBef>
                <a:spcPct val="20000"/>
              </a:spcBef>
              <a:buClr>
                <a:srgbClr val="1195D3"/>
              </a:buClr>
              <a:buFont typeface="Wingdings" panose="05000000000000000000" pitchFamily="2" charset="2"/>
              <a:buChar char="§"/>
              <a:defRPr sz="2800">
                <a:solidFill>
                  <a:schemeClr val="tx1"/>
                </a:solidFill>
                <a:latin typeface="Arial" panose="020B0604020202020204" pitchFamily="34" charset="0"/>
                <a:ea typeface="ＭＳ Ｐゴシック" panose="020B0600070205080204" pitchFamily="34" charset="-128"/>
              </a:defRPr>
            </a:lvl2pPr>
            <a:lvl3pPr marL="1143000" indent="-228600" eaLnBrk="0" hangingPunct="0">
              <a:spcBef>
                <a:spcPct val="20000"/>
              </a:spcBef>
              <a:buClr>
                <a:srgbClr val="1195D3"/>
              </a:buClr>
              <a:buFont typeface="Wingdings" panose="05000000000000000000" pitchFamily="2" charset="2"/>
              <a:buChar char="§"/>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4pPr>
            <a:lvl5pPr marL="2057400" indent="-228600" eaLnBrk="0" hangingPunct="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endParaRPr lang="en-GB" altLang="en-US" sz="2400">
              <a:cs typeface="Arial" panose="020B0604020202020204" pitchFamily="34" charset="0"/>
            </a:endParaRPr>
          </a:p>
        </p:txBody>
      </p:sp>
      <p:sp>
        <p:nvSpPr>
          <p:cNvPr id="5127" name="Rectangle 6">
            <a:extLst>
              <a:ext uri="{FF2B5EF4-FFF2-40B4-BE49-F238E27FC236}">
                <a16:creationId xmlns:a16="http://schemas.microsoft.com/office/drawing/2014/main" id="{C53AD549-CBF2-4669-B054-DA2738DE4BAC}"/>
              </a:ext>
            </a:extLst>
          </p:cNvPr>
          <p:cNvSpPr>
            <a:spLocks noChangeArrowheads="1"/>
          </p:cNvSpPr>
          <p:nvPr/>
        </p:nvSpPr>
        <p:spPr bwMode="auto">
          <a:xfrm>
            <a:off x="7801169" y="3903204"/>
            <a:ext cx="929056" cy="767989"/>
          </a:xfrm>
          <a:prstGeom prst="rect">
            <a:avLst/>
          </a:prstGeom>
          <a:solidFill>
            <a:schemeClr val="accent1"/>
          </a:solidFill>
          <a:ln w="9525" algn="ctr">
            <a:solidFill>
              <a:schemeClr val="tx1"/>
            </a:solidFill>
            <a:round/>
            <a:headEnd/>
            <a:tailEnd/>
          </a:ln>
        </p:spPr>
        <p:txBody>
          <a:bodyPr/>
          <a:lstStyle>
            <a:lvl1pPr eaLnBrk="0" hangingPunct="0">
              <a:spcBef>
                <a:spcPct val="20000"/>
              </a:spcBef>
              <a:buClr>
                <a:srgbClr val="1195D3"/>
              </a:buClr>
              <a:buFont typeface="Wingdings" panose="05000000000000000000" pitchFamily="2" charset="2"/>
              <a:buChar char="§"/>
              <a:defRPr sz="3200">
                <a:solidFill>
                  <a:schemeClr val="tx1"/>
                </a:solidFill>
                <a:latin typeface="Arial" panose="020B0604020202020204" pitchFamily="34" charset="0"/>
                <a:ea typeface="ＭＳ Ｐゴシック" panose="020B0600070205080204" pitchFamily="34" charset="-128"/>
              </a:defRPr>
            </a:lvl1pPr>
            <a:lvl2pPr marL="742950" indent="-285750" eaLnBrk="0" hangingPunct="0">
              <a:spcBef>
                <a:spcPct val="20000"/>
              </a:spcBef>
              <a:buClr>
                <a:srgbClr val="1195D3"/>
              </a:buClr>
              <a:buFont typeface="Wingdings" panose="05000000000000000000" pitchFamily="2" charset="2"/>
              <a:buChar char="§"/>
              <a:defRPr sz="2800">
                <a:solidFill>
                  <a:schemeClr val="tx1"/>
                </a:solidFill>
                <a:latin typeface="Arial" panose="020B0604020202020204" pitchFamily="34" charset="0"/>
                <a:ea typeface="ＭＳ Ｐゴシック" panose="020B0600070205080204" pitchFamily="34" charset="-128"/>
              </a:defRPr>
            </a:lvl2pPr>
            <a:lvl3pPr marL="1143000" indent="-228600" eaLnBrk="0" hangingPunct="0">
              <a:spcBef>
                <a:spcPct val="20000"/>
              </a:spcBef>
              <a:buClr>
                <a:srgbClr val="1195D3"/>
              </a:buClr>
              <a:buFont typeface="Wingdings" panose="05000000000000000000" pitchFamily="2" charset="2"/>
              <a:buChar char="§"/>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4pPr>
            <a:lvl5pPr marL="2057400" indent="-228600" eaLnBrk="0" hangingPunct="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endParaRPr lang="en-GB" altLang="en-US" sz="2400">
              <a:cs typeface="Arial" panose="020B0604020202020204" pitchFamily="34" charset="0"/>
            </a:endParaRPr>
          </a:p>
        </p:txBody>
      </p:sp>
      <p:sp>
        <p:nvSpPr>
          <p:cNvPr id="5128" name="Rectangle 7">
            <a:extLst>
              <a:ext uri="{FF2B5EF4-FFF2-40B4-BE49-F238E27FC236}">
                <a16:creationId xmlns:a16="http://schemas.microsoft.com/office/drawing/2014/main" id="{30787D81-3344-4991-B80F-B8FFC5FE6C0A}"/>
              </a:ext>
            </a:extLst>
          </p:cNvPr>
          <p:cNvSpPr>
            <a:spLocks noChangeArrowheads="1"/>
          </p:cNvSpPr>
          <p:nvPr/>
        </p:nvSpPr>
        <p:spPr bwMode="auto">
          <a:xfrm>
            <a:off x="6693966" y="4804821"/>
            <a:ext cx="929056" cy="767989"/>
          </a:xfrm>
          <a:prstGeom prst="rect">
            <a:avLst/>
          </a:prstGeom>
          <a:solidFill>
            <a:schemeClr val="accent1"/>
          </a:solidFill>
          <a:ln w="9525" algn="ctr">
            <a:solidFill>
              <a:schemeClr val="tx1"/>
            </a:solidFill>
            <a:round/>
            <a:headEnd/>
            <a:tailEnd/>
          </a:ln>
        </p:spPr>
        <p:txBody>
          <a:bodyPr/>
          <a:lstStyle>
            <a:lvl1pPr eaLnBrk="0" hangingPunct="0">
              <a:spcBef>
                <a:spcPct val="20000"/>
              </a:spcBef>
              <a:buClr>
                <a:srgbClr val="1195D3"/>
              </a:buClr>
              <a:buFont typeface="Wingdings" panose="05000000000000000000" pitchFamily="2" charset="2"/>
              <a:buChar char="§"/>
              <a:defRPr sz="3200">
                <a:solidFill>
                  <a:schemeClr val="tx1"/>
                </a:solidFill>
                <a:latin typeface="Arial" panose="020B0604020202020204" pitchFamily="34" charset="0"/>
                <a:ea typeface="ＭＳ Ｐゴシック" panose="020B0600070205080204" pitchFamily="34" charset="-128"/>
              </a:defRPr>
            </a:lvl1pPr>
            <a:lvl2pPr marL="742950" indent="-285750" eaLnBrk="0" hangingPunct="0">
              <a:spcBef>
                <a:spcPct val="20000"/>
              </a:spcBef>
              <a:buClr>
                <a:srgbClr val="1195D3"/>
              </a:buClr>
              <a:buFont typeface="Wingdings" panose="05000000000000000000" pitchFamily="2" charset="2"/>
              <a:buChar char="§"/>
              <a:defRPr sz="2800">
                <a:solidFill>
                  <a:schemeClr val="tx1"/>
                </a:solidFill>
                <a:latin typeface="Arial" panose="020B0604020202020204" pitchFamily="34" charset="0"/>
                <a:ea typeface="ＭＳ Ｐゴシック" panose="020B0600070205080204" pitchFamily="34" charset="-128"/>
              </a:defRPr>
            </a:lvl2pPr>
            <a:lvl3pPr marL="1143000" indent="-228600" eaLnBrk="0" hangingPunct="0">
              <a:spcBef>
                <a:spcPct val="20000"/>
              </a:spcBef>
              <a:buClr>
                <a:srgbClr val="1195D3"/>
              </a:buClr>
              <a:buFont typeface="Wingdings" panose="05000000000000000000" pitchFamily="2" charset="2"/>
              <a:buChar char="§"/>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4pPr>
            <a:lvl5pPr marL="2057400" indent="-228600" eaLnBrk="0" hangingPunct="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endParaRPr lang="en-GB" altLang="en-US" sz="2400">
              <a:cs typeface="Arial" panose="020B0604020202020204" pitchFamily="34" charset="0"/>
            </a:endParaRPr>
          </a:p>
        </p:txBody>
      </p:sp>
      <p:sp>
        <p:nvSpPr>
          <p:cNvPr id="5129" name="Rectangle 8">
            <a:extLst>
              <a:ext uri="{FF2B5EF4-FFF2-40B4-BE49-F238E27FC236}">
                <a16:creationId xmlns:a16="http://schemas.microsoft.com/office/drawing/2014/main" id="{9A9D9F59-DA31-43C5-BD05-B1814F425FAC}"/>
              </a:ext>
            </a:extLst>
          </p:cNvPr>
          <p:cNvSpPr>
            <a:spLocks noChangeArrowheads="1"/>
          </p:cNvSpPr>
          <p:nvPr/>
        </p:nvSpPr>
        <p:spPr bwMode="auto">
          <a:xfrm>
            <a:off x="7801169" y="4804821"/>
            <a:ext cx="929056" cy="767989"/>
          </a:xfrm>
          <a:prstGeom prst="rect">
            <a:avLst/>
          </a:prstGeom>
          <a:solidFill>
            <a:schemeClr val="accent1"/>
          </a:solidFill>
          <a:ln w="9525" algn="ctr">
            <a:solidFill>
              <a:schemeClr val="tx1"/>
            </a:solidFill>
            <a:round/>
            <a:headEnd/>
            <a:tailEnd/>
          </a:ln>
        </p:spPr>
        <p:txBody>
          <a:bodyPr/>
          <a:lstStyle>
            <a:lvl1pPr eaLnBrk="0" hangingPunct="0">
              <a:spcBef>
                <a:spcPct val="20000"/>
              </a:spcBef>
              <a:buClr>
                <a:srgbClr val="1195D3"/>
              </a:buClr>
              <a:buFont typeface="Wingdings" panose="05000000000000000000" pitchFamily="2" charset="2"/>
              <a:buChar char="§"/>
              <a:defRPr sz="3200">
                <a:solidFill>
                  <a:schemeClr val="tx1"/>
                </a:solidFill>
                <a:latin typeface="Arial" panose="020B0604020202020204" pitchFamily="34" charset="0"/>
                <a:ea typeface="ＭＳ Ｐゴシック" panose="020B0600070205080204" pitchFamily="34" charset="-128"/>
              </a:defRPr>
            </a:lvl1pPr>
            <a:lvl2pPr marL="742950" indent="-285750" eaLnBrk="0" hangingPunct="0">
              <a:spcBef>
                <a:spcPct val="20000"/>
              </a:spcBef>
              <a:buClr>
                <a:srgbClr val="1195D3"/>
              </a:buClr>
              <a:buFont typeface="Wingdings" panose="05000000000000000000" pitchFamily="2" charset="2"/>
              <a:buChar char="§"/>
              <a:defRPr sz="2800">
                <a:solidFill>
                  <a:schemeClr val="tx1"/>
                </a:solidFill>
                <a:latin typeface="Arial" panose="020B0604020202020204" pitchFamily="34" charset="0"/>
                <a:ea typeface="ＭＳ Ｐゴシック" panose="020B0600070205080204" pitchFamily="34" charset="-128"/>
              </a:defRPr>
            </a:lvl2pPr>
            <a:lvl3pPr marL="1143000" indent="-228600" eaLnBrk="0" hangingPunct="0">
              <a:spcBef>
                <a:spcPct val="20000"/>
              </a:spcBef>
              <a:buClr>
                <a:srgbClr val="1195D3"/>
              </a:buClr>
              <a:buFont typeface="Wingdings" panose="05000000000000000000" pitchFamily="2" charset="2"/>
              <a:buChar char="§"/>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4pPr>
            <a:lvl5pPr marL="2057400" indent="-228600" eaLnBrk="0" hangingPunct="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endParaRPr lang="en-GB" altLang="en-US" sz="240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xit" presetSubtype="0" fill="hold" grpId="0" nodeType="clickEffect">
                                  <p:stCondLst>
                                    <p:cond delay="0"/>
                                  </p:stCondLst>
                                  <p:childTnLst>
                                    <p:animEffect transition="out" filter="wipe(down)">
                                      <p:cBhvr>
                                        <p:cTn id="6" dur="180" accel="50000">
                                          <p:stCondLst>
                                            <p:cond delay="1820"/>
                                          </p:stCondLst>
                                        </p:cTn>
                                        <p:tgtEl>
                                          <p:spTgt spid="5127"/>
                                        </p:tgtEl>
                                      </p:cBhvr>
                                    </p:animEffect>
                                    <p:anim calcmode="lin" valueType="num">
                                      <p:cBhvr>
                                        <p:cTn id="7" dur="1822" tmFilter="0,0; 0.14,0.31; 0.43,0.73; 0.71,0.91; 1.0,1.0">
                                          <p:stCondLst>
                                            <p:cond delay="0"/>
                                          </p:stCondLst>
                                        </p:cTn>
                                        <p:tgtEl>
                                          <p:spTgt spid="5127"/>
                                        </p:tgtEl>
                                        <p:attrNameLst>
                                          <p:attrName>ppt_x</p:attrName>
                                        </p:attrNameLst>
                                      </p:cBhvr>
                                      <p:tavLst>
                                        <p:tav tm="0">
                                          <p:val>
                                            <p:strVal val="ppt_x"/>
                                          </p:val>
                                        </p:tav>
                                        <p:tav tm="100000">
                                          <p:val>
                                            <p:strVal val="#ppt_x+0.25"/>
                                          </p:val>
                                        </p:tav>
                                      </p:tavLst>
                                    </p:anim>
                                    <p:anim calcmode="lin" valueType="num">
                                      <p:cBhvr>
                                        <p:cTn id="8" dur="178">
                                          <p:stCondLst>
                                            <p:cond delay="1822"/>
                                          </p:stCondLst>
                                        </p:cTn>
                                        <p:tgtEl>
                                          <p:spTgt spid="5127"/>
                                        </p:tgtEl>
                                        <p:attrNameLst>
                                          <p:attrName>ppt_x</p:attrName>
                                        </p:attrNameLst>
                                      </p:cBhvr>
                                      <p:tavLst>
                                        <p:tav tm="0">
                                          <p:val>
                                            <p:strVal val="ppt_x"/>
                                          </p:val>
                                        </p:tav>
                                        <p:tav tm="100000">
                                          <p:val>
                                            <p:strVal val="ppt_x"/>
                                          </p:val>
                                        </p:tav>
                                      </p:tavLst>
                                    </p:anim>
                                    <p:anim calcmode="lin" valueType="num">
                                      <p:cBhvr>
                                        <p:cTn id="9" dur="664" tmFilter="0.0,0.0;0.25,0.07;0.50,0.2;0.75,0.467;1.0,1.0">
                                          <p:stCondLst>
                                            <p:cond delay="0"/>
                                          </p:stCondLst>
                                        </p:cTn>
                                        <p:tgtEl>
                                          <p:spTgt spid="5127"/>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10" dur="664" tmFilter="0, 0; 0.125,0.2665; 0.25,0.4; 0.375,0.465; 0.5,0.5;  0.625,0.535; 0.75,0.6; 0.875,0.7335; 1,1">
                                          <p:stCondLst>
                                            <p:cond delay="664"/>
                                          </p:stCondLst>
                                        </p:cTn>
                                        <p:tgtEl>
                                          <p:spTgt spid="5127"/>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11" dur="332" tmFilter="0, 0; 0.125,0.2665; 0.25,0.4; 0.375,0.465; 0.5,0.5;  0.625,0.535; 0.75,0.6; 0.875,0.7335; 1,1">
                                          <p:stCondLst>
                                            <p:cond delay="1324"/>
                                          </p:stCondLst>
                                        </p:cTn>
                                        <p:tgtEl>
                                          <p:spTgt spid="5127"/>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12" dur="164" tmFilter="0, 0; 0.125,0.2665; 0.25,0.4; 0.375,0.465; 0.5,0.5;  0.625,0.535; 0.75,0.6; 0.875,0.7335; 1,1">
                                          <p:stCondLst>
                                            <p:cond delay="1656"/>
                                          </p:stCondLst>
                                        </p:cTn>
                                        <p:tgtEl>
                                          <p:spTgt spid="5127"/>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13" dur="180" accel="50000">
                                          <p:stCondLst>
                                            <p:cond delay="1820"/>
                                          </p:stCondLst>
                                        </p:cTn>
                                        <p:tgtEl>
                                          <p:spTgt spid="5127"/>
                                        </p:tgtEl>
                                        <p:attrNameLst>
                                          <p:attrName>ppt_y</p:attrName>
                                        </p:attrNameLst>
                                      </p:cBhvr>
                                      <p:tavLst>
                                        <p:tav tm="0">
                                          <p:val>
                                            <p:strVal val="ppt_y"/>
                                          </p:val>
                                        </p:tav>
                                        <p:tav tm="100000">
                                          <p:val>
                                            <p:strVal val="ppt_y+ppt_h"/>
                                          </p:val>
                                        </p:tav>
                                      </p:tavLst>
                                    </p:anim>
                                    <p:animScale>
                                      <p:cBhvr>
                                        <p:cTn id="14" dur="26">
                                          <p:stCondLst>
                                            <p:cond delay="620"/>
                                          </p:stCondLst>
                                        </p:cTn>
                                        <p:tgtEl>
                                          <p:spTgt spid="5127"/>
                                        </p:tgtEl>
                                      </p:cBhvr>
                                      <p:to x="100000" y="60000"/>
                                    </p:animScale>
                                    <p:animScale>
                                      <p:cBhvr>
                                        <p:cTn id="15" dur="166" decel="50000">
                                          <p:stCondLst>
                                            <p:cond delay="646"/>
                                          </p:stCondLst>
                                        </p:cTn>
                                        <p:tgtEl>
                                          <p:spTgt spid="5127"/>
                                        </p:tgtEl>
                                      </p:cBhvr>
                                      <p:to x="100000" y="100000"/>
                                    </p:animScale>
                                    <p:animScale>
                                      <p:cBhvr>
                                        <p:cTn id="16" dur="26">
                                          <p:stCondLst>
                                            <p:cond delay="1312"/>
                                          </p:stCondLst>
                                        </p:cTn>
                                        <p:tgtEl>
                                          <p:spTgt spid="5127"/>
                                        </p:tgtEl>
                                      </p:cBhvr>
                                      <p:to x="100000" y="80000"/>
                                    </p:animScale>
                                    <p:animScale>
                                      <p:cBhvr>
                                        <p:cTn id="17" dur="166" decel="50000">
                                          <p:stCondLst>
                                            <p:cond delay="1338"/>
                                          </p:stCondLst>
                                        </p:cTn>
                                        <p:tgtEl>
                                          <p:spTgt spid="5127"/>
                                        </p:tgtEl>
                                      </p:cBhvr>
                                      <p:to x="100000" y="100000"/>
                                    </p:animScale>
                                    <p:animScale>
                                      <p:cBhvr>
                                        <p:cTn id="18" dur="26">
                                          <p:stCondLst>
                                            <p:cond delay="1642"/>
                                          </p:stCondLst>
                                        </p:cTn>
                                        <p:tgtEl>
                                          <p:spTgt spid="5127"/>
                                        </p:tgtEl>
                                      </p:cBhvr>
                                      <p:to x="100000" y="90000"/>
                                    </p:animScale>
                                    <p:animScale>
                                      <p:cBhvr>
                                        <p:cTn id="19" dur="166" decel="50000">
                                          <p:stCondLst>
                                            <p:cond delay="1668"/>
                                          </p:stCondLst>
                                        </p:cTn>
                                        <p:tgtEl>
                                          <p:spTgt spid="5127"/>
                                        </p:tgtEl>
                                      </p:cBhvr>
                                      <p:to x="100000" y="100000"/>
                                    </p:animScale>
                                    <p:animScale>
                                      <p:cBhvr>
                                        <p:cTn id="20" dur="26">
                                          <p:stCondLst>
                                            <p:cond delay="1808"/>
                                          </p:stCondLst>
                                        </p:cTn>
                                        <p:tgtEl>
                                          <p:spTgt spid="5127"/>
                                        </p:tgtEl>
                                      </p:cBhvr>
                                      <p:to x="100000" y="95000"/>
                                    </p:animScale>
                                    <p:animScale>
                                      <p:cBhvr>
                                        <p:cTn id="21" dur="166" decel="50000">
                                          <p:stCondLst>
                                            <p:cond delay="1834"/>
                                          </p:stCondLst>
                                        </p:cTn>
                                        <p:tgtEl>
                                          <p:spTgt spid="5127"/>
                                        </p:tgtEl>
                                      </p:cBhvr>
                                      <p:to x="100000" y="100000"/>
                                    </p:animScale>
                                    <p:set>
                                      <p:cBhvr>
                                        <p:cTn id="22" dur="1" fill="hold">
                                          <p:stCondLst>
                                            <p:cond delay="1999"/>
                                          </p:stCondLst>
                                        </p:cTn>
                                        <p:tgtEl>
                                          <p:spTgt spid="5127"/>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26" presetClass="exit" presetSubtype="0" fill="hold" grpId="0" nodeType="clickEffect">
                                  <p:stCondLst>
                                    <p:cond delay="0"/>
                                  </p:stCondLst>
                                  <p:childTnLst>
                                    <p:animEffect transition="out" filter="wipe(down)">
                                      <p:cBhvr>
                                        <p:cTn id="26" dur="180" accel="50000">
                                          <p:stCondLst>
                                            <p:cond delay="1820"/>
                                          </p:stCondLst>
                                        </p:cTn>
                                        <p:tgtEl>
                                          <p:spTgt spid="5128"/>
                                        </p:tgtEl>
                                      </p:cBhvr>
                                    </p:animEffect>
                                    <p:anim calcmode="lin" valueType="num">
                                      <p:cBhvr>
                                        <p:cTn id="27" dur="1822" tmFilter="0,0; 0.14,0.31; 0.43,0.73; 0.71,0.91; 1.0,1.0">
                                          <p:stCondLst>
                                            <p:cond delay="0"/>
                                          </p:stCondLst>
                                        </p:cTn>
                                        <p:tgtEl>
                                          <p:spTgt spid="5128"/>
                                        </p:tgtEl>
                                        <p:attrNameLst>
                                          <p:attrName>ppt_x</p:attrName>
                                        </p:attrNameLst>
                                      </p:cBhvr>
                                      <p:tavLst>
                                        <p:tav tm="0">
                                          <p:val>
                                            <p:strVal val="ppt_x"/>
                                          </p:val>
                                        </p:tav>
                                        <p:tav tm="100000">
                                          <p:val>
                                            <p:strVal val="#ppt_x+0.25"/>
                                          </p:val>
                                        </p:tav>
                                      </p:tavLst>
                                    </p:anim>
                                    <p:anim calcmode="lin" valueType="num">
                                      <p:cBhvr>
                                        <p:cTn id="28" dur="178">
                                          <p:stCondLst>
                                            <p:cond delay="1822"/>
                                          </p:stCondLst>
                                        </p:cTn>
                                        <p:tgtEl>
                                          <p:spTgt spid="5128"/>
                                        </p:tgtEl>
                                        <p:attrNameLst>
                                          <p:attrName>ppt_x</p:attrName>
                                        </p:attrNameLst>
                                      </p:cBhvr>
                                      <p:tavLst>
                                        <p:tav tm="0">
                                          <p:val>
                                            <p:strVal val="ppt_x"/>
                                          </p:val>
                                        </p:tav>
                                        <p:tav tm="100000">
                                          <p:val>
                                            <p:strVal val="ppt_x"/>
                                          </p:val>
                                        </p:tav>
                                      </p:tavLst>
                                    </p:anim>
                                    <p:anim calcmode="lin" valueType="num">
                                      <p:cBhvr>
                                        <p:cTn id="29" dur="664" tmFilter="0.0,0.0;0.25,0.07;0.50,0.2;0.75,0.467;1.0,1.0">
                                          <p:stCondLst>
                                            <p:cond delay="0"/>
                                          </p:stCondLst>
                                        </p:cTn>
                                        <p:tgtEl>
                                          <p:spTgt spid="5128"/>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30" dur="664" tmFilter="0, 0; 0.125,0.2665; 0.25,0.4; 0.375,0.465; 0.5,0.5;  0.625,0.535; 0.75,0.6; 0.875,0.7335; 1,1">
                                          <p:stCondLst>
                                            <p:cond delay="664"/>
                                          </p:stCondLst>
                                        </p:cTn>
                                        <p:tgtEl>
                                          <p:spTgt spid="5128"/>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31" dur="332" tmFilter="0, 0; 0.125,0.2665; 0.25,0.4; 0.375,0.465; 0.5,0.5;  0.625,0.535; 0.75,0.6; 0.875,0.7335; 1,1">
                                          <p:stCondLst>
                                            <p:cond delay="1324"/>
                                          </p:stCondLst>
                                        </p:cTn>
                                        <p:tgtEl>
                                          <p:spTgt spid="5128"/>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32" dur="164" tmFilter="0, 0; 0.125,0.2665; 0.25,0.4; 0.375,0.465; 0.5,0.5;  0.625,0.535; 0.75,0.6; 0.875,0.7335; 1,1">
                                          <p:stCondLst>
                                            <p:cond delay="1656"/>
                                          </p:stCondLst>
                                        </p:cTn>
                                        <p:tgtEl>
                                          <p:spTgt spid="5128"/>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33" dur="180" accel="50000">
                                          <p:stCondLst>
                                            <p:cond delay="1820"/>
                                          </p:stCondLst>
                                        </p:cTn>
                                        <p:tgtEl>
                                          <p:spTgt spid="5128"/>
                                        </p:tgtEl>
                                        <p:attrNameLst>
                                          <p:attrName>ppt_y</p:attrName>
                                        </p:attrNameLst>
                                      </p:cBhvr>
                                      <p:tavLst>
                                        <p:tav tm="0">
                                          <p:val>
                                            <p:strVal val="ppt_y"/>
                                          </p:val>
                                        </p:tav>
                                        <p:tav tm="100000">
                                          <p:val>
                                            <p:strVal val="ppt_y+ppt_h"/>
                                          </p:val>
                                        </p:tav>
                                      </p:tavLst>
                                    </p:anim>
                                    <p:animScale>
                                      <p:cBhvr>
                                        <p:cTn id="34" dur="26">
                                          <p:stCondLst>
                                            <p:cond delay="620"/>
                                          </p:stCondLst>
                                        </p:cTn>
                                        <p:tgtEl>
                                          <p:spTgt spid="5128"/>
                                        </p:tgtEl>
                                      </p:cBhvr>
                                      <p:to x="100000" y="60000"/>
                                    </p:animScale>
                                    <p:animScale>
                                      <p:cBhvr>
                                        <p:cTn id="35" dur="166" decel="50000">
                                          <p:stCondLst>
                                            <p:cond delay="646"/>
                                          </p:stCondLst>
                                        </p:cTn>
                                        <p:tgtEl>
                                          <p:spTgt spid="5128"/>
                                        </p:tgtEl>
                                      </p:cBhvr>
                                      <p:to x="100000" y="100000"/>
                                    </p:animScale>
                                    <p:animScale>
                                      <p:cBhvr>
                                        <p:cTn id="36" dur="26">
                                          <p:stCondLst>
                                            <p:cond delay="1312"/>
                                          </p:stCondLst>
                                        </p:cTn>
                                        <p:tgtEl>
                                          <p:spTgt spid="5128"/>
                                        </p:tgtEl>
                                      </p:cBhvr>
                                      <p:to x="100000" y="80000"/>
                                    </p:animScale>
                                    <p:animScale>
                                      <p:cBhvr>
                                        <p:cTn id="37" dur="166" decel="50000">
                                          <p:stCondLst>
                                            <p:cond delay="1338"/>
                                          </p:stCondLst>
                                        </p:cTn>
                                        <p:tgtEl>
                                          <p:spTgt spid="5128"/>
                                        </p:tgtEl>
                                      </p:cBhvr>
                                      <p:to x="100000" y="100000"/>
                                    </p:animScale>
                                    <p:animScale>
                                      <p:cBhvr>
                                        <p:cTn id="38" dur="26">
                                          <p:stCondLst>
                                            <p:cond delay="1642"/>
                                          </p:stCondLst>
                                        </p:cTn>
                                        <p:tgtEl>
                                          <p:spTgt spid="5128"/>
                                        </p:tgtEl>
                                      </p:cBhvr>
                                      <p:to x="100000" y="90000"/>
                                    </p:animScale>
                                    <p:animScale>
                                      <p:cBhvr>
                                        <p:cTn id="39" dur="166" decel="50000">
                                          <p:stCondLst>
                                            <p:cond delay="1668"/>
                                          </p:stCondLst>
                                        </p:cTn>
                                        <p:tgtEl>
                                          <p:spTgt spid="5128"/>
                                        </p:tgtEl>
                                      </p:cBhvr>
                                      <p:to x="100000" y="100000"/>
                                    </p:animScale>
                                    <p:animScale>
                                      <p:cBhvr>
                                        <p:cTn id="40" dur="26">
                                          <p:stCondLst>
                                            <p:cond delay="1808"/>
                                          </p:stCondLst>
                                        </p:cTn>
                                        <p:tgtEl>
                                          <p:spTgt spid="5128"/>
                                        </p:tgtEl>
                                      </p:cBhvr>
                                      <p:to x="100000" y="95000"/>
                                    </p:animScale>
                                    <p:animScale>
                                      <p:cBhvr>
                                        <p:cTn id="41" dur="166" decel="50000">
                                          <p:stCondLst>
                                            <p:cond delay="1834"/>
                                          </p:stCondLst>
                                        </p:cTn>
                                        <p:tgtEl>
                                          <p:spTgt spid="5128"/>
                                        </p:tgtEl>
                                      </p:cBhvr>
                                      <p:to x="100000" y="100000"/>
                                    </p:animScale>
                                    <p:set>
                                      <p:cBhvr>
                                        <p:cTn id="42" dur="1" fill="hold">
                                          <p:stCondLst>
                                            <p:cond delay="1999"/>
                                          </p:stCondLst>
                                        </p:cTn>
                                        <p:tgtEl>
                                          <p:spTgt spid="5128"/>
                                        </p:tgtEl>
                                        <p:attrNameLst>
                                          <p:attrName>style.visibility</p:attrName>
                                        </p:attrNameLst>
                                      </p:cBhvr>
                                      <p:to>
                                        <p:strVal val="hidden"/>
                                      </p:to>
                                    </p:set>
                                  </p:childTnLst>
                                </p:cTn>
                              </p:par>
                            </p:childTnLst>
                          </p:cTn>
                        </p:par>
                      </p:childTnLst>
                    </p:cTn>
                  </p:par>
                  <p:par>
                    <p:cTn id="43" fill="hold">
                      <p:stCondLst>
                        <p:cond delay="indefinite"/>
                      </p:stCondLst>
                      <p:childTnLst>
                        <p:par>
                          <p:cTn id="44" fill="hold">
                            <p:stCondLst>
                              <p:cond delay="0"/>
                            </p:stCondLst>
                            <p:childTnLst>
                              <p:par>
                                <p:cTn id="45" presetID="45" presetClass="exit" presetSubtype="0" fill="hold" grpId="0" nodeType="clickEffect">
                                  <p:stCondLst>
                                    <p:cond delay="0"/>
                                  </p:stCondLst>
                                  <p:childTnLst>
                                    <p:animEffect transition="out" filter="fade">
                                      <p:cBhvr>
                                        <p:cTn id="46" dur="2000"/>
                                        <p:tgtEl>
                                          <p:spTgt spid="5126"/>
                                        </p:tgtEl>
                                      </p:cBhvr>
                                    </p:animEffect>
                                    <p:anim calcmode="lin" valueType="num">
                                      <p:cBhvr>
                                        <p:cTn id="47" dur="2000"/>
                                        <p:tgtEl>
                                          <p:spTgt spid="5126"/>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48" dur="2000"/>
                                        <p:tgtEl>
                                          <p:spTgt spid="5126"/>
                                        </p:tgtEl>
                                        <p:attrNameLst>
                                          <p:attrName>ppt_h</p:attrName>
                                        </p:attrNameLst>
                                      </p:cBhvr>
                                      <p:tavLst>
                                        <p:tav tm="0">
                                          <p:val>
                                            <p:strVal val="ppt_h"/>
                                          </p:val>
                                        </p:tav>
                                        <p:tav tm="100000">
                                          <p:val>
                                            <p:strVal val="ppt_h"/>
                                          </p:val>
                                        </p:tav>
                                      </p:tavLst>
                                    </p:anim>
                                    <p:set>
                                      <p:cBhvr>
                                        <p:cTn id="49" dur="1" fill="hold">
                                          <p:stCondLst>
                                            <p:cond delay="1999"/>
                                          </p:stCondLst>
                                        </p:cTn>
                                        <p:tgtEl>
                                          <p:spTgt spid="5126"/>
                                        </p:tgtEl>
                                        <p:attrNameLst>
                                          <p:attrName>style.visibility</p:attrName>
                                        </p:attrNameLst>
                                      </p:cBhvr>
                                      <p:to>
                                        <p:strVal val="hidden"/>
                                      </p:to>
                                    </p:set>
                                  </p:childTnLst>
                                </p:cTn>
                              </p:par>
                            </p:childTnLst>
                          </p:cTn>
                        </p:par>
                      </p:childTnLst>
                    </p:cTn>
                  </p:par>
                  <p:par>
                    <p:cTn id="50" fill="hold">
                      <p:stCondLst>
                        <p:cond delay="indefinite"/>
                      </p:stCondLst>
                      <p:childTnLst>
                        <p:par>
                          <p:cTn id="51" fill="hold">
                            <p:stCondLst>
                              <p:cond delay="0"/>
                            </p:stCondLst>
                            <p:childTnLst>
                              <p:par>
                                <p:cTn id="52" presetID="31" presetClass="exit" presetSubtype="0" fill="hold" grpId="0" nodeType="clickEffect">
                                  <p:stCondLst>
                                    <p:cond delay="0"/>
                                  </p:stCondLst>
                                  <p:childTnLst>
                                    <p:anim calcmode="lin" valueType="num">
                                      <p:cBhvr>
                                        <p:cTn id="53" dur="1000"/>
                                        <p:tgtEl>
                                          <p:spTgt spid="5129"/>
                                        </p:tgtEl>
                                        <p:attrNameLst>
                                          <p:attrName>ppt_w</p:attrName>
                                        </p:attrNameLst>
                                      </p:cBhvr>
                                      <p:tavLst>
                                        <p:tav tm="0">
                                          <p:val>
                                            <p:strVal val="ppt_w"/>
                                          </p:val>
                                        </p:tav>
                                        <p:tav tm="100000">
                                          <p:val>
                                            <p:fltVal val="0"/>
                                          </p:val>
                                        </p:tav>
                                      </p:tavLst>
                                    </p:anim>
                                    <p:anim calcmode="lin" valueType="num">
                                      <p:cBhvr>
                                        <p:cTn id="54" dur="1000"/>
                                        <p:tgtEl>
                                          <p:spTgt spid="5129"/>
                                        </p:tgtEl>
                                        <p:attrNameLst>
                                          <p:attrName>ppt_h</p:attrName>
                                        </p:attrNameLst>
                                      </p:cBhvr>
                                      <p:tavLst>
                                        <p:tav tm="0">
                                          <p:val>
                                            <p:strVal val="ppt_h"/>
                                          </p:val>
                                        </p:tav>
                                        <p:tav tm="100000">
                                          <p:val>
                                            <p:fltVal val="0"/>
                                          </p:val>
                                        </p:tav>
                                      </p:tavLst>
                                    </p:anim>
                                    <p:anim calcmode="lin" valueType="num">
                                      <p:cBhvr>
                                        <p:cTn id="55" dur="1000"/>
                                        <p:tgtEl>
                                          <p:spTgt spid="5129"/>
                                        </p:tgtEl>
                                        <p:attrNameLst>
                                          <p:attrName>style.rotation</p:attrName>
                                        </p:attrNameLst>
                                      </p:cBhvr>
                                      <p:tavLst>
                                        <p:tav tm="0">
                                          <p:val>
                                            <p:fltVal val="0"/>
                                          </p:val>
                                        </p:tav>
                                        <p:tav tm="100000">
                                          <p:val>
                                            <p:fltVal val="90"/>
                                          </p:val>
                                        </p:tav>
                                      </p:tavLst>
                                    </p:anim>
                                    <p:animEffect transition="out" filter="fade">
                                      <p:cBhvr>
                                        <p:cTn id="56" dur="1000"/>
                                        <p:tgtEl>
                                          <p:spTgt spid="5129"/>
                                        </p:tgtEl>
                                      </p:cBhvr>
                                    </p:animEffect>
                                    <p:set>
                                      <p:cBhvr>
                                        <p:cTn id="57" dur="1" fill="hold">
                                          <p:stCondLst>
                                            <p:cond delay="999"/>
                                          </p:stCondLst>
                                        </p:cTn>
                                        <p:tgtEl>
                                          <p:spTgt spid="512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6" grpId="0" animBg="1"/>
      <p:bldP spid="5127" grpId="0" animBg="1"/>
      <p:bldP spid="5128" grpId="0" animBg="1"/>
      <p:bldP spid="5129"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F9C8FE05-E392-40E2-9F0C-6B7F66EAD370}"/>
              </a:ext>
            </a:extLst>
          </p:cNvPr>
          <p:cNvSpPr>
            <a:spLocks noGrp="1"/>
          </p:cNvSpPr>
          <p:nvPr>
            <p:ph type="sldNum" sz="quarter" idx="10"/>
          </p:nvPr>
        </p:nvSpPr>
        <p:spPr/>
        <p:txBody>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BDFB2999-C5FB-43D3-A08A-228F0CAB83AB}" type="slidenum">
              <a:rPr lang="en-GB" altLang="en-US" sz="1600">
                <a:solidFill>
                  <a:srgbClr val="BFBFBF"/>
                </a:solidFill>
              </a:rPr>
              <a:pPr/>
              <a:t>41</a:t>
            </a:fld>
            <a:endParaRPr lang="en-GB" altLang="en-US" sz="1600">
              <a:solidFill>
                <a:srgbClr val="BFBFBF"/>
              </a:solidFill>
            </a:endParaRPr>
          </a:p>
        </p:txBody>
      </p:sp>
      <p:sp>
        <p:nvSpPr>
          <p:cNvPr id="6" name="Title 1">
            <a:extLst>
              <a:ext uri="{FF2B5EF4-FFF2-40B4-BE49-F238E27FC236}">
                <a16:creationId xmlns:a16="http://schemas.microsoft.com/office/drawing/2014/main" id="{37C7254E-B789-454E-BBBA-BDED0697C3C7}"/>
              </a:ext>
            </a:extLst>
          </p:cNvPr>
          <p:cNvSpPr>
            <a:spLocks noGrp="1"/>
          </p:cNvSpPr>
          <p:nvPr>
            <p:ph type="title"/>
          </p:nvPr>
        </p:nvSpPr>
        <p:spPr>
          <a:xfrm>
            <a:off x="2913064" y="246063"/>
            <a:ext cx="7297737" cy="1143000"/>
          </a:xfrm>
        </p:spPr>
        <p:txBody>
          <a:bodyPr/>
          <a:lstStyle/>
          <a:p>
            <a:pPr eaLnBrk="1" hangingPunct="1">
              <a:defRPr/>
            </a:pPr>
            <a:r>
              <a:rPr lang="en-GB" sz="3000" dirty="0">
                <a:effectLst>
                  <a:outerShdw blurRad="38100" dist="38100" dir="2700000" algn="tl">
                    <a:srgbClr val="C0C0C0"/>
                  </a:outerShdw>
                </a:effectLst>
              </a:rPr>
              <a:t>Type I and Type II errors</a:t>
            </a:r>
            <a:endParaRPr lang="en-GB" sz="3000" dirty="0"/>
          </a:p>
        </p:txBody>
      </p:sp>
      <p:pic>
        <p:nvPicPr>
          <p:cNvPr id="9221" name="Picture 3">
            <a:extLst>
              <a:ext uri="{FF2B5EF4-FFF2-40B4-BE49-F238E27FC236}">
                <a16:creationId xmlns:a16="http://schemas.microsoft.com/office/drawing/2014/main" id="{38E0D0B0-3C72-4CEC-8A59-FE2AC06B637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81301" y="1793875"/>
            <a:ext cx="5578475" cy="2813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22" name="Rectangle 1">
            <a:extLst>
              <a:ext uri="{FF2B5EF4-FFF2-40B4-BE49-F238E27FC236}">
                <a16:creationId xmlns:a16="http://schemas.microsoft.com/office/drawing/2014/main" id="{564FE85C-3159-4BFA-8BB4-5E37651DCC24}"/>
              </a:ext>
            </a:extLst>
          </p:cNvPr>
          <p:cNvSpPr>
            <a:spLocks noChangeArrowheads="1"/>
          </p:cNvSpPr>
          <p:nvPr/>
        </p:nvSpPr>
        <p:spPr bwMode="auto">
          <a:xfrm>
            <a:off x="4388153" y="2648455"/>
            <a:ext cx="2312142" cy="1009747"/>
          </a:xfrm>
          <a:prstGeom prst="rect">
            <a:avLst/>
          </a:prstGeom>
          <a:solidFill>
            <a:schemeClr val="accent1"/>
          </a:solidFill>
          <a:ln w="9525" algn="ctr">
            <a:solidFill>
              <a:schemeClr val="tx1"/>
            </a:solidFill>
            <a:round/>
            <a:headEnd/>
            <a:tailEnd/>
          </a:ln>
        </p:spPr>
        <p:txBody>
          <a:bodyPr/>
          <a:lstStyle>
            <a:lvl1pPr eaLnBrk="0" hangingPunct="0">
              <a:spcBef>
                <a:spcPct val="20000"/>
              </a:spcBef>
              <a:buClr>
                <a:srgbClr val="1195D3"/>
              </a:buClr>
              <a:buFont typeface="Wingdings" panose="05000000000000000000" pitchFamily="2" charset="2"/>
              <a:buChar char="§"/>
              <a:defRPr sz="3200">
                <a:solidFill>
                  <a:schemeClr val="tx1"/>
                </a:solidFill>
                <a:latin typeface="Arial" panose="020B0604020202020204" pitchFamily="34" charset="0"/>
                <a:ea typeface="ＭＳ Ｐゴシック" panose="020B0600070205080204" pitchFamily="34" charset="-128"/>
              </a:defRPr>
            </a:lvl1pPr>
            <a:lvl2pPr marL="742950" indent="-285750" eaLnBrk="0" hangingPunct="0">
              <a:spcBef>
                <a:spcPct val="20000"/>
              </a:spcBef>
              <a:buClr>
                <a:srgbClr val="1195D3"/>
              </a:buClr>
              <a:buFont typeface="Wingdings" panose="05000000000000000000" pitchFamily="2" charset="2"/>
              <a:buChar char="§"/>
              <a:defRPr sz="2800">
                <a:solidFill>
                  <a:schemeClr val="tx1"/>
                </a:solidFill>
                <a:latin typeface="Arial" panose="020B0604020202020204" pitchFamily="34" charset="0"/>
                <a:ea typeface="ＭＳ Ｐゴシック" panose="020B0600070205080204" pitchFamily="34" charset="-128"/>
              </a:defRPr>
            </a:lvl2pPr>
            <a:lvl3pPr marL="1143000" indent="-228600" eaLnBrk="0" hangingPunct="0">
              <a:spcBef>
                <a:spcPct val="20000"/>
              </a:spcBef>
              <a:buClr>
                <a:srgbClr val="1195D3"/>
              </a:buClr>
              <a:buFont typeface="Wingdings" panose="05000000000000000000" pitchFamily="2" charset="2"/>
              <a:buChar char="§"/>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4pPr>
            <a:lvl5pPr marL="2057400" indent="-228600" eaLnBrk="0" hangingPunct="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endParaRPr lang="en-GB" altLang="en-US" sz="2400" dirty="0">
              <a:cs typeface="Arial" panose="020B0604020202020204" pitchFamily="34" charset="0"/>
            </a:endParaRPr>
          </a:p>
        </p:txBody>
      </p:sp>
      <p:sp>
        <p:nvSpPr>
          <p:cNvPr id="9223" name="Rectangle 3">
            <a:extLst>
              <a:ext uri="{FF2B5EF4-FFF2-40B4-BE49-F238E27FC236}">
                <a16:creationId xmlns:a16="http://schemas.microsoft.com/office/drawing/2014/main" id="{78C1EDE0-239A-4C6D-A63B-1746099C4C77}"/>
              </a:ext>
            </a:extLst>
          </p:cNvPr>
          <p:cNvSpPr>
            <a:spLocks noChangeArrowheads="1"/>
          </p:cNvSpPr>
          <p:nvPr/>
        </p:nvSpPr>
        <p:spPr bwMode="auto">
          <a:xfrm>
            <a:off x="6812453" y="3753136"/>
            <a:ext cx="1406265" cy="724945"/>
          </a:xfrm>
          <a:prstGeom prst="rect">
            <a:avLst/>
          </a:prstGeom>
          <a:solidFill>
            <a:schemeClr val="accent1"/>
          </a:solidFill>
          <a:ln w="9525" algn="ctr">
            <a:solidFill>
              <a:schemeClr val="tx1"/>
            </a:solidFill>
            <a:round/>
            <a:headEnd/>
            <a:tailEnd/>
          </a:ln>
        </p:spPr>
        <p:txBody>
          <a:bodyPr/>
          <a:lstStyle>
            <a:lvl1pPr eaLnBrk="0" hangingPunct="0">
              <a:spcBef>
                <a:spcPct val="20000"/>
              </a:spcBef>
              <a:buClr>
                <a:srgbClr val="1195D3"/>
              </a:buClr>
              <a:buFont typeface="Wingdings" panose="05000000000000000000" pitchFamily="2" charset="2"/>
              <a:buChar char="§"/>
              <a:defRPr sz="3200">
                <a:solidFill>
                  <a:schemeClr val="tx1"/>
                </a:solidFill>
                <a:latin typeface="Arial" panose="020B0604020202020204" pitchFamily="34" charset="0"/>
                <a:ea typeface="ＭＳ Ｐゴシック" panose="020B0600070205080204" pitchFamily="34" charset="-128"/>
              </a:defRPr>
            </a:lvl1pPr>
            <a:lvl2pPr marL="742950" indent="-285750" eaLnBrk="0" hangingPunct="0">
              <a:spcBef>
                <a:spcPct val="20000"/>
              </a:spcBef>
              <a:buClr>
                <a:srgbClr val="1195D3"/>
              </a:buClr>
              <a:buFont typeface="Wingdings" panose="05000000000000000000" pitchFamily="2" charset="2"/>
              <a:buChar char="§"/>
              <a:defRPr sz="2800">
                <a:solidFill>
                  <a:schemeClr val="tx1"/>
                </a:solidFill>
                <a:latin typeface="Arial" panose="020B0604020202020204" pitchFamily="34" charset="0"/>
                <a:ea typeface="ＭＳ Ｐゴシック" panose="020B0600070205080204" pitchFamily="34" charset="-128"/>
              </a:defRPr>
            </a:lvl2pPr>
            <a:lvl3pPr marL="1143000" indent="-228600" eaLnBrk="0" hangingPunct="0">
              <a:spcBef>
                <a:spcPct val="20000"/>
              </a:spcBef>
              <a:buClr>
                <a:srgbClr val="1195D3"/>
              </a:buClr>
              <a:buFont typeface="Wingdings" panose="05000000000000000000" pitchFamily="2" charset="2"/>
              <a:buChar char="§"/>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4pPr>
            <a:lvl5pPr marL="2057400" indent="-228600" eaLnBrk="0" hangingPunct="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endParaRPr lang="en-GB" altLang="en-US" sz="240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xit" presetSubtype="1" fill="hold" grpId="0" nodeType="clickEffect">
                                  <p:stCondLst>
                                    <p:cond delay="0"/>
                                  </p:stCondLst>
                                  <p:childTnLst>
                                    <p:animEffect transition="out" filter="wheel(1)">
                                      <p:cBhvr>
                                        <p:cTn id="6" dur="2000"/>
                                        <p:tgtEl>
                                          <p:spTgt spid="9222"/>
                                        </p:tgtEl>
                                      </p:cBhvr>
                                    </p:animEffect>
                                    <p:set>
                                      <p:cBhvr>
                                        <p:cTn id="7" dur="1" fill="hold">
                                          <p:stCondLst>
                                            <p:cond delay="1999"/>
                                          </p:stCondLst>
                                        </p:cTn>
                                        <p:tgtEl>
                                          <p:spTgt spid="9222"/>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21" presetClass="exit" presetSubtype="1" fill="hold" grpId="0" nodeType="clickEffect">
                                  <p:stCondLst>
                                    <p:cond delay="0"/>
                                  </p:stCondLst>
                                  <p:childTnLst>
                                    <p:animEffect transition="out" filter="wheel(1)">
                                      <p:cBhvr>
                                        <p:cTn id="11" dur="2000"/>
                                        <p:tgtEl>
                                          <p:spTgt spid="9223"/>
                                        </p:tgtEl>
                                      </p:cBhvr>
                                    </p:animEffect>
                                    <p:set>
                                      <p:cBhvr>
                                        <p:cTn id="12" dur="1" fill="hold">
                                          <p:stCondLst>
                                            <p:cond delay="1999"/>
                                          </p:stCondLst>
                                        </p:cTn>
                                        <p:tgtEl>
                                          <p:spTgt spid="922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22" grpId="0" animBg="1"/>
      <p:bldP spid="9223"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41A5B46-1E46-4B50-82AD-DD3F3F4C06D9}"/>
              </a:ext>
            </a:extLst>
          </p:cNvPr>
          <p:cNvSpPr>
            <a:spLocks noGrp="1"/>
          </p:cNvSpPr>
          <p:nvPr>
            <p:ph type="title"/>
          </p:nvPr>
        </p:nvSpPr>
        <p:spPr/>
        <p:txBody>
          <a:bodyPr/>
          <a:lstStyle/>
          <a:p>
            <a:r>
              <a:rPr lang="en-GB" dirty="0">
                <a:solidFill>
                  <a:schemeClr val="tx1"/>
                </a:solidFill>
                <a:effectLst>
                  <a:outerShdw blurRad="38100" dist="38100" dir="2700000" algn="tl">
                    <a:srgbClr val="C0C0C0"/>
                  </a:outerShdw>
                </a:effectLst>
              </a:rPr>
              <a:t>A map of tests for means</a:t>
            </a:r>
            <a:endParaRPr lang="en-GB" dirty="0"/>
          </a:p>
        </p:txBody>
      </p:sp>
      <p:sp>
        <p:nvSpPr>
          <p:cNvPr id="5" name="Slide Number Placeholder 4">
            <a:extLst>
              <a:ext uri="{FF2B5EF4-FFF2-40B4-BE49-F238E27FC236}">
                <a16:creationId xmlns:a16="http://schemas.microsoft.com/office/drawing/2014/main" id="{99789367-765A-47D3-94BD-45ACD88D0383}"/>
              </a:ext>
            </a:extLst>
          </p:cNvPr>
          <p:cNvSpPr>
            <a:spLocks noGrp="1"/>
          </p:cNvSpPr>
          <p:nvPr>
            <p:ph type="sldNum" sz="quarter" idx="10"/>
          </p:nvPr>
        </p:nvSpPr>
        <p:spPr/>
        <p:txBody>
          <a:bodyPr/>
          <a:lstStyle/>
          <a:p>
            <a:fld id="{2D1B002B-8F87-436F-B636-4F83194A5528}" type="slidenum">
              <a:rPr lang="en-GB" altLang="en-US" smtClean="0"/>
              <a:pPr/>
              <a:t>42</a:t>
            </a:fld>
            <a:endParaRPr lang="en-GB" altLang="en-US"/>
          </a:p>
        </p:txBody>
      </p:sp>
      <p:sp>
        <p:nvSpPr>
          <p:cNvPr id="9" name="TextBox 8">
            <a:extLst>
              <a:ext uri="{FF2B5EF4-FFF2-40B4-BE49-F238E27FC236}">
                <a16:creationId xmlns:a16="http://schemas.microsoft.com/office/drawing/2014/main" id="{42BEBDF8-6DB4-447D-9111-7D4B61D3934C}"/>
              </a:ext>
            </a:extLst>
          </p:cNvPr>
          <p:cNvSpPr txBox="1"/>
          <p:nvPr/>
        </p:nvSpPr>
        <p:spPr>
          <a:xfrm>
            <a:off x="3309260" y="1532598"/>
            <a:ext cx="4423954" cy="369332"/>
          </a:xfrm>
          <a:prstGeom prst="rect">
            <a:avLst/>
          </a:prstGeom>
          <a:noFill/>
        </p:spPr>
        <p:txBody>
          <a:bodyPr wrap="square" rtlCol="0">
            <a:spAutoFit/>
          </a:bodyPr>
          <a:lstStyle/>
          <a:p>
            <a:pPr algn="ctr"/>
            <a:r>
              <a:rPr lang="en-GB" dirty="0"/>
              <a:t>Tests of means</a:t>
            </a:r>
          </a:p>
        </p:txBody>
      </p:sp>
      <p:sp>
        <p:nvSpPr>
          <p:cNvPr id="10" name="TextBox 9">
            <a:extLst>
              <a:ext uri="{FF2B5EF4-FFF2-40B4-BE49-F238E27FC236}">
                <a16:creationId xmlns:a16="http://schemas.microsoft.com/office/drawing/2014/main" id="{40A1FA7B-2089-4B4C-AC78-25CB36C391D9}"/>
              </a:ext>
            </a:extLst>
          </p:cNvPr>
          <p:cNvSpPr txBox="1"/>
          <p:nvPr/>
        </p:nvSpPr>
        <p:spPr>
          <a:xfrm>
            <a:off x="2011680" y="2276289"/>
            <a:ext cx="2690948" cy="1200329"/>
          </a:xfrm>
          <a:prstGeom prst="rect">
            <a:avLst/>
          </a:prstGeom>
          <a:noFill/>
        </p:spPr>
        <p:txBody>
          <a:bodyPr wrap="square" rtlCol="0">
            <a:spAutoFit/>
          </a:bodyPr>
          <a:lstStyle/>
          <a:p>
            <a:r>
              <a:rPr lang="en-GB" dirty="0"/>
              <a:t>Testing a </a:t>
            </a:r>
            <a:r>
              <a:rPr lang="en-GB" b="1" dirty="0"/>
              <a:t>single</a:t>
            </a:r>
            <a:r>
              <a:rPr lang="en-GB" dirty="0"/>
              <a:t> mean from our sample against a value from somewhere else</a:t>
            </a:r>
          </a:p>
        </p:txBody>
      </p:sp>
      <p:sp>
        <p:nvSpPr>
          <p:cNvPr id="12" name="TextBox 11">
            <a:extLst>
              <a:ext uri="{FF2B5EF4-FFF2-40B4-BE49-F238E27FC236}">
                <a16:creationId xmlns:a16="http://schemas.microsoft.com/office/drawing/2014/main" id="{457F33D8-A241-44F9-B146-34A4A24505D4}"/>
              </a:ext>
            </a:extLst>
          </p:cNvPr>
          <p:cNvSpPr txBox="1"/>
          <p:nvPr/>
        </p:nvSpPr>
        <p:spPr>
          <a:xfrm>
            <a:off x="2059577" y="5342819"/>
            <a:ext cx="2595154" cy="369332"/>
          </a:xfrm>
          <a:prstGeom prst="rect">
            <a:avLst/>
          </a:prstGeom>
          <a:noFill/>
        </p:spPr>
        <p:txBody>
          <a:bodyPr wrap="square" rtlCol="0">
            <a:spAutoFit/>
          </a:bodyPr>
          <a:lstStyle/>
          <a:p>
            <a:r>
              <a:rPr lang="en-GB" dirty="0"/>
              <a:t>One sample t test</a:t>
            </a:r>
          </a:p>
        </p:txBody>
      </p:sp>
      <p:sp>
        <p:nvSpPr>
          <p:cNvPr id="13" name="TextBox 12">
            <a:extLst>
              <a:ext uri="{FF2B5EF4-FFF2-40B4-BE49-F238E27FC236}">
                <a16:creationId xmlns:a16="http://schemas.microsoft.com/office/drawing/2014/main" id="{A63C1854-B67B-41BC-B59B-0E5673624F39}"/>
              </a:ext>
            </a:extLst>
          </p:cNvPr>
          <p:cNvSpPr txBox="1"/>
          <p:nvPr/>
        </p:nvSpPr>
        <p:spPr>
          <a:xfrm>
            <a:off x="6096001" y="2276289"/>
            <a:ext cx="3187337" cy="646331"/>
          </a:xfrm>
          <a:prstGeom prst="rect">
            <a:avLst/>
          </a:prstGeom>
          <a:noFill/>
        </p:spPr>
        <p:txBody>
          <a:bodyPr wrap="square" rtlCol="0">
            <a:spAutoFit/>
          </a:bodyPr>
          <a:lstStyle/>
          <a:p>
            <a:r>
              <a:rPr lang="en-GB" dirty="0"/>
              <a:t>Testing </a:t>
            </a:r>
            <a:r>
              <a:rPr lang="en-GB" b="1" dirty="0"/>
              <a:t>two</a:t>
            </a:r>
            <a:r>
              <a:rPr lang="en-GB" dirty="0"/>
              <a:t> means, one against another</a:t>
            </a:r>
          </a:p>
        </p:txBody>
      </p:sp>
      <p:sp>
        <p:nvSpPr>
          <p:cNvPr id="14" name="TextBox 13">
            <a:extLst>
              <a:ext uri="{FF2B5EF4-FFF2-40B4-BE49-F238E27FC236}">
                <a16:creationId xmlns:a16="http://schemas.microsoft.com/office/drawing/2014/main" id="{7F464973-08B3-47EE-84BF-4AF3E9D84BC6}"/>
              </a:ext>
            </a:extLst>
          </p:cNvPr>
          <p:cNvSpPr txBox="1"/>
          <p:nvPr/>
        </p:nvSpPr>
        <p:spPr>
          <a:xfrm>
            <a:off x="4637315" y="3615116"/>
            <a:ext cx="2882537" cy="646331"/>
          </a:xfrm>
          <a:prstGeom prst="rect">
            <a:avLst/>
          </a:prstGeom>
          <a:noFill/>
        </p:spPr>
        <p:txBody>
          <a:bodyPr wrap="square" rtlCol="0">
            <a:spAutoFit/>
          </a:bodyPr>
          <a:lstStyle/>
          <a:p>
            <a:r>
              <a:rPr lang="en-GB" dirty="0"/>
              <a:t>Each mean from a different group</a:t>
            </a:r>
          </a:p>
        </p:txBody>
      </p:sp>
      <p:sp>
        <p:nvSpPr>
          <p:cNvPr id="15" name="TextBox 14">
            <a:extLst>
              <a:ext uri="{FF2B5EF4-FFF2-40B4-BE49-F238E27FC236}">
                <a16:creationId xmlns:a16="http://schemas.microsoft.com/office/drawing/2014/main" id="{9D70B2B9-FB0C-483E-83A6-A935C012E29A}"/>
              </a:ext>
            </a:extLst>
          </p:cNvPr>
          <p:cNvSpPr txBox="1"/>
          <p:nvPr/>
        </p:nvSpPr>
        <p:spPr>
          <a:xfrm>
            <a:off x="5013959" y="5311021"/>
            <a:ext cx="2129246" cy="646331"/>
          </a:xfrm>
          <a:prstGeom prst="rect">
            <a:avLst/>
          </a:prstGeom>
          <a:noFill/>
        </p:spPr>
        <p:txBody>
          <a:bodyPr wrap="square" rtlCol="0">
            <a:spAutoFit/>
          </a:bodyPr>
          <a:lstStyle/>
          <a:p>
            <a:r>
              <a:rPr lang="en-GB" dirty="0"/>
              <a:t>Independent samples t test</a:t>
            </a:r>
          </a:p>
        </p:txBody>
      </p:sp>
      <p:sp>
        <p:nvSpPr>
          <p:cNvPr id="16" name="TextBox 15">
            <a:extLst>
              <a:ext uri="{FF2B5EF4-FFF2-40B4-BE49-F238E27FC236}">
                <a16:creationId xmlns:a16="http://schemas.microsoft.com/office/drawing/2014/main" id="{8288632C-C927-42E4-888B-A61D5FC5B2EF}"/>
              </a:ext>
            </a:extLst>
          </p:cNvPr>
          <p:cNvSpPr txBox="1"/>
          <p:nvPr/>
        </p:nvSpPr>
        <p:spPr>
          <a:xfrm>
            <a:off x="7611282" y="3615115"/>
            <a:ext cx="2246821" cy="646331"/>
          </a:xfrm>
          <a:prstGeom prst="rect">
            <a:avLst/>
          </a:prstGeom>
          <a:noFill/>
        </p:spPr>
        <p:txBody>
          <a:bodyPr wrap="square" rtlCol="0">
            <a:spAutoFit/>
          </a:bodyPr>
          <a:lstStyle/>
          <a:p>
            <a:r>
              <a:rPr lang="en-GB" dirty="0"/>
              <a:t>Both means from the same group</a:t>
            </a:r>
            <a:endParaRPr lang="en-GB" i="1" dirty="0"/>
          </a:p>
        </p:txBody>
      </p:sp>
      <p:sp>
        <p:nvSpPr>
          <p:cNvPr id="17" name="TextBox 16">
            <a:extLst>
              <a:ext uri="{FF2B5EF4-FFF2-40B4-BE49-F238E27FC236}">
                <a16:creationId xmlns:a16="http://schemas.microsoft.com/office/drawing/2014/main" id="{C0F6F63D-1F14-4B93-B227-1DE2BFA4B040}"/>
              </a:ext>
            </a:extLst>
          </p:cNvPr>
          <p:cNvSpPr txBox="1"/>
          <p:nvPr/>
        </p:nvSpPr>
        <p:spPr>
          <a:xfrm>
            <a:off x="7903031" y="5311021"/>
            <a:ext cx="2129245" cy="646331"/>
          </a:xfrm>
          <a:prstGeom prst="rect">
            <a:avLst/>
          </a:prstGeom>
          <a:noFill/>
        </p:spPr>
        <p:txBody>
          <a:bodyPr wrap="square" rtlCol="0">
            <a:spAutoFit/>
          </a:bodyPr>
          <a:lstStyle/>
          <a:p>
            <a:r>
              <a:rPr lang="en-GB" dirty="0"/>
              <a:t>Paired samples t test</a:t>
            </a:r>
          </a:p>
        </p:txBody>
      </p:sp>
      <p:cxnSp>
        <p:nvCxnSpPr>
          <p:cNvPr id="19" name="Connector: Elbow 18">
            <a:extLst>
              <a:ext uri="{FF2B5EF4-FFF2-40B4-BE49-F238E27FC236}">
                <a16:creationId xmlns:a16="http://schemas.microsoft.com/office/drawing/2014/main" id="{503D61FE-D23B-4696-961C-E6E1CE53BF7E}"/>
              </a:ext>
            </a:extLst>
          </p:cNvPr>
          <p:cNvCxnSpPr>
            <a:stCxn id="9" idx="2"/>
            <a:endCxn id="10" idx="0"/>
          </p:cNvCxnSpPr>
          <p:nvPr/>
        </p:nvCxnSpPr>
        <p:spPr bwMode="auto">
          <a:xfrm rot="5400000">
            <a:off x="4252017" y="1007069"/>
            <a:ext cx="374358" cy="2164083"/>
          </a:xfrm>
          <a:prstGeom prst="bentConnector3">
            <a:avLst>
              <a:gd name="adj1" fmla="val 50000"/>
            </a:avLst>
          </a:prstGeom>
          <a:solidFill>
            <a:schemeClr val="accent1"/>
          </a:solidFill>
          <a:ln w="9525" cap="flat" cmpd="sng" algn="ctr">
            <a:solidFill>
              <a:schemeClr val="tx1"/>
            </a:solidFill>
            <a:prstDash val="solid"/>
            <a:round/>
            <a:headEnd type="none" w="med" len="med"/>
            <a:tailEnd type="triangle"/>
          </a:ln>
          <a:effectLst/>
        </p:spPr>
      </p:cxnSp>
      <p:cxnSp>
        <p:nvCxnSpPr>
          <p:cNvPr id="21" name="Connector: Elbow 20">
            <a:extLst>
              <a:ext uri="{FF2B5EF4-FFF2-40B4-BE49-F238E27FC236}">
                <a16:creationId xmlns:a16="http://schemas.microsoft.com/office/drawing/2014/main" id="{48FBC6B8-B31A-49BC-8541-0C8E1BA4F004}"/>
              </a:ext>
            </a:extLst>
          </p:cNvPr>
          <p:cNvCxnSpPr>
            <a:stCxn id="9" idx="2"/>
            <a:endCxn id="13" idx="0"/>
          </p:cNvCxnSpPr>
          <p:nvPr/>
        </p:nvCxnSpPr>
        <p:spPr bwMode="auto">
          <a:xfrm rot="16200000" flipH="1">
            <a:off x="6418274" y="1004893"/>
            <a:ext cx="374358" cy="2168432"/>
          </a:xfrm>
          <a:prstGeom prst="bentConnector3">
            <a:avLst>
              <a:gd name="adj1" fmla="val 50000"/>
            </a:avLst>
          </a:prstGeom>
          <a:solidFill>
            <a:schemeClr val="accent1"/>
          </a:solidFill>
          <a:ln w="9525" cap="flat" cmpd="sng" algn="ctr">
            <a:solidFill>
              <a:schemeClr val="tx1"/>
            </a:solidFill>
            <a:prstDash val="solid"/>
            <a:round/>
            <a:headEnd type="none" w="med" len="med"/>
            <a:tailEnd type="triangle"/>
          </a:ln>
          <a:effectLst/>
        </p:spPr>
      </p:cxnSp>
      <p:cxnSp>
        <p:nvCxnSpPr>
          <p:cNvPr id="23" name="Straight Arrow Connector 22">
            <a:extLst>
              <a:ext uri="{FF2B5EF4-FFF2-40B4-BE49-F238E27FC236}">
                <a16:creationId xmlns:a16="http://schemas.microsoft.com/office/drawing/2014/main" id="{CE1D57F2-8503-426D-A22E-64D453F2B026}"/>
              </a:ext>
            </a:extLst>
          </p:cNvPr>
          <p:cNvCxnSpPr>
            <a:stCxn id="10" idx="2"/>
            <a:endCxn id="12" idx="0"/>
          </p:cNvCxnSpPr>
          <p:nvPr/>
        </p:nvCxnSpPr>
        <p:spPr bwMode="auto">
          <a:xfrm>
            <a:off x="3357154" y="3476617"/>
            <a:ext cx="0" cy="1866202"/>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cxnSp>
        <p:nvCxnSpPr>
          <p:cNvPr id="26" name="Straight Arrow Connector 25">
            <a:extLst>
              <a:ext uri="{FF2B5EF4-FFF2-40B4-BE49-F238E27FC236}">
                <a16:creationId xmlns:a16="http://schemas.microsoft.com/office/drawing/2014/main" id="{C8BD3EE5-72B3-4690-B23C-C751A1FD2EBD}"/>
              </a:ext>
            </a:extLst>
          </p:cNvPr>
          <p:cNvCxnSpPr>
            <a:cxnSpLocks/>
            <a:stCxn id="14" idx="2"/>
            <a:endCxn id="15" idx="0"/>
          </p:cNvCxnSpPr>
          <p:nvPr/>
        </p:nvCxnSpPr>
        <p:spPr bwMode="auto">
          <a:xfrm flipH="1">
            <a:off x="6078583" y="4261446"/>
            <a:ext cx="1" cy="1049574"/>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cxnSp>
        <p:nvCxnSpPr>
          <p:cNvPr id="31" name="Straight Arrow Connector 30">
            <a:extLst>
              <a:ext uri="{FF2B5EF4-FFF2-40B4-BE49-F238E27FC236}">
                <a16:creationId xmlns:a16="http://schemas.microsoft.com/office/drawing/2014/main" id="{3FC01559-5397-49B1-AA6C-06EA8E575167}"/>
              </a:ext>
            </a:extLst>
          </p:cNvPr>
          <p:cNvCxnSpPr>
            <a:cxnSpLocks/>
            <a:stCxn id="16" idx="2"/>
            <a:endCxn id="17" idx="0"/>
          </p:cNvCxnSpPr>
          <p:nvPr/>
        </p:nvCxnSpPr>
        <p:spPr bwMode="auto">
          <a:xfrm>
            <a:off x="8734693" y="4261446"/>
            <a:ext cx="232961" cy="1049575"/>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cxnSp>
        <p:nvCxnSpPr>
          <p:cNvPr id="33" name="Connector: Elbow 32">
            <a:extLst>
              <a:ext uri="{FF2B5EF4-FFF2-40B4-BE49-F238E27FC236}">
                <a16:creationId xmlns:a16="http://schemas.microsoft.com/office/drawing/2014/main" id="{1232C1C2-2326-4A6C-A347-D4A08A690C0A}"/>
              </a:ext>
            </a:extLst>
          </p:cNvPr>
          <p:cNvCxnSpPr>
            <a:stCxn id="13" idx="2"/>
            <a:endCxn id="14" idx="0"/>
          </p:cNvCxnSpPr>
          <p:nvPr/>
        </p:nvCxnSpPr>
        <p:spPr bwMode="auto">
          <a:xfrm rot="5400000">
            <a:off x="6537878" y="2463324"/>
            <a:ext cx="692496" cy="1611086"/>
          </a:xfrm>
          <a:prstGeom prst="bentConnector3">
            <a:avLst>
              <a:gd name="adj1" fmla="val 50000"/>
            </a:avLst>
          </a:prstGeom>
          <a:solidFill>
            <a:schemeClr val="accent1"/>
          </a:solidFill>
          <a:ln w="9525" cap="flat" cmpd="sng" algn="ctr">
            <a:solidFill>
              <a:schemeClr val="tx1"/>
            </a:solidFill>
            <a:prstDash val="solid"/>
            <a:round/>
            <a:headEnd type="none" w="med" len="med"/>
            <a:tailEnd type="triangle"/>
          </a:ln>
          <a:effectLst/>
        </p:spPr>
      </p:cxnSp>
      <p:cxnSp>
        <p:nvCxnSpPr>
          <p:cNvPr id="35" name="Connector: Elbow 34">
            <a:extLst>
              <a:ext uri="{FF2B5EF4-FFF2-40B4-BE49-F238E27FC236}">
                <a16:creationId xmlns:a16="http://schemas.microsoft.com/office/drawing/2014/main" id="{6DAB294E-4A81-4885-A0DE-0292C9100DF9}"/>
              </a:ext>
            </a:extLst>
          </p:cNvPr>
          <p:cNvCxnSpPr>
            <a:cxnSpLocks/>
            <a:stCxn id="13" idx="2"/>
            <a:endCxn id="16" idx="0"/>
          </p:cNvCxnSpPr>
          <p:nvPr/>
        </p:nvCxnSpPr>
        <p:spPr bwMode="auto">
          <a:xfrm rot="16200000" flipH="1">
            <a:off x="7865934" y="2746355"/>
            <a:ext cx="692495" cy="1045023"/>
          </a:xfrm>
          <a:prstGeom prst="bentConnector3">
            <a:avLst>
              <a:gd name="adj1" fmla="val 50000"/>
            </a:avLst>
          </a:prstGeom>
          <a:solidFill>
            <a:schemeClr val="accent1"/>
          </a:solidFill>
          <a:ln w="9525" cap="flat" cmpd="sng" algn="ctr">
            <a:solidFill>
              <a:schemeClr val="tx1"/>
            </a:solidFill>
            <a:prstDash val="solid"/>
            <a:round/>
            <a:headEnd type="none" w="med" len="med"/>
            <a:tailEnd type="triangle"/>
          </a:ln>
          <a:effectLst/>
        </p:spPr>
      </p:cxnSp>
    </p:spTree>
    <p:extLst>
      <p:ext uri="{BB962C8B-B14F-4D97-AF65-F5344CB8AC3E}">
        <p14:creationId xmlns:p14="http://schemas.microsoft.com/office/powerpoint/2010/main" val="22774580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up)">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19"/>
                                        </p:tgtEl>
                                        <p:attrNameLst>
                                          <p:attrName>style.visibility</p:attrName>
                                        </p:attrNameLst>
                                      </p:cBhvr>
                                      <p:to>
                                        <p:strVal val="visible"/>
                                      </p:to>
                                    </p:set>
                                    <p:animEffect transition="in" filter="wipe(up)">
                                      <p:cBhvr>
                                        <p:cTn id="12" dur="500"/>
                                        <p:tgtEl>
                                          <p:spTgt spid="19"/>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wipe(up)">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1" fill="hold" nodeType="clickEffect">
                                  <p:stCondLst>
                                    <p:cond delay="0"/>
                                  </p:stCondLst>
                                  <p:childTnLst>
                                    <p:set>
                                      <p:cBhvr>
                                        <p:cTn id="21" dur="1" fill="hold">
                                          <p:stCondLst>
                                            <p:cond delay="0"/>
                                          </p:stCondLst>
                                        </p:cTn>
                                        <p:tgtEl>
                                          <p:spTgt spid="23"/>
                                        </p:tgtEl>
                                        <p:attrNameLst>
                                          <p:attrName>style.visibility</p:attrName>
                                        </p:attrNameLst>
                                      </p:cBhvr>
                                      <p:to>
                                        <p:strVal val="visible"/>
                                      </p:to>
                                    </p:set>
                                    <p:animEffect transition="in" filter="wipe(up)">
                                      <p:cBhvr>
                                        <p:cTn id="22" dur="500"/>
                                        <p:tgtEl>
                                          <p:spTgt spid="23"/>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1"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wipe(up)">
                                      <p:cBhvr>
                                        <p:cTn id="27" dur="500"/>
                                        <p:tgtEl>
                                          <p:spTgt spid="12"/>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1" fill="hold" nodeType="clickEffect">
                                  <p:stCondLst>
                                    <p:cond delay="0"/>
                                  </p:stCondLst>
                                  <p:childTnLst>
                                    <p:set>
                                      <p:cBhvr>
                                        <p:cTn id="31" dur="1" fill="hold">
                                          <p:stCondLst>
                                            <p:cond delay="0"/>
                                          </p:stCondLst>
                                        </p:cTn>
                                        <p:tgtEl>
                                          <p:spTgt spid="21"/>
                                        </p:tgtEl>
                                        <p:attrNameLst>
                                          <p:attrName>style.visibility</p:attrName>
                                        </p:attrNameLst>
                                      </p:cBhvr>
                                      <p:to>
                                        <p:strVal val="visible"/>
                                      </p:to>
                                    </p:set>
                                    <p:animEffect transition="in" filter="wipe(up)">
                                      <p:cBhvr>
                                        <p:cTn id="32" dur="500"/>
                                        <p:tgtEl>
                                          <p:spTgt spid="21"/>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1" fill="hold" grpId="0" nodeType="clickEffect">
                                  <p:stCondLst>
                                    <p:cond delay="0"/>
                                  </p:stCondLst>
                                  <p:childTnLst>
                                    <p:set>
                                      <p:cBhvr>
                                        <p:cTn id="36" dur="1" fill="hold">
                                          <p:stCondLst>
                                            <p:cond delay="0"/>
                                          </p:stCondLst>
                                        </p:cTn>
                                        <p:tgtEl>
                                          <p:spTgt spid="13"/>
                                        </p:tgtEl>
                                        <p:attrNameLst>
                                          <p:attrName>style.visibility</p:attrName>
                                        </p:attrNameLst>
                                      </p:cBhvr>
                                      <p:to>
                                        <p:strVal val="visible"/>
                                      </p:to>
                                    </p:set>
                                    <p:animEffect transition="in" filter="wipe(up)">
                                      <p:cBhvr>
                                        <p:cTn id="37" dur="500"/>
                                        <p:tgtEl>
                                          <p:spTgt spid="13"/>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1" fill="hold" nodeType="clickEffect">
                                  <p:stCondLst>
                                    <p:cond delay="0"/>
                                  </p:stCondLst>
                                  <p:childTnLst>
                                    <p:set>
                                      <p:cBhvr>
                                        <p:cTn id="41" dur="1" fill="hold">
                                          <p:stCondLst>
                                            <p:cond delay="0"/>
                                          </p:stCondLst>
                                        </p:cTn>
                                        <p:tgtEl>
                                          <p:spTgt spid="33"/>
                                        </p:tgtEl>
                                        <p:attrNameLst>
                                          <p:attrName>style.visibility</p:attrName>
                                        </p:attrNameLst>
                                      </p:cBhvr>
                                      <p:to>
                                        <p:strVal val="visible"/>
                                      </p:to>
                                    </p:set>
                                    <p:animEffect transition="in" filter="wipe(up)">
                                      <p:cBhvr>
                                        <p:cTn id="42" dur="500"/>
                                        <p:tgtEl>
                                          <p:spTgt spid="33"/>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1" fill="hold" grpId="0" nodeType="clickEffect">
                                  <p:stCondLst>
                                    <p:cond delay="0"/>
                                  </p:stCondLst>
                                  <p:childTnLst>
                                    <p:set>
                                      <p:cBhvr>
                                        <p:cTn id="46" dur="1" fill="hold">
                                          <p:stCondLst>
                                            <p:cond delay="0"/>
                                          </p:stCondLst>
                                        </p:cTn>
                                        <p:tgtEl>
                                          <p:spTgt spid="14"/>
                                        </p:tgtEl>
                                        <p:attrNameLst>
                                          <p:attrName>style.visibility</p:attrName>
                                        </p:attrNameLst>
                                      </p:cBhvr>
                                      <p:to>
                                        <p:strVal val="visible"/>
                                      </p:to>
                                    </p:set>
                                    <p:animEffect transition="in" filter="wipe(up)">
                                      <p:cBhvr>
                                        <p:cTn id="47" dur="500"/>
                                        <p:tgtEl>
                                          <p:spTgt spid="14"/>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1" fill="hold" nodeType="clickEffect">
                                  <p:stCondLst>
                                    <p:cond delay="0"/>
                                  </p:stCondLst>
                                  <p:childTnLst>
                                    <p:set>
                                      <p:cBhvr>
                                        <p:cTn id="51" dur="1" fill="hold">
                                          <p:stCondLst>
                                            <p:cond delay="0"/>
                                          </p:stCondLst>
                                        </p:cTn>
                                        <p:tgtEl>
                                          <p:spTgt spid="26"/>
                                        </p:tgtEl>
                                        <p:attrNameLst>
                                          <p:attrName>style.visibility</p:attrName>
                                        </p:attrNameLst>
                                      </p:cBhvr>
                                      <p:to>
                                        <p:strVal val="visible"/>
                                      </p:to>
                                    </p:set>
                                    <p:animEffect transition="in" filter="wipe(up)">
                                      <p:cBhvr>
                                        <p:cTn id="52" dur="500"/>
                                        <p:tgtEl>
                                          <p:spTgt spid="26"/>
                                        </p:tgtEl>
                                      </p:cBhvr>
                                    </p:animEffect>
                                  </p:childTnLst>
                                </p:cTn>
                              </p:par>
                            </p:childTnLst>
                          </p:cTn>
                        </p:par>
                      </p:childTnLst>
                    </p:cTn>
                  </p:par>
                  <p:par>
                    <p:cTn id="53" fill="hold">
                      <p:stCondLst>
                        <p:cond delay="indefinite"/>
                      </p:stCondLst>
                      <p:childTnLst>
                        <p:par>
                          <p:cTn id="54" fill="hold">
                            <p:stCondLst>
                              <p:cond delay="0"/>
                            </p:stCondLst>
                            <p:childTnLst>
                              <p:par>
                                <p:cTn id="55" presetID="22" presetClass="entr" presetSubtype="1" fill="hold" grpId="0" nodeType="clickEffect">
                                  <p:stCondLst>
                                    <p:cond delay="0"/>
                                  </p:stCondLst>
                                  <p:childTnLst>
                                    <p:set>
                                      <p:cBhvr>
                                        <p:cTn id="56" dur="1" fill="hold">
                                          <p:stCondLst>
                                            <p:cond delay="0"/>
                                          </p:stCondLst>
                                        </p:cTn>
                                        <p:tgtEl>
                                          <p:spTgt spid="15"/>
                                        </p:tgtEl>
                                        <p:attrNameLst>
                                          <p:attrName>style.visibility</p:attrName>
                                        </p:attrNameLst>
                                      </p:cBhvr>
                                      <p:to>
                                        <p:strVal val="visible"/>
                                      </p:to>
                                    </p:set>
                                    <p:animEffect transition="in" filter="wipe(up)">
                                      <p:cBhvr>
                                        <p:cTn id="57" dur="500"/>
                                        <p:tgtEl>
                                          <p:spTgt spid="15"/>
                                        </p:tgtEl>
                                      </p:cBhvr>
                                    </p:animEffect>
                                  </p:childTnLst>
                                </p:cTn>
                              </p:par>
                            </p:childTnLst>
                          </p:cTn>
                        </p:par>
                      </p:childTnLst>
                    </p:cTn>
                  </p:par>
                  <p:par>
                    <p:cTn id="58" fill="hold">
                      <p:stCondLst>
                        <p:cond delay="indefinite"/>
                      </p:stCondLst>
                      <p:childTnLst>
                        <p:par>
                          <p:cTn id="59" fill="hold">
                            <p:stCondLst>
                              <p:cond delay="0"/>
                            </p:stCondLst>
                            <p:childTnLst>
                              <p:par>
                                <p:cTn id="60" presetID="22" presetClass="entr" presetSubtype="1" fill="hold" nodeType="clickEffect">
                                  <p:stCondLst>
                                    <p:cond delay="0"/>
                                  </p:stCondLst>
                                  <p:childTnLst>
                                    <p:set>
                                      <p:cBhvr>
                                        <p:cTn id="61" dur="1" fill="hold">
                                          <p:stCondLst>
                                            <p:cond delay="0"/>
                                          </p:stCondLst>
                                        </p:cTn>
                                        <p:tgtEl>
                                          <p:spTgt spid="35"/>
                                        </p:tgtEl>
                                        <p:attrNameLst>
                                          <p:attrName>style.visibility</p:attrName>
                                        </p:attrNameLst>
                                      </p:cBhvr>
                                      <p:to>
                                        <p:strVal val="visible"/>
                                      </p:to>
                                    </p:set>
                                    <p:animEffect transition="in" filter="wipe(up)">
                                      <p:cBhvr>
                                        <p:cTn id="62" dur="500"/>
                                        <p:tgtEl>
                                          <p:spTgt spid="35"/>
                                        </p:tgtEl>
                                      </p:cBhvr>
                                    </p:animEffect>
                                  </p:childTnLst>
                                </p:cTn>
                              </p:par>
                            </p:childTnLst>
                          </p:cTn>
                        </p:par>
                      </p:childTnLst>
                    </p:cTn>
                  </p:par>
                  <p:par>
                    <p:cTn id="63" fill="hold">
                      <p:stCondLst>
                        <p:cond delay="indefinite"/>
                      </p:stCondLst>
                      <p:childTnLst>
                        <p:par>
                          <p:cTn id="64" fill="hold">
                            <p:stCondLst>
                              <p:cond delay="0"/>
                            </p:stCondLst>
                            <p:childTnLst>
                              <p:par>
                                <p:cTn id="65" presetID="22" presetClass="entr" presetSubtype="1" fill="hold" grpId="0" nodeType="clickEffect">
                                  <p:stCondLst>
                                    <p:cond delay="0"/>
                                  </p:stCondLst>
                                  <p:childTnLst>
                                    <p:set>
                                      <p:cBhvr>
                                        <p:cTn id="66" dur="1" fill="hold">
                                          <p:stCondLst>
                                            <p:cond delay="0"/>
                                          </p:stCondLst>
                                        </p:cTn>
                                        <p:tgtEl>
                                          <p:spTgt spid="16"/>
                                        </p:tgtEl>
                                        <p:attrNameLst>
                                          <p:attrName>style.visibility</p:attrName>
                                        </p:attrNameLst>
                                      </p:cBhvr>
                                      <p:to>
                                        <p:strVal val="visible"/>
                                      </p:to>
                                    </p:set>
                                    <p:animEffect transition="in" filter="wipe(up)">
                                      <p:cBhvr>
                                        <p:cTn id="67" dur="500"/>
                                        <p:tgtEl>
                                          <p:spTgt spid="16"/>
                                        </p:tgtEl>
                                      </p:cBhvr>
                                    </p:animEffect>
                                  </p:childTnLst>
                                </p:cTn>
                              </p:par>
                            </p:childTnLst>
                          </p:cTn>
                        </p:par>
                      </p:childTnLst>
                    </p:cTn>
                  </p:par>
                  <p:par>
                    <p:cTn id="68" fill="hold">
                      <p:stCondLst>
                        <p:cond delay="indefinite"/>
                      </p:stCondLst>
                      <p:childTnLst>
                        <p:par>
                          <p:cTn id="69" fill="hold">
                            <p:stCondLst>
                              <p:cond delay="0"/>
                            </p:stCondLst>
                            <p:childTnLst>
                              <p:par>
                                <p:cTn id="70" presetID="22" presetClass="entr" presetSubtype="1" fill="hold" nodeType="clickEffect">
                                  <p:stCondLst>
                                    <p:cond delay="0"/>
                                  </p:stCondLst>
                                  <p:childTnLst>
                                    <p:set>
                                      <p:cBhvr>
                                        <p:cTn id="71" dur="1" fill="hold">
                                          <p:stCondLst>
                                            <p:cond delay="0"/>
                                          </p:stCondLst>
                                        </p:cTn>
                                        <p:tgtEl>
                                          <p:spTgt spid="31"/>
                                        </p:tgtEl>
                                        <p:attrNameLst>
                                          <p:attrName>style.visibility</p:attrName>
                                        </p:attrNameLst>
                                      </p:cBhvr>
                                      <p:to>
                                        <p:strVal val="visible"/>
                                      </p:to>
                                    </p:set>
                                    <p:animEffect transition="in" filter="wipe(up)">
                                      <p:cBhvr>
                                        <p:cTn id="72" dur="500"/>
                                        <p:tgtEl>
                                          <p:spTgt spid="31"/>
                                        </p:tgtEl>
                                      </p:cBhvr>
                                    </p:animEffect>
                                  </p:childTnLst>
                                </p:cTn>
                              </p:par>
                            </p:childTnLst>
                          </p:cTn>
                        </p:par>
                      </p:childTnLst>
                    </p:cTn>
                  </p:par>
                  <p:par>
                    <p:cTn id="73" fill="hold">
                      <p:stCondLst>
                        <p:cond delay="indefinite"/>
                      </p:stCondLst>
                      <p:childTnLst>
                        <p:par>
                          <p:cTn id="74" fill="hold">
                            <p:stCondLst>
                              <p:cond delay="0"/>
                            </p:stCondLst>
                            <p:childTnLst>
                              <p:par>
                                <p:cTn id="75" presetID="22" presetClass="entr" presetSubtype="1" fill="hold" grpId="0" nodeType="clickEffect">
                                  <p:stCondLst>
                                    <p:cond delay="0"/>
                                  </p:stCondLst>
                                  <p:childTnLst>
                                    <p:set>
                                      <p:cBhvr>
                                        <p:cTn id="76" dur="1" fill="hold">
                                          <p:stCondLst>
                                            <p:cond delay="0"/>
                                          </p:stCondLst>
                                        </p:cTn>
                                        <p:tgtEl>
                                          <p:spTgt spid="17"/>
                                        </p:tgtEl>
                                        <p:attrNameLst>
                                          <p:attrName>style.visibility</p:attrName>
                                        </p:attrNameLst>
                                      </p:cBhvr>
                                      <p:to>
                                        <p:strVal val="visible"/>
                                      </p:to>
                                    </p:set>
                                    <p:animEffect transition="in" filter="wipe(up)">
                                      <p:cBhvr>
                                        <p:cTn id="77"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2" grpId="0"/>
      <p:bldP spid="13" grpId="0"/>
      <p:bldP spid="14" grpId="0"/>
      <p:bldP spid="15" grpId="0"/>
      <p:bldP spid="16" grpId="0"/>
      <p:bldP spid="17"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B9BDE-42C5-E0E8-853D-53107440EFBD}"/>
              </a:ext>
            </a:extLst>
          </p:cNvPr>
          <p:cNvSpPr>
            <a:spLocks noGrp="1"/>
          </p:cNvSpPr>
          <p:nvPr>
            <p:ph type="title"/>
          </p:nvPr>
        </p:nvSpPr>
        <p:spPr/>
        <p:txBody>
          <a:bodyPr/>
          <a:lstStyle/>
          <a:p>
            <a:r>
              <a:rPr lang="en-GB" dirty="0"/>
              <a:t>Which test would we use</a:t>
            </a:r>
          </a:p>
        </p:txBody>
      </p:sp>
      <p:sp>
        <p:nvSpPr>
          <p:cNvPr id="3" name="Content Placeholder 2">
            <a:extLst>
              <a:ext uri="{FF2B5EF4-FFF2-40B4-BE49-F238E27FC236}">
                <a16:creationId xmlns:a16="http://schemas.microsoft.com/office/drawing/2014/main" id="{EB8643C3-C539-EC1F-9124-47B5F5852A62}"/>
              </a:ext>
            </a:extLst>
          </p:cNvPr>
          <p:cNvSpPr>
            <a:spLocks noGrp="1"/>
          </p:cNvSpPr>
          <p:nvPr>
            <p:ph idx="1"/>
          </p:nvPr>
        </p:nvSpPr>
        <p:spPr>
          <a:xfrm>
            <a:off x="2526566" y="1519508"/>
            <a:ext cx="7297737" cy="4075858"/>
          </a:xfrm>
        </p:spPr>
        <p:txBody>
          <a:bodyPr/>
          <a:lstStyle/>
          <a:p>
            <a:r>
              <a:rPr lang="en-GB" dirty="0"/>
              <a:t>To see if people preferred the taste from a round bag or a square bag after tasting both?</a:t>
            </a:r>
          </a:p>
        </p:txBody>
      </p:sp>
      <p:sp>
        <p:nvSpPr>
          <p:cNvPr id="4" name="Slide Number Placeholder 3">
            <a:extLst>
              <a:ext uri="{FF2B5EF4-FFF2-40B4-BE49-F238E27FC236}">
                <a16:creationId xmlns:a16="http://schemas.microsoft.com/office/drawing/2014/main" id="{F78C7ED5-1384-4CE1-B546-98FCAEE7F052}"/>
              </a:ext>
            </a:extLst>
          </p:cNvPr>
          <p:cNvSpPr>
            <a:spLocks noGrp="1"/>
          </p:cNvSpPr>
          <p:nvPr>
            <p:ph type="sldNum" sz="quarter" idx="10"/>
          </p:nvPr>
        </p:nvSpPr>
        <p:spPr/>
        <p:txBody>
          <a:bodyPr/>
          <a:lstStyle/>
          <a:p>
            <a:fld id="{5D0EA1CB-31F9-4272-B661-73779FBBED0B}" type="slidenum">
              <a:rPr lang="en-GB" altLang="en-US" smtClean="0"/>
              <a:pPr/>
              <a:t>43</a:t>
            </a:fld>
            <a:endParaRPr lang="en-GB" altLang="en-US"/>
          </a:p>
        </p:txBody>
      </p:sp>
      <p:pic>
        <p:nvPicPr>
          <p:cNvPr id="5" name="Picture 4">
            <a:extLst>
              <a:ext uri="{FF2B5EF4-FFF2-40B4-BE49-F238E27FC236}">
                <a16:creationId xmlns:a16="http://schemas.microsoft.com/office/drawing/2014/main" id="{C9277528-C511-4176-B6F9-565CEBA77E14}"/>
              </a:ext>
            </a:extLst>
          </p:cNvPr>
          <p:cNvPicPr>
            <a:picLocks noChangeAspect="1"/>
          </p:cNvPicPr>
          <p:nvPr/>
        </p:nvPicPr>
        <p:blipFill>
          <a:blip r:embed="rId2"/>
          <a:stretch>
            <a:fillRect/>
          </a:stretch>
        </p:blipFill>
        <p:spPr>
          <a:xfrm>
            <a:off x="3209534" y="3677489"/>
            <a:ext cx="2190750" cy="2085975"/>
          </a:xfrm>
          <a:prstGeom prst="rect">
            <a:avLst/>
          </a:prstGeom>
        </p:spPr>
      </p:pic>
      <p:pic>
        <p:nvPicPr>
          <p:cNvPr id="6" name="Picture 5">
            <a:extLst>
              <a:ext uri="{FF2B5EF4-FFF2-40B4-BE49-F238E27FC236}">
                <a16:creationId xmlns:a16="http://schemas.microsoft.com/office/drawing/2014/main" id="{E2D9B460-B616-4E3F-9F85-52CEE3BC9816}"/>
              </a:ext>
            </a:extLst>
          </p:cNvPr>
          <p:cNvPicPr>
            <a:picLocks noChangeAspect="1"/>
          </p:cNvPicPr>
          <p:nvPr/>
        </p:nvPicPr>
        <p:blipFill rotWithShape="1">
          <a:blip r:embed="rId3"/>
          <a:srcRect l="21853" t="17991" r="22133" b="19643"/>
          <a:stretch/>
        </p:blipFill>
        <p:spPr>
          <a:xfrm>
            <a:off x="5913021" y="3733160"/>
            <a:ext cx="2674796" cy="1974629"/>
          </a:xfrm>
          <a:prstGeom prst="rect">
            <a:avLst/>
          </a:prstGeom>
        </p:spPr>
      </p:pic>
      <p:sp>
        <p:nvSpPr>
          <p:cNvPr id="7" name="TextBox 6">
            <a:extLst>
              <a:ext uri="{FF2B5EF4-FFF2-40B4-BE49-F238E27FC236}">
                <a16:creationId xmlns:a16="http://schemas.microsoft.com/office/drawing/2014/main" id="{05989FA1-F191-493E-B782-F3593F91DF03}"/>
              </a:ext>
            </a:extLst>
          </p:cNvPr>
          <p:cNvSpPr txBox="1"/>
          <p:nvPr/>
        </p:nvSpPr>
        <p:spPr>
          <a:xfrm>
            <a:off x="5375694" y="4489642"/>
            <a:ext cx="603316" cy="369332"/>
          </a:xfrm>
          <a:prstGeom prst="rect">
            <a:avLst/>
          </a:prstGeom>
          <a:noFill/>
        </p:spPr>
        <p:txBody>
          <a:bodyPr wrap="square" rtlCol="0">
            <a:spAutoFit/>
          </a:bodyPr>
          <a:lstStyle/>
          <a:p>
            <a:pPr algn="ctr"/>
            <a:r>
              <a:rPr lang="en-GB" dirty="0"/>
              <a:t>or</a:t>
            </a:r>
          </a:p>
        </p:txBody>
      </p:sp>
      <p:sp>
        <p:nvSpPr>
          <p:cNvPr id="8" name="TextBox 7">
            <a:extLst>
              <a:ext uri="{FF2B5EF4-FFF2-40B4-BE49-F238E27FC236}">
                <a16:creationId xmlns:a16="http://schemas.microsoft.com/office/drawing/2014/main" id="{EAC3884B-DACB-465A-BC12-09325AD755AD}"/>
              </a:ext>
            </a:extLst>
          </p:cNvPr>
          <p:cNvSpPr txBox="1"/>
          <p:nvPr/>
        </p:nvSpPr>
        <p:spPr>
          <a:xfrm>
            <a:off x="8548836" y="4489642"/>
            <a:ext cx="397791" cy="369332"/>
          </a:xfrm>
          <a:prstGeom prst="rect">
            <a:avLst/>
          </a:prstGeom>
          <a:noFill/>
        </p:spPr>
        <p:txBody>
          <a:bodyPr wrap="square" rtlCol="0">
            <a:spAutoFit/>
          </a:bodyPr>
          <a:lstStyle/>
          <a:p>
            <a:r>
              <a:rPr lang="en-GB" dirty="0"/>
              <a:t>?</a:t>
            </a:r>
          </a:p>
        </p:txBody>
      </p:sp>
    </p:spTree>
    <p:extLst>
      <p:ext uri="{BB962C8B-B14F-4D97-AF65-F5344CB8AC3E}">
        <p14:creationId xmlns:p14="http://schemas.microsoft.com/office/powerpoint/2010/main" val="213153407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6C2E5-96F1-4229-9CEA-418A3BC762BB}"/>
              </a:ext>
            </a:extLst>
          </p:cNvPr>
          <p:cNvSpPr>
            <a:spLocks noGrp="1"/>
          </p:cNvSpPr>
          <p:nvPr>
            <p:ph type="title"/>
          </p:nvPr>
        </p:nvSpPr>
        <p:spPr/>
        <p:txBody>
          <a:bodyPr/>
          <a:lstStyle/>
          <a:p>
            <a:r>
              <a:rPr lang="en-GB" dirty="0"/>
              <a:t>Student’s t test</a:t>
            </a:r>
          </a:p>
        </p:txBody>
      </p:sp>
      <p:sp>
        <p:nvSpPr>
          <p:cNvPr id="3" name="Content Placeholder 2">
            <a:extLst>
              <a:ext uri="{FF2B5EF4-FFF2-40B4-BE49-F238E27FC236}">
                <a16:creationId xmlns:a16="http://schemas.microsoft.com/office/drawing/2014/main" id="{9B9DB902-3110-4296-9FF7-007A5FA100EB}"/>
              </a:ext>
            </a:extLst>
          </p:cNvPr>
          <p:cNvSpPr>
            <a:spLocks noGrp="1"/>
          </p:cNvSpPr>
          <p:nvPr>
            <p:ph idx="1"/>
          </p:nvPr>
        </p:nvSpPr>
        <p:spPr>
          <a:xfrm>
            <a:off x="2639687" y="1626122"/>
            <a:ext cx="7297737" cy="2407931"/>
          </a:xfrm>
        </p:spPr>
        <p:txBody>
          <a:bodyPr>
            <a:normAutofit lnSpcReduction="10000"/>
          </a:bodyPr>
          <a:lstStyle/>
          <a:p>
            <a:r>
              <a:rPr lang="en-GB" sz="2400" dirty="0"/>
              <a:t>The t in t test isn’t tea, but the name of a distribution (they tend to be named after letters e.g. t, Z, F…)</a:t>
            </a:r>
          </a:p>
          <a:p>
            <a:endParaRPr lang="en-GB" sz="2400" dirty="0"/>
          </a:p>
          <a:p>
            <a:r>
              <a:rPr lang="en-GB" sz="2400" dirty="0"/>
              <a:t>Where does “Student” in Student’s t test come from?</a:t>
            </a:r>
          </a:p>
        </p:txBody>
      </p:sp>
      <p:sp>
        <p:nvSpPr>
          <p:cNvPr id="4" name="Slide Number Placeholder 3">
            <a:extLst>
              <a:ext uri="{FF2B5EF4-FFF2-40B4-BE49-F238E27FC236}">
                <a16:creationId xmlns:a16="http://schemas.microsoft.com/office/drawing/2014/main" id="{0A1E93C4-0D0E-4035-B240-FC83F2C44DD0}"/>
              </a:ext>
            </a:extLst>
          </p:cNvPr>
          <p:cNvSpPr>
            <a:spLocks noGrp="1"/>
          </p:cNvSpPr>
          <p:nvPr>
            <p:ph type="sldNum" sz="quarter" idx="10"/>
          </p:nvPr>
        </p:nvSpPr>
        <p:spPr/>
        <p:txBody>
          <a:bodyPr/>
          <a:lstStyle/>
          <a:p>
            <a:fld id="{5D0EA1CB-31F9-4272-B661-73779FBBED0B}" type="slidenum">
              <a:rPr lang="en-GB" altLang="en-US" smtClean="0"/>
              <a:pPr/>
              <a:t>44</a:t>
            </a:fld>
            <a:endParaRPr lang="en-GB" altLang="en-US"/>
          </a:p>
        </p:txBody>
      </p:sp>
      <p:pic>
        <p:nvPicPr>
          <p:cNvPr id="5" name="Picture 4">
            <a:extLst>
              <a:ext uri="{FF2B5EF4-FFF2-40B4-BE49-F238E27FC236}">
                <a16:creationId xmlns:a16="http://schemas.microsoft.com/office/drawing/2014/main" id="{BBA3E8F5-8FB8-4923-81E8-AE2AB86B5DAF}"/>
              </a:ext>
            </a:extLst>
          </p:cNvPr>
          <p:cNvPicPr>
            <a:picLocks noChangeAspect="1"/>
          </p:cNvPicPr>
          <p:nvPr/>
        </p:nvPicPr>
        <p:blipFill>
          <a:blip r:embed="rId2"/>
          <a:stretch>
            <a:fillRect/>
          </a:stretch>
        </p:blipFill>
        <p:spPr>
          <a:xfrm>
            <a:off x="4433497" y="4270904"/>
            <a:ext cx="3325006" cy="2129897"/>
          </a:xfrm>
          <a:prstGeom prst="rect">
            <a:avLst/>
          </a:prstGeom>
        </p:spPr>
      </p:pic>
    </p:spTree>
    <p:extLst>
      <p:ext uri="{BB962C8B-B14F-4D97-AF65-F5344CB8AC3E}">
        <p14:creationId xmlns:p14="http://schemas.microsoft.com/office/powerpoint/2010/main" val="2837792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865B8-B1ED-4788-B6EE-121BDD093530}"/>
              </a:ext>
            </a:extLst>
          </p:cNvPr>
          <p:cNvSpPr>
            <a:spLocks noGrp="1"/>
          </p:cNvSpPr>
          <p:nvPr>
            <p:ph type="title"/>
          </p:nvPr>
        </p:nvSpPr>
        <p:spPr>
          <a:xfrm>
            <a:off x="2913064" y="246063"/>
            <a:ext cx="7297737" cy="1143000"/>
          </a:xfrm>
        </p:spPr>
        <p:txBody>
          <a:bodyPr/>
          <a:lstStyle/>
          <a:p>
            <a:pPr eaLnBrk="1" hangingPunct="1">
              <a:defRPr/>
            </a:pPr>
            <a:r>
              <a:rPr lang="en-GB" sz="3000" dirty="0">
                <a:effectLst>
                  <a:outerShdw blurRad="38100" dist="38100" dir="2700000" algn="tl">
                    <a:srgbClr val="C0C0C0"/>
                  </a:outerShdw>
                </a:effectLst>
              </a:rPr>
              <a:t>Testing a single mean</a:t>
            </a:r>
          </a:p>
        </p:txBody>
      </p:sp>
      <p:sp>
        <p:nvSpPr>
          <p:cNvPr id="3" name="Slide Number Placeholder 2">
            <a:extLst>
              <a:ext uri="{FF2B5EF4-FFF2-40B4-BE49-F238E27FC236}">
                <a16:creationId xmlns:a16="http://schemas.microsoft.com/office/drawing/2014/main" id="{E586BE63-6608-44F2-B6A5-5A0A50A60A89}"/>
              </a:ext>
            </a:extLst>
          </p:cNvPr>
          <p:cNvSpPr>
            <a:spLocks noGrp="1"/>
          </p:cNvSpPr>
          <p:nvPr>
            <p:ph type="sldNum" sz="quarter" idx="10"/>
          </p:nvPr>
        </p:nvSpPr>
        <p:spPr/>
        <p:txBody>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3A070432-3529-40C5-8FEB-D4971A33D95E}" type="slidenum">
              <a:rPr lang="en-GB" altLang="en-US" sz="1600">
                <a:solidFill>
                  <a:srgbClr val="BFBFBF"/>
                </a:solidFill>
              </a:rPr>
              <a:pPr/>
              <a:t>45</a:t>
            </a:fld>
            <a:endParaRPr lang="en-GB" altLang="en-US" sz="1600">
              <a:solidFill>
                <a:srgbClr val="BFBFBF"/>
              </a:solidFill>
            </a:endParaRPr>
          </a:p>
        </p:txBody>
      </p:sp>
      <p:sp>
        <p:nvSpPr>
          <p:cNvPr id="12292" name="Text Box 7">
            <a:extLst>
              <a:ext uri="{FF2B5EF4-FFF2-40B4-BE49-F238E27FC236}">
                <a16:creationId xmlns:a16="http://schemas.microsoft.com/office/drawing/2014/main" id="{169B30CE-7F88-4B39-B9DD-BACB5DB2B8C5}"/>
              </a:ext>
            </a:extLst>
          </p:cNvPr>
          <p:cNvSpPr txBox="1">
            <a:spLocks noChangeArrowheads="1"/>
          </p:cNvSpPr>
          <p:nvPr/>
        </p:nvSpPr>
        <p:spPr bwMode="auto">
          <a:xfrm>
            <a:off x="2413182" y="1523494"/>
            <a:ext cx="7627937"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rgbClr val="1195D3"/>
              </a:buClr>
              <a:buFont typeface="Wingdings" panose="05000000000000000000" pitchFamily="2" charset="2"/>
              <a:buChar char="§"/>
              <a:defRPr sz="3200">
                <a:solidFill>
                  <a:schemeClr val="tx1"/>
                </a:solidFill>
                <a:latin typeface="Arial" panose="020B0604020202020204" pitchFamily="34" charset="0"/>
                <a:ea typeface="ＭＳ Ｐゴシック" panose="020B0600070205080204" pitchFamily="34" charset="-128"/>
              </a:defRPr>
            </a:lvl1pPr>
            <a:lvl2pPr marL="742950" indent="-285750" eaLnBrk="0" hangingPunct="0">
              <a:spcBef>
                <a:spcPct val="20000"/>
              </a:spcBef>
              <a:buClr>
                <a:srgbClr val="1195D3"/>
              </a:buClr>
              <a:buFont typeface="Wingdings" panose="05000000000000000000" pitchFamily="2" charset="2"/>
              <a:buChar char="§"/>
              <a:defRPr sz="2800">
                <a:solidFill>
                  <a:schemeClr val="tx1"/>
                </a:solidFill>
                <a:latin typeface="Arial" panose="020B0604020202020204" pitchFamily="34" charset="0"/>
                <a:ea typeface="ＭＳ Ｐゴシック" panose="020B0600070205080204" pitchFamily="34" charset="-128"/>
              </a:defRPr>
            </a:lvl2pPr>
            <a:lvl3pPr marL="1143000" indent="-228600" eaLnBrk="0" hangingPunct="0">
              <a:spcBef>
                <a:spcPct val="20000"/>
              </a:spcBef>
              <a:buClr>
                <a:srgbClr val="1195D3"/>
              </a:buClr>
              <a:buFont typeface="Wingdings" panose="05000000000000000000" pitchFamily="2" charset="2"/>
              <a:buChar char="§"/>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4pPr>
            <a:lvl5pPr marL="2057400" indent="-228600" eaLnBrk="0" hangingPunct="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r>
              <a:rPr lang="en-GB" altLang="en-US" sz="2000" dirty="0">
                <a:latin typeface="+mj-lt"/>
                <a:cs typeface="Arial" panose="020B0604020202020204" pitchFamily="34" charset="0"/>
              </a:rPr>
              <a:t>A national survey of restaurant goers found a mean for excellent food  quality of 4.99.  What can we conclude regarding how the quality of food for the Gino restaurant compares to the national average? </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DF45CB5-B511-41D1-A219-F2F01FA79747}"/>
              </a:ext>
            </a:extLst>
          </p:cNvPr>
          <p:cNvSpPr>
            <a:spLocks noGrp="1"/>
          </p:cNvSpPr>
          <p:nvPr>
            <p:ph type="sldNum" sz="quarter" idx="10"/>
          </p:nvPr>
        </p:nvSpPr>
        <p:spPr/>
        <p:txBody>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AC8B87CE-6CA6-48E1-A60F-8B3B5EFF2856}" type="slidenum">
              <a:rPr lang="en-GB" altLang="en-US" sz="1600">
                <a:solidFill>
                  <a:srgbClr val="BFBFBF"/>
                </a:solidFill>
              </a:rPr>
              <a:pPr/>
              <a:t>46</a:t>
            </a:fld>
            <a:endParaRPr lang="en-GB" altLang="en-US" sz="1600">
              <a:solidFill>
                <a:srgbClr val="BFBFBF"/>
              </a:solidFill>
            </a:endParaRPr>
          </a:p>
        </p:txBody>
      </p:sp>
      <p:sp>
        <p:nvSpPr>
          <p:cNvPr id="7" name="Title 1">
            <a:extLst>
              <a:ext uri="{FF2B5EF4-FFF2-40B4-BE49-F238E27FC236}">
                <a16:creationId xmlns:a16="http://schemas.microsoft.com/office/drawing/2014/main" id="{7ED88842-8158-438F-87C0-6DD5ECEB36C8}"/>
              </a:ext>
            </a:extLst>
          </p:cNvPr>
          <p:cNvSpPr>
            <a:spLocks noGrp="1"/>
          </p:cNvSpPr>
          <p:nvPr>
            <p:ph type="title"/>
          </p:nvPr>
        </p:nvSpPr>
        <p:spPr>
          <a:xfrm>
            <a:off x="2913064" y="246063"/>
            <a:ext cx="7297737" cy="1143000"/>
          </a:xfrm>
        </p:spPr>
        <p:txBody>
          <a:bodyPr/>
          <a:lstStyle/>
          <a:p>
            <a:pPr eaLnBrk="1" hangingPunct="1">
              <a:defRPr/>
            </a:pPr>
            <a:r>
              <a:rPr lang="en-GB" sz="3000" dirty="0">
                <a:effectLst>
                  <a:outerShdw blurRad="38100" dist="38100" dir="2700000" algn="tl">
                    <a:srgbClr val="C0C0C0"/>
                  </a:outerShdw>
                </a:effectLst>
              </a:rPr>
              <a:t>Testing a single mean</a:t>
            </a:r>
          </a:p>
        </p:txBody>
      </p:sp>
      <p:sp>
        <p:nvSpPr>
          <p:cNvPr id="13316" name="Text Box 7">
            <a:extLst>
              <a:ext uri="{FF2B5EF4-FFF2-40B4-BE49-F238E27FC236}">
                <a16:creationId xmlns:a16="http://schemas.microsoft.com/office/drawing/2014/main" id="{941E8D9E-AADA-420C-AC70-ACC949D87A4C}"/>
              </a:ext>
            </a:extLst>
          </p:cNvPr>
          <p:cNvSpPr txBox="1">
            <a:spLocks noChangeArrowheads="1"/>
          </p:cNvSpPr>
          <p:nvPr/>
        </p:nvSpPr>
        <p:spPr bwMode="auto">
          <a:xfrm>
            <a:off x="2735264" y="1627189"/>
            <a:ext cx="7627937" cy="47089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rgbClr val="1195D3"/>
              </a:buClr>
              <a:buFont typeface="Wingdings" panose="05000000000000000000" pitchFamily="2" charset="2"/>
              <a:buChar char="§"/>
              <a:defRPr sz="3200">
                <a:solidFill>
                  <a:schemeClr val="tx1"/>
                </a:solidFill>
                <a:latin typeface="Arial" panose="020B0604020202020204" pitchFamily="34" charset="0"/>
                <a:ea typeface="ＭＳ Ｐゴシック" panose="020B0600070205080204" pitchFamily="34" charset="-128"/>
              </a:defRPr>
            </a:lvl1pPr>
            <a:lvl2pPr marL="742950" indent="-285750" eaLnBrk="0" hangingPunct="0">
              <a:spcBef>
                <a:spcPct val="20000"/>
              </a:spcBef>
              <a:buClr>
                <a:srgbClr val="1195D3"/>
              </a:buClr>
              <a:buFont typeface="Wingdings" panose="05000000000000000000" pitchFamily="2" charset="2"/>
              <a:buChar char="§"/>
              <a:defRPr sz="2800">
                <a:solidFill>
                  <a:schemeClr val="tx1"/>
                </a:solidFill>
                <a:latin typeface="Arial" panose="020B0604020202020204" pitchFamily="34" charset="0"/>
                <a:ea typeface="ＭＳ Ｐゴシック" panose="020B0600070205080204" pitchFamily="34" charset="-128"/>
              </a:defRPr>
            </a:lvl2pPr>
            <a:lvl3pPr marL="1143000" indent="-228600" eaLnBrk="0" hangingPunct="0">
              <a:spcBef>
                <a:spcPct val="20000"/>
              </a:spcBef>
              <a:buClr>
                <a:srgbClr val="1195D3"/>
              </a:buClr>
              <a:buFont typeface="Wingdings" panose="05000000000000000000" pitchFamily="2" charset="2"/>
              <a:buChar char="§"/>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4pPr>
            <a:lvl5pPr marL="2057400" indent="-228600" eaLnBrk="0" hangingPunct="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r>
              <a:rPr lang="en-GB" altLang="en-US" sz="2000" dirty="0">
                <a:latin typeface="+mj-lt"/>
                <a:cs typeface="Arial" panose="020B0604020202020204" pitchFamily="34" charset="0"/>
              </a:rPr>
              <a:t>A national survey of restaurant goers found a mean for excellent food  quality of 4.99.  What can we conclude regarding how the quality of food for Gino’s restaurant compares to the national average? </a:t>
            </a:r>
          </a:p>
          <a:p>
            <a:pPr>
              <a:spcBef>
                <a:spcPct val="0"/>
              </a:spcBef>
              <a:buClrTx/>
              <a:buFontTx/>
              <a:buNone/>
            </a:pPr>
            <a:endParaRPr lang="en-GB" altLang="en-US" sz="2000" dirty="0">
              <a:latin typeface="Lucida Bright" panose="02040602050505020304" pitchFamily="18" charset="0"/>
              <a:cs typeface="Arial" panose="020B0604020202020204" pitchFamily="34" charset="0"/>
            </a:endParaRPr>
          </a:p>
          <a:p>
            <a:pPr>
              <a:spcBef>
                <a:spcPct val="0"/>
              </a:spcBef>
              <a:buClrTx/>
              <a:buFontTx/>
              <a:buNone/>
            </a:pPr>
            <a:endParaRPr lang="en-GB" altLang="en-US" sz="2000" dirty="0">
              <a:latin typeface="Lucida Bright" panose="02040602050505020304" pitchFamily="18" charset="0"/>
              <a:cs typeface="Arial" panose="020B0604020202020204" pitchFamily="34" charset="0"/>
            </a:endParaRPr>
          </a:p>
          <a:p>
            <a:pPr>
              <a:spcBef>
                <a:spcPct val="0"/>
              </a:spcBef>
              <a:buClrTx/>
              <a:buFontTx/>
              <a:buNone/>
            </a:pPr>
            <a:endParaRPr lang="en-GB" altLang="en-US" sz="2000" dirty="0">
              <a:latin typeface="Lucida Bright" panose="02040602050505020304" pitchFamily="18" charset="0"/>
              <a:cs typeface="Arial" panose="020B0604020202020204" pitchFamily="34" charset="0"/>
            </a:endParaRPr>
          </a:p>
          <a:p>
            <a:pPr>
              <a:spcBef>
                <a:spcPct val="0"/>
              </a:spcBef>
              <a:buClrTx/>
              <a:buFontTx/>
              <a:buNone/>
            </a:pPr>
            <a:r>
              <a:rPr lang="en-GB" altLang="en-US" sz="2000" dirty="0">
                <a:latin typeface="+mj-lt"/>
                <a:cs typeface="Arial" panose="020B0604020202020204" pitchFamily="34" charset="0"/>
              </a:rPr>
              <a:t>H</a:t>
            </a:r>
            <a:r>
              <a:rPr lang="en-GB" altLang="en-US" sz="2000" baseline="-25000" dirty="0">
                <a:latin typeface="+mj-lt"/>
                <a:cs typeface="Arial" panose="020B0604020202020204" pitchFamily="34" charset="0"/>
              </a:rPr>
              <a:t>O</a:t>
            </a:r>
            <a:r>
              <a:rPr lang="en-GB" altLang="en-US" sz="2000" dirty="0">
                <a:latin typeface="+mj-lt"/>
                <a:cs typeface="Arial" panose="020B0604020202020204" pitchFamily="34" charset="0"/>
              </a:rPr>
              <a:t> :  There is no significant difference between Gino’s and the national average in terms of excellent food quality.</a:t>
            </a:r>
          </a:p>
          <a:p>
            <a:pPr>
              <a:spcBef>
                <a:spcPct val="0"/>
              </a:spcBef>
              <a:buClrTx/>
              <a:buFontTx/>
              <a:buNone/>
            </a:pPr>
            <a:endParaRPr lang="en-GB" altLang="en-US" sz="2000" dirty="0">
              <a:latin typeface="+mj-lt"/>
              <a:cs typeface="Arial" panose="020B0604020202020204" pitchFamily="34" charset="0"/>
            </a:endParaRPr>
          </a:p>
          <a:p>
            <a:pPr>
              <a:spcBef>
                <a:spcPct val="0"/>
              </a:spcBef>
              <a:buClrTx/>
              <a:buFontTx/>
              <a:buNone/>
            </a:pPr>
            <a:r>
              <a:rPr lang="en-GB" altLang="en-US" sz="2000" dirty="0">
                <a:latin typeface="+mj-lt"/>
                <a:cs typeface="Arial" panose="020B0604020202020204" pitchFamily="34" charset="0"/>
              </a:rPr>
              <a:t>H</a:t>
            </a:r>
            <a:r>
              <a:rPr lang="en-GB" altLang="en-US" sz="2000" baseline="-25000" dirty="0">
                <a:latin typeface="+mj-lt"/>
                <a:cs typeface="Arial" panose="020B0604020202020204" pitchFamily="34" charset="0"/>
              </a:rPr>
              <a:t>A</a:t>
            </a:r>
            <a:r>
              <a:rPr lang="en-GB" altLang="en-US" sz="2000" dirty="0">
                <a:latin typeface="+mj-lt"/>
                <a:cs typeface="Arial" panose="020B0604020202020204" pitchFamily="34" charset="0"/>
              </a:rPr>
              <a:t> : There is significant difference between Gino’s and the national average in terms of excellent food quality</a:t>
            </a:r>
          </a:p>
          <a:p>
            <a:pPr>
              <a:spcBef>
                <a:spcPct val="0"/>
              </a:spcBef>
              <a:buClrTx/>
              <a:buFontTx/>
              <a:buNone/>
            </a:pPr>
            <a:endParaRPr lang="en-GB" altLang="en-US" sz="2000" dirty="0">
              <a:latin typeface="+mj-lt"/>
              <a:cs typeface="Arial" panose="020B0604020202020204" pitchFamily="34" charset="0"/>
            </a:endParaRPr>
          </a:p>
          <a:p>
            <a:pPr>
              <a:spcBef>
                <a:spcPct val="0"/>
              </a:spcBef>
              <a:buClrTx/>
              <a:buFontTx/>
              <a:buNone/>
            </a:pPr>
            <a:r>
              <a:rPr lang="en-GB" altLang="en-US" sz="2000" dirty="0">
                <a:latin typeface="+mj-lt"/>
                <a:cs typeface="Arial" panose="020B0604020202020204" pitchFamily="34" charset="0"/>
              </a:rPr>
              <a:t>Level of significance:  .05</a:t>
            </a:r>
          </a:p>
          <a:p>
            <a:pPr>
              <a:spcBef>
                <a:spcPct val="0"/>
              </a:spcBef>
              <a:buClrTx/>
              <a:buFontTx/>
              <a:buNone/>
            </a:pPr>
            <a:r>
              <a:rPr lang="en-GB" altLang="en-US" sz="2000" dirty="0">
                <a:latin typeface="Lucida Bright" panose="02040602050505020304" pitchFamily="18" charset="0"/>
                <a:cs typeface="Arial" panose="020B0604020202020204" pitchFamily="34" charset="0"/>
              </a:rPr>
              <a:t> </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DF45CB5-B511-41D1-A219-F2F01FA79747}"/>
              </a:ext>
            </a:extLst>
          </p:cNvPr>
          <p:cNvSpPr>
            <a:spLocks noGrp="1"/>
          </p:cNvSpPr>
          <p:nvPr>
            <p:ph type="sldNum" sz="quarter" idx="10"/>
          </p:nvPr>
        </p:nvSpPr>
        <p:spPr/>
        <p:txBody>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AC8B87CE-6CA6-48E1-A60F-8B3B5EFF2856}" type="slidenum">
              <a:rPr lang="en-GB" altLang="en-US" sz="1600">
                <a:solidFill>
                  <a:srgbClr val="BFBFBF"/>
                </a:solidFill>
              </a:rPr>
              <a:pPr/>
              <a:t>47</a:t>
            </a:fld>
            <a:endParaRPr lang="en-GB" altLang="en-US" sz="1600">
              <a:solidFill>
                <a:srgbClr val="BFBFBF"/>
              </a:solidFill>
            </a:endParaRPr>
          </a:p>
        </p:txBody>
      </p:sp>
      <p:sp>
        <p:nvSpPr>
          <p:cNvPr id="7" name="Title 1">
            <a:extLst>
              <a:ext uri="{FF2B5EF4-FFF2-40B4-BE49-F238E27FC236}">
                <a16:creationId xmlns:a16="http://schemas.microsoft.com/office/drawing/2014/main" id="{7ED88842-8158-438F-87C0-6DD5ECEB36C8}"/>
              </a:ext>
            </a:extLst>
          </p:cNvPr>
          <p:cNvSpPr>
            <a:spLocks noGrp="1"/>
          </p:cNvSpPr>
          <p:nvPr>
            <p:ph type="title"/>
          </p:nvPr>
        </p:nvSpPr>
        <p:spPr>
          <a:xfrm>
            <a:off x="2913064" y="246063"/>
            <a:ext cx="7297737" cy="1143000"/>
          </a:xfrm>
        </p:spPr>
        <p:txBody>
          <a:bodyPr/>
          <a:lstStyle/>
          <a:p>
            <a:pPr eaLnBrk="1" hangingPunct="1">
              <a:defRPr/>
            </a:pPr>
            <a:r>
              <a:rPr lang="en-GB" sz="3000" dirty="0">
                <a:effectLst>
                  <a:outerShdw blurRad="38100" dist="38100" dir="2700000" algn="tl">
                    <a:srgbClr val="C0C0C0"/>
                  </a:outerShdw>
                </a:effectLst>
              </a:rPr>
              <a:t>Testing a single mean</a:t>
            </a:r>
          </a:p>
        </p:txBody>
      </p:sp>
      <p:sp>
        <p:nvSpPr>
          <p:cNvPr id="13316" name="Text Box 7">
            <a:extLst>
              <a:ext uri="{FF2B5EF4-FFF2-40B4-BE49-F238E27FC236}">
                <a16:creationId xmlns:a16="http://schemas.microsoft.com/office/drawing/2014/main" id="{941E8D9E-AADA-420C-AC70-ACC949D87A4C}"/>
              </a:ext>
            </a:extLst>
          </p:cNvPr>
          <p:cNvSpPr txBox="1">
            <a:spLocks noChangeArrowheads="1"/>
          </p:cNvSpPr>
          <p:nvPr/>
        </p:nvSpPr>
        <p:spPr bwMode="auto">
          <a:xfrm>
            <a:off x="2282032" y="1664896"/>
            <a:ext cx="7627937" cy="4401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rgbClr val="1195D3"/>
              </a:buClr>
              <a:buFont typeface="Wingdings" panose="05000000000000000000" pitchFamily="2" charset="2"/>
              <a:buChar char="§"/>
              <a:defRPr sz="3200">
                <a:solidFill>
                  <a:schemeClr val="tx1"/>
                </a:solidFill>
                <a:latin typeface="Arial" panose="020B0604020202020204" pitchFamily="34" charset="0"/>
                <a:ea typeface="ＭＳ Ｐゴシック" panose="020B0600070205080204" pitchFamily="34" charset="-128"/>
              </a:defRPr>
            </a:lvl1pPr>
            <a:lvl2pPr marL="742950" indent="-285750" eaLnBrk="0" hangingPunct="0">
              <a:spcBef>
                <a:spcPct val="20000"/>
              </a:spcBef>
              <a:buClr>
                <a:srgbClr val="1195D3"/>
              </a:buClr>
              <a:buFont typeface="Wingdings" panose="05000000000000000000" pitchFamily="2" charset="2"/>
              <a:buChar char="§"/>
              <a:defRPr sz="2800">
                <a:solidFill>
                  <a:schemeClr val="tx1"/>
                </a:solidFill>
                <a:latin typeface="Arial" panose="020B0604020202020204" pitchFamily="34" charset="0"/>
                <a:ea typeface="ＭＳ Ｐゴシック" panose="020B0600070205080204" pitchFamily="34" charset="-128"/>
              </a:defRPr>
            </a:lvl2pPr>
            <a:lvl3pPr marL="1143000" indent="-228600" eaLnBrk="0" hangingPunct="0">
              <a:spcBef>
                <a:spcPct val="20000"/>
              </a:spcBef>
              <a:buClr>
                <a:srgbClr val="1195D3"/>
              </a:buClr>
              <a:buFont typeface="Wingdings" panose="05000000000000000000" pitchFamily="2" charset="2"/>
              <a:buChar char="§"/>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4pPr>
            <a:lvl5pPr marL="2057400" indent="-228600" eaLnBrk="0" hangingPunct="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r>
              <a:rPr lang="en-GB" altLang="en-US" sz="2000" dirty="0">
                <a:latin typeface="+mj-lt"/>
                <a:cs typeface="Arial" panose="020B0604020202020204" pitchFamily="34" charset="0"/>
              </a:rPr>
              <a:t>Alternative hypotheses can be phrased in </a:t>
            </a:r>
            <a:r>
              <a:rPr lang="en-GB" altLang="en-US" sz="2000" b="1" dirty="0">
                <a:latin typeface="+mj-lt"/>
                <a:cs typeface="Arial" panose="020B0604020202020204" pitchFamily="34" charset="0"/>
              </a:rPr>
              <a:t>one</a:t>
            </a:r>
            <a:r>
              <a:rPr lang="en-GB" altLang="en-US" sz="2000" dirty="0">
                <a:latin typeface="+mj-lt"/>
                <a:cs typeface="Arial" panose="020B0604020202020204" pitchFamily="34" charset="0"/>
              </a:rPr>
              <a:t> of </a:t>
            </a:r>
            <a:r>
              <a:rPr lang="en-GB" altLang="en-US" sz="2000" b="1" dirty="0">
                <a:latin typeface="+mj-lt"/>
                <a:cs typeface="Arial" panose="020B0604020202020204" pitchFamily="34" charset="0"/>
              </a:rPr>
              <a:t>two</a:t>
            </a:r>
            <a:r>
              <a:rPr lang="en-GB" altLang="en-US" sz="2000" dirty="0">
                <a:latin typeface="+mj-lt"/>
                <a:cs typeface="Arial" panose="020B0604020202020204" pitchFamily="34" charset="0"/>
              </a:rPr>
              <a:t> ways:</a:t>
            </a:r>
          </a:p>
          <a:p>
            <a:pPr marL="342900" indent="-342900">
              <a:spcBef>
                <a:spcPct val="0"/>
              </a:spcBef>
              <a:buClrTx/>
            </a:pPr>
            <a:r>
              <a:rPr lang="en-GB" altLang="en-US" sz="2000" dirty="0">
                <a:solidFill>
                  <a:srgbClr val="FF0000"/>
                </a:solidFill>
                <a:latin typeface="+mj-lt"/>
                <a:cs typeface="Arial" panose="020B0604020202020204" pitchFamily="34" charset="0"/>
              </a:rPr>
              <a:t>“There is a significant difference….”  </a:t>
            </a:r>
            <a:r>
              <a:rPr lang="en-GB" altLang="en-US" sz="2000" dirty="0">
                <a:latin typeface="+mj-lt"/>
                <a:cs typeface="Arial" panose="020B0604020202020204" pitchFamily="34" charset="0"/>
              </a:rPr>
              <a:t>or </a:t>
            </a:r>
          </a:p>
          <a:p>
            <a:pPr marL="342900" indent="-342900">
              <a:spcBef>
                <a:spcPct val="0"/>
              </a:spcBef>
              <a:buClrTx/>
            </a:pPr>
            <a:r>
              <a:rPr lang="en-GB" altLang="en-US" sz="2000" dirty="0">
                <a:solidFill>
                  <a:srgbClr val="0070C0"/>
                </a:solidFill>
                <a:latin typeface="+mj-lt"/>
                <a:cs typeface="Arial" panose="020B0604020202020204" pitchFamily="34" charset="0"/>
              </a:rPr>
              <a:t>“the sample mean is significantly greater than / smaller than….”</a:t>
            </a:r>
          </a:p>
          <a:p>
            <a:pPr>
              <a:spcBef>
                <a:spcPct val="0"/>
              </a:spcBef>
              <a:buClrTx/>
              <a:buFontTx/>
              <a:buNone/>
            </a:pPr>
            <a:endParaRPr lang="en-GB" altLang="en-US" sz="2000" dirty="0">
              <a:latin typeface="+mj-lt"/>
              <a:cs typeface="Arial" panose="020B0604020202020204" pitchFamily="34" charset="0"/>
            </a:endParaRPr>
          </a:p>
          <a:p>
            <a:pPr>
              <a:spcBef>
                <a:spcPct val="0"/>
              </a:spcBef>
              <a:buClrTx/>
              <a:buFontTx/>
              <a:buNone/>
            </a:pPr>
            <a:r>
              <a:rPr lang="en-GB" altLang="en-US" sz="2000" dirty="0">
                <a:latin typeface="+mj-lt"/>
                <a:cs typeface="Arial" panose="020B0604020202020204" pitchFamily="34" charset="0"/>
              </a:rPr>
              <a:t>The first requires a </a:t>
            </a:r>
            <a:r>
              <a:rPr lang="en-GB" altLang="en-US" sz="2000" dirty="0">
                <a:solidFill>
                  <a:srgbClr val="FF0000"/>
                </a:solidFill>
                <a:latin typeface="+mj-lt"/>
                <a:cs typeface="Arial" panose="020B0604020202020204" pitchFamily="34" charset="0"/>
              </a:rPr>
              <a:t>two-tailed test</a:t>
            </a:r>
            <a:r>
              <a:rPr lang="en-GB" altLang="en-US" sz="2000" dirty="0">
                <a:latin typeface="+mj-lt"/>
                <a:cs typeface="Arial" panose="020B0604020202020204" pitchFamily="34" charset="0"/>
              </a:rPr>
              <a:t>, because we are looking at if the sample mean is bigger than or smaller than something else. </a:t>
            </a:r>
          </a:p>
          <a:p>
            <a:pPr>
              <a:spcBef>
                <a:spcPct val="0"/>
              </a:spcBef>
              <a:buClrTx/>
              <a:buFontTx/>
              <a:buNone/>
            </a:pPr>
            <a:endParaRPr lang="en-GB" altLang="en-US" sz="2000" dirty="0">
              <a:latin typeface="+mj-lt"/>
              <a:cs typeface="Arial" panose="020B0604020202020204" pitchFamily="34" charset="0"/>
            </a:endParaRPr>
          </a:p>
          <a:p>
            <a:pPr>
              <a:spcBef>
                <a:spcPct val="0"/>
              </a:spcBef>
              <a:buClrTx/>
              <a:buFontTx/>
              <a:buNone/>
            </a:pPr>
            <a:r>
              <a:rPr lang="en-GB" altLang="en-US" sz="2000" dirty="0">
                <a:latin typeface="+mj-lt"/>
                <a:cs typeface="Arial" panose="020B0604020202020204" pitchFamily="34" charset="0"/>
              </a:rPr>
              <a:t>The second requires a </a:t>
            </a:r>
            <a:r>
              <a:rPr lang="en-GB" altLang="en-US" sz="2000" dirty="0">
                <a:solidFill>
                  <a:srgbClr val="0070C0"/>
                </a:solidFill>
                <a:latin typeface="+mj-lt"/>
                <a:cs typeface="Arial" panose="020B0604020202020204" pitchFamily="34" charset="0"/>
              </a:rPr>
              <a:t>one-tailed test</a:t>
            </a:r>
            <a:r>
              <a:rPr lang="en-GB" altLang="en-US" sz="2000" dirty="0">
                <a:latin typeface="+mj-lt"/>
                <a:cs typeface="Arial" panose="020B0604020202020204" pitchFamily="34" charset="0"/>
              </a:rPr>
              <a:t>, because we are looking at if the sample mean is bigger (or smaller)</a:t>
            </a:r>
          </a:p>
          <a:p>
            <a:pPr>
              <a:spcBef>
                <a:spcPct val="0"/>
              </a:spcBef>
              <a:buClrTx/>
              <a:buFontTx/>
              <a:buNone/>
            </a:pPr>
            <a:endParaRPr lang="en-GB" altLang="en-US" sz="2000" dirty="0">
              <a:latin typeface="+mj-lt"/>
              <a:cs typeface="Arial" panose="020B0604020202020204" pitchFamily="34" charset="0"/>
            </a:endParaRPr>
          </a:p>
          <a:p>
            <a:pPr>
              <a:spcBef>
                <a:spcPct val="0"/>
              </a:spcBef>
              <a:buClrTx/>
              <a:buFontTx/>
              <a:buNone/>
            </a:pPr>
            <a:r>
              <a:rPr lang="en-GB" altLang="en-US" sz="2000" dirty="0">
                <a:latin typeface="+mj-lt"/>
                <a:cs typeface="Arial" panose="020B0604020202020204" pitchFamily="34" charset="0"/>
              </a:rPr>
              <a:t>H</a:t>
            </a:r>
            <a:r>
              <a:rPr lang="en-GB" altLang="en-US" sz="2000" baseline="-25000" dirty="0">
                <a:latin typeface="+mj-lt"/>
                <a:cs typeface="Arial" panose="020B0604020202020204" pitchFamily="34" charset="0"/>
              </a:rPr>
              <a:t>A</a:t>
            </a:r>
            <a:r>
              <a:rPr lang="en-GB" altLang="en-US" sz="2000" dirty="0">
                <a:latin typeface="+mj-lt"/>
                <a:cs typeface="Arial" panose="020B0604020202020204" pitchFamily="34" charset="0"/>
              </a:rPr>
              <a:t> : There is significant difference between Samouel and the national average in terms of excellent food quality</a:t>
            </a:r>
          </a:p>
          <a:p>
            <a:pPr>
              <a:spcBef>
                <a:spcPct val="0"/>
              </a:spcBef>
              <a:buClrTx/>
              <a:buFontTx/>
              <a:buNone/>
            </a:pPr>
            <a:endParaRPr lang="en-GB" altLang="en-US" sz="2000" dirty="0">
              <a:latin typeface="+mj-lt"/>
              <a:cs typeface="Arial" panose="020B0604020202020204" pitchFamily="34" charset="0"/>
            </a:endParaRPr>
          </a:p>
          <a:p>
            <a:pPr>
              <a:spcBef>
                <a:spcPct val="0"/>
              </a:spcBef>
              <a:buClrTx/>
              <a:buFontTx/>
              <a:buNone/>
            </a:pPr>
            <a:r>
              <a:rPr lang="en-GB" altLang="en-US" sz="2000" dirty="0">
                <a:latin typeface="Lucida Bright" panose="02040602050505020304" pitchFamily="18" charset="0"/>
                <a:cs typeface="Arial" panose="020B0604020202020204" pitchFamily="34" charset="0"/>
              </a:rPr>
              <a:t> </a:t>
            </a:r>
          </a:p>
        </p:txBody>
      </p:sp>
    </p:spTree>
    <p:extLst>
      <p:ext uri="{BB962C8B-B14F-4D97-AF65-F5344CB8AC3E}">
        <p14:creationId xmlns:p14="http://schemas.microsoft.com/office/powerpoint/2010/main" val="24706098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BDD774A-3793-4457-9162-AFE9F6E54B78}"/>
              </a:ext>
            </a:extLst>
          </p:cNvPr>
          <p:cNvSpPr>
            <a:spLocks noGrp="1"/>
          </p:cNvSpPr>
          <p:nvPr>
            <p:ph type="title"/>
          </p:nvPr>
        </p:nvSpPr>
        <p:spPr/>
        <p:txBody>
          <a:bodyPr/>
          <a:lstStyle/>
          <a:p>
            <a:r>
              <a:rPr lang="en-GB" dirty="0">
                <a:effectLst>
                  <a:outerShdw blurRad="38100" dist="38100" dir="2700000" algn="tl">
                    <a:srgbClr val="000000">
                      <a:alpha val="43137"/>
                    </a:srgbClr>
                  </a:outerShdw>
                </a:effectLst>
              </a:rPr>
              <a:t>Testing hypotheses</a:t>
            </a:r>
          </a:p>
        </p:txBody>
      </p:sp>
      <p:sp>
        <p:nvSpPr>
          <p:cNvPr id="7" name="Content Placeholder 6">
            <a:extLst>
              <a:ext uri="{FF2B5EF4-FFF2-40B4-BE49-F238E27FC236}">
                <a16:creationId xmlns:a16="http://schemas.microsoft.com/office/drawing/2014/main" id="{9C5E5BAD-5204-4F8B-AD13-9AD6FA9C2C35}"/>
              </a:ext>
            </a:extLst>
          </p:cNvPr>
          <p:cNvSpPr>
            <a:spLocks noGrp="1"/>
          </p:cNvSpPr>
          <p:nvPr>
            <p:ph idx="1"/>
          </p:nvPr>
        </p:nvSpPr>
        <p:spPr>
          <a:xfrm>
            <a:off x="1981201" y="1389271"/>
            <a:ext cx="8229598" cy="3720057"/>
          </a:xfrm>
        </p:spPr>
        <p:txBody>
          <a:bodyPr>
            <a:noAutofit/>
          </a:bodyPr>
          <a:lstStyle/>
          <a:p>
            <a:pPr marL="457200" indent="-457200">
              <a:lnSpc>
                <a:spcPct val="150000"/>
              </a:lnSpc>
              <a:spcBef>
                <a:spcPts val="0"/>
              </a:spcBef>
              <a:buFont typeface="+mj-lt"/>
              <a:buAutoNum type="arabicPeriod"/>
            </a:pPr>
            <a:r>
              <a:rPr lang="en-GB" sz="2000" dirty="0">
                <a:latin typeface="+mj-lt"/>
              </a:rPr>
              <a:t>To decide if we should reject or retain the null hypothesis we run an inferential test</a:t>
            </a:r>
          </a:p>
          <a:p>
            <a:pPr marL="457200" indent="-457200">
              <a:lnSpc>
                <a:spcPct val="150000"/>
              </a:lnSpc>
              <a:spcBef>
                <a:spcPts val="0"/>
              </a:spcBef>
              <a:buFont typeface="+mj-lt"/>
              <a:buAutoNum type="arabicPeriod"/>
            </a:pPr>
            <a:r>
              <a:rPr lang="en-GB" sz="2000" dirty="0">
                <a:latin typeface="+mj-lt"/>
              </a:rPr>
              <a:t>This produces a significance value (sig value) or probability (p value).</a:t>
            </a:r>
          </a:p>
          <a:p>
            <a:pPr marL="457200" indent="-457200">
              <a:lnSpc>
                <a:spcPct val="150000"/>
              </a:lnSpc>
              <a:spcBef>
                <a:spcPts val="0"/>
              </a:spcBef>
              <a:buFont typeface="+mj-lt"/>
              <a:buAutoNum type="arabicPeriod"/>
            </a:pPr>
            <a:r>
              <a:rPr lang="en-GB" sz="2000" dirty="0">
                <a:latin typeface="+mj-lt"/>
              </a:rPr>
              <a:t>We compare this to our level of alpha: .05 (or 5%)</a:t>
            </a:r>
          </a:p>
          <a:p>
            <a:pPr marL="476250" lvl="1" indent="0">
              <a:lnSpc>
                <a:spcPct val="150000"/>
              </a:lnSpc>
              <a:spcBef>
                <a:spcPts val="0"/>
              </a:spcBef>
              <a:buNone/>
            </a:pPr>
            <a:r>
              <a:rPr lang="en-GB" sz="2000" dirty="0">
                <a:latin typeface="+mj-lt"/>
              </a:rPr>
              <a:t>	If the significance value is </a:t>
            </a:r>
            <a:r>
              <a:rPr lang="en-GB" sz="2000" b="1" dirty="0">
                <a:solidFill>
                  <a:srgbClr val="FF0000"/>
                </a:solidFill>
                <a:latin typeface="+mj-lt"/>
              </a:rPr>
              <a:t>less than .05</a:t>
            </a:r>
            <a:r>
              <a:rPr lang="en-GB" sz="2000" dirty="0">
                <a:solidFill>
                  <a:srgbClr val="FF0000"/>
                </a:solidFill>
                <a:latin typeface="+mj-lt"/>
              </a:rPr>
              <a:t> </a:t>
            </a:r>
            <a:r>
              <a:rPr lang="en-GB" sz="2000" dirty="0">
                <a:latin typeface="+mj-lt"/>
              </a:rPr>
              <a:t>we </a:t>
            </a:r>
            <a:r>
              <a:rPr lang="en-GB" sz="2000" b="1" dirty="0">
                <a:solidFill>
                  <a:srgbClr val="FF0000"/>
                </a:solidFill>
                <a:latin typeface="+mj-lt"/>
              </a:rPr>
              <a:t>reject</a:t>
            </a:r>
            <a:r>
              <a:rPr lang="en-GB" sz="2000" dirty="0">
                <a:latin typeface="+mj-lt"/>
              </a:rPr>
              <a:t> the null 	hypothesis and accept the alternative</a:t>
            </a:r>
          </a:p>
          <a:p>
            <a:pPr marL="476250" lvl="1" indent="0">
              <a:lnSpc>
                <a:spcPct val="150000"/>
              </a:lnSpc>
              <a:spcBef>
                <a:spcPts val="0"/>
              </a:spcBef>
              <a:buNone/>
            </a:pPr>
            <a:r>
              <a:rPr lang="en-GB" sz="2000" dirty="0">
                <a:latin typeface="+mj-lt"/>
              </a:rPr>
              <a:t>	If the significance value is </a:t>
            </a:r>
            <a:r>
              <a:rPr lang="en-GB" sz="2000" b="1" dirty="0">
                <a:solidFill>
                  <a:srgbClr val="0070C0"/>
                </a:solidFill>
                <a:latin typeface="+mj-lt"/>
              </a:rPr>
              <a:t>.05 or over </a:t>
            </a:r>
            <a:r>
              <a:rPr lang="en-GB" sz="2000" dirty="0">
                <a:latin typeface="+mj-lt"/>
              </a:rPr>
              <a:t>we </a:t>
            </a:r>
            <a:r>
              <a:rPr lang="en-GB" sz="2000" b="1" dirty="0">
                <a:solidFill>
                  <a:srgbClr val="0070C0"/>
                </a:solidFill>
                <a:latin typeface="+mj-lt"/>
              </a:rPr>
              <a:t>retain</a:t>
            </a:r>
            <a:r>
              <a:rPr lang="en-GB" sz="2000" dirty="0">
                <a:latin typeface="+mj-lt"/>
              </a:rPr>
              <a:t> the null 	hypothesis</a:t>
            </a:r>
          </a:p>
          <a:p>
            <a:pPr marL="0" indent="0">
              <a:lnSpc>
                <a:spcPct val="150000"/>
              </a:lnSpc>
              <a:spcBef>
                <a:spcPts val="0"/>
              </a:spcBef>
              <a:buNone/>
            </a:pPr>
            <a:endParaRPr lang="en-GB" sz="2000" dirty="0">
              <a:latin typeface="+mj-lt"/>
            </a:endParaRPr>
          </a:p>
          <a:p>
            <a:pPr marL="0" indent="0">
              <a:lnSpc>
                <a:spcPct val="150000"/>
              </a:lnSpc>
              <a:spcBef>
                <a:spcPts val="0"/>
              </a:spcBef>
              <a:buNone/>
            </a:pPr>
            <a:r>
              <a:rPr lang="en-GB" sz="2000" dirty="0">
                <a:latin typeface="+mj-lt"/>
              </a:rPr>
              <a:t>Now for the good news – </a:t>
            </a:r>
            <a:r>
              <a:rPr lang="en-GB" sz="2000" b="1" i="1" u="sng" dirty="0">
                <a:latin typeface="+mj-lt"/>
              </a:rPr>
              <a:t>every</a:t>
            </a:r>
            <a:r>
              <a:rPr lang="en-GB" sz="2000" dirty="0">
                <a:latin typeface="+mj-lt"/>
              </a:rPr>
              <a:t> test we look at works like this</a:t>
            </a:r>
          </a:p>
        </p:txBody>
      </p:sp>
      <p:sp>
        <p:nvSpPr>
          <p:cNvPr id="5" name="Slide Number Placeholder 4">
            <a:extLst>
              <a:ext uri="{FF2B5EF4-FFF2-40B4-BE49-F238E27FC236}">
                <a16:creationId xmlns:a16="http://schemas.microsoft.com/office/drawing/2014/main" id="{AD43CC14-74D6-4C67-A321-15EF01A2BBCE}"/>
              </a:ext>
            </a:extLst>
          </p:cNvPr>
          <p:cNvSpPr>
            <a:spLocks noGrp="1"/>
          </p:cNvSpPr>
          <p:nvPr>
            <p:ph type="sldNum" sz="quarter" idx="10"/>
          </p:nvPr>
        </p:nvSpPr>
        <p:spPr/>
        <p:txBody>
          <a:bodyPr/>
          <a:lstStyle/>
          <a:p>
            <a:fld id="{2D1B002B-8F87-436F-B636-4F83194A5528}" type="slidenum">
              <a:rPr lang="en-GB" altLang="en-US" smtClean="0"/>
              <a:pPr/>
              <a:t>48</a:t>
            </a:fld>
            <a:endParaRPr lang="en-GB" altLang="en-US"/>
          </a:p>
        </p:txBody>
      </p:sp>
    </p:spTree>
    <p:extLst>
      <p:ext uri="{BB962C8B-B14F-4D97-AF65-F5344CB8AC3E}">
        <p14:creationId xmlns:p14="http://schemas.microsoft.com/office/powerpoint/2010/main" val="185831042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D3B4815D-DC17-4DBD-9DE9-91206BDB1565}"/>
              </a:ext>
            </a:extLst>
          </p:cNvPr>
          <p:cNvSpPr>
            <a:spLocks noGrp="1"/>
          </p:cNvSpPr>
          <p:nvPr>
            <p:ph type="sldNum" sz="quarter" idx="10"/>
          </p:nvPr>
        </p:nvSpPr>
        <p:spPr>
          <a:xfrm>
            <a:off x="8077200" y="6287911"/>
            <a:ext cx="2133600" cy="365125"/>
          </a:xfrm>
        </p:spPr>
        <p:txBody>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E9C98968-F45B-4F6A-96B9-78EA271AE868}" type="slidenum">
              <a:rPr lang="en-GB" altLang="en-US" sz="1600">
                <a:solidFill>
                  <a:srgbClr val="BFBFBF"/>
                </a:solidFill>
              </a:rPr>
              <a:pPr/>
              <a:t>49</a:t>
            </a:fld>
            <a:endParaRPr lang="en-GB" altLang="en-US" sz="1600">
              <a:solidFill>
                <a:srgbClr val="BFBFBF"/>
              </a:solidFill>
            </a:endParaRPr>
          </a:p>
        </p:txBody>
      </p:sp>
      <p:pic>
        <p:nvPicPr>
          <p:cNvPr id="4" name="Picture 3">
            <a:extLst>
              <a:ext uri="{FF2B5EF4-FFF2-40B4-BE49-F238E27FC236}">
                <a16:creationId xmlns:a16="http://schemas.microsoft.com/office/drawing/2014/main" id="{AEF3C109-7C9D-4EC9-83C4-906DDF93E7F8}"/>
              </a:ext>
            </a:extLst>
          </p:cNvPr>
          <p:cNvPicPr>
            <a:picLocks noChangeAspect="1"/>
          </p:cNvPicPr>
          <p:nvPr/>
        </p:nvPicPr>
        <p:blipFill>
          <a:blip r:embed="rId2"/>
          <a:stretch>
            <a:fillRect/>
          </a:stretch>
        </p:blipFill>
        <p:spPr>
          <a:xfrm>
            <a:off x="1708192" y="1419048"/>
            <a:ext cx="3254383" cy="4868863"/>
          </a:xfrm>
          <a:prstGeom prst="rect">
            <a:avLst/>
          </a:prstGeom>
        </p:spPr>
      </p:pic>
      <p:pic>
        <p:nvPicPr>
          <p:cNvPr id="6" name="Picture 5">
            <a:extLst>
              <a:ext uri="{FF2B5EF4-FFF2-40B4-BE49-F238E27FC236}">
                <a16:creationId xmlns:a16="http://schemas.microsoft.com/office/drawing/2014/main" id="{662A87C7-5577-4F37-83D1-33C6F33A7586}"/>
              </a:ext>
            </a:extLst>
          </p:cNvPr>
          <p:cNvPicPr>
            <a:picLocks noChangeAspect="1"/>
          </p:cNvPicPr>
          <p:nvPr/>
        </p:nvPicPr>
        <p:blipFill>
          <a:blip r:embed="rId3"/>
          <a:stretch>
            <a:fillRect/>
          </a:stretch>
        </p:blipFill>
        <p:spPr>
          <a:xfrm>
            <a:off x="6308858" y="344310"/>
            <a:ext cx="2829506" cy="3087777"/>
          </a:xfrm>
          <a:prstGeom prst="rect">
            <a:avLst/>
          </a:prstGeom>
        </p:spPr>
      </p:pic>
      <p:cxnSp>
        <p:nvCxnSpPr>
          <p:cNvPr id="8" name="Straight Arrow Connector 7">
            <a:extLst>
              <a:ext uri="{FF2B5EF4-FFF2-40B4-BE49-F238E27FC236}">
                <a16:creationId xmlns:a16="http://schemas.microsoft.com/office/drawing/2014/main" id="{5058362F-B1D2-4FE0-909D-F9B187C5B0EA}"/>
              </a:ext>
            </a:extLst>
          </p:cNvPr>
          <p:cNvCxnSpPr>
            <a:cxnSpLocks/>
          </p:cNvCxnSpPr>
          <p:nvPr/>
        </p:nvCxnSpPr>
        <p:spPr bwMode="auto">
          <a:xfrm flipV="1">
            <a:off x="3265715" y="1018907"/>
            <a:ext cx="4072497" cy="4885505"/>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cxnSp>
        <p:nvCxnSpPr>
          <p:cNvPr id="13" name="Straight Arrow Connector 12">
            <a:extLst>
              <a:ext uri="{FF2B5EF4-FFF2-40B4-BE49-F238E27FC236}">
                <a16:creationId xmlns:a16="http://schemas.microsoft.com/office/drawing/2014/main" id="{283C07E7-F592-4D01-814D-8F72A337267C}"/>
              </a:ext>
            </a:extLst>
          </p:cNvPr>
          <p:cNvCxnSpPr/>
          <p:nvPr/>
        </p:nvCxnSpPr>
        <p:spPr bwMode="auto">
          <a:xfrm flipH="1">
            <a:off x="7611291" y="1079867"/>
            <a:ext cx="112320" cy="2664823"/>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sp>
        <p:nvSpPr>
          <p:cNvPr id="15" name="TextBox 14">
            <a:extLst>
              <a:ext uri="{FF2B5EF4-FFF2-40B4-BE49-F238E27FC236}">
                <a16:creationId xmlns:a16="http://schemas.microsoft.com/office/drawing/2014/main" id="{9C3913A6-E89E-4E9B-9EF6-4A80C075E392}"/>
              </a:ext>
            </a:extLst>
          </p:cNvPr>
          <p:cNvSpPr txBox="1"/>
          <p:nvPr/>
        </p:nvSpPr>
        <p:spPr>
          <a:xfrm>
            <a:off x="2820446" y="241360"/>
            <a:ext cx="3483428" cy="646331"/>
          </a:xfrm>
          <a:prstGeom prst="rect">
            <a:avLst/>
          </a:prstGeom>
          <a:noFill/>
        </p:spPr>
        <p:txBody>
          <a:bodyPr wrap="square" rtlCol="0">
            <a:spAutoFit/>
          </a:bodyPr>
          <a:lstStyle/>
          <a:p>
            <a:r>
              <a:rPr lang="en-GB" dirty="0">
                <a:latin typeface="+mj-lt"/>
              </a:rPr>
              <a:t>Selecting responses from Gino’s customers</a:t>
            </a:r>
          </a:p>
        </p:txBody>
      </p:sp>
      <p:pic>
        <p:nvPicPr>
          <p:cNvPr id="5" name="Picture 4">
            <a:extLst>
              <a:ext uri="{FF2B5EF4-FFF2-40B4-BE49-F238E27FC236}">
                <a16:creationId xmlns:a16="http://schemas.microsoft.com/office/drawing/2014/main" id="{DF77CBB4-8977-64E9-C151-6609EA19A56B}"/>
              </a:ext>
            </a:extLst>
          </p:cNvPr>
          <p:cNvPicPr>
            <a:picLocks noChangeAspect="1"/>
          </p:cNvPicPr>
          <p:nvPr/>
        </p:nvPicPr>
        <p:blipFill>
          <a:blip r:embed="rId4"/>
          <a:stretch>
            <a:fillRect/>
          </a:stretch>
        </p:blipFill>
        <p:spPr>
          <a:xfrm>
            <a:off x="5575042" y="3750399"/>
            <a:ext cx="4072498" cy="2866242"/>
          </a:xfrm>
          <a:prstGeom prst="rect">
            <a:avLst/>
          </a:prstGeom>
        </p:spPr>
      </p:pic>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2607CEF-0DB8-42B2-8561-E0A6DD65BB35}"/>
              </a:ext>
            </a:extLst>
          </p:cNvPr>
          <p:cNvSpPr>
            <a:spLocks noGrp="1"/>
          </p:cNvSpPr>
          <p:nvPr>
            <p:ph type="sldNum" sz="quarter" idx="10"/>
          </p:nvPr>
        </p:nvSpPr>
        <p:spPr/>
        <p:txBody>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3F9AC1CF-B09B-4E01-9D3F-6D6316B2A487}" type="slidenum">
              <a:rPr lang="en-GB" altLang="en-US" sz="1600">
                <a:solidFill>
                  <a:srgbClr val="BFBFBF"/>
                </a:solidFill>
              </a:rPr>
              <a:pPr/>
              <a:t>50</a:t>
            </a:fld>
            <a:endParaRPr lang="en-GB" altLang="en-US" sz="1600">
              <a:solidFill>
                <a:srgbClr val="BFBFBF"/>
              </a:solidFill>
            </a:endParaRPr>
          </a:p>
        </p:txBody>
      </p:sp>
      <p:pic>
        <p:nvPicPr>
          <p:cNvPr id="5" name="Picture 4">
            <a:extLst>
              <a:ext uri="{FF2B5EF4-FFF2-40B4-BE49-F238E27FC236}">
                <a16:creationId xmlns:a16="http://schemas.microsoft.com/office/drawing/2014/main" id="{9B1D9E02-9336-CAD8-CF79-B18F84BE8DDF}"/>
              </a:ext>
            </a:extLst>
          </p:cNvPr>
          <p:cNvPicPr>
            <a:picLocks noChangeAspect="1"/>
          </p:cNvPicPr>
          <p:nvPr/>
        </p:nvPicPr>
        <p:blipFill>
          <a:blip r:embed="rId2"/>
          <a:stretch>
            <a:fillRect/>
          </a:stretch>
        </p:blipFill>
        <p:spPr>
          <a:xfrm>
            <a:off x="3319347" y="367988"/>
            <a:ext cx="5029432" cy="2836886"/>
          </a:xfrm>
          <a:prstGeom prst="rect">
            <a:avLst/>
          </a:prstGeom>
        </p:spPr>
      </p:pic>
      <p:pic>
        <p:nvPicPr>
          <p:cNvPr id="9" name="Picture 8">
            <a:extLst>
              <a:ext uri="{FF2B5EF4-FFF2-40B4-BE49-F238E27FC236}">
                <a16:creationId xmlns:a16="http://schemas.microsoft.com/office/drawing/2014/main" id="{58547C68-2D8E-5574-0854-5BD60760A59D}"/>
              </a:ext>
            </a:extLst>
          </p:cNvPr>
          <p:cNvPicPr>
            <a:picLocks noChangeAspect="1"/>
          </p:cNvPicPr>
          <p:nvPr/>
        </p:nvPicPr>
        <p:blipFill>
          <a:blip r:embed="rId3"/>
          <a:stretch>
            <a:fillRect/>
          </a:stretch>
        </p:blipFill>
        <p:spPr>
          <a:xfrm>
            <a:off x="1524000" y="3551134"/>
            <a:ext cx="4810862" cy="2836886"/>
          </a:xfrm>
          <a:prstGeom prst="rect">
            <a:avLst/>
          </a:prstGeom>
        </p:spPr>
      </p:pic>
      <p:pic>
        <p:nvPicPr>
          <p:cNvPr id="11" name="Picture 10">
            <a:extLst>
              <a:ext uri="{FF2B5EF4-FFF2-40B4-BE49-F238E27FC236}">
                <a16:creationId xmlns:a16="http://schemas.microsoft.com/office/drawing/2014/main" id="{1604B414-78DF-B117-8ED3-54B322590FD5}"/>
              </a:ext>
            </a:extLst>
          </p:cNvPr>
          <p:cNvPicPr>
            <a:picLocks noChangeAspect="1"/>
          </p:cNvPicPr>
          <p:nvPr/>
        </p:nvPicPr>
        <p:blipFill>
          <a:blip r:embed="rId4"/>
          <a:stretch>
            <a:fillRect/>
          </a:stretch>
        </p:blipFill>
        <p:spPr>
          <a:xfrm>
            <a:off x="5834063" y="3681335"/>
            <a:ext cx="4369266" cy="2576484"/>
          </a:xfrm>
          <a:prstGeom prst="rect">
            <a:avLst/>
          </a:prstGeom>
        </p:spPr>
      </p:pic>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64EB0F35-CCCF-4072-B2D5-F28079FB83AC}"/>
              </a:ext>
            </a:extLst>
          </p:cNvPr>
          <p:cNvSpPr>
            <a:spLocks noGrp="1"/>
          </p:cNvSpPr>
          <p:nvPr>
            <p:ph type="sldNum" sz="quarter" idx="10"/>
          </p:nvPr>
        </p:nvSpPr>
        <p:spPr/>
        <p:txBody>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3E9098A6-8B80-4843-BD2D-793566EC23EE}" type="slidenum">
              <a:rPr lang="en-GB" altLang="en-US" sz="1600">
                <a:solidFill>
                  <a:srgbClr val="BFBFBF"/>
                </a:solidFill>
              </a:rPr>
              <a:pPr/>
              <a:t>51</a:t>
            </a:fld>
            <a:endParaRPr lang="en-GB" altLang="en-US" sz="1600">
              <a:solidFill>
                <a:srgbClr val="BFBFBF"/>
              </a:solidFill>
            </a:endParaRPr>
          </a:p>
        </p:txBody>
      </p:sp>
      <p:pic>
        <p:nvPicPr>
          <p:cNvPr id="3" name="Picture 2">
            <a:extLst>
              <a:ext uri="{FF2B5EF4-FFF2-40B4-BE49-F238E27FC236}">
                <a16:creationId xmlns:a16="http://schemas.microsoft.com/office/drawing/2014/main" id="{936D6F20-02B9-41D6-A098-21DC6741BBE1}"/>
              </a:ext>
            </a:extLst>
          </p:cNvPr>
          <p:cNvPicPr>
            <a:picLocks noChangeAspect="1"/>
          </p:cNvPicPr>
          <p:nvPr/>
        </p:nvPicPr>
        <p:blipFill>
          <a:blip r:embed="rId2"/>
          <a:stretch>
            <a:fillRect/>
          </a:stretch>
        </p:blipFill>
        <p:spPr>
          <a:xfrm>
            <a:off x="1524001" y="322219"/>
            <a:ext cx="6132207" cy="3429000"/>
          </a:xfrm>
          <a:prstGeom prst="rect">
            <a:avLst/>
          </a:prstGeom>
        </p:spPr>
      </p:pic>
      <p:pic>
        <p:nvPicPr>
          <p:cNvPr id="6" name="Picture 5">
            <a:extLst>
              <a:ext uri="{FF2B5EF4-FFF2-40B4-BE49-F238E27FC236}">
                <a16:creationId xmlns:a16="http://schemas.microsoft.com/office/drawing/2014/main" id="{D335FFC6-1FA7-4CC7-AB3A-2E0D50D34491}"/>
              </a:ext>
            </a:extLst>
          </p:cNvPr>
          <p:cNvPicPr>
            <a:picLocks noChangeAspect="1"/>
          </p:cNvPicPr>
          <p:nvPr/>
        </p:nvPicPr>
        <p:blipFill>
          <a:blip r:embed="rId3"/>
          <a:stretch>
            <a:fillRect/>
          </a:stretch>
        </p:blipFill>
        <p:spPr>
          <a:xfrm>
            <a:off x="4423955" y="3913683"/>
            <a:ext cx="5285966" cy="2669680"/>
          </a:xfrm>
          <a:prstGeom prst="rect">
            <a:avLst/>
          </a:prstGeom>
        </p:spPr>
      </p:pic>
      <p:cxnSp>
        <p:nvCxnSpPr>
          <p:cNvPr id="8" name="Straight Arrow Connector 7">
            <a:extLst>
              <a:ext uri="{FF2B5EF4-FFF2-40B4-BE49-F238E27FC236}">
                <a16:creationId xmlns:a16="http://schemas.microsoft.com/office/drawing/2014/main" id="{306BA477-CD68-43DC-997A-1A70CD4FBA7B}"/>
              </a:ext>
            </a:extLst>
          </p:cNvPr>
          <p:cNvCxnSpPr/>
          <p:nvPr/>
        </p:nvCxnSpPr>
        <p:spPr bwMode="auto">
          <a:xfrm>
            <a:off x="7245531" y="1968138"/>
            <a:ext cx="0" cy="1994263"/>
          </a:xfrm>
          <a:prstGeom prst="straightConnector1">
            <a:avLst/>
          </a:prstGeom>
          <a:solidFill>
            <a:schemeClr val="accent1"/>
          </a:solidFill>
          <a:ln w="38100" cap="flat" cmpd="sng" algn="ctr">
            <a:solidFill>
              <a:srgbClr val="FF0000"/>
            </a:solidFill>
            <a:prstDash val="solid"/>
            <a:round/>
            <a:headEnd type="none" w="med" len="med"/>
            <a:tailEnd type="triangle"/>
          </a:ln>
          <a:effectLst/>
        </p:spPr>
      </p:cxn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F8D29F5-B59C-4154-A15D-7DFE85FCA7D0}"/>
              </a:ext>
            </a:extLst>
          </p:cNvPr>
          <p:cNvSpPr>
            <a:spLocks noGrp="1"/>
          </p:cNvSpPr>
          <p:nvPr>
            <p:ph type="sldNum" sz="quarter" idx="10"/>
          </p:nvPr>
        </p:nvSpPr>
        <p:spPr/>
        <p:txBody>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541F3C48-640D-4009-A8C0-AE4BCACDFCF2}" type="slidenum">
              <a:rPr lang="en-GB" altLang="en-US" sz="1600">
                <a:solidFill>
                  <a:srgbClr val="BFBFBF"/>
                </a:solidFill>
              </a:rPr>
              <a:pPr/>
              <a:t>52</a:t>
            </a:fld>
            <a:endParaRPr lang="en-GB" altLang="en-US" sz="1600">
              <a:solidFill>
                <a:srgbClr val="BFBFBF"/>
              </a:solidFill>
            </a:endParaRPr>
          </a:p>
        </p:txBody>
      </p:sp>
      <p:pic>
        <p:nvPicPr>
          <p:cNvPr id="7" name="Picture 6">
            <a:extLst>
              <a:ext uri="{FF2B5EF4-FFF2-40B4-BE49-F238E27FC236}">
                <a16:creationId xmlns:a16="http://schemas.microsoft.com/office/drawing/2014/main" id="{CF845910-8AB0-F608-F844-FF7837AA0F54}"/>
              </a:ext>
            </a:extLst>
          </p:cNvPr>
          <p:cNvPicPr>
            <a:picLocks noChangeAspect="1"/>
          </p:cNvPicPr>
          <p:nvPr/>
        </p:nvPicPr>
        <p:blipFill>
          <a:blip r:embed="rId2"/>
          <a:stretch>
            <a:fillRect/>
          </a:stretch>
        </p:blipFill>
        <p:spPr>
          <a:xfrm>
            <a:off x="2814524" y="1996373"/>
            <a:ext cx="5809319" cy="898228"/>
          </a:xfrm>
          <a:prstGeom prst="rect">
            <a:avLst/>
          </a:prstGeom>
        </p:spPr>
      </p:pic>
      <p:pic>
        <p:nvPicPr>
          <p:cNvPr id="11" name="Picture 10">
            <a:extLst>
              <a:ext uri="{FF2B5EF4-FFF2-40B4-BE49-F238E27FC236}">
                <a16:creationId xmlns:a16="http://schemas.microsoft.com/office/drawing/2014/main" id="{924834D7-50AE-68B7-DD8B-9987095D4B9B}"/>
              </a:ext>
            </a:extLst>
          </p:cNvPr>
          <p:cNvPicPr>
            <a:picLocks noChangeAspect="1"/>
          </p:cNvPicPr>
          <p:nvPr/>
        </p:nvPicPr>
        <p:blipFill>
          <a:blip r:embed="rId3"/>
          <a:stretch>
            <a:fillRect/>
          </a:stretch>
        </p:blipFill>
        <p:spPr>
          <a:xfrm>
            <a:off x="1689712" y="3670363"/>
            <a:ext cx="8908887" cy="1490592"/>
          </a:xfrm>
          <a:prstGeom prst="rect">
            <a:avLst/>
          </a:prstGeom>
        </p:spPr>
      </p:pic>
      <p:sp>
        <p:nvSpPr>
          <p:cNvPr id="2" name="Rectangle: Rounded Corners 1">
            <a:extLst>
              <a:ext uri="{FF2B5EF4-FFF2-40B4-BE49-F238E27FC236}">
                <a16:creationId xmlns:a16="http://schemas.microsoft.com/office/drawing/2014/main" id="{4FC8B2CE-7F3C-B863-8E08-766356D5A3A1}"/>
              </a:ext>
            </a:extLst>
          </p:cNvPr>
          <p:cNvSpPr/>
          <p:nvPr/>
        </p:nvSpPr>
        <p:spPr bwMode="auto">
          <a:xfrm>
            <a:off x="6133649" y="4587903"/>
            <a:ext cx="986828" cy="497940"/>
          </a:xfrm>
          <a:prstGeom prst="roundRect">
            <a:avLst/>
          </a:prstGeom>
          <a:noFill/>
          <a:ln w="28575"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eaLnBrk="0" fontAlgn="base" hangingPunct="0">
              <a:spcBef>
                <a:spcPct val="0"/>
              </a:spcBef>
              <a:spcAft>
                <a:spcPct val="0"/>
              </a:spcAft>
            </a:pPr>
            <a:endParaRPr lang="en-GB" sz="2400">
              <a:latin typeface="Arial" charset="0"/>
              <a:ea typeface="ＭＳ Ｐゴシック" pitchFamily="-64" charset="-128"/>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04E1F-F07F-4DB6-9471-5DCE3FD34A29}"/>
              </a:ext>
            </a:extLst>
          </p:cNvPr>
          <p:cNvSpPr>
            <a:spLocks noGrp="1"/>
          </p:cNvSpPr>
          <p:nvPr>
            <p:ph type="title"/>
          </p:nvPr>
        </p:nvSpPr>
        <p:spPr>
          <a:xfrm>
            <a:off x="2913063" y="274637"/>
            <a:ext cx="7505700" cy="1143000"/>
          </a:xfrm>
        </p:spPr>
        <p:txBody>
          <a:bodyPr/>
          <a:lstStyle/>
          <a:p>
            <a:pPr eaLnBrk="1" hangingPunct="1">
              <a:defRPr/>
            </a:pPr>
            <a:r>
              <a:rPr lang="en-GB" sz="3000" dirty="0">
                <a:effectLst>
                  <a:outerShdw blurRad="38100" dist="38100" dir="2700000" algn="tl">
                    <a:srgbClr val="C0C0C0"/>
                  </a:outerShdw>
                </a:effectLst>
              </a:rPr>
              <a:t>Testing means of two paired samples</a:t>
            </a:r>
            <a:endParaRPr lang="en-GB" sz="3000" dirty="0"/>
          </a:p>
        </p:txBody>
      </p:sp>
      <p:sp>
        <p:nvSpPr>
          <p:cNvPr id="4" name="Slide Number Placeholder 3">
            <a:extLst>
              <a:ext uri="{FF2B5EF4-FFF2-40B4-BE49-F238E27FC236}">
                <a16:creationId xmlns:a16="http://schemas.microsoft.com/office/drawing/2014/main" id="{338D236B-AC8C-4F39-B1D9-8816F49316BC}"/>
              </a:ext>
            </a:extLst>
          </p:cNvPr>
          <p:cNvSpPr>
            <a:spLocks noGrp="1"/>
          </p:cNvSpPr>
          <p:nvPr>
            <p:ph type="sldNum" sz="quarter" idx="10"/>
          </p:nvPr>
        </p:nvSpPr>
        <p:spPr/>
        <p:txBody>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B2FF60F1-1FE1-4B6E-A2E7-4690A2C3EDD2}" type="slidenum">
              <a:rPr lang="en-GB" altLang="en-US" sz="1600">
                <a:solidFill>
                  <a:srgbClr val="BFBFBF"/>
                </a:solidFill>
              </a:rPr>
              <a:pPr/>
              <a:t>53</a:t>
            </a:fld>
            <a:endParaRPr lang="en-GB" altLang="en-US" sz="1600">
              <a:solidFill>
                <a:srgbClr val="BFBFBF"/>
              </a:solidFill>
            </a:endParaRPr>
          </a:p>
        </p:txBody>
      </p:sp>
      <p:sp>
        <p:nvSpPr>
          <p:cNvPr id="18436" name="Text Box 7">
            <a:extLst>
              <a:ext uri="{FF2B5EF4-FFF2-40B4-BE49-F238E27FC236}">
                <a16:creationId xmlns:a16="http://schemas.microsoft.com/office/drawing/2014/main" id="{C5228D87-A8C6-46B7-9ECB-FCB5C0775E4C}"/>
              </a:ext>
            </a:extLst>
          </p:cNvPr>
          <p:cNvSpPr txBox="1">
            <a:spLocks noChangeArrowheads="1"/>
          </p:cNvSpPr>
          <p:nvPr/>
        </p:nvSpPr>
        <p:spPr bwMode="auto">
          <a:xfrm>
            <a:off x="2735264" y="1655763"/>
            <a:ext cx="7627937" cy="4708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rgbClr val="1195D3"/>
              </a:buClr>
              <a:buFont typeface="Wingdings" panose="05000000000000000000" pitchFamily="2" charset="2"/>
              <a:buChar char="§"/>
              <a:defRPr sz="3200">
                <a:solidFill>
                  <a:schemeClr val="tx1"/>
                </a:solidFill>
                <a:latin typeface="Arial" panose="020B0604020202020204" pitchFamily="34" charset="0"/>
                <a:ea typeface="ＭＳ Ｐゴシック" panose="020B0600070205080204" pitchFamily="34" charset="-128"/>
              </a:defRPr>
            </a:lvl1pPr>
            <a:lvl2pPr marL="742950" indent="-285750" eaLnBrk="0" hangingPunct="0">
              <a:spcBef>
                <a:spcPct val="20000"/>
              </a:spcBef>
              <a:buClr>
                <a:srgbClr val="1195D3"/>
              </a:buClr>
              <a:buFont typeface="Wingdings" panose="05000000000000000000" pitchFamily="2" charset="2"/>
              <a:buChar char="§"/>
              <a:defRPr sz="2800">
                <a:solidFill>
                  <a:schemeClr val="tx1"/>
                </a:solidFill>
                <a:latin typeface="Arial" panose="020B0604020202020204" pitchFamily="34" charset="0"/>
                <a:ea typeface="ＭＳ Ｐゴシック" panose="020B0600070205080204" pitchFamily="34" charset="-128"/>
              </a:defRPr>
            </a:lvl2pPr>
            <a:lvl3pPr marL="1143000" indent="-228600" eaLnBrk="0" hangingPunct="0">
              <a:spcBef>
                <a:spcPct val="20000"/>
              </a:spcBef>
              <a:buClr>
                <a:srgbClr val="1195D3"/>
              </a:buClr>
              <a:buFont typeface="Wingdings" panose="05000000000000000000" pitchFamily="2" charset="2"/>
              <a:buChar char="§"/>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4pPr>
            <a:lvl5pPr marL="2057400" indent="-228600" eaLnBrk="0" hangingPunct="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r>
              <a:rPr lang="en-GB" altLang="en-US" sz="2000" dirty="0">
                <a:latin typeface="+mj-lt"/>
                <a:cs typeface="Arial" panose="020B0604020202020204" pitchFamily="34" charset="0"/>
              </a:rPr>
              <a:t>Considering both restaurants simultaneously, what can we say regarding the way that customers rated courtesy and competence of employees?</a:t>
            </a:r>
          </a:p>
          <a:p>
            <a:pPr>
              <a:spcBef>
                <a:spcPct val="0"/>
              </a:spcBef>
              <a:buClrTx/>
              <a:buFontTx/>
              <a:buNone/>
            </a:pPr>
            <a:endParaRPr lang="en-GB" altLang="en-US" sz="2000" dirty="0">
              <a:latin typeface="+mj-lt"/>
              <a:cs typeface="Arial" panose="020B0604020202020204" pitchFamily="34" charset="0"/>
            </a:endParaRPr>
          </a:p>
          <a:p>
            <a:pPr>
              <a:spcBef>
                <a:spcPct val="0"/>
              </a:spcBef>
              <a:buClrTx/>
              <a:buFontTx/>
              <a:buNone/>
            </a:pPr>
            <a:endParaRPr lang="en-GB" altLang="en-US" sz="2000" dirty="0">
              <a:latin typeface="+mj-lt"/>
              <a:cs typeface="Arial" panose="020B0604020202020204" pitchFamily="34" charset="0"/>
            </a:endParaRPr>
          </a:p>
          <a:p>
            <a:pPr>
              <a:spcBef>
                <a:spcPct val="0"/>
              </a:spcBef>
              <a:buClrTx/>
              <a:buFontTx/>
              <a:buNone/>
            </a:pPr>
            <a:endParaRPr lang="en-GB" altLang="en-US" sz="2000" dirty="0">
              <a:latin typeface="+mj-lt"/>
              <a:cs typeface="Arial" panose="020B0604020202020204" pitchFamily="34" charset="0"/>
            </a:endParaRPr>
          </a:p>
          <a:p>
            <a:pPr>
              <a:spcBef>
                <a:spcPct val="0"/>
              </a:spcBef>
              <a:buClrTx/>
              <a:buFontTx/>
              <a:buNone/>
            </a:pPr>
            <a:r>
              <a:rPr lang="en-GB" altLang="en-US" sz="2000" dirty="0">
                <a:latin typeface="+mj-lt"/>
                <a:cs typeface="Arial" panose="020B0604020202020204" pitchFamily="34" charset="0"/>
              </a:rPr>
              <a:t>H</a:t>
            </a:r>
            <a:r>
              <a:rPr lang="en-GB" altLang="en-US" sz="2000" baseline="-25000" dirty="0">
                <a:latin typeface="+mj-lt"/>
                <a:cs typeface="Arial" panose="020B0604020202020204" pitchFamily="34" charset="0"/>
              </a:rPr>
              <a:t>O</a:t>
            </a:r>
            <a:r>
              <a:rPr lang="en-GB" altLang="en-US" sz="2000" dirty="0">
                <a:latin typeface="+mj-lt"/>
                <a:cs typeface="Arial" panose="020B0604020202020204" pitchFamily="34" charset="0"/>
              </a:rPr>
              <a:t>:  There is no significant difference in the mean ratings of employee courtesy and competence.</a:t>
            </a:r>
          </a:p>
          <a:p>
            <a:pPr>
              <a:spcBef>
                <a:spcPct val="0"/>
              </a:spcBef>
              <a:buClrTx/>
              <a:buFontTx/>
              <a:buNone/>
            </a:pPr>
            <a:endParaRPr lang="en-GB" altLang="en-US" sz="2000" dirty="0">
              <a:latin typeface="+mj-lt"/>
              <a:cs typeface="Arial" panose="020B0604020202020204" pitchFamily="34" charset="0"/>
            </a:endParaRPr>
          </a:p>
          <a:p>
            <a:pPr>
              <a:spcBef>
                <a:spcPct val="0"/>
              </a:spcBef>
              <a:buClrTx/>
              <a:buFontTx/>
              <a:buNone/>
            </a:pPr>
            <a:r>
              <a:rPr lang="en-GB" altLang="en-US" sz="2000" dirty="0">
                <a:latin typeface="+mj-lt"/>
                <a:cs typeface="Arial" panose="020B0604020202020204" pitchFamily="34" charset="0"/>
              </a:rPr>
              <a:t>H</a:t>
            </a:r>
            <a:r>
              <a:rPr lang="en-GB" altLang="en-US" sz="2000" baseline="-25000" dirty="0">
                <a:latin typeface="+mj-lt"/>
                <a:cs typeface="Arial" panose="020B0604020202020204" pitchFamily="34" charset="0"/>
              </a:rPr>
              <a:t>A</a:t>
            </a:r>
            <a:r>
              <a:rPr lang="en-GB" altLang="en-US" sz="2000" dirty="0">
                <a:latin typeface="+mj-lt"/>
                <a:cs typeface="Arial" panose="020B0604020202020204" pitchFamily="34" charset="0"/>
              </a:rPr>
              <a:t>: The mean ratings of courtesy and competence are significantly different.</a:t>
            </a:r>
          </a:p>
          <a:p>
            <a:pPr>
              <a:spcBef>
                <a:spcPct val="0"/>
              </a:spcBef>
              <a:buClrTx/>
              <a:buFontTx/>
              <a:buNone/>
            </a:pPr>
            <a:endParaRPr lang="en-GB" altLang="en-US" sz="2000" dirty="0">
              <a:latin typeface="+mj-lt"/>
              <a:cs typeface="Arial" panose="020B0604020202020204" pitchFamily="34" charset="0"/>
            </a:endParaRPr>
          </a:p>
          <a:p>
            <a:pPr>
              <a:spcBef>
                <a:spcPct val="0"/>
              </a:spcBef>
              <a:buClrTx/>
              <a:buFontTx/>
              <a:buNone/>
            </a:pPr>
            <a:r>
              <a:rPr lang="en-GB" altLang="en-US" sz="2000" dirty="0">
                <a:latin typeface="+mj-lt"/>
                <a:cs typeface="Arial" panose="020B0604020202020204" pitchFamily="34" charset="0"/>
              </a:rPr>
              <a:t>Level of significance: .05</a:t>
            </a:r>
          </a:p>
          <a:p>
            <a:pPr>
              <a:spcBef>
                <a:spcPct val="0"/>
              </a:spcBef>
              <a:buClrTx/>
              <a:buFontTx/>
              <a:buNone/>
            </a:pPr>
            <a:endParaRPr lang="en-GB" altLang="en-US" sz="2000" dirty="0">
              <a:latin typeface="+mj-lt"/>
              <a:cs typeface="Arial" panose="020B0604020202020204" pitchFamily="34" charset="0"/>
            </a:endParaRPr>
          </a:p>
          <a:p>
            <a:pPr>
              <a:spcBef>
                <a:spcPct val="0"/>
              </a:spcBef>
              <a:buClrTx/>
              <a:buFontTx/>
              <a:buNone/>
            </a:pPr>
            <a:r>
              <a:rPr lang="en-GB" altLang="en-US" sz="2000" dirty="0">
                <a:latin typeface="+mj-lt"/>
                <a:cs typeface="Arial" panose="020B0604020202020204" pitchFamily="34" charset="0"/>
              </a:rPr>
              <a:t> </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7828189-7117-4857-809C-2E49F2A2F190}"/>
              </a:ext>
            </a:extLst>
          </p:cNvPr>
          <p:cNvSpPr>
            <a:spLocks noGrp="1"/>
          </p:cNvSpPr>
          <p:nvPr>
            <p:ph type="sldNum" sz="quarter" idx="10"/>
          </p:nvPr>
        </p:nvSpPr>
        <p:spPr/>
        <p:txBody>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669BB4C8-EA1D-4F42-B4B3-7B157F82B9E0}" type="slidenum">
              <a:rPr lang="en-GB" altLang="en-US" sz="1600">
                <a:solidFill>
                  <a:srgbClr val="BFBFBF"/>
                </a:solidFill>
              </a:rPr>
              <a:pPr/>
              <a:t>54</a:t>
            </a:fld>
            <a:endParaRPr lang="en-GB" altLang="en-US" sz="1600">
              <a:solidFill>
                <a:srgbClr val="BFBFBF"/>
              </a:solidFill>
            </a:endParaRPr>
          </a:p>
        </p:txBody>
      </p:sp>
      <p:pic>
        <p:nvPicPr>
          <p:cNvPr id="6" name="Picture 5">
            <a:extLst>
              <a:ext uri="{FF2B5EF4-FFF2-40B4-BE49-F238E27FC236}">
                <a16:creationId xmlns:a16="http://schemas.microsoft.com/office/drawing/2014/main" id="{98A6DA62-EA22-4606-A276-E67B18FFBD44}"/>
              </a:ext>
            </a:extLst>
          </p:cNvPr>
          <p:cNvPicPr>
            <a:picLocks noChangeAspect="1"/>
          </p:cNvPicPr>
          <p:nvPr/>
        </p:nvPicPr>
        <p:blipFill>
          <a:blip r:embed="rId2"/>
          <a:stretch>
            <a:fillRect/>
          </a:stretch>
        </p:blipFill>
        <p:spPr>
          <a:xfrm>
            <a:off x="2753220" y="643984"/>
            <a:ext cx="3667450" cy="5486850"/>
          </a:xfrm>
          <a:prstGeom prst="rect">
            <a:avLst/>
          </a:prstGeom>
        </p:spPr>
      </p:pic>
      <p:pic>
        <p:nvPicPr>
          <p:cNvPr id="3" name="Picture 2">
            <a:extLst>
              <a:ext uri="{FF2B5EF4-FFF2-40B4-BE49-F238E27FC236}">
                <a16:creationId xmlns:a16="http://schemas.microsoft.com/office/drawing/2014/main" id="{EC52181A-C1EF-4A04-8911-82999AA4CFE0}"/>
              </a:ext>
            </a:extLst>
          </p:cNvPr>
          <p:cNvPicPr>
            <a:picLocks noChangeAspect="1"/>
          </p:cNvPicPr>
          <p:nvPr/>
        </p:nvPicPr>
        <p:blipFill>
          <a:blip r:embed="rId3"/>
          <a:stretch>
            <a:fillRect/>
          </a:stretch>
        </p:blipFill>
        <p:spPr>
          <a:xfrm>
            <a:off x="7032172" y="563494"/>
            <a:ext cx="3189514" cy="3459594"/>
          </a:xfrm>
          <a:prstGeom prst="rect">
            <a:avLst/>
          </a:prstGeom>
        </p:spPr>
      </p:pic>
      <p:cxnSp>
        <p:nvCxnSpPr>
          <p:cNvPr id="7" name="Straight Arrow Connector 6">
            <a:extLst>
              <a:ext uri="{FF2B5EF4-FFF2-40B4-BE49-F238E27FC236}">
                <a16:creationId xmlns:a16="http://schemas.microsoft.com/office/drawing/2014/main" id="{0A3BFD19-D2C5-47FC-AA88-EDD014663876}"/>
              </a:ext>
            </a:extLst>
          </p:cNvPr>
          <p:cNvCxnSpPr>
            <a:cxnSpLocks/>
          </p:cNvCxnSpPr>
          <p:nvPr/>
        </p:nvCxnSpPr>
        <p:spPr bwMode="auto">
          <a:xfrm flipV="1">
            <a:off x="4519750" y="643984"/>
            <a:ext cx="2512423" cy="5086256"/>
          </a:xfrm>
          <a:prstGeom prst="straightConnector1">
            <a:avLst/>
          </a:prstGeom>
          <a:solidFill>
            <a:schemeClr val="accent1"/>
          </a:solidFill>
          <a:ln w="28575" cap="flat" cmpd="sng" algn="ctr">
            <a:solidFill>
              <a:srgbClr val="FF0000"/>
            </a:solidFill>
            <a:prstDash val="solid"/>
            <a:round/>
            <a:headEnd type="none" w="med" len="med"/>
            <a:tailEnd type="triangle"/>
          </a:ln>
          <a:effectLst/>
        </p:spPr>
      </p:cxnSp>
      <p:sp>
        <p:nvSpPr>
          <p:cNvPr id="8" name="Rectangle: Rounded Corners 7">
            <a:extLst>
              <a:ext uri="{FF2B5EF4-FFF2-40B4-BE49-F238E27FC236}">
                <a16:creationId xmlns:a16="http://schemas.microsoft.com/office/drawing/2014/main" id="{1D107AC2-F9E1-4C44-A675-897ED391A2A7}"/>
              </a:ext>
            </a:extLst>
          </p:cNvPr>
          <p:cNvSpPr/>
          <p:nvPr/>
        </p:nvSpPr>
        <p:spPr bwMode="auto">
          <a:xfrm>
            <a:off x="8094615" y="759824"/>
            <a:ext cx="622663" cy="361405"/>
          </a:xfrm>
          <a:prstGeom prst="roundRect">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eaLnBrk="0" fontAlgn="base" hangingPunct="0">
              <a:spcBef>
                <a:spcPct val="0"/>
              </a:spcBef>
              <a:spcAft>
                <a:spcPct val="0"/>
              </a:spcAft>
            </a:pPr>
            <a:endParaRPr lang="en-GB" sz="2400">
              <a:latin typeface="Arial" charset="0"/>
              <a:ea typeface="ＭＳ Ｐゴシック" pitchFamily="-64" charset="-128"/>
            </a:endParaRP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7C8179F4-EE88-41E0-92F9-989FBA4FC2A0}"/>
              </a:ext>
            </a:extLst>
          </p:cNvPr>
          <p:cNvSpPr>
            <a:spLocks noGrp="1"/>
          </p:cNvSpPr>
          <p:nvPr>
            <p:ph type="sldNum" sz="quarter" idx="10"/>
          </p:nvPr>
        </p:nvSpPr>
        <p:spPr/>
        <p:txBody>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D53944EE-11A4-4488-BB09-C5A608641C97}" type="slidenum">
              <a:rPr lang="en-GB" altLang="en-US" sz="1600">
                <a:solidFill>
                  <a:srgbClr val="BFBFBF"/>
                </a:solidFill>
              </a:rPr>
              <a:pPr/>
              <a:t>55</a:t>
            </a:fld>
            <a:endParaRPr lang="en-GB" altLang="en-US" sz="1600">
              <a:solidFill>
                <a:srgbClr val="BFBFBF"/>
              </a:solidFill>
            </a:endParaRPr>
          </a:p>
        </p:txBody>
      </p:sp>
      <p:pic>
        <p:nvPicPr>
          <p:cNvPr id="8" name="Picture 7">
            <a:extLst>
              <a:ext uri="{FF2B5EF4-FFF2-40B4-BE49-F238E27FC236}">
                <a16:creationId xmlns:a16="http://schemas.microsoft.com/office/drawing/2014/main" id="{4995FFFA-5888-4AB8-8119-A3A0868EB43C}"/>
              </a:ext>
            </a:extLst>
          </p:cNvPr>
          <p:cNvPicPr>
            <a:picLocks noChangeAspect="1"/>
          </p:cNvPicPr>
          <p:nvPr/>
        </p:nvPicPr>
        <p:blipFill>
          <a:blip r:embed="rId2"/>
          <a:stretch>
            <a:fillRect/>
          </a:stretch>
        </p:blipFill>
        <p:spPr>
          <a:xfrm>
            <a:off x="1649280" y="1343138"/>
            <a:ext cx="3636823" cy="4171724"/>
          </a:xfrm>
          <a:prstGeom prst="rect">
            <a:avLst/>
          </a:prstGeom>
        </p:spPr>
      </p:pic>
      <p:pic>
        <p:nvPicPr>
          <p:cNvPr id="10" name="Picture 9">
            <a:extLst>
              <a:ext uri="{FF2B5EF4-FFF2-40B4-BE49-F238E27FC236}">
                <a16:creationId xmlns:a16="http://schemas.microsoft.com/office/drawing/2014/main" id="{90516CCB-8604-4DBA-900A-DDD93A491D6B}"/>
              </a:ext>
            </a:extLst>
          </p:cNvPr>
          <p:cNvPicPr>
            <a:picLocks noChangeAspect="1"/>
          </p:cNvPicPr>
          <p:nvPr/>
        </p:nvPicPr>
        <p:blipFill>
          <a:blip r:embed="rId3"/>
          <a:stretch>
            <a:fillRect/>
          </a:stretch>
        </p:blipFill>
        <p:spPr>
          <a:xfrm>
            <a:off x="5486401" y="3719109"/>
            <a:ext cx="4959667" cy="2770320"/>
          </a:xfrm>
          <a:prstGeom prst="rect">
            <a:avLst/>
          </a:prstGeom>
        </p:spPr>
      </p:pic>
      <p:cxnSp>
        <p:nvCxnSpPr>
          <p:cNvPr id="12" name="Straight Arrow Connector 11">
            <a:extLst>
              <a:ext uri="{FF2B5EF4-FFF2-40B4-BE49-F238E27FC236}">
                <a16:creationId xmlns:a16="http://schemas.microsoft.com/office/drawing/2014/main" id="{7C8B6436-4E76-4B05-85C9-985EF21DEF81}"/>
              </a:ext>
            </a:extLst>
          </p:cNvPr>
          <p:cNvCxnSpPr/>
          <p:nvPr/>
        </p:nvCxnSpPr>
        <p:spPr bwMode="auto">
          <a:xfrm>
            <a:off x="4476207" y="3143795"/>
            <a:ext cx="1419497" cy="557349"/>
          </a:xfrm>
          <a:prstGeom prst="straightConnector1">
            <a:avLst/>
          </a:prstGeom>
          <a:solidFill>
            <a:schemeClr val="accent1"/>
          </a:solidFill>
          <a:ln w="28575" cap="flat" cmpd="sng" algn="ctr">
            <a:solidFill>
              <a:srgbClr val="FF0000"/>
            </a:solidFill>
            <a:prstDash val="solid"/>
            <a:round/>
            <a:headEnd type="none" w="med" len="med"/>
            <a:tailEnd type="triangle"/>
          </a:ln>
          <a:effectLst/>
        </p:spPr>
      </p:cxn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3FA982BF-7B5C-47CE-8831-F4EE1E20E283}"/>
              </a:ext>
            </a:extLst>
          </p:cNvPr>
          <p:cNvSpPr>
            <a:spLocks noGrp="1"/>
          </p:cNvSpPr>
          <p:nvPr>
            <p:ph type="sldNum" sz="quarter" idx="10"/>
          </p:nvPr>
        </p:nvSpPr>
        <p:spPr/>
        <p:txBody>
          <a:bodyPr/>
          <a:lstStyle/>
          <a:p>
            <a:fld id="{C0720F9C-14E7-4F43-A50D-AE4AC8F7FE1E}" type="slidenum">
              <a:rPr lang="en-GB" altLang="en-US" smtClean="0"/>
              <a:pPr/>
              <a:t>56</a:t>
            </a:fld>
            <a:endParaRPr lang="en-GB" altLang="en-US"/>
          </a:p>
        </p:txBody>
      </p:sp>
      <p:sp>
        <p:nvSpPr>
          <p:cNvPr id="5" name="TextBox 4">
            <a:extLst>
              <a:ext uri="{FF2B5EF4-FFF2-40B4-BE49-F238E27FC236}">
                <a16:creationId xmlns:a16="http://schemas.microsoft.com/office/drawing/2014/main" id="{1C4606FB-15B1-49AD-B039-59A353063191}"/>
              </a:ext>
            </a:extLst>
          </p:cNvPr>
          <p:cNvSpPr txBox="1"/>
          <p:nvPr/>
        </p:nvSpPr>
        <p:spPr>
          <a:xfrm>
            <a:off x="3698956" y="4781168"/>
            <a:ext cx="4794087" cy="400110"/>
          </a:xfrm>
          <a:prstGeom prst="rect">
            <a:avLst/>
          </a:prstGeom>
          <a:noFill/>
        </p:spPr>
        <p:txBody>
          <a:bodyPr wrap="square" rtlCol="0">
            <a:spAutoFit/>
          </a:bodyPr>
          <a:lstStyle/>
          <a:p>
            <a:r>
              <a:rPr lang="en-GB" sz="2000" dirty="0">
                <a:solidFill>
                  <a:schemeClr val="accent6"/>
                </a:solidFill>
                <a:latin typeface="Aharoni" panose="02010803020104030203" pitchFamily="2" charset="-79"/>
                <a:cs typeface="Aharoni" panose="02010803020104030203" pitchFamily="2" charset="-79"/>
              </a:rPr>
              <a:t>Reject or retain the null hypothesis?</a:t>
            </a:r>
          </a:p>
        </p:txBody>
      </p:sp>
      <p:pic>
        <p:nvPicPr>
          <p:cNvPr id="4" name="Picture 3">
            <a:extLst>
              <a:ext uri="{FF2B5EF4-FFF2-40B4-BE49-F238E27FC236}">
                <a16:creationId xmlns:a16="http://schemas.microsoft.com/office/drawing/2014/main" id="{9373ED93-9FCB-E1AD-7A18-D0C6C81F53C7}"/>
              </a:ext>
            </a:extLst>
          </p:cNvPr>
          <p:cNvPicPr>
            <a:picLocks noChangeAspect="1"/>
          </p:cNvPicPr>
          <p:nvPr/>
        </p:nvPicPr>
        <p:blipFill>
          <a:blip r:embed="rId2"/>
          <a:stretch>
            <a:fillRect/>
          </a:stretch>
        </p:blipFill>
        <p:spPr>
          <a:xfrm>
            <a:off x="3169154" y="1171970"/>
            <a:ext cx="5229225" cy="1209675"/>
          </a:xfrm>
          <a:prstGeom prst="rect">
            <a:avLst/>
          </a:prstGeom>
        </p:spPr>
      </p:pic>
      <p:pic>
        <p:nvPicPr>
          <p:cNvPr id="9" name="Picture 8">
            <a:extLst>
              <a:ext uri="{FF2B5EF4-FFF2-40B4-BE49-F238E27FC236}">
                <a16:creationId xmlns:a16="http://schemas.microsoft.com/office/drawing/2014/main" id="{93231C44-95D4-419A-C66F-46311EF464B2}"/>
              </a:ext>
            </a:extLst>
          </p:cNvPr>
          <p:cNvPicPr>
            <a:picLocks noChangeAspect="1"/>
          </p:cNvPicPr>
          <p:nvPr/>
        </p:nvPicPr>
        <p:blipFill>
          <a:blip r:embed="rId3"/>
          <a:stretch>
            <a:fillRect/>
          </a:stretch>
        </p:blipFill>
        <p:spPr>
          <a:xfrm>
            <a:off x="1524000" y="3199415"/>
            <a:ext cx="9144000" cy="1485083"/>
          </a:xfrm>
          <a:prstGeom prst="rect">
            <a:avLst/>
          </a:prstGeom>
        </p:spPr>
      </p:pic>
    </p:spTree>
    <p:extLst>
      <p:ext uri="{BB962C8B-B14F-4D97-AF65-F5344CB8AC3E}">
        <p14:creationId xmlns:p14="http://schemas.microsoft.com/office/powerpoint/2010/main" val="605832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ED8FA8B6-7275-404E-8ABD-5880AE9932EE}"/>
              </a:ext>
            </a:extLst>
          </p:cNvPr>
          <p:cNvSpPr>
            <a:spLocks noGrp="1"/>
          </p:cNvSpPr>
          <p:nvPr>
            <p:ph type="title"/>
          </p:nvPr>
        </p:nvSpPr>
        <p:spPr>
          <a:xfrm>
            <a:off x="2913063" y="246063"/>
            <a:ext cx="7505700" cy="1143000"/>
          </a:xfrm>
        </p:spPr>
        <p:txBody>
          <a:bodyPr/>
          <a:lstStyle/>
          <a:p>
            <a:pPr eaLnBrk="1" hangingPunct="1">
              <a:defRPr/>
            </a:pPr>
            <a:r>
              <a:rPr lang="en-GB" sz="3000" dirty="0">
                <a:effectLst>
                  <a:outerShdw blurRad="38100" dist="38100" dir="2700000" algn="tl">
                    <a:srgbClr val="C0C0C0"/>
                  </a:outerShdw>
                </a:effectLst>
              </a:rPr>
              <a:t>Testing means of two independent samples</a:t>
            </a:r>
            <a:endParaRPr lang="en-GB" sz="3000" dirty="0"/>
          </a:p>
        </p:txBody>
      </p:sp>
      <p:sp>
        <p:nvSpPr>
          <p:cNvPr id="22531" name="Text Box 7">
            <a:extLst>
              <a:ext uri="{FF2B5EF4-FFF2-40B4-BE49-F238E27FC236}">
                <a16:creationId xmlns:a16="http://schemas.microsoft.com/office/drawing/2014/main" id="{F9DBFFB7-26C1-4428-89FE-1531C371F0D8}"/>
              </a:ext>
            </a:extLst>
          </p:cNvPr>
          <p:cNvSpPr txBox="1">
            <a:spLocks noChangeArrowheads="1"/>
          </p:cNvSpPr>
          <p:nvPr/>
        </p:nvSpPr>
        <p:spPr bwMode="auto">
          <a:xfrm>
            <a:off x="2471313" y="1485787"/>
            <a:ext cx="7627937" cy="4401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rgbClr val="1195D3"/>
              </a:buClr>
              <a:buFont typeface="Wingdings" panose="05000000000000000000" pitchFamily="2" charset="2"/>
              <a:buChar char="§"/>
              <a:defRPr sz="3200">
                <a:solidFill>
                  <a:schemeClr val="tx1"/>
                </a:solidFill>
                <a:latin typeface="Arial" panose="020B0604020202020204" pitchFamily="34" charset="0"/>
                <a:ea typeface="ＭＳ Ｐゴシック" panose="020B0600070205080204" pitchFamily="34" charset="-128"/>
              </a:defRPr>
            </a:lvl1pPr>
            <a:lvl2pPr marL="742950" indent="-285750" eaLnBrk="0" hangingPunct="0">
              <a:spcBef>
                <a:spcPct val="20000"/>
              </a:spcBef>
              <a:buClr>
                <a:srgbClr val="1195D3"/>
              </a:buClr>
              <a:buFont typeface="Wingdings" panose="05000000000000000000" pitchFamily="2" charset="2"/>
              <a:buChar char="§"/>
              <a:defRPr sz="2800">
                <a:solidFill>
                  <a:schemeClr val="tx1"/>
                </a:solidFill>
                <a:latin typeface="Arial" panose="020B0604020202020204" pitchFamily="34" charset="0"/>
                <a:ea typeface="ＭＳ Ｐゴシック" panose="020B0600070205080204" pitchFamily="34" charset="-128"/>
              </a:defRPr>
            </a:lvl2pPr>
            <a:lvl3pPr marL="1143000" indent="-228600" eaLnBrk="0" hangingPunct="0">
              <a:spcBef>
                <a:spcPct val="20000"/>
              </a:spcBef>
              <a:buClr>
                <a:srgbClr val="1195D3"/>
              </a:buClr>
              <a:buFont typeface="Wingdings" panose="05000000000000000000" pitchFamily="2" charset="2"/>
              <a:buChar char="§"/>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4pPr>
            <a:lvl5pPr marL="2057400" indent="-228600" eaLnBrk="0" hangingPunct="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r>
              <a:rPr lang="en-GB" altLang="en-US" sz="2000" dirty="0">
                <a:latin typeface="+mj-lt"/>
                <a:cs typeface="Arial" panose="020B0604020202020204" pitchFamily="34" charset="0"/>
              </a:rPr>
              <a:t>There is general belief that there is difference in the ratings of good value for money from male and female customers.  Do the data confirm this belief for </a:t>
            </a:r>
            <a:r>
              <a:rPr lang="en-GB" altLang="en-US" sz="2000" dirty="0" err="1">
                <a:latin typeface="+mj-lt"/>
                <a:cs typeface="Arial" panose="020B0604020202020204" pitchFamily="34" charset="0"/>
              </a:rPr>
              <a:t>Samouel’s</a:t>
            </a:r>
            <a:r>
              <a:rPr lang="en-GB" altLang="en-US" sz="2000" dirty="0">
                <a:latin typeface="+mj-lt"/>
                <a:cs typeface="Arial" panose="020B0604020202020204" pitchFamily="34" charset="0"/>
              </a:rPr>
              <a:t> restaurant? </a:t>
            </a:r>
            <a:endParaRPr lang="en-GB" altLang="en-US" sz="1800" dirty="0">
              <a:latin typeface="+mj-lt"/>
              <a:cs typeface="Arial" panose="020B0604020202020204" pitchFamily="34" charset="0"/>
            </a:endParaRPr>
          </a:p>
          <a:p>
            <a:pPr>
              <a:spcBef>
                <a:spcPct val="0"/>
              </a:spcBef>
              <a:buClrTx/>
              <a:buFontTx/>
              <a:buNone/>
            </a:pPr>
            <a:endParaRPr lang="en-GB" altLang="en-US" sz="2000" dirty="0">
              <a:latin typeface="+mj-lt"/>
              <a:cs typeface="Arial" panose="020B0604020202020204" pitchFamily="34" charset="0"/>
            </a:endParaRPr>
          </a:p>
          <a:p>
            <a:pPr>
              <a:spcBef>
                <a:spcPct val="0"/>
              </a:spcBef>
              <a:buClrTx/>
              <a:buFontTx/>
              <a:buNone/>
            </a:pPr>
            <a:endParaRPr lang="en-GB" altLang="en-US" sz="2000" dirty="0">
              <a:latin typeface="+mj-lt"/>
              <a:cs typeface="Arial" panose="020B0604020202020204" pitchFamily="34" charset="0"/>
            </a:endParaRPr>
          </a:p>
          <a:p>
            <a:pPr>
              <a:spcBef>
                <a:spcPct val="0"/>
              </a:spcBef>
              <a:buClrTx/>
              <a:buFontTx/>
              <a:buNone/>
            </a:pPr>
            <a:endParaRPr lang="en-GB" altLang="en-US" sz="2000" dirty="0">
              <a:latin typeface="+mj-lt"/>
              <a:cs typeface="Arial" panose="020B0604020202020204" pitchFamily="34" charset="0"/>
            </a:endParaRPr>
          </a:p>
          <a:p>
            <a:pPr>
              <a:spcBef>
                <a:spcPct val="0"/>
              </a:spcBef>
              <a:buClrTx/>
              <a:buFontTx/>
              <a:buNone/>
            </a:pPr>
            <a:r>
              <a:rPr lang="en-GB" altLang="en-US" sz="2000" dirty="0">
                <a:latin typeface="+mj-lt"/>
                <a:cs typeface="Arial" panose="020B0604020202020204" pitchFamily="34" charset="0"/>
              </a:rPr>
              <a:t>H</a:t>
            </a:r>
            <a:r>
              <a:rPr lang="en-GB" altLang="en-US" sz="2000" baseline="-25000" dirty="0">
                <a:latin typeface="+mj-lt"/>
                <a:cs typeface="Arial" panose="020B0604020202020204" pitchFamily="34" charset="0"/>
              </a:rPr>
              <a:t>O</a:t>
            </a:r>
            <a:r>
              <a:rPr lang="en-GB" altLang="en-US" sz="2000" dirty="0">
                <a:latin typeface="+mj-lt"/>
                <a:cs typeface="Arial" panose="020B0604020202020204" pitchFamily="34" charset="0"/>
              </a:rPr>
              <a:t>:  There is no significant difference in the mean ratings of </a:t>
            </a:r>
            <a:r>
              <a:rPr lang="en-GB" altLang="en-US" sz="2000" dirty="0" err="1">
                <a:latin typeface="+mj-lt"/>
                <a:cs typeface="Arial" panose="020B0604020202020204" pitchFamily="34" charset="0"/>
              </a:rPr>
              <a:t>Samouel’s</a:t>
            </a:r>
            <a:r>
              <a:rPr lang="en-GB" altLang="en-US" sz="2000" dirty="0">
                <a:latin typeface="+mj-lt"/>
                <a:cs typeface="Arial" panose="020B0604020202020204" pitchFamily="34" charset="0"/>
              </a:rPr>
              <a:t> ‘Good value for money’ between male and female respondents.</a:t>
            </a:r>
          </a:p>
          <a:p>
            <a:pPr>
              <a:spcBef>
                <a:spcPct val="0"/>
              </a:spcBef>
              <a:buClrTx/>
              <a:buFontTx/>
              <a:buNone/>
            </a:pPr>
            <a:endParaRPr lang="en-GB" altLang="en-US" sz="2000" dirty="0">
              <a:latin typeface="+mj-lt"/>
              <a:cs typeface="Arial" panose="020B0604020202020204" pitchFamily="34" charset="0"/>
            </a:endParaRPr>
          </a:p>
          <a:p>
            <a:pPr>
              <a:spcBef>
                <a:spcPct val="0"/>
              </a:spcBef>
              <a:buClrTx/>
              <a:buFontTx/>
              <a:buNone/>
            </a:pPr>
            <a:r>
              <a:rPr lang="en-GB" altLang="en-US" sz="2000" dirty="0">
                <a:latin typeface="+mj-lt"/>
                <a:cs typeface="Arial" panose="020B0604020202020204" pitchFamily="34" charset="0"/>
              </a:rPr>
              <a:t>H</a:t>
            </a:r>
            <a:r>
              <a:rPr lang="en-GB" altLang="en-US" sz="2000" baseline="-25000" dirty="0">
                <a:latin typeface="+mj-lt"/>
                <a:cs typeface="Arial" panose="020B0604020202020204" pitchFamily="34" charset="0"/>
              </a:rPr>
              <a:t>A</a:t>
            </a:r>
            <a:r>
              <a:rPr lang="en-GB" altLang="en-US" sz="2000" dirty="0">
                <a:latin typeface="+mj-lt"/>
                <a:cs typeface="Arial" panose="020B0604020202020204" pitchFamily="34" charset="0"/>
              </a:rPr>
              <a:t>: There is significant difference in the mean ratings of </a:t>
            </a:r>
            <a:r>
              <a:rPr lang="en-GB" altLang="en-US" sz="2000" dirty="0" err="1">
                <a:latin typeface="+mj-lt"/>
                <a:cs typeface="Arial" panose="020B0604020202020204" pitchFamily="34" charset="0"/>
              </a:rPr>
              <a:t>Samouel’s</a:t>
            </a:r>
            <a:r>
              <a:rPr lang="en-GB" altLang="en-US" sz="2000" dirty="0">
                <a:latin typeface="+mj-lt"/>
                <a:cs typeface="Arial" panose="020B0604020202020204" pitchFamily="34" charset="0"/>
              </a:rPr>
              <a:t> ‘Good value for money’ between male and female respondents.</a:t>
            </a:r>
          </a:p>
          <a:p>
            <a:pPr>
              <a:spcBef>
                <a:spcPct val="0"/>
              </a:spcBef>
              <a:buClrTx/>
              <a:buFontTx/>
              <a:buNone/>
            </a:pPr>
            <a:endParaRPr lang="en-GB" altLang="en-US" sz="2000" dirty="0">
              <a:latin typeface="+mj-lt"/>
              <a:cs typeface="Arial" panose="020B0604020202020204" pitchFamily="34" charset="0"/>
            </a:endParaRPr>
          </a:p>
          <a:p>
            <a:pPr>
              <a:spcBef>
                <a:spcPct val="0"/>
              </a:spcBef>
              <a:buClrTx/>
              <a:buFontTx/>
              <a:buNone/>
            </a:pPr>
            <a:r>
              <a:rPr lang="en-GB" altLang="en-US" sz="2000" dirty="0">
                <a:latin typeface="+mj-lt"/>
                <a:cs typeface="Arial" panose="020B0604020202020204" pitchFamily="34" charset="0"/>
              </a:rPr>
              <a:t>Level of significance</a:t>
            </a:r>
            <a:r>
              <a:rPr lang="en-GB" altLang="en-US" sz="2000">
                <a:latin typeface="+mj-lt"/>
                <a:cs typeface="Arial" panose="020B0604020202020204" pitchFamily="34" charset="0"/>
              </a:rPr>
              <a:t>:  .</a:t>
            </a:r>
            <a:r>
              <a:rPr lang="en-GB" altLang="en-US" sz="2000" dirty="0">
                <a:latin typeface="+mj-lt"/>
                <a:cs typeface="Arial" panose="020B0604020202020204" pitchFamily="34" charset="0"/>
              </a:rPr>
              <a:t>05</a:t>
            </a: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78DB422-EED4-9D95-FF4D-DD296566C54D}"/>
              </a:ext>
            </a:extLst>
          </p:cNvPr>
          <p:cNvPicPr>
            <a:picLocks noChangeAspect="1"/>
          </p:cNvPicPr>
          <p:nvPr/>
        </p:nvPicPr>
        <p:blipFill>
          <a:blip r:embed="rId2"/>
          <a:stretch>
            <a:fillRect/>
          </a:stretch>
        </p:blipFill>
        <p:spPr>
          <a:xfrm>
            <a:off x="6031886" y="487513"/>
            <a:ext cx="4682810" cy="2569197"/>
          </a:xfrm>
          <a:prstGeom prst="rect">
            <a:avLst/>
          </a:prstGeom>
        </p:spPr>
      </p:pic>
      <p:sp>
        <p:nvSpPr>
          <p:cNvPr id="4" name="Slide Number Placeholder 3">
            <a:extLst>
              <a:ext uri="{FF2B5EF4-FFF2-40B4-BE49-F238E27FC236}">
                <a16:creationId xmlns:a16="http://schemas.microsoft.com/office/drawing/2014/main" id="{26A26C69-6F16-4B95-AB0A-CFBB31127012}"/>
              </a:ext>
            </a:extLst>
          </p:cNvPr>
          <p:cNvSpPr>
            <a:spLocks noGrp="1"/>
          </p:cNvSpPr>
          <p:nvPr>
            <p:ph type="sldNum" sz="quarter" idx="10"/>
          </p:nvPr>
        </p:nvSpPr>
        <p:spPr/>
        <p:txBody>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C9FABE1A-3387-4655-8422-EA8E095E575A}" type="slidenum">
              <a:rPr lang="en-GB" altLang="en-US" sz="1600">
                <a:solidFill>
                  <a:srgbClr val="BFBFBF"/>
                </a:solidFill>
              </a:rPr>
              <a:pPr/>
              <a:t>58</a:t>
            </a:fld>
            <a:endParaRPr lang="en-GB" altLang="en-US" sz="1600">
              <a:solidFill>
                <a:srgbClr val="BFBFBF"/>
              </a:solidFill>
            </a:endParaRPr>
          </a:p>
        </p:txBody>
      </p:sp>
      <p:pic>
        <p:nvPicPr>
          <p:cNvPr id="3" name="Picture 2">
            <a:extLst>
              <a:ext uri="{FF2B5EF4-FFF2-40B4-BE49-F238E27FC236}">
                <a16:creationId xmlns:a16="http://schemas.microsoft.com/office/drawing/2014/main" id="{0DB3EB76-2DAC-4C89-9E15-37AB3F4CF626}"/>
              </a:ext>
            </a:extLst>
          </p:cNvPr>
          <p:cNvPicPr>
            <a:picLocks noChangeAspect="1"/>
          </p:cNvPicPr>
          <p:nvPr/>
        </p:nvPicPr>
        <p:blipFill>
          <a:blip r:embed="rId3"/>
          <a:stretch>
            <a:fillRect/>
          </a:stretch>
        </p:blipFill>
        <p:spPr>
          <a:xfrm>
            <a:off x="1524001" y="1382487"/>
            <a:ext cx="4346845" cy="3357563"/>
          </a:xfrm>
          <a:prstGeom prst="rect">
            <a:avLst/>
          </a:prstGeom>
        </p:spPr>
      </p:pic>
      <p:cxnSp>
        <p:nvCxnSpPr>
          <p:cNvPr id="10" name="Straight Arrow Connector 9">
            <a:extLst>
              <a:ext uri="{FF2B5EF4-FFF2-40B4-BE49-F238E27FC236}">
                <a16:creationId xmlns:a16="http://schemas.microsoft.com/office/drawing/2014/main" id="{6908DB1B-BD14-408F-9EE8-6BDA938EFA53}"/>
              </a:ext>
            </a:extLst>
          </p:cNvPr>
          <p:cNvCxnSpPr>
            <a:cxnSpLocks/>
          </p:cNvCxnSpPr>
          <p:nvPr/>
        </p:nvCxnSpPr>
        <p:spPr bwMode="auto">
          <a:xfrm flipV="1">
            <a:off x="5486401" y="1517715"/>
            <a:ext cx="592183" cy="1538994"/>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pic>
        <p:nvPicPr>
          <p:cNvPr id="12" name="Picture 11">
            <a:extLst>
              <a:ext uri="{FF2B5EF4-FFF2-40B4-BE49-F238E27FC236}">
                <a16:creationId xmlns:a16="http://schemas.microsoft.com/office/drawing/2014/main" id="{5CE6B8A1-04DD-4F5C-AD8A-9134F3168BD1}"/>
              </a:ext>
            </a:extLst>
          </p:cNvPr>
          <p:cNvPicPr>
            <a:picLocks noChangeAspect="1"/>
          </p:cNvPicPr>
          <p:nvPr/>
        </p:nvPicPr>
        <p:blipFill>
          <a:blip r:embed="rId4"/>
          <a:stretch>
            <a:fillRect/>
          </a:stretch>
        </p:blipFill>
        <p:spPr>
          <a:xfrm>
            <a:off x="7632291" y="4110445"/>
            <a:ext cx="1744119" cy="1545228"/>
          </a:xfrm>
          <a:prstGeom prst="rect">
            <a:avLst/>
          </a:prstGeom>
        </p:spPr>
      </p:pic>
      <p:cxnSp>
        <p:nvCxnSpPr>
          <p:cNvPr id="14" name="Straight Arrow Connector 13">
            <a:extLst>
              <a:ext uri="{FF2B5EF4-FFF2-40B4-BE49-F238E27FC236}">
                <a16:creationId xmlns:a16="http://schemas.microsoft.com/office/drawing/2014/main" id="{FD85E061-1703-400F-898E-7910E1D483AF}"/>
              </a:ext>
            </a:extLst>
          </p:cNvPr>
          <p:cNvCxnSpPr>
            <a:cxnSpLocks/>
          </p:cNvCxnSpPr>
          <p:nvPr/>
        </p:nvCxnSpPr>
        <p:spPr bwMode="auto">
          <a:xfrm>
            <a:off x="8699863" y="2878955"/>
            <a:ext cx="0" cy="1457915"/>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sp>
        <p:nvSpPr>
          <p:cNvPr id="15" name="TextBox 14">
            <a:extLst>
              <a:ext uri="{FF2B5EF4-FFF2-40B4-BE49-F238E27FC236}">
                <a16:creationId xmlns:a16="http://schemas.microsoft.com/office/drawing/2014/main" id="{CCAE1F23-3BC4-48CB-94FB-0D31E5182044}"/>
              </a:ext>
            </a:extLst>
          </p:cNvPr>
          <p:cNvSpPr txBox="1"/>
          <p:nvPr/>
        </p:nvSpPr>
        <p:spPr>
          <a:xfrm>
            <a:off x="6078584" y="5775646"/>
            <a:ext cx="4589417" cy="584775"/>
          </a:xfrm>
          <a:prstGeom prst="rect">
            <a:avLst/>
          </a:prstGeom>
          <a:noFill/>
        </p:spPr>
        <p:txBody>
          <a:bodyPr wrap="square" rtlCol="0">
            <a:spAutoFit/>
          </a:bodyPr>
          <a:lstStyle/>
          <a:p>
            <a:r>
              <a:rPr lang="en-GB" sz="1600" dirty="0"/>
              <a:t>In the data set, male is coded as 0 and female as 1</a:t>
            </a: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38026332-AA3C-3383-4690-6CB255566335}"/>
              </a:ext>
            </a:extLst>
          </p:cNvPr>
          <p:cNvPicPr>
            <a:picLocks noChangeAspect="1"/>
          </p:cNvPicPr>
          <p:nvPr/>
        </p:nvPicPr>
        <p:blipFill>
          <a:blip r:embed="rId2"/>
          <a:stretch>
            <a:fillRect/>
          </a:stretch>
        </p:blipFill>
        <p:spPr>
          <a:xfrm>
            <a:off x="1524000" y="2870245"/>
            <a:ext cx="9144000" cy="1419175"/>
          </a:xfrm>
          <a:prstGeom prst="rect">
            <a:avLst/>
          </a:prstGeom>
        </p:spPr>
      </p:pic>
      <p:sp>
        <p:nvSpPr>
          <p:cNvPr id="4" name="Slide Number Placeholder 3">
            <a:extLst>
              <a:ext uri="{FF2B5EF4-FFF2-40B4-BE49-F238E27FC236}">
                <a16:creationId xmlns:a16="http://schemas.microsoft.com/office/drawing/2014/main" id="{9EF38D9A-DE9F-41B0-8EAC-01836B8CB5A3}"/>
              </a:ext>
            </a:extLst>
          </p:cNvPr>
          <p:cNvSpPr>
            <a:spLocks noGrp="1"/>
          </p:cNvSpPr>
          <p:nvPr>
            <p:ph type="sldNum" sz="quarter" idx="10"/>
          </p:nvPr>
        </p:nvSpPr>
        <p:spPr/>
        <p:txBody>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18C29003-52BD-4749-BC2B-27185C09D576}" type="slidenum">
              <a:rPr lang="en-GB" altLang="en-US" sz="1600">
                <a:solidFill>
                  <a:srgbClr val="BFBFBF"/>
                </a:solidFill>
              </a:rPr>
              <a:pPr/>
              <a:t>59</a:t>
            </a:fld>
            <a:endParaRPr lang="en-GB" altLang="en-US" sz="1600">
              <a:solidFill>
                <a:srgbClr val="BFBFBF"/>
              </a:solidFill>
            </a:endParaRPr>
          </a:p>
        </p:txBody>
      </p:sp>
      <p:sp>
        <p:nvSpPr>
          <p:cNvPr id="3" name="TextBox 2">
            <a:extLst>
              <a:ext uri="{FF2B5EF4-FFF2-40B4-BE49-F238E27FC236}">
                <a16:creationId xmlns:a16="http://schemas.microsoft.com/office/drawing/2014/main" id="{64223F1B-6C7E-4D31-AEC7-E272FE3E210F}"/>
              </a:ext>
            </a:extLst>
          </p:cNvPr>
          <p:cNvSpPr txBox="1"/>
          <p:nvPr/>
        </p:nvSpPr>
        <p:spPr>
          <a:xfrm>
            <a:off x="2360023" y="4650377"/>
            <a:ext cx="7106194" cy="1815882"/>
          </a:xfrm>
          <a:prstGeom prst="rect">
            <a:avLst/>
          </a:prstGeom>
          <a:noFill/>
        </p:spPr>
        <p:txBody>
          <a:bodyPr wrap="square" rtlCol="0">
            <a:spAutoFit/>
          </a:bodyPr>
          <a:lstStyle/>
          <a:p>
            <a:r>
              <a:rPr lang="en-GB" sz="1600" dirty="0">
                <a:latin typeface="+mj-lt"/>
              </a:rPr>
              <a:t>H0: There is no significant difference in the </a:t>
            </a:r>
            <a:r>
              <a:rPr lang="en-GB" sz="1600" i="1" dirty="0">
                <a:solidFill>
                  <a:srgbClr val="FF0000"/>
                </a:solidFill>
                <a:latin typeface="+mj-lt"/>
              </a:rPr>
              <a:t>variances</a:t>
            </a:r>
            <a:r>
              <a:rPr lang="en-GB" sz="1600" dirty="0">
                <a:latin typeface="+mj-lt"/>
              </a:rPr>
              <a:t> of Good value for money between male and female respondents </a:t>
            </a:r>
          </a:p>
          <a:p>
            <a:endParaRPr lang="en-GB" sz="1600" dirty="0">
              <a:latin typeface="+mj-lt"/>
            </a:endParaRPr>
          </a:p>
          <a:p>
            <a:r>
              <a:rPr lang="en-GB" sz="1600" dirty="0">
                <a:latin typeface="+mj-lt"/>
              </a:rPr>
              <a:t>HA: There is a significant difference…</a:t>
            </a:r>
          </a:p>
          <a:p>
            <a:endParaRPr lang="en-GB" sz="1600" dirty="0">
              <a:latin typeface="+mj-lt"/>
            </a:endParaRPr>
          </a:p>
          <a:p>
            <a:r>
              <a:rPr lang="en-GB" sz="1600" dirty="0">
                <a:latin typeface="+mj-lt"/>
              </a:rPr>
              <a:t>As we reject H0 about the variances we use the second row of t test results (if we’d retained it, we’d use the top row)</a:t>
            </a:r>
          </a:p>
        </p:txBody>
      </p:sp>
      <p:sp>
        <p:nvSpPr>
          <p:cNvPr id="2" name="Rectangle 1">
            <a:extLst>
              <a:ext uri="{FF2B5EF4-FFF2-40B4-BE49-F238E27FC236}">
                <a16:creationId xmlns:a16="http://schemas.microsoft.com/office/drawing/2014/main" id="{A1437B1B-16C4-421F-8C42-ED4E7909707E}"/>
              </a:ext>
            </a:extLst>
          </p:cNvPr>
          <p:cNvSpPr/>
          <p:nvPr/>
        </p:nvSpPr>
        <p:spPr bwMode="auto">
          <a:xfrm>
            <a:off x="2749485" y="2812870"/>
            <a:ext cx="2846894" cy="1697219"/>
          </a:xfrm>
          <a:prstGeom prst="rect">
            <a:avLst/>
          </a:prstGeom>
          <a:noFill/>
          <a:ln w="38100"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eaLnBrk="0" fontAlgn="base" hangingPunct="0">
              <a:spcBef>
                <a:spcPct val="0"/>
              </a:spcBef>
              <a:spcAft>
                <a:spcPct val="0"/>
              </a:spcAft>
            </a:pPr>
            <a:endParaRPr lang="en-GB" sz="2400" dirty="0">
              <a:latin typeface="Arial" charset="0"/>
              <a:ea typeface="ＭＳ Ｐゴシック" pitchFamily="-64" charset="-128"/>
            </a:endParaRPr>
          </a:p>
        </p:txBody>
      </p:sp>
      <p:pic>
        <p:nvPicPr>
          <p:cNvPr id="12" name="Picture 11">
            <a:extLst>
              <a:ext uri="{FF2B5EF4-FFF2-40B4-BE49-F238E27FC236}">
                <a16:creationId xmlns:a16="http://schemas.microsoft.com/office/drawing/2014/main" id="{86F7FAA9-9683-49FD-7CE8-167A44CF3E53}"/>
              </a:ext>
            </a:extLst>
          </p:cNvPr>
          <p:cNvPicPr>
            <a:picLocks noChangeAspect="1"/>
          </p:cNvPicPr>
          <p:nvPr/>
        </p:nvPicPr>
        <p:blipFill>
          <a:blip r:embed="rId3"/>
          <a:stretch>
            <a:fillRect/>
          </a:stretch>
        </p:blipFill>
        <p:spPr>
          <a:xfrm>
            <a:off x="3404108" y="905461"/>
            <a:ext cx="5591175" cy="92392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 grpId="0" animBg="1"/>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EF38D9A-DE9F-41B0-8EAC-01836B8CB5A3}"/>
              </a:ext>
            </a:extLst>
          </p:cNvPr>
          <p:cNvSpPr>
            <a:spLocks noGrp="1"/>
          </p:cNvSpPr>
          <p:nvPr>
            <p:ph type="sldNum" sz="quarter" idx="10"/>
          </p:nvPr>
        </p:nvSpPr>
        <p:spPr/>
        <p:txBody>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18C29003-52BD-4749-BC2B-27185C09D576}" type="slidenum">
              <a:rPr lang="en-GB" altLang="en-US" sz="1600">
                <a:solidFill>
                  <a:srgbClr val="BFBFBF"/>
                </a:solidFill>
              </a:rPr>
              <a:pPr/>
              <a:t>60</a:t>
            </a:fld>
            <a:endParaRPr lang="en-GB" altLang="en-US" sz="1600">
              <a:solidFill>
                <a:srgbClr val="BFBFBF"/>
              </a:solidFill>
            </a:endParaRPr>
          </a:p>
        </p:txBody>
      </p:sp>
      <p:sp>
        <p:nvSpPr>
          <p:cNvPr id="5" name="TextBox 4">
            <a:extLst>
              <a:ext uri="{FF2B5EF4-FFF2-40B4-BE49-F238E27FC236}">
                <a16:creationId xmlns:a16="http://schemas.microsoft.com/office/drawing/2014/main" id="{8ABE235B-0B7E-8CB3-2FBC-8BFB6A26052E}"/>
              </a:ext>
            </a:extLst>
          </p:cNvPr>
          <p:cNvSpPr txBox="1"/>
          <p:nvPr/>
        </p:nvSpPr>
        <p:spPr>
          <a:xfrm>
            <a:off x="3670664" y="4671652"/>
            <a:ext cx="6997337" cy="1754326"/>
          </a:xfrm>
          <a:prstGeom prst="rect">
            <a:avLst/>
          </a:prstGeom>
          <a:noFill/>
        </p:spPr>
        <p:txBody>
          <a:bodyPr wrap="square">
            <a:spAutoFit/>
          </a:bodyPr>
          <a:lstStyle/>
          <a:p>
            <a:pPr>
              <a:spcBef>
                <a:spcPct val="0"/>
              </a:spcBef>
              <a:buClrTx/>
              <a:buFontTx/>
              <a:buNone/>
            </a:pPr>
            <a:r>
              <a:rPr lang="en-GB" altLang="en-US" dirty="0">
                <a:latin typeface="+mj-lt"/>
                <a:cs typeface="Arial" panose="020B0604020202020204" pitchFamily="34" charset="0"/>
              </a:rPr>
              <a:t>H</a:t>
            </a:r>
            <a:r>
              <a:rPr lang="en-GB" altLang="en-US" baseline="-25000" dirty="0">
                <a:latin typeface="+mj-lt"/>
                <a:cs typeface="Arial" panose="020B0604020202020204" pitchFamily="34" charset="0"/>
              </a:rPr>
              <a:t>O</a:t>
            </a:r>
            <a:r>
              <a:rPr lang="en-GB" altLang="en-US" dirty="0">
                <a:latin typeface="+mj-lt"/>
                <a:cs typeface="Arial" panose="020B0604020202020204" pitchFamily="34" charset="0"/>
              </a:rPr>
              <a:t>:  There is no significant difference in the mean ratings of </a:t>
            </a:r>
            <a:r>
              <a:rPr lang="en-GB" altLang="en-US" dirty="0" err="1">
                <a:latin typeface="+mj-lt"/>
                <a:cs typeface="Arial" panose="020B0604020202020204" pitchFamily="34" charset="0"/>
              </a:rPr>
              <a:t>Samouel’s</a:t>
            </a:r>
            <a:r>
              <a:rPr lang="en-GB" altLang="en-US" dirty="0">
                <a:latin typeface="+mj-lt"/>
                <a:cs typeface="Arial" panose="020B0604020202020204" pitchFamily="34" charset="0"/>
              </a:rPr>
              <a:t> ‘Good value for money’ between male and female respondents.</a:t>
            </a:r>
          </a:p>
          <a:p>
            <a:pPr>
              <a:spcBef>
                <a:spcPct val="0"/>
              </a:spcBef>
              <a:buClrTx/>
              <a:buFontTx/>
              <a:buNone/>
            </a:pPr>
            <a:endParaRPr lang="en-GB" altLang="en-US" dirty="0">
              <a:latin typeface="+mj-lt"/>
              <a:cs typeface="Arial" panose="020B0604020202020204" pitchFamily="34" charset="0"/>
            </a:endParaRPr>
          </a:p>
          <a:p>
            <a:pPr>
              <a:spcBef>
                <a:spcPct val="0"/>
              </a:spcBef>
              <a:buClrTx/>
              <a:buFontTx/>
              <a:buNone/>
            </a:pPr>
            <a:r>
              <a:rPr lang="en-GB" altLang="en-US" dirty="0">
                <a:latin typeface="+mj-lt"/>
                <a:cs typeface="Arial" panose="020B0604020202020204" pitchFamily="34" charset="0"/>
              </a:rPr>
              <a:t>H</a:t>
            </a:r>
            <a:r>
              <a:rPr lang="en-GB" altLang="en-US" baseline="-25000" dirty="0">
                <a:latin typeface="+mj-lt"/>
                <a:cs typeface="Arial" panose="020B0604020202020204" pitchFamily="34" charset="0"/>
              </a:rPr>
              <a:t>A</a:t>
            </a:r>
            <a:r>
              <a:rPr lang="en-GB" altLang="en-US" dirty="0">
                <a:latin typeface="+mj-lt"/>
                <a:cs typeface="Arial" panose="020B0604020202020204" pitchFamily="34" charset="0"/>
              </a:rPr>
              <a:t>: There is significant difference in the mean ratings of </a:t>
            </a:r>
            <a:r>
              <a:rPr lang="en-GB" altLang="en-US" dirty="0" err="1">
                <a:latin typeface="+mj-lt"/>
                <a:cs typeface="Arial" panose="020B0604020202020204" pitchFamily="34" charset="0"/>
              </a:rPr>
              <a:t>Samouel’s</a:t>
            </a:r>
            <a:r>
              <a:rPr lang="en-GB" altLang="en-US" dirty="0">
                <a:latin typeface="+mj-lt"/>
                <a:cs typeface="Arial" panose="020B0604020202020204" pitchFamily="34" charset="0"/>
              </a:rPr>
              <a:t> ‘Good value for money’ between male and female respondents.</a:t>
            </a:r>
          </a:p>
        </p:txBody>
      </p:sp>
      <p:sp>
        <p:nvSpPr>
          <p:cNvPr id="7" name="TextBox 6">
            <a:extLst>
              <a:ext uri="{FF2B5EF4-FFF2-40B4-BE49-F238E27FC236}">
                <a16:creationId xmlns:a16="http://schemas.microsoft.com/office/drawing/2014/main" id="{C6905AE7-FC9E-0D8B-A9AD-CED7C06F9AE0}"/>
              </a:ext>
            </a:extLst>
          </p:cNvPr>
          <p:cNvSpPr txBox="1"/>
          <p:nvPr/>
        </p:nvSpPr>
        <p:spPr>
          <a:xfrm>
            <a:off x="1724297" y="5137773"/>
            <a:ext cx="1946366" cy="1015663"/>
          </a:xfrm>
          <a:prstGeom prst="rect">
            <a:avLst/>
          </a:prstGeom>
          <a:noFill/>
        </p:spPr>
        <p:txBody>
          <a:bodyPr wrap="square" rtlCol="0">
            <a:spAutoFit/>
          </a:bodyPr>
          <a:lstStyle/>
          <a:p>
            <a:r>
              <a:rPr lang="en-GB" sz="2000" dirty="0">
                <a:solidFill>
                  <a:schemeClr val="accent6"/>
                </a:solidFill>
                <a:latin typeface="Aharoni" panose="02010803020104030203" pitchFamily="2" charset="-79"/>
                <a:cs typeface="Aharoni" panose="02010803020104030203" pitchFamily="2" charset="-79"/>
              </a:rPr>
              <a:t>Reject or retain the null hypothesis?</a:t>
            </a:r>
          </a:p>
        </p:txBody>
      </p:sp>
      <p:pic>
        <p:nvPicPr>
          <p:cNvPr id="8" name="Picture 7">
            <a:extLst>
              <a:ext uri="{FF2B5EF4-FFF2-40B4-BE49-F238E27FC236}">
                <a16:creationId xmlns:a16="http://schemas.microsoft.com/office/drawing/2014/main" id="{45E34825-AD85-71FF-5EBF-6336AD52A39B}"/>
              </a:ext>
            </a:extLst>
          </p:cNvPr>
          <p:cNvPicPr>
            <a:picLocks noChangeAspect="1"/>
          </p:cNvPicPr>
          <p:nvPr/>
        </p:nvPicPr>
        <p:blipFill>
          <a:blip r:embed="rId2"/>
          <a:stretch>
            <a:fillRect/>
          </a:stretch>
        </p:blipFill>
        <p:spPr>
          <a:xfrm>
            <a:off x="1524000" y="2870245"/>
            <a:ext cx="9144000" cy="1419175"/>
          </a:xfrm>
          <a:prstGeom prst="rect">
            <a:avLst/>
          </a:prstGeom>
        </p:spPr>
      </p:pic>
      <p:cxnSp>
        <p:nvCxnSpPr>
          <p:cNvPr id="11" name="Straight Connector 10">
            <a:extLst>
              <a:ext uri="{FF2B5EF4-FFF2-40B4-BE49-F238E27FC236}">
                <a16:creationId xmlns:a16="http://schemas.microsoft.com/office/drawing/2014/main" id="{2E37C740-B619-4C54-17DE-DBD9C01FC411}"/>
              </a:ext>
            </a:extLst>
          </p:cNvPr>
          <p:cNvCxnSpPr/>
          <p:nvPr/>
        </p:nvCxnSpPr>
        <p:spPr bwMode="auto">
          <a:xfrm>
            <a:off x="5615234" y="3893270"/>
            <a:ext cx="4911365" cy="0"/>
          </a:xfrm>
          <a:prstGeom prst="line">
            <a:avLst/>
          </a:prstGeom>
          <a:solidFill>
            <a:schemeClr val="accent1"/>
          </a:solidFill>
          <a:ln w="38100" cap="flat" cmpd="sng" algn="ctr">
            <a:solidFill>
              <a:schemeClr val="tx1"/>
            </a:solidFill>
            <a:prstDash val="solid"/>
            <a:round/>
            <a:headEnd type="none" w="med" len="med"/>
            <a:tailEnd type="none" w="med" len="med"/>
          </a:ln>
          <a:effectLst/>
        </p:spPr>
      </p:cxnSp>
      <p:pic>
        <p:nvPicPr>
          <p:cNvPr id="12" name="Picture 11">
            <a:extLst>
              <a:ext uri="{FF2B5EF4-FFF2-40B4-BE49-F238E27FC236}">
                <a16:creationId xmlns:a16="http://schemas.microsoft.com/office/drawing/2014/main" id="{2A64D30C-3F8D-6801-3789-C9B28DBCA2DC}"/>
              </a:ext>
            </a:extLst>
          </p:cNvPr>
          <p:cNvPicPr>
            <a:picLocks noChangeAspect="1"/>
          </p:cNvPicPr>
          <p:nvPr/>
        </p:nvPicPr>
        <p:blipFill>
          <a:blip r:embed="rId3"/>
          <a:stretch>
            <a:fillRect/>
          </a:stretch>
        </p:blipFill>
        <p:spPr>
          <a:xfrm>
            <a:off x="3300413" y="1060181"/>
            <a:ext cx="5591175" cy="923925"/>
          </a:xfrm>
          <a:prstGeom prst="rect">
            <a:avLst/>
          </a:prstGeom>
        </p:spPr>
      </p:pic>
    </p:spTree>
    <p:extLst>
      <p:ext uri="{BB962C8B-B14F-4D97-AF65-F5344CB8AC3E}">
        <p14:creationId xmlns:p14="http://schemas.microsoft.com/office/powerpoint/2010/main" val="35658899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DB312-54CF-46F9-822C-93F195DC03F1}"/>
              </a:ext>
            </a:extLst>
          </p:cNvPr>
          <p:cNvSpPr>
            <a:spLocks noGrp="1"/>
          </p:cNvSpPr>
          <p:nvPr>
            <p:ph type="title"/>
          </p:nvPr>
        </p:nvSpPr>
        <p:spPr/>
        <p:txBody>
          <a:bodyPr>
            <a:normAutofit fontScale="90000"/>
          </a:bodyPr>
          <a:lstStyle/>
          <a:p>
            <a:r>
              <a:rPr lang="en-GB" dirty="0"/>
              <a:t>Up to now we’ve assumed that the data is normal…</a:t>
            </a:r>
          </a:p>
        </p:txBody>
      </p:sp>
      <p:sp>
        <p:nvSpPr>
          <p:cNvPr id="3" name="Content Placeholder 2">
            <a:extLst>
              <a:ext uri="{FF2B5EF4-FFF2-40B4-BE49-F238E27FC236}">
                <a16:creationId xmlns:a16="http://schemas.microsoft.com/office/drawing/2014/main" id="{7FA884BB-A9B5-472C-A1D2-F946C3B9EBA7}"/>
              </a:ext>
            </a:extLst>
          </p:cNvPr>
          <p:cNvSpPr>
            <a:spLocks noGrp="1"/>
          </p:cNvSpPr>
          <p:nvPr>
            <p:ph idx="1"/>
          </p:nvPr>
        </p:nvSpPr>
        <p:spPr>
          <a:xfrm>
            <a:off x="2590847" y="1575397"/>
            <a:ext cx="7297737" cy="4075858"/>
          </a:xfrm>
        </p:spPr>
        <p:txBody>
          <a:bodyPr>
            <a:normAutofit/>
          </a:bodyPr>
          <a:lstStyle/>
          <a:p>
            <a:pPr marL="0" indent="0">
              <a:buNone/>
            </a:pPr>
            <a:r>
              <a:rPr lang="en-GB" sz="2400" dirty="0">
                <a:latin typeface="+mj-lt"/>
              </a:rPr>
              <a:t>If it isn’t, we can use “non-parametric” tests</a:t>
            </a:r>
          </a:p>
        </p:txBody>
      </p:sp>
      <p:sp>
        <p:nvSpPr>
          <p:cNvPr id="4" name="Slide Number Placeholder 3">
            <a:extLst>
              <a:ext uri="{FF2B5EF4-FFF2-40B4-BE49-F238E27FC236}">
                <a16:creationId xmlns:a16="http://schemas.microsoft.com/office/drawing/2014/main" id="{949C2C5A-0793-4E99-96F9-ED1CD4CCE815}"/>
              </a:ext>
            </a:extLst>
          </p:cNvPr>
          <p:cNvSpPr>
            <a:spLocks noGrp="1"/>
          </p:cNvSpPr>
          <p:nvPr>
            <p:ph type="sldNum" sz="quarter" idx="10"/>
          </p:nvPr>
        </p:nvSpPr>
        <p:spPr/>
        <p:txBody>
          <a:bodyPr/>
          <a:lstStyle/>
          <a:p>
            <a:fld id="{5D0EA1CB-31F9-4272-B661-73779FBBED0B}" type="slidenum">
              <a:rPr lang="en-GB" altLang="en-US" smtClean="0"/>
              <a:pPr/>
              <a:t>61</a:t>
            </a:fld>
            <a:endParaRPr lang="en-GB" altLang="en-US"/>
          </a:p>
        </p:txBody>
      </p:sp>
    </p:spTree>
    <p:extLst>
      <p:ext uri="{BB962C8B-B14F-4D97-AF65-F5344CB8AC3E}">
        <p14:creationId xmlns:p14="http://schemas.microsoft.com/office/powerpoint/2010/main" val="33151130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3AAE8D7-4C6F-42AA-92E9-45BB3F0D24D1}"/>
              </a:ext>
            </a:extLst>
          </p:cNvPr>
          <p:cNvSpPr>
            <a:spLocks noGrp="1"/>
          </p:cNvSpPr>
          <p:nvPr>
            <p:ph type="sldNum" sz="quarter" idx="10"/>
          </p:nvPr>
        </p:nvSpPr>
        <p:spPr/>
        <p:txBody>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A60BEACF-7D2F-4C4F-99C4-A1ADA47DDAB6}" type="slidenum">
              <a:rPr lang="en-GB" altLang="en-US" sz="1600">
                <a:solidFill>
                  <a:srgbClr val="BFBFBF"/>
                </a:solidFill>
              </a:rPr>
              <a:pPr/>
              <a:t>62</a:t>
            </a:fld>
            <a:endParaRPr lang="en-GB" altLang="en-US" sz="1600">
              <a:solidFill>
                <a:srgbClr val="BFBFBF"/>
              </a:solidFill>
            </a:endParaRPr>
          </a:p>
        </p:txBody>
      </p:sp>
      <p:sp>
        <p:nvSpPr>
          <p:cNvPr id="21507" name="TextBox 12">
            <a:extLst>
              <a:ext uri="{FF2B5EF4-FFF2-40B4-BE49-F238E27FC236}">
                <a16:creationId xmlns:a16="http://schemas.microsoft.com/office/drawing/2014/main" id="{AA72C067-F9C2-44D9-B945-15B20733B4E0}"/>
              </a:ext>
            </a:extLst>
          </p:cNvPr>
          <p:cNvSpPr txBox="1">
            <a:spLocks noChangeArrowheads="1"/>
          </p:cNvSpPr>
          <p:nvPr/>
        </p:nvSpPr>
        <p:spPr bwMode="auto">
          <a:xfrm>
            <a:off x="2759076" y="403225"/>
            <a:ext cx="7451725"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lr>
                <a:srgbClr val="1195D3"/>
              </a:buClr>
              <a:buFont typeface="Wingdings" panose="05000000000000000000" pitchFamily="2" charset="2"/>
              <a:buChar char="§"/>
              <a:defRPr sz="3200">
                <a:solidFill>
                  <a:schemeClr val="tx1"/>
                </a:solidFill>
                <a:latin typeface="Arial" panose="020B0604020202020204" pitchFamily="34" charset="0"/>
                <a:ea typeface="ＭＳ Ｐゴシック" panose="020B0600070205080204" pitchFamily="34" charset="-128"/>
              </a:defRPr>
            </a:lvl1pPr>
            <a:lvl2pPr marL="742950" indent="-285750" eaLnBrk="0" hangingPunct="0">
              <a:spcBef>
                <a:spcPct val="20000"/>
              </a:spcBef>
              <a:buClr>
                <a:srgbClr val="1195D3"/>
              </a:buClr>
              <a:buFont typeface="Wingdings" panose="05000000000000000000" pitchFamily="2" charset="2"/>
              <a:buChar char="§"/>
              <a:defRPr sz="2800">
                <a:solidFill>
                  <a:schemeClr val="tx1"/>
                </a:solidFill>
                <a:latin typeface="Arial" panose="020B0604020202020204" pitchFamily="34" charset="0"/>
                <a:ea typeface="ＭＳ Ｐゴシック" panose="020B0600070205080204" pitchFamily="34" charset="-128"/>
              </a:defRPr>
            </a:lvl2pPr>
            <a:lvl3pPr marL="1143000" indent="-228600" eaLnBrk="0" hangingPunct="0">
              <a:spcBef>
                <a:spcPct val="20000"/>
              </a:spcBef>
              <a:buClr>
                <a:srgbClr val="1195D3"/>
              </a:buClr>
              <a:buFont typeface="Wingdings" panose="05000000000000000000" pitchFamily="2" charset="2"/>
              <a:buChar char="§"/>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4pPr>
            <a:lvl5pPr marL="2057400" indent="-228600" eaLnBrk="0" hangingPunct="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r>
              <a:rPr lang="en-GB" altLang="en-US" sz="2000" dirty="0">
                <a:latin typeface="+mj-lt"/>
                <a:cs typeface="Arial" panose="020B0604020202020204" pitchFamily="34" charset="0"/>
              </a:rPr>
              <a:t>Normality not assumed – Nonparametric equivalent for a paired samples t test</a:t>
            </a:r>
          </a:p>
        </p:txBody>
      </p:sp>
      <p:pic>
        <p:nvPicPr>
          <p:cNvPr id="4" name="Picture 3">
            <a:extLst>
              <a:ext uri="{FF2B5EF4-FFF2-40B4-BE49-F238E27FC236}">
                <a16:creationId xmlns:a16="http://schemas.microsoft.com/office/drawing/2014/main" id="{BC9FA9B2-DECE-4C0B-9D46-97622A3B3E23}"/>
              </a:ext>
            </a:extLst>
          </p:cNvPr>
          <p:cNvPicPr>
            <a:picLocks noChangeAspect="1"/>
          </p:cNvPicPr>
          <p:nvPr/>
        </p:nvPicPr>
        <p:blipFill>
          <a:blip r:embed="rId2"/>
          <a:stretch>
            <a:fillRect/>
          </a:stretch>
        </p:blipFill>
        <p:spPr>
          <a:xfrm>
            <a:off x="1531898" y="1410790"/>
            <a:ext cx="3916402" cy="4479335"/>
          </a:xfrm>
          <a:prstGeom prst="rect">
            <a:avLst/>
          </a:prstGeom>
        </p:spPr>
      </p:pic>
      <p:pic>
        <p:nvPicPr>
          <p:cNvPr id="6" name="Picture 5">
            <a:extLst>
              <a:ext uri="{FF2B5EF4-FFF2-40B4-BE49-F238E27FC236}">
                <a16:creationId xmlns:a16="http://schemas.microsoft.com/office/drawing/2014/main" id="{B1260838-AD9F-4D5C-AF96-965BFE720B11}"/>
              </a:ext>
            </a:extLst>
          </p:cNvPr>
          <p:cNvPicPr>
            <a:picLocks noChangeAspect="1"/>
          </p:cNvPicPr>
          <p:nvPr/>
        </p:nvPicPr>
        <p:blipFill>
          <a:blip r:embed="rId3"/>
          <a:stretch>
            <a:fillRect/>
          </a:stretch>
        </p:blipFill>
        <p:spPr>
          <a:xfrm>
            <a:off x="5617029" y="948692"/>
            <a:ext cx="4702628" cy="3526971"/>
          </a:xfrm>
          <a:prstGeom prst="rect">
            <a:avLst/>
          </a:prstGeom>
        </p:spPr>
      </p:pic>
      <p:pic>
        <p:nvPicPr>
          <p:cNvPr id="8" name="Picture 7">
            <a:extLst>
              <a:ext uri="{FF2B5EF4-FFF2-40B4-BE49-F238E27FC236}">
                <a16:creationId xmlns:a16="http://schemas.microsoft.com/office/drawing/2014/main" id="{6D836FA3-5579-4605-B0AE-EBAA44A381EB}"/>
              </a:ext>
            </a:extLst>
          </p:cNvPr>
          <p:cNvPicPr>
            <a:picLocks noChangeAspect="1"/>
          </p:cNvPicPr>
          <p:nvPr/>
        </p:nvPicPr>
        <p:blipFill>
          <a:blip r:embed="rId4"/>
          <a:stretch>
            <a:fillRect/>
          </a:stretch>
        </p:blipFill>
        <p:spPr>
          <a:xfrm>
            <a:off x="6357938" y="4753475"/>
            <a:ext cx="3076575" cy="1885950"/>
          </a:xfrm>
          <a:prstGeom prst="rect">
            <a:avLst/>
          </a:prstGeom>
        </p:spPr>
      </p:pic>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A27ADE0-7DA0-4702-ABEF-7FBA2B9077F6}"/>
              </a:ext>
            </a:extLst>
          </p:cNvPr>
          <p:cNvSpPr>
            <a:spLocks noGrp="1"/>
          </p:cNvSpPr>
          <p:nvPr>
            <p:ph type="sldNum" sz="quarter" idx="10"/>
          </p:nvPr>
        </p:nvSpPr>
        <p:spPr/>
        <p:txBody>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DC310C2C-0F4A-495C-9A27-C9BEE54DD04D}" type="slidenum">
              <a:rPr lang="en-GB" altLang="en-US" sz="1600">
                <a:solidFill>
                  <a:srgbClr val="BFBFBF"/>
                </a:solidFill>
              </a:rPr>
              <a:pPr/>
              <a:t>63</a:t>
            </a:fld>
            <a:endParaRPr lang="en-GB" altLang="en-US" sz="1600">
              <a:solidFill>
                <a:srgbClr val="BFBFBF"/>
              </a:solidFill>
            </a:endParaRPr>
          </a:p>
        </p:txBody>
      </p:sp>
      <p:sp>
        <p:nvSpPr>
          <p:cNvPr id="25603" name="TextBox 9">
            <a:extLst>
              <a:ext uri="{FF2B5EF4-FFF2-40B4-BE49-F238E27FC236}">
                <a16:creationId xmlns:a16="http://schemas.microsoft.com/office/drawing/2014/main" id="{04069BF8-F5EA-4E0A-83A4-ADE1DEC893EF}"/>
              </a:ext>
            </a:extLst>
          </p:cNvPr>
          <p:cNvSpPr txBox="1">
            <a:spLocks noChangeArrowheads="1"/>
          </p:cNvSpPr>
          <p:nvPr/>
        </p:nvSpPr>
        <p:spPr bwMode="auto">
          <a:xfrm>
            <a:off x="2835276" y="141357"/>
            <a:ext cx="7546975"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lr>
                <a:srgbClr val="1195D3"/>
              </a:buClr>
              <a:buFont typeface="Wingdings" panose="05000000000000000000" pitchFamily="2" charset="2"/>
              <a:buChar char="§"/>
              <a:defRPr sz="3200">
                <a:solidFill>
                  <a:schemeClr val="tx1"/>
                </a:solidFill>
                <a:latin typeface="Arial" panose="020B0604020202020204" pitchFamily="34" charset="0"/>
                <a:ea typeface="ＭＳ Ｐゴシック" panose="020B0600070205080204" pitchFamily="34" charset="-128"/>
              </a:defRPr>
            </a:lvl1pPr>
            <a:lvl2pPr marL="742950" indent="-285750" eaLnBrk="0" hangingPunct="0">
              <a:spcBef>
                <a:spcPct val="20000"/>
              </a:spcBef>
              <a:buClr>
                <a:srgbClr val="1195D3"/>
              </a:buClr>
              <a:buFont typeface="Wingdings" panose="05000000000000000000" pitchFamily="2" charset="2"/>
              <a:buChar char="§"/>
              <a:defRPr sz="2800">
                <a:solidFill>
                  <a:schemeClr val="tx1"/>
                </a:solidFill>
                <a:latin typeface="Arial" panose="020B0604020202020204" pitchFamily="34" charset="0"/>
                <a:ea typeface="ＭＳ Ｐゴシック" panose="020B0600070205080204" pitchFamily="34" charset="-128"/>
              </a:defRPr>
            </a:lvl2pPr>
            <a:lvl3pPr marL="1143000" indent="-228600" eaLnBrk="0" hangingPunct="0">
              <a:spcBef>
                <a:spcPct val="20000"/>
              </a:spcBef>
              <a:buClr>
                <a:srgbClr val="1195D3"/>
              </a:buClr>
              <a:buFont typeface="Wingdings" panose="05000000000000000000" pitchFamily="2" charset="2"/>
              <a:buChar char="§"/>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4pPr>
            <a:lvl5pPr marL="2057400" indent="-228600" eaLnBrk="0" hangingPunct="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r>
              <a:rPr lang="en-GB" altLang="en-US" sz="2000" dirty="0">
                <a:latin typeface="Lucida Bright" panose="02040602050505020304" pitchFamily="18" charset="0"/>
                <a:cs typeface="Arial" panose="020B0604020202020204" pitchFamily="34" charset="0"/>
              </a:rPr>
              <a:t>Normality not assumed – Nonparametric equivalent for an independent samples t test</a:t>
            </a:r>
          </a:p>
        </p:txBody>
      </p:sp>
      <p:sp>
        <p:nvSpPr>
          <p:cNvPr id="25606" name="Rectangle 6">
            <a:extLst>
              <a:ext uri="{FF2B5EF4-FFF2-40B4-BE49-F238E27FC236}">
                <a16:creationId xmlns:a16="http://schemas.microsoft.com/office/drawing/2014/main" id="{C86F65FD-DA5B-4CD6-9D5D-989E5CCC8EAC}"/>
              </a:ext>
            </a:extLst>
          </p:cNvPr>
          <p:cNvSpPr>
            <a:spLocks noChangeArrowheads="1"/>
          </p:cNvSpPr>
          <p:nvPr/>
        </p:nvSpPr>
        <p:spPr bwMode="auto">
          <a:xfrm>
            <a:off x="3810000" y="2828925"/>
            <a:ext cx="45720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rgbClr val="1195D3"/>
              </a:buClr>
              <a:buFont typeface="Wingdings" panose="05000000000000000000" pitchFamily="2" charset="2"/>
              <a:buChar char="§"/>
              <a:defRPr sz="3200">
                <a:solidFill>
                  <a:schemeClr val="tx1"/>
                </a:solidFill>
                <a:latin typeface="Arial" panose="020B0604020202020204" pitchFamily="34" charset="0"/>
                <a:ea typeface="ＭＳ Ｐゴシック" panose="020B0600070205080204" pitchFamily="34" charset="-128"/>
              </a:defRPr>
            </a:lvl1pPr>
            <a:lvl2pPr marL="742950" indent="-285750" eaLnBrk="0" hangingPunct="0">
              <a:spcBef>
                <a:spcPct val="20000"/>
              </a:spcBef>
              <a:buClr>
                <a:srgbClr val="1195D3"/>
              </a:buClr>
              <a:buFont typeface="Wingdings" panose="05000000000000000000" pitchFamily="2" charset="2"/>
              <a:buChar char="§"/>
              <a:defRPr sz="2800">
                <a:solidFill>
                  <a:schemeClr val="tx1"/>
                </a:solidFill>
                <a:latin typeface="Arial" panose="020B0604020202020204" pitchFamily="34" charset="0"/>
                <a:ea typeface="ＭＳ Ｐゴシック" panose="020B0600070205080204" pitchFamily="34" charset="-128"/>
              </a:defRPr>
            </a:lvl2pPr>
            <a:lvl3pPr marL="1143000" indent="-228600" eaLnBrk="0" hangingPunct="0">
              <a:spcBef>
                <a:spcPct val="20000"/>
              </a:spcBef>
              <a:buClr>
                <a:srgbClr val="1195D3"/>
              </a:buClr>
              <a:buFont typeface="Wingdings" panose="05000000000000000000" pitchFamily="2" charset="2"/>
              <a:buChar char="§"/>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4pPr>
            <a:lvl5pPr marL="2057400" indent="-228600" eaLnBrk="0" hangingPunct="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endParaRPr lang="en-US" altLang="en-US" sz="2400">
              <a:cs typeface="Arial" panose="020B0604020202020204" pitchFamily="34" charset="0"/>
            </a:endParaRPr>
          </a:p>
          <a:p>
            <a:pPr>
              <a:spcBef>
                <a:spcPct val="0"/>
              </a:spcBef>
              <a:buClrTx/>
              <a:buFontTx/>
              <a:buNone/>
            </a:pPr>
            <a:endParaRPr lang="en-US" altLang="en-US" sz="2400">
              <a:cs typeface="Arial" panose="020B0604020202020204" pitchFamily="34" charset="0"/>
            </a:endParaRPr>
          </a:p>
          <a:p>
            <a:pPr>
              <a:spcBef>
                <a:spcPct val="0"/>
              </a:spcBef>
              <a:buClrTx/>
              <a:buFontTx/>
              <a:buNone/>
            </a:pPr>
            <a:endParaRPr lang="en-US" altLang="en-US" sz="2400">
              <a:cs typeface="Arial" panose="020B0604020202020204" pitchFamily="34" charset="0"/>
            </a:endParaRPr>
          </a:p>
        </p:txBody>
      </p:sp>
      <p:pic>
        <p:nvPicPr>
          <p:cNvPr id="3" name="Picture 2">
            <a:extLst>
              <a:ext uri="{FF2B5EF4-FFF2-40B4-BE49-F238E27FC236}">
                <a16:creationId xmlns:a16="http://schemas.microsoft.com/office/drawing/2014/main" id="{5B671E65-7751-4B69-A0AA-1B979CB24F45}"/>
              </a:ext>
            </a:extLst>
          </p:cNvPr>
          <p:cNvPicPr>
            <a:picLocks noChangeAspect="1"/>
          </p:cNvPicPr>
          <p:nvPr/>
        </p:nvPicPr>
        <p:blipFill>
          <a:blip r:embed="rId2"/>
          <a:stretch>
            <a:fillRect/>
          </a:stretch>
        </p:blipFill>
        <p:spPr>
          <a:xfrm>
            <a:off x="1686900" y="1273176"/>
            <a:ext cx="3820750" cy="4643437"/>
          </a:xfrm>
          <a:prstGeom prst="rect">
            <a:avLst/>
          </a:prstGeom>
        </p:spPr>
      </p:pic>
      <p:pic>
        <p:nvPicPr>
          <p:cNvPr id="6" name="Picture 5">
            <a:extLst>
              <a:ext uri="{FF2B5EF4-FFF2-40B4-BE49-F238E27FC236}">
                <a16:creationId xmlns:a16="http://schemas.microsoft.com/office/drawing/2014/main" id="{FA98D1FF-A82F-42F4-B777-315D5FC7F4D3}"/>
              </a:ext>
            </a:extLst>
          </p:cNvPr>
          <p:cNvPicPr>
            <a:picLocks noChangeAspect="1"/>
          </p:cNvPicPr>
          <p:nvPr/>
        </p:nvPicPr>
        <p:blipFill>
          <a:blip r:embed="rId3"/>
          <a:stretch>
            <a:fillRect/>
          </a:stretch>
        </p:blipFill>
        <p:spPr>
          <a:xfrm>
            <a:off x="5876093" y="827089"/>
            <a:ext cx="4714732" cy="3705225"/>
          </a:xfrm>
          <a:prstGeom prst="rect">
            <a:avLst/>
          </a:prstGeom>
        </p:spPr>
      </p:pic>
      <p:pic>
        <p:nvPicPr>
          <p:cNvPr id="8" name="Picture 7">
            <a:extLst>
              <a:ext uri="{FF2B5EF4-FFF2-40B4-BE49-F238E27FC236}">
                <a16:creationId xmlns:a16="http://schemas.microsoft.com/office/drawing/2014/main" id="{841ACF8F-671A-4DC5-A066-BF97D424E8E9}"/>
              </a:ext>
            </a:extLst>
          </p:cNvPr>
          <p:cNvPicPr>
            <a:picLocks noChangeAspect="1"/>
          </p:cNvPicPr>
          <p:nvPr/>
        </p:nvPicPr>
        <p:blipFill>
          <a:blip r:embed="rId4"/>
          <a:stretch>
            <a:fillRect/>
          </a:stretch>
        </p:blipFill>
        <p:spPr>
          <a:xfrm>
            <a:off x="6829425" y="4686300"/>
            <a:ext cx="2737559" cy="2051050"/>
          </a:xfrm>
          <a:prstGeom prst="rect">
            <a:avLst/>
          </a:prstGeom>
        </p:spPr>
      </p:pic>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D26E8-E8C2-0976-4895-044ADD4F58C1}"/>
              </a:ext>
            </a:extLst>
          </p:cNvPr>
          <p:cNvSpPr>
            <a:spLocks noGrp="1"/>
          </p:cNvSpPr>
          <p:nvPr>
            <p:ph type="title"/>
          </p:nvPr>
        </p:nvSpPr>
        <p:spPr/>
        <p:txBody>
          <a:bodyPr/>
          <a:lstStyle/>
          <a:p>
            <a:r>
              <a:rPr lang="en-GB" dirty="0"/>
              <a:t>Over to you…</a:t>
            </a:r>
          </a:p>
        </p:txBody>
      </p:sp>
      <p:sp>
        <p:nvSpPr>
          <p:cNvPr id="5" name="Content Placeholder 4">
            <a:extLst>
              <a:ext uri="{FF2B5EF4-FFF2-40B4-BE49-F238E27FC236}">
                <a16:creationId xmlns:a16="http://schemas.microsoft.com/office/drawing/2014/main" id="{8523E77E-3E37-5DDE-CD38-9C2E863D9141}"/>
              </a:ext>
            </a:extLst>
          </p:cNvPr>
          <p:cNvSpPr>
            <a:spLocks noGrp="1"/>
          </p:cNvSpPr>
          <p:nvPr>
            <p:ph idx="1"/>
          </p:nvPr>
        </p:nvSpPr>
        <p:spPr>
          <a:xfrm>
            <a:off x="2243760" y="1617055"/>
            <a:ext cx="7297737" cy="852768"/>
          </a:xfrm>
        </p:spPr>
        <p:txBody>
          <a:bodyPr>
            <a:normAutofit/>
          </a:bodyPr>
          <a:lstStyle/>
          <a:p>
            <a:pPr marL="0" indent="0">
              <a:buNone/>
            </a:pPr>
            <a:r>
              <a:rPr lang="en-GB" sz="2200" dirty="0"/>
              <a:t>Is there evidence of male and female respondents rating attractive interior differently? </a:t>
            </a:r>
          </a:p>
        </p:txBody>
      </p:sp>
      <p:sp>
        <p:nvSpPr>
          <p:cNvPr id="4" name="Slide Number Placeholder 3">
            <a:extLst>
              <a:ext uri="{FF2B5EF4-FFF2-40B4-BE49-F238E27FC236}">
                <a16:creationId xmlns:a16="http://schemas.microsoft.com/office/drawing/2014/main" id="{27604F8B-3C50-C519-A5EF-089F3FE1F225}"/>
              </a:ext>
            </a:extLst>
          </p:cNvPr>
          <p:cNvSpPr>
            <a:spLocks noGrp="1"/>
          </p:cNvSpPr>
          <p:nvPr>
            <p:ph type="sldNum" sz="quarter" idx="10"/>
          </p:nvPr>
        </p:nvSpPr>
        <p:spPr/>
        <p:txBody>
          <a:bodyPr/>
          <a:lstStyle/>
          <a:p>
            <a:fld id="{5D0EA1CB-31F9-4272-B661-73779FBBED0B}" type="slidenum">
              <a:rPr lang="en-GB" altLang="en-US" smtClean="0"/>
              <a:pPr/>
              <a:t>64</a:t>
            </a:fld>
            <a:endParaRPr lang="en-GB" altLang="en-US"/>
          </a:p>
        </p:txBody>
      </p:sp>
      <p:pic>
        <p:nvPicPr>
          <p:cNvPr id="7" name="Picture 6">
            <a:extLst>
              <a:ext uri="{FF2B5EF4-FFF2-40B4-BE49-F238E27FC236}">
                <a16:creationId xmlns:a16="http://schemas.microsoft.com/office/drawing/2014/main" id="{CE6796FD-ADD3-7215-5267-F5093E665545}"/>
              </a:ext>
            </a:extLst>
          </p:cNvPr>
          <p:cNvPicPr>
            <a:picLocks noChangeAspect="1"/>
          </p:cNvPicPr>
          <p:nvPr/>
        </p:nvPicPr>
        <p:blipFill>
          <a:blip r:embed="rId2"/>
          <a:stretch>
            <a:fillRect/>
          </a:stretch>
        </p:blipFill>
        <p:spPr>
          <a:xfrm>
            <a:off x="3339593" y="2491441"/>
            <a:ext cx="5305425" cy="923925"/>
          </a:xfrm>
          <a:prstGeom prst="rect">
            <a:avLst/>
          </a:prstGeom>
        </p:spPr>
      </p:pic>
      <p:pic>
        <p:nvPicPr>
          <p:cNvPr id="9" name="Picture 8">
            <a:extLst>
              <a:ext uri="{FF2B5EF4-FFF2-40B4-BE49-F238E27FC236}">
                <a16:creationId xmlns:a16="http://schemas.microsoft.com/office/drawing/2014/main" id="{F4F1CF8E-0D73-C7C9-8A14-4A5C7FA671E3}"/>
              </a:ext>
            </a:extLst>
          </p:cNvPr>
          <p:cNvPicPr>
            <a:picLocks noChangeAspect="1"/>
          </p:cNvPicPr>
          <p:nvPr/>
        </p:nvPicPr>
        <p:blipFill>
          <a:blip r:embed="rId3"/>
          <a:stretch>
            <a:fillRect/>
          </a:stretch>
        </p:blipFill>
        <p:spPr>
          <a:xfrm>
            <a:off x="1524000" y="3652008"/>
            <a:ext cx="9144000" cy="1620689"/>
          </a:xfrm>
          <a:prstGeom prst="rect">
            <a:avLst/>
          </a:prstGeom>
        </p:spPr>
      </p:pic>
    </p:spTree>
    <p:extLst>
      <p:ext uri="{BB962C8B-B14F-4D97-AF65-F5344CB8AC3E}">
        <p14:creationId xmlns:p14="http://schemas.microsoft.com/office/powerpoint/2010/main" val="53938839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28067" y="471400"/>
            <a:ext cx="11074400" cy="4655772"/>
          </a:xfrm>
        </p:spPr>
        <p:txBody>
          <a:bodyPr>
            <a:normAutofit fontScale="90000"/>
          </a:bodyPr>
          <a:lstStyle/>
          <a:p>
            <a:br>
              <a:rPr lang="en-GB" altLang="en-US" dirty="0"/>
            </a:br>
            <a:r>
              <a:rPr lang="en-GB" dirty="0"/>
              <a:t> </a:t>
            </a:r>
            <a:r>
              <a:rPr lang="en-GB" sz="3200" b="1" dirty="0">
                <a:solidFill>
                  <a:srgbClr val="FFFF99"/>
                </a:solidFill>
              </a:rPr>
              <a:t>Dissertation Module  </a:t>
            </a:r>
            <a:br>
              <a:rPr lang="en-GB" sz="4000" b="1" dirty="0">
                <a:solidFill>
                  <a:srgbClr val="FFFF99"/>
                </a:solidFill>
              </a:rPr>
            </a:br>
            <a:r>
              <a:rPr lang="en-GB" sz="3100" b="1" dirty="0">
                <a:solidFill>
                  <a:srgbClr val="FFFF99"/>
                </a:solidFill>
              </a:rPr>
              <a:t>(</a:t>
            </a:r>
            <a:r>
              <a:rPr lang="en-GB" sz="3200" dirty="0">
                <a:solidFill>
                  <a:srgbClr val="FFFF99"/>
                </a:solidFill>
              </a:rPr>
              <a:t>LCMB7020</a:t>
            </a:r>
            <a:r>
              <a:rPr lang="en-GB" sz="3100" b="1" dirty="0">
                <a:solidFill>
                  <a:srgbClr val="FFFF99"/>
                </a:solidFill>
              </a:rPr>
              <a:t>)</a:t>
            </a:r>
            <a:br>
              <a:rPr lang="en-GB" sz="3100" b="1" dirty="0">
                <a:solidFill>
                  <a:srgbClr val="FFFF99"/>
                </a:solidFill>
              </a:rPr>
            </a:br>
            <a:br>
              <a:rPr lang="en-GB" sz="3200" b="1" dirty="0">
                <a:solidFill>
                  <a:srgbClr val="FF0000"/>
                </a:solidFill>
              </a:rPr>
            </a:br>
            <a:r>
              <a:rPr lang="en-GB" sz="4800" b="1" dirty="0">
                <a:solidFill>
                  <a:schemeClr val="accent2">
                    <a:lumMod val="40000"/>
                    <a:lumOff val="60000"/>
                  </a:schemeClr>
                </a:solidFill>
              </a:rPr>
              <a:t>Testing more than two means - ANOVA</a:t>
            </a:r>
            <a:br>
              <a:rPr lang="en-GB" sz="3200" b="1" dirty="0">
                <a:solidFill>
                  <a:srgbClr val="FF0000"/>
                </a:solidFill>
              </a:rPr>
            </a:br>
            <a:r>
              <a:rPr lang="en-GB" sz="6000" b="1" dirty="0">
                <a:solidFill>
                  <a:schemeClr val="accent2">
                    <a:lumMod val="40000"/>
                    <a:lumOff val="60000"/>
                  </a:schemeClr>
                </a:solidFill>
              </a:rPr>
              <a:t>SPSS</a:t>
            </a:r>
            <a:br>
              <a:rPr lang="en-GB" sz="6000" b="1" dirty="0">
                <a:solidFill>
                  <a:schemeClr val="accent2">
                    <a:lumMod val="40000"/>
                    <a:lumOff val="60000"/>
                  </a:schemeClr>
                </a:solidFill>
              </a:rPr>
            </a:br>
            <a:endParaRPr lang="en-GB" altLang="en-US" sz="1800" dirty="0">
              <a:solidFill>
                <a:schemeClr val="accent2">
                  <a:lumMod val="40000"/>
                  <a:lumOff val="60000"/>
                </a:schemeClr>
              </a:solidFill>
            </a:endParaRPr>
          </a:p>
        </p:txBody>
      </p:sp>
      <p:sp>
        <p:nvSpPr>
          <p:cNvPr id="4" name="TextBox 3">
            <a:extLst>
              <a:ext uri="{FF2B5EF4-FFF2-40B4-BE49-F238E27FC236}">
                <a16:creationId xmlns:a16="http://schemas.microsoft.com/office/drawing/2014/main" id="{CCF6176F-9A44-ABC3-DD66-992AE7A955E3}"/>
              </a:ext>
            </a:extLst>
          </p:cNvPr>
          <p:cNvSpPr txBox="1"/>
          <p:nvPr/>
        </p:nvSpPr>
        <p:spPr>
          <a:xfrm>
            <a:off x="389533" y="5457150"/>
            <a:ext cx="6097555" cy="646331"/>
          </a:xfrm>
          <a:prstGeom prst="rect">
            <a:avLst/>
          </a:prstGeom>
          <a:noFill/>
        </p:spPr>
        <p:txBody>
          <a:bodyPr wrap="square">
            <a:spAutoFit/>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FFFF00">
                    <a:lumMod val="40000"/>
                    <a:lumOff val="60000"/>
                  </a:srgbClr>
                </a:solidFill>
                <a:effectLst/>
                <a:uLnTx/>
                <a:uFillTx/>
                <a:latin typeface="Myriad Pro"/>
                <a:ea typeface="+mn-ea"/>
                <a:cs typeface="+mn-cs"/>
              </a:rPr>
              <a:t>Dr Ehsan Khajeh</a:t>
            </a:r>
            <a:br>
              <a:rPr kumimoji="0" lang="en-GB" sz="1800" b="1" i="0" u="none" strike="noStrike" kern="1200" cap="none" spc="0" normalizeH="0" baseline="0" noProof="0" dirty="0">
                <a:ln>
                  <a:noFill/>
                </a:ln>
                <a:solidFill>
                  <a:srgbClr val="FFFF00">
                    <a:lumMod val="40000"/>
                    <a:lumOff val="60000"/>
                  </a:srgbClr>
                </a:solidFill>
                <a:effectLst/>
                <a:uLnTx/>
                <a:uFillTx/>
                <a:latin typeface="Myriad Pro"/>
                <a:ea typeface="+mn-ea"/>
                <a:cs typeface="+mn-cs"/>
              </a:rPr>
            </a:br>
            <a:r>
              <a:rPr kumimoji="0" lang="en-GB" sz="1800" b="1" i="0" u="none" strike="noStrike" kern="1200" cap="none" spc="0" normalizeH="0" baseline="0" noProof="0" dirty="0">
                <a:ln>
                  <a:noFill/>
                </a:ln>
                <a:solidFill>
                  <a:srgbClr val="FFFF00">
                    <a:lumMod val="40000"/>
                    <a:lumOff val="60000"/>
                  </a:srgbClr>
                </a:solidFill>
                <a:effectLst/>
                <a:uLnTx/>
                <a:uFillTx/>
                <a:latin typeface="Myriad Pro"/>
                <a:ea typeface="+mn-ea"/>
                <a:cs typeface="+mn-cs"/>
              </a:rPr>
              <a:t>Email: e.khajeh@uwtsd.ac.uk</a:t>
            </a: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Tree>
    <p:extLst>
      <p:ext uri="{BB962C8B-B14F-4D97-AF65-F5344CB8AC3E}">
        <p14:creationId xmlns:p14="http://schemas.microsoft.com/office/powerpoint/2010/main" val="40704739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EB647D5-5C3C-485E-A340-79D1A3F51FA9}"/>
              </a:ext>
            </a:extLst>
          </p:cNvPr>
          <p:cNvSpPr>
            <a:spLocks noGrp="1"/>
          </p:cNvSpPr>
          <p:nvPr>
            <p:ph type="title"/>
          </p:nvPr>
        </p:nvSpPr>
        <p:spPr/>
        <p:txBody>
          <a:bodyPr/>
          <a:lstStyle/>
          <a:p>
            <a:r>
              <a:rPr lang="en-GB" sz="3600" dirty="0">
                <a:effectLst>
                  <a:outerShdw blurRad="38100" dist="38100" dir="2700000" algn="tl">
                    <a:srgbClr val="C0C0C0"/>
                  </a:outerShdw>
                </a:effectLst>
              </a:rPr>
              <a:t>Testing means of more than two samples - ANOVA</a:t>
            </a:r>
            <a:endParaRPr lang="en-GB" dirty="0"/>
          </a:p>
        </p:txBody>
      </p:sp>
      <p:sp>
        <p:nvSpPr>
          <p:cNvPr id="5" name="Content Placeholder 4">
            <a:extLst>
              <a:ext uri="{FF2B5EF4-FFF2-40B4-BE49-F238E27FC236}">
                <a16:creationId xmlns:a16="http://schemas.microsoft.com/office/drawing/2014/main" id="{2152790B-7944-49EE-A17D-B43B3F1E53F0}"/>
              </a:ext>
            </a:extLst>
          </p:cNvPr>
          <p:cNvSpPr>
            <a:spLocks noGrp="1"/>
          </p:cNvSpPr>
          <p:nvPr>
            <p:ph idx="1"/>
          </p:nvPr>
        </p:nvSpPr>
        <p:spPr>
          <a:xfrm>
            <a:off x="2168770" y="1984700"/>
            <a:ext cx="8042031" cy="4075858"/>
          </a:xfrm>
        </p:spPr>
        <p:txBody>
          <a:bodyPr>
            <a:normAutofit/>
          </a:bodyPr>
          <a:lstStyle/>
          <a:p>
            <a:r>
              <a:rPr lang="en-GB" sz="2800" dirty="0">
                <a:latin typeface="+mj-lt"/>
              </a:rPr>
              <a:t>If we want to compare 3 or more means we can’t use a t test</a:t>
            </a:r>
          </a:p>
          <a:p>
            <a:r>
              <a:rPr lang="en-GB" sz="2800" dirty="0">
                <a:latin typeface="+mj-lt"/>
              </a:rPr>
              <a:t>We can use Analysis of Variance, ANOVA, instead</a:t>
            </a:r>
          </a:p>
          <a:p>
            <a:r>
              <a:rPr lang="en-GB" sz="2800" dirty="0">
                <a:latin typeface="+mj-lt"/>
              </a:rPr>
              <a:t>ANOVA has a few more steps than the t tests we looked before</a:t>
            </a:r>
          </a:p>
        </p:txBody>
      </p:sp>
    </p:spTree>
    <p:extLst>
      <p:ext uri="{BB962C8B-B14F-4D97-AF65-F5344CB8AC3E}">
        <p14:creationId xmlns:p14="http://schemas.microsoft.com/office/powerpoint/2010/main" val="3487338133"/>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A0ABB-C779-495A-AAF6-9CC696DB3F79}"/>
              </a:ext>
            </a:extLst>
          </p:cNvPr>
          <p:cNvSpPr>
            <a:spLocks noGrp="1"/>
          </p:cNvSpPr>
          <p:nvPr>
            <p:ph type="title"/>
          </p:nvPr>
        </p:nvSpPr>
        <p:spPr/>
        <p:txBody>
          <a:bodyPr/>
          <a:lstStyle/>
          <a:p>
            <a:r>
              <a:rPr lang="en-GB" sz="3600" dirty="0">
                <a:effectLst>
                  <a:outerShdw blurRad="38100" dist="38100" dir="2700000" algn="tl">
                    <a:srgbClr val="C0C0C0"/>
                  </a:outerShdw>
                </a:effectLst>
              </a:rPr>
              <a:t>ANOVA – a road map</a:t>
            </a:r>
            <a:endParaRPr lang="en-GB" dirty="0"/>
          </a:p>
        </p:txBody>
      </p:sp>
      <p:sp>
        <p:nvSpPr>
          <p:cNvPr id="5" name="TextBox 4">
            <a:extLst>
              <a:ext uri="{FF2B5EF4-FFF2-40B4-BE49-F238E27FC236}">
                <a16:creationId xmlns:a16="http://schemas.microsoft.com/office/drawing/2014/main" id="{2FE7CE9F-8DC0-4F88-A88E-70BE7A3D578C}"/>
              </a:ext>
            </a:extLst>
          </p:cNvPr>
          <p:cNvSpPr txBox="1"/>
          <p:nvPr/>
        </p:nvSpPr>
        <p:spPr>
          <a:xfrm>
            <a:off x="4232032" y="1434483"/>
            <a:ext cx="3845169" cy="369332"/>
          </a:xfrm>
          <a:prstGeom prst="rect">
            <a:avLst/>
          </a:prstGeom>
          <a:noFill/>
          <a:ln w="19050">
            <a:solidFill>
              <a:schemeClr val="tx1"/>
            </a:solidFill>
          </a:ln>
        </p:spPr>
        <p:txBody>
          <a:bodyPr wrap="square" rtlCol="0">
            <a:spAutoFit/>
          </a:bodyPr>
          <a:lstStyle/>
          <a:p>
            <a:pPr algn="ctr"/>
            <a:r>
              <a:rPr lang="en-GB" dirty="0"/>
              <a:t>Hypotheses about means</a:t>
            </a:r>
          </a:p>
        </p:txBody>
      </p:sp>
      <p:sp>
        <p:nvSpPr>
          <p:cNvPr id="6" name="TextBox 5">
            <a:extLst>
              <a:ext uri="{FF2B5EF4-FFF2-40B4-BE49-F238E27FC236}">
                <a16:creationId xmlns:a16="http://schemas.microsoft.com/office/drawing/2014/main" id="{B88598B0-7A70-4E08-B56E-D88EDDA71322}"/>
              </a:ext>
            </a:extLst>
          </p:cNvPr>
          <p:cNvSpPr txBox="1"/>
          <p:nvPr/>
        </p:nvSpPr>
        <p:spPr>
          <a:xfrm>
            <a:off x="4232032" y="2486128"/>
            <a:ext cx="3845169" cy="369332"/>
          </a:xfrm>
          <a:prstGeom prst="rect">
            <a:avLst/>
          </a:prstGeom>
          <a:noFill/>
          <a:ln w="19050">
            <a:solidFill>
              <a:schemeClr val="tx1"/>
            </a:solidFill>
          </a:ln>
        </p:spPr>
        <p:txBody>
          <a:bodyPr wrap="square" rtlCol="0">
            <a:spAutoFit/>
          </a:bodyPr>
          <a:lstStyle/>
          <a:p>
            <a:pPr algn="ctr"/>
            <a:r>
              <a:rPr lang="en-GB" dirty="0"/>
              <a:t>Run the ANOVA</a:t>
            </a:r>
          </a:p>
        </p:txBody>
      </p:sp>
      <p:sp>
        <p:nvSpPr>
          <p:cNvPr id="7" name="TextBox 6">
            <a:extLst>
              <a:ext uri="{FF2B5EF4-FFF2-40B4-BE49-F238E27FC236}">
                <a16:creationId xmlns:a16="http://schemas.microsoft.com/office/drawing/2014/main" id="{BD900B7D-74EB-4755-B26E-1B221856354F}"/>
              </a:ext>
            </a:extLst>
          </p:cNvPr>
          <p:cNvSpPr txBox="1"/>
          <p:nvPr/>
        </p:nvSpPr>
        <p:spPr>
          <a:xfrm>
            <a:off x="1840525" y="3644389"/>
            <a:ext cx="4314091" cy="646331"/>
          </a:xfrm>
          <a:prstGeom prst="rect">
            <a:avLst/>
          </a:prstGeom>
          <a:noFill/>
          <a:ln w="19050">
            <a:solidFill>
              <a:schemeClr val="tx1"/>
            </a:solidFill>
          </a:ln>
        </p:spPr>
        <p:txBody>
          <a:bodyPr wrap="square" rtlCol="0">
            <a:spAutoFit/>
          </a:bodyPr>
          <a:lstStyle/>
          <a:p>
            <a:pPr algn="ctr"/>
            <a:r>
              <a:rPr lang="en-GB" dirty="0"/>
              <a:t>Post hoc or Planned comparisons to see where the specific differences lie</a:t>
            </a:r>
          </a:p>
        </p:txBody>
      </p:sp>
      <p:sp>
        <p:nvSpPr>
          <p:cNvPr id="8" name="TextBox 7">
            <a:extLst>
              <a:ext uri="{FF2B5EF4-FFF2-40B4-BE49-F238E27FC236}">
                <a16:creationId xmlns:a16="http://schemas.microsoft.com/office/drawing/2014/main" id="{0E855B2E-64AF-4B3E-8BBF-9D0CD966AFA4}"/>
              </a:ext>
            </a:extLst>
          </p:cNvPr>
          <p:cNvSpPr txBox="1"/>
          <p:nvPr/>
        </p:nvSpPr>
        <p:spPr>
          <a:xfrm>
            <a:off x="1781909" y="5008348"/>
            <a:ext cx="3845169" cy="369332"/>
          </a:xfrm>
          <a:prstGeom prst="rect">
            <a:avLst/>
          </a:prstGeom>
          <a:noFill/>
          <a:ln w="19050">
            <a:solidFill>
              <a:schemeClr val="tx1"/>
            </a:solidFill>
          </a:ln>
        </p:spPr>
        <p:txBody>
          <a:bodyPr wrap="square" rtlCol="0">
            <a:spAutoFit/>
          </a:bodyPr>
          <a:lstStyle/>
          <a:p>
            <a:pPr algn="ctr"/>
            <a:r>
              <a:rPr lang="en-GB" dirty="0"/>
              <a:t>Check variances</a:t>
            </a:r>
          </a:p>
        </p:txBody>
      </p:sp>
      <p:sp>
        <p:nvSpPr>
          <p:cNvPr id="9" name="TextBox 8">
            <a:extLst>
              <a:ext uri="{FF2B5EF4-FFF2-40B4-BE49-F238E27FC236}">
                <a16:creationId xmlns:a16="http://schemas.microsoft.com/office/drawing/2014/main" id="{7143F869-C74B-47BC-80D6-AB62867D0CBC}"/>
              </a:ext>
            </a:extLst>
          </p:cNvPr>
          <p:cNvSpPr txBox="1"/>
          <p:nvPr/>
        </p:nvSpPr>
        <p:spPr>
          <a:xfrm>
            <a:off x="1781909" y="5745175"/>
            <a:ext cx="3845169" cy="369332"/>
          </a:xfrm>
          <a:prstGeom prst="rect">
            <a:avLst/>
          </a:prstGeom>
          <a:noFill/>
          <a:ln w="19050">
            <a:solidFill>
              <a:schemeClr val="tx1"/>
            </a:solidFill>
          </a:ln>
        </p:spPr>
        <p:txBody>
          <a:bodyPr wrap="square" rtlCol="0">
            <a:spAutoFit/>
          </a:bodyPr>
          <a:lstStyle/>
          <a:p>
            <a:pPr algn="ctr"/>
            <a:r>
              <a:rPr lang="en-GB" dirty="0"/>
              <a:t>Post Hoc test for unequal variances</a:t>
            </a:r>
          </a:p>
        </p:txBody>
      </p:sp>
      <p:sp>
        <p:nvSpPr>
          <p:cNvPr id="10" name="TextBox 9">
            <a:extLst>
              <a:ext uri="{FF2B5EF4-FFF2-40B4-BE49-F238E27FC236}">
                <a16:creationId xmlns:a16="http://schemas.microsoft.com/office/drawing/2014/main" id="{697D33D6-8D7C-486F-9BE5-E73D879B88DF}"/>
              </a:ext>
            </a:extLst>
          </p:cNvPr>
          <p:cNvSpPr txBox="1"/>
          <p:nvPr/>
        </p:nvSpPr>
        <p:spPr>
          <a:xfrm>
            <a:off x="6561931" y="3746906"/>
            <a:ext cx="3845169" cy="369332"/>
          </a:xfrm>
          <a:prstGeom prst="rect">
            <a:avLst/>
          </a:prstGeom>
          <a:noFill/>
          <a:ln w="38100">
            <a:solidFill>
              <a:srgbClr val="FF0000"/>
            </a:solidFill>
          </a:ln>
        </p:spPr>
        <p:txBody>
          <a:bodyPr wrap="square" rtlCol="0">
            <a:spAutoFit/>
          </a:bodyPr>
          <a:lstStyle/>
          <a:p>
            <a:pPr algn="ctr"/>
            <a:r>
              <a:rPr lang="en-GB" dirty="0"/>
              <a:t>Stop!</a:t>
            </a:r>
          </a:p>
        </p:txBody>
      </p:sp>
      <p:sp>
        <p:nvSpPr>
          <p:cNvPr id="11" name="TextBox 10">
            <a:extLst>
              <a:ext uri="{FF2B5EF4-FFF2-40B4-BE49-F238E27FC236}">
                <a16:creationId xmlns:a16="http://schemas.microsoft.com/office/drawing/2014/main" id="{74781180-764B-4E5B-B934-F2D35B26E8D7}"/>
              </a:ext>
            </a:extLst>
          </p:cNvPr>
          <p:cNvSpPr txBox="1"/>
          <p:nvPr/>
        </p:nvSpPr>
        <p:spPr>
          <a:xfrm>
            <a:off x="5838093" y="5717507"/>
            <a:ext cx="3845169" cy="369332"/>
          </a:xfrm>
          <a:prstGeom prst="rect">
            <a:avLst/>
          </a:prstGeom>
          <a:noFill/>
          <a:ln w="19050">
            <a:solidFill>
              <a:schemeClr val="tx1"/>
            </a:solidFill>
          </a:ln>
        </p:spPr>
        <p:txBody>
          <a:bodyPr wrap="square" rtlCol="0">
            <a:spAutoFit/>
          </a:bodyPr>
          <a:lstStyle/>
          <a:p>
            <a:pPr algn="ctr"/>
            <a:r>
              <a:rPr lang="en-GB" dirty="0"/>
              <a:t>Post Hoc test for equal variances</a:t>
            </a:r>
          </a:p>
        </p:txBody>
      </p:sp>
      <p:cxnSp>
        <p:nvCxnSpPr>
          <p:cNvPr id="13" name="Straight Arrow Connector 12">
            <a:extLst>
              <a:ext uri="{FF2B5EF4-FFF2-40B4-BE49-F238E27FC236}">
                <a16:creationId xmlns:a16="http://schemas.microsoft.com/office/drawing/2014/main" id="{C6C1203E-9DA9-48B4-8EB4-34599CADE6B3}"/>
              </a:ext>
            </a:extLst>
          </p:cNvPr>
          <p:cNvCxnSpPr>
            <a:stCxn id="5" idx="2"/>
            <a:endCxn id="6" idx="0"/>
          </p:cNvCxnSpPr>
          <p:nvPr/>
        </p:nvCxnSpPr>
        <p:spPr bwMode="auto">
          <a:xfrm>
            <a:off x="6154616" y="1803816"/>
            <a:ext cx="0" cy="682313"/>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cxnSp>
        <p:nvCxnSpPr>
          <p:cNvPr id="15" name="Straight Arrow Connector 14">
            <a:extLst>
              <a:ext uri="{FF2B5EF4-FFF2-40B4-BE49-F238E27FC236}">
                <a16:creationId xmlns:a16="http://schemas.microsoft.com/office/drawing/2014/main" id="{6D9A3F4E-7B3C-4C16-ADB2-C93014FF5677}"/>
              </a:ext>
            </a:extLst>
          </p:cNvPr>
          <p:cNvCxnSpPr>
            <a:cxnSpLocks/>
            <a:stCxn id="6" idx="2"/>
            <a:endCxn id="7" idx="0"/>
          </p:cNvCxnSpPr>
          <p:nvPr/>
        </p:nvCxnSpPr>
        <p:spPr bwMode="auto">
          <a:xfrm flipH="1">
            <a:off x="3997570" y="2855460"/>
            <a:ext cx="2157046" cy="788928"/>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cxnSp>
        <p:nvCxnSpPr>
          <p:cNvPr id="17" name="Straight Arrow Connector 16">
            <a:extLst>
              <a:ext uri="{FF2B5EF4-FFF2-40B4-BE49-F238E27FC236}">
                <a16:creationId xmlns:a16="http://schemas.microsoft.com/office/drawing/2014/main" id="{11E0DEAE-5C06-4A95-9EE6-9281240C7D77}"/>
              </a:ext>
            </a:extLst>
          </p:cNvPr>
          <p:cNvCxnSpPr>
            <a:cxnSpLocks/>
            <a:stCxn id="7" idx="2"/>
            <a:endCxn id="8" idx="0"/>
          </p:cNvCxnSpPr>
          <p:nvPr/>
        </p:nvCxnSpPr>
        <p:spPr bwMode="auto">
          <a:xfrm flipH="1">
            <a:off x="3704494" y="4290720"/>
            <a:ext cx="293077" cy="717629"/>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cxnSp>
        <p:nvCxnSpPr>
          <p:cNvPr id="19" name="Straight Arrow Connector 18">
            <a:extLst>
              <a:ext uri="{FF2B5EF4-FFF2-40B4-BE49-F238E27FC236}">
                <a16:creationId xmlns:a16="http://schemas.microsoft.com/office/drawing/2014/main" id="{845E89AE-AC17-4A73-9868-8B918953EBC1}"/>
              </a:ext>
            </a:extLst>
          </p:cNvPr>
          <p:cNvCxnSpPr>
            <a:stCxn id="8" idx="2"/>
            <a:endCxn id="9" idx="0"/>
          </p:cNvCxnSpPr>
          <p:nvPr/>
        </p:nvCxnSpPr>
        <p:spPr bwMode="auto">
          <a:xfrm>
            <a:off x="3704493" y="5377681"/>
            <a:ext cx="0" cy="367495"/>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cxnSp>
        <p:nvCxnSpPr>
          <p:cNvPr id="21" name="Straight Arrow Connector 20">
            <a:extLst>
              <a:ext uri="{FF2B5EF4-FFF2-40B4-BE49-F238E27FC236}">
                <a16:creationId xmlns:a16="http://schemas.microsoft.com/office/drawing/2014/main" id="{62E9530B-9DAB-4F17-944F-C4E4930D86A6}"/>
              </a:ext>
            </a:extLst>
          </p:cNvPr>
          <p:cNvCxnSpPr>
            <a:stCxn id="8" idx="2"/>
            <a:endCxn id="11" idx="0"/>
          </p:cNvCxnSpPr>
          <p:nvPr/>
        </p:nvCxnSpPr>
        <p:spPr bwMode="auto">
          <a:xfrm>
            <a:off x="3704493" y="5377681"/>
            <a:ext cx="4056184" cy="339827"/>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cxnSp>
        <p:nvCxnSpPr>
          <p:cNvPr id="23" name="Straight Arrow Connector 22">
            <a:extLst>
              <a:ext uri="{FF2B5EF4-FFF2-40B4-BE49-F238E27FC236}">
                <a16:creationId xmlns:a16="http://schemas.microsoft.com/office/drawing/2014/main" id="{E086D30C-2B1F-4AA8-B7D6-F3549EBA27AD}"/>
              </a:ext>
            </a:extLst>
          </p:cNvPr>
          <p:cNvCxnSpPr>
            <a:stCxn id="6" idx="2"/>
            <a:endCxn id="10" idx="0"/>
          </p:cNvCxnSpPr>
          <p:nvPr/>
        </p:nvCxnSpPr>
        <p:spPr bwMode="auto">
          <a:xfrm>
            <a:off x="6154617" y="2855460"/>
            <a:ext cx="2329899" cy="891446"/>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sp>
        <p:nvSpPr>
          <p:cNvPr id="24" name="TextBox 23">
            <a:extLst>
              <a:ext uri="{FF2B5EF4-FFF2-40B4-BE49-F238E27FC236}">
                <a16:creationId xmlns:a16="http://schemas.microsoft.com/office/drawing/2014/main" id="{62664071-3BBC-4F14-AFE3-D4C7AE5BA230}"/>
              </a:ext>
            </a:extLst>
          </p:cNvPr>
          <p:cNvSpPr txBox="1"/>
          <p:nvPr/>
        </p:nvSpPr>
        <p:spPr>
          <a:xfrm>
            <a:off x="2749065" y="3028835"/>
            <a:ext cx="1629506" cy="400110"/>
          </a:xfrm>
          <a:prstGeom prst="rect">
            <a:avLst/>
          </a:prstGeom>
          <a:noFill/>
        </p:spPr>
        <p:txBody>
          <a:bodyPr wrap="square" rtlCol="0">
            <a:spAutoFit/>
          </a:bodyPr>
          <a:lstStyle/>
          <a:p>
            <a:pPr algn="r"/>
            <a:r>
              <a:rPr lang="en-GB" sz="2000" dirty="0">
                <a:effectLst>
                  <a:outerShdw blurRad="38100" dist="38100" dir="2700000" algn="tl">
                    <a:srgbClr val="000000">
                      <a:alpha val="43137"/>
                    </a:srgbClr>
                  </a:outerShdw>
                </a:effectLst>
              </a:rPr>
              <a:t>Significant</a:t>
            </a:r>
          </a:p>
        </p:txBody>
      </p:sp>
      <p:sp>
        <p:nvSpPr>
          <p:cNvPr id="25" name="TextBox 24">
            <a:extLst>
              <a:ext uri="{FF2B5EF4-FFF2-40B4-BE49-F238E27FC236}">
                <a16:creationId xmlns:a16="http://schemas.microsoft.com/office/drawing/2014/main" id="{10F5947D-AF55-47ED-A0E0-1A28C9877369}"/>
              </a:ext>
            </a:extLst>
          </p:cNvPr>
          <p:cNvSpPr txBox="1"/>
          <p:nvPr/>
        </p:nvSpPr>
        <p:spPr>
          <a:xfrm>
            <a:off x="7319565" y="3028835"/>
            <a:ext cx="2123370" cy="400110"/>
          </a:xfrm>
          <a:prstGeom prst="rect">
            <a:avLst/>
          </a:prstGeom>
          <a:noFill/>
        </p:spPr>
        <p:txBody>
          <a:bodyPr wrap="square" rtlCol="0">
            <a:spAutoFit/>
          </a:bodyPr>
          <a:lstStyle/>
          <a:p>
            <a:r>
              <a:rPr lang="en-GB" sz="2000" dirty="0">
                <a:effectLst>
                  <a:outerShdw blurRad="38100" dist="38100" dir="2700000" algn="tl">
                    <a:srgbClr val="000000">
                      <a:alpha val="43137"/>
                    </a:srgbClr>
                  </a:outerShdw>
                </a:effectLst>
              </a:rPr>
              <a:t>Not Significant</a:t>
            </a:r>
          </a:p>
        </p:txBody>
      </p:sp>
    </p:spTree>
    <p:extLst>
      <p:ext uri="{BB962C8B-B14F-4D97-AF65-F5344CB8AC3E}">
        <p14:creationId xmlns:p14="http://schemas.microsoft.com/office/powerpoint/2010/main" val="4074983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wipe(down)">
                                      <p:cBhvr>
                                        <p:cTn id="7" dur="500"/>
                                        <p:tgtEl>
                                          <p:spTgt spid="15"/>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24"/>
                                        </p:tgtEl>
                                        <p:attrNameLst>
                                          <p:attrName>style.visibility</p:attrName>
                                        </p:attrNameLst>
                                      </p:cBhvr>
                                      <p:to>
                                        <p:strVal val="visible"/>
                                      </p:to>
                                    </p:set>
                                    <p:animEffect transition="in" filter="wipe(down)">
                                      <p:cBhvr>
                                        <p:cTn id="10" dur="500"/>
                                        <p:tgtEl>
                                          <p:spTgt spid="24"/>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4"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wipe(down)">
                                      <p:cBhvr>
                                        <p:cTn id="15" dur="500"/>
                                        <p:tgtEl>
                                          <p:spTgt spid="7"/>
                                        </p:tgtEl>
                                      </p:cBhvr>
                                    </p:animEffect>
                                  </p:childTnLst>
                                </p:cTn>
                              </p:par>
                              <p:par>
                                <p:cTn id="16" presetID="22" presetClass="entr" presetSubtype="4" fill="hold" nodeType="withEffect">
                                  <p:stCondLst>
                                    <p:cond delay="0"/>
                                  </p:stCondLst>
                                  <p:childTnLst>
                                    <p:set>
                                      <p:cBhvr>
                                        <p:cTn id="17" dur="1" fill="hold">
                                          <p:stCondLst>
                                            <p:cond delay="0"/>
                                          </p:stCondLst>
                                        </p:cTn>
                                        <p:tgtEl>
                                          <p:spTgt spid="17"/>
                                        </p:tgtEl>
                                        <p:attrNameLst>
                                          <p:attrName>style.visibility</p:attrName>
                                        </p:attrNameLst>
                                      </p:cBhvr>
                                      <p:to>
                                        <p:strVal val="visible"/>
                                      </p:to>
                                    </p:set>
                                    <p:animEffect transition="in" filter="wipe(down)">
                                      <p:cBhvr>
                                        <p:cTn id="18" dur="500"/>
                                        <p:tgtEl>
                                          <p:spTgt spid="17"/>
                                        </p:tgtEl>
                                      </p:cBhvr>
                                    </p:animEffect>
                                  </p:childTnLst>
                                </p:cTn>
                              </p:par>
                              <p:par>
                                <p:cTn id="19" presetID="22" presetClass="entr" presetSubtype="4" fill="hold" grpId="0" nodeType="with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wipe(down)">
                                      <p:cBhvr>
                                        <p:cTn id="21" dur="500"/>
                                        <p:tgtEl>
                                          <p:spTgt spid="8"/>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4" fill="hold" nodeType="clickEffect">
                                  <p:stCondLst>
                                    <p:cond delay="0"/>
                                  </p:stCondLst>
                                  <p:childTnLst>
                                    <p:set>
                                      <p:cBhvr>
                                        <p:cTn id="25" dur="1" fill="hold">
                                          <p:stCondLst>
                                            <p:cond delay="0"/>
                                          </p:stCondLst>
                                        </p:cTn>
                                        <p:tgtEl>
                                          <p:spTgt spid="19"/>
                                        </p:tgtEl>
                                        <p:attrNameLst>
                                          <p:attrName>style.visibility</p:attrName>
                                        </p:attrNameLst>
                                      </p:cBhvr>
                                      <p:to>
                                        <p:strVal val="visible"/>
                                      </p:to>
                                    </p:set>
                                    <p:animEffect transition="in" filter="wipe(down)">
                                      <p:cBhvr>
                                        <p:cTn id="26" dur="500"/>
                                        <p:tgtEl>
                                          <p:spTgt spid="19"/>
                                        </p:tgtEl>
                                      </p:cBhvr>
                                    </p:animEffect>
                                  </p:childTnLst>
                                </p:cTn>
                              </p:par>
                              <p:par>
                                <p:cTn id="27" presetID="22" presetClass="entr" presetSubtype="4" fill="hold" nodeType="withEffect">
                                  <p:stCondLst>
                                    <p:cond delay="0"/>
                                  </p:stCondLst>
                                  <p:childTnLst>
                                    <p:set>
                                      <p:cBhvr>
                                        <p:cTn id="28" dur="1" fill="hold">
                                          <p:stCondLst>
                                            <p:cond delay="0"/>
                                          </p:stCondLst>
                                        </p:cTn>
                                        <p:tgtEl>
                                          <p:spTgt spid="21"/>
                                        </p:tgtEl>
                                        <p:attrNameLst>
                                          <p:attrName>style.visibility</p:attrName>
                                        </p:attrNameLst>
                                      </p:cBhvr>
                                      <p:to>
                                        <p:strVal val="visible"/>
                                      </p:to>
                                    </p:set>
                                    <p:animEffect transition="in" filter="wipe(down)">
                                      <p:cBhvr>
                                        <p:cTn id="29" dur="500"/>
                                        <p:tgtEl>
                                          <p:spTgt spid="21"/>
                                        </p:tgtEl>
                                      </p:cBhvr>
                                    </p:animEffect>
                                  </p:childTnLst>
                                </p:cTn>
                              </p:par>
                              <p:par>
                                <p:cTn id="30" presetID="22" presetClass="entr" presetSubtype="4" fill="hold" grpId="0" nodeType="with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wipe(down)">
                                      <p:cBhvr>
                                        <p:cTn id="32" dur="500"/>
                                        <p:tgtEl>
                                          <p:spTgt spid="9"/>
                                        </p:tgtEl>
                                      </p:cBhvr>
                                    </p:animEffect>
                                  </p:childTnLst>
                                </p:cTn>
                              </p:par>
                              <p:par>
                                <p:cTn id="33" presetID="22" presetClass="entr" presetSubtype="4" fill="hold" grpId="0" nodeType="withEffect">
                                  <p:stCondLst>
                                    <p:cond delay="0"/>
                                  </p:stCondLst>
                                  <p:childTnLst>
                                    <p:set>
                                      <p:cBhvr>
                                        <p:cTn id="34" dur="1" fill="hold">
                                          <p:stCondLst>
                                            <p:cond delay="0"/>
                                          </p:stCondLst>
                                        </p:cTn>
                                        <p:tgtEl>
                                          <p:spTgt spid="11"/>
                                        </p:tgtEl>
                                        <p:attrNameLst>
                                          <p:attrName>style.visibility</p:attrName>
                                        </p:attrNameLst>
                                      </p:cBhvr>
                                      <p:to>
                                        <p:strVal val="visible"/>
                                      </p:to>
                                    </p:set>
                                    <p:animEffect transition="in" filter="wipe(down)">
                                      <p:cBhvr>
                                        <p:cTn id="35" dur="500"/>
                                        <p:tgtEl>
                                          <p:spTgt spid="11"/>
                                        </p:tgtEl>
                                      </p:cBhvr>
                                    </p:animEffect>
                                  </p:childTnLst>
                                </p:cTn>
                              </p:par>
                            </p:childTnLst>
                          </p:cTn>
                        </p:par>
                      </p:childTnLst>
                    </p:cTn>
                  </p:par>
                  <p:par>
                    <p:cTn id="36" fill="hold">
                      <p:stCondLst>
                        <p:cond delay="indefinite"/>
                      </p:stCondLst>
                      <p:childTnLst>
                        <p:par>
                          <p:cTn id="37" fill="hold">
                            <p:stCondLst>
                              <p:cond delay="0"/>
                            </p:stCondLst>
                            <p:childTnLst>
                              <p:par>
                                <p:cTn id="38" presetID="22" presetClass="entr" presetSubtype="4" fill="hold" nodeType="clickEffect">
                                  <p:stCondLst>
                                    <p:cond delay="0"/>
                                  </p:stCondLst>
                                  <p:childTnLst>
                                    <p:set>
                                      <p:cBhvr>
                                        <p:cTn id="39" dur="1" fill="hold">
                                          <p:stCondLst>
                                            <p:cond delay="0"/>
                                          </p:stCondLst>
                                        </p:cTn>
                                        <p:tgtEl>
                                          <p:spTgt spid="23"/>
                                        </p:tgtEl>
                                        <p:attrNameLst>
                                          <p:attrName>style.visibility</p:attrName>
                                        </p:attrNameLst>
                                      </p:cBhvr>
                                      <p:to>
                                        <p:strVal val="visible"/>
                                      </p:to>
                                    </p:set>
                                    <p:animEffect transition="in" filter="wipe(down)">
                                      <p:cBhvr>
                                        <p:cTn id="40" dur="500"/>
                                        <p:tgtEl>
                                          <p:spTgt spid="23"/>
                                        </p:tgtEl>
                                      </p:cBhvr>
                                    </p:animEffect>
                                  </p:childTnLst>
                                </p:cTn>
                              </p:par>
                              <p:par>
                                <p:cTn id="41" presetID="22" presetClass="entr" presetSubtype="4" fill="hold" grpId="0" nodeType="withEffect">
                                  <p:stCondLst>
                                    <p:cond delay="0"/>
                                  </p:stCondLst>
                                  <p:childTnLst>
                                    <p:set>
                                      <p:cBhvr>
                                        <p:cTn id="42" dur="1" fill="hold">
                                          <p:stCondLst>
                                            <p:cond delay="0"/>
                                          </p:stCondLst>
                                        </p:cTn>
                                        <p:tgtEl>
                                          <p:spTgt spid="25"/>
                                        </p:tgtEl>
                                        <p:attrNameLst>
                                          <p:attrName>style.visibility</p:attrName>
                                        </p:attrNameLst>
                                      </p:cBhvr>
                                      <p:to>
                                        <p:strVal val="visible"/>
                                      </p:to>
                                    </p:set>
                                    <p:animEffect transition="in" filter="wipe(down)">
                                      <p:cBhvr>
                                        <p:cTn id="43" dur="500"/>
                                        <p:tgtEl>
                                          <p:spTgt spid="25"/>
                                        </p:tgtEl>
                                      </p:cBhvr>
                                    </p:animEffect>
                                  </p:childTnLst>
                                </p:cTn>
                              </p:par>
                            </p:childTnLst>
                          </p:cTn>
                        </p:par>
                      </p:childTnLst>
                    </p:cTn>
                  </p:par>
                  <p:par>
                    <p:cTn id="44" fill="hold">
                      <p:stCondLst>
                        <p:cond delay="indefinite"/>
                      </p:stCondLst>
                      <p:childTnLst>
                        <p:par>
                          <p:cTn id="45" fill="hold">
                            <p:stCondLst>
                              <p:cond delay="0"/>
                            </p:stCondLst>
                            <p:childTnLst>
                              <p:par>
                                <p:cTn id="46" presetID="22" presetClass="entr" presetSubtype="4" fill="hold" grpId="0" nodeType="clickEffect">
                                  <p:stCondLst>
                                    <p:cond delay="0"/>
                                  </p:stCondLst>
                                  <p:childTnLst>
                                    <p:set>
                                      <p:cBhvr>
                                        <p:cTn id="47" dur="1" fill="hold">
                                          <p:stCondLst>
                                            <p:cond delay="0"/>
                                          </p:stCondLst>
                                        </p:cTn>
                                        <p:tgtEl>
                                          <p:spTgt spid="10"/>
                                        </p:tgtEl>
                                        <p:attrNameLst>
                                          <p:attrName>style.visibility</p:attrName>
                                        </p:attrNameLst>
                                      </p:cBhvr>
                                      <p:to>
                                        <p:strVal val="visible"/>
                                      </p:to>
                                    </p:set>
                                    <p:animEffect transition="in" filter="wipe(down)">
                                      <p:cBhvr>
                                        <p:cTn id="48"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0" grpId="0" animBg="1"/>
      <p:bldP spid="11" grpId="0" animBg="1"/>
      <p:bldP spid="24" grpId="0"/>
      <p:bldP spid="25" grpId="0"/>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6F3B7-C20A-4526-B964-F55FC2FE54E6}"/>
              </a:ext>
            </a:extLst>
          </p:cNvPr>
          <p:cNvSpPr>
            <a:spLocks noGrp="1"/>
          </p:cNvSpPr>
          <p:nvPr>
            <p:ph type="title"/>
          </p:nvPr>
        </p:nvSpPr>
        <p:spPr>
          <a:xfrm>
            <a:off x="2913064" y="246064"/>
            <a:ext cx="7297737" cy="1036637"/>
          </a:xfrm>
        </p:spPr>
        <p:txBody>
          <a:bodyPr/>
          <a:lstStyle/>
          <a:p>
            <a:pPr eaLnBrk="1" hangingPunct="1">
              <a:defRPr/>
            </a:pPr>
            <a:r>
              <a:rPr lang="en-GB" sz="3000" dirty="0">
                <a:effectLst>
                  <a:outerShdw blurRad="38100" dist="38100" dir="2700000" algn="tl">
                    <a:srgbClr val="C0C0C0"/>
                  </a:outerShdw>
                </a:effectLst>
              </a:rPr>
              <a:t>Testing means of more than two samples - ANOVA</a:t>
            </a:r>
          </a:p>
        </p:txBody>
      </p:sp>
      <p:sp>
        <p:nvSpPr>
          <p:cNvPr id="6147" name="Slide Number Placeholder 2">
            <a:extLst>
              <a:ext uri="{FF2B5EF4-FFF2-40B4-BE49-F238E27FC236}">
                <a16:creationId xmlns:a16="http://schemas.microsoft.com/office/drawing/2014/main" id="{CEDC46BD-77F9-4550-87BC-B242F5116EE5}"/>
              </a:ext>
            </a:extLst>
          </p:cNvPr>
          <p:cNvSpPr>
            <a:spLocks noGrp="1" noChangeArrowheads="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1195D3"/>
              </a:buClr>
              <a:buFont typeface="Wingdings" panose="05000000000000000000" pitchFamily="2" charset="2"/>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1195D3"/>
              </a:buClr>
              <a:buFont typeface="Wingdings" panose="05000000000000000000" pitchFamily="2" charset="2"/>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1195D3"/>
              </a:buClr>
              <a:buFont typeface="Wingdings" panose="05000000000000000000" pitchFamily="2" charset="2"/>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B48A79FE-5CFD-4BF9-AF57-7C00C14CC940}" type="slidenum">
              <a:rPr lang="en-GB" altLang="en-US" sz="1600">
                <a:solidFill>
                  <a:srgbClr val="BFBFBF"/>
                </a:solidFill>
              </a:rPr>
              <a:pPr>
                <a:spcBef>
                  <a:spcPct val="0"/>
                </a:spcBef>
                <a:buClrTx/>
                <a:buFontTx/>
                <a:buNone/>
              </a:pPr>
              <a:t>68</a:t>
            </a:fld>
            <a:endParaRPr lang="en-GB" altLang="en-US" sz="1600">
              <a:solidFill>
                <a:srgbClr val="BFBFBF"/>
              </a:solidFill>
            </a:endParaRPr>
          </a:p>
        </p:txBody>
      </p:sp>
      <p:sp>
        <p:nvSpPr>
          <p:cNvPr id="6148" name="Text Box 7">
            <a:extLst>
              <a:ext uri="{FF2B5EF4-FFF2-40B4-BE49-F238E27FC236}">
                <a16:creationId xmlns:a16="http://schemas.microsoft.com/office/drawing/2014/main" id="{9E3C8FC9-4612-4184-9C9A-50FA0E96FAAA}"/>
              </a:ext>
            </a:extLst>
          </p:cNvPr>
          <p:cNvSpPr txBox="1">
            <a:spLocks noChangeArrowheads="1"/>
          </p:cNvSpPr>
          <p:nvPr/>
        </p:nvSpPr>
        <p:spPr bwMode="auto">
          <a:xfrm>
            <a:off x="2735264" y="1627189"/>
            <a:ext cx="7627937" cy="22467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1195D3"/>
              </a:buClr>
              <a:buFont typeface="Wingdings" panose="05000000000000000000" pitchFamily="2" charset="2"/>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1195D3"/>
              </a:buClr>
              <a:buFont typeface="Wingdings" panose="05000000000000000000" pitchFamily="2" charset="2"/>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1195D3"/>
              </a:buClr>
              <a:buFont typeface="Wingdings" panose="05000000000000000000" pitchFamily="2" charset="2"/>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r>
              <a:rPr lang="en-GB" altLang="en-US" sz="2000" dirty="0">
                <a:latin typeface="+mj-lt"/>
                <a:cs typeface="Arial" panose="020B0604020202020204" pitchFamily="34" charset="0"/>
              </a:rPr>
              <a:t>Commercial information indicates that older customers of restaurants rate food quality lower than younger customers. Is this supported by the data obtained from the two restaurants?</a:t>
            </a:r>
          </a:p>
          <a:p>
            <a:pPr>
              <a:spcBef>
                <a:spcPct val="0"/>
              </a:spcBef>
              <a:buClrTx/>
              <a:buFontTx/>
              <a:buNone/>
            </a:pPr>
            <a:endParaRPr lang="en-GB" altLang="en-US" sz="2000" dirty="0">
              <a:latin typeface="+mj-lt"/>
              <a:cs typeface="Arial" panose="020B0604020202020204" pitchFamily="34" charset="0"/>
            </a:endParaRPr>
          </a:p>
          <a:p>
            <a:pPr>
              <a:spcBef>
                <a:spcPct val="0"/>
              </a:spcBef>
              <a:buClrTx/>
              <a:buFontTx/>
              <a:buNone/>
            </a:pPr>
            <a:endParaRPr lang="en-GB" altLang="en-US" sz="2000" dirty="0">
              <a:latin typeface="+mj-lt"/>
              <a:cs typeface="Arial" panose="020B0604020202020204" pitchFamily="34" charset="0"/>
            </a:endParaRPr>
          </a:p>
          <a:p>
            <a:pPr>
              <a:spcBef>
                <a:spcPct val="0"/>
              </a:spcBef>
              <a:buClrTx/>
              <a:buFontTx/>
              <a:buNone/>
            </a:pPr>
            <a:endParaRPr lang="en-GB" altLang="en-US" sz="2000" dirty="0">
              <a:latin typeface="+mj-lt"/>
              <a:cs typeface="Arial" panose="020B0604020202020204" pitchFamily="34" charset="0"/>
            </a:endParaRPr>
          </a:p>
          <a:p>
            <a:pPr>
              <a:spcBef>
                <a:spcPct val="0"/>
              </a:spcBef>
              <a:buClrTx/>
              <a:buFontTx/>
              <a:buNone/>
            </a:pPr>
            <a:endParaRPr lang="en-GB" altLang="en-US" sz="2000" dirty="0">
              <a:latin typeface="+mj-lt"/>
              <a:cs typeface="Arial" panose="020B0604020202020204" pitchFamily="34" charset="0"/>
            </a:endParaRPr>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6F3B7-C20A-4526-B964-F55FC2FE54E6}"/>
              </a:ext>
            </a:extLst>
          </p:cNvPr>
          <p:cNvSpPr>
            <a:spLocks noGrp="1"/>
          </p:cNvSpPr>
          <p:nvPr>
            <p:ph type="title"/>
          </p:nvPr>
        </p:nvSpPr>
        <p:spPr>
          <a:xfrm>
            <a:off x="2913064" y="246064"/>
            <a:ext cx="7297737" cy="1036637"/>
          </a:xfrm>
        </p:spPr>
        <p:txBody>
          <a:bodyPr/>
          <a:lstStyle/>
          <a:p>
            <a:pPr eaLnBrk="1" hangingPunct="1">
              <a:defRPr/>
            </a:pPr>
            <a:r>
              <a:rPr lang="en-GB" sz="3000" dirty="0">
                <a:effectLst>
                  <a:outerShdw blurRad="38100" dist="38100" dir="2700000" algn="tl">
                    <a:srgbClr val="C0C0C0"/>
                  </a:outerShdw>
                </a:effectLst>
              </a:rPr>
              <a:t>Testing means of more than two samples</a:t>
            </a:r>
          </a:p>
        </p:txBody>
      </p:sp>
      <p:sp>
        <p:nvSpPr>
          <p:cNvPr id="7171" name="Slide Number Placeholder 2">
            <a:extLst>
              <a:ext uri="{FF2B5EF4-FFF2-40B4-BE49-F238E27FC236}">
                <a16:creationId xmlns:a16="http://schemas.microsoft.com/office/drawing/2014/main" id="{92C88779-6BF4-4B0D-AFF9-3B9ADCDF7C69}"/>
              </a:ext>
            </a:extLst>
          </p:cNvPr>
          <p:cNvSpPr>
            <a:spLocks noGrp="1" noChangeArrowheads="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1195D3"/>
              </a:buClr>
              <a:buFont typeface="Wingdings" panose="05000000000000000000" pitchFamily="2" charset="2"/>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1195D3"/>
              </a:buClr>
              <a:buFont typeface="Wingdings" panose="05000000000000000000" pitchFamily="2" charset="2"/>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1195D3"/>
              </a:buClr>
              <a:buFont typeface="Wingdings" panose="05000000000000000000" pitchFamily="2" charset="2"/>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DC8B67B0-2873-48F7-82DE-494E24D814AD}" type="slidenum">
              <a:rPr lang="en-GB" altLang="en-US" sz="1600">
                <a:solidFill>
                  <a:srgbClr val="BFBFBF"/>
                </a:solidFill>
              </a:rPr>
              <a:pPr>
                <a:spcBef>
                  <a:spcPct val="0"/>
                </a:spcBef>
                <a:buClrTx/>
                <a:buFontTx/>
                <a:buNone/>
              </a:pPr>
              <a:t>69</a:t>
            </a:fld>
            <a:endParaRPr lang="en-GB" altLang="en-US" sz="1600">
              <a:solidFill>
                <a:srgbClr val="BFBFBF"/>
              </a:solidFill>
            </a:endParaRPr>
          </a:p>
        </p:txBody>
      </p:sp>
      <p:sp>
        <p:nvSpPr>
          <p:cNvPr id="7172" name="Text Box 7">
            <a:extLst>
              <a:ext uri="{FF2B5EF4-FFF2-40B4-BE49-F238E27FC236}">
                <a16:creationId xmlns:a16="http://schemas.microsoft.com/office/drawing/2014/main" id="{C1FDFC54-FA62-45EB-95F0-D98AC4C8338E}"/>
              </a:ext>
            </a:extLst>
          </p:cNvPr>
          <p:cNvSpPr txBox="1">
            <a:spLocks noChangeArrowheads="1"/>
          </p:cNvSpPr>
          <p:nvPr/>
        </p:nvSpPr>
        <p:spPr bwMode="auto">
          <a:xfrm>
            <a:off x="2735264" y="1627189"/>
            <a:ext cx="7627937" cy="4401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1195D3"/>
              </a:buClr>
              <a:buFont typeface="Wingdings" panose="05000000000000000000" pitchFamily="2" charset="2"/>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1195D3"/>
              </a:buClr>
              <a:buFont typeface="Wingdings" panose="05000000000000000000" pitchFamily="2" charset="2"/>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1195D3"/>
              </a:buClr>
              <a:buFont typeface="Wingdings" panose="05000000000000000000" pitchFamily="2" charset="2"/>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r>
              <a:rPr lang="en-GB" altLang="en-US" sz="2000">
                <a:latin typeface="+mj-lt"/>
                <a:cs typeface="Arial" panose="020B0604020202020204" pitchFamily="34" charset="0"/>
              </a:rPr>
              <a:t>Commercial information indicates that older customers of restaurants rate food quality lower than younger customers. Is this supported by the data obtained from the two restaurants?</a:t>
            </a:r>
          </a:p>
          <a:p>
            <a:pPr>
              <a:spcBef>
                <a:spcPct val="0"/>
              </a:spcBef>
              <a:buClrTx/>
              <a:buFontTx/>
              <a:buNone/>
            </a:pPr>
            <a:endParaRPr lang="en-GB" altLang="en-US" sz="2000">
              <a:latin typeface="+mj-lt"/>
              <a:cs typeface="Arial" panose="020B0604020202020204" pitchFamily="34" charset="0"/>
            </a:endParaRPr>
          </a:p>
          <a:p>
            <a:pPr>
              <a:spcBef>
                <a:spcPct val="0"/>
              </a:spcBef>
              <a:buClrTx/>
              <a:buFontTx/>
              <a:buNone/>
            </a:pPr>
            <a:endParaRPr lang="en-GB" altLang="en-US" sz="2000">
              <a:latin typeface="+mj-lt"/>
              <a:cs typeface="Arial" panose="020B0604020202020204" pitchFamily="34" charset="0"/>
            </a:endParaRPr>
          </a:p>
          <a:p>
            <a:pPr>
              <a:spcBef>
                <a:spcPct val="0"/>
              </a:spcBef>
              <a:buClrTx/>
              <a:buFontTx/>
              <a:buNone/>
            </a:pPr>
            <a:endParaRPr lang="en-GB" altLang="en-US" sz="2000">
              <a:latin typeface="+mj-lt"/>
              <a:cs typeface="Arial" panose="020B0604020202020204" pitchFamily="34" charset="0"/>
            </a:endParaRPr>
          </a:p>
          <a:p>
            <a:pPr>
              <a:spcBef>
                <a:spcPct val="0"/>
              </a:spcBef>
              <a:buClrTx/>
              <a:buFontTx/>
              <a:buNone/>
            </a:pPr>
            <a:r>
              <a:rPr lang="en-GB" altLang="en-US" sz="2000">
                <a:latin typeface="+mj-lt"/>
                <a:cs typeface="Arial" panose="020B0604020202020204" pitchFamily="34" charset="0"/>
              </a:rPr>
              <a:t>H</a:t>
            </a:r>
            <a:r>
              <a:rPr lang="en-GB" altLang="en-US" sz="2000" baseline="-25000">
                <a:latin typeface="+mj-lt"/>
                <a:cs typeface="Arial" panose="020B0604020202020204" pitchFamily="34" charset="0"/>
              </a:rPr>
              <a:t>O</a:t>
            </a:r>
            <a:r>
              <a:rPr lang="en-GB" altLang="en-US" sz="2000">
                <a:latin typeface="+mj-lt"/>
                <a:cs typeface="Arial" panose="020B0604020202020204" pitchFamily="34" charset="0"/>
              </a:rPr>
              <a:t>:  There is no significant difference in the mean ratings of food quality between the five age groups</a:t>
            </a:r>
          </a:p>
          <a:p>
            <a:pPr>
              <a:spcBef>
                <a:spcPct val="0"/>
              </a:spcBef>
              <a:buClrTx/>
              <a:buFontTx/>
              <a:buNone/>
            </a:pPr>
            <a:endParaRPr lang="en-GB" altLang="en-US" sz="2000">
              <a:latin typeface="+mj-lt"/>
              <a:cs typeface="Arial" panose="020B0604020202020204" pitchFamily="34" charset="0"/>
            </a:endParaRPr>
          </a:p>
          <a:p>
            <a:pPr>
              <a:spcBef>
                <a:spcPct val="0"/>
              </a:spcBef>
              <a:buClrTx/>
              <a:buFontTx/>
              <a:buNone/>
            </a:pPr>
            <a:r>
              <a:rPr lang="en-GB" altLang="en-US" sz="2000">
                <a:latin typeface="+mj-lt"/>
                <a:cs typeface="Arial" panose="020B0604020202020204" pitchFamily="34" charset="0"/>
              </a:rPr>
              <a:t>H</a:t>
            </a:r>
            <a:r>
              <a:rPr lang="en-GB" altLang="en-US" sz="2000" baseline="-25000">
                <a:latin typeface="+mj-lt"/>
                <a:cs typeface="Arial" panose="020B0604020202020204" pitchFamily="34" charset="0"/>
              </a:rPr>
              <a:t>A</a:t>
            </a:r>
            <a:r>
              <a:rPr lang="en-GB" altLang="en-US" sz="2000">
                <a:latin typeface="+mj-lt"/>
                <a:cs typeface="Arial" panose="020B0604020202020204" pitchFamily="34" charset="0"/>
              </a:rPr>
              <a:t>: At least two age groups are significantly different in terms of their evaluations of food quality</a:t>
            </a:r>
          </a:p>
          <a:p>
            <a:pPr>
              <a:spcBef>
                <a:spcPct val="0"/>
              </a:spcBef>
              <a:buClrTx/>
              <a:buFontTx/>
              <a:buNone/>
            </a:pPr>
            <a:endParaRPr lang="en-GB" altLang="en-US" sz="2000">
              <a:latin typeface="+mj-lt"/>
              <a:cs typeface="Arial" panose="020B0604020202020204" pitchFamily="34" charset="0"/>
            </a:endParaRPr>
          </a:p>
          <a:p>
            <a:pPr>
              <a:spcBef>
                <a:spcPct val="0"/>
              </a:spcBef>
              <a:buClrTx/>
              <a:buFontTx/>
              <a:buNone/>
            </a:pPr>
            <a:r>
              <a:rPr lang="en-GB" altLang="en-US" sz="2000">
                <a:latin typeface="+mj-lt"/>
                <a:cs typeface="Arial" panose="020B0604020202020204" pitchFamily="34" charset="0"/>
              </a:rPr>
              <a:t>Level of significance:  5%</a:t>
            </a:r>
          </a:p>
          <a:p>
            <a:pPr>
              <a:spcBef>
                <a:spcPct val="0"/>
              </a:spcBef>
              <a:buClrTx/>
              <a:buFontTx/>
              <a:buNone/>
            </a:pPr>
            <a:endParaRPr lang="en-GB" altLang="en-US" sz="2000">
              <a:latin typeface="+mj-lt"/>
              <a:cs typeface="Arial" panose="020B0604020202020204" pitchFamily="34" charset="0"/>
            </a:endParaRPr>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D7993E06-563E-4F75-A3A7-5C590D156CD2}"/>
              </a:ext>
            </a:extLst>
          </p:cNvPr>
          <p:cNvSpPr>
            <a:spLocks noGrp="1"/>
          </p:cNvSpPr>
          <p:nvPr>
            <p:ph type="sldNum" sz="quarter" idx="10"/>
          </p:nvPr>
        </p:nvSpPr>
        <p:spPr/>
        <p:txBody>
          <a:bodyPr/>
          <a:lstStyle/>
          <a:p>
            <a:fld id="{A61EF08B-05D8-4E02-B63A-2B7992023582}" type="slidenum">
              <a:rPr lang="en-GB" altLang="en-US" smtClean="0"/>
              <a:pPr/>
              <a:t>70</a:t>
            </a:fld>
            <a:endParaRPr lang="en-GB" altLang="en-US"/>
          </a:p>
        </p:txBody>
      </p:sp>
      <p:pic>
        <p:nvPicPr>
          <p:cNvPr id="6" name="Picture 5">
            <a:extLst>
              <a:ext uri="{FF2B5EF4-FFF2-40B4-BE49-F238E27FC236}">
                <a16:creationId xmlns:a16="http://schemas.microsoft.com/office/drawing/2014/main" id="{A601BA9E-4E83-4C19-82D6-4E7B2EF0A0F0}"/>
              </a:ext>
            </a:extLst>
          </p:cNvPr>
          <p:cNvPicPr>
            <a:picLocks noChangeAspect="1"/>
          </p:cNvPicPr>
          <p:nvPr/>
        </p:nvPicPr>
        <p:blipFill>
          <a:blip r:embed="rId2"/>
          <a:stretch>
            <a:fillRect/>
          </a:stretch>
        </p:blipFill>
        <p:spPr>
          <a:xfrm>
            <a:off x="1629508" y="84355"/>
            <a:ext cx="7185446" cy="4119004"/>
          </a:xfrm>
          <a:prstGeom prst="rect">
            <a:avLst/>
          </a:prstGeom>
        </p:spPr>
      </p:pic>
      <p:pic>
        <p:nvPicPr>
          <p:cNvPr id="12" name="Picture 11">
            <a:extLst>
              <a:ext uri="{FF2B5EF4-FFF2-40B4-BE49-F238E27FC236}">
                <a16:creationId xmlns:a16="http://schemas.microsoft.com/office/drawing/2014/main" id="{364F35F7-2944-45CD-8652-ED4DF81DFA35}"/>
              </a:ext>
            </a:extLst>
          </p:cNvPr>
          <p:cNvPicPr>
            <a:picLocks noChangeAspect="1"/>
          </p:cNvPicPr>
          <p:nvPr/>
        </p:nvPicPr>
        <p:blipFill>
          <a:blip r:embed="rId3"/>
          <a:stretch>
            <a:fillRect/>
          </a:stretch>
        </p:blipFill>
        <p:spPr>
          <a:xfrm>
            <a:off x="1629508" y="4072379"/>
            <a:ext cx="4614322" cy="2575756"/>
          </a:xfrm>
          <a:prstGeom prst="rect">
            <a:avLst/>
          </a:prstGeom>
        </p:spPr>
      </p:pic>
      <p:cxnSp>
        <p:nvCxnSpPr>
          <p:cNvPr id="10" name="Straight Arrow Connector 9">
            <a:extLst>
              <a:ext uri="{FF2B5EF4-FFF2-40B4-BE49-F238E27FC236}">
                <a16:creationId xmlns:a16="http://schemas.microsoft.com/office/drawing/2014/main" id="{23073C00-DAD3-4E48-B96F-79ECBFAD892E}"/>
              </a:ext>
            </a:extLst>
          </p:cNvPr>
          <p:cNvCxnSpPr>
            <a:cxnSpLocks/>
          </p:cNvCxnSpPr>
          <p:nvPr/>
        </p:nvCxnSpPr>
        <p:spPr bwMode="auto">
          <a:xfrm flipH="1">
            <a:off x="4512298" y="3016577"/>
            <a:ext cx="2149311" cy="1186782"/>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pic>
        <p:nvPicPr>
          <p:cNvPr id="15" name="Picture 14">
            <a:extLst>
              <a:ext uri="{FF2B5EF4-FFF2-40B4-BE49-F238E27FC236}">
                <a16:creationId xmlns:a16="http://schemas.microsoft.com/office/drawing/2014/main" id="{A30CB109-A100-4D64-B4B1-AE27A2DBA8BE}"/>
              </a:ext>
            </a:extLst>
          </p:cNvPr>
          <p:cNvPicPr>
            <a:picLocks noChangeAspect="1"/>
          </p:cNvPicPr>
          <p:nvPr/>
        </p:nvPicPr>
        <p:blipFill>
          <a:blip r:embed="rId4"/>
          <a:stretch>
            <a:fillRect/>
          </a:stretch>
        </p:blipFill>
        <p:spPr>
          <a:xfrm>
            <a:off x="7045632" y="3807451"/>
            <a:ext cx="2063137" cy="2966194"/>
          </a:xfrm>
          <a:prstGeom prst="rect">
            <a:avLst/>
          </a:prstGeom>
        </p:spPr>
      </p:pic>
      <p:cxnSp>
        <p:nvCxnSpPr>
          <p:cNvPr id="17" name="Straight Arrow Connector 16">
            <a:extLst>
              <a:ext uri="{FF2B5EF4-FFF2-40B4-BE49-F238E27FC236}">
                <a16:creationId xmlns:a16="http://schemas.microsoft.com/office/drawing/2014/main" id="{94996D03-5FAF-4506-999B-2B863B49B649}"/>
              </a:ext>
            </a:extLst>
          </p:cNvPr>
          <p:cNvCxnSpPr/>
          <p:nvPr/>
        </p:nvCxnSpPr>
        <p:spPr bwMode="auto">
          <a:xfrm>
            <a:off x="6020586" y="4892511"/>
            <a:ext cx="1112362" cy="0"/>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sp>
        <p:nvSpPr>
          <p:cNvPr id="18" name="Rectangle: Rounded Corners 17">
            <a:extLst>
              <a:ext uri="{FF2B5EF4-FFF2-40B4-BE49-F238E27FC236}">
                <a16:creationId xmlns:a16="http://schemas.microsoft.com/office/drawing/2014/main" id="{A8758C1F-5056-4511-AF25-9EA927F1D849}"/>
              </a:ext>
            </a:extLst>
          </p:cNvPr>
          <p:cNvSpPr/>
          <p:nvPr/>
        </p:nvSpPr>
        <p:spPr bwMode="auto">
          <a:xfrm>
            <a:off x="7168182" y="4251490"/>
            <a:ext cx="643496" cy="188535"/>
          </a:xfrm>
          <a:prstGeom prst="roundRect">
            <a:avLst/>
          </a:prstGeom>
          <a:noFill/>
          <a:ln w="19050"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eaLnBrk="0" fontAlgn="base" hangingPunct="0">
              <a:spcBef>
                <a:spcPct val="0"/>
              </a:spcBef>
              <a:spcAft>
                <a:spcPct val="0"/>
              </a:spcAft>
            </a:pPr>
            <a:endParaRPr lang="en-GB" sz="2400">
              <a:latin typeface="Arial" charset="0"/>
              <a:ea typeface="ＭＳ Ｐゴシック" pitchFamily="-64" charset="-128"/>
            </a:endParaRPr>
          </a:p>
        </p:txBody>
      </p:sp>
      <p:sp>
        <p:nvSpPr>
          <p:cNvPr id="19" name="Rectangle: Rounded Corners 18">
            <a:extLst>
              <a:ext uri="{FF2B5EF4-FFF2-40B4-BE49-F238E27FC236}">
                <a16:creationId xmlns:a16="http://schemas.microsoft.com/office/drawing/2014/main" id="{EE8F7D32-A600-4504-BFF9-5C7987C6DF37}"/>
              </a:ext>
            </a:extLst>
          </p:cNvPr>
          <p:cNvSpPr/>
          <p:nvPr/>
        </p:nvSpPr>
        <p:spPr bwMode="auto">
          <a:xfrm>
            <a:off x="7168182" y="4601853"/>
            <a:ext cx="1444775" cy="188535"/>
          </a:xfrm>
          <a:prstGeom prst="roundRect">
            <a:avLst/>
          </a:prstGeom>
          <a:noFill/>
          <a:ln w="19050"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eaLnBrk="0" fontAlgn="base" hangingPunct="0">
              <a:spcBef>
                <a:spcPct val="0"/>
              </a:spcBef>
              <a:spcAft>
                <a:spcPct val="0"/>
              </a:spcAft>
            </a:pPr>
            <a:endParaRPr lang="en-GB" sz="2400">
              <a:latin typeface="Arial" charset="0"/>
              <a:ea typeface="ＭＳ Ｐゴシック" pitchFamily="-64" charset="-128"/>
            </a:endParaRPr>
          </a:p>
        </p:txBody>
      </p:sp>
      <p:sp>
        <p:nvSpPr>
          <p:cNvPr id="20" name="Rectangle: Rounded Corners 19">
            <a:extLst>
              <a:ext uri="{FF2B5EF4-FFF2-40B4-BE49-F238E27FC236}">
                <a16:creationId xmlns:a16="http://schemas.microsoft.com/office/drawing/2014/main" id="{6483D6DA-8AC0-427B-AD5D-54DB97FA6D5E}"/>
              </a:ext>
            </a:extLst>
          </p:cNvPr>
          <p:cNvSpPr/>
          <p:nvPr/>
        </p:nvSpPr>
        <p:spPr bwMode="auto">
          <a:xfrm>
            <a:off x="7171657" y="5196281"/>
            <a:ext cx="643496" cy="188535"/>
          </a:xfrm>
          <a:prstGeom prst="roundRect">
            <a:avLst/>
          </a:prstGeom>
          <a:noFill/>
          <a:ln w="19050"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eaLnBrk="0" fontAlgn="base" hangingPunct="0">
              <a:spcBef>
                <a:spcPct val="0"/>
              </a:spcBef>
              <a:spcAft>
                <a:spcPct val="0"/>
              </a:spcAft>
            </a:pPr>
            <a:endParaRPr lang="en-GB" sz="2400">
              <a:latin typeface="Arial" charset="0"/>
              <a:ea typeface="ＭＳ Ｐゴシック" pitchFamily="-64" charset="-128"/>
            </a:endParaRPr>
          </a:p>
        </p:txBody>
      </p:sp>
    </p:spTree>
    <p:extLst>
      <p:ext uri="{BB962C8B-B14F-4D97-AF65-F5344CB8AC3E}">
        <p14:creationId xmlns:p14="http://schemas.microsoft.com/office/powerpoint/2010/main" val="28226874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wheel(1)">
                                      <p:cBhvr>
                                        <p:cTn id="7" dur="2000"/>
                                        <p:tgtEl>
                                          <p:spTgt spid="18"/>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19"/>
                                        </p:tgtEl>
                                        <p:attrNameLst>
                                          <p:attrName>style.visibility</p:attrName>
                                        </p:attrNameLst>
                                      </p:cBhvr>
                                      <p:to>
                                        <p:strVal val="visible"/>
                                      </p:to>
                                    </p:set>
                                    <p:animEffect transition="in" filter="wheel(1)">
                                      <p:cBhvr>
                                        <p:cTn id="12" dur="2000"/>
                                        <p:tgtEl>
                                          <p:spTgt spid="19"/>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20"/>
                                        </p:tgtEl>
                                        <p:attrNameLst>
                                          <p:attrName>style.visibility</p:attrName>
                                        </p:attrNameLst>
                                      </p:cBhvr>
                                      <p:to>
                                        <p:strVal val="visible"/>
                                      </p:to>
                                    </p:set>
                                    <p:animEffect transition="in" filter="wheel(1)">
                                      <p:cBhvr>
                                        <p:cTn id="17" dur="20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19" grpId="0" animBg="1"/>
      <p:bldP spid="20" grpId="0" animBg="1"/>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FCB03C8-5C7D-4C61-94B3-B005A3B6FF27}"/>
              </a:ext>
            </a:extLst>
          </p:cNvPr>
          <p:cNvSpPr>
            <a:spLocks noGrp="1"/>
          </p:cNvSpPr>
          <p:nvPr>
            <p:ph type="sldNum" sz="quarter" idx="10"/>
          </p:nvPr>
        </p:nvSpPr>
        <p:spPr/>
        <p:txBody>
          <a:bodyPr/>
          <a:lstStyle/>
          <a:p>
            <a:fld id="{8581E2DA-DCFA-42BC-B7F3-7AE287E22244}" type="slidenum">
              <a:rPr lang="en-GB" altLang="en-US" smtClean="0"/>
              <a:pPr/>
              <a:t>71</a:t>
            </a:fld>
            <a:endParaRPr lang="en-GB" altLang="en-US"/>
          </a:p>
        </p:txBody>
      </p:sp>
      <p:pic>
        <p:nvPicPr>
          <p:cNvPr id="8" name="Picture 7">
            <a:extLst>
              <a:ext uri="{FF2B5EF4-FFF2-40B4-BE49-F238E27FC236}">
                <a16:creationId xmlns:a16="http://schemas.microsoft.com/office/drawing/2014/main" id="{FDB28109-9956-4AC6-8EC4-ABDC14A11C60}"/>
              </a:ext>
            </a:extLst>
          </p:cNvPr>
          <p:cNvPicPr>
            <a:picLocks noChangeAspect="1"/>
          </p:cNvPicPr>
          <p:nvPr/>
        </p:nvPicPr>
        <p:blipFill>
          <a:blip r:embed="rId2"/>
          <a:stretch>
            <a:fillRect/>
          </a:stretch>
        </p:blipFill>
        <p:spPr>
          <a:xfrm>
            <a:off x="2873899" y="414337"/>
            <a:ext cx="6504774" cy="2218752"/>
          </a:xfrm>
          <a:prstGeom prst="rect">
            <a:avLst/>
          </a:prstGeom>
        </p:spPr>
      </p:pic>
      <p:pic>
        <p:nvPicPr>
          <p:cNvPr id="10" name="Picture 9">
            <a:extLst>
              <a:ext uri="{FF2B5EF4-FFF2-40B4-BE49-F238E27FC236}">
                <a16:creationId xmlns:a16="http://schemas.microsoft.com/office/drawing/2014/main" id="{79663F39-A782-48AE-A10F-E33A4FC9255C}"/>
              </a:ext>
            </a:extLst>
          </p:cNvPr>
          <p:cNvPicPr>
            <a:picLocks noChangeAspect="1"/>
          </p:cNvPicPr>
          <p:nvPr/>
        </p:nvPicPr>
        <p:blipFill>
          <a:blip r:embed="rId3"/>
          <a:stretch>
            <a:fillRect/>
          </a:stretch>
        </p:blipFill>
        <p:spPr>
          <a:xfrm>
            <a:off x="1545475" y="4958499"/>
            <a:ext cx="5033011" cy="1589372"/>
          </a:xfrm>
          <a:prstGeom prst="rect">
            <a:avLst/>
          </a:prstGeom>
        </p:spPr>
      </p:pic>
      <p:pic>
        <p:nvPicPr>
          <p:cNvPr id="11" name="Picture 10">
            <a:extLst>
              <a:ext uri="{FF2B5EF4-FFF2-40B4-BE49-F238E27FC236}">
                <a16:creationId xmlns:a16="http://schemas.microsoft.com/office/drawing/2014/main" id="{8532DD0B-1DAA-41BB-96F0-6F7954159D5D}"/>
              </a:ext>
            </a:extLst>
          </p:cNvPr>
          <p:cNvPicPr>
            <a:picLocks noChangeAspect="1"/>
          </p:cNvPicPr>
          <p:nvPr/>
        </p:nvPicPr>
        <p:blipFill>
          <a:blip r:embed="rId4"/>
          <a:stretch>
            <a:fillRect/>
          </a:stretch>
        </p:blipFill>
        <p:spPr>
          <a:xfrm>
            <a:off x="5775489" y="2633089"/>
            <a:ext cx="4177695" cy="2463518"/>
          </a:xfrm>
          <a:prstGeom prst="rect">
            <a:avLst/>
          </a:prstGeom>
        </p:spPr>
      </p:pic>
      <p:sp>
        <p:nvSpPr>
          <p:cNvPr id="12" name="TextBox 11">
            <a:extLst>
              <a:ext uri="{FF2B5EF4-FFF2-40B4-BE49-F238E27FC236}">
                <a16:creationId xmlns:a16="http://schemas.microsoft.com/office/drawing/2014/main" id="{DACB4AB7-88DE-446B-B7D1-81C02E2C9019}"/>
              </a:ext>
            </a:extLst>
          </p:cNvPr>
          <p:cNvSpPr txBox="1"/>
          <p:nvPr/>
        </p:nvSpPr>
        <p:spPr>
          <a:xfrm>
            <a:off x="7382811" y="5537811"/>
            <a:ext cx="2708130" cy="707886"/>
          </a:xfrm>
          <a:prstGeom prst="rect">
            <a:avLst/>
          </a:prstGeom>
          <a:noFill/>
        </p:spPr>
        <p:txBody>
          <a:bodyPr wrap="square" rtlCol="0">
            <a:spAutoFit/>
          </a:bodyPr>
          <a:lstStyle/>
          <a:p>
            <a:r>
              <a:rPr lang="en-GB" sz="2000" dirty="0">
                <a:solidFill>
                  <a:schemeClr val="accent6"/>
                </a:solidFill>
                <a:latin typeface="Aharoni" panose="02010803020104030203" pitchFamily="2" charset="-79"/>
                <a:cs typeface="Aharoni" panose="02010803020104030203" pitchFamily="2" charset="-79"/>
              </a:rPr>
              <a:t>Reject or retain the null hypothesis?</a:t>
            </a:r>
          </a:p>
        </p:txBody>
      </p:sp>
      <p:sp>
        <p:nvSpPr>
          <p:cNvPr id="13" name="Arrow: Right 12">
            <a:extLst>
              <a:ext uri="{FF2B5EF4-FFF2-40B4-BE49-F238E27FC236}">
                <a16:creationId xmlns:a16="http://schemas.microsoft.com/office/drawing/2014/main" id="{D99BF0CD-6B3E-4C29-BC84-07B83FC79DF6}"/>
              </a:ext>
            </a:extLst>
          </p:cNvPr>
          <p:cNvSpPr/>
          <p:nvPr/>
        </p:nvSpPr>
        <p:spPr bwMode="auto">
          <a:xfrm rot="10800000">
            <a:off x="6661625" y="5648182"/>
            <a:ext cx="601720" cy="401419"/>
          </a:xfrm>
          <a:prstGeom prst="rightArrow">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eaLnBrk="0" fontAlgn="base" hangingPunct="0">
              <a:spcBef>
                <a:spcPct val="0"/>
              </a:spcBef>
              <a:spcAft>
                <a:spcPct val="0"/>
              </a:spcAft>
            </a:pPr>
            <a:endParaRPr lang="en-GB" sz="2400">
              <a:latin typeface="Arial" charset="0"/>
              <a:ea typeface="ＭＳ Ｐゴシック" pitchFamily="-64" charset="-128"/>
            </a:endParaRPr>
          </a:p>
        </p:txBody>
      </p:sp>
    </p:spTree>
    <p:extLst>
      <p:ext uri="{BB962C8B-B14F-4D97-AF65-F5344CB8AC3E}">
        <p14:creationId xmlns:p14="http://schemas.microsoft.com/office/powerpoint/2010/main" val="1740682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169593E-3E45-633D-30E8-FC4B04DA6208}"/>
              </a:ext>
            </a:extLst>
          </p:cNvPr>
          <p:cNvSpPr>
            <a:spLocks noGrp="1"/>
          </p:cNvSpPr>
          <p:nvPr>
            <p:ph type="title"/>
          </p:nvPr>
        </p:nvSpPr>
        <p:spPr/>
        <p:txBody>
          <a:bodyPr/>
          <a:lstStyle/>
          <a:p>
            <a:r>
              <a:rPr lang="en-GB" dirty="0"/>
              <a:t>Post hoc tests</a:t>
            </a:r>
          </a:p>
        </p:txBody>
      </p:sp>
      <p:sp>
        <p:nvSpPr>
          <p:cNvPr id="4" name="Content Placeholder 3">
            <a:extLst>
              <a:ext uri="{FF2B5EF4-FFF2-40B4-BE49-F238E27FC236}">
                <a16:creationId xmlns:a16="http://schemas.microsoft.com/office/drawing/2014/main" id="{9956186C-AFA2-BEC3-C153-C438B293D65C}"/>
              </a:ext>
            </a:extLst>
          </p:cNvPr>
          <p:cNvSpPr>
            <a:spLocks noGrp="1"/>
          </p:cNvSpPr>
          <p:nvPr>
            <p:ph idx="1"/>
          </p:nvPr>
        </p:nvSpPr>
        <p:spPr>
          <a:xfrm>
            <a:off x="2447132" y="1878158"/>
            <a:ext cx="7297737" cy="4075858"/>
          </a:xfrm>
        </p:spPr>
        <p:txBody>
          <a:bodyPr>
            <a:normAutofit fontScale="85000" lnSpcReduction="20000"/>
          </a:bodyPr>
          <a:lstStyle/>
          <a:p>
            <a:r>
              <a:rPr lang="en-GB" dirty="0"/>
              <a:t>If we want to make specific comparisons between groups we can use </a:t>
            </a:r>
            <a:r>
              <a:rPr lang="en-GB" i="1" dirty="0"/>
              <a:t>Planned Contrasts</a:t>
            </a:r>
            <a:endParaRPr lang="en-GB" dirty="0"/>
          </a:p>
          <a:p>
            <a:endParaRPr lang="en-GB" dirty="0"/>
          </a:p>
          <a:p>
            <a:r>
              <a:rPr lang="en-GB" dirty="0"/>
              <a:t>If we just want to compare all of the groups against each other, we can use </a:t>
            </a:r>
            <a:r>
              <a:rPr lang="en-GB" i="1" dirty="0"/>
              <a:t>Post Hoc</a:t>
            </a:r>
            <a:r>
              <a:rPr lang="en-GB" dirty="0"/>
              <a:t> tests (this is the approach we’ll take)</a:t>
            </a:r>
          </a:p>
          <a:p>
            <a:endParaRPr lang="en-GB" dirty="0"/>
          </a:p>
          <a:p>
            <a:r>
              <a:rPr lang="en-GB" dirty="0"/>
              <a:t>Now for the bad news: SPSS has </a:t>
            </a:r>
            <a:r>
              <a:rPr lang="en-GB" b="1" dirty="0">
                <a:effectLst>
                  <a:outerShdw blurRad="38100" dist="38100" dir="2700000" algn="tl">
                    <a:srgbClr val="000000">
                      <a:alpha val="43137"/>
                    </a:srgbClr>
                  </a:outerShdw>
                </a:effectLst>
              </a:rPr>
              <a:t>18</a:t>
            </a:r>
            <a:r>
              <a:rPr lang="en-GB" dirty="0"/>
              <a:t> of them built in…</a:t>
            </a:r>
          </a:p>
        </p:txBody>
      </p:sp>
      <p:sp>
        <p:nvSpPr>
          <p:cNvPr id="2" name="Slide Number Placeholder 1">
            <a:extLst>
              <a:ext uri="{FF2B5EF4-FFF2-40B4-BE49-F238E27FC236}">
                <a16:creationId xmlns:a16="http://schemas.microsoft.com/office/drawing/2014/main" id="{0C62A770-8AAC-56E3-54AE-2B0CAF465800}"/>
              </a:ext>
            </a:extLst>
          </p:cNvPr>
          <p:cNvSpPr>
            <a:spLocks noGrp="1"/>
          </p:cNvSpPr>
          <p:nvPr>
            <p:ph type="sldNum" sz="quarter" idx="10"/>
          </p:nvPr>
        </p:nvSpPr>
        <p:spPr/>
        <p:txBody>
          <a:bodyPr/>
          <a:lstStyle/>
          <a:p>
            <a:fld id="{8581E2DA-DCFA-42BC-B7F3-7AE287E22244}" type="slidenum">
              <a:rPr lang="en-GB" altLang="en-US" smtClean="0"/>
              <a:pPr/>
              <a:t>72</a:t>
            </a:fld>
            <a:endParaRPr lang="en-GB" altLang="en-US"/>
          </a:p>
        </p:txBody>
      </p:sp>
    </p:spTree>
    <p:extLst>
      <p:ext uri="{BB962C8B-B14F-4D97-AF65-F5344CB8AC3E}">
        <p14:creationId xmlns:p14="http://schemas.microsoft.com/office/powerpoint/2010/main" val="3385109260"/>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3A55FE-64DA-50AB-178A-EE7F15A02919}"/>
              </a:ext>
            </a:extLst>
          </p:cNvPr>
          <p:cNvSpPr>
            <a:spLocks noGrp="1"/>
          </p:cNvSpPr>
          <p:nvPr>
            <p:ph type="title"/>
          </p:nvPr>
        </p:nvSpPr>
        <p:spPr/>
        <p:txBody>
          <a:bodyPr/>
          <a:lstStyle/>
          <a:p>
            <a:r>
              <a:rPr lang="en-GB" dirty="0"/>
              <a:t>Post-hoc tests</a:t>
            </a:r>
          </a:p>
        </p:txBody>
      </p:sp>
      <p:sp>
        <p:nvSpPr>
          <p:cNvPr id="3" name="Content Placeholder 2">
            <a:extLst>
              <a:ext uri="{FF2B5EF4-FFF2-40B4-BE49-F238E27FC236}">
                <a16:creationId xmlns:a16="http://schemas.microsoft.com/office/drawing/2014/main" id="{20C7FB9E-6D76-5EF7-E666-BB7548BA1D6C}"/>
              </a:ext>
            </a:extLst>
          </p:cNvPr>
          <p:cNvSpPr>
            <a:spLocks noGrp="1"/>
          </p:cNvSpPr>
          <p:nvPr>
            <p:ph idx="1"/>
          </p:nvPr>
        </p:nvSpPr>
        <p:spPr>
          <a:xfrm>
            <a:off x="2338030" y="1579607"/>
            <a:ext cx="7297737" cy="4075858"/>
          </a:xfrm>
        </p:spPr>
        <p:txBody>
          <a:bodyPr>
            <a:normAutofit fontScale="92500" lnSpcReduction="20000"/>
          </a:bodyPr>
          <a:lstStyle/>
          <a:p>
            <a:r>
              <a:rPr lang="en-GB" dirty="0"/>
              <a:t>Each test has its strengths and weaknesses.  </a:t>
            </a:r>
          </a:p>
          <a:p>
            <a:r>
              <a:rPr lang="en-GB" dirty="0"/>
              <a:t>Following Field (2018), we’ll use:</a:t>
            </a:r>
          </a:p>
          <a:p>
            <a:pPr lvl="1"/>
            <a:r>
              <a:rPr lang="en-GB" dirty="0"/>
              <a:t> </a:t>
            </a:r>
            <a:r>
              <a:rPr lang="en-GB" dirty="0">
                <a:solidFill>
                  <a:srgbClr val="0070C0"/>
                </a:solidFill>
              </a:rPr>
              <a:t>REGWQ</a:t>
            </a:r>
            <a:r>
              <a:rPr lang="en-GB" dirty="0"/>
              <a:t> procedure if the </a:t>
            </a:r>
            <a:r>
              <a:rPr lang="en-GB" dirty="0">
                <a:solidFill>
                  <a:srgbClr val="0070C0"/>
                </a:solidFill>
              </a:rPr>
              <a:t>groups have equal variance and the groups are roughly equal sized</a:t>
            </a:r>
          </a:p>
          <a:p>
            <a:pPr lvl="1"/>
            <a:r>
              <a:rPr lang="en-GB" dirty="0">
                <a:solidFill>
                  <a:srgbClr val="FF0000"/>
                </a:solidFill>
              </a:rPr>
              <a:t>Gabriel’s</a:t>
            </a:r>
            <a:r>
              <a:rPr lang="en-GB" dirty="0"/>
              <a:t> test if the </a:t>
            </a:r>
            <a:r>
              <a:rPr lang="en-GB" dirty="0">
                <a:solidFill>
                  <a:srgbClr val="FF0000"/>
                </a:solidFill>
              </a:rPr>
              <a:t>variances are equal but the groups are not equally sized</a:t>
            </a:r>
            <a:r>
              <a:rPr lang="en-GB" dirty="0"/>
              <a:t> (if they are very different we can use </a:t>
            </a:r>
            <a:r>
              <a:rPr lang="en-GB" dirty="0">
                <a:solidFill>
                  <a:srgbClr val="FF0000"/>
                </a:solidFill>
              </a:rPr>
              <a:t>Hochberg’s GT2</a:t>
            </a:r>
            <a:r>
              <a:rPr lang="en-GB" dirty="0"/>
              <a:t>)</a:t>
            </a:r>
          </a:p>
          <a:p>
            <a:pPr lvl="1"/>
            <a:r>
              <a:rPr lang="en-GB" dirty="0">
                <a:solidFill>
                  <a:srgbClr val="008080"/>
                </a:solidFill>
              </a:rPr>
              <a:t>Games-Howell</a:t>
            </a:r>
            <a:r>
              <a:rPr lang="en-GB" dirty="0"/>
              <a:t> if the </a:t>
            </a:r>
            <a:r>
              <a:rPr lang="en-GB" dirty="0">
                <a:solidFill>
                  <a:srgbClr val="008080"/>
                </a:solidFill>
              </a:rPr>
              <a:t>variances are unequal</a:t>
            </a:r>
          </a:p>
          <a:p>
            <a:endParaRPr lang="en-GB" dirty="0"/>
          </a:p>
        </p:txBody>
      </p:sp>
      <p:sp>
        <p:nvSpPr>
          <p:cNvPr id="4" name="Slide Number Placeholder 3">
            <a:extLst>
              <a:ext uri="{FF2B5EF4-FFF2-40B4-BE49-F238E27FC236}">
                <a16:creationId xmlns:a16="http://schemas.microsoft.com/office/drawing/2014/main" id="{E132E416-5843-3079-8003-B5774E7D3A5D}"/>
              </a:ext>
            </a:extLst>
          </p:cNvPr>
          <p:cNvSpPr>
            <a:spLocks noGrp="1"/>
          </p:cNvSpPr>
          <p:nvPr>
            <p:ph type="sldNum" sz="quarter" idx="10"/>
          </p:nvPr>
        </p:nvSpPr>
        <p:spPr/>
        <p:txBody>
          <a:bodyPr/>
          <a:lstStyle/>
          <a:p>
            <a:fld id="{A61EF08B-05D8-4E02-B63A-2B7992023582}" type="slidenum">
              <a:rPr lang="en-GB" altLang="en-US" smtClean="0"/>
              <a:pPr/>
              <a:t>73</a:t>
            </a:fld>
            <a:endParaRPr lang="en-GB" altLang="en-US"/>
          </a:p>
        </p:txBody>
      </p:sp>
      <p:sp>
        <p:nvSpPr>
          <p:cNvPr id="5" name="TextBox 4">
            <a:extLst>
              <a:ext uri="{FF2B5EF4-FFF2-40B4-BE49-F238E27FC236}">
                <a16:creationId xmlns:a16="http://schemas.microsoft.com/office/drawing/2014/main" id="{B258856E-4B87-1BCB-BE59-B0EAC8D3C21F}"/>
              </a:ext>
            </a:extLst>
          </p:cNvPr>
          <p:cNvSpPr txBox="1"/>
          <p:nvPr/>
        </p:nvSpPr>
        <p:spPr>
          <a:xfrm>
            <a:off x="2662977" y="5848906"/>
            <a:ext cx="6454203" cy="369332"/>
          </a:xfrm>
          <a:prstGeom prst="rect">
            <a:avLst/>
          </a:prstGeom>
          <a:noFill/>
        </p:spPr>
        <p:txBody>
          <a:bodyPr wrap="none" rtlCol="0">
            <a:spAutoFit/>
          </a:bodyPr>
          <a:lstStyle/>
          <a:p>
            <a:r>
              <a:rPr lang="en-GB" dirty="0"/>
              <a:t>Field, A. (2018) </a:t>
            </a:r>
            <a:r>
              <a:rPr lang="en-GB" i="1" dirty="0"/>
              <a:t>Discovering Statistics using SPSS</a:t>
            </a:r>
            <a:r>
              <a:rPr lang="en-GB" dirty="0"/>
              <a:t>, Sage, London</a:t>
            </a:r>
          </a:p>
        </p:txBody>
      </p:sp>
    </p:spTree>
    <p:extLst>
      <p:ext uri="{BB962C8B-B14F-4D97-AF65-F5344CB8AC3E}">
        <p14:creationId xmlns:p14="http://schemas.microsoft.com/office/powerpoint/2010/main" val="3977157366"/>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F3BC6F9-66D1-61E6-88A6-763125BCA8B3}"/>
              </a:ext>
            </a:extLst>
          </p:cNvPr>
          <p:cNvSpPr>
            <a:spLocks noGrp="1"/>
          </p:cNvSpPr>
          <p:nvPr>
            <p:ph type="sldNum" sz="quarter" idx="10"/>
          </p:nvPr>
        </p:nvSpPr>
        <p:spPr/>
        <p:txBody>
          <a:bodyPr/>
          <a:lstStyle/>
          <a:p>
            <a:fld id="{A61EF08B-05D8-4E02-B63A-2B7992023582}" type="slidenum">
              <a:rPr lang="en-GB" altLang="en-US" smtClean="0"/>
              <a:pPr/>
              <a:t>74</a:t>
            </a:fld>
            <a:endParaRPr lang="en-GB" altLang="en-US"/>
          </a:p>
        </p:txBody>
      </p:sp>
      <p:sp>
        <p:nvSpPr>
          <p:cNvPr id="5" name="TextBox 4">
            <a:extLst>
              <a:ext uri="{FF2B5EF4-FFF2-40B4-BE49-F238E27FC236}">
                <a16:creationId xmlns:a16="http://schemas.microsoft.com/office/drawing/2014/main" id="{0E77E346-BFC3-07A7-E819-4F26F3644C4D}"/>
              </a:ext>
            </a:extLst>
          </p:cNvPr>
          <p:cNvSpPr txBox="1"/>
          <p:nvPr/>
        </p:nvSpPr>
        <p:spPr>
          <a:xfrm>
            <a:off x="3366942" y="274637"/>
            <a:ext cx="5684363" cy="369332"/>
          </a:xfrm>
          <a:prstGeom prst="rect">
            <a:avLst/>
          </a:prstGeom>
          <a:noFill/>
        </p:spPr>
        <p:txBody>
          <a:bodyPr wrap="square" rtlCol="0">
            <a:spAutoFit/>
          </a:bodyPr>
          <a:lstStyle/>
          <a:p>
            <a:pPr algn="ctr"/>
            <a:r>
              <a:rPr lang="en-GB" dirty="0"/>
              <a:t>Are the variances significantly different?</a:t>
            </a:r>
          </a:p>
        </p:txBody>
      </p:sp>
      <p:sp>
        <p:nvSpPr>
          <p:cNvPr id="6" name="TextBox 5">
            <a:extLst>
              <a:ext uri="{FF2B5EF4-FFF2-40B4-BE49-F238E27FC236}">
                <a16:creationId xmlns:a16="http://schemas.microsoft.com/office/drawing/2014/main" id="{1CD3D645-034A-1263-D52A-3383C592C381}"/>
              </a:ext>
            </a:extLst>
          </p:cNvPr>
          <p:cNvSpPr txBox="1"/>
          <p:nvPr/>
        </p:nvSpPr>
        <p:spPr>
          <a:xfrm>
            <a:off x="3858405" y="1303618"/>
            <a:ext cx="941109" cy="369332"/>
          </a:xfrm>
          <a:prstGeom prst="rect">
            <a:avLst/>
          </a:prstGeom>
          <a:noFill/>
          <a:ln w="19050">
            <a:solidFill>
              <a:srgbClr val="FF0000"/>
            </a:solidFill>
          </a:ln>
        </p:spPr>
        <p:txBody>
          <a:bodyPr wrap="square" rtlCol="0">
            <a:spAutoFit/>
          </a:bodyPr>
          <a:lstStyle/>
          <a:p>
            <a:pPr algn="ctr"/>
            <a:r>
              <a:rPr lang="en-GB" dirty="0"/>
              <a:t>Yes</a:t>
            </a:r>
          </a:p>
        </p:txBody>
      </p:sp>
      <p:sp>
        <p:nvSpPr>
          <p:cNvPr id="7" name="TextBox 6">
            <a:extLst>
              <a:ext uri="{FF2B5EF4-FFF2-40B4-BE49-F238E27FC236}">
                <a16:creationId xmlns:a16="http://schemas.microsoft.com/office/drawing/2014/main" id="{ED323129-BBD4-8B73-E196-7A0270AA3E7B}"/>
              </a:ext>
            </a:extLst>
          </p:cNvPr>
          <p:cNvSpPr txBox="1"/>
          <p:nvPr/>
        </p:nvSpPr>
        <p:spPr>
          <a:xfrm>
            <a:off x="6902296" y="1271129"/>
            <a:ext cx="941109" cy="369332"/>
          </a:xfrm>
          <a:prstGeom prst="rect">
            <a:avLst/>
          </a:prstGeom>
          <a:noFill/>
          <a:ln w="28575">
            <a:solidFill>
              <a:srgbClr val="00B050"/>
            </a:solidFill>
          </a:ln>
        </p:spPr>
        <p:txBody>
          <a:bodyPr wrap="square" rtlCol="0">
            <a:spAutoFit/>
          </a:bodyPr>
          <a:lstStyle/>
          <a:p>
            <a:pPr algn="ctr"/>
            <a:r>
              <a:rPr lang="en-GB" dirty="0"/>
              <a:t>No</a:t>
            </a:r>
          </a:p>
        </p:txBody>
      </p:sp>
      <p:sp>
        <p:nvSpPr>
          <p:cNvPr id="8" name="TextBox 7">
            <a:extLst>
              <a:ext uri="{FF2B5EF4-FFF2-40B4-BE49-F238E27FC236}">
                <a16:creationId xmlns:a16="http://schemas.microsoft.com/office/drawing/2014/main" id="{AD8AACE8-8C0A-DED6-8729-E5B4B0F994D7}"/>
              </a:ext>
            </a:extLst>
          </p:cNvPr>
          <p:cNvSpPr txBox="1"/>
          <p:nvPr/>
        </p:nvSpPr>
        <p:spPr>
          <a:xfrm>
            <a:off x="2741148" y="2412646"/>
            <a:ext cx="3137554" cy="369332"/>
          </a:xfrm>
          <a:prstGeom prst="rect">
            <a:avLst/>
          </a:prstGeom>
          <a:noFill/>
          <a:ln w="19050">
            <a:solidFill>
              <a:srgbClr val="FF0000"/>
            </a:solidFill>
          </a:ln>
        </p:spPr>
        <p:txBody>
          <a:bodyPr wrap="square" rtlCol="0">
            <a:spAutoFit/>
          </a:bodyPr>
          <a:lstStyle/>
          <a:p>
            <a:pPr algn="ctr"/>
            <a:r>
              <a:rPr lang="en-GB" dirty="0"/>
              <a:t>Use </a:t>
            </a:r>
            <a:r>
              <a:rPr lang="en-GB" b="1" dirty="0"/>
              <a:t>Games-Howell</a:t>
            </a:r>
          </a:p>
        </p:txBody>
      </p:sp>
      <p:cxnSp>
        <p:nvCxnSpPr>
          <p:cNvPr id="10" name="Straight Arrow Connector 9">
            <a:extLst>
              <a:ext uri="{FF2B5EF4-FFF2-40B4-BE49-F238E27FC236}">
                <a16:creationId xmlns:a16="http://schemas.microsoft.com/office/drawing/2014/main" id="{AB062458-AE75-5D8D-4E52-06C7C7F05D28}"/>
              </a:ext>
            </a:extLst>
          </p:cNvPr>
          <p:cNvCxnSpPr>
            <a:cxnSpLocks/>
            <a:stCxn id="5" idx="2"/>
            <a:endCxn id="6" idx="0"/>
          </p:cNvCxnSpPr>
          <p:nvPr/>
        </p:nvCxnSpPr>
        <p:spPr bwMode="auto">
          <a:xfrm flipH="1">
            <a:off x="4328959" y="643970"/>
            <a:ext cx="1880164" cy="659649"/>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sp>
        <p:nvSpPr>
          <p:cNvPr id="11" name="TextBox 10">
            <a:extLst>
              <a:ext uri="{FF2B5EF4-FFF2-40B4-BE49-F238E27FC236}">
                <a16:creationId xmlns:a16="http://schemas.microsoft.com/office/drawing/2014/main" id="{60524833-DD96-9B5D-6027-7899E9C700B6}"/>
              </a:ext>
            </a:extLst>
          </p:cNvPr>
          <p:cNvSpPr txBox="1"/>
          <p:nvPr/>
        </p:nvSpPr>
        <p:spPr>
          <a:xfrm>
            <a:off x="6165131" y="2586068"/>
            <a:ext cx="2428276" cy="646331"/>
          </a:xfrm>
          <a:prstGeom prst="rect">
            <a:avLst/>
          </a:prstGeom>
          <a:noFill/>
          <a:ln w="28575">
            <a:solidFill>
              <a:srgbClr val="00B050"/>
            </a:solidFill>
          </a:ln>
        </p:spPr>
        <p:txBody>
          <a:bodyPr wrap="square" rtlCol="0">
            <a:spAutoFit/>
          </a:bodyPr>
          <a:lstStyle/>
          <a:p>
            <a:pPr algn="ctr"/>
            <a:r>
              <a:rPr lang="en-GB" dirty="0"/>
              <a:t>Are the group sizes similar?</a:t>
            </a:r>
          </a:p>
        </p:txBody>
      </p:sp>
      <p:cxnSp>
        <p:nvCxnSpPr>
          <p:cNvPr id="13" name="Straight Arrow Connector 12">
            <a:extLst>
              <a:ext uri="{FF2B5EF4-FFF2-40B4-BE49-F238E27FC236}">
                <a16:creationId xmlns:a16="http://schemas.microsoft.com/office/drawing/2014/main" id="{CE03FD81-86FD-29CB-0462-558CD91F9959}"/>
              </a:ext>
            </a:extLst>
          </p:cNvPr>
          <p:cNvCxnSpPr>
            <a:cxnSpLocks/>
            <a:stCxn id="5" idx="2"/>
            <a:endCxn id="7" idx="0"/>
          </p:cNvCxnSpPr>
          <p:nvPr/>
        </p:nvCxnSpPr>
        <p:spPr bwMode="auto">
          <a:xfrm>
            <a:off x="6209124" y="643969"/>
            <a:ext cx="1163727" cy="627160"/>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sp>
        <p:nvSpPr>
          <p:cNvPr id="14" name="TextBox 13">
            <a:extLst>
              <a:ext uri="{FF2B5EF4-FFF2-40B4-BE49-F238E27FC236}">
                <a16:creationId xmlns:a16="http://schemas.microsoft.com/office/drawing/2014/main" id="{566702BC-059A-C2C7-8FA0-0D690263E112}"/>
              </a:ext>
            </a:extLst>
          </p:cNvPr>
          <p:cNvSpPr txBox="1"/>
          <p:nvPr/>
        </p:nvSpPr>
        <p:spPr>
          <a:xfrm>
            <a:off x="4713268" y="4357047"/>
            <a:ext cx="941109" cy="369332"/>
          </a:xfrm>
          <a:prstGeom prst="rect">
            <a:avLst/>
          </a:prstGeom>
          <a:noFill/>
          <a:ln w="19050">
            <a:solidFill>
              <a:srgbClr val="008080"/>
            </a:solidFill>
          </a:ln>
        </p:spPr>
        <p:txBody>
          <a:bodyPr wrap="square" rtlCol="0">
            <a:spAutoFit/>
          </a:bodyPr>
          <a:lstStyle/>
          <a:p>
            <a:pPr algn="ctr"/>
            <a:r>
              <a:rPr lang="en-GB" dirty="0"/>
              <a:t>Yes</a:t>
            </a:r>
          </a:p>
        </p:txBody>
      </p:sp>
      <p:sp>
        <p:nvSpPr>
          <p:cNvPr id="15" name="TextBox 14">
            <a:extLst>
              <a:ext uri="{FF2B5EF4-FFF2-40B4-BE49-F238E27FC236}">
                <a16:creationId xmlns:a16="http://schemas.microsoft.com/office/drawing/2014/main" id="{A712B2B8-B7B5-6821-77C3-C447AAD1D8FC}"/>
              </a:ext>
            </a:extLst>
          </p:cNvPr>
          <p:cNvSpPr txBox="1"/>
          <p:nvPr/>
        </p:nvSpPr>
        <p:spPr>
          <a:xfrm>
            <a:off x="4117022" y="5127342"/>
            <a:ext cx="2133600" cy="369332"/>
          </a:xfrm>
          <a:prstGeom prst="rect">
            <a:avLst/>
          </a:prstGeom>
          <a:noFill/>
          <a:ln w="19050">
            <a:solidFill>
              <a:srgbClr val="008080"/>
            </a:solidFill>
          </a:ln>
        </p:spPr>
        <p:txBody>
          <a:bodyPr wrap="square" rtlCol="0">
            <a:spAutoFit/>
          </a:bodyPr>
          <a:lstStyle/>
          <a:p>
            <a:pPr algn="ctr"/>
            <a:r>
              <a:rPr lang="en-GB" dirty="0"/>
              <a:t>Use </a:t>
            </a:r>
            <a:r>
              <a:rPr lang="en-GB" b="1" dirty="0"/>
              <a:t>REGWQ</a:t>
            </a:r>
          </a:p>
        </p:txBody>
      </p:sp>
      <p:cxnSp>
        <p:nvCxnSpPr>
          <p:cNvPr id="17" name="Straight Arrow Connector 16">
            <a:extLst>
              <a:ext uri="{FF2B5EF4-FFF2-40B4-BE49-F238E27FC236}">
                <a16:creationId xmlns:a16="http://schemas.microsoft.com/office/drawing/2014/main" id="{01621FAD-9CC5-1C47-2288-8400ABE01D93}"/>
              </a:ext>
            </a:extLst>
          </p:cNvPr>
          <p:cNvCxnSpPr>
            <a:cxnSpLocks/>
            <a:stCxn id="11" idx="2"/>
            <a:endCxn id="14" idx="0"/>
          </p:cNvCxnSpPr>
          <p:nvPr/>
        </p:nvCxnSpPr>
        <p:spPr bwMode="auto">
          <a:xfrm flipH="1">
            <a:off x="5183823" y="3232399"/>
            <a:ext cx="2195447" cy="1124649"/>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sp>
        <p:nvSpPr>
          <p:cNvPr id="20" name="TextBox 19">
            <a:extLst>
              <a:ext uri="{FF2B5EF4-FFF2-40B4-BE49-F238E27FC236}">
                <a16:creationId xmlns:a16="http://schemas.microsoft.com/office/drawing/2014/main" id="{B2DF5F26-2C1D-989E-DB05-9B3609FFBA53}"/>
              </a:ext>
            </a:extLst>
          </p:cNvPr>
          <p:cNvSpPr txBox="1"/>
          <p:nvPr/>
        </p:nvSpPr>
        <p:spPr>
          <a:xfrm>
            <a:off x="6471425" y="4155207"/>
            <a:ext cx="1758822" cy="646331"/>
          </a:xfrm>
          <a:prstGeom prst="rect">
            <a:avLst/>
          </a:prstGeom>
          <a:noFill/>
          <a:ln w="28575">
            <a:solidFill>
              <a:srgbClr val="33CC33"/>
            </a:solidFill>
          </a:ln>
        </p:spPr>
        <p:txBody>
          <a:bodyPr wrap="square" rtlCol="0">
            <a:spAutoFit/>
          </a:bodyPr>
          <a:lstStyle/>
          <a:p>
            <a:pPr algn="ctr"/>
            <a:r>
              <a:rPr lang="en-GB" dirty="0"/>
              <a:t>No - slightly different</a:t>
            </a:r>
          </a:p>
        </p:txBody>
      </p:sp>
      <p:sp>
        <p:nvSpPr>
          <p:cNvPr id="22" name="TextBox 21">
            <a:extLst>
              <a:ext uri="{FF2B5EF4-FFF2-40B4-BE49-F238E27FC236}">
                <a16:creationId xmlns:a16="http://schemas.microsoft.com/office/drawing/2014/main" id="{5BFCE442-A749-DF4D-1A82-85DB44F3EC33}"/>
              </a:ext>
            </a:extLst>
          </p:cNvPr>
          <p:cNvSpPr txBox="1"/>
          <p:nvPr/>
        </p:nvSpPr>
        <p:spPr>
          <a:xfrm>
            <a:off x="6284036" y="5627802"/>
            <a:ext cx="2133600" cy="369332"/>
          </a:xfrm>
          <a:prstGeom prst="rect">
            <a:avLst/>
          </a:prstGeom>
          <a:noFill/>
          <a:ln w="28575">
            <a:solidFill>
              <a:srgbClr val="33CC33"/>
            </a:solidFill>
          </a:ln>
        </p:spPr>
        <p:txBody>
          <a:bodyPr wrap="square" rtlCol="0">
            <a:spAutoFit/>
          </a:bodyPr>
          <a:lstStyle/>
          <a:p>
            <a:pPr algn="ctr"/>
            <a:r>
              <a:rPr lang="en-GB" dirty="0"/>
              <a:t>Use </a:t>
            </a:r>
            <a:r>
              <a:rPr lang="en-GB" b="1" dirty="0"/>
              <a:t>Gabriel’s</a:t>
            </a:r>
          </a:p>
        </p:txBody>
      </p:sp>
      <p:cxnSp>
        <p:nvCxnSpPr>
          <p:cNvPr id="24" name="Straight Arrow Connector 23">
            <a:extLst>
              <a:ext uri="{FF2B5EF4-FFF2-40B4-BE49-F238E27FC236}">
                <a16:creationId xmlns:a16="http://schemas.microsoft.com/office/drawing/2014/main" id="{B4B4C9B6-B863-F149-53FC-11C0B1E1908A}"/>
              </a:ext>
            </a:extLst>
          </p:cNvPr>
          <p:cNvCxnSpPr>
            <a:cxnSpLocks/>
            <a:stCxn id="11" idx="2"/>
            <a:endCxn id="20" idx="0"/>
          </p:cNvCxnSpPr>
          <p:nvPr/>
        </p:nvCxnSpPr>
        <p:spPr bwMode="auto">
          <a:xfrm flipH="1">
            <a:off x="7350837" y="3232398"/>
            <a:ext cx="28433" cy="922808"/>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sp>
        <p:nvSpPr>
          <p:cNvPr id="25" name="TextBox 24">
            <a:extLst>
              <a:ext uri="{FF2B5EF4-FFF2-40B4-BE49-F238E27FC236}">
                <a16:creationId xmlns:a16="http://schemas.microsoft.com/office/drawing/2014/main" id="{1BB51F5F-FF02-D914-24E7-B5B42331362C}"/>
              </a:ext>
            </a:extLst>
          </p:cNvPr>
          <p:cNvSpPr txBox="1"/>
          <p:nvPr/>
        </p:nvSpPr>
        <p:spPr>
          <a:xfrm>
            <a:off x="8627148" y="4456340"/>
            <a:ext cx="1660996" cy="646331"/>
          </a:xfrm>
          <a:prstGeom prst="rect">
            <a:avLst/>
          </a:prstGeom>
          <a:noFill/>
          <a:ln w="28575">
            <a:solidFill>
              <a:srgbClr val="99CC00"/>
            </a:solidFill>
          </a:ln>
        </p:spPr>
        <p:txBody>
          <a:bodyPr wrap="square" rtlCol="0">
            <a:spAutoFit/>
          </a:bodyPr>
          <a:lstStyle/>
          <a:p>
            <a:pPr algn="ctr"/>
            <a:r>
              <a:rPr lang="en-GB" dirty="0"/>
              <a:t>No - very different</a:t>
            </a:r>
          </a:p>
        </p:txBody>
      </p:sp>
      <p:sp>
        <p:nvSpPr>
          <p:cNvPr id="26" name="TextBox 25">
            <a:extLst>
              <a:ext uri="{FF2B5EF4-FFF2-40B4-BE49-F238E27FC236}">
                <a16:creationId xmlns:a16="http://schemas.microsoft.com/office/drawing/2014/main" id="{443AF3DF-5DA3-E1D5-7F09-76CFA0F3F87C}"/>
              </a:ext>
            </a:extLst>
          </p:cNvPr>
          <p:cNvSpPr txBox="1"/>
          <p:nvPr/>
        </p:nvSpPr>
        <p:spPr>
          <a:xfrm>
            <a:off x="8522080" y="5589007"/>
            <a:ext cx="1853688" cy="923330"/>
          </a:xfrm>
          <a:prstGeom prst="rect">
            <a:avLst/>
          </a:prstGeom>
          <a:noFill/>
          <a:ln w="28575">
            <a:solidFill>
              <a:srgbClr val="99CC00"/>
            </a:solidFill>
          </a:ln>
        </p:spPr>
        <p:txBody>
          <a:bodyPr wrap="square" rtlCol="0">
            <a:spAutoFit/>
          </a:bodyPr>
          <a:lstStyle/>
          <a:p>
            <a:pPr algn="ctr"/>
            <a:r>
              <a:rPr lang="en-GB" dirty="0"/>
              <a:t>Use </a:t>
            </a:r>
          </a:p>
          <a:p>
            <a:pPr algn="ctr"/>
            <a:r>
              <a:rPr lang="en-GB" b="1" dirty="0"/>
              <a:t>Hochberg’s </a:t>
            </a:r>
          </a:p>
          <a:p>
            <a:pPr algn="ctr"/>
            <a:r>
              <a:rPr lang="en-GB" b="1" dirty="0"/>
              <a:t>GT2</a:t>
            </a:r>
          </a:p>
        </p:txBody>
      </p:sp>
      <p:cxnSp>
        <p:nvCxnSpPr>
          <p:cNvPr id="28" name="Straight Arrow Connector 27">
            <a:extLst>
              <a:ext uri="{FF2B5EF4-FFF2-40B4-BE49-F238E27FC236}">
                <a16:creationId xmlns:a16="http://schemas.microsoft.com/office/drawing/2014/main" id="{B9620B41-7D56-1BD3-1C99-0D14755A2D0F}"/>
              </a:ext>
            </a:extLst>
          </p:cNvPr>
          <p:cNvCxnSpPr>
            <a:cxnSpLocks/>
            <a:stCxn id="11" idx="2"/>
            <a:endCxn id="25" idx="0"/>
          </p:cNvCxnSpPr>
          <p:nvPr/>
        </p:nvCxnSpPr>
        <p:spPr bwMode="auto">
          <a:xfrm>
            <a:off x="7379270" y="3232399"/>
            <a:ext cx="2078377" cy="1223941"/>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cxnSp>
        <p:nvCxnSpPr>
          <p:cNvPr id="34" name="Straight Arrow Connector 33">
            <a:extLst>
              <a:ext uri="{FF2B5EF4-FFF2-40B4-BE49-F238E27FC236}">
                <a16:creationId xmlns:a16="http://schemas.microsoft.com/office/drawing/2014/main" id="{B991491C-E35D-C9D9-3799-8432AD5167D2}"/>
              </a:ext>
            </a:extLst>
          </p:cNvPr>
          <p:cNvCxnSpPr>
            <a:stCxn id="6" idx="2"/>
            <a:endCxn id="8" idx="0"/>
          </p:cNvCxnSpPr>
          <p:nvPr/>
        </p:nvCxnSpPr>
        <p:spPr bwMode="auto">
          <a:xfrm flipH="1">
            <a:off x="4309925" y="1672950"/>
            <a:ext cx="19034" cy="739696"/>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cxnSp>
        <p:nvCxnSpPr>
          <p:cNvPr id="39" name="Straight Arrow Connector 38">
            <a:extLst>
              <a:ext uri="{FF2B5EF4-FFF2-40B4-BE49-F238E27FC236}">
                <a16:creationId xmlns:a16="http://schemas.microsoft.com/office/drawing/2014/main" id="{56C3DD10-1AFF-0CB7-EEFF-57F0834F285F}"/>
              </a:ext>
            </a:extLst>
          </p:cNvPr>
          <p:cNvCxnSpPr>
            <a:cxnSpLocks/>
            <a:stCxn id="7" idx="2"/>
            <a:endCxn id="11" idx="0"/>
          </p:cNvCxnSpPr>
          <p:nvPr/>
        </p:nvCxnSpPr>
        <p:spPr bwMode="auto">
          <a:xfrm>
            <a:off x="7372851" y="1640461"/>
            <a:ext cx="6419" cy="945606"/>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cxnSp>
        <p:nvCxnSpPr>
          <p:cNvPr id="62" name="Straight Arrow Connector 61">
            <a:extLst>
              <a:ext uri="{FF2B5EF4-FFF2-40B4-BE49-F238E27FC236}">
                <a16:creationId xmlns:a16="http://schemas.microsoft.com/office/drawing/2014/main" id="{9DA93F3B-2F0B-129A-BDC5-13A463741429}"/>
              </a:ext>
            </a:extLst>
          </p:cNvPr>
          <p:cNvCxnSpPr>
            <a:stCxn id="14" idx="2"/>
            <a:endCxn id="15" idx="0"/>
          </p:cNvCxnSpPr>
          <p:nvPr/>
        </p:nvCxnSpPr>
        <p:spPr bwMode="auto">
          <a:xfrm>
            <a:off x="5183822" y="4726380"/>
            <a:ext cx="0" cy="400963"/>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cxnSp>
        <p:nvCxnSpPr>
          <p:cNvPr id="64" name="Straight Arrow Connector 63">
            <a:extLst>
              <a:ext uri="{FF2B5EF4-FFF2-40B4-BE49-F238E27FC236}">
                <a16:creationId xmlns:a16="http://schemas.microsoft.com/office/drawing/2014/main" id="{589140B8-77F0-FD6D-2642-BC4F23963A1C}"/>
              </a:ext>
            </a:extLst>
          </p:cNvPr>
          <p:cNvCxnSpPr>
            <a:stCxn id="20" idx="2"/>
            <a:endCxn id="22" idx="0"/>
          </p:cNvCxnSpPr>
          <p:nvPr/>
        </p:nvCxnSpPr>
        <p:spPr bwMode="auto">
          <a:xfrm>
            <a:off x="7350836" y="4801538"/>
            <a:ext cx="0" cy="826265"/>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cxnSp>
        <p:nvCxnSpPr>
          <p:cNvPr id="73" name="Straight Arrow Connector 72">
            <a:extLst>
              <a:ext uri="{FF2B5EF4-FFF2-40B4-BE49-F238E27FC236}">
                <a16:creationId xmlns:a16="http://schemas.microsoft.com/office/drawing/2014/main" id="{295B7393-C0D1-DB3F-FFDA-B1916D5FC129}"/>
              </a:ext>
            </a:extLst>
          </p:cNvPr>
          <p:cNvCxnSpPr>
            <a:cxnSpLocks/>
            <a:stCxn id="25" idx="2"/>
            <a:endCxn id="26" idx="0"/>
          </p:cNvCxnSpPr>
          <p:nvPr/>
        </p:nvCxnSpPr>
        <p:spPr bwMode="auto">
          <a:xfrm flipH="1">
            <a:off x="9448924" y="5102671"/>
            <a:ext cx="8722" cy="486337"/>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spTree>
    <p:extLst>
      <p:ext uri="{BB962C8B-B14F-4D97-AF65-F5344CB8AC3E}">
        <p14:creationId xmlns:p14="http://schemas.microsoft.com/office/powerpoint/2010/main" val="940797544"/>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B4F0E54-7EFB-42C7-B857-2B9328F47190}"/>
              </a:ext>
            </a:extLst>
          </p:cNvPr>
          <p:cNvSpPr>
            <a:spLocks noGrp="1"/>
          </p:cNvSpPr>
          <p:nvPr>
            <p:ph type="sldNum" sz="quarter" idx="10"/>
          </p:nvPr>
        </p:nvSpPr>
        <p:spPr/>
        <p:txBody>
          <a:bodyPr/>
          <a:lstStyle/>
          <a:p>
            <a:fld id="{8581E2DA-DCFA-42BC-B7F3-7AE287E22244}" type="slidenum">
              <a:rPr lang="en-GB" altLang="en-US" smtClean="0"/>
              <a:pPr/>
              <a:t>75</a:t>
            </a:fld>
            <a:endParaRPr lang="en-GB" altLang="en-US"/>
          </a:p>
        </p:txBody>
      </p:sp>
      <p:pic>
        <p:nvPicPr>
          <p:cNvPr id="4" name="Picture 3">
            <a:extLst>
              <a:ext uri="{FF2B5EF4-FFF2-40B4-BE49-F238E27FC236}">
                <a16:creationId xmlns:a16="http://schemas.microsoft.com/office/drawing/2014/main" id="{1887A1A1-4CDF-4AAF-8AAE-DE1917EC4AF4}"/>
              </a:ext>
            </a:extLst>
          </p:cNvPr>
          <p:cNvPicPr>
            <a:picLocks noChangeAspect="1"/>
          </p:cNvPicPr>
          <p:nvPr/>
        </p:nvPicPr>
        <p:blipFill>
          <a:blip r:embed="rId2"/>
          <a:stretch>
            <a:fillRect/>
          </a:stretch>
        </p:blipFill>
        <p:spPr>
          <a:xfrm>
            <a:off x="2879633" y="1861124"/>
            <a:ext cx="6000750" cy="1704975"/>
          </a:xfrm>
          <a:prstGeom prst="rect">
            <a:avLst/>
          </a:prstGeom>
        </p:spPr>
      </p:pic>
      <p:sp>
        <p:nvSpPr>
          <p:cNvPr id="5" name="TextBox 4">
            <a:extLst>
              <a:ext uri="{FF2B5EF4-FFF2-40B4-BE49-F238E27FC236}">
                <a16:creationId xmlns:a16="http://schemas.microsoft.com/office/drawing/2014/main" id="{68074D0C-6E5C-44F6-9784-6CF83443D077}"/>
              </a:ext>
            </a:extLst>
          </p:cNvPr>
          <p:cNvSpPr txBox="1"/>
          <p:nvPr/>
        </p:nvSpPr>
        <p:spPr>
          <a:xfrm>
            <a:off x="3329233" y="131666"/>
            <a:ext cx="5382705" cy="646331"/>
          </a:xfrm>
          <a:prstGeom prst="rect">
            <a:avLst/>
          </a:prstGeom>
          <a:noFill/>
        </p:spPr>
        <p:txBody>
          <a:bodyPr wrap="square" rtlCol="0">
            <a:spAutoFit/>
          </a:bodyPr>
          <a:lstStyle/>
          <a:p>
            <a:r>
              <a:rPr lang="en-GB" dirty="0">
                <a:latin typeface="+mj-lt"/>
              </a:rPr>
              <a:t>Next we test the variances to decide which post hoc test to use</a:t>
            </a:r>
          </a:p>
        </p:txBody>
      </p:sp>
      <p:sp>
        <p:nvSpPr>
          <p:cNvPr id="6" name="Text Box 7">
            <a:extLst>
              <a:ext uri="{FF2B5EF4-FFF2-40B4-BE49-F238E27FC236}">
                <a16:creationId xmlns:a16="http://schemas.microsoft.com/office/drawing/2014/main" id="{5F56D21A-5B35-4877-92CE-A41683B9C540}"/>
              </a:ext>
            </a:extLst>
          </p:cNvPr>
          <p:cNvSpPr txBox="1">
            <a:spLocks noChangeArrowheads="1"/>
          </p:cNvSpPr>
          <p:nvPr/>
        </p:nvSpPr>
        <p:spPr bwMode="auto">
          <a:xfrm>
            <a:off x="2246958" y="3905051"/>
            <a:ext cx="7627937"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1195D3"/>
              </a:buClr>
              <a:buFont typeface="Wingdings" panose="05000000000000000000" pitchFamily="2" charset="2"/>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1195D3"/>
              </a:buClr>
              <a:buFont typeface="Wingdings" panose="05000000000000000000" pitchFamily="2" charset="2"/>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1195D3"/>
              </a:buClr>
              <a:buFont typeface="Wingdings" panose="05000000000000000000" pitchFamily="2" charset="2"/>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r>
              <a:rPr lang="en-GB" altLang="en-US" sz="1800" dirty="0">
                <a:latin typeface="+mj-lt"/>
                <a:cs typeface="Arial" panose="020B0604020202020204" pitchFamily="34" charset="0"/>
              </a:rPr>
              <a:t>Are the groups of roughly equal size?</a:t>
            </a:r>
          </a:p>
          <a:p>
            <a:pPr>
              <a:spcBef>
                <a:spcPct val="0"/>
              </a:spcBef>
              <a:buClrTx/>
              <a:buFontTx/>
              <a:buNone/>
            </a:pPr>
            <a:endParaRPr lang="en-GB" altLang="en-US" sz="1800" dirty="0">
              <a:latin typeface="+mj-lt"/>
              <a:cs typeface="Arial" panose="020B0604020202020204" pitchFamily="34" charset="0"/>
            </a:endParaRPr>
          </a:p>
          <a:p>
            <a:pPr>
              <a:spcBef>
                <a:spcPct val="0"/>
              </a:spcBef>
              <a:buClrTx/>
              <a:buFontTx/>
              <a:buNone/>
            </a:pPr>
            <a:r>
              <a:rPr lang="en-GB" altLang="en-US" sz="1800" dirty="0">
                <a:latin typeface="+mj-lt"/>
                <a:cs typeface="Arial" panose="020B0604020202020204" pitchFamily="34" charset="0"/>
              </a:rPr>
              <a:t> </a:t>
            </a:r>
          </a:p>
        </p:txBody>
      </p:sp>
      <p:pic>
        <p:nvPicPr>
          <p:cNvPr id="3" name="Picture 2">
            <a:extLst>
              <a:ext uri="{FF2B5EF4-FFF2-40B4-BE49-F238E27FC236}">
                <a16:creationId xmlns:a16="http://schemas.microsoft.com/office/drawing/2014/main" id="{9E0D2EAD-CF63-8452-7CD6-C97420C076F6}"/>
              </a:ext>
            </a:extLst>
          </p:cNvPr>
          <p:cNvPicPr>
            <a:picLocks noChangeAspect="1"/>
          </p:cNvPicPr>
          <p:nvPr/>
        </p:nvPicPr>
        <p:blipFill>
          <a:blip r:embed="rId3"/>
          <a:stretch>
            <a:fillRect/>
          </a:stretch>
        </p:blipFill>
        <p:spPr>
          <a:xfrm>
            <a:off x="2314492" y="4364611"/>
            <a:ext cx="6504774" cy="2218752"/>
          </a:xfrm>
          <a:prstGeom prst="rect">
            <a:avLst/>
          </a:prstGeom>
        </p:spPr>
      </p:pic>
      <p:sp>
        <p:nvSpPr>
          <p:cNvPr id="8" name="Rectangle: Rounded Corners 7">
            <a:extLst>
              <a:ext uri="{FF2B5EF4-FFF2-40B4-BE49-F238E27FC236}">
                <a16:creationId xmlns:a16="http://schemas.microsoft.com/office/drawing/2014/main" id="{296EB60A-447B-0C4E-C72F-3BE0FF73772B}"/>
              </a:ext>
            </a:extLst>
          </p:cNvPr>
          <p:cNvSpPr/>
          <p:nvPr/>
        </p:nvSpPr>
        <p:spPr bwMode="auto">
          <a:xfrm>
            <a:off x="3329232" y="5345400"/>
            <a:ext cx="544010" cy="1259009"/>
          </a:xfrm>
          <a:prstGeom prst="roundRect">
            <a:avLst/>
          </a:prstGeom>
          <a:noFill/>
          <a:ln w="38100"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eaLnBrk="0" fontAlgn="base" hangingPunct="0">
              <a:spcBef>
                <a:spcPct val="0"/>
              </a:spcBef>
              <a:spcAft>
                <a:spcPct val="0"/>
              </a:spcAft>
            </a:pPr>
            <a:endParaRPr lang="en-GB" sz="2400">
              <a:latin typeface="Arial" charset="0"/>
              <a:ea typeface="ＭＳ Ｐゴシック" pitchFamily="-64" charset="-128"/>
            </a:endParaRPr>
          </a:p>
        </p:txBody>
      </p:sp>
      <p:sp>
        <p:nvSpPr>
          <p:cNvPr id="7" name="Rectangle: Rounded Corners 6">
            <a:extLst>
              <a:ext uri="{FF2B5EF4-FFF2-40B4-BE49-F238E27FC236}">
                <a16:creationId xmlns:a16="http://schemas.microsoft.com/office/drawing/2014/main" id="{50BD0F41-8328-29A2-C822-5F0D83E8BD50}"/>
              </a:ext>
            </a:extLst>
          </p:cNvPr>
          <p:cNvSpPr/>
          <p:nvPr/>
        </p:nvSpPr>
        <p:spPr bwMode="auto">
          <a:xfrm>
            <a:off x="8316170" y="2523260"/>
            <a:ext cx="503097" cy="234019"/>
          </a:xfrm>
          <a:prstGeom prst="roundRect">
            <a:avLst/>
          </a:prstGeom>
          <a:noFill/>
          <a:ln w="285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eaLnBrk="0" fontAlgn="base" hangingPunct="0">
              <a:spcBef>
                <a:spcPct val="0"/>
              </a:spcBef>
              <a:spcAft>
                <a:spcPct val="0"/>
              </a:spcAft>
            </a:pPr>
            <a:endParaRPr lang="en-GB" sz="2400">
              <a:latin typeface="Arial" charset="0"/>
              <a:ea typeface="ＭＳ Ｐゴシック" pitchFamily="-64" charset="-128"/>
            </a:endParaRPr>
          </a:p>
        </p:txBody>
      </p:sp>
      <p:sp>
        <p:nvSpPr>
          <p:cNvPr id="10" name="Text Box 7">
            <a:extLst>
              <a:ext uri="{FF2B5EF4-FFF2-40B4-BE49-F238E27FC236}">
                <a16:creationId xmlns:a16="http://schemas.microsoft.com/office/drawing/2014/main" id="{878BA3D8-9DEC-7275-3BAD-31CFB6BBC8DB}"/>
              </a:ext>
            </a:extLst>
          </p:cNvPr>
          <p:cNvSpPr txBox="1">
            <a:spLocks noChangeArrowheads="1"/>
          </p:cNvSpPr>
          <p:nvPr/>
        </p:nvSpPr>
        <p:spPr bwMode="auto">
          <a:xfrm>
            <a:off x="2314493" y="1300959"/>
            <a:ext cx="7627937"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1195D3"/>
              </a:buClr>
              <a:buFont typeface="Wingdings" panose="05000000000000000000" pitchFamily="2" charset="2"/>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1195D3"/>
              </a:buClr>
              <a:buFont typeface="Wingdings" panose="05000000000000000000" pitchFamily="2" charset="2"/>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1195D3"/>
              </a:buClr>
              <a:buFont typeface="Wingdings" panose="05000000000000000000" pitchFamily="2" charset="2"/>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r>
              <a:rPr lang="en-GB" altLang="en-US" sz="1800" dirty="0">
                <a:latin typeface="+mj-lt"/>
                <a:cs typeface="Arial" panose="020B0604020202020204" pitchFamily="34" charset="0"/>
              </a:rPr>
              <a:t>Is there a significant difference between the variances of the groups?</a:t>
            </a:r>
          </a:p>
          <a:p>
            <a:pPr>
              <a:spcBef>
                <a:spcPct val="0"/>
              </a:spcBef>
              <a:buClrTx/>
              <a:buFontTx/>
              <a:buNone/>
            </a:pPr>
            <a:endParaRPr lang="en-GB" altLang="en-US" sz="1800" dirty="0">
              <a:latin typeface="+mj-lt"/>
              <a:cs typeface="Arial" panose="020B0604020202020204" pitchFamily="34" charset="0"/>
            </a:endParaRPr>
          </a:p>
          <a:p>
            <a:pPr>
              <a:spcBef>
                <a:spcPct val="0"/>
              </a:spcBef>
              <a:buClrTx/>
              <a:buFontTx/>
              <a:buNone/>
            </a:pPr>
            <a:r>
              <a:rPr lang="en-GB" altLang="en-US" sz="1800" dirty="0">
                <a:latin typeface="+mj-lt"/>
                <a:cs typeface="Arial" panose="020B0604020202020204" pitchFamily="34" charset="0"/>
              </a:rPr>
              <a:t> </a:t>
            </a:r>
          </a:p>
        </p:txBody>
      </p:sp>
    </p:spTree>
    <p:extLst>
      <p:ext uri="{BB962C8B-B14F-4D97-AF65-F5344CB8AC3E}">
        <p14:creationId xmlns:p14="http://schemas.microsoft.com/office/powerpoint/2010/main" val="3642978460"/>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F3BC6F9-66D1-61E6-88A6-763125BCA8B3}"/>
              </a:ext>
            </a:extLst>
          </p:cNvPr>
          <p:cNvSpPr>
            <a:spLocks noGrp="1"/>
          </p:cNvSpPr>
          <p:nvPr>
            <p:ph type="sldNum" sz="quarter" idx="10"/>
          </p:nvPr>
        </p:nvSpPr>
        <p:spPr/>
        <p:txBody>
          <a:bodyPr/>
          <a:lstStyle/>
          <a:p>
            <a:fld id="{A61EF08B-05D8-4E02-B63A-2B7992023582}" type="slidenum">
              <a:rPr lang="en-GB" altLang="en-US" smtClean="0"/>
              <a:pPr/>
              <a:t>76</a:t>
            </a:fld>
            <a:endParaRPr lang="en-GB" altLang="en-US"/>
          </a:p>
        </p:txBody>
      </p:sp>
      <p:sp>
        <p:nvSpPr>
          <p:cNvPr id="5" name="TextBox 4">
            <a:extLst>
              <a:ext uri="{FF2B5EF4-FFF2-40B4-BE49-F238E27FC236}">
                <a16:creationId xmlns:a16="http://schemas.microsoft.com/office/drawing/2014/main" id="{0E77E346-BFC3-07A7-E819-4F26F3644C4D}"/>
              </a:ext>
            </a:extLst>
          </p:cNvPr>
          <p:cNvSpPr txBox="1"/>
          <p:nvPr/>
        </p:nvSpPr>
        <p:spPr>
          <a:xfrm>
            <a:off x="3366942" y="274637"/>
            <a:ext cx="5684363" cy="369332"/>
          </a:xfrm>
          <a:prstGeom prst="rect">
            <a:avLst/>
          </a:prstGeom>
          <a:noFill/>
        </p:spPr>
        <p:txBody>
          <a:bodyPr wrap="square" rtlCol="0">
            <a:spAutoFit/>
          </a:bodyPr>
          <a:lstStyle/>
          <a:p>
            <a:pPr algn="ctr"/>
            <a:r>
              <a:rPr lang="en-GB" dirty="0"/>
              <a:t>Are the variances significantly different?</a:t>
            </a:r>
          </a:p>
        </p:txBody>
      </p:sp>
      <p:sp>
        <p:nvSpPr>
          <p:cNvPr id="6" name="TextBox 5">
            <a:extLst>
              <a:ext uri="{FF2B5EF4-FFF2-40B4-BE49-F238E27FC236}">
                <a16:creationId xmlns:a16="http://schemas.microsoft.com/office/drawing/2014/main" id="{1CD3D645-034A-1263-D52A-3383C592C381}"/>
              </a:ext>
            </a:extLst>
          </p:cNvPr>
          <p:cNvSpPr txBox="1"/>
          <p:nvPr/>
        </p:nvSpPr>
        <p:spPr>
          <a:xfrm>
            <a:off x="3858405" y="1303618"/>
            <a:ext cx="941109" cy="369332"/>
          </a:xfrm>
          <a:prstGeom prst="rect">
            <a:avLst/>
          </a:prstGeom>
          <a:noFill/>
          <a:ln w="19050">
            <a:solidFill>
              <a:srgbClr val="FF0000"/>
            </a:solidFill>
          </a:ln>
        </p:spPr>
        <p:txBody>
          <a:bodyPr wrap="square" rtlCol="0">
            <a:spAutoFit/>
          </a:bodyPr>
          <a:lstStyle/>
          <a:p>
            <a:pPr algn="ctr"/>
            <a:r>
              <a:rPr lang="en-GB" dirty="0"/>
              <a:t>Yes</a:t>
            </a:r>
          </a:p>
        </p:txBody>
      </p:sp>
      <p:sp>
        <p:nvSpPr>
          <p:cNvPr id="7" name="TextBox 6">
            <a:extLst>
              <a:ext uri="{FF2B5EF4-FFF2-40B4-BE49-F238E27FC236}">
                <a16:creationId xmlns:a16="http://schemas.microsoft.com/office/drawing/2014/main" id="{ED323129-BBD4-8B73-E196-7A0270AA3E7B}"/>
              </a:ext>
            </a:extLst>
          </p:cNvPr>
          <p:cNvSpPr txBox="1"/>
          <p:nvPr/>
        </p:nvSpPr>
        <p:spPr>
          <a:xfrm>
            <a:off x="6902296" y="1271129"/>
            <a:ext cx="941109" cy="369332"/>
          </a:xfrm>
          <a:prstGeom prst="rect">
            <a:avLst/>
          </a:prstGeom>
          <a:noFill/>
          <a:ln w="28575">
            <a:solidFill>
              <a:srgbClr val="00B050"/>
            </a:solidFill>
          </a:ln>
        </p:spPr>
        <p:txBody>
          <a:bodyPr wrap="square" rtlCol="0">
            <a:spAutoFit/>
          </a:bodyPr>
          <a:lstStyle/>
          <a:p>
            <a:pPr algn="ctr"/>
            <a:r>
              <a:rPr lang="en-GB" dirty="0"/>
              <a:t>No</a:t>
            </a:r>
          </a:p>
        </p:txBody>
      </p:sp>
      <p:sp>
        <p:nvSpPr>
          <p:cNvPr id="8" name="TextBox 7">
            <a:extLst>
              <a:ext uri="{FF2B5EF4-FFF2-40B4-BE49-F238E27FC236}">
                <a16:creationId xmlns:a16="http://schemas.microsoft.com/office/drawing/2014/main" id="{AD8AACE8-8C0A-DED6-8729-E5B4B0F994D7}"/>
              </a:ext>
            </a:extLst>
          </p:cNvPr>
          <p:cNvSpPr txBox="1"/>
          <p:nvPr/>
        </p:nvSpPr>
        <p:spPr>
          <a:xfrm>
            <a:off x="2741148" y="2412646"/>
            <a:ext cx="3137554" cy="369332"/>
          </a:xfrm>
          <a:prstGeom prst="rect">
            <a:avLst/>
          </a:prstGeom>
          <a:noFill/>
          <a:ln w="19050">
            <a:solidFill>
              <a:srgbClr val="FF0000"/>
            </a:solidFill>
          </a:ln>
        </p:spPr>
        <p:txBody>
          <a:bodyPr wrap="square" rtlCol="0">
            <a:spAutoFit/>
          </a:bodyPr>
          <a:lstStyle/>
          <a:p>
            <a:pPr algn="ctr"/>
            <a:r>
              <a:rPr lang="en-GB" dirty="0"/>
              <a:t>Use Games-Howell</a:t>
            </a:r>
          </a:p>
        </p:txBody>
      </p:sp>
      <p:cxnSp>
        <p:nvCxnSpPr>
          <p:cNvPr id="10" name="Straight Arrow Connector 9">
            <a:extLst>
              <a:ext uri="{FF2B5EF4-FFF2-40B4-BE49-F238E27FC236}">
                <a16:creationId xmlns:a16="http://schemas.microsoft.com/office/drawing/2014/main" id="{AB062458-AE75-5D8D-4E52-06C7C7F05D28}"/>
              </a:ext>
            </a:extLst>
          </p:cNvPr>
          <p:cNvCxnSpPr>
            <a:cxnSpLocks/>
            <a:stCxn id="5" idx="2"/>
            <a:endCxn id="6" idx="0"/>
          </p:cNvCxnSpPr>
          <p:nvPr/>
        </p:nvCxnSpPr>
        <p:spPr bwMode="auto">
          <a:xfrm flipH="1">
            <a:off x="4328959" y="643970"/>
            <a:ext cx="1880164" cy="659649"/>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sp>
        <p:nvSpPr>
          <p:cNvPr id="11" name="TextBox 10">
            <a:extLst>
              <a:ext uri="{FF2B5EF4-FFF2-40B4-BE49-F238E27FC236}">
                <a16:creationId xmlns:a16="http://schemas.microsoft.com/office/drawing/2014/main" id="{60524833-DD96-9B5D-6027-7899E9C700B6}"/>
              </a:ext>
            </a:extLst>
          </p:cNvPr>
          <p:cNvSpPr txBox="1"/>
          <p:nvPr/>
        </p:nvSpPr>
        <p:spPr>
          <a:xfrm>
            <a:off x="6165131" y="2586068"/>
            <a:ext cx="2428276" cy="646331"/>
          </a:xfrm>
          <a:prstGeom prst="rect">
            <a:avLst/>
          </a:prstGeom>
          <a:noFill/>
          <a:ln w="28575">
            <a:solidFill>
              <a:srgbClr val="00B050"/>
            </a:solidFill>
          </a:ln>
        </p:spPr>
        <p:txBody>
          <a:bodyPr wrap="square" rtlCol="0">
            <a:spAutoFit/>
          </a:bodyPr>
          <a:lstStyle/>
          <a:p>
            <a:pPr algn="ctr"/>
            <a:r>
              <a:rPr lang="en-GB" dirty="0"/>
              <a:t>Are the group sizes similar?</a:t>
            </a:r>
          </a:p>
        </p:txBody>
      </p:sp>
      <p:cxnSp>
        <p:nvCxnSpPr>
          <p:cNvPr id="13" name="Straight Arrow Connector 12">
            <a:extLst>
              <a:ext uri="{FF2B5EF4-FFF2-40B4-BE49-F238E27FC236}">
                <a16:creationId xmlns:a16="http://schemas.microsoft.com/office/drawing/2014/main" id="{CE03FD81-86FD-29CB-0462-558CD91F9959}"/>
              </a:ext>
            </a:extLst>
          </p:cNvPr>
          <p:cNvCxnSpPr>
            <a:cxnSpLocks/>
            <a:stCxn id="5" idx="2"/>
            <a:endCxn id="7" idx="0"/>
          </p:cNvCxnSpPr>
          <p:nvPr/>
        </p:nvCxnSpPr>
        <p:spPr bwMode="auto">
          <a:xfrm>
            <a:off x="6209124" y="643969"/>
            <a:ext cx="1163727" cy="627160"/>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sp>
        <p:nvSpPr>
          <p:cNvPr id="14" name="TextBox 13">
            <a:extLst>
              <a:ext uri="{FF2B5EF4-FFF2-40B4-BE49-F238E27FC236}">
                <a16:creationId xmlns:a16="http://schemas.microsoft.com/office/drawing/2014/main" id="{566702BC-059A-C2C7-8FA0-0D690263E112}"/>
              </a:ext>
            </a:extLst>
          </p:cNvPr>
          <p:cNvSpPr txBox="1"/>
          <p:nvPr/>
        </p:nvSpPr>
        <p:spPr>
          <a:xfrm>
            <a:off x="4713268" y="4357047"/>
            <a:ext cx="941109" cy="369332"/>
          </a:xfrm>
          <a:prstGeom prst="rect">
            <a:avLst/>
          </a:prstGeom>
          <a:noFill/>
          <a:ln w="19050">
            <a:solidFill>
              <a:srgbClr val="008080"/>
            </a:solidFill>
          </a:ln>
        </p:spPr>
        <p:txBody>
          <a:bodyPr wrap="square" rtlCol="0">
            <a:spAutoFit/>
          </a:bodyPr>
          <a:lstStyle/>
          <a:p>
            <a:pPr algn="ctr"/>
            <a:r>
              <a:rPr lang="en-GB" dirty="0"/>
              <a:t>Yes</a:t>
            </a:r>
          </a:p>
        </p:txBody>
      </p:sp>
      <p:sp>
        <p:nvSpPr>
          <p:cNvPr id="15" name="TextBox 14">
            <a:extLst>
              <a:ext uri="{FF2B5EF4-FFF2-40B4-BE49-F238E27FC236}">
                <a16:creationId xmlns:a16="http://schemas.microsoft.com/office/drawing/2014/main" id="{A712B2B8-B7B5-6821-77C3-C447AAD1D8FC}"/>
              </a:ext>
            </a:extLst>
          </p:cNvPr>
          <p:cNvSpPr txBox="1"/>
          <p:nvPr/>
        </p:nvSpPr>
        <p:spPr>
          <a:xfrm>
            <a:off x="4117022" y="5127342"/>
            <a:ext cx="2133600" cy="369332"/>
          </a:xfrm>
          <a:prstGeom prst="rect">
            <a:avLst/>
          </a:prstGeom>
          <a:noFill/>
          <a:ln w="19050">
            <a:solidFill>
              <a:srgbClr val="008080"/>
            </a:solidFill>
          </a:ln>
        </p:spPr>
        <p:txBody>
          <a:bodyPr wrap="square" rtlCol="0">
            <a:spAutoFit/>
          </a:bodyPr>
          <a:lstStyle/>
          <a:p>
            <a:pPr algn="ctr"/>
            <a:r>
              <a:rPr lang="en-GB" dirty="0"/>
              <a:t>Use REGWQ</a:t>
            </a:r>
          </a:p>
        </p:txBody>
      </p:sp>
      <p:cxnSp>
        <p:nvCxnSpPr>
          <p:cNvPr id="17" name="Straight Arrow Connector 16">
            <a:extLst>
              <a:ext uri="{FF2B5EF4-FFF2-40B4-BE49-F238E27FC236}">
                <a16:creationId xmlns:a16="http://schemas.microsoft.com/office/drawing/2014/main" id="{01621FAD-9CC5-1C47-2288-8400ABE01D93}"/>
              </a:ext>
            </a:extLst>
          </p:cNvPr>
          <p:cNvCxnSpPr>
            <a:cxnSpLocks/>
            <a:stCxn id="11" idx="2"/>
            <a:endCxn id="14" idx="0"/>
          </p:cNvCxnSpPr>
          <p:nvPr/>
        </p:nvCxnSpPr>
        <p:spPr bwMode="auto">
          <a:xfrm flipH="1">
            <a:off x="5183823" y="3232399"/>
            <a:ext cx="2195447" cy="1124649"/>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sp>
        <p:nvSpPr>
          <p:cNvPr id="20" name="TextBox 19">
            <a:extLst>
              <a:ext uri="{FF2B5EF4-FFF2-40B4-BE49-F238E27FC236}">
                <a16:creationId xmlns:a16="http://schemas.microsoft.com/office/drawing/2014/main" id="{B2DF5F26-2C1D-989E-DB05-9B3609FFBA53}"/>
              </a:ext>
            </a:extLst>
          </p:cNvPr>
          <p:cNvSpPr txBox="1"/>
          <p:nvPr/>
        </p:nvSpPr>
        <p:spPr>
          <a:xfrm>
            <a:off x="6471425" y="4155207"/>
            <a:ext cx="1758822" cy="646331"/>
          </a:xfrm>
          <a:prstGeom prst="rect">
            <a:avLst/>
          </a:prstGeom>
          <a:noFill/>
          <a:ln w="28575">
            <a:solidFill>
              <a:srgbClr val="33CC33"/>
            </a:solidFill>
          </a:ln>
        </p:spPr>
        <p:txBody>
          <a:bodyPr wrap="square" rtlCol="0">
            <a:spAutoFit/>
          </a:bodyPr>
          <a:lstStyle/>
          <a:p>
            <a:pPr algn="ctr"/>
            <a:r>
              <a:rPr lang="en-GB" dirty="0"/>
              <a:t>No - slightly different</a:t>
            </a:r>
          </a:p>
        </p:txBody>
      </p:sp>
      <p:sp>
        <p:nvSpPr>
          <p:cNvPr id="22" name="TextBox 21">
            <a:extLst>
              <a:ext uri="{FF2B5EF4-FFF2-40B4-BE49-F238E27FC236}">
                <a16:creationId xmlns:a16="http://schemas.microsoft.com/office/drawing/2014/main" id="{5BFCE442-A749-DF4D-1A82-85DB44F3EC33}"/>
              </a:ext>
            </a:extLst>
          </p:cNvPr>
          <p:cNvSpPr txBox="1"/>
          <p:nvPr/>
        </p:nvSpPr>
        <p:spPr>
          <a:xfrm>
            <a:off x="6284036" y="5627802"/>
            <a:ext cx="2133600" cy="369332"/>
          </a:xfrm>
          <a:prstGeom prst="rect">
            <a:avLst/>
          </a:prstGeom>
          <a:noFill/>
          <a:ln w="28575">
            <a:solidFill>
              <a:srgbClr val="33CC33"/>
            </a:solidFill>
          </a:ln>
        </p:spPr>
        <p:txBody>
          <a:bodyPr wrap="square" rtlCol="0">
            <a:spAutoFit/>
          </a:bodyPr>
          <a:lstStyle/>
          <a:p>
            <a:pPr algn="ctr"/>
            <a:r>
              <a:rPr lang="en-GB" dirty="0"/>
              <a:t>Use Gabriel’s</a:t>
            </a:r>
          </a:p>
        </p:txBody>
      </p:sp>
      <p:cxnSp>
        <p:nvCxnSpPr>
          <p:cNvPr id="24" name="Straight Arrow Connector 23">
            <a:extLst>
              <a:ext uri="{FF2B5EF4-FFF2-40B4-BE49-F238E27FC236}">
                <a16:creationId xmlns:a16="http://schemas.microsoft.com/office/drawing/2014/main" id="{B4B4C9B6-B863-F149-53FC-11C0B1E1908A}"/>
              </a:ext>
            </a:extLst>
          </p:cNvPr>
          <p:cNvCxnSpPr>
            <a:cxnSpLocks/>
            <a:stCxn id="11" idx="2"/>
            <a:endCxn id="20" idx="0"/>
          </p:cNvCxnSpPr>
          <p:nvPr/>
        </p:nvCxnSpPr>
        <p:spPr bwMode="auto">
          <a:xfrm flipH="1">
            <a:off x="7350837" y="3232398"/>
            <a:ext cx="28433" cy="922808"/>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sp>
        <p:nvSpPr>
          <p:cNvPr id="25" name="TextBox 24">
            <a:extLst>
              <a:ext uri="{FF2B5EF4-FFF2-40B4-BE49-F238E27FC236}">
                <a16:creationId xmlns:a16="http://schemas.microsoft.com/office/drawing/2014/main" id="{1BB51F5F-FF02-D914-24E7-B5B42331362C}"/>
              </a:ext>
            </a:extLst>
          </p:cNvPr>
          <p:cNvSpPr txBox="1"/>
          <p:nvPr/>
        </p:nvSpPr>
        <p:spPr>
          <a:xfrm>
            <a:off x="8627148" y="4456340"/>
            <a:ext cx="1660996" cy="646331"/>
          </a:xfrm>
          <a:prstGeom prst="rect">
            <a:avLst/>
          </a:prstGeom>
          <a:noFill/>
          <a:ln w="28575">
            <a:solidFill>
              <a:srgbClr val="99CC00"/>
            </a:solidFill>
          </a:ln>
        </p:spPr>
        <p:txBody>
          <a:bodyPr wrap="square" rtlCol="0">
            <a:spAutoFit/>
          </a:bodyPr>
          <a:lstStyle/>
          <a:p>
            <a:pPr algn="ctr"/>
            <a:r>
              <a:rPr lang="en-GB" dirty="0"/>
              <a:t>No - very different</a:t>
            </a:r>
          </a:p>
        </p:txBody>
      </p:sp>
      <p:sp>
        <p:nvSpPr>
          <p:cNvPr id="26" name="TextBox 25">
            <a:extLst>
              <a:ext uri="{FF2B5EF4-FFF2-40B4-BE49-F238E27FC236}">
                <a16:creationId xmlns:a16="http://schemas.microsoft.com/office/drawing/2014/main" id="{443AF3DF-5DA3-E1D5-7F09-76CFA0F3F87C}"/>
              </a:ext>
            </a:extLst>
          </p:cNvPr>
          <p:cNvSpPr txBox="1"/>
          <p:nvPr/>
        </p:nvSpPr>
        <p:spPr>
          <a:xfrm>
            <a:off x="8522080" y="5589007"/>
            <a:ext cx="1853688" cy="923330"/>
          </a:xfrm>
          <a:prstGeom prst="rect">
            <a:avLst/>
          </a:prstGeom>
          <a:noFill/>
          <a:ln w="28575">
            <a:solidFill>
              <a:srgbClr val="99CC00"/>
            </a:solidFill>
          </a:ln>
        </p:spPr>
        <p:txBody>
          <a:bodyPr wrap="square" rtlCol="0">
            <a:spAutoFit/>
          </a:bodyPr>
          <a:lstStyle/>
          <a:p>
            <a:pPr algn="ctr"/>
            <a:r>
              <a:rPr lang="en-GB" u="sng" dirty="0"/>
              <a:t>Use </a:t>
            </a:r>
          </a:p>
          <a:p>
            <a:pPr algn="ctr"/>
            <a:r>
              <a:rPr lang="en-GB" u="sng" dirty="0"/>
              <a:t>Hochberg’s </a:t>
            </a:r>
          </a:p>
          <a:p>
            <a:pPr algn="ctr"/>
            <a:r>
              <a:rPr lang="en-GB" u="sng" dirty="0"/>
              <a:t>GT2</a:t>
            </a:r>
          </a:p>
        </p:txBody>
      </p:sp>
      <p:cxnSp>
        <p:nvCxnSpPr>
          <p:cNvPr id="28" name="Straight Arrow Connector 27">
            <a:extLst>
              <a:ext uri="{FF2B5EF4-FFF2-40B4-BE49-F238E27FC236}">
                <a16:creationId xmlns:a16="http://schemas.microsoft.com/office/drawing/2014/main" id="{B9620B41-7D56-1BD3-1C99-0D14755A2D0F}"/>
              </a:ext>
            </a:extLst>
          </p:cNvPr>
          <p:cNvCxnSpPr>
            <a:cxnSpLocks/>
            <a:stCxn id="11" idx="2"/>
            <a:endCxn id="25" idx="0"/>
          </p:cNvCxnSpPr>
          <p:nvPr/>
        </p:nvCxnSpPr>
        <p:spPr bwMode="auto">
          <a:xfrm>
            <a:off x="7379270" y="3232399"/>
            <a:ext cx="2078377" cy="1223941"/>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cxnSp>
        <p:nvCxnSpPr>
          <p:cNvPr id="34" name="Straight Arrow Connector 33">
            <a:extLst>
              <a:ext uri="{FF2B5EF4-FFF2-40B4-BE49-F238E27FC236}">
                <a16:creationId xmlns:a16="http://schemas.microsoft.com/office/drawing/2014/main" id="{B991491C-E35D-C9D9-3799-8432AD5167D2}"/>
              </a:ext>
            </a:extLst>
          </p:cNvPr>
          <p:cNvCxnSpPr>
            <a:stCxn id="6" idx="2"/>
            <a:endCxn id="8" idx="0"/>
          </p:cNvCxnSpPr>
          <p:nvPr/>
        </p:nvCxnSpPr>
        <p:spPr bwMode="auto">
          <a:xfrm flipH="1">
            <a:off x="4309925" y="1672950"/>
            <a:ext cx="19034" cy="739696"/>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cxnSp>
        <p:nvCxnSpPr>
          <p:cNvPr id="39" name="Straight Arrow Connector 38">
            <a:extLst>
              <a:ext uri="{FF2B5EF4-FFF2-40B4-BE49-F238E27FC236}">
                <a16:creationId xmlns:a16="http://schemas.microsoft.com/office/drawing/2014/main" id="{56C3DD10-1AFF-0CB7-EEFF-57F0834F285F}"/>
              </a:ext>
            </a:extLst>
          </p:cNvPr>
          <p:cNvCxnSpPr>
            <a:cxnSpLocks/>
            <a:stCxn id="7" idx="2"/>
            <a:endCxn id="11" idx="0"/>
          </p:cNvCxnSpPr>
          <p:nvPr/>
        </p:nvCxnSpPr>
        <p:spPr bwMode="auto">
          <a:xfrm>
            <a:off x="7372851" y="1640461"/>
            <a:ext cx="6419" cy="945606"/>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cxnSp>
        <p:nvCxnSpPr>
          <p:cNvPr id="62" name="Straight Arrow Connector 61">
            <a:extLst>
              <a:ext uri="{FF2B5EF4-FFF2-40B4-BE49-F238E27FC236}">
                <a16:creationId xmlns:a16="http://schemas.microsoft.com/office/drawing/2014/main" id="{9DA93F3B-2F0B-129A-BDC5-13A463741429}"/>
              </a:ext>
            </a:extLst>
          </p:cNvPr>
          <p:cNvCxnSpPr>
            <a:stCxn id="14" idx="2"/>
            <a:endCxn id="15" idx="0"/>
          </p:cNvCxnSpPr>
          <p:nvPr/>
        </p:nvCxnSpPr>
        <p:spPr bwMode="auto">
          <a:xfrm>
            <a:off x="5183822" y="4726380"/>
            <a:ext cx="0" cy="400963"/>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cxnSp>
        <p:nvCxnSpPr>
          <p:cNvPr id="64" name="Straight Arrow Connector 63">
            <a:extLst>
              <a:ext uri="{FF2B5EF4-FFF2-40B4-BE49-F238E27FC236}">
                <a16:creationId xmlns:a16="http://schemas.microsoft.com/office/drawing/2014/main" id="{589140B8-77F0-FD6D-2642-BC4F23963A1C}"/>
              </a:ext>
            </a:extLst>
          </p:cNvPr>
          <p:cNvCxnSpPr>
            <a:stCxn id="20" idx="2"/>
            <a:endCxn id="22" idx="0"/>
          </p:cNvCxnSpPr>
          <p:nvPr/>
        </p:nvCxnSpPr>
        <p:spPr bwMode="auto">
          <a:xfrm>
            <a:off x="7350836" y="4801538"/>
            <a:ext cx="0" cy="826265"/>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cxnSp>
        <p:nvCxnSpPr>
          <p:cNvPr id="73" name="Straight Arrow Connector 72">
            <a:extLst>
              <a:ext uri="{FF2B5EF4-FFF2-40B4-BE49-F238E27FC236}">
                <a16:creationId xmlns:a16="http://schemas.microsoft.com/office/drawing/2014/main" id="{295B7393-C0D1-DB3F-FFDA-B1916D5FC129}"/>
              </a:ext>
            </a:extLst>
          </p:cNvPr>
          <p:cNvCxnSpPr>
            <a:cxnSpLocks/>
            <a:stCxn id="25" idx="2"/>
            <a:endCxn id="26" idx="0"/>
          </p:cNvCxnSpPr>
          <p:nvPr/>
        </p:nvCxnSpPr>
        <p:spPr bwMode="auto">
          <a:xfrm flipH="1">
            <a:off x="9448924" y="5102671"/>
            <a:ext cx="8722" cy="486337"/>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sp>
        <p:nvSpPr>
          <p:cNvPr id="2" name="TextBox 1">
            <a:extLst>
              <a:ext uri="{FF2B5EF4-FFF2-40B4-BE49-F238E27FC236}">
                <a16:creationId xmlns:a16="http://schemas.microsoft.com/office/drawing/2014/main" id="{F3FCA1C3-F2D7-3A8E-8E71-142202D1FF20}"/>
              </a:ext>
            </a:extLst>
          </p:cNvPr>
          <p:cNvSpPr txBox="1"/>
          <p:nvPr/>
        </p:nvSpPr>
        <p:spPr>
          <a:xfrm>
            <a:off x="7766113" y="1264242"/>
            <a:ext cx="464135" cy="369332"/>
          </a:xfrm>
          <a:prstGeom prst="rect">
            <a:avLst/>
          </a:prstGeom>
          <a:noFill/>
        </p:spPr>
        <p:txBody>
          <a:bodyPr wrap="square" rtlCol="0">
            <a:spAutoFit/>
          </a:bodyPr>
          <a:lstStyle/>
          <a:p>
            <a:r>
              <a:rPr lang="en-GB" dirty="0">
                <a:sym typeface="Wingdings" panose="05000000000000000000" pitchFamily="2" charset="2"/>
              </a:rPr>
              <a:t></a:t>
            </a:r>
            <a:endParaRPr lang="en-GB" dirty="0"/>
          </a:p>
        </p:txBody>
      </p:sp>
      <p:sp>
        <p:nvSpPr>
          <p:cNvPr id="3" name="TextBox 2">
            <a:extLst>
              <a:ext uri="{FF2B5EF4-FFF2-40B4-BE49-F238E27FC236}">
                <a16:creationId xmlns:a16="http://schemas.microsoft.com/office/drawing/2014/main" id="{5AFAA842-E192-9C4E-9A6D-ECD1909FE1E6}"/>
              </a:ext>
            </a:extLst>
          </p:cNvPr>
          <p:cNvSpPr txBox="1"/>
          <p:nvPr/>
        </p:nvSpPr>
        <p:spPr>
          <a:xfrm>
            <a:off x="10198228" y="4561008"/>
            <a:ext cx="464135" cy="369332"/>
          </a:xfrm>
          <a:prstGeom prst="rect">
            <a:avLst/>
          </a:prstGeom>
          <a:noFill/>
        </p:spPr>
        <p:txBody>
          <a:bodyPr wrap="square" rtlCol="0">
            <a:spAutoFit/>
          </a:bodyPr>
          <a:lstStyle/>
          <a:p>
            <a:r>
              <a:rPr lang="en-GB" dirty="0">
                <a:sym typeface="Wingdings" panose="05000000000000000000" pitchFamily="2" charset="2"/>
              </a:rPr>
              <a:t></a:t>
            </a:r>
            <a:endParaRPr lang="en-GB" dirty="0"/>
          </a:p>
        </p:txBody>
      </p:sp>
    </p:spTree>
    <p:extLst>
      <p:ext uri="{BB962C8B-B14F-4D97-AF65-F5344CB8AC3E}">
        <p14:creationId xmlns:p14="http://schemas.microsoft.com/office/powerpoint/2010/main" val="916171120"/>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9D41F3F-D28E-4318-AB3C-72AD475EE734}"/>
              </a:ext>
            </a:extLst>
          </p:cNvPr>
          <p:cNvSpPr>
            <a:spLocks noGrp="1"/>
          </p:cNvSpPr>
          <p:nvPr>
            <p:ph type="sldNum" sz="quarter" idx="10"/>
          </p:nvPr>
        </p:nvSpPr>
        <p:spPr/>
        <p:txBody>
          <a:bodyPr/>
          <a:lstStyle/>
          <a:p>
            <a:fld id="{8581E2DA-DCFA-42BC-B7F3-7AE287E22244}" type="slidenum">
              <a:rPr lang="en-GB" altLang="en-US" smtClean="0"/>
              <a:pPr/>
              <a:t>77</a:t>
            </a:fld>
            <a:endParaRPr lang="en-GB" altLang="en-US"/>
          </a:p>
        </p:txBody>
      </p:sp>
      <p:pic>
        <p:nvPicPr>
          <p:cNvPr id="5" name="Picture 4">
            <a:extLst>
              <a:ext uri="{FF2B5EF4-FFF2-40B4-BE49-F238E27FC236}">
                <a16:creationId xmlns:a16="http://schemas.microsoft.com/office/drawing/2014/main" id="{CCE91636-5F62-40BB-4200-A448908C711E}"/>
              </a:ext>
            </a:extLst>
          </p:cNvPr>
          <p:cNvPicPr>
            <a:picLocks noChangeAspect="1"/>
          </p:cNvPicPr>
          <p:nvPr/>
        </p:nvPicPr>
        <p:blipFill>
          <a:blip r:embed="rId2"/>
          <a:stretch>
            <a:fillRect/>
          </a:stretch>
        </p:blipFill>
        <p:spPr>
          <a:xfrm>
            <a:off x="3298880" y="0"/>
            <a:ext cx="5594241" cy="6858000"/>
          </a:xfrm>
          <a:prstGeom prst="rect">
            <a:avLst/>
          </a:prstGeom>
        </p:spPr>
      </p:pic>
      <p:cxnSp>
        <p:nvCxnSpPr>
          <p:cNvPr id="12" name="Straight Arrow Connector 11">
            <a:extLst>
              <a:ext uri="{FF2B5EF4-FFF2-40B4-BE49-F238E27FC236}">
                <a16:creationId xmlns:a16="http://schemas.microsoft.com/office/drawing/2014/main" id="{A76FD599-54BC-342B-3DFD-47353B035ACD}"/>
              </a:ext>
            </a:extLst>
          </p:cNvPr>
          <p:cNvCxnSpPr/>
          <p:nvPr/>
        </p:nvCxnSpPr>
        <p:spPr bwMode="auto">
          <a:xfrm flipH="1">
            <a:off x="7161229" y="716438"/>
            <a:ext cx="1310326" cy="2516957"/>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sp>
        <p:nvSpPr>
          <p:cNvPr id="13" name="Rectangle: Rounded Corners 12">
            <a:extLst>
              <a:ext uri="{FF2B5EF4-FFF2-40B4-BE49-F238E27FC236}">
                <a16:creationId xmlns:a16="http://schemas.microsoft.com/office/drawing/2014/main" id="{1C7ADEBD-6FFC-8AF6-8BF2-C580C8432D47}"/>
              </a:ext>
            </a:extLst>
          </p:cNvPr>
          <p:cNvSpPr/>
          <p:nvPr/>
        </p:nvSpPr>
        <p:spPr bwMode="auto">
          <a:xfrm>
            <a:off x="5426698" y="4440025"/>
            <a:ext cx="970961" cy="263950"/>
          </a:xfrm>
          <a:prstGeom prst="roundRect">
            <a:avLst/>
          </a:prstGeom>
          <a:noFill/>
          <a:ln w="38100"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eaLnBrk="0" fontAlgn="base" hangingPunct="0">
              <a:spcBef>
                <a:spcPct val="0"/>
              </a:spcBef>
              <a:spcAft>
                <a:spcPct val="0"/>
              </a:spcAft>
            </a:pPr>
            <a:endParaRPr lang="en-GB" sz="2400">
              <a:latin typeface="Arial" charset="0"/>
              <a:ea typeface="ＭＳ Ｐゴシック" pitchFamily="-64" charset="-128"/>
            </a:endParaRPr>
          </a:p>
        </p:txBody>
      </p:sp>
    </p:spTree>
    <p:extLst>
      <p:ext uri="{BB962C8B-B14F-4D97-AF65-F5344CB8AC3E}">
        <p14:creationId xmlns:p14="http://schemas.microsoft.com/office/powerpoint/2010/main" val="3014330338"/>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D25A08B-852A-44B1-83EF-69654BF8443D}"/>
              </a:ext>
            </a:extLst>
          </p:cNvPr>
          <p:cNvSpPr>
            <a:spLocks noGrp="1"/>
          </p:cNvSpPr>
          <p:nvPr>
            <p:ph type="sldNum" sz="quarter" idx="10"/>
          </p:nvPr>
        </p:nvSpPr>
        <p:spPr/>
        <p:txBody>
          <a:bodyPr/>
          <a:lstStyle/>
          <a:p>
            <a:fld id="{8581E2DA-DCFA-42BC-B7F3-7AE287E22244}" type="slidenum">
              <a:rPr lang="en-GB" altLang="en-US" smtClean="0"/>
              <a:pPr/>
              <a:t>78</a:t>
            </a:fld>
            <a:endParaRPr lang="en-GB" altLang="en-US"/>
          </a:p>
        </p:txBody>
      </p:sp>
      <p:pic>
        <p:nvPicPr>
          <p:cNvPr id="9" name="Picture 8">
            <a:extLst>
              <a:ext uri="{FF2B5EF4-FFF2-40B4-BE49-F238E27FC236}">
                <a16:creationId xmlns:a16="http://schemas.microsoft.com/office/drawing/2014/main" id="{33366B32-C715-D751-36AD-D6D05AD3D566}"/>
              </a:ext>
            </a:extLst>
          </p:cNvPr>
          <p:cNvPicPr>
            <a:picLocks noChangeAspect="1"/>
          </p:cNvPicPr>
          <p:nvPr/>
        </p:nvPicPr>
        <p:blipFill>
          <a:blip r:embed="rId2"/>
          <a:stretch>
            <a:fillRect/>
          </a:stretch>
        </p:blipFill>
        <p:spPr>
          <a:xfrm>
            <a:off x="4125061" y="891079"/>
            <a:ext cx="3424238" cy="3740669"/>
          </a:xfrm>
          <a:prstGeom prst="rect">
            <a:avLst/>
          </a:prstGeom>
        </p:spPr>
      </p:pic>
      <p:sp>
        <p:nvSpPr>
          <p:cNvPr id="10" name="TextBox 9">
            <a:extLst>
              <a:ext uri="{FF2B5EF4-FFF2-40B4-BE49-F238E27FC236}">
                <a16:creationId xmlns:a16="http://schemas.microsoft.com/office/drawing/2014/main" id="{8C6099AC-D276-F6A4-B70B-648CDDA15D54}"/>
              </a:ext>
            </a:extLst>
          </p:cNvPr>
          <p:cNvSpPr txBox="1"/>
          <p:nvPr/>
        </p:nvSpPr>
        <p:spPr>
          <a:xfrm>
            <a:off x="2296998" y="5202576"/>
            <a:ext cx="7598004" cy="1015663"/>
          </a:xfrm>
          <a:prstGeom prst="rect">
            <a:avLst/>
          </a:prstGeom>
          <a:noFill/>
        </p:spPr>
        <p:txBody>
          <a:bodyPr wrap="square" rtlCol="0">
            <a:spAutoFit/>
          </a:bodyPr>
          <a:lstStyle/>
          <a:p>
            <a:r>
              <a:rPr lang="en-GB" sz="2000" dirty="0"/>
              <a:t>No significant differences between the 60 and over and 50-59 age groups in terms of rating of food quality.  Both of these groups rate food quality significantly lower than the other age groups.</a:t>
            </a:r>
          </a:p>
        </p:txBody>
      </p:sp>
      <p:sp>
        <p:nvSpPr>
          <p:cNvPr id="11" name="TextBox 10">
            <a:extLst>
              <a:ext uri="{FF2B5EF4-FFF2-40B4-BE49-F238E27FC236}">
                <a16:creationId xmlns:a16="http://schemas.microsoft.com/office/drawing/2014/main" id="{8F0D2431-5059-6323-4A61-86F0D95EB1ED}"/>
              </a:ext>
            </a:extLst>
          </p:cNvPr>
          <p:cNvSpPr txBox="1"/>
          <p:nvPr/>
        </p:nvSpPr>
        <p:spPr>
          <a:xfrm>
            <a:off x="8242169" y="1857081"/>
            <a:ext cx="2256149" cy="1015663"/>
          </a:xfrm>
          <a:prstGeom prst="rect">
            <a:avLst/>
          </a:prstGeom>
          <a:noFill/>
        </p:spPr>
        <p:txBody>
          <a:bodyPr wrap="square" rtlCol="0">
            <a:spAutoFit/>
          </a:bodyPr>
          <a:lstStyle/>
          <a:p>
            <a:r>
              <a:rPr lang="en-GB" sz="2000" dirty="0"/>
              <a:t>Mean rating of food quality for each group</a:t>
            </a:r>
          </a:p>
        </p:txBody>
      </p:sp>
      <p:cxnSp>
        <p:nvCxnSpPr>
          <p:cNvPr id="13" name="Straight Arrow Connector 12">
            <a:extLst>
              <a:ext uri="{FF2B5EF4-FFF2-40B4-BE49-F238E27FC236}">
                <a16:creationId xmlns:a16="http://schemas.microsoft.com/office/drawing/2014/main" id="{52259FE1-0D9F-D99E-F886-CF9FAD32528B}"/>
              </a:ext>
            </a:extLst>
          </p:cNvPr>
          <p:cNvCxnSpPr>
            <a:cxnSpLocks/>
            <a:stCxn id="11" idx="1"/>
          </p:cNvCxnSpPr>
          <p:nvPr/>
        </p:nvCxnSpPr>
        <p:spPr bwMode="auto">
          <a:xfrm flipH="1" flipV="1">
            <a:off x="6576768" y="1979630"/>
            <a:ext cx="1665401" cy="385283"/>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cxnSp>
        <p:nvCxnSpPr>
          <p:cNvPr id="15" name="Straight Arrow Connector 14">
            <a:extLst>
              <a:ext uri="{FF2B5EF4-FFF2-40B4-BE49-F238E27FC236}">
                <a16:creationId xmlns:a16="http://schemas.microsoft.com/office/drawing/2014/main" id="{C95DF691-D62B-A8F0-D989-5FC3D18D070B}"/>
              </a:ext>
            </a:extLst>
          </p:cNvPr>
          <p:cNvCxnSpPr>
            <a:cxnSpLocks/>
            <a:stCxn id="11" idx="1"/>
          </p:cNvCxnSpPr>
          <p:nvPr/>
        </p:nvCxnSpPr>
        <p:spPr bwMode="auto">
          <a:xfrm flipH="1" flipV="1">
            <a:off x="6595622" y="2177592"/>
            <a:ext cx="1646547" cy="187320"/>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cxnSp>
        <p:nvCxnSpPr>
          <p:cNvPr id="17" name="Straight Arrow Connector 16">
            <a:extLst>
              <a:ext uri="{FF2B5EF4-FFF2-40B4-BE49-F238E27FC236}">
                <a16:creationId xmlns:a16="http://schemas.microsoft.com/office/drawing/2014/main" id="{A421B9F0-AEB8-0DF3-C573-610738670860}"/>
              </a:ext>
            </a:extLst>
          </p:cNvPr>
          <p:cNvCxnSpPr>
            <a:cxnSpLocks/>
            <a:stCxn id="11" idx="1"/>
          </p:cNvCxnSpPr>
          <p:nvPr/>
        </p:nvCxnSpPr>
        <p:spPr bwMode="auto">
          <a:xfrm flipH="1">
            <a:off x="7378046" y="2364913"/>
            <a:ext cx="864123" cy="92333"/>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cxnSp>
        <p:nvCxnSpPr>
          <p:cNvPr id="19" name="Straight Arrow Connector 18">
            <a:extLst>
              <a:ext uri="{FF2B5EF4-FFF2-40B4-BE49-F238E27FC236}">
                <a16:creationId xmlns:a16="http://schemas.microsoft.com/office/drawing/2014/main" id="{65FC84A6-718B-0CC9-C28A-4E2F58309FDB}"/>
              </a:ext>
            </a:extLst>
          </p:cNvPr>
          <p:cNvCxnSpPr>
            <a:cxnSpLocks/>
            <a:stCxn id="11" idx="1"/>
          </p:cNvCxnSpPr>
          <p:nvPr/>
        </p:nvCxnSpPr>
        <p:spPr bwMode="auto">
          <a:xfrm flipH="1">
            <a:off x="7415754" y="2364913"/>
            <a:ext cx="826415" cy="274593"/>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cxnSp>
        <p:nvCxnSpPr>
          <p:cNvPr id="21" name="Straight Arrow Connector 20">
            <a:extLst>
              <a:ext uri="{FF2B5EF4-FFF2-40B4-BE49-F238E27FC236}">
                <a16:creationId xmlns:a16="http://schemas.microsoft.com/office/drawing/2014/main" id="{DB77437C-0444-1B75-6DF4-E5C449F7472A}"/>
              </a:ext>
            </a:extLst>
          </p:cNvPr>
          <p:cNvCxnSpPr>
            <a:cxnSpLocks/>
            <a:stCxn id="11" idx="1"/>
          </p:cNvCxnSpPr>
          <p:nvPr/>
        </p:nvCxnSpPr>
        <p:spPr bwMode="auto">
          <a:xfrm flipH="1">
            <a:off x="7378046" y="2364912"/>
            <a:ext cx="864123" cy="547970"/>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sp>
        <p:nvSpPr>
          <p:cNvPr id="27" name="Left Brace 26">
            <a:extLst>
              <a:ext uri="{FF2B5EF4-FFF2-40B4-BE49-F238E27FC236}">
                <a16:creationId xmlns:a16="http://schemas.microsoft.com/office/drawing/2014/main" id="{FA0FD5C8-3CF5-68E8-980D-436C9EE340D1}"/>
              </a:ext>
            </a:extLst>
          </p:cNvPr>
          <p:cNvSpPr/>
          <p:nvPr/>
        </p:nvSpPr>
        <p:spPr bwMode="auto">
          <a:xfrm>
            <a:off x="6058292" y="1857080"/>
            <a:ext cx="235670" cy="509048"/>
          </a:xfrm>
          <a:prstGeom prst="leftBrace">
            <a:avLst/>
          </a:prstGeom>
          <a:noFill/>
          <a:ln w="28575"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eaLnBrk="0" fontAlgn="base" hangingPunct="0">
              <a:spcBef>
                <a:spcPct val="0"/>
              </a:spcBef>
              <a:spcAft>
                <a:spcPct val="0"/>
              </a:spcAft>
            </a:pPr>
            <a:endParaRPr lang="en-GB" sz="2400">
              <a:latin typeface="Arial" charset="0"/>
              <a:ea typeface="ＭＳ Ｐゴシック" pitchFamily="-64" charset="-128"/>
            </a:endParaRPr>
          </a:p>
        </p:txBody>
      </p:sp>
      <p:sp>
        <p:nvSpPr>
          <p:cNvPr id="30" name="TextBox 29">
            <a:extLst>
              <a:ext uri="{FF2B5EF4-FFF2-40B4-BE49-F238E27FC236}">
                <a16:creationId xmlns:a16="http://schemas.microsoft.com/office/drawing/2014/main" id="{344FD365-1B46-9F39-5868-7C958C54E475}"/>
              </a:ext>
            </a:extLst>
          </p:cNvPr>
          <p:cNvSpPr txBox="1"/>
          <p:nvPr/>
        </p:nvSpPr>
        <p:spPr>
          <a:xfrm>
            <a:off x="1844512" y="1857080"/>
            <a:ext cx="1997745" cy="1631216"/>
          </a:xfrm>
          <a:prstGeom prst="rect">
            <a:avLst/>
          </a:prstGeom>
          <a:noFill/>
        </p:spPr>
        <p:txBody>
          <a:bodyPr wrap="square" rtlCol="0">
            <a:spAutoFit/>
          </a:bodyPr>
          <a:lstStyle/>
          <a:p>
            <a:r>
              <a:rPr lang="en-GB" sz="2000" dirty="0"/>
              <a:t>Groups means in the same column are not significantly different</a:t>
            </a:r>
          </a:p>
        </p:txBody>
      </p:sp>
      <p:cxnSp>
        <p:nvCxnSpPr>
          <p:cNvPr id="32" name="Straight Arrow Connector 31">
            <a:extLst>
              <a:ext uri="{FF2B5EF4-FFF2-40B4-BE49-F238E27FC236}">
                <a16:creationId xmlns:a16="http://schemas.microsoft.com/office/drawing/2014/main" id="{F102BE40-4D08-A51C-9763-8330CDBB9A88}"/>
              </a:ext>
            </a:extLst>
          </p:cNvPr>
          <p:cNvCxnSpPr>
            <a:stCxn id="30" idx="3"/>
          </p:cNvCxnSpPr>
          <p:nvPr/>
        </p:nvCxnSpPr>
        <p:spPr bwMode="auto">
          <a:xfrm flipV="1">
            <a:off x="3842256" y="2102178"/>
            <a:ext cx="2216036" cy="570511"/>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spTree>
    <p:extLst>
      <p:ext uri="{BB962C8B-B14F-4D97-AF65-F5344CB8AC3E}">
        <p14:creationId xmlns:p14="http://schemas.microsoft.com/office/powerpoint/2010/main" val="416516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par>
                                <p:cTn id="8" presetID="10" presetClass="entr" presetSubtype="0" fill="hold"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par>
                                <p:cTn id="11" presetID="10" presetClass="entr" presetSubtype="0" fill="hold" nodeType="withEffect">
                                  <p:stCondLst>
                                    <p:cond delay="0"/>
                                  </p:stCondLst>
                                  <p:childTnLst>
                                    <p:set>
                                      <p:cBhvr>
                                        <p:cTn id="12" dur="1" fill="hold">
                                          <p:stCondLst>
                                            <p:cond delay="0"/>
                                          </p:stCondLst>
                                        </p:cTn>
                                        <p:tgtEl>
                                          <p:spTgt spid="15"/>
                                        </p:tgtEl>
                                        <p:attrNameLst>
                                          <p:attrName>style.visibility</p:attrName>
                                        </p:attrNameLst>
                                      </p:cBhvr>
                                      <p:to>
                                        <p:strVal val="visible"/>
                                      </p:to>
                                    </p:set>
                                    <p:animEffect transition="in" filter="fade">
                                      <p:cBhvr>
                                        <p:cTn id="13" dur="500"/>
                                        <p:tgtEl>
                                          <p:spTgt spid="15"/>
                                        </p:tgtEl>
                                      </p:cBhvr>
                                    </p:animEffect>
                                  </p:childTnLst>
                                </p:cTn>
                              </p:par>
                              <p:par>
                                <p:cTn id="14" presetID="10" presetClass="entr" presetSubtype="0" fill="hold" nodeType="withEffect">
                                  <p:stCondLst>
                                    <p:cond delay="0"/>
                                  </p:stCondLst>
                                  <p:childTnLst>
                                    <p:set>
                                      <p:cBhvr>
                                        <p:cTn id="15" dur="1" fill="hold">
                                          <p:stCondLst>
                                            <p:cond delay="0"/>
                                          </p:stCondLst>
                                        </p:cTn>
                                        <p:tgtEl>
                                          <p:spTgt spid="17"/>
                                        </p:tgtEl>
                                        <p:attrNameLst>
                                          <p:attrName>style.visibility</p:attrName>
                                        </p:attrNameLst>
                                      </p:cBhvr>
                                      <p:to>
                                        <p:strVal val="visible"/>
                                      </p:to>
                                    </p:set>
                                    <p:animEffect transition="in" filter="fade">
                                      <p:cBhvr>
                                        <p:cTn id="16" dur="500"/>
                                        <p:tgtEl>
                                          <p:spTgt spid="17"/>
                                        </p:tgtEl>
                                      </p:cBhvr>
                                    </p:animEffect>
                                  </p:childTnLst>
                                </p:cTn>
                              </p:par>
                              <p:par>
                                <p:cTn id="17" presetID="10" presetClass="entr" presetSubtype="0" fill="hold" nodeType="withEffect">
                                  <p:stCondLst>
                                    <p:cond delay="0"/>
                                  </p:stCondLst>
                                  <p:childTnLst>
                                    <p:set>
                                      <p:cBhvr>
                                        <p:cTn id="18" dur="1" fill="hold">
                                          <p:stCondLst>
                                            <p:cond delay="0"/>
                                          </p:stCondLst>
                                        </p:cTn>
                                        <p:tgtEl>
                                          <p:spTgt spid="19"/>
                                        </p:tgtEl>
                                        <p:attrNameLst>
                                          <p:attrName>style.visibility</p:attrName>
                                        </p:attrNameLst>
                                      </p:cBhvr>
                                      <p:to>
                                        <p:strVal val="visible"/>
                                      </p:to>
                                    </p:set>
                                    <p:animEffect transition="in" filter="fade">
                                      <p:cBhvr>
                                        <p:cTn id="19" dur="500"/>
                                        <p:tgtEl>
                                          <p:spTgt spid="19"/>
                                        </p:tgtEl>
                                      </p:cBhvr>
                                    </p:animEffect>
                                  </p:childTnLst>
                                </p:cTn>
                              </p:par>
                              <p:par>
                                <p:cTn id="20" presetID="10" presetClass="entr" presetSubtype="0" fill="hold" nodeType="withEffect">
                                  <p:stCondLst>
                                    <p:cond delay="0"/>
                                  </p:stCondLst>
                                  <p:childTnLst>
                                    <p:set>
                                      <p:cBhvr>
                                        <p:cTn id="21" dur="1" fill="hold">
                                          <p:stCondLst>
                                            <p:cond delay="0"/>
                                          </p:stCondLst>
                                        </p:cTn>
                                        <p:tgtEl>
                                          <p:spTgt spid="21"/>
                                        </p:tgtEl>
                                        <p:attrNameLst>
                                          <p:attrName>style.visibility</p:attrName>
                                        </p:attrNameLst>
                                      </p:cBhvr>
                                      <p:to>
                                        <p:strVal val="visible"/>
                                      </p:to>
                                    </p:set>
                                    <p:animEffect transition="in" filter="fade">
                                      <p:cBhvr>
                                        <p:cTn id="22" dur="500"/>
                                        <p:tgtEl>
                                          <p:spTgt spid="21"/>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0"/>
                                        </p:tgtEl>
                                        <p:attrNameLst>
                                          <p:attrName>style.visibility</p:attrName>
                                        </p:attrNameLst>
                                      </p:cBhvr>
                                      <p:to>
                                        <p:strVal val="visible"/>
                                      </p:to>
                                    </p:set>
                                    <p:animEffect transition="in" filter="wipe(down)">
                                      <p:cBhvr>
                                        <p:cTn id="27" dur="500"/>
                                        <p:tgtEl>
                                          <p:spTgt spid="30"/>
                                        </p:tgtEl>
                                      </p:cBhvr>
                                    </p:animEffect>
                                  </p:childTnLst>
                                </p:cTn>
                              </p:par>
                              <p:par>
                                <p:cTn id="28" presetID="22" presetClass="entr" presetSubtype="4" fill="hold" nodeType="withEffect">
                                  <p:stCondLst>
                                    <p:cond delay="0"/>
                                  </p:stCondLst>
                                  <p:childTnLst>
                                    <p:set>
                                      <p:cBhvr>
                                        <p:cTn id="29" dur="1" fill="hold">
                                          <p:stCondLst>
                                            <p:cond delay="0"/>
                                          </p:stCondLst>
                                        </p:cTn>
                                        <p:tgtEl>
                                          <p:spTgt spid="32"/>
                                        </p:tgtEl>
                                        <p:attrNameLst>
                                          <p:attrName>style.visibility</p:attrName>
                                        </p:attrNameLst>
                                      </p:cBhvr>
                                      <p:to>
                                        <p:strVal val="visible"/>
                                      </p:to>
                                    </p:set>
                                    <p:animEffect transition="in" filter="wipe(down)">
                                      <p:cBhvr>
                                        <p:cTn id="30" dur="500"/>
                                        <p:tgtEl>
                                          <p:spTgt spid="32"/>
                                        </p:tgtEl>
                                      </p:cBhvr>
                                    </p:animEffect>
                                  </p:childTnLst>
                                </p:cTn>
                              </p:par>
                              <p:par>
                                <p:cTn id="31" presetID="22" presetClass="entr" presetSubtype="4" fill="hold" grpId="0" nodeType="withEffect">
                                  <p:stCondLst>
                                    <p:cond delay="0"/>
                                  </p:stCondLst>
                                  <p:childTnLst>
                                    <p:set>
                                      <p:cBhvr>
                                        <p:cTn id="32" dur="1" fill="hold">
                                          <p:stCondLst>
                                            <p:cond delay="0"/>
                                          </p:stCondLst>
                                        </p:cTn>
                                        <p:tgtEl>
                                          <p:spTgt spid="27"/>
                                        </p:tgtEl>
                                        <p:attrNameLst>
                                          <p:attrName>style.visibility</p:attrName>
                                        </p:attrNameLst>
                                      </p:cBhvr>
                                      <p:to>
                                        <p:strVal val="visible"/>
                                      </p:to>
                                    </p:set>
                                    <p:animEffect transition="in" filter="wipe(down)">
                                      <p:cBhvr>
                                        <p:cTn id="33" dur="5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27" grpId="0" animBg="1"/>
      <p:bldP spid="30" grpId="0"/>
    </p:bld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1DEB946-55B3-461A-BD95-B8CB02D04702}"/>
              </a:ext>
            </a:extLst>
          </p:cNvPr>
          <p:cNvSpPr>
            <a:spLocks noGrp="1"/>
          </p:cNvSpPr>
          <p:nvPr>
            <p:ph type="title"/>
          </p:nvPr>
        </p:nvSpPr>
        <p:spPr/>
        <p:txBody>
          <a:bodyPr/>
          <a:lstStyle/>
          <a:p>
            <a:r>
              <a:rPr lang="en-GB" sz="2800" dirty="0"/>
              <a:t>What if the variances were unequal?</a:t>
            </a:r>
          </a:p>
        </p:txBody>
      </p:sp>
      <p:sp>
        <p:nvSpPr>
          <p:cNvPr id="2" name="Slide Number Placeholder 1">
            <a:extLst>
              <a:ext uri="{FF2B5EF4-FFF2-40B4-BE49-F238E27FC236}">
                <a16:creationId xmlns:a16="http://schemas.microsoft.com/office/drawing/2014/main" id="{4DA90965-D307-4842-B33B-412D9EF82413}"/>
              </a:ext>
            </a:extLst>
          </p:cNvPr>
          <p:cNvSpPr>
            <a:spLocks noGrp="1"/>
          </p:cNvSpPr>
          <p:nvPr>
            <p:ph type="sldNum" sz="quarter" idx="10"/>
          </p:nvPr>
        </p:nvSpPr>
        <p:spPr/>
        <p:txBody>
          <a:bodyPr/>
          <a:lstStyle/>
          <a:p>
            <a:fld id="{8581E2DA-DCFA-42BC-B7F3-7AE287E22244}" type="slidenum">
              <a:rPr lang="en-GB" altLang="en-US" smtClean="0"/>
              <a:pPr/>
              <a:t>79</a:t>
            </a:fld>
            <a:endParaRPr lang="en-GB" altLang="en-US"/>
          </a:p>
        </p:txBody>
      </p:sp>
      <p:pic>
        <p:nvPicPr>
          <p:cNvPr id="6" name="Picture 5">
            <a:extLst>
              <a:ext uri="{FF2B5EF4-FFF2-40B4-BE49-F238E27FC236}">
                <a16:creationId xmlns:a16="http://schemas.microsoft.com/office/drawing/2014/main" id="{71F52C6A-3D6E-4C84-AC1B-D2E0C57214CF}"/>
              </a:ext>
            </a:extLst>
          </p:cNvPr>
          <p:cNvPicPr>
            <a:picLocks noChangeAspect="1"/>
          </p:cNvPicPr>
          <p:nvPr/>
        </p:nvPicPr>
        <p:blipFill>
          <a:blip r:embed="rId2"/>
          <a:stretch>
            <a:fillRect/>
          </a:stretch>
        </p:blipFill>
        <p:spPr>
          <a:xfrm>
            <a:off x="1618269" y="2833572"/>
            <a:ext cx="5612091" cy="1594546"/>
          </a:xfrm>
          <a:prstGeom prst="rect">
            <a:avLst/>
          </a:prstGeom>
        </p:spPr>
      </p:pic>
      <p:pic>
        <p:nvPicPr>
          <p:cNvPr id="8" name="Picture 7">
            <a:extLst>
              <a:ext uri="{FF2B5EF4-FFF2-40B4-BE49-F238E27FC236}">
                <a16:creationId xmlns:a16="http://schemas.microsoft.com/office/drawing/2014/main" id="{1E32DD5F-C382-4B47-AC8A-C86D6443AE36}"/>
              </a:ext>
            </a:extLst>
          </p:cNvPr>
          <p:cNvPicPr>
            <a:picLocks noChangeAspect="1"/>
          </p:cNvPicPr>
          <p:nvPr/>
        </p:nvPicPr>
        <p:blipFill>
          <a:blip r:embed="rId3"/>
          <a:stretch>
            <a:fillRect/>
          </a:stretch>
        </p:blipFill>
        <p:spPr>
          <a:xfrm>
            <a:off x="1851129" y="1389272"/>
            <a:ext cx="4573620" cy="1444301"/>
          </a:xfrm>
          <a:prstGeom prst="rect">
            <a:avLst/>
          </a:prstGeom>
        </p:spPr>
      </p:pic>
      <p:pic>
        <p:nvPicPr>
          <p:cNvPr id="5" name="Picture 4">
            <a:extLst>
              <a:ext uri="{FF2B5EF4-FFF2-40B4-BE49-F238E27FC236}">
                <a16:creationId xmlns:a16="http://schemas.microsoft.com/office/drawing/2014/main" id="{6DF8386C-F586-381D-52C0-C3E909F14918}"/>
              </a:ext>
            </a:extLst>
          </p:cNvPr>
          <p:cNvPicPr>
            <a:picLocks noChangeAspect="1"/>
          </p:cNvPicPr>
          <p:nvPr/>
        </p:nvPicPr>
        <p:blipFill>
          <a:blip r:embed="rId4"/>
          <a:stretch>
            <a:fillRect/>
          </a:stretch>
        </p:blipFill>
        <p:spPr>
          <a:xfrm>
            <a:off x="1676400" y="4525406"/>
            <a:ext cx="7467600" cy="2181225"/>
          </a:xfrm>
          <a:prstGeom prst="rect">
            <a:avLst/>
          </a:prstGeom>
        </p:spPr>
      </p:pic>
      <p:sp>
        <p:nvSpPr>
          <p:cNvPr id="7" name="Arrow: Right 6">
            <a:extLst>
              <a:ext uri="{FF2B5EF4-FFF2-40B4-BE49-F238E27FC236}">
                <a16:creationId xmlns:a16="http://schemas.microsoft.com/office/drawing/2014/main" id="{7C46372F-8B35-399E-2B8F-D3F2DAB079B1}"/>
              </a:ext>
            </a:extLst>
          </p:cNvPr>
          <p:cNvSpPr/>
          <p:nvPr/>
        </p:nvSpPr>
        <p:spPr bwMode="auto">
          <a:xfrm>
            <a:off x="7594863" y="3429000"/>
            <a:ext cx="603315" cy="351148"/>
          </a:xfrm>
          <a:prstGeom prst="rightArrow">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eaLnBrk="0" fontAlgn="base" hangingPunct="0">
              <a:spcBef>
                <a:spcPct val="0"/>
              </a:spcBef>
              <a:spcAft>
                <a:spcPct val="0"/>
              </a:spcAft>
            </a:pPr>
            <a:endParaRPr lang="en-GB" sz="2400">
              <a:latin typeface="Arial" charset="0"/>
              <a:ea typeface="ＭＳ Ｐゴシック" pitchFamily="-64" charset="-128"/>
            </a:endParaRPr>
          </a:p>
        </p:txBody>
      </p:sp>
      <p:sp>
        <p:nvSpPr>
          <p:cNvPr id="9" name="TextBox 8">
            <a:extLst>
              <a:ext uri="{FF2B5EF4-FFF2-40B4-BE49-F238E27FC236}">
                <a16:creationId xmlns:a16="http://schemas.microsoft.com/office/drawing/2014/main" id="{ACD61DB7-7789-CA02-711C-AA797AFF8847}"/>
              </a:ext>
            </a:extLst>
          </p:cNvPr>
          <p:cNvSpPr txBox="1"/>
          <p:nvPr/>
        </p:nvSpPr>
        <p:spPr>
          <a:xfrm>
            <a:off x="8198178" y="3373741"/>
            <a:ext cx="2281287" cy="369332"/>
          </a:xfrm>
          <a:prstGeom prst="rect">
            <a:avLst/>
          </a:prstGeom>
          <a:noFill/>
        </p:spPr>
        <p:txBody>
          <a:bodyPr wrap="square" rtlCol="0">
            <a:spAutoFit/>
          </a:bodyPr>
          <a:lstStyle/>
          <a:p>
            <a:r>
              <a:rPr lang="en-GB" dirty="0"/>
              <a:t>Games-Howell</a:t>
            </a:r>
          </a:p>
        </p:txBody>
      </p:sp>
    </p:spTree>
    <p:extLst>
      <p:ext uri="{BB962C8B-B14F-4D97-AF65-F5344CB8AC3E}">
        <p14:creationId xmlns:p14="http://schemas.microsoft.com/office/powerpoint/2010/main" val="2454925130"/>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50C6E2B-A4D9-D677-75B6-6DC451F75741}"/>
              </a:ext>
            </a:extLst>
          </p:cNvPr>
          <p:cNvPicPr>
            <a:picLocks noChangeAspect="1"/>
          </p:cNvPicPr>
          <p:nvPr/>
        </p:nvPicPr>
        <p:blipFill>
          <a:blip r:embed="rId2"/>
          <a:stretch>
            <a:fillRect/>
          </a:stretch>
        </p:blipFill>
        <p:spPr>
          <a:xfrm>
            <a:off x="1907509" y="178789"/>
            <a:ext cx="7972836" cy="6094243"/>
          </a:xfrm>
          <a:prstGeom prst="rect">
            <a:avLst/>
          </a:prstGeom>
        </p:spPr>
      </p:pic>
      <p:sp>
        <p:nvSpPr>
          <p:cNvPr id="5" name="TextBox 4">
            <a:extLst>
              <a:ext uri="{FF2B5EF4-FFF2-40B4-BE49-F238E27FC236}">
                <a16:creationId xmlns:a16="http://schemas.microsoft.com/office/drawing/2014/main" id="{D3F0B9FE-2B24-9922-7A18-E40BB34B5D31}"/>
              </a:ext>
            </a:extLst>
          </p:cNvPr>
          <p:cNvSpPr txBox="1"/>
          <p:nvPr/>
        </p:nvSpPr>
        <p:spPr>
          <a:xfrm>
            <a:off x="1835085" y="6245955"/>
            <a:ext cx="1555422" cy="400110"/>
          </a:xfrm>
          <a:prstGeom prst="rect">
            <a:avLst/>
          </a:prstGeom>
          <a:noFill/>
        </p:spPr>
        <p:txBody>
          <a:bodyPr wrap="square" rtlCol="0">
            <a:spAutoFit/>
          </a:bodyPr>
          <a:lstStyle/>
          <a:p>
            <a:r>
              <a:rPr lang="en-GB" sz="2000" dirty="0"/>
              <a:t>$20k - $35K</a:t>
            </a:r>
          </a:p>
        </p:txBody>
      </p:sp>
      <p:sp>
        <p:nvSpPr>
          <p:cNvPr id="13" name="TextBox 12">
            <a:extLst>
              <a:ext uri="{FF2B5EF4-FFF2-40B4-BE49-F238E27FC236}">
                <a16:creationId xmlns:a16="http://schemas.microsoft.com/office/drawing/2014/main" id="{3F4FEFCF-174C-959C-B5FA-565F23EC7B06}"/>
              </a:ext>
            </a:extLst>
          </p:cNvPr>
          <p:cNvSpPr txBox="1"/>
          <p:nvPr/>
        </p:nvSpPr>
        <p:spPr>
          <a:xfrm>
            <a:off x="3580615" y="6245955"/>
            <a:ext cx="1555422" cy="400110"/>
          </a:xfrm>
          <a:prstGeom prst="rect">
            <a:avLst/>
          </a:prstGeom>
          <a:noFill/>
        </p:spPr>
        <p:txBody>
          <a:bodyPr wrap="square" rtlCol="0">
            <a:spAutoFit/>
          </a:bodyPr>
          <a:lstStyle/>
          <a:p>
            <a:r>
              <a:rPr lang="en-GB" sz="2000" dirty="0"/>
              <a:t>$35k - $50K</a:t>
            </a:r>
          </a:p>
        </p:txBody>
      </p:sp>
      <p:sp>
        <p:nvSpPr>
          <p:cNvPr id="14" name="TextBox 13">
            <a:extLst>
              <a:ext uri="{FF2B5EF4-FFF2-40B4-BE49-F238E27FC236}">
                <a16:creationId xmlns:a16="http://schemas.microsoft.com/office/drawing/2014/main" id="{C4E3A01B-E404-C0CF-37CF-1FC1E42A3469}"/>
              </a:ext>
            </a:extLst>
          </p:cNvPr>
          <p:cNvSpPr txBox="1"/>
          <p:nvPr/>
        </p:nvSpPr>
        <p:spPr>
          <a:xfrm>
            <a:off x="5318289" y="6245955"/>
            <a:ext cx="1555422" cy="400110"/>
          </a:xfrm>
          <a:prstGeom prst="rect">
            <a:avLst/>
          </a:prstGeom>
          <a:noFill/>
        </p:spPr>
        <p:txBody>
          <a:bodyPr wrap="square" rtlCol="0">
            <a:spAutoFit/>
          </a:bodyPr>
          <a:lstStyle/>
          <a:p>
            <a:r>
              <a:rPr lang="en-GB" sz="2000" dirty="0"/>
              <a:t>$50K - $75k</a:t>
            </a:r>
          </a:p>
        </p:txBody>
      </p:sp>
      <p:sp>
        <p:nvSpPr>
          <p:cNvPr id="15" name="TextBox 14">
            <a:extLst>
              <a:ext uri="{FF2B5EF4-FFF2-40B4-BE49-F238E27FC236}">
                <a16:creationId xmlns:a16="http://schemas.microsoft.com/office/drawing/2014/main" id="{1F1C5FC3-8DD3-01CE-A3FE-21904F64EF89}"/>
              </a:ext>
            </a:extLst>
          </p:cNvPr>
          <p:cNvSpPr txBox="1"/>
          <p:nvPr/>
        </p:nvSpPr>
        <p:spPr>
          <a:xfrm>
            <a:off x="7055963" y="6270051"/>
            <a:ext cx="1717249" cy="400110"/>
          </a:xfrm>
          <a:prstGeom prst="rect">
            <a:avLst/>
          </a:prstGeom>
          <a:noFill/>
        </p:spPr>
        <p:txBody>
          <a:bodyPr wrap="square" rtlCol="0">
            <a:spAutoFit/>
          </a:bodyPr>
          <a:lstStyle/>
          <a:p>
            <a:r>
              <a:rPr lang="en-GB" sz="2000" dirty="0"/>
              <a:t>$75k - $100k</a:t>
            </a:r>
          </a:p>
        </p:txBody>
      </p:sp>
      <p:sp>
        <p:nvSpPr>
          <p:cNvPr id="16" name="TextBox 15">
            <a:extLst>
              <a:ext uri="{FF2B5EF4-FFF2-40B4-BE49-F238E27FC236}">
                <a16:creationId xmlns:a16="http://schemas.microsoft.com/office/drawing/2014/main" id="{1CDB9CE2-45D0-492A-50A6-77DFE6EF807B}"/>
              </a:ext>
            </a:extLst>
          </p:cNvPr>
          <p:cNvSpPr txBox="1"/>
          <p:nvPr/>
        </p:nvSpPr>
        <p:spPr>
          <a:xfrm>
            <a:off x="8935825" y="6260996"/>
            <a:ext cx="1717249" cy="400110"/>
          </a:xfrm>
          <a:prstGeom prst="rect">
            <a:avLst/>
          </a:prstGeom>
          <a:noFill/>
        </p:spPr>
        <p:txBody>
          <a:bodyPr wrap="square" rtlCol="0">
            <a:spAutoFit/>
          </a:bodyPr>
          <a:lstStyle/>
          <a:p>
            <a:r>
              <a:rPr lang="en-GB" sz="2000" dirty="0"/>
              <a:t>&gt;$100k</a:t>
            </a:r>
          </a:p>
        </p:txBody>
      </p:sp>
    </p:spTree>
    <p:extLst>
      <p:ext uri="{BB962C8B-B14F-4D97-AF65-F5344CB8AC3E}">
        <p14:creationId xmlns:p14="http://schemas.microsoft.com/office/powerpoint/2010/main" val="2828410377"/>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8580A4-C3DF-91DE-DB3F-87BBBC2A3DB7}"/>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187009B9-A21D-55F9-F602-19B6C26AA0BF}"/>
              </a:ext>
            </a:extLst>
          </p:cNvPr>
          <p:cNvSpPr>
            <a:spLocks noGrp="1"/>
          </p:cNvSpPr>
          <p:nvPr>
            <p:ph idx="1"/>
          </p:nvPr>
        </p:nvSpPr>
        <p:spPr/>
        <p:txBody>
          <a:bodyPr/>
          <a:lstStyle/>
          <a:p>
            <a:r>
              <a:rPr lang="en-GB" dirty="0"/>
              <a:t>What would the steps be to investigate if perceptions of food taste also differed across age groups?</a:t>
            </a:r>
          </a:p>
        </p:txBody>
      </p:sp>
      <p:sp>
        <p:nvSpPr>
          <p:cNvPr id="4" name="Slide Number Placeholder 3">
            <a:extLst>
              <a:ext uri="{FF2B5EF4-FFF2-40B4-BE49-F238E27FC236}">
                <a16:creationId xmlns:a16="http://schemas.microsoft.com/office/drawing/2014/main" id="{B5D02BD0-C49C-5694-AAE0-0E36B117A5AB}"/>
              </a:ext>
            </a:extLst>
          </p:cNvPr>
          <p:cNvSpPr>
            <a:spLocks noGrp="1"/>
          </p:cNvSpPr>
          <p:nvPr>
            <p:ph type="sldNum" sz="quarter" idx="10"/>
          </p:nvPr>
        </p:nvSpPr>
        <p:spPr/>
        <p:txBody>
          <a:bodyPr/>
          <a:lstStyle/>
          <a:p>
            <a:fld id="{A61EF08B-05D8-4E02-B63A-2B7992023582}" type="slidenum">
              <a:rPr lang="en-GB" altLang="en-US" smtClean="0"/>
              <a:pPr/>
              <a:t>81</a:t>
            </a:fld>
            <a:endParaRPr lang="en-GB" altLang="en-US"/>
          </a:p>
        </p:txBody>
      </p:sp>
    </p:spTree>
    <p:extLst>
      <p:ext uri="{BB962C8B-B14F-4D97-AF65-F5344CB8AC3E}">
        <p14:creationId xmlns:p14="http://schemas.microsoft.com/office/powerpoint/2010/main" val="1848011558"/>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558981A4-675A-4BA9-9716-8E6682787128}"/>
              </a:ext>
            </a:extLst>
          </p:cNvPr>
          <p:cNvSpPr>
            <a:spLocks noGrp="1" noChangeArrowheads="1"/>
          </p:cNvSpPr>
          <p:nvPr>
            <p:ph type="title"/>
          </p:nvPr>
        </p:nvSpPr>
        <p:spPr/>
        <p:txBody>
          <a:bodyPr/>
          <a:lstStyle/>
          <a:p>
            <a:pPr eaLnBrk="1" hangingPunct="1"/>
            <a:r>
              <a:rPr lang="en-GB" altLang="en-US" sz="3000" dirty="0"/>
              <a:t>Nonparametric equivalent of ANOVA</a:t>
            </a:r>
          </a:p>
        </p:txBody>
      </p:sp>
      <p:sp>
        <p:nvSpPr>
          <p:cNvPr id="21507" name="Slide Number Placeholder 3">
            <a:extLst>
              <a:ext uri="{FF2B5EF4-FFF2-40B4-BE49-F238E27FC236}">
                <a16:creationId xmlns:a16="http://schemas.microsoft.com/office/drawing/2014/main" id="{F8EF0901-0D8A-4AC8-A6DB-25549B286F2C}"/>
              </a:ext>
            </a:extLst>
          </p:cNvPr>
          <p:cNvSpPr>
            <a:spLocks noGrp="1" noChangeArrowheads="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1195D3"/>
              </a:buClr>
              <a:buFont typeface="Wingdings" panose="05000000000000000000" pitchFamily="2" charset="2"/>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1195D3"/>
              </a:buClr>
              <a:buFont typeface="Wingdings" panose="05000000000000000000" pitchFamily="2" charset="2"/>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1195D3"/>
              </a:buClr>
              <a:buFont typeface="Wingdings" panose="05000000000000000000" pitchFamily="2" charset="2"/>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37099CDD-6E63-4597-8EF5-6FE38473575E}" type="slidenum">
              <a:rPr lang="en-GB" altLang="en-US" sz="1600">
                <a:solidFill>
                  <a:srgbClr val="BFBFBF"/>
                </a:solidFill>
              </a:rPr>
              <a:pPr>
                <a:spcBef>
                  <a:spcPct val="0"/>
                </a:spcBef>
                <a:buClrTx/>
                <a:buFontTx/>
                <a:buNone/>
              </a:pPr>
              <a:t>82</a:t>
            </a:fld>
            <a:endParaRPr lang="en-GB" altLang="en-US" sz="1600">
              <a:solidFill>
                <a:srgbClr val="BFBFBF"/>
              </a:solidFill>
            </a:endParaRPr>
          </a:p>
        </p:txBody>
      </p:sp>
      <p:pic>
        <p:nvPicPr>
          <p:cNvPr id="6" name="Picture 5">
            <a:extLst>
              <a:ext uri="{FF2B5EF4-FFF2-40B4-BE49-F238E27FC236}">
                <a16:creationId xmlns:a16="http://schemas.microsoft.com/office/drawing/2014/main" id="{2ADC2330-C3F6-4634-A367-E52CC34676B8}"/>
              </a:ext>
            </a:extLst>
          </p:cNvPr>
          <p:cNvPicPr>
            <a:picLocks noChangeAspect="1"/>
          </p:cNvPicPr>
          <p:nvPr/>
        </p:nvPicPr>
        <p:blipFill>
          <a:blip r:embed="rId2"/>
          <a:stretch>
            <a:fillRect/>
          </a:stretch>
        </p:blipFill>
        <p:spPr>
          <a:xfrm>
            <a:off x="3013436" y="1623214"/>
            <a:ext cx="5574598" cy="4361080"/>
          </a:xfrm>
          <a:prstGeom prst="rect">
            <a:avLst/>
          </a:prstGeom>
        </p:spPr>
      </p:pic>
    </p:spTree>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7161E71-D952-46F3-B137-FAF5B5C2A708}"/>
              </a:ext>
            </a:extLst>
          </p:cNvPr>
          <p:cNvSpPr>
            <a:spLocks noGrp="1"/>
          </p:cNvSpPr>
          <p:nvPr>
            <p:ph type="sldNum" sz="quarter" idx="10"/>
          </p:nvPr>
        </p:nvSpPr>
        <p:spPr/>
        <p:txBody>
          <a:bodyPr/>
          <a:lstStyle/>
          <a:p>
            <a:fld id="{A61EF08B-05D8-4E02-B63A-2B7992023582}" type="slidenum">
              <a:rPr lang="en-GB" altLang="en-US" smtClean="0"/>
              <a:pPr/>
              <a:t>83</a:t>
            </a:fld>
            <a:endParaRPr lang="en-GB" altLang="en-US"/>
          </a:p>
        </p:txBody>
      </p:sp>
      <p:pic>
        <p:nvPicPr>
          <p:cNvPr id="5" name="Picture 4">
            <a:extLst>
              <a:ext uri="{FF2B5EF4-FFF2-40B4-BE49-F238E27FC236}">
                <a16:creationId xmlns:a16="http://schemas.microsoft.com/office/drawing/2014/main" id="{8D9DB118-6005-4EBB-81B0-3037CFF5561E}"/>
              </a:ext>
            </a:extLst>
          </p:cNvPr>
          <p:cNvPicPr>
            <a:picLocks noChangeAspect="1"/>
          </p:cNvPicPr>
          <p:nvPr/>
        </p:nvPicPr>
        <p:blipFill>
          <a:blip r:embed="rId2"/>
          <a:stretch>
            <a:fillRect/>
          </a:stretch>
        </p:blipFill>
        <p:spPr>
          <a:xfrm>
            <a:off x="1678999" y="122549"/>
            <a:ext cx="5180571" cy="3991002"/>
          </a:xfrm>
          <a:prstGeom prst="rect">
            <a:avLst/>
          </a:prstGeom>
        </p:spPr>
      </p:pic>
      <p:pic>
        <p:nvPicPr>
          <p:cNvPr id="9" name="Picture 8">
            <a:extLst>
              <a:ext uri="{FF2B5EF4-FFF2-40B4-BE49-F238E27FC236}">
                <a16:creationId xmlns:a16="http://schemas.microsoft.com/office/drawing/2014/main" id="{571818FE-C270-450B-BA30-F71C09B5B68F}"/>
              </a:ext>
            </a:extLst>
          </p:cNvPr>
          <p:cNvPicPr>
            <a:picLocks noChangeAspect="1"/>
          </p:cNvPicPr>
          <p:nvPr/>
        </p:nvPicPr>
        <p:blipFill>
          <a:blip r:embed="rId3"/>
          <a:stretch>
            <a:fillRect/>
          </a:stretch>
        </p:blipFill>
        <p:spPr>
          <a:xfrm>
            <a:off x="7065243" y="1096210"/>
            <a:ext cx="3076575" cy="1762125"/>
          </a:xfrm>
          <a:prstGeom prst="rect">
            <a:avLst/>
          </a:prstGeom>
        </p:spPr>
      </p:pic>
      <p:pic>
        <p:nvPicPr>
          <p:cNvPr id="11" name="Picture 10">
            <a:extLst>
              <a:ext uri="{FF2B5EF4-FFF2-40B4-BE49-F238E27FC236}">
                <a16:creationId xmlns:a16="http://schemas.microsoft.com/office/drawing/2014/main" id="{AFC5BD58-7E4F-42AD-BD76-D4C1E2446E9E}"/>
              </a:ext>
            </a:extLst>
          </p:cNvPr>
          <p:cNvPicPr>
            <a:picLocks noChangeAspect="1"/>
          </p:cNvPicPr>
          <p:nvPr/>
        </p:nvPicPr>
        <p:blipFill>
          <a:blip r:embed="rId4"/>
          <a:stretch>
            <a:fillRect/>
          </a:stretch>
        </p:blipFill>
        <p:spPr>
          <a:xfrm>
            <a:off x="5619750" y="3238500"/>
            <a:ext cx="5048250" cy="3619500"/>
          </a:xfrm>
          <a:prstGeom prst="rect">
            <a:avLst/>
          </a:prstGeom>
        </p:spPr>
      </p:pic>
    </p:spTree>
    <p:extLst>
      <p:ext uri="{BB962C8B-B14F-4D97-AF65-F5344CB8AC3E}">
        <p14:creationId xmlns:p14="http://schemas.microsoft.com/office/powerpoint/2010/main" val="1758044966"/>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202E7A-6438-4ED8-BC63-06EDDABDC6FD}"/>
              </a:ext>
            </a:extLst>
          </p:cNvPr>
          <p:cNvSpPr>
            <a:spLocks noGrp="1"/>
          </p:cNvSpPr>
          <p:nvPr>
            <p:ph type="title"/>
          </p:nvPr>
        </p:nvSpPr>
        <p:spPr/>
        <p:txBody>
          <a:bodyPr/>
          <a:lstStyle/>
          <a:p>
            <a:r>
              <a:rPr lang="en-GB" dirty="0"/>
              <a:t>Extensions to ANOVA</a:t>
            </a:r>
          </a:p>
        </p:txBody>
      </p:sp>
      <p:sp>
        <p:nvSpPr>
          <p:cNvPr id="3" name="Content Placeholder 2">
            <a:extLst>
              <a:ext uri="{FF2B5EF4-FFF2-40B4-BE49-F238E27FC236}">
                <a16:creationId xmlns:a16="http://schemas.microsoft.com/office/drawing/2014/main" id="{E65F943F-8021-498A-A461-65B4D2B27658}"/>
              </a:ext>
            </a:extLst>
          </p:cNvPr>
          <p:cNvSpPr>
            <a:spLocks noGrp="1"/>
          </p:cNvSpPr>
          <p:nvPr>
            <p:ph idx="1"/>
          </p:nvPr>
        </p:nvSpPr>
        <p:spPr>
          <a:xfrm>
            <a:off x="2535992" y="1664188"/>
            <a:ext cx="7297737" cy="4554050"/>
          </a:xfrm>
        </p:spPr>
        <p:txBody>
          <a:bodyPr>
            <a:normAutofit fontScale="70000" lnSpcReduction="20000"/>
          </a:bodyPr>
          <a:lstStyle/>
          <a:p>
            <a:r>
              <a:rPr lang="en-GB" dirty="0">
                <a:latin typeface="+mj-lt"/>
              </a:rPr>
              <a:t>ANCOVA – Analysis of Covariance</a:t>
            </a:r>
          </a:p>
          <a:p>
            <a:pPr lvl="1"/>
            <a:r>
              <a:rPr lang="en-GB" dirty="0">
                <a:latin typeface="+mj-lt"/>
              </a:rPr>
              <a:t>Includes a continuous covariate</a:t>
            </a:r>
          </a:p>
          <a:p>
            <a:endParaRPr lang="en-GB" dirty="0">
              <a:latin typeface="+mj-lt"/>
            </a:endParaRPr>
          </a:p>
          <a:p>
            <a:r>
              <a:rPr lang="en-GB" dirty="0">
                <a:latin typeface="+mj-lt"/>
              </a:rPr>
              <a:t>MANOVA – Multivariate Analysis of Variance</a:t>
            </a:r>
          </a:p>
          <a:p>
            <a:pPr lvl="1"/>
            <a:r>
              <a:rPr lang="en-GB" dirty="0">
                <a:latin typeface="+mj-lt"/>
              </a:rPr>
              <a:t>ANOVA on multiple continuous variables</a:t>
            </a:r>
          </a:p>
          <a:p>
            <a:endParaRPr lang="en-GB" dirty="0">
              <a:latin typeface="+mj-lt"/>
            </a:endParaRPr>
          </a:p>
          <a:p>
            <a:r>
              <a:rPr lang="en-GB" dirty="0">
                <a:latin typeface="+mj-lt"/>
              </a:rPr>
              <a:t>Two-way ANOVA</a:t>
            </a:r>
          </a:p>
          <a:p>
            <a:pPr lvl="1"/>
            <a:r>
              <a:rPr lang="en-GB" dirty="0">
                <a:latin typeface="+mj-lt"/>
              </a:rPr>
              <a:t>Includes two categorical variables</a:t>
            </a:r>
          </a:p>
          <a:p>
            <a:pPr lvl="1"/>
            <a:r>
              <a:rPr lang="en-GB" dirty="0">
                <a:latin typeface="+mj-lt"/>
              </a:rPr>
              <a:t>Often used to analyse data from experiments </a:t>
            </a:r>
          </a:p>
          <a:p>
            <a:pPr lvl="1"/>
            <a:r>
              <a:rPr lang="en-GB" dirty="0">
                <a:latin typeface="+mj-lt"/>
              </a:rPr>
              <a:t>e.g. response to a logo which has two colour versions and two shape versions, </a:t>
            </a:r>
          </a:p>
          <a:p>
            <a:pPr lvl="1"/>
            <a:r>
              <a:rPr lang="en-GB" dirty="0">
                <a:latin typeface="+mj-lt"/>
              </a:rPr>
              <a:t>or anywhere we want to include groups defined by two (or more) categorical variables e.g. if we wanted to see how perceptions of food quality differed across males and females and across the two restaurants</a:t>
            </a:r>
          </a:p>
        </p:txBody>
      </p:sp>
      <p:sp>
        <p:nvSpPr>
          <p:cNvPr id="4" name="Slide Number Placeholder 3">
            <a:extLst>
              <a:ext uri="{FF2B5EF4-FFF2-40B4-BE49-F238E27FC236}">
                <a16:creationId xmlns:a16="http://schemas.microsoft.com/office/drawing/2014/main" id="{EA593461-5BE4-4A7C-B35D-A6D672FB7EF9}"/>
              </a:ext>
            </a:extLst>
          </p:cNvPr>
          <p:cNvSpPr>
            <a:spLocks noGrp="1"/>
          </p:cNvSpPr>
          <p:nvPr>
            <p:ph type="sldNum" sz="quarter" idx="10"/>
          </p:nvPr>
        </p:nvSpPr>
        <p:spPr/>
        <p:txBody>
          <a:bodyPr/>
          <a:lstStyle/>
          <a:p>
            <a:fld id="{A61EF08B-05D8-4E02-B63A-2B7992023582}" type="slidenum">
              <a:rPr lang="en-GB" altLang="en-US" smtClean="0"/>
              <a:pPr/>
              <a:t>84</a:t>
            </a:fld>
            <a:endParaRPr lang="en-GB" altLang="en-US"/>
          </a:p>
        </p:txBody>
      </p:sp>
    </p:spTree>
    <p:extLst>
      <p:ext uri="{BB962C8B-B14F-4D97-AF65-F5344CB8AC3E}">
        <p14:creationId xmlns:p14="http://schemas.microsoft.com/office/powerpoint/2010/main" val="3676098822"/>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81300-7DC2-EEF7-BEBE-6BB5FD4A2B3A}"/>
              </a:ext>
            </a:extLst>
          </p:cNvPr>
          <p:cNvSpPr>
            <a:spLocks noGrp="1"/>
          </p:cNvSpPr>
          <p:nvPr>
            <p:ph type="title"/>
          </p:nvPr>
        </p:nvSpPr>
        <p:spPr/>
        <p:txBody>
          <a:bodyPr/>
          <a:lstStyle/>
          <a:p>
            <a:r>
              <a:rPr lang="en-GB" dirty="0"/>
              <a:t>Two-way ANOVA</a:t>
            </a:r>
          </a:p>
        </p:txBody>
      </p:sp>
      <p:sp>
        <p:nvSpPr>
          <p:cNvPr id="3" name="Content Placeholder 2">
            <a:extLst>
              <a:ext uri="{FF2B5EF4-FFF2-40B4-BE49-F238E27FC236}">
                <a16:creationId xmlns:a16="http://schemas.microsoft.com/office/drawing/2014/main" id="{B159EB60-FB87-D4E0-034A-9456F2EF6175}"/>
              </a:ext>
            </a:extLst>
          </p:cNvPr>
          <p:cNvSpPr>
            <a:spLocks noGrp="1"/>
          </p:cNvSpPr>
          <p:nvPr>
            <p:ph idx="1"/>
          </p:nvPr>
        </p:nvSpPr>
        <p:spPr>
          <a:xfrm>
            <a:off x="2596541" y="1656454"/>
            <a:ext cx="7297737" cy="4075858"/>
          </a:xfrm>
        </p:spPr>
        <p:txBody>
          <a:bodyPr>
            <a:normAutofit fontScale="92500" lnSpcReduction="20000"/>
          </a:bodyPr>
          <a:lstStyle/>
          <a:p>
            <a:r>
              <a:rPr lang="en-GB" dirty="0"/>
              <a:t>Our hypotheses will be very similar to for a </a:t>
            </a:r>
            <a:r>
              <a:rPr lang="en-GB" dirty="0" err="1"/>
              <a:t>oneway</a:t>
            </a:r>
            <a:r>
              <a:rPr lang="en-GB" dirty="0"/>
              <a:t> ANOVA</a:t>
            </a:r>
          </a:p>
          <a:p>
            <a:r>
              <a:rPr lang="en-GB" dirty="0"/>
              <a:t>We’ll have hypotheses for:</a:t>
            </a:r>
          </a:p>
          <a:p>
            <a:pPr lvl="1"/>
            <a:r>
              <a:rPr lang="en-GB" dirty="0"/>
              <a:t>differences in food quality ratings between men and women; </a:t>
            </a:r>
          </a:p>
          <a:p>
            <a:pPr lvl="1"/>
            <a:r>
              <a:rPr lang="en-GB" dirty="0"/>
              <a:t>differences in food quality ratings between restaurants</a:t>
            </a:r>
          </a:p>
          <a:p>
            <a:pPr lvl="1"/>
            <a:r>
              <a:rPr lang="en-GB" dirty="0"/>
              <a:t>AND a hypothesis that the effects of respondent’s sex and restaurant interact with each other </a:t>
            </a:r>
          </a:p>
        </p:txBody>
      </p:sp>
      <p:sp>
        <p:nvSpPr>
          <p:cNvPr id="4" name="Slide Number Placeholder 3">
            <a:extLst>
              <a:ext uri="{FF2B5EF4-FFF2-40B4-BE49-F238E27FC236}">
                <a16:creationId xmlns:a16="http://schemas.microsoft.com/office/drawing/2014/main" id="{113AE4E0-161F-D63D-4C63-5E161C86A05C}"/>
              </a:ext>
            </a:extLst>
          </p:cNvPr>
          <p:cNvSpPr>
            <a:spLocks noGrp="1"/>
          </p:cNvSpPr>
          <p:nvPr>
            <p:ph type="sldNum" sz="quarter" idx="10"/>
          </p:nvPr>
        </p:nvSpPr>
        <p:spPr/>
        <p:txBody>
          <a:bodyPr/>
          <a:lstStyle/>
          <a:p>
            <a:fld id="{A61EF08B-05D8-4E02-B63A-2B7992023582}" type="slidenum">
              <a:rPr lang="en-GB" altLang="en-US" smtClean="0"/>
              <a:pPr/>
              <a:t>85</a:t>
            </a:fld>
            <a:endParaRPr lang="en-GB" altLang="en-US"/>
          </a:p>
        </p:txBody>
      </p:sp>
    </p:spTree>
    <p:extLst>
      <p:ext uri="{BB962C8B-B14F-4D97-AF65-F5344CB8AC3E}">
        <p14:creationId xmlns:p14="http://schemas.microsoft.com/office/powerpoint/2010/main" val="2918609776"/>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550DDE87-1BF8-9B15-8B30-30D084A31706}"/>
              </a:ext>
            </a:extLst>
          </p:cNvPr>
          <p:cNvSpPr>
            <a:spLocks noGrp="1"/>
          </p:cNvSpPr>
          <p:nvPr>
            <p:ph type="sldNum" sz="quarter" idx="10"/>
          </p:nvPr>
        </p:nvSpPr>
        <p:spPr/>
        <p:txBody>
          <a:bodyPr/>
          <a:lstStyle/>
          <a:p>
            <a:fld id="{A61EF08B-05D8-4E02-B63A-2B7992023582}" type="slidenum">
              <a:rPr lang="en-GB" altLang="en-US" smtClean="0"/>
              <a:pPr/>
              <a:t>86</a:t>
            </a:fld>
            <a:endParaRPr lang="en-GB" altLang="en-US"/>
          </a:p>
        </p:txBody>
      </p:sp>
      <p:pic>
        <p:nvPicPr>
          <p:cNvPr id="6" name="Picture 5">
            <a:extLst>
              <a:ext uri="{FF2B5EF4-FFF2-40B4-BE49-F238E27FC236}">
                <a16:creationId xmlns:a16="http://schemas.microsoft.com/office/drawing/2014/main" id="{E59EA558-D22D-1A36-0054-84B3C013751F}"/>
              </a:ext>
            </a:extLst>
          </p:cNvPr>
          <p:cNvPicPr>
            <a:picLocks noChangeAspect="1"/>
          </p:cNvPicPr>
          <p:nvPr/>
        </p:nvPicPr>
        <p:blipFill>
          <a:blip r:embed="rId2"/>
          <a:stretch>
            <a:fillRect/>
          </a:stretch>
        </p:blipFill>
        <p:spPr>
          <a:xfrm>
            <a:off x="2150562" y="1424354"/>
            <a:ext cx="8060239" cy="4009292"/>
          </a:xfrm>
          <a:prstGeom prst="rect">
            <a:avLst/>
          </a:prstGeom>
        </p:spPr>
      </p:pic>
    </p:spTree>
    <p:extLst>
      <p:ext uri="{BB962C8B-B14F-4D97-AF65-F5344CB8AC3E}">
        <p14:creationId xmlns:p14="http://schemas.microsoft.com/office/powerpoint/2010/main" val="40836562"/>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28153C9-4905-FB70-D8A1-6E8E8CA4FD6D}"/>
              </a:ext>
            </a:extLst>
          </p:cNvPr>
          <p:cNvSpPr>
            <a:spLocks noGrp="1"/>
          </p:cNvSpPr>
          <p:nvPr>
            <p:ph type="sldNum" sz="quarter" idx="10"/>
          </p:nvPr>
        </p:nvSpPr>
        <p:spPr/>
        <p:txBody>
          <a:bodyPr/>
          <a:lstStyle/>
          <a:p>
            <a:fld id="{A61EF08B-05D8-4E02-B63A-2B7992023582}" type="slidenum">
              <a:rPr lang="en-GB" altLang="en-US" smtClean="0"/>
              <a:pPr/>
              <a:t>87</a:t>
            </a:fld>
            <a:endParaRPr lang="en-GB" altLang="en-US"/>
          </a:p>
        </p:txBody>
      </p:sp>
      <p:pic>
        <p:nvPicPr>
          <p:cNvPr id="5" name="Picture 4">
            <a:extLst>
              <a:ext uri="{FF2B5EF4-FFF2-40B4-BE49-F238E27FC236}">
                <a16:creationId xmlns:a16="http://schemas.microsoft.com/office/drawing/2014/main" id="{841BDE75-4845-F351-88AB-920A340DFDA3}"/>
              </a:ext>
            </a:extLst>
          </p:cNvPr>
          <p:cNvPicPr>
            <a:picLocks noChangeAspect="1"/>
          </p:cNvPicPr>
          <p:nvPr/>
        </p:nvPicPr>
        <p:blipFill>
          <a:blip r:embed="rId2"/>
          <a:stretch>
            <a:fillRect/>
          </a:stretch>
        </p:blipFill>
        <p:spPr>
          <a:xfrm>
            <a:off x="1714167" y="164124"/>
            <a:ext cx="7816329" cy="5526697"/>
          </a:xfrm>
          <a:prstGeom prst="rect">
            <a:avLst/>
          </a:prstGeom>
        </p:spPr>
      </p:pic>
      <p:cxnSp>
        <p:nvCxnSpPr>
          <p:cNvPr id="7" name="Straight Arrow Connector 6">
            <a:extLst>
              <a:ext uri="{FF2B5EF4-FFF2-40B4-BE49-F238E27FC236}">
                <a16:creationId xmlns:a16="http://schemas.microsoft.com/office/drawing/2014/main" id="{7A85C590-7F1B-FA8C-461A-65A4D69B4B93}"/>
              </a:ext>
            </a:extLst>
          </p:cNvPr>
          <p:cNvCxnSpPr>
            <a:cxnSpLocks/>
          </p:cNvCxnSpPr>
          <p:nvPr/>
        </p:nvCxnSpPr>
        <p:spPr bwMode="auto">
          <a:xfrm>
            <a:off x="5622330" y="1242646"/>
            <a:ext cx="473670" cy="0"/>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cxnSp>
        <p:nvCxnSpPr>
          <p:cNvPr id="10" name="Straight Arrow Connector 9">
            <a:extLst>
              <a:ext uri="{FF2B5EF4-FFF2-40B4-BE49-F238E27FC236}">
                <a16:creationId xmlns:a16="http://schemas.microsoft.com/office/drawing/2014/main" id="{FBCE7CC0-8957-8616-073A-F9FC29D2C3B0}"/>
              </a:ext>
            </a:extLst>
          </p:cNvPr>
          <p:cNvCxnSpPr/>
          <p:nvPr/>
        </p:nvCxnSpPr>
        <p:spPr bwMode="auto">
          <a:xfrm>
            <a:off x="7444154" y="937846"/>
            <a:ext cx="633046" cy="0"/>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cxnSp>
        <p:nvCxnSpPr>
          <p:cNvPr id="12" name="Straight Arrow Connector 11">
            <a:extLst>
              <a:ext uri="{FF2B5EF4-FFF2-40B4-BE49-F238E27FC236}">
                <a16:creationId xmlns:a16="http://schemas.microsoft.com/office/drawing/2014/main" id="{EB3F2F69-2BE7-6679-E2B9-225DCC54DB27}"/>
              </a:ext>
            </a:extLst>
          </p:cNvPr>
          <p:cNvCxnSpPr/>
          <p:nvPr/>
        </p:nvCxnSpPr>
        <p:spPr bwMode="auto">
          <a:xfrm>
            <a:off x="7186246" y="1101969"/>
            <a:ext cx="762000" cy="386862"/>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sp>
        <p:nvSpPr>
          <p:cNvPr id="13" name="Rectangle: Rounded Corners 12">
            <a:extLst>
              <a:ext uri="{FF2B5EF4-FFF2-40B4-BE49-F238E27FC236}">
                <a16:creationId xmlns:a16="http://schemas.microsoft.com/office/drawing/2014/main" id="{1C70711C-1F95-0D2B-2C02-A562E3EA295D}"/>
              </a:ext>
            </a:extLst>
          </p:cNvPr>
          <p:cNvSpPr/>
          <p:nvPr/>
        </p:nvSpPr>
        <p:spPr bwMode="auto">
          <a:xfrm>
            <a:off x="7022124" y="2215663"/>
            <a:ext cx="750277" cy="410307"/>
          </a:xfrm>
          <a:prstGeom prst="roundRect">
            <a:avLst/>
          </a:prstGeom>
          <a:noFill/>
          <a:ln w="38100"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eaLnBrk="0" fontAlgn="base" hangingPunct="0">
              <a:spcBef>
                <a:spcPct val="0"/>
              </a:spcBef>
              <a:spcAft>
                <a:spcPct val="0"/>
              </a:spcAft>
            </a:pPr>
            <a:endParaRPr lang="en-GB" sz="2400">
              <a:latin typeface="Arial" charset="0"/>
              <a:ea typeface="ＭＳ Ｐゴシック" pitchFamily="-64" charset="-128"/>
            </a:endParaRPr>
          </a:p>
        </p:txBody>
      </p:sp>
      <p:sp>
        <p:nvSpPr>
          <p:cNvPr id="14" name="TextBox 13">
            <a:extLst>
              <a:ext uri="{FF2B5EF4-FFF2-40B4-BE49-F238E27FC236}">
                <a16:creationId xmlns:a16="http://schemas.microsoft.com/office/drawing/2014/main" id="{E6BEEF87-152C-1AD9-D512-7D66D4EF1FC0}"/>
              </a:ext>
            </a:extLst>
          </p:cNvPr>
          <p:cNvSpPr txBox="1"/>
          <p:nvPr/>
        </p:nvSpPr>
        <p:spPr>
          <a:xfrm>
            <a:off x="2403231" y="4255478"/>
            <a:ext cx="2965938" cy="1323439"/>
          </a:xfrm>
          <a:prstGeom prst="rect">
            <a:avLst/>
          </a:prstGeom>
          <a:solidFill>
            <a:schemeClr val="bg1"/>
          </a:solidFill>
        </p:spPr>
        <p:txBody>
          <a:bodyPr wrap="square" rtlCol="0">
            <a:spAutoFit/>
          </a:bodyPr>
          <a:lstStyle/>
          <a:p>
            <a:r>
              <a:rPr lang="en-GB" sz="1600" dirty="0"/>
              <a:t>Excellent Food Quality is our dependent variable, with Gender and Competitor as Fixed Factors.  The click on Plots </a:t>
            </a:r>
          </a:p>
        </p:txBody>
      </p:sp>
      <p:sp>
        <p:nvSpPr>
          <p:cNvPr id="15" name="TextBox 14">
            <a:extLst>
              <a:ext uri="{FF2B5EF4-FFF2-40B4-BE49-F238E27FC236}">
                <a16:creationId xmlns:a16="http://schemas.microsoft.com/office/drawing/2014/main" id="{5D5ED10E-5CE4-85B0-B9A0-78F04FB2029D}"/>
              </a:ext>
            </a:extLst>
          </p:cNvPr>
          <p:cNvSpPr txBox="1"/>
          <p:nvPr/>
        </p:nvSpPr>
        <p:spPr>
          <a:xfrm>
            <a:off x="7661031" y="2804996"/>
            <a:ext cx="2965938" cy="2062103"/>
          </a:xfrm>
          <a:prstGeom prst="rect">
            <a:avLst/>
          </a:prstGeom>
          <a:solidFill>
            <a:schemeClr val="bg1"/>
          </a:solidFill>
        </p:spPr>
        <p:txBody>
          <a:bodyPr wrap="square" rtlCol="0">
            <a:spAutoFit/>
          </a:bodyPr>
          <a:lstStyle/>
          <a:p>
            <a:r>
              <a:rPr lang="en-GB" sz="1600" dirty="0"/>
              <a:t>Put one of the variables in the Factors box in the Horizontal Axis box and one in the Separate Lines box (it doesn’t matter much which you put in which box).  Then click on Add, and then on Continue and then on OK</a:t>
            </a:r>
          </a:p>
        </p:txBody>
      </p:sp>
      <p:sp>
        <p:nvSpPr>
          <p:cNvPr id="16" name="TextBox 15">
            <a:extLst>
              <a:ext uri="{FF2B5EF4-FFF2-40B4-BE49-F238E27FC236}">
                <a16:creationId xmlns:a16="http://schemas.microsoft.com/office/drawing/2014/main" id="{38D18853-D799-3DE4-E147-081DD89D77BE}"/>
              </a:ext>
            </a:extLst>
          </p:cNvPr>
          <p:cNvSpPr txBox="1"/>
          <p:nvPr/>
        </p:nvSpPr>
        <p:spPr>
          <a:xfrm>
            <a:off x="2139462" y="5851158"/>
            <a:ext cx="6459415" cy="830997"/>
          </a:xfrm>
          <a:prstGeom prst="rect">
            <a:avLst/>
          </a:prstGeom>
          <a:noFill/>
        </p:spPr>
        <p:txBody>
          <a:bodyPr wrap="square" rtlCol="0">
            <a:spAutoFit/>
          </a:bodyPr>
          <a:lstStyle/>
          <a:p>
            <a:r>
              <a:rPr lang="en-GB" sz="1600" dirty="0"/>
              <a:t>As our Factors only have two levels, we don’t need post hoc tests, but we can specify them here if we need them (if a factor has three or more levels)</a:t>
            </a:r>
          </a:p>
        </p:txBody>
      </p:sp>
      <p:cxnSp>
        <p:nvCxnSpPr>
          <p:cNvPr id="20" name="Straight Arrow Connector 19">
            <a:extLst>
              <a:ext uri="{FF2B5EF4-FFF2-40B4-BE49-F238E27FC236}">
                <a16:creationId xmlns:a16="http://schemas.microsoft.com/office/drawing/2014/main" id="{64B563F9-1470-2EA8-FB04-606E0E6994F3}"/>
              </a:ext>
            </a:extLst>
          </p:cNvPr>
          <p:cNvCxnSpPr>
            <a:stCxn id="5" idx="2"/>
          </p:cNvCxnSpPr>
          <p:nvPr/>
        </p:nvCxnSpPr>
        <p:spPr bwMode="auto">
          <a:xfrm flipH="1" flipV="1">
            <a:off x="5369169" y="1582616"/>
            <a:ext cx="253163" cy="4108205"/>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spTree>
    <p:extLst>
      <p:ext uri="{BB962C8B-B14F-4D97-AF65-F5344CB8AC3E}">
        <p14:creationId xmlns:p14="http://schemas.microsoft.com/office/powerpoint/2010/main" val="3272403070"/>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E9E7DEF-5C39-4FB3-BDD2-C0E4FCB0DC67}"/>
              </a:ext>
            </a:extLst>
          </p:cNvPr>
          <p:cNvSpPr>
            <a:spLocks noGrp="1"/>
          </p:cNvSpPr>
          <p:nvPr>
            <p:ph type="sldNum" sz="quarter" idx="10"/>
          </p:nvPr>
        </p:nvSpPr>
        <p:spPr/>
        <p:txBody>
          <a:bodyPr/>
          <a:lstStyle/>
          <a:p>
            <a:fld id="{A61EF08B-05D8-4E02-B63A-2B7992023582}" type="slidenum">
              <a:rPr lang="en-GB" altLang="en-US" smtClean="0"/>
              <a:pPr/>
              <a:t>88</a:t>
            </a:fld>
            <a:endParaRPr lang="en-GB" altLang="en-US"/>
          </a:p>
        </p:txBody>
      </p:sp>
      <p:pic>
        <p:nvPicPr>
          <p:cNvPr id="10" name="Picture 9">
            <a:extLst>
              <a:ext uri="{FF2B5EF4-FFF2-40B4-BE49-F238E27FC236}">
                <a16:creationId xmlns:a16="http://schemas.microsoft.com/office/drawing/2014/main" id="{60144AF3-005F-4ECA-B601-04EEC50732D3}"/>
              </a:ext>
            </a:extLst>
          </p:cNvPr>
          <p:cNvPicPr>
            <a:picLocks noChangeAspect="1"/>
          </p:cNvPicPr>
          <p:nvPr/>
        </p:nvPicPr>
        <p:blipFill>
          <a:blip r:embed="rId2"/>
          <a:stretch>
            <a:fillRect/>
          </a:stretch>
        </p:blipFill>
        <p:spPr>
          <a:xfrm>
            <a:off x="1669928" y="0"/>
            <a:ext cx="5218909" cy="2867634"/>
          </a:xfrm>
          <a:prstGeom prst="rect">
            <a:avLst/>
          </a:prstGeom>
        </p:spPr>
      </p:pic>
      <p:pic>
        <p:nvPicPr>
          <p:cNvPr id="11" name="Picture 10">
            <a:extLst>
              <a:ext uri="{FF2B5EF4-FFF2-40B4-BE49-F238E27FC236}">
                <a16:creationId xmlns:a16="http://schemas.microsoft.com/office/drawing/2014/main" id="{B4E608FA-E04D-4825-8BC0-603A30CA0616}"/>
              </a:ext>
            </a:extLst>
          </p:cNvPr>
          <p:cNvPicPr>
            <a:picLocks noChangeAspect="1"/>
          </p:cNvPicPr>
          <p:nvPr/>
        </p:nvPicPr>
        <p:blipFill>
          <a:blip r:embed="rId3"/>
          <a:stretch>
            <a:fillRect/>
          </a:stretch>
        </p:blipFill>
        <p:spPr>
          <a:xfrm>
            <a:off x="1524000" y="3312156"/>
            <a:ext cx="6056638" cy="3571499"/>
          </a:xfrm>
          <a:prstGeom prst="rect">
            <a:avLst/>
          </a:prstGeom>
        </p:spPr>
      </p:pic>
      <p:pic>
        <p:nvPicPr>
          <p:cNvPr id="2" name="Picture 1">
            <a:extLst>
              <a:ext uri="{FF2B5EF4-FFF2-40B4-BE49-F238E27FC236}">
                <a16:creationId xmlns:a16="http://schemas.microsoft.com/office/drawing/2014/main" id="{1222E01B-4234-B95A-185D-62792B8815DF}"/>
              </a:ext>
            </a:extLst>
          </p:cNvPr>
          <p:cNvPicPr>
            <a:picLocks noChangeAspect="1"/>
          </p:cNvPicPr>
          <p:nvPr/>
        </p:nvPicPr>
        <p:blipFill>
          <a:blip r:embed="rId4"/>
          <a:stretch>
            <a:fillRect/>
          </a:stretch>
        </p:blipFill>
        <p:spPr>
          <a:xfrm>
            <a:off x="6931086" y="732124"/>
            <a:ext cx="3756808" cy="1218916"/>
          </a:xfrm>
          <a:prstGeom prst="rect">
            <a:avLst/>
          </a:prstGeom>
        </p:spPr>
      </p:pic>
      <p:pic>
        <p:nvPicPr>
          <p:cNvPr id="3" name="Picture 2">
            <a:extLst>
              <a:ext uri="{FF2B5EF4-FFF2-40B4-BE49-F238E27FC236}">
                <a16:creationId xmlns:a16="http://schemas.microsoft.com/office/drawing/2014/main" id="{6B472443-12D9-BD2C-288D-B65A6C837BB0}"/>
              </a:ext>
            </a:extLst>
          </p:cNvPr>
          <p:cNvPicPr>
            <a:picLocks noChangeAspect="1"/>
          </p:cNvPicPr>
          <p:nvPr/>
        </p:nvPicPr>
        <p:blipFill>
          <a:blip r:embed="rId5"/>
          <a:stretch>
            <a:fillRect/>
          </a:stretch>
        </p:blipFill>
        <p:spPr>
          <a:xfrm>
            <a:off x="6879563" y="2811050"/>
            <a:ext cx="3684760" cy="1140318"/>
          </a:xfrm>
          <a:prstGeom prst="rect">
            <a:avLst/>
          </a:prstGeom>
        </p:spPr>
      </p:pic>
      <p:pic>
        <p:nvPicPr>
          <p:cNvPr id="5" name="Picture 4">
            <a:extLst>
              <a:ext uri="{FF2B5EF4-FFF2-40B4-BE49-F238E27FC236}">
                <a16:creationId xmlns:a16="http://schemas.microsoft.com/office/drawing/2014/main" id="{3FE7842B-CF56-14E8-52E9-A471D6156761}"/>
              </a:ext>
            </a:extLst>
          </p:cNvPr>
          <p:cNvPicPr>
            <a:picLocks noChangeAspect="1"/>
          </p:cNvPicPr>
          <p:nvPr/>
        </p:nvPicPr>
        <p:blipFill>
          <a:blip r:embed="rId6"/>
          <a:stretch>
            <a:fillRect/>
          </a:stretch>
        </p:blipFill>
        <p:spPr>
          <a:xfrm>
            <a:off x="6023572" y="4574075"/>
            <a:ext cx="4664322" cy="1551801"/>
          </a:xfrm>
          <a:prstGeom prst="rect">
            <a:avLst/>
          </a:prstGeom>
        </p:spPr>
      </p:pic>
    </p:spTree>
    <p:extLst>
      <p:ext uri="{BB962C8B-B14F-4D97-AF65-F5344CB8AC3E}">
        <p14:creationId xmlns:p14="http://schemas.microsoft.com/office/powerpoint/2010/main" val="1852257441"/>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857E79E-06D2-8C8D-BAC9-B6DCE94375F4}"/>
              </a:ext>
            </a:extLst>
          </p:cNvPr>
          <p:cNvSpPr>
            <a:spLocks noGrp="1"/>
          </p:cNvSpPr>
          <p:nvPr>
            <p:ph type="sldNum" sz="quarter" idx="10"/>
          </p:nvPr>
        </p:nvSpPr>
        <p:spPr/>
        <p:txBody>
          <a:bodyPr/>
          <a:lstStyle/>
          <a:p>
            <a:fld id="{A61EF08B-05D8-4E02-B63A-2B7992023582}" type="slidenum">
              <a:rPr lang="en-GB" altLang="en-US" smtClean="0"/>
              <a:pPr/>
              <a:t>89</a:t>
            </a:fld>
            <a:endParaRPr lang="en-GB" altLang="en-US"/>
          </a:p>
        </p:txBody>
      </p:sp>
      <p:pic>
        <p:nvPicPr>
          <p:cNvPr id="6" name="Picture 5">
            <a:extLst>
              <a:ext uri="{FF2B5EF4-FFF2-40B4-BE49-F238E27FC236}">
                <a16:creationId xmlns:a16="http://schemas.microsoft.com/office/drawing/2014/main" id="{2B9FB9EA-1876-B3F3-2198-D9351B851908}"/>
              </a:ext>
            </a:extLst>
          </p:cNvPr>
          <p:cNvPicPr>
            <a:picLocks noChangeAspect="1"/>
          </p:cNvPicPr>
          <p:nvPr/>
        </p:nvPicPr>
        <p:blipFill>
          <a:blip r:embed="rId2"/>
          <a:stretch>
            <a:fillRect/>
          </a:stretch>
        </p:blipFill>
        <p:spPr>
          <a:xfrm>
            <a:off x="5775904" y="785886"/>
            <a:ext cx="4016070" cy="2832386"/>
          </a:xfrm>
          <a:prstGeom prst="rect">
            <a:avLst/>
          </a:prstGeom>
        </p:spPr>
      </p:pic>
      <p:pic>
        <p:nvPicPr>
          <p:cNvPr id="8" name="Picture 7">
            <a:extLst>
              <a:ext uri="{FF2B5EF4-FFF2-40B4-BE49-F238E27FC236}">
                <a16:creationId xmlns:a16="http://schemas.microsoft.com/office/drawing/2014/main" id="{109552B1-60F7-B6AF-1C10-D578E961038F}"/>
              </a:ext>
            </a:extLst>
          </p:cNvPr>
          <p:cNvPicPr>
            <a:picLocks noChangeAspect="1"/>
          </p:cNvPicPr>
          <p:nvPr/>
        </p:nvPicPr>
        <p:blipFill>
          <a:blip r:embed="rId3"/>
          <a:stretch>
            <a:fillRect/>
          </a:stretch>
        </p:blipFill>
        <p:spPr>
          <a:xfrm>
            <a:off x="1519773" y="164614"/>
            <a:ext cx="3650105" cy="3167003"/>
          </a:xfrm>
          <a:prstGeom prst="rect">
            <a:avLst/>
          </a:prstGeom>
        </p:spPr>
      </p:pic>
      <p:sp>
        <p:nvSpPr>
          <p:cNvPr id="9" name="TextBox 8">
            <a:extLst>
              <a:ext uri="{FF2B5EF4-FFF2-40B4-BE49-F238E27FC236}">
                <a16:creationId xmlns:a16="http://schemas.microsoft.com/office/drawing/2014/main" id="{D14218BA-2148-8E23-D629-7C97878A29AB}"/>
              </a:ext>
            </a:extLst>
          </p:cNvPr>
          <p:cNvSpPr txBox="1"/>
          <p:nvPr/>
        </p:nvSpPr>
        <p:spPr>
          <a:xfrm>
            <a:off x="5169878" y="27383"/>
            <a:ext cx="5228125" cy="646331"/>
          </a:xfrm>
          <a:prstGeom prst="rect">
            <a:avLst/>
          </a:prstGeom>
          <a:noFill/>
        </p:spPr>
        <p:txBody>
          <a:bodyPr wrap="square" rtlCol="0">
            <a:spAutoFit/>
          </a:bodyPr>
          <a:lstStyle/>
          <a:p>
            <a:r>
              <a:rPr lang="en-GB" dirty="0"/>
              <a:t>If we want the means for each group, we can request them by clicking on EM Means</a:t>
            </a:r>
          </a:p>
        </p:txBody>
      </p:sp>
      <p:pic>
        <p:nvPicPr>
          <p:cNvPr id="11" name="Picture 10">
            <a:extLst>
              <a:ext uri="{FF2B5EF4-FFF2-40B4-BE49-F238E27FC236}">
                <a16:creationId xmlns:a16="http://schemas.microsoft.com/office/drawing/2014/main" id="{53D9DAAD-17BA-992B-4CB3-EF2E34C73FB1}"/>
              </a:ext>
            </a:extLst>
          </p:cNvPr>
          <p:cNvPicPr>
            <a:picLocks noChangeAspect="1"/>
          </p:cNvPicPr>
          <p:nvPr/>
        </p:nvPicPr>
        <p:blipFill>
          <a:blip r:embed="rId4"/>
          <a:stretch>
            <a:fillRect/>
          </a:stretch>
        </p:blipFill>
        <p:spPr>
          <a:xfrm>
            <a:off x="1524001" y="3618272"/>
            <a:ext cx="3933825" cy="1276350"/>
          </a:xfrm>
          <a:prstGeom prst="rect">
            <a:avLst/>
          </a:prstGeom>
        </p:spPr>
      </p:pic>
      <p:pic>
        <p:nvPicPr>
          <p:cNvPr id="13" name="Picture 12">
            <a:extLst>
              <a:ext uri="{FF2B5EF4-FFF2-40B4-BE49-F238E27FC236}">
                <a16:creationId xmlns:a16="http://schemas.microsoft.com/office/drawing/2014/main" id="{FEAAAAA5-12A7-3551-DA9B-4B2A693E9C23}"/>
              </a:ext>
            </a:extLst>
          </p:cNvPr>
          <p:cNvPicPr>
            <a:picLocks noChangeAspect="1"/>
          </p:cNvPicPr>
          <p:nvPr/>
        </p:nvPicPr>
        <p:blipFill>
          <a:blip r:embed="rId5"/>
          <a:stretch>
            <a:fillRect/>
          </a:stretch>
        </p:blipFill>
        <p:spPr>
          <a:xfrm>
            <a:off x="6015038" y="3749775"/>
            <a:ext cx="4124325" cy="1276350"/>
          </a:xfrm>
          <a:prstGeom prst="rect">
            <a:avLst/>
          </a:prstGeom>
        </p:spPr>
      </p:pic>
      <p:pic>
        <p:nvPicPr>
          <p:cNvPr id="15" name="Picture 14">
            <a:extLst>
              <a:ext uri="{FF2B5EF4-FFF2-40B4-BE49-F238E27FC236}">
                <a16:creationId xmlns:a16="http://schemas.microsoft.com/office/drawing/2014/main" id="{B549268F-F4D0-5AC5-F538-29C102A5003A}"/>
              </a:ext>
            </a:extLst>
          </p:cNvPr>
          <p:cNvPicPr>
            <a:picLocks noChangeAspect="1"/>
          </p:cNvPicPr>
          <p:nvPr/>
        </p:nvPicPr>
        <p:blipFill>
          <a:blip r:embed="rId6"/>
          <a:stretch>
            <a:fillRect/>
          </a:stretch>
        </p:blipFill>
        <p:spPr>
          <a:xfrm>
            <a:off x="3285117" y="5036037"/>
            <a:ext cx="4981575" cy="1657350"/>
          </a:xfrm>
          <a:prstGeom prst="rect">
            <a:avLst/>
          </a:prstGeom>
        </p:spPr>
      </p:pic>
      <p:sp>
        <p:nvSpPr>
          <p:cNvPr id="16" name="Arrow: Right 15">
            <a:extLst>
              <a:ext uri="{FF2B5EF4-FFF2-40B4-BE49-F238E27FC236}">
                <a16:creationId xmlns:a16="http://schemas.microsoft.com/office/drawing/2014/main" id="{FA225252-CDB6-B05C-3825-C72BBB215D1F}"/>
              </a:ext>
            </a:extLst>
          </p:cNvPr>
          <p:cNvSpPr/>
          <p:nvPr/>
        </p:nvSpPr>
        <p:spPr bwMode="auto">
          <a:xfrm>
            <a:off x="5169877" y="1302152"/>
            <a:ext cx="550985" cy="269631"/>
          </a:xfrm>
          <a:prstGeom prst="rightArrow">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eaLnBrk="0" fontAlgn="base" hangingPunct="0">
              <a:spcBef>
                <a:spcPct val="0"/>
              </a:spcBef>
              <a:spcAft>
                <a:spcPct val="0"/>
              </a:spcAft>
            </a:pPr>
            <a:endParaRPr lang="en-GB" sz="2400">
              <a:latin typeface="Arial" charset="0"/>
              <a:ea typeface="ＭＳ Ｐゴシック" pitchFamily="-64" charset="-128"/>
            </a:endParaRPr>
          </a:p>
        </p:txBody>
      </p:sp>
    </p:spTree>
    <p:extLst>
      <p:ext uri="{BB962C8B-B14F-4D97-AF65-F5344CB8AC3E}">
        <p14:creationId xmlns:p14="http://schemas.microsoft.com/office/powerpoint/2010/main" val="2109765394"/>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28067" y="471400"/>
            <a:ext cx="11074400" cy="4655772"/>
          </a:xfrm>
        </p:spPr>
        <p:txBody>
          <a:bodyPr>
            <a:normAutofit/>
          </a:bodyPr>
          <a:lstStyle/>
          <a:p>
            <a:br>
              <a:rPr lang="en-GB" altLang="en-US" dirty="0"/>
            </a:br>
            <a:r>
              <a:rPr lang="en-GB" dirty="0"/>
              <a:t> </a:t>
            </a:r>
            <a:r>
              <a:rPr lang="en-GB" sz="3200" b="1" dirty="0">
                <a:solidFill>
                  <a:srgbClr val="FFFF99"/>
                </a:solidFill>
              </a:rPr>
              <a:t>Dissertation Module  </a:t>
            </a:r>
            <a:br>
              <a:rPr lang="en-GB" sz="4000" b="1" dirty="0">
                <a:solidFill>
                  <a:srgbClr val="FFFF99"/>
                </a:solidFill>
              </a:rPr>
            </a:br>
            <a:r>
              <a:rPr lang="en-GB" sz="3100" b="1" dirty="0">
                <a:solidFill>
                  <a:srgbClr val="FFFF99"/>
                </a:solidFill>
              </a:rPr>
              <a:t>(</a:t>
            </a:r>
            <a:r>
              <a:rPr lang="en-GB" sz="3200" dirty="0">
                <a:solidFill>
                  <a:srgbClr val="FFFF99"/>
                </a:solidFill>
              </a:rPr>
              <a:t>LCMB7020</a:t>
            </a:r>
            <a:r>
              <a:rPr lang="en-GB" sz="3100" b="1" dirty="0">
                <a:solidFill>
                  <a:srgbClr val="FFFF99"/>
                </a:solidFill>
              </a:rPr>
              <a:t>)</a:t>
            </a:r>
            <a:br>
              <a:rPr lang="en-GB" sz="3100" b="1" dirty="0">
                <a:solidFill>
                  <a:srgbClr val="FFFF99"/>
                </a:solidFill>
              </a:rPr>
            </a:br>
            <a:br>
              <a:rPr lang="en-GB" sz="3200" b="1" dirty="0">
                <a:solidFill>
                  <a:srgbClr val="FF0000"/>
                </a:solidFill>
              </a:rPr>
            </a:br>
            <a:r>
              <a:rPr lang="en-GB" sz="4800" b="1" dirty="0">
                <a:solidFill>
                  <a:schemeClr val="accent2">
                    <a:lumMod val="40000"/>
                    <a:lumOff val="60000"/>
                  </a:schemeClr>
                </a:solidFill>
              </a:rPr>
              <a:t>Linear regression</a:t>
            </a:r>
            <a:br>
              <a:rPr lang="en-GB" sz="3200" b="1" dirty="0">
                <a:solidFill>
                  <a:srgbClr val="FF0000"/>
                </a:solidFill>
              </a:rPr>
            </a:br>
            <a:r>
              <a:rPr lang="en-GB" sz="6000" b="1" dirty="0">
                <a:solidFill>
                  <a:schemeClr val="accent2">
                    <a:lumMod val="40000"/>
                    <a:lumOff val="60000"/>
                  </a:schemeClr>
                </a:solidFill>
              </a:rPr>
              <a:t>SPSS</a:t>
            </a:r>
            <a:br>
              <a:rPr lang="en-GB" sz="6000" b="1" dirty="0">
                <a:solidFill>
                  <a:schemeClr val="accent2">
                    <a:lumMod val="40000"/>
                    <a:lumOff val="60000"/>
                  </a:schemeClr>
                </a:solidFill>
              </a:rPr>
            </a:br>
            <a:endParaRPr lang="en-GB" altLang="en-US" sz="1800" dirty="0">
              <a:solidFill>
                <a:schemeClr val="accent2">
                  <a:lumMod val="40000"/>
                  <a:lumOff val="60000"/>
                </a:schemeClr>
              </a:solidFill>
            </a:endParaRPr>
          </a:p>
        </p:txBody>
      </p:sp>
      <p:sp>
        <p:nvSpPr>
          <p:cNvPr id="4" name="TextBox 3">
            <a:extLst>
              <a:ext uri="{FF2B5EF4-FFF2-40B4-BE49-F238E27FC236}">
                <a16:creationId xmlns:a16="http://schemas.microsoft.com/office/drawing/2014/main" id="{CCF6176F-9A44-ABC3-DD66-992AE7A955E3}"/>
              </a:ext>
            </a:extLst>
          </p:cNvPr>
          <p:cNvSpPr txBox="1"/>
          <p:nvPr/>
        </p:nvSpPr>
        <p:spPr>
          <a:xfrm>
            <a:off x="389533" y="5457150"/>
            <a:ext cx="6097555" cy="646331"/>
          </a:xfrm>
          <a:prstGeom prst="rect">
            <a:avLst/>
          </a:prstGeom>
          <a:noFill/>
        </p:spPr>
        <p:txBody>
          <a:bodyPr wrap="square">
            <a:spAutoFit/>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FFFF00">
                    <a:lumMod val="40000"/>
                    <a:lumOff val="60000"/>
                  </a:srgbClr>
                </a:solidFill>
                <a:effectLst/>
                <a:uLnTx/>
                <a:uFillTx/>
                <a:latin typeface="Myriad Pro"/>
                <a:ea typeface="+mn-ea"/>
                <a:cs typeface="+mn-cs"/>
              </a:rPr>
              <a:t>Dr Ehsan Khajeh</a:t>
            </a:r>
            <a:br>
              <a:rPr kumimoji="0" lang="en-GB" sz="1800" b="1" i="0" u="none" strike="noStrike" kern="1200" cap="none" spc="0" normalizeH="0" baseline="0" noProof="0" dirty="0">
                <a:ln>
                  <a:noFill/>
                </a:ln>
                <a:solidFill>
                  <a:srgbClr val="FFFF00">
                    <a:lumMod val="40000"/>
                    <a:lumOff val="60000"/>
                  </a:srgbClr>
                </a:solidFill>
                <a:effectLst/>
                <a:uLnTx/>
                <a:uFillTx/>
                <a:latin typeface="Myriad Pro"/>
                <a:ea typeface="+mn-ea"/>
                <a:cs typeface="+mn-cs"/>
              </a:rPr>
            </a:br>
            <a:r>
              <a:rPr kumimoji="0" lang="en-GB" sz="1800" b="1" i="0" u="none" strike="noStrike" kern="1200" cap="none" spc="0" normalizeH="0" baseline="0" noProof="0" dirty="0">
                <a:ln>
                  <a:noFill/>
                </a:ln>
                <a:solidFill>
                  <a:srgbClr val="FFFF00">
                    <a:lumMod val="40000"/>
                    <a:lumOff val="60000"/>
                  </a:srgbClr>
                </a:solidFill>
                <a:effectLst/>
                <a:uLnTx/>
                <a:uFillTx/>
                <a:latin typeface="Myriad Pro"/>
                <a:ea typeface="+mn-ea"/>
                <a:cs typeface="+mn-cs"/>
              </a:rPr>
              <a:t>Email: e.khajeh@uwtsd.ac.uk</a:t>
            </a: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Tree>
    <p:extLst>
      <p:ext uri="{BB962C8B-B14F-4D97-AF65-F5344CB8AC3E}">
        <p14:creationId xmlns:p14="http://schemas.microsoft.com/office/powerpoint/2010/main" val="2932318594"/>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B7C3344-161B-4CF2-9A74-27D936A4351F}"/>
              </a:ext>
            </a:extLst>
          </p:cNvPr>
          <p:cNvSpPr>
            <a:spLocks noGrp="1"/>
          </p:cNvSpPr>
          <p:nvPr>
            <p:ph type="title"/>
          </p:nvPr>
        </p:nvSpPr>
        <p:spPr/>
        <p:txBody>
          <a:bodyPr/>
          <a:lstStyle/>
          <a:p>
            <a:pPr>
              <a:defRPr/>
            </a:pPr>
            <a:r>
              <a:rPr lang="en-GB" sz="3000" dirty="0">
                <a:effectLst>
                  <a:outerShdw blurRad="38100" dist="38100" dir="2700000" algn="tl">
                    <a:srgbClr val="C0C0C0"/>
                  </a:outerShdw>
                </a:effectLst>
              </a:rPr>
              <a:t>Regression</a:t>
            </a:r>
          </a:p>
        </p:txBody>
      </p:sp>
      <p:sp>
        <p:nvSpPr>
          <p:cNvPr id="2" name="Content Placeholder 1">
            <a:extLst>
              <a:ext uri="{FF2B5EF4-FFF2-40B4-BE49-F238E27FC236}">
                <a16:creationId xmlns:a16="http://schemas.microsoft.com/office/drawing/2014/main" id="{F4623B65-55C9-FB38-01AF-64C0F96740E8}"/>
              </a:ext>
            </a:extLst>
          </p:cNvPr>
          <p:cNvSpPr>
            <a:spLocks noGrp="1"/>
          </p:cNvSpPr>
          <p:nvPr>
            <p:ph idx="1"/>
          </p:nvPr>
        </p:nvSpPr>
        <p:spPr>
          <a:xfrm>
            <a:off x="2099035" y="1214138"/>
            <a:ext cx="8022210" cy="4627029"/>
          </a:xfrm>
        </p:spPr>
        <p:txBody>
          <a:bodyPr>
            <a:noAutofit/>
          </a:bodyPr>
          <a:lstStyle/>
          <a:p>
            <a:r>
              <a:rPr lang="en-GB" sz="2200" dirty="0"/>
              <a:t>What is it?</a:t>
            </a:r>
          </a:p>
          <a:p>
            <a:pPr marL="533400" lvl="1" indent="0">
              <a:buNone/>
            </a:pPr>
            <a:r>
              <a:rPr lang="en-GB" sz="2200" dirty="0"/>
              <a:t>(Linear) regression is a method of establishing the relationship between a continuous dependent variable (DV) and set of independent variables (IV)</a:t>
            </a:r>
          </a:p>
          <a:p>
            <a:pPr marL="533400" lvl="1" indent="0">
              <a:buNone/>
            </a:pPr>
            <a:endParaRPr lang="en-GB" sz="2200" dirty="0"/>
          </a:p>
          <a:p>
            <a:pPr marL="533400" lvl="1" indent="0">
              <a:buNone/>
            </a:pPr>
            <a:r>
              <a:rPr lang="en-GB" sz="2200" dirty="0"/>
              <a:t>For example, </a:t>
            </a:r>
            <a:r>
              <a:rPr lang="en-GB" sz="2200" b="1" dirty="0"/>
              <a:t>enjoyment of a session </a:t>
            </a:r>
            <a:r>
              <a:rPr lang="en-GB" sz="2200" dirty="0"/>
              <a:t>on regression could be our dependent variable</a:t>
            </a:r>
          </a:p>
          <a:p>
            <a:pPr marL="533400" lvl="1" indent="0">
              <a:buNone/>
            </a:pPr>
            <a:endParaRPr lang="en-GB" sz="2200" dirty="0"/>
          </a:p>
          <a:p>
            <a:pPr marL="533400" lvl="1" indent="0">
              <a:buNone/>
            </a:pPr>
            <a:r>
              <a:rPr lang="en-GB" sz="2200" dirty="0"/>
              <a:t>Our independent variables (also sometimes called predictors) could be: </a:t>
            </a:r>
          </a:p>
          <a:p>
            <a:pPr lvl="1"/>
            <a:r>
              <a:rPr lang="en-GB" sz="2200" dirty="0"/>
              <a:t>	</a:t>
            </a:r>
            <a:r>
              <a:rPr lang="en-GB" sz="2000" dirty="0"/>
              <a:t>how much previous sessions this week were enjoyed, </a:t>
            </a:r>
          </a:p>
          <a:p>
            <a:pPr lvl="1"/>
            <a:r>
              <a:rPr lang="en-GB" sz="2000" dirty="0"/>
              <a:t>	how much other training on statistics was enjoyed,</a:t>
            </a:r>
          </a:p>
          <a:p>
            <a:pPr lvl="1"/>
            <a:r>
              <a:rPr lang="en-GB" sz="2000" dirty="0"/>
              <a:t>	attitude towards the lecturer…</a:t>
            </a:r>
          </a:p>
        </p:txBody>
      </p:sp>
      <p:sp>
        <p:nvSpPr>
          <p:cNvPr id="6147" name="Slide Number Placeholder 4">
            <a:extLst>
              <a:ext uri="{FF2B5EF4-FFF2-40B4-BE49-F238E27FC236}">
                <a16:creationId xmlns:a16="http://schemas.microsoft.com/office/drawing/2014/main" id="{4045582E-7364-4394-8A42-F4C7B270EF11}"/>
              </a:ext>
            </a:extLst>
          </p:cNvPr>
          <p:cNvSpPr>
            <a:spLocks noGrp="1" noChangeArrowheads="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1195D3"/>
              </a:buClr>
              <a:buFont typeface="Wingdings" panose="05000000000000000000" pitchFamily="2" charset="2"/>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1195D3"/>
              </a:buClr>
              <a:buFont typeface="Wingdings" panose="05000000000000000000" pitchFamily="2" charset="2"/>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1195D3"/>
              </a:buClr>
              <a:buFont typeface="Wingdings" panose="05000000000000000000" pitchFamily="2" charset="2"/>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FF6E0CC5-E5CD-437B-9347-5BD7205B7CB4}" type="slidenum">
              <a:rPr lang="en-GB" altLang="en-US" sz="1600">
                <a:solidFill>
                  <a:srgbClr val="BFBFBF"/>
                </a:solidFill>
                <a:cs typeface="Arial" panose="020B0604020202020204" pitchFamily="34" charset="0"/>
              </a:rPr>
              <a:pPr>
                <a:spcBef>
                  <a:spcPct val="0"/>
                </a:spcBef>
                <a:buClrTx/>
                <a:buFontTx/>
                <a:buNone/>
              </a:pPr>
              <a:t>91</a:t>
            </a:fld>
            <a:endParaRPr lang="en-GB" altLang="en-US" sz="1600">
              <a:solidFill>
                <a:srgbClr val="BFBFBF"/>
              </a:solidFill>
              <a:cs typeface="Arial" panose="020B0604020202020204" pitchFamily="34" charset="0"/>
            </a:endParaRPr>
          </a:p>
        </p:txBody>
      </p:sp>
    </p:spTree>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55B1-AC7C-EDA7-CB2C-4A8AFD6879E7}"/>
              </a:ext>
            </a:extLst>
          </p:cNvPr>
          <p:cNvSpPr>
            <a:spLocks noGrp="1"/>
          </p:cNvSpPr>
          <p:nvPr>
            <p:ph type="title"/>
          </p:nvPr>
        </p:nvSpPr>
        <p:spPr/>
        <p:txBody>
          <a:bodyPr/>
          <a:lstStyle/>
          <a:p>
            <a:r>
              <a:rPr lang="en-GB" dirty="0"/>
              <a:t>Regression </a:t>
            </a:r>
          </a:p>
        </p:txBody>
      </p:sp>
      <p:sp>
        <p:nvSpPr>
          <p:cNvPr id="3" name="Content Placeholder 2">
            <a:extLst>
              <a:ext uri="{FF2B5EF4-FFF2-40B4-BE49-F238E27FC236}">
                <a16:creationId xmlns:a16="http://schemas.microsoft.com/office/drawing/2014/main" id="{556AC4CB-972B-2296-03DB-7E2307153E78}"/>
              </a:ext>
            </a:extLst>
          </p:cNvPr>
          <p:cNvSpPr>
            <a:spLocks noGrp="1"/>
          </p:cNvSpPr>
          <p:nvPr>
            <p:ph idx="1"/>
          </p:nvPr>
        </p:nvSpPr>
        <p:spPr/>
        <p:txBody>
          <a:bodyPr>
            <a:normAutofit fontScale="92500" lnSpcReduction="20000"/>
          </a:bodyPr>
          <a:lstStyle/>
          <a:p>
            <a:pPr eaLnBrk="1" hangingPunct="1"/>
            <a:r>
              <a:rPr lang="en-GB" altLang="en-US" dirty="0"/>
              <a:t>Used when there is more than one predictor variable</a:t>
            </a:r>
          </a:p>
          <a:p>
            <a:pPr eaLnBrk="1" hangingPunct="1"/>
            <a:endParaRPr lang="en-GB" altLang="en-US" dirty="0"/>
          </a:p>
          <a:p>
            <a:pPr eaLnBrk="1" hangingPunct="1"/>
            <a:r>
              <a:rPr lang="en-GB" altLang="en-US" dirty="0"/>
              <a:t>Two purposes</a:t>
            </a:r>
          </a:p>
          <a:p>
            <a:pPr lvl="1" eaLnBrk="1" hangingPunct="1"/>
            <a:r>
              <a:rPr lang="en-GB" altLang="en-US" dirty="0"/>
              <a:t>To predict Y, given a combination of predictor variables (a model)</a:t>
            </a:r>
          </a:p>
          <a:p>
            <a:pPr lvl="1" eaLnBrk="1" hangingPunct="1"/>
            <a:r>
              <a:rPr lang="en-GB" altLang="en-US" dirty="0"/>
              <a:t>To assess the relative importance of each predictor variable in explaining the response variable Y</a:t>
            </a:r>
          </a:p>
          <a:p>
            <a:pPr lvl="1" eaLnBrk="1" hangingPunct="1"/>
            <a:endParaRPr lang="en-GB" altLang="en-US" dirty="0"/>
          </a:p>
          <a:p>
            <a:pPr marL="57150" indent="0">
              <a:buNone/>
            </a:pPr>
            <a:r>
              <a:rPr lang="en-GB" dirty="0"/>
              <a:t>If we have one DV and one IV we can draw the predictions out as a line (the line of best fit)</a:t>
            </a:r>
            <a:endParaRPr lang="en-US" altLang="en-US" dirty="0"/>
          </a:p>
          <a:p>
            <a:endParaRPr lang="en-GB" dirty="0"/>
          </a:p>
        </p:txBody>
      </p:sp>
      <p:sp>
        <p:nvSpPr>
          <p:cNvPr id="4" name="Slide Number Placeholder 3">
            <a:extLst>
              <a:ext uri="{FF2B5EF4-FFF2-40B4-BE49-F238E27FC236}">
                <a16:creationId xmlns:a16="http://schemas.microsoft.com/office/drawing/2014/main" id="{55A46762-4B0C-64CB-5193-7DD22F54C86D}"/>
              </a:ext>
            </a:extLst>
          </p:cNvPr>
          <p:cNvSpPr>
            <a:spLocks noGrp="1"/>
          </p:cNvSpPr>
          <p:nvPr>
            <p:ph type="sldNum" sz="quarter" idx="10"/>
          </p:nvPr>
        </p:nvSpPr>
        <p:spPr/>
        <p:txBody>
          <a:bodyPr/>
          <a:lstStyle/>
          <a:p>
            <a:fld id="{472ADBD5-8D9A-4EA0-831A-8F4A1A35492C}" type="slidenum">
              <a:rPr lang="en-GB" altLang="en-US" smtClean="0"/>
              <a:pPr/>
              <a:t>92</a:t>
            </a:fld>
            <a:endParaRPr lang="en-GB" altLang="en-US"/>
          </a:p>
        </p:txBody>
      </p:sp>
    </p:spTree>
    <p:extLst>
      <p:ext uri="{BB962C8B-B14F-4D97-AF65-F5344CB8AC3E}">
        <p14:creationId xmlns:p14="http://schemas.microsoft.com/office/powerpoint/2010/main" val="488773984"/>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Number Placeholder 1">
            <a:extLst>
              <a:ext uri="{FF2B5EF4-FFF2-40B4-BE49-F238E27FC236}">
                <a16:creationId xmlns:a16="http://schemas.microsoft.com/office/drawing/2014/main" id="{8D6C8C45-39D0-4C4D-AA66-F9138283D058}"/>
              </a:ext>
            </a:extLst>
          </p:cNvPr>
          <p:cNvSpPr>
            <a:spLocks noGrp="1" noChangeArrowheads="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FD137437-CD85-4261-84B7-D173CEB202CA}" type="slidenum">
              <a:rPr lang="en-GB" altLang="en-US" sz="1600">
                <a:solidFill>
                  <a:srgbClr val="BFBFBF"/>
                </a:solidFill>
              </a:rPr>
              <a:pPr/>
              <a:t>93</a:t>
            </a:fld>
            <a:endParaRPr lang="en-GB" altLang="en-US" sz="1600">
              <a:solidFill>
                <a:srgbClr val="BFBFBF"/>
              </a:solidFill>
            </a:endParaRPr>
          </a:p>
        </p:txBody>
      </p:sp>
      <p:pic>
        <p:nvPicPr>
          <p:cNvPr id="8195" name="Picture 3">
            <a:extLst>
              <a:ext uri="{FF2B5EF4-FFF2-40B4-BE49-F238E27FC236}">
                <a16:creationId xmlns:a16="http://schemas.microsoft.com/office/drawing/2014/main" id="{6E58688F-0D68-47B5-A1FF-CB40A7D0DE9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54200" y="1600200"/>
            <a:ext cx="8134350" cy="480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1004FCC8-26FB-BD0E-344A-58F99A03355D}"/>
              </a:ext>
            </a:extLst>
          </p:cNvPr>
          <p:cNvSpPr txBox="1"/>
          <p:nvPr/>
        </p:nvSpPr>
        <p:spPr>
          <a:xfrm>
            <a:off x="3032290" y="367645"/>
            <a:ext cx="6881567" cy="923330"/>
          </a:xfrm>
          <a:prstGeom prst="rect">
            <a:avLst/>
          </a:prstGeom>
          <a:noFill/>
        </p:spPr>
        <p:txBody>
          <a:bodyPr wrap="square" rtlCol="0">
            <a:spAutoFit/>
          </a:bodyPr>
          <a:lstStyle/>
          <a:p>
            <a:r>
              <a:rPr lang="en-GB" dirty="0"/>
              <a:t>Taking a marketing example, we might want to see how well advertising spend explains gross sales.  A scatter plot shows a positive relationship</a:t>
            </a:r>
          </a:p>
        </p:txBody>
      </p:sp>
    </p:spTree>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Number Placeholder 1">
            <a:extLst>
              <a:ext uri="{FF2B5EF4-FFF2-40B4-BE49-F238E27FC236}">
                <a16:creationId xmlns:a16="http://schemas.microsoft.com/office/drawing/2014/main" id="{D8D50286-1F76-481A-8E70-B87AAEA36619}"/>
              </a:ext>
            </a:extLst>
          </p:cNvPr>
          <p:cNvSpPr>
            <a:spLocks noGrp="1" noChangeArrowheads="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14EB3F09-14CE-4332-B866-63C5AFE8E244}" type="slidenum">
              <a:rPr lang="en-GB" altLang="en-US" sz="1600">
                <a:solidFill>
                  <a:srgbClr val="BFBFBF"/>
                </a:solidFill>
              </a:rPr>
              <a:pPr/>
              <a:t>94</a:t>
            </a:fld>
            <a:endParaRPr lang="en-GB" altLang="en-US" sz="1600">
              <a:solidFill>
                <a:srgbClr val="BFBFBF"/>
              </a:solidFill>
            </a:endParaRPr>
          </a:p>
        </p:txBody>
      </p:sp>
      <p:pic>
        <p:nvPicPr>
          <p:cNvPr id="9219" name="Picture 2">
            <a:extLst>
              <a:ext uri="{FF2B5EF4-FFF2-40B4-BE49-F238E27FC236}">
                <a16:creationId xmlns:a16="http://schemas.microsoft.com/office/drawing/2014/main" id="{B0859732-67C9-407F-A27F-2325852513F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25920" y="1386117"/>
            <a:ext cx="8134350" cy="480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9220" name="Straight Connector 5">
            <a:extLst>
              <a:ext uri="{FF2B5EF4-FFF2-40B4-BE49-F238E27FC236}">
                <a16:creationId xmlns:a16="http://schemas.microsoft.com/office/drawing/2014/main" id="{C098368C-917B-4DCA-8E94-9FC2F9308288}"/>
              </a:ext>
            </a:extLst>
          </p:cNvPr>
          <p:cNvCxnSpPr>
            <a:cxnSpLocks/>
          </p:cNvCxnSpPr>
          <p:nvPr/>
        </p:nvCxnSpPr>
        <p:spPr bwMode="auto">
          <a:xfrm flipV="1">
            <a:off x="2641601" y="1702051"/>
            <a:ext cx="6152333" cy="3641474"/>
          </a:xfrm>
          <a:prstGeom prst="line">
            <a:avLst/>
          </a:prstGeom>
          <a:noFill/>
          <a:ln w="25400" algn="ctr">
            <a:solidFill>
              <a:srgbClr val="FF0000"/>
            </a:solidFill>
            <a:round/>
            <a:headEnd/>
            <a:tailEnd/>
          </a:ln>
        </p:spPr>
      </p:cxnSp>
      <p:sp>
        <p:nvSpPr>
          <p:cNvPr id="2" name="TextBox 1">
            <a:extLst>
              <a:ext uri="{FF2B5EF4-FFF2-40B4-BE49-F238E27FC236}">
                <a16:creationId xmlns:a16="http://schemas.microsoft.com/office/drawing/2014/main" id="{04796718-F1CD-41C1-BCF1-FD33851E29CB}"/>
              </a:ext>
            </a:extLst>
          </p:cNvPr>
          <p:cNvSpPr txBox="1"/>
          <p:nvPr/>
        </p:nvSpPr>
        <p:spPr>
          <a:xfrm>
            <a:off x="2985155" y="575035"/>
            <a:ext cx="6127422" cy="523220"/>
          </a:xfrm>
          <a:prstGeom prst="rect">
            <a:avLst/>
          </a:prstGeom>
          <a:noFill/>
        </p:spPr>
        <p:txBody>
          <a:bodyPr wrap="square" rtlCol="0">
            <a:spAutoFit/>
          </a:bodyPr>
          <a:lstStyle/>
          <a:p>
            <a:r>
              <a:rPr lang="en-GB" sz="2800" dirty="0">
                <a:latin typeface="+mj-lt"/>
              </a:rPr>
              <a:t>Line of Best Fit</a:t>
            </a:r>
          </a:p>
        </p:txBody>
      </p:sp>
      <p:sp>
        <p:nvSpPr>
          <p:cNvPr id="3" name="TextBox 2">
            <a:extLst>
              <a:ext uri="{FF2B5EF4-FFF2-40B4-BE49-F238E27FC236}">
                <a16:creationId xmlns:a16="http://schemas.microsoft.com/office/drawing/2014/main" id="{8663830D-E6FF-1DC7-6EF0-6E3F27900836}"/>
              </a:ext>
            </a:extLst>
          </p:cNvPr>
          <p:cNvSpPr txBox="1"/>
          <p:nvPr/>
        </p:nvSpPr>
        <p:spPr>
          <a:xfrm>
            <a:off x="2556760" y="1611181"/>
            <a:ext cx="2879365" cy="1631216"/>
          </a:xfrm>
          <a:prstGeom prst="rect">
            <a:avLst/>
          </a:prstGeom>
          <a:solidFill>
            <a:schemeClr val="bg1"/>
          </a:solidFill>
        </p:spPr>
        <p:txBody>
          <a:bodyPr wrap="square" rtlCol="0">
            <a:spAutoFit/>
          </a:bodyPr>
          <a:lstStyle/>
          <a:p>
            <a:r>
              <a:rPr lang="en-GB" sz="2000" dirty="0"/>
              <a:t>Regression creates a line that best describes the relationship between the two variables</a:t>
            </a:r>
          </a:p>
        </p:txBody>
      </p:sp>
      <p:sp>
        <p:nvSpPr>
          <p:cNvPr id="4" name="TextBox 3">
            <a:extLst>
              <a:ext uri="{FF2B5EF4-FFF2-40B4-BE49-F238E27FC236}">
                <a16:creationId xmlns:a16="http://schemas.microsoft.com/office/drawing/2014/main" id="{2D642AF6-8ACE-C872-A617-E338B98275CF}"/>
              </a:ext>
            </a:extLst>
          </p:cNvPr>
          <p:cNvSpPr txBox="1"/>
          <p:nvPr/>
        </p:nvSpPr>
        <p:spPr>
          <a:xfrm>
            <a:off x="7704318" y="3786417"/>
            <a:ext cx="2879365" cy="1754326"/>
          </a:xfrm>
          <a:prstGeom prst="rect">
            <a:avLst/>
          </a:prstGeom>
          <a:solidFill>
            <a:schemeClr val="bg1"/>
          </a:solidFill>
        </p:spPr>
        <p:txBody>
          <a:bodyPr wrap="square" rtlCol="0">
            <a:spAutoFit/>
          </a:bodyPr>
          <a:lstStyle/>
          <a:p>
            <a:r>
              <a:rPr lang="en-GB" dirty="0"/>
              <a:t>We can include more than one independent variable and the regression will work in a very similar way (it’s just more difficult to draw!)</a:t>
            </a:r>
          </a:p>
        </p:txBody>
      </p:sp>
    </p:spTree>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Number Placeholder 1">
            <a:extLst>
              <a:ext uri="{FF2B5EF4-FFF2-40B4-BE49-F238E27FC236}">
                <a16:creationId xmlns:a16="http://schemas.microsoft.com/office/drawing/2014/main" id="{CAFB15C2-B18C-4043-BC82-FC6C2D9CB666}"/>
              </a:ext>
            </a:extLst>
          </p:cNvPr>
          <p:cNvSpPr>
            <a:spLocks noGrp="1" noChangeArrowheads="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E5A49C95-0C7B-49C5-9E22-8C8869BAE6E3}" type="slidenum">
              <a:rPr lang="en-GB" altLang="en-US" sz="1600">
                <a:solidFill>
                  <a:srgbClr val="BFBFBF"/>
                </a:solidFill>
              </a:rPr>
              <a:pPr/>
              <a:t>95</a:t>
            </a:fld>
            <a:endParaRPr lang="en-GB" altLang="en-US" sz="1600">
              <a:solidFill>
                <a:srgbClr val="BFBFBF"/>
              </a:solidFill>
            </a:endParaRPr>
          </a:p>
        </p:txBody>
      </p:sp>
      <p:pic>
        <p:nvPicPr>
          <p:cNvPr id="10243" name="Picture 2">
            <a:extLst>
              <a:ext uri="{FF2B5EF4-FFF2-40B4-BE49-F238E27FC236}">
                <a16:creationId xmlns:a16="http://schemas.microsoft.com/office/drawing/2014/main" id="{45BD0766-A1F9-4D7C-983E-F3562B21A40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54200" y="1600200"/>
            <a:ext cx="8134350" cy="480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0244" name="Straight Connector 5">
            <a:extLst>
              <a:ext uri="{FF2B5EF4-FFF2-40B4-BE49-F238E27FC236}">
                <a16:creationId xmlns:a16="http://schemas.microsoft.com/office/drawing/2014/main" id="{CB84C7B3-D8F4-4256-B09D-30466FE5A7FF}"/>
              </a:ext>
            </a:extLst>
          </p:cNvPr>
          <p:cNvCxnSpPr>
            <a:cxnSpLocks/>
          </p:cNvCxnSpPr>
          <p:nvPr/>
        </p:nvCxnSpPr>
        <p:spPr bwMode="auto">
          <a:xfrm>
            <a:off x="4852988" y="3735388"/>
            <a:ext cx="149708" cy="327342"/>
          </a:xfrm>
          <a:prstGeom prst="line">
            <a:avLst/>
          </a:prstGeom>
          <a:noFill/>
          <a:ln w="15875" algn="ctr">
            <a:solidFill>
              <a:srgbClr val="0070C0"/>
            </a:solidFill>
            <a:prstDash val="sysDash"/>
            <a:round/>
            <a:headEnd/>
            <a:tailEnd/>
          </a:ln>
        </p:spPr>
      </p:cxnSp>
      <p:cxnSp>
        <p:nvCxnSpPr>
          <p:cNvPr id="10245" name="Straight Connector 6">
            <a:extLst>
              <a:ext uri="{FF2B5EF4-FFF2-40B4-BE49-F238E27FC236}">
                <a16:creationId xmlns:a16="http://schemas.microsoft.com/office/drawing/2014/main" id="{D477A0CE-83AA-4943-B980-0EFE29A71FD5}"/>
              </a:ext>
            </a:extLst>
          </p:cNvPr>
          <p:cNvCxnSpPr>
            <a:cxnSpLocks/>
          </p:cNvCxnSpPr>
          <p:nvPr/>
        </p:nvCxnSpPr>
        <p:spPr bwMode="auto">
          <a:xfrm>
            <a:off x="6465736" y="3379788"/>
            <a:ext cx="290664" cy="508000"/>
          </a:xfrm>
          <a:prstGeom prst="line">
            <a:avLst/>
          </a:prstGeom>
          <a:noFill/>
          <a:ln w="15875" algn="ctr">
            <a:solidFill>
              <a:srgbClr val="0070C0"/>
            </a:solidFill>
            <a:prstDash val="sysDash"/>
            <a:round/>
            <a:headEnd/>
            <a:tailEnd/>
          </a:ln>
        </p:spPr>
      </p:cxnSp>
      <p:cxnSp>
        <p:nvCxnSpPr>
          <p:cNvPr id="10246" name="Straight Connector 7">
            <a:extLst>
              <a:ext uri="{FF2B5EF4-FFF2-40B4-BE49-F238E27FC236}">
                <a16:creationId xmlns:a16="http://schemas.microsoft.com/office/drawing/2014/main" id="{06DAE463-27F6-4B8D-8FA8-2C070A8B6BD7}"/>
              </a:ext>
            </a:extLst>
          </p:cNvPr>
          <p:cNvCxnSpPr>
            <a:cxnSpLocks/>
          </p:cNvCxnSpPr>
          <p:nvPr/>
        </p:nvCxnSpPr>
        <p:spPr bwMode="auto">
          <a:xfrm>
            <a:off x="6356350" y="2316164"/>
            <a:ext cx="499000" cy="792797"/>
          </a:xfrm>
          <a:prstGeom prst="line">
            <a:avLst/>
          </a:prstGeom>
          <a:noFill/>
          <a:ln w="15875" algn="ctr">
            <a:solidFill>
              <a:srgbClr val="0070C0"/>
            </a:solidFill>
            <a:prstDash val="sysDash"/>
            <a:round/>
            <a:headEnd/>
            <a:tailEnd/>
          </a:ln>
        </p:spPr>
      </p:cxnSp>
      <p:cxnSp>
        <p:nvCxnSpPr>
          <p:cNvPr id="10247" name="Straight Connector 8">
            <a:extLst>
              <a:ext uri="{FF2B5EF4-FFF2-40B4-BE49-F238E27FC236}">
                <a16:creationId xmlns:a16="http://schemas.microsoft.com/office/drawing/2014/main" id="{E045622D-6AD9-4C2D-AF97-B931965DA975}"/>
              </a:ext>
            </a:extLst>
          </p:cNvPr>
          <p:cNvCxnSpPr>
            <a:cxnSpLocks/>
          </p:cNvCxnSpPr>
          <p:nvPr/>
        </p:nvCxnSpPr>
        <p:spPr bwMode="auto">
          <a:xfrm>
            <a:off x="4386470" y="4456707"/>
            <a:ext cx="266368" cy="580445"/>
          </a:xfrm>
          <a:prstGeom prst="line">
            <a:avLst/>
          </a:prstGeom>
          <a:noFill/>
          <a:ln w="15875" algn="ctr">
            <a:solidFill>
              <a:srgbClr val="0070C0"/>
            </a:solidFill>
            <a:prstDash val="sysDash"/>
            <a:round/>
            <a:headEnd/>
            <a:tailEnd/>
          </a:ln>
        </p:spPr>
      </p:cxnSp>
      <p:sp>
        <p:nvSpPr>
          <p:cNvPr id="10248" name="TextBox 12">
            <a:extLst>
              <a:ext uri="{FF2B5EF4-FFF2-40B4-BE49-F238E27FC236}">
                <a16:creationId xmlns:a16="http://schemas.microsoft.com/office/drawing/2014/main" id="{5D6D2FB6-BCD2-4AE5-B36F-B8FA07E7ADB7}"/>
              </a:ext>
            </a:extLst>
          </p:cNvPr>
          <p:cNvSpPr txBox="1">
            <a:spLocks noChangeArrowheads="1"/>
          </p:cNvSpPr>
          <p:nvPr/>
        </p:nvSpPr>
        <p:spPr bwMode="auto">
          <a:xfrm>
            <a:off x="4880053" y="3785712"/>
            <a:ext cx="31908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GB" altLang="en-US" sz="1800" dirty="0">
                <a:solidFill>
                  <a:srgbClr val="FF0000"/>
                </a:solidFill>
              </a:rPr>
              <a:t>+</a:t>
            </a:r>
          </a:p>
        </p:txBody>
      </p:sp>
      <p:sp>
        <p:nvSpPr>
          <p:cNvPr id="10249" name="TextBox 13">
            <a:extLst>
              <a:ext uri="{FF2B5EF4-FFF2-40B4-BE49-F238E27FC236}">
                <a16:creationId xmlns:a16="http://schemas.microsoft.com/office/drawing/2014/main" id="{708FAE1F-A2F4-4BD6-9709-88E6362CE626}"/>
              </a:ext>
            </a:extLst>
          </p:cNvPr>
          <p:cNvSpPr txBox="1">
            <a:spLocks noChangeArrowheads="1"/>
          </p:cNvSpPr>
          <p:nvPr/>
        </p:nvSpPr>
        <p:spPr bwMode="auto">
          <a:xfrm>
            <a:off x="6233072" y="2466202"/>
            <a:ext cx="319088"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GB" altLang="en-US" sz="1800" dirty="0">
                <a:solidFill>
                  <a:srgbClr val="FF0000"/>
                </a:solidFill>
              </a:rPr>
              <a:t>+</a:t>
            </a:r>
          </a:p>
        </p:txBody>
      </p:sp>
      <p:sp>
        <p:nvSpPr>
          <p:cNvPr id="10250" name="TextBox 14">
            <a:extLst>
              <a:ext uri="{FF2B5EF4-FFF2-40B4-BE49-F238E27FC236}">
                <a16:creationId xmlns:a16="http://schemas.microsoft.com/office/drawing/2014/main" id="{FB1AF1E9-741F-419C-A42C-545D9A0F940A}"/>
              </a:ext>
            </a:extLst>
          </p:cNvPr>
          <p:cNvSpPr txBox="1">
            <a:spLocks noChangeArrowheads="1"/>
          </p:cNvSpPr>
          <p:nvPr/>
        </p:nvSpPr>
        <p:spPr bwMode="auto">
          <a:xfrm>
            <a:off x="4502025" y="4580586"/>
            <a:ext cx="261938"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GB" altLang="en-US" sz="1800" dirty="0">
                <a:solidFill>
                  <a:srgbClr val="FF0000"/>
                </a:solidFill>
              </a:rPr>
              <a:t>-</a:t>
            </a:r>
          </a:p>
        </p:txBody>
      </p:sp>
      <p:sp>
        <p:nvSpPr>
          <p:cNvPr id="10251" name="TextBox 15">
            <a:extLst>
              <a:ext uri="{FF2B5EF4-FFF2-40B4-BE49-F238E27FC236}">
                <a16:creationId xmlns:a16="http://schemas.microsoft.com/office/drawing/2014/main" id="{26BF15E6-9814-40BD-BAE3-55AA627B1694}"/>
              </a:ext>
            </a:extLst>
          </p:cNvPr>
          <p:cNvSpPr txBox="1">
            <a:spLocks noChangeArrowheads="1"/>
          </p:cNvSpPr>
          <p:nvPr/>
        </p:nvSpPr>
        <p:spPr bwMode="auto">
          <a:xfrm>
            <a:off x="6489315" y="3344864"/>
            <a:ext cx="2619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GB" altLang="en-US" sz="1800" dirty="0">
                <a:solidFill>
                  <a:srgbClr val="FF0000"/>
                </a:solidFill>
              </a:rPr>
              <a:t>-</a:t>
            </a:r>
          </a:p>
        </p:txBody>
      </p:sp>
      <p:cxnSp>
        <p:nvCxnSpPr>
          <p:cNvPr id="10252" name="Straight Connector 21">
            <a:extLst>
              <a:ext uri="{FF2B5EF4-FFF2-40B4-BE49-F238E27FC236}">
                <a16:creationId xmlns:a16="http://schemas.microsoft.com/office/drawing/2014/main" id="{7305EB27-8DD3-4609-BF6A-D879DD478272}"/>
              </a:ext>
            </a:extLst>
          </p:cNvPr>
          <p:cNvCxnSpPr>
            <a:cxnSpLocks/>
          </p:cNvCxnSpPr>
          <p:nvPr/>
        </p:nvCxnSpPr>
        <p:spPr bwMode="auto">
          <a:xfrm flipV="1">
            <a:off x="2641601" y="2085975"/>
            <a:ext cx="6221413" cy="3257550"/>
          </a:xfrm>
          <a:prstGeom prst="line">
            <a:avLst/>
          </a:prstGeom>
          <a:noFill/>
          <a:ln w="25400" algn="ctr">
            <a:solidFill>
              <a:srgbClr val="FF0000"/>
            </a:solidFill>
            <a:round/>
            <a:headEnd/>
            <a:tailEnd/>
          </a:ln>
        </p:spPr>
      </p:cxnSp>
      <p:sp>
        <p:nvSpPr>
          <p:cNvPr id="2" name="TextBox 1">
            <a:extLst>
              <a:ext uri="{FF2B5EF4-FFF2-40B4-BE49-F238E27FC236}">
                <a16:creationId xmlns:a16="http://schemas.microsoft.com/office/drawing/2014/main" id="{BB0F665E-FE5E-494E-B789-0C094DCB94A5}"/>
              </a:ext>
            </a:extLst>
          </p:cNvPr>
          <p:cNvSpPr txBox="1"/>
          <p:nvPr/>
        </p:nvSpPr>
        <p:spPr>
          <a:xfrm>
            <a:off x="3131655" y="504180"/>
            <a:ext cx="5241303" cy="523220"/>
          </a:xfrm>
          <a:prstGeom prst="rect">
            <a:avLst/>
          </a:prstGeom>
          <a:noFill/>
        </p:spPr>
        <p:txBody>
          <a:bodyPr wrap="square" rtlCol="0">
            <a:spAutoFit/>
          </a:bodyPr>
          <a:lstStyle/>
          <a:p>
            <a:r>
              <a:rPr lang="en-GB" sz="2800" dirty="0">
                <a:latin typeface="+mj-lt"/>
              </a:rPr>
              <a:t>Ordinary Least Squares</a:t>
            </a:r>
          </a:p>
        </p:txBody>
      </p:sp>
      <p:sp>
        <p:nvSpPr>
          <p:cNvPr id="3" name="TextBox 2">
            <a:extLst>
              <a:ext uri="{FF2B5EF4-FFF2-40B4-BE49-F238E27FC236}">
                <a16:creationId xmlns:a16="http://schemas.microsoft.com/office/drawing/2014/main" id="{4FB8E2F3-616C-1D4E-9738-B22147D12F86}"/>
              </a:ext>
            </a:extLst>
          </p:cNvPr>
          <p:cNvSpPr txBox="1"/>
          <p:nvPr/>
        </p:nvSpPr>
        <p:spPr>
          <a:xfrm>
            <a:off x="2527191" y="1235930"/>
            <a:ext cx="3194653" cy="2031325"/>
          </a:xfrm>
          <a:prstGeom prst="rect">
            <a:avLst/>
          </a:prstGeom>
          <a:solidFill>
            <a:schemeClr val="bg1"/>
          </a:solidFill>
        </p:spPr>
        <p:txBody>
          <a:bodyPr wrap="square" rtlCol="0">
            <a:spAutoFit/>
          </a:bodyPr>
          <a:lstStyle/>
          <a:p>
            <a:r>
              <a:rPr lang="en-GB" dirty="0"/>
              <a:t>Regression uses a method known as </a:t>
            </a:r>
            <a:r>
              <a:rPr lang="en-GB" b="1" dirty="0"/>
              <a:t>O</a:t>
            </a:r>
            <a:r>
              <a:rPr lang="en-GB" dirty="0"/>
              <a:t>rdinary </a:t>
            </a:r>
            <a:r>
              <a:rPr lang="en-GB" b="1" dirty="0"/>
              <a:t>L</a:t>
            </a:r>
            <a:r>
              <a:rPr lang="en-GB" dirty="0"/>
              <a:t>east </a:t>
            </a:r>
            <a:r>
              <a:rPr lang="en-GB" b="1" dirty="0"/>
              <a:t>S</a:t>
            </a:r>
            <a:r>
              <a:rPr lang="en-GB" dirty="0"/>
              <a:t>quares (or OLS) to create the line of best fit – a line that minimises the distance between itself and each data point.  </a:t>
            </a:r>
          </a:p>
        </p:txBody>
      </p:sp>
      <p:sp>
        <p:nvSpPr>
          <p:cNvPr id="5" name="TextBox 4">
            <a:extLst>
              <a:ext uri="{FF2B5EF4-FFF2-40B4-BE49-F238E27FC236}">
                <a16:creationId xmlns:a16="http://schemas.microsoft.com/office/drawing/2014/main" id="{92FEB016-BFAF-3748-4405-707008E48E55}"/>
              </a:ext>
            </a:extLst>
          </p:cNvPr>
          <p:cNvSpPr txBox="1"/>
          <p:nvPr/>
        </p:nvSpPr>
        <p:spPr>
          <a:xfrm>
            <a:off x="7069471" y="4062730"/>
            <a:ext cx="2845280" cy="1477328"/>
          </a:xfrm>
          <a:prstGeom prst="rect">
            <a:avLst/>
          </a:prstGeom>
          <a:solidFill>
            <a:schemeClr val="bg1"/>
          </a:solidFill>
        </p:spPr>
        <p:txBody>
          <a:bodyPr wrap="square">
            <a:spAutoFit/>
          </a:bodyPr>
          <a:lstStyle/>
          <a:p>
            <a:r>
              <a:rPr lang="en-GB" dirty="0"/>
              <a:t>The difference between the line (the regression’s predicted value) and the observed values are called errors or residuals</a:t>
            </a:r>
          </a:p>
        </p:txBody>
      </p:sp>
    </p:spTree>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BBD472-D6C9-4E09-AE71-E23CA22445B1}"/>
              </a:ext>
            </a:extLst>
          </p:cNvPr>
          <p:cNvSpPr>
            <a:spLocks noGrp="1"/>
          </p:cNvSpPr>
          <p:nvPr>
            <p:ph type="title"/>
          </p:nvPr>
        </p:nvSpPr>
        <p:spPr>
          <a:xfrm>
            <a:off x="2913063" y="246063"/>
            <a:ext cx="7505700" cy="1143000"/>
          </a:xfrm>
        </p:spPr>
        <p:txBody>
          <a:bodyPr/>
          <a:lstStyle/>
          <a:p>
            <a:pPr>
              <a:defRPr/>
            </a:pPr>
            <a:r>
              <a:rPr lang="en-GB" sz="3000" dirty="0">
                <a:effectLst>
                  <a:outerShdw blurRad="38100" dist="38100" dir="2700000" algn="tl">
                    <a:srgbClr val="C0C0C0"/>
                  </a:outerShdw>
                </a:effectLst>
              </a:rPr>
              <a:t>Source of Variables</a:t>
            </a:r>
          </a:p>
        </p:txBody>
      </p:sp>
      <p:sp>
        <p:nvSpPr>
          <p:cNvPr id="12291" name="Slide Number Placeholder 3">
            <a:extLst>
              <a:ext uri="{FF2B5EF4-FFF2-40B4-BE49-F238E27FC236}">
                <a16:creationId xmlns:a16="http://schemas.microsoft.com/office/drawing/2014/main" id="{9E8FC696-6842-4C31-8288-97FEC68B5CA8}"/>
              </a:ext>
            </a:extLst>
          </p:cNvPr>
          <p:cNvSpPr>
            <a:spLocks noGrp="1" noChangeArrowheads="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1195D3"/>
              </a:buClr>
              <a:buFont typeface="Wingdings" panose="05000000000000000000" pitchFamily="2" charset="2"/>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1195D3"/>
              </a:buClr>
              <a:buFont typeface="Wingdings" panose="05000000000000000000" pitchFamily="2" charset="2"/>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1195D3"/>
              </a:buClr>
              <a:buFont typeface="Wingdings" panose="05000000000000000000" pitchFamily="2" charset="2"/>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EDC4DB60-4A35-488C-B45B-F97CA23E9A21}" type="slidenum">
              <a:rPr lang="en-GB" altLang="en-US" sz="1600">
                <a:solidFill>
                  <a:srgbClr val="BFBFBF"/>
                </a:solidFill>
                <a:cs typeface="Arial" panose="020B0604020202020204" pitchFamily="34" charset="0"/>
              </a:rPr>
              <a:pPr>
                <a:spcBef>
                  <a:spcPct val="0"/>
                </a:spcBef>
                <a:buClrTx/>
                <a:buFontTx/>
                <a:buNone/>
              </a:pPr>
              <a:t>96</a:t>
            </a:fld>
            <a:endParaRPr lang="en-GB" altLang="en-US" sz="1600">
              <a:solidFill>
                <a:srgbClr val="BFBFBF"/>
              </a:solidFill>
              <a:cs typeface="Arial" panose="020B0604020202020204" pitchFamily="34" charset="0"/>
            </a:endParaRPr>
          </a:p>
        </p:txBody>
      </p:sp>
      <p:sp>
        <p:nvSpPr>
          <p:cNvPr id="5" name="Rectangle 70">
            <a:extLst>
              <a:ext uri="{FF2B5EF4-FFF2-40B4-BE49-F238E27FC236}">
                <a16:creationId xmlns:a16="http://schemas.microsoft.com/office/drawing/2014/main" id="{233B9448-21AD-40F0-B105-A62B166F8722}"/>
              </a:ext>
            </a:extLst>
          </p:cNvPr>
          <p:cNvSpPr>
            <a:spLocks noChangeArrowheads="1"/>
          </p:cNvSpPr>
          <p:nvPr/>
        </p:nvSpPr>
        <p:spPr bwMode="auto">
          <a:xfrm>
            <a:off x="2480330" y="1569744"/>
            <a:ext cx="7656513" cy="4324261"/>
          </a:xfrm>
          <a:prstGeom prst="rect">
            <a:avLst/>
          </a:prstGeom>
          <a:noFill/>
          <a:ln w="9525">
            <a:noFill/>
            <a:miter lim="800000"/>
            <a:headEnd/>
            <a:tailEnd/>
          </a:ln>
          <a:effectLst/>
        </p:spPr>
        <p:txBody>
          <a:bodyPr>
            <a:spAutoFit/>
          </a:bodyPr>
          <a:lstStyle/>
          <a:p>
            <a:pPr eaLnBrk="1" hangingPunct="1">
              <a:buClr>
                <a:srgbClr val="FF3300"/>
              </a:buClr>
              <a:buSzPct val="75000"/>
              <a:buFont typeface="Monotype Sorts" pitchFamily="2" charset="2"/>
              <a:buChar char="l"/>
              <a:defRPr/>
            </a:pPr>
            <a:r>
              <a:rPr lang="en-US" sz="2000" dirty="0">
                <a:solidFill>
                  <a:srgbClr val="00279F"/>
                </a:solidFill>
                <a:effectLst>
                  <a:outerShdw blurRad="38100" dist="38100" dir="2700000" algn="tl">
                    <a:srgbClr val="C0C0C0"/>
                  </a:outerShdw>
                </a:effectLst>
                <a:latin typeface="+mj-lt"/>
              </a:rPr>
              <a:t>  </a:t>
            </a:r>
            <a:r>
              <a:rPr lang="en-US" sz="2000" b="1" dirty="0">
                <a:latin typeface="+mj-lt"/>
              </a:rPr>
              <a:t>Sources of variables for the analysis</a:t>
            </a:r>
          </a:p>
          <a:p>
            <a:pPr lvl="1" eaLnBrk="1" hangingPunct="1">
              <a:buClr>
                <a:srgbClr val="FF3300"/>
              </a:buClr>
              <a:buSzPct val="75000"/>
              <a:buFont typeface="Wingdings" pitchFamily="2" charset="2"/>
              <a:buChar char="Ø"/>
              <a:defRPr/>
            </a:pPr>
            <a:r>
              <a:rPr lang="en-US" sz="2000" dirty="0">
                <a:latin typeface="+mj-lt"/>
              </a:rPr>
              <a:t> Prior Research </a:t>
            </a:r>
          </a:p>
          <a:p>
            <a:pPr lvl="1" eaLnBrk="1" hangingPunct="1">
              <a:buClr>
                <a:srgbClr val="FF3300"/>
              </a:buClr>
              <a:buSzPct val="75000"/>
              <a:buFont typeface="Wingdings" pitchFamily="2" charset="2"/>
              <a:buChar char="Ø"/>
              <a:defRPr/>
            </a:pPr>
            <a:r>
              <a:rPr lang="en-US" sz="2000" dirty="0">
                <a:latin typeface="+mj-lt"/>
              </a:rPr>
              <a:t> Theoretical Model</a:t>
            </a:r>
          </a:p>
          <a:p>
            <a:pPr lvl="1" eaLnBrk="1" hangingPunct="1">
              <a:buClr>
                <a:srgbClr val="FF3300"/>
              </a:buClr>
              <a:buSzPct val="75000"/>
              <a:buFont typeface="Wingdings" pitchFamily="2" charset="2"/>
              <a:buChar char="Ø"/>
              <a:defRPr/>
            </a:pPr>
            <a:r>
              <a:rPr lang="en-US" sz="2000" dirty="0">
                <a:latin typeface="+mj-lt"/>
              </a:rPr>
              <a:t> Practice – Current Business Situation ?</a:t>
            </a:r>
          </a:p>
          <a:p>
            <a:pPr lvl="1" eaLnBrk="1" hangingPunct="1">
              <a:buClr>
                <a:srgbClr val="FF3300"/>
              </a:buClr>
              <a:buSzPct val="75000"/>
              <a:buFont typeface="Wingdings" pitchFamily="2" charset="2"/>
              <a:buChar char="Ø"/>
              <a:defRPr/>
            </a:pPr>
            <a:r>
              <a:rPr lang="en-US" sz="2000" dirty="0">
                <a:latin typeface="+mj-lt"/>
              </a:rPr>
              <a:t> Intuition ?</a:t>
            </a:r>
          </a:p>
          <a:p>
            <a:pPr lvl="1" eaLnBrk="1" hangingPunct="1">
              <a:buClr>
                <a:srgbClr val="FF3300"/>
              </a:buClr>
              <a:buSzPct val="75000"/>
              <a:buFont typeface="Wingdings" pitchFamily="2" charset="2"/>
              <a:buChar char="Ø"/>
              <a:defRPr/>
            </a:pPr>
            <a:endParaRPr lang="en-US" sz="2000" dirty="0">
              <a:latin typeface="+mj-lt"/>
            </a:endParaRPr>
          </a:p>
          <a:p>
            <a:pPr eaLnBrk="1" hangingPunct="1">
              <a:lnSpc>
                <a:spcPct val="150000"/>
              </a:lnSpc>
              <a:buClr>
                <a:srgbClr val="FF3300"/>
              </a:buClr>
              <a:buSzPct val="75000"/>
              <a:buFont typeface="Monotype Sorts" pitchFamily="2" charset="2"/>
              <a:buChar char="l"/>
              <a:defRPr/>
            </a:pPr>
            <a:r>
              <a:rPr lang="en-US" sz="2000" dirty="0">
                <a:latin typeface="+mj-lt"/>
              </a:rPr>
              <a:t>  Error if not enough cases/participants per predictor.</a:t>
            </a:r>
          </a:p>
          <a:p>
            <a:pPr eaLnBrk="1" hangingPunct="1">
              <a:lnSpc>
                <a:spcPct val="150000"/>
              </a:lnSpc>
              <a:buClr>
                <a:srgbClr val="FF3300"/>
              </a:buClr>
              <a:buSzPct val="75000"/>
              <a:buFont typeface="Monotype Sorts" pitchFamily="2" charset="2"/>
              <a:buChar char="l"/>
              <a:defRPr/>
            </a:pPr>
            <a:r>
              <a:rPr lang="en-US" sz="2000" dirty="0">
                <a:latin typeface="+mj-lt"/>
              </a:rPr>
              <a:t>  Specification Error  –  Independents only</a:t>
            </a:r>
          </a:p>
          <a:p>
            <a:pPr marL="720725" lvl="2" indent="-277813">
              <a:lnSpc>
                <a:spcPct val="125000"/>
              </a:lnSpc>
              <a:buClr>
                <a:srgbClr val="FF3300"/>
              </a:buClr>
              <a:buSzPct val="75000"/>
              <a:buFont typeface="Wingdings" pitchFamily="2" charset="2"/>
              <a:buChar char="Ø"/>
              <a:defRPr/>
            </a:pPr>
            <a:r>
              <a:rPr lang="en-US" sz="2000" dirty="0">
                <a:latin typeface="+mj-lt"/>
              </a:rPr>
              <a:t>Too Few:  lowers prediction; introduces bias.</a:t>
            </a:r>
          </a:p>
          <a:p>
            <a:pPr marL="720725" lvl="2" indent="-277813">
              <a:lnSpc>
                <a:spcPct val="125000"/>
              </a:lnSpc>
              <a:buClr>
                <a:srgbClr val="FF3300"/>
              </a:buClr>
              <a:buSzPct val="75000"/>
              <a:buFont typeface="Wingdings" pitchFamily="2" charset="2"/>
              <a:buChar char="Ø"/>
              <a:defRPr/>
            </a:pPr>
            <a:r>
              <a:rPr lang="en-US" sz="2000" dirty="0">
                <a:latin typeface="+mj-lt"/>
              </a:rPr>
              <a:t>Too Many: reduces parsimony; masks effects of other variables</a:t>
            </a:r>
          </a:p>
          <a:p>
            <a:pPr lvl="1" eaLnBrk="1" hangingPunct="1">
              <a:buClr>
                <a:srgbClr val="FF3300"/>
              </a:buClr>
              <a:buSzPct val="75000"/>
              <a:buFont typeface="Wingdings" pitchFamily="2" charset="2"/>
              <a:buChar char="Ø"/>
              <a:defRPr/>
            </a:pPr>
            <a:endParaRPr lang="en-US" sz="2000" dirty="0">
              <a:latin typeface="+mj-lt"/>
            </a:endParaRPr>
          </a:p>
        </p:txBody>
      </p:sp>
    </p:spTree>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593D9515-E819-4F8C-BBB7-1507B0EEB13A}"/>
              </a:ext>
            </a:extLst>
          </p:cNvPr>
          <p:cNvSpPr>
            <a:spLocks noGrp="1"/>
          </p:cNvSpPr>
          <p:nvPr>
            <p:ph type="title"/>
          </p:nvPr>
        </p:nvSpPr>
        <p:spPr>
          <a:xfrm>
            <a:off x="2913063" y="246063"/>
            <a:ext cx="7505700" cy="1143000"/>
          </a:xfrm>
        </p:spPr>
        <p:txBody>
          <a:bodyPr/>
          <a:lstStyle/>
          <a:p>
            <a:pPr>
              <a:lnSpc>
                <a:spcPct val="115000"/>
              </a:lnSpc>
              <a:defRPr/>
            </a:pPr>
            <a:r>
              <a:rPr lang="en-US" sz="3000" dirty="0">
                <a:effectLst>
                  <a:outerShdw blurRad="38100" dist="38100" dir="2700000" algn="tl">
                    <a:srgbClr val="C0C0C0"/>
                  </a:outerShdw>
                </a:effectLst>
              </a:rPr>
              <a:t>Variable Selection Approaches</a:t>
            </a:r>
          </a:p>
        </p:txBody>
      </p:sp>
      <p:sp>
        <p:nvSpPr>
          <p:cNvPr id="13315" name="Text Box 7">
            <a:extLst>
              <a:ext uri="{FF2B5EF4-FFF2-40B4-BE49-F238E27FC236}">
                <a16:creationId xmlns:a16="http://schemas.microsoft.com/office/drawing/2014/main" id="{394396AE-E1D6-4263-8DB8-CB1DD81F0F9D}"/>
              </a:ext>
            </a:extLst>
          </p:cNvPr>
          <p:cNvSpPr txBox="1">
            <a:spLocks noChangeArrowheads="1"/>
          </p:cNvSpPr>
          <p:nvPr/>
        </p:nvSpPr>
        <p:spPr bwMode="auto">
          <a:xfrm>
            <a:off x="2735264" y="1627189"/>
            <a:ext cx="7627937" cy="2185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1195D3"/>
              </a:buClr>
              <a:buFont typeface="Wingdings" panose="05000000000000000000" pitchFamily="2" charset="2"/>
              <a:buChar char="§"/>
              <a:defRPr sz="3200">
                <a:solidFill>
                  <a:schemeClr val="tx1"/>
                </a:solidFill>
                <a:latin typeface="Arial" panose="020B0604020202020204" pitchFamily="34" charset="0"/>
                <a:ea typeface="ＭＳ Ｐゴシック" panose="020B0600070205080204" pitchFamily="34" charset="-128"/>
              </a:defRPr>
            </a:lvl1pPr>
            <a:lvl2pPr marL="285750" indent="-285750">
              <a:spcBef>
                <a:spcPct val="20000"/>
              </a:spcBef>
              <a:buClr>
                <a:srgbClr val="1195D3"/>
              </a:buClr>
              <a:buFont typeface="Wingdings" panose="05000000000000000000" pitchFamily="2" charset="2"/>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1195D3"/>
              </a:buClr>
              <a:buFont typeface="Wingdings" panose="05000000000000000000" pitchFamily="2" charset="2"/>
              <a:buChar char="§"/>
              <a:defRPr sz="2400">
                <a:solidFill>
                  <a:schemeClr val="tx1"/>
                </a:solidFill>
                <a:latin typeface="Arial" panose="020B0604020202020204" pitchFamily="34" charset="0"/>
                <a:ea typeface="ＭＳ Ｐゴシック" panose="020B0600070205080204" pitchFamily="34" charset="-128"/>
              </a:defRPr>
            </a:lvl3pPr>
            <a:lvl4pPr marL="898525" indent="-28575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9pPr>
          </a:lstStyle>
          <a:p>
            <a:pPr lvl="1" eaLnBrk="1" hangingPunct="1">
              <a:buClr>
                <a:srgbClr val="FF3300"/>
              </a:buClr>
              <a:buSzPct val="75000"/>
              <a:buFont typeface="Monotype Sorts" pitchFamily="2" charset="2"/>
              <a:buChar char="l"/>
            </a:pPr>
            <a:r>
              <a:rPr lang="en-US" altLang="en-US" sz="2000" dirty="0">
                <a:latin typeface="+mj-lt"/>
                <a:cs typeface="Arial" panose="020B0604020202020204" pitchFamily="34" charset="0"/>
              </a:rPr>
              <a:t>Entry (Simultaneous)</a:t>
            </a:r>
          </a:p>
          <a:p>
            <a:pPr lvl="1" eaLnBrk="1" hangingPunct="1">
              <a:buClr>
                <a:srgbClr val="FF3300"/>
              </a:buClr>
              <a:buSzPct val="75000"/>
              <a:buFont typeface="Monotype Sorts" pitchFamily="2" charset="2"/>
              <a:buChar char="l"/>
            </a:pPr>
            <a:r>
              <a:rPr lang="en-US" altLang="en-US" sz="2000" dirty="0">
                <a:latin typeface="+mj-lt"/>
                <a:cs typeface="Arial" panose="020B0604020202020204" pitchFamily="34" charset="0"/>
              </a:rPr>
              <a:t>Sequential Search Methods:</a:t>
            </a:r>
          </a:p>
          <a:p>
            <a:pPr lvl="3" eaLnBrk="1" hangingPunct="1">
              <a:buClr>
                <a:srgbClr val="FF3300"/>
              </a:buClr>
              <a:buSzPct val="75000"/>
              <a:buFont typeface="Wingdings" panose="05000000000000000000" pitchFamily="2" charset="2"/>
              <a:buChar char="Ø"/>
            </a:pPr>
            <a:r>
              <a:rPr lang="en-US" altLang="en-US" dirty="0">
                <a:latin typeface="+mj-lt"/>
                <a:cs typeface="Arial" panose="020B0604020202020204" pitchFamily="34" charset="0"/>
              </a:rPr>
              <a:t> Stepwise Forward</a:t>
            </a:r>
          </a:p>
          <a:p>
            <a:pPr lvl="3" eaLnBrk="1" hangingPunct="1">
              <a:buClr>
                <a:srgbClr val="FF3300"/>
              </a:buClr>
              <a:buSzPct val="75000"/>
              <a:buFont typeface="Wingdings" panose="05000000000000000000" pitchFamily="2" charset="2"/>
              <a:buChar char="Ø"/>
            </a:pPr>
            <a:r>
              <a:rPr lang="en-US" altLang="en-US" dirty="0">
                <a:latin typeface="+mj-lt"/>
                <a:cs typeface="Arial" panose="020B0604020202020204" pitchFamily="34" charset="0"/>
              </a:rPr>
              <a:t> Backward Elimination</a:t>
            </a:r>
          </a:p>
          <a:p>
            <a:pPr lvl="1" eaLnBrk="1" hangingPunct="1">
              <a:buClr>
                <a:srgbClr val="FF3300"/>
              </a:buClr>
              <a:buSzPct val="75000"/>
              <a:buFont typeface="Monotype Sorts" pitchFamily="2" charset="2"/>
              <a:buChar char="l"/>
            </a:pPr>
            <a:r>
              <a:rPr lang="en-US" altLang="en-US" sz="2000" dirty="0">
                <a:latin typeface="+mj-lt"/>
                <a:cs typeface="Arial" panose="020B0604020202020204" pitchFamily="34" charset="0"/>
              </a:rPr>
              <a:t>Combinatorial  (All-Possible-Subsets)</a:t>
            </a:r>
          </a:p>
          <a:p>
            <a:pPr eaLnBrk="1" hangingPunct="1">
              <a:spcBef>
                <a:spcPct val="0"/>
              </a:spcBef>
              <a:buClrTx/>
              <a:buFontTx/>
              <a:buNone/>
            </a:pPr>
            <a:endParaRPr lang="en-GB" altLang="en-US" sz="2000" dirty="0">
              <a:latin typeface="+mj-lt"/>
              <a:cs typeface="Arial" panose="020B0604020202020204" pitchFamily="34" charset="0"/>
            </a:endParaRPr>
          </a:p>
        </p:txBody>
      </p:sp>
    </p:spTree>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6B0BB-EB17-4865-BA03-D2624CDC00FB}"/>
              </a:ext>
            </a:extLst>
          </p:cNvPr>
          <p:cNvSpPr>
            <a:spLocks noGrp="1"/>
          </p:cNvSpPr>
          <p:nvPr>
            <p:ph type="title"/>
          </p:nvPr>
        </p:nvSpPr>
        <p:spPr>
          <a:xfrm>
            <a:off x="2913064" y="246063"/>
            <a:ext cx="7297737" cy="1143000"/>
          </a:xfrm>
        </p:spPr>
        <p:txBody>
          <a:bodyPr/>
          <a:lstStyle/>
          <a:p>
            <a:pPr>
              <a:lnSpc>
                <a:spcPct val="115000"/>
              </a:lnSpc>
              <a:defRPr/>
            </a:pPr>
            <a:r>
              <a:rPr lang="en-US" sz="3000" dirty="0">
                <a:effectLst>
                  <a:outerShdw blurRad="38100" dist="38100" dir="2700000" algn="tl">
                    <a:srgbClr val="C0C0C0"/>
                  </a:outerShdw>
                </a:effectLst>
              </a:rPr>
              <a:t>Steps in regression analysis</a:t>
            </a:r>
          </a:p>
        </p:txBody>
      </p:sp>
      <p:sp>
        <p:nvSpPr>
          <p:cNvPr id="3" name="Content Placeholder 2">
            <a:extLst>
              <a:ext uri="{FF2B5EF4-FFF2-40B4-BE49-F238E27FC236}">
                <a16:creationId xmlns:a16="http://schemas.microsoft.com/office/drawing/2014/main" id="{869B4D7A-5031-4918-B99B-5FE76C2FAA23}"/>
              </a:ext>
            </a:extLst>
          </p:cNvPr>
          <p:cNvSpPr>
            <a:spLocks noGrp="1"/>
          </p:cNvSpPr>
          <p:nvPr>
            <p:ph idx="1"/>
          </p:nvPr>
        </p:nvSpPr>
        <p:spPr>
          <a:xfrm>
            <a:off x="1938338" y="1525589"/>
            <a:ext cx="8450262" cy="4422775"/>
          </a:xfrm>
        </p:spPr>
        <p:txBody>
          <a:bodyPr>
            <a:normAutofit fontScale="85000" lnSpcReduction="20000"/>
          </a:bodyPr>
          <a:lstStyle/>
          <a:p>
            <a:pPr>
              <a:buClr>
                <a:srgbClr val="FF3300"/>
              </a:buClr>
              <a:buSzPct val="75000"/>
              <a:buFont typeface="Monotype Sorts" pitchFamily="2" charset="2"/>
              <a:buChar char="l"/>
              <a:defRPr/>
            </a:pPr>
            <a:r>
              <a:rPr lang="en-US" sz="2900" spc="50" dirty="0">
                <a:latin typeface="+mj-lt"/>
              </a:rPr>
              <a:t>Outliers</a:t>
            </a:r>
          </a:p>
          <a:p>
            <a:pPr>
              <a:buClr>
                <a:srgbClr val="FF3300"/>
              </a:buClr>
              <a:buSzPct val="75000"/>
              <a:buFont typeface="Monotype Sorts" pitchFamily="2" charset="2"/>
              <a:buChar char="l"/>
              <a:defRPr/>
            </a:pPr>
            <a:r>
              <a:rPr lang="en-US" sz="2900" spc="50" dirty="0">
                <a:latin typeface="+mj-lt"/>
              </a:rPr>
              <a:t>R</a:t>
            </a:r>
            <a:r>
              <a:rPr lang="en-US" sz="2900" spc="50" baseline="30000" dirty="0">
                <a:latin typeface="+mj-lt"/>
              </a:rPr>
              <a:t>2</a:t>
            </a:r>
            <a:r>
              <a:rPr lang="en-US" sz="2900" spc="50" dirty="0">
                <a:latin typeface="+mj-lt"/>
              </a:rPr>
              <a:t> (Coefficient of Determination)</a:t>
            </a:r>
          </a:p>
          <a:p>
            <a:pPr>
              <a:buClr>
                <a:srgbClr val="FF3300"/>
              </a:buClr>
              <a:buSzPct val="75000"/>
              <a:buFont typeface="Monotype Sorts" pitchFamily="2" charset="2"/>
              <a:buChar char="l"/>
              <a:defRPr/>
            </a:pPr>
            <a:r>
              <a:rPr lang="en-US" sz="2900" spc="50" dirty="0">
                <a:latin typeface="+mj-lt"/>
              </a:rPr>
              <a:t>Adjusted R</a:t>
            </a:r>
            <a:r>
              <a:rPr lang="en-US" sz="2900" spc="50" baseline="30000" dirty="0">
                <a:latin typeface="+mj-lt"/>
              </a:rPr>
              <a:t>2</a:t>
            </a:r>
          </a:p>
          <a:p>
            <a:pPr>
              <a:buClr>
                <a:srgbClr val="FF3300"/>
              </a:buClr>
              <a:buSzPct val="75000"/>
              <a:buFont typeface="Monotype Sorts" pitchFamily="2" charset="2"/>
              <a:buChar char="l"/>
              <a:defRPr/>
            </a:pPr>
            <a:r>
              <a:rPr lang="en-US" sz="2900" spc="50" dirty="0">
                <a:latin typeface="+mj-lt"/>
              </a:rPr>
              <a:t>Assessing R</a:t>
            </a:r>
            <a:r>
              <a:rPr lang="en-US" sz="2900" spc="50" baseline="30000" dirty="0">
                <a:latin typeface="+mj-lt"/>
              </a:rPr>
              <a:t>2</a:t>
            </a:r>
          </a:p>
          <a:p>
            <a:pPr>
              <a:buClr>
                <a:srgbClr val="FF3300"/>
              </a:buClr>
              <a:buSzPct val="75000"/>
              <a:buFont typeface="Monotype Sorts" pitchFamily="2" charset="2"/>
              <a:buChar char="l"/>
              <a:defRPr/>
            </a:pPr>
            <a:r>
              <a:rPr lang="en-US" sz="2900" i="1" spc="50" dirty="0">
                <a:latin typeface="+mj-lt"/>
              </a:rPr>
              <a:t>Assessing Regression Coefficients (</a:t>
            </a:r>
            <a:r>
              <a:rPr lang="en-US" sz="2900" i="1" spc="50" dirty="0" err="1">
                <a:latin typeface="+mj-lt"/>
              </a:rPr>
              <a:t>Unstandardized</a:t>
            </a:r>
            <a:r>
              <a:rPr lang="en-US" sz="2900" i="1" spc="50" dirty="0">
                <a:latin typeface="+mj-lt"/>
              </a:rPr>
              <a:t>)</a:t>
            </a:r>
          </a:p>
          <a:p>
            <a:pPr>
              <a:buClr>
                <a:srgbClr val="FF3300"/>
              </a:buClr>
              <a:buSzPct val="75000"/>
              <a:buFont typeface="Monotype Sorts" pitchFamily="2" charset="2"/>
              <a:buChar char="l"/>
              <a:defRPr/>
            </a:pPr>
            <a:r>
              <a:rPr lang="en-US" sz="2900" i="1" spc="50" dirty="0">
                <a:latin typeface="+mj-lt"/>
              </a:rPr>
              <a:t>Comparing Regression Coefficients (Beta values)</a:t>
            </a:r>
          </a:p>
          <a:p>
            <a:pPr>
              <a:lnSpc>
                <a:spcPct val="120000"/>
              </a:lnSpc>
              <a:buClr>
                <a:srgbClr val="FF3300"/>
              </a:buClr>
              <a:buSzPct val="75000"/>
              <a:buFont typeface="Monotype Sorts" pitchFamily="2" charset="2"/>
              <a:buChar char="l"/>
              <a:defRPr/>
            </a:pPr>
            <a:r>
              <a:rPr lang="en-US" sz="2900" spc="50" dirty="0" err="1">
                <a:latin typeface="+mj-lt"/>
              </a:rPr>
              <a:t>Multicollinearity</a:t>
            </a:r>
            <a:endParaRPr lang="en-US" sz="2900" spc="50" dirty="0">
              <a:latin typeface="+mj-lt"/>
            </a:endParaRPr>
          </a:p>
          <a:p>
            <a:pPr>
              <a:lnSpc>
                <a:spcPct val="120000"/>
              </a:lnSpc>
              <a:buClr>
                <a:srgbClr val="FF3300"/>
              </a:buClr>
              <a:buSzPct val="75000"/>
              <a:buFont typeface="Monotype Sorts" pitchFamily="2" charset="2"/>
              <a:buChar char="l"/>
              <a:defRPr/>
            </a:pPr>
            <a:r>
              <a:rPr lang="en-US" sz="2900" spc="50" dirty="0">
                <a:latin typeface="+mj-lt"/>
              </a:rPr>
              <a:t>Assumptions</a:t>
            </a:r>
          </a:p>
          <a:p>
            <a:pPr marL="742950" lvl="1">
              <a:buClr>
                <a:srgbClr val="FF3300"/>
              </a:buClr>
              <a:buSzPct val="75000"/>
              <a:buFont typeface="Wingdings" panose="05000000000000000000" pitchFamily="2" charset="2"/>
              <a:buChar char="Ø"/>
              <a:defRPr/>
            </a:pPr>
            <a:r>
              <a:rPr lang="en-US" sz="2900" spc="50" dirty="0">
                <a:latin typeface="+mj-lt"/>
              </a:rPr>
              <a:t>Normality of errors</a:t>
            </a:r>
          </a:p>
          <a:p>
            <a:pPr marL="742950" lvl="1">
              <a:buClr>
                <a:srgbClr val="FF3300"/>
              </a:buClr>
              <a:buSzPct val="75000"/>
              <a:buFont typeface="Wingdings" panose="05000000000000000000" pitchFamily="2" charset="2"/>
              <a:buChar char="Ø"/>
              <a:defRPr/>
            </a:pPr>
            <a:r>
              <a:rPr lang="en-US" sz="2900" spc="50" dirty="0" err="1">
                <a:latin typeface="+mj-lt"/>
              </a:rPr>
              <a:t>Homoscedasticity</a:t>
            </a:r>
            <a:r>
              <a:rPr lang="en-US" sz="2900" spc="50" dirty="0">
                <a:latin typeface="+mj-lt"/>
              </a:rPr>
              <a:t> of errors </a:t>
            </a:r>
          </a:p>
          <a:p>
            <a:pPr marL="742950" lvl="1">
              <a:buClr>
                <a:srgbClr val="FF3300"/>
              </a:buClr>
              <a:buSzPct val="75000"/>
              <a:buFont typeface="Wingdings" panose="05000000000000000000" pitchFamily="2" charset="2"/>
              <a:buChar char="Ø"/>
              <a:defRPr/>
            </a:pPr>
            <a:r>
              <a:rPr lang="en-US" sz="2900" spc="50" dirty="0">
                <a:latin typeface="+mj-lt"/>
              </a:rPr>
              <a:t>Independence of errors</a:t>
            </a:r>
            <a:endParaRPr lang="en-GB" sz="2900" spc="50" dirty="0">
              <a:latin typeface="+mj-lt"/>
            </a:endParaRPr>
          </a:p>
          <a:p>
            <a:pPr eaLnBrk="1" hangingPunct="1">
              <a:defRPr/>
            </a:pPr>
            <a:endParaRPr lang="en-GB" dirty="0">
              <a:latin typeface="+mj-lt"/>
            </a:endParaRPr>
          </a:p>
        </p:txBody>
      </p:sp>
      <p:sp>
        <p:nvSpPr>
          <p:cNvPr id="14340" name="Slide Number Placeholder 3">
            <a:extLst>
              <a:ext uri="{FF2B5EF4-FFF2-40B4-BE49-F238E27FC236}">
                <a16:creationId xmlns:a16="http://schemas.microsoft.com/office/drawing/2014/main" id="{B991D0AE-AC85-4571-82F8-2A91A7E02826}"/>
              </a:ext>
            </a:extLst>
          </p:cNvPr>
          <p:cNvSpPr>
            <a:spLocks noGrp="1" noChangeArrowheads="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1195D3"/>
              </a:buClr>
              <a:buFont typeface="Wingdings" panose="05000000000000000000" pitchFamily="2" charset="2"/>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1195D3"/>
              </a:buClr>
              <a:buFont typeface="Wingdings" panose="05000000000000000000" pitchFamily="2" charset="2"/>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1195D3"/>
              </a:buClr>
              <a:buFont typeface="Wingdings" panose="05000000000000000000" pitchFamily="2" charset="2"/>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DF553F3F-2A11-4162-8CF7-EA8F09CF250E}" type="slidenum">
              <a:rPr lang="en-GB" altLang="en-US" sz="1600">
                <a:solidFill>
                  <a:srgbClr val="BFBFBF"/>
                </a:solidFill>
                <a:cs typeface="Arial" panose="020B0604020202020204" pitchFamily="34" charset="0"/>
              </a:rPr>
              <a:pPr>
                <a:spcBef>
                  <a:spcPct val="0"/>
                </a:spcBef>
                <a:buClrTx/>
                <a:buFontTx/>
                <a:buNone/>
              </a:pPr>
              <a:t>98</a:t>
            </a:fld>
            <a:endParaRPr lang="en-GB" altLang="en-US" sz="1600">
              <a:solidFill>
                <a:srgbClr val="BFBFBF"/>
              </a:solidFill>
              <a:cs typeface="Arial" panose="020B0604020202020204" pitchFamily="34" charset="0"/>
            </a:endParaRPr>
          </a:p>
        </p:txBody>
      </p:sp>
    </p:spTree>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0D3FE-83A4-479C-1ECD-F3CF847A761C}"/>
              </a:ext>
            </a:extLst>
          </p:cNvPr>
          <p:cNvSpPr>
            <a:spLocks noGrp="1"/>
          </p:cNvSpPr>
          <p:nvPr>
            <p:ph type="title"/>
          </p:nvPr>
        </p:nvSpPr>
        <p:spPr/>
        <p:txBody>
          <a:bodyPr/>
          <a:lstStyle/>
          <a:p>
            <a:r>
              <a:rPr lang="en-GB" sz="3200" dirty="0"/>
              <a:t>What drives satisfaction in </a:t>
            </a:r>
            <a:r>
              <a:rPr lang="en-GB" sz="3200" dirty="0" err="1"/>
              <a:t>Samouel’s</a:t>
            </a:r>
            <a:r>
              <a:rPr lang="en-GB" sz="3200" dirty="0"/>
              <a:t> and Gino’s restaurants?</a:t>
            </a:r>
          </a:p>
        </p:txBody>
      </p:sp>
      <p:sp>
        <p:nvSpPr>
          <p:cNvPr id="3" name="Content Placeholder 2">
            <a:extLst>
              <a:ext uri="{FF2B5EF4-FFF2-40B4-BE49-F238E27FC236}">
                <a16:creationId xmlns:a16="http://schemas.microsoft.com/office/drawing/2014/main" id="{D0B79384-6C8F-D93E-F14E-E017F1FE7E3A}"/>
              </a:ext>
            </a:extLst>
          </p:cNvPr>
          <p:cNvSpPr>
            <a:spLocks noGrp="1"/>
          </p:cNvSpPr>
          <p:nvPr>
            <p:ph idx="1"/>
          </p:nvPr>
        </p:nvSpPr>
        <p:spPr>
          <a:xfrm>
            <a:off x="2108463" y="1984700"/>
            <a:ext cx="8102338" cy="4075858"/>
          </a:xfrm>
        </p:spPr>
        <p:txBody>
          <a:bodyPr>
            <a:noAutofit/>
          </a:bodyPr>
          <a:lstStyle/>
          <a:p>
            <a:pPr marL="0" indent="0">
              <a:buNone/>
            </a:pPr>
            <a:r>
              <a:rPr lang="en-GB" sz="2400" dirty="0"/>
              <a:t>We want to look at:</a:t>
            </a:r>
          </a:p>
          <a:p>
            <a:r>
              <a:rPr lang="en-GB" sz="2400" dirty="0"/>
              <a:t>Excellent Food Quality, </a:t>
            </a:r>
          </a:p>
          <a:p>
            <a:r>
              <a:rPr lang="en-GB" sz="2400" dirty="0"/>
              <a:t>Attractive Interior, </a:t>
            </a:r>
          </a:p>
          <a:p>
            <a:r>
              <a:rPr lang="en-GB" sz="2400" dirty="0"/>
              <a:t>Generous Portions, </a:t>
            </a:r>
          </a:p>
          <a:p>
            <a:r>
              <a:rPr lang="en-GB" sz="2400" dirty="0"/>
              <a:t>Excellent Food Taste, </a:t>
            </a:r>
          </a:p>
          <a:p>
            <a:r>
              <a:rPr lang="en-GB" sz="2400" dirty="0"/>
              <a:t>Good Value for Money and </a:t>
            </a:r>
          </a:p>
          <a:p>
            <a:r>
              <a:rPr lang="en-GB" sz="2400" dirty="0"/>
              <a:t>Friendly Employees </a:t>
            </a:r>
          </a:p>
          <a:p>
            <a:pPr marL="0" indent="0">
              <a:buNone/>
            </a:pPr>
            <a:r>
              <a:rPr lang="en-GB" sz="2400" dirty="0"/>
              <a:t>(i.e. variables X1 – X6) </a:t>
            </a:r>
          </a:p>
          <a:p>
            <a:pPr marL="0" indent="0">
              <a:buNone/>
            </a:pPr>
            <a:endParaRPr lang="en-GB" sz="2400" dirty="0"/>
          </a:p>
          <a:p>
            <a:pPr marL="0" indent="0">
              <a:buNone/>
            </a:pPr>
            <a:r>
              <a:rPr lang="en-GB" sz="2400" dirty="0"/>
              <a:t>DV - can they explain Satisfaction (X17).</a:t>
            </a:r>
          </a:p>
        </p:txBody>
      </p:sp>
      <p:sp>
        <p:nvSpPr>
          <p:cNvPr id="4" name="Slide Number Placeholder 3">
            <a:extLst>
              <a:ext uri="{FF2B5EF4-FFF2-40B4-BE49-F238E27FC236}">
                <a16:creationId xmlns:a16="http://schemas.microsoft.com/office/drawing/2014/main" id="{B6BFF859-62A4-7A70-5040-F0806658FC4E}"/>
              </a:ext>
            </a:extLst>
          </p:cNvPr>
          <p:cNvSpPr>
            <a:spLocks noGrp="1"/>
          </p:cNvSpPr>
          <p:nvPr>
            <p:ph type="sldNum" sz="quarter" idx="10"/>
          </p:nvPr>
        </p:nvSpPr>
        <p:spPr/>
        <p:txBody>
          <a:bodyPr/>
          <a:lstStyle/>
          <a:p>
            <a:fld id="{472ADBD5-8D9A-4EA0-831A-8F4A1A35492C}" type="slidenum">
              <a:rPr lang="en-GB" altLang="en-US" smtClean="0"/>
              <a:pPr/>
              <a:t>99</a:t>
            </a:fld>
            <a:endParaRPr lang="en-GB" altLang="en-US"/>
          </a:p>
        </p:txBody>
      </p:sp>
      <p:sp>
        <p:nvSpPr>
          <p:cNvPr id="5" name="TextBox 4">
            <a:extLst>
              <a:ext uri="{FF2B5EF4-FFF2-40B4-BE49-F238E27FC236}">
                <a16:creationId xmlns:a16="http://schemas.microsoft.com/office/drawing/2014/main" id="{AA40796D-4F1A-7208-A8E5-447F7E7E02DB}"/>
              </a:ext>
            </a:extLst>
          </p:cNvPr>
          <p:cNvSpPr txBox="1"/>
          <p:nvPr/>
        </p:nvSpPr>
        <p:spPr>
          <a:xfrm>
            <a:off x="6561930" y="5514681"/>
            <a:ext cx="697584" cy="369332"/>
          </a:xfrm>
          <a:prstGeom prst="rect">
            <a:avLst/>
          </a:prstGeom>
          <a:noFill/>
        </p:spPr>
        <p:txBody>
          <a:bodyPr wrap="square" rtlCol="0">
            <a:spAutoFit/>
          </a:bodyPr>
          <a:lstStyle/>
          <a:p>
            <a:r>
              <a:rPr lang="en-GB">
                <a:solidFill>
                  <a:srgbClr val="FF0000"/>
                </a:solidFill>
              </a:rPr>
              <a:t>DV</a:t>
            </a:r>
            <a:endParaRPr lang="en-GB" dirty="0">
              <a:solidFill>
                <a:srgbClr val="FF0000"/>
              </a:solidFill>
            </a:endParaRPr>
          </a:p>
        </p:txBody>
      </p:sp>
      <p:sp>
        <p:nvSpPr>
          <p:cNvPr id="6" name="TextBox 5">
            <a:extLst>
              <a:ext uri="{FF2B5EF4-FFF2-40B4-BE49-F238E27FC236}">
                <a16:creationId xmlns:a16="http://schemas.microsoft.com/office/drawing/2014/main" id="{B44196CA-0BBC-BA51-1A32-077A1D675D9B}"/>
              </a:ext>
            </a:extLst>
          </p:cNvPr>
          <p:cNvSpPr txBox="1"/>
          <p:nvPr/>
        </p:nvSpPr>
        <p:spPr>
          <a:xfrm>
            <a:off x="6761464" y="3198167"/>
            <a:ext cx="697584" cy="369332"/>
          </a:xfrm>
          <a:prstGeom prst="rect">
            <a:avLst/>
          </a:prstGeom>
          <a:noFill/>
        </p:spPr>
        <p:txBody>
          <a:bodyPr wrap="square" rtlCol="0">
            <a:spAutoFit/>
          </a:bodyPr>
          <a:lstStyle/>
          <a:p>
            <a:r>
              <a:rPr lang="en-GB" dirty="0">
                <a:solidFill>
                  <a:srgbClr val="0070C0"/>
                </a:solidFill>
              </a:rPr>
              <a:t>IVs</a:t>
            </a:r>
          </a:p>
        </p:txBody>
      </p:sp>
    </p:spTree>
    <p:extLst>
      <p:ext uri="{BB962C8B-B14F-4D97-AF65-F5344CB8AC3E}">
        <p14:creationId xmlns:p14="http://schemas.microsoft.com/office/powerpoint/2010/main" val="1606672594"/>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908FDD2-F01C-7917-C42E-494ECFD74AE2}"/>
              </a:ext>
            </a:extLst>
          </p:cNvPr>
          <p:cNvSpPr>
            <a:spLocks noGrp="1"/>
          </p:cNvSpPr>
          <p:nvPr>
            <p:ph type="sldNum" sz="quarter" idx="10"/>
          </p:nvPr>
        </p:nvSpPr>
        <p:spPr>
          <a:xfrm>
            <a:off x="8077200" y="6501045"/>
            <a:ext cx="2133600" cy="365125"/>
          </a:xfrm>
        </p:spPr>
        <p:txBody>
          <a:bodyPr/>
          <a:lstStyle/>
          <a:p>
            <a:fld id="{472ADBD5-8D9A-4EA0-831A-8F4A1A35492C}" type="slidenum">
              <a:rPr lang="en-GB" altLang="en-US" smtClean="0"/>
              <a:pPr/>
              <a:t>100</a:t>
            </a:fld>
            <a:endParaRPr lang="en-GB" altLang="en-US"/>
          </a:p>
        </p:txBody>
      </p:sp>
      <p:pic>
        <p:nvPicPr>
          <p:cNvPr id="8" name="Picture 7">
            <a:extLst>
              <a:ext uri="{FF2B5EF4-FFF2-40B4-BE49-F238E27FC236}">
                <a16:creationId xmlns:a16="http://schemas.microsoft.com/office/drawing/2014/main" id="{E9EC5512-E37D-C66B-92EB-23E3EB16A36A}"/>
              </a:ext>
            </a:extLst>
          </p:cNvPr>
          <p:cNvPicPr>
            <a:picLocks noChangeAspect="1"/>
          </p:cNvPicPr>
          <p:nvPr/>
        </p:nvPicPr>
        <p:blipFill>
          <a:blip r:embed="rId2"/>
          <a:stretch>
            <a:fillRect/>
          </a:stretch>
        </p:blipFill>
        <p:spPr>
          <a:xfrm>
            <a:off x="3569617" y="678732"/>
            <a:ext cx="4334464" cy="3706048"/>
          </a:xfrm>
          <a:prstGeom prst="rect">
            <a:avLst/>
          </a:prstGeom>
        </p:spPr>
      </p:pic>
      <p:pic>
        <p:nvPicPr>
          <p:cNvPr id="10" name="Picture 9">
            <a:extLst>
              <a:ext uri="{FF2B5EF4-FFF2-40B4-BE49-F238E27FC236}">
                <a16:creationId xmlns:a16="http://schemas.microsoft.com/office/drawing/2014/main" id="{8159B8FD-F4EA-1B45-1C57-0B00EFAD7C43}"/>
              </a:ext>
            </a:extLst>
          </p:cNvPr>
          <p:cNvPicPr>
            <a:picLocks noChangeAspect="1"/>
          </p:cNvPicPr>
          <p:nvPr/>
        </p:nvPicPr>
        <p:blipFill>
          <a:blip r:embed="rId3"/>
          <a:stretch>
            <a:fillRect/>
          </a:stretch>
        </p:blipFill>
        <p:spPr>
          <a:xfrm>
            <a:off x="6992982" y="2518330"/>
            <a:ext cx="3345904" cy="3191757"/>
          </a:xfrm>
          <a:prstGeom prst="rect">
            <a:avLst/>
          </a:prstGeom>
        </p:spPr>
      </p:pic>
      <p:cxnSp>
        <p:nvCxnSpPr>
          <p:cNvPr id="12" name="Straight Arrow Connector 11">
            <a:extLst>
              <a:ext uri="{FF2B5EF4-FFF2-40B4-BE49-F238E27FC236}">
                <a16:creationId xmlns:a16="http://schemas.microsoft.com/office/drawing/2014/main" id="{3AD2582B-F855-8089-04E1-27DAFEDD517E}"/>
              </a:ext>
            </a:extLst>
          </p:cNvPr>
          <p:cNvCxnSpPr/>
          <p:nvPr/>
        </p:nvCxnSpPr>
        <p:spPr bwMode="auto">
          <a:xfrm>
            <a:off x="7755119" y="1140645"/>
            <a:ext cx="904973" cy="1498862"/>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pic>
        <p:nvPicPr>
          <p:cNvPr id="14" name="Picture 13">
            <a:extLst>
              <a:ext uri="{FF2B5EF4-FFF2-40B4-BE49-F238E27FC236}">
                <a16:creationId xmlns:a16="http://schemas.microsoft.com/office/drawing/2014/main" id="{311523D3-0337-E17B-C0EB-2D1EEB41D77E}"/>
              </a:ext>
            </a:extLst>
          </p:cNvPr>
          <p:cNvPicPr>
            <a:picLocks noChangeAspect="1"/>
          </p:cNvPicPr>
          <p:nvPr/>
        </p:nvPicPr>
        <p:blipFill>
          <a:blip r:embed="rId4"/>
          <a:stretch>
            <a:fillRect/>
          </a:stretch>
        </p:blipFill>
        <p:spPr>
          <a:xfrm>
            <a:off x="2690003" y="3693553"/>
            <a:ext cx="2833883" cy="2409149"/>
          </a:xfrm>
          <a:prstGeom prst="rect">
            <a:avLst/>
          </a:prstGeom>
        </p:spPr>
      </p:pic>
      <p:cxnSp>
        <p:nvCxnSpPr>
          <p:cNvPr id="16" name="Straight Arrow Connector 15">
            <a:extLst>
              <a:ext uri="{FF2B5EF4-FFF2-40B4-BE49-F238E27FC236}">
                <a16:creationId xmlns:a16="http://schemas.microsoft.com/office/drawing/2014/main" id="{7ECE331C-911B-D40A-F19C-D91F823363A8}"/>
              </a:ext>
            </a:extLst>
          </p:cNvPr>
          <p:cNvCxnSpPr/>
          <p:nvPr/>
        </p:nvCxnSpPr>
        <p:spPr bwMode="auto">
          <a:xfrm flipH="1">
            <a:off x="4106944" y="1432877"/>
            <a:ext cx="3327662" cy="2414011"/>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sp>
        <p:nvSpPr>
          <p:cNvPr id="17" name="Rectangle: Rounded Corners 16">
            <a:extLst>
              <a:ext uri="{FF2B5EF4-FFF2-40B4-BE49-F238E27FC236}">
                <a16:creationId xmlns:a16="http://schemas.microsoft.com/office/drawing/2014/main" id="{DC858C2B-3CB7-EA80-F729-2397E33BE8A0}"/>
              </a:ext>
            </a:extLst>
          </p:cNvPr>
          <p:cNvSpPr/>
          <p:nvPr/>
        </p:nvSpPr>
        <p:spPr bwMode="auto">
          <a:xfrm>
            <a:off x="2766458" y="5307291"/>
            <a:ext cx="682495" cy="216816"/>
          </a:xfrm>
          <a:prstGeom prst="roundRect">
            <a:avLst/>
          </a:prstGeom>
          <a:noFill/>
          <a:ln w="28575"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eaLnBrk="0" fontAlgn="base" hangingPunct="0">
              <a:spcBef>
                <a:spcPct val="0"/>
              </a:spcBef>
              <a:spcAft>
                <a:spcPct val="0"/>
              </a:spcAft>
            </a:pPr>
            <a:endParaRPr lang="en-GB" sz="2400">
              <a:latin typeface="Arial" charset="0"/>
              <a:ea typeface="ＭＳ Ｐゴシック" pitchFamily="-64" charset="-128"/>
            </a:endParaRPr>
          </a:p>
        </p:txBody>
      </p:sp>
      <p:sp>
        <p:nvSpPr>
          <p:cNvPr id="18" name="Rectangle: Rounded Corners 17">
            <a:extLst>
              <a:ext uri="{FF2B5EF4-FFF2-40B4-BE49-F238E27FC236}">
                <a16:creationId xmlns:a16="http://schemas.microsoft.com/office/drawing/2014/main" id="{2EC5BC70-4BDA-A0AD-C698-FE450556D2FB}"/>
              </a:ext>
            </a:extLst>
          </p:cNvPr>
          <p:cNvSpPr/>
          <p:nvPr/>
        </p:nvSpPr>
        <p:spPr bwMode="auto">
          <a:xfrm>
            <a:off x="4159100" y="4558610"/>
            <a:ext cx="1229891" cy="580314"/>
          </a:xfrm>
          <a:prstGeom prst="roundRect">
            <a:avLst/>
          </a:prstGeom>
          <a:noFill/>
          <a:ln w="28575"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eaLnBrk="0" fontAlgn="base" hangingPunct="0">
              <a:spcBef>
                <a:spcPct val="0"/>
              </a:spcBef>
              <a:spcAft>
                <a:spcPct val="0"/>
              </a:spcAft>
            </a:pPr>
            <a:endParaRPr lang="en-GB" sz="2400">
              <a:latin typeface="Arial" charset="0"/>
              <a:ea typeface="ＭＳ Ｐゴシック" pitchFamily="-64" charset="-128"/>
            </a:endParaRPr>
          </a:p>
        </p:txBody>
      </p:sp>
      <p:sp>
        <p:nvSpPr>
          <p:cNvPr id="19" name="Rectangle: Rounded Corners 18">
            <a:extLst>
              <a:ext uri="{FF2B5EF4-FFF2-40B4-BE49-F238E27FC236}">
                <a16:creationId xmlns:a16="http://schemas.microsoft.com/office/drawing/2014/main" id="{60CAD586-C367-369C-E9A4-D1F3A428966B}"/>
              </a:ext>
            </a:extLst>
          </p:cNvPr>
          <p:cNvSpPr/>
          <p:nvPr/>
        </p:nvSpPr>
        <p:spPr bwMode="auto">
          <a:xfrm>
            <a:off x="7077959" y="4212754"/>
            <a:ext cx="1544424" cy="571353"/>
          </a:xfrm>
          <a:prstGeom prst="roundRect">
            <a:avLst/>
          </a:prstGeom>
          <a:noFill/>
          <a:ln w="28575"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eaLnBrk="0" fontAlgn="base" hangingPunct="0">
              <a:spcBef>
                <a:spcPct val="0"/>
              </a:spcBef>
              <a:spcAft>
                <a:spcPct val="0"/>
              </a:spcAft>
            </a:pPr>
            <a:endParaRPr lang="en-GB" sz="2400">
              <a:latin typeface="Arial" charset="0"/>
              <a:ea typeface="ＭＳ Ｐゴシック" pitchFamily="-64" charset="-128"/>
            </a:endParaRPr>
          </a:p>
        </p:txBody>
      </p:sp>
      <p:sp>
        <p:nvSpPr>
          <p:cNvPr id="20" name="Rectangle: Rounded Corners 19">
            <a:extLst>
              <a:ext uri="{FF2B5EF4-FFF2-40B4-BE49-F238E27FC236}">
                <a16:creationId xmlns:a16="http://schemas.microsoft.com/office/drawing/2014/main" id="{58791056-5A31-2ECB-0BB4-A6C922F70F68}"/>
              </a:ext>
            </a:extLst>
          </p:cNvPr>
          <p:cNvSpPr/>
          <p:nvPr/>
        </p:nvSpPr>
        <p:spPr bwMode="auto">
          <a:xfrm>
            <a:off x="8441409" y="3770723"/>
            <a:ext cx="1544936" cy="246468"/>
          </a:xfrm>
          <a:prstGeom prst="roundRect">
            <a:avLst/>
          </a:prstGeom>
          <a:noFill/>
          <a:ln w="28575"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eaLnBrk="0" fontAlgn="base" hangingPunct="0">
              <a:spcBef>
                <a:spcPct val="0"/>
              </a:spcBef>
              <a:spcAft>
                <a:spcPct val="0"/>
              </a:spcAft>
            </a:pPr>
            <a:endParaRPr lang="en-GB" sz="2400">
              <a:latin typeface="Arial" charset="0"/>
              <a:ea typeface="ＭＳ Ｐゴシック" pitchFamily="-64" charset="-128"/>
            </a:endParaRPr>
          </a:p>
        </p:txBody>
      </p:sp>
      <p:sp>
        <p:nvSpPr>
          <p:cNvPr id="21" name="TextBox 20">
            <a:extLst>
              <a:ext uri="{FF2B5EF4-FFF2-40B4-BE49-F238E27FC236}">
                <a16:creationId xmlns:a16="http://schemas.microsoft.com/office/drawing/2014/main" id="{0FBC98EF-E49F-7079-4E21-B694FCB8779F}"/>
              </a:ext>
            </a:extLst>
          </p:cNvPr>
          <p:cNvSpPr txBox="1"/>
          <p:nvPr/>
        </p:nvSpPr>
        <p:spPr>
          <a:xfrm>
            <a:off x="2690003" y="6202497"/>
            <a:ext cx="7230359" cy="646331"/>
          </a:xfrm>
          <a:prstGeom prst="rect">
            <a:avLst/>
          </a:prstGeom>
          <a:noFill/>
        </p:spPr>
        <p:txBody>
          <a:bodyPr wrap="square" rtlCol="0">
            <a:spAutoFit/>
          </a:bodyPr>
          <a:lstStyle/>
          <a:p>
            <a:r>
              <a:rPr lang="en-GB" dirty="0"/>
              <a:t>This sets up everything we need for the regression. The next slides explain the output. </a:t>
            </a:r>
          </a:p>
        </p:txBody>
      </p:sp>
      <p:sp>
        <p:nvSpPr>
          <p:cNvPr id="22" name="TextBox 21">
            <a:extLst>
              <a:ext uri="{FF2B5EF4-FFF2-40B4-BE49-F238E27FC236}">
                <a16:creationId xmlns:a16="http://schemas.microsoft.com/office/drawing/2014/main" id="{2EA74607-CDDA-9E27-B2F0-9A78233BC814}"/>
              </a:ext>
            </a:extLst>
          </p:cNvPr>
          <p:cNvSpPr txBox="1"/>
          <p:nvPr/>
        </p:nvSpPr>
        <p:spPr>
          <a:xfrm>
            <a:off x="5736849" y="4630186"/>
            <a:ext cx="1256133" cy="646331"/>
          </a:xfrm>
          <a:prstGeom prst="rect">
            <a:avLst/>
          </a:prstGeom>
          <a:noFill/>
        </p:spPr>
        <p:txBody>
          <a:bodyPr wrap="square" rtlCol="0">
            <a:spAutoFit/>
          </a:bodyPr>
          <a:lstStyle/>
          <a:p>
            <a:pPr algn="r"/>
            <a:r>
              <a:rPr lang="en-GB" dirty="0"/>
              <a:t>Check for outliers</a:t>
            </a:r>
          </a:p>
        </p:txBody>
      </p:sp>
      <p:cxnSp>
        <p:nvCxnSpPr>
          <p:cNvPr id="24" name="Straight Arrow Connector 23">
            <a:extLst>
              <a:ext uri="{FF2B5EF4-FFF2-40B4-BE49-F238E27FC236}">
                <a16:creationId xmlns:a16="http://schemas.microsoft.com/office/drawing/2014/main" id="{A38DD898-B79D-8261-DC4A-71B7649291B7}"/>
              </a:ext>
            </a:extLst>
          </p:cNvPr>
          <p:cNvCxnSpPr>
            <a:cxnSpLocks/>
            <a:stCxn id="25" idx="1"/>
          </p:cNvCxnSpPr>
          <p:nvPr/>
        </p:nvCxnSpPr>
        <p:spPr bwMode="auto">
          <a:xfrm flipH="1">
            <a:off x="8275028" y="4384780"/>
            <a:ext cx="658440" cy="16168"/>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sp>
        <p:nvSpPr>
          <p:cNvPr id="25" name="TextBox 24">
            <a:extLst>
              <a:ext uri="{FF2B5EF4-FFF2-40B4-BE49-F238E27FC236}">
                <a16:creationId xmlns:a16="http://schemas.microsoft.com/office/drawing/2014/main" id="{6DE5BFD0-3450-87A5-F3AA-AA9885898734}"/>
              </a:ext>
            </a:extLst>
          </p:cNvPr>
          <p:cNvSpPr txBox="1"/>
          <p:nvPr/>
        </p:nvSpPr>
        <p:spPr>
          <a:xfrm>
            <a:off x="8933469" y="4061615"/>
            <a:ext cx="1664927" cy="646331"/>
          </a:xfrm>
          <a:prstGeom prst="rect">
            <a:avLst/>
          </a:prstGeom>
          <a:noFill/>
        </p:spPr>
        <p:txBody>
          <a:bodyPr wrap="square" rtlCol="0">
            <a:spAutoFit/>
          </a:bodyPr>
          <a:lstStyle/>
          <a:p>
            <a:r>
              <a:rPr lang="en-GB" dirty="0"/>
              <a:t>Independence of errors</a:t>
            </a:r>
          </a:p>
        </p:txBody>
      </p:sp>
      <p:cxnSp>
        <p:nvCxnSpPr>
          <p:cNvPr id="28" name="Straight Arrow Connector 27">
            <a:extLst>
              <a:ext uri="{FF2B5EF4-FFF2-40B4-BE49-F238E27FC236}">
                <a16:creationId xmlns:a16="http://schemas.microsoft.com/office/drawing/2014/main" id="{53F7F1C2-31FF-51C7-B066-5A5C095C0E13}"/>
              </a:ext>
            </a:extLst>
          </p:cNvPr>
          <p:cNvCxnSpPr/>
          <p:nvPr/>
        </p:nvCxnSpPr>
        <p:spPr bwMode="auto">
          <a:xfrm flipV="1">
            <a:off x="6992982" y="4707945"/>
            <a:ext cx="177674" cy="231702"/>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sp>
        <p:nvSpPr>
          <p:cNvPr id="30" name="TextBox 29">
            <a:extLst>
              <a:ext uri="{FF2B5EF4-FFF2-40B4-BE49-F238E27FC236}">
                <a16:creationId xmlns:a16="http://schemas.microsoft.com/office/drawing/2014/main" id="{A9059EFA-7AC4-A4B6-B594-D20E61835408}"/>
              </a:ext>
            </a:extLst>
          </p:cNvPr>
          <p:cNvSpPr txBox="1"/>
          <p:nvPr/>
        </p:nvSpPr>
        <p:spPr>
          <a:xfrm>
            <a:off x="1712536" y="2639508"/>
            <a:ext cx="1387606" cy="1200329"/>
          </a:xfrm>
          <a:prstGeom prst="rect">
            <a:avLst/>
          </a:prstGeom>
          <a:noFill/>
        </p:spPr>
        <p:txBody>
          <a:bodyPr wrap="square" rtlCol="0">
            <a:spAutoFit/>
          </a:bodyPr>
          <a:lstStyle/>
          <a:p>
            <a:r>
              <a:rPr lang="en-GB" dirty="0"/>
              <a:t>Check for normally distributed errors</a:t>
            </a:r>
          </a:p>
        </p:txBody>
      </p:sp>
      <p:cxnSp>
        <p:nvCxnSpPr>
          <p:cNvPr id="32" name="Connector: Elbow 31">
            <a:extLst>
              <a:ext uri="{FF2B5EF4-FFF2-40B4-BE49-F238E27FC236}">
                <a16:creationId xmlns:a16="http://schemas.microsoft.com/office/drawing/2014/main" id="{109B1A3F-FD2B-4452-26D5-45B6CF5BB13C}"/>
              </a:ext>
            </a:extLst>
          </p:cNvPr>
          <p:cNvCxnSpPr>
            <a:stCxn id="30" idx="2"/>
            <a:endCxn id="17" idx="1"/>
          </p:cNvCxnSpPr>
          <p:nvPr/>
        </p:nvCxnSpPr>
        <p:spPr bwMode="auto">
          <a:xfrm rot="16200000" flipH="1">
            <a:off x="1798468" y="4447708"/>
            <a:ext cx="1575863" cy="360118"/>
          </a:xfrm>
          <a:prstGeom prst="bentConnector2">
            <a:avLst/>
          </a:prstGeom>
          <a:solidFill>
            <a:schemeClr val="accent1"/>
          </a:solidFill>
          <a:ln w="9525" cap="flat" cmpd="sng" algn="ctr">
            <a:solidFill>
              <a:schemeClr val="tx1"/>
            </a:solidFill>
            <a:prstDash val="solid"/>
            <a:round/>
            <a:headEnd type="none" w="med" len="med"/>
            <a:tailEnd type="triangle"/>
          </a:ln>
          <a:effectLst/>
        </p:spPr>
      </p:cxnSp>
      <p:sp>
        <p:nvSpPr>
          <p:cNvPr id="33" name="TextBox 32">
            <a:extLst>
              <a:ext uri="{FF2B5EF4-FFF2-40B4-BE49-F238E27FC236}">
                <a16:creationId xmlns:a16="http://schemas.microsoft.com/office/drawing/2014/main" id="{C8B4DB7D-B2B5-DD3E-F649-2E9480116031}"/>
              </a:ext>
            </a:extLst>
          </p:cNvPr>
          <p:cNvSpPr txBox="1"/>
          <p:nvPr/>
        </p:nvSpPr>
        <p:spPr>
          <a:xfrm>
            <a:off x="5032706" y="5438826"/>
            <a:ext cx="2018270" cy="646331"/>
          </a:xfrm>
          <a:prstGeom prst="rect">
            <a:avLst/>
          </a:prstGeom>
          <a:noFill/>
        </p:spPr>
        <p:txBody>
          <a:bodyPr wrap="square" rtlCol="0">
            <a:spAutoFit/>
          </a:bodyPr>
          <a:lstStyle/>
          <a:p>
            <a:r>
              <a:rPr lang="en-GB" dirty="0"/>
              <a:t>Check for homoscedasticity</a:t>
            </a:r>
          </a:p>
        </p:txBody>
      </p:sp>
      <p:cxnSp>
        <p:nvCxnSpPr>
          <p:cNvPr id="35" name="Straight Arrow Connector 34">
            <a:extLst>
              <a:ext uri="{FF2B5EF4-FFF2-40B4-BE49-F238E27FC236}">
                <a16:creationId xmlns:a16="http://schemas.microsoft.com/office/drawing/2014/main" id="{F4E0A626-C615-79A1-E9E5-D780DDFCAFF6}"/>
              </a:ext>
            </a:extLst>
          </p:cNvPr>
          <p:cNvCxnSpPr>
            <a:endCxn id="18" idx="2"/>
          </p:cNvCxnSpPr>
          <p:nvPr/>
        </p:nvCxnSpPr>
        <p:spPr bwMode="auto">
          <a:xfrm flipH="1" flipV="1">
            <a:off x="4774046" y="5138925"/>
            <a:ext cx="219019" cy="643475"/>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sp>
        <p:nvSpPr>
          <p:cNvPr id="36" name="TextBox 35">
            <a:extLst>
              <a:ext uri="{FF2B5EF4-FFF2-40B4-BE49-F238E27FC236}">
                <a16:creationId xmlns:a16="http://schemas.microsoft.com/office/drawing/2014/main" id="{CC43FA8F-4B8E-80DA-0757-0329DA93FE05}"/>
              </a:ext>
            </a:extLst>
          </p:cNvPr>
          <p:cNvSpPr txBox="1"/>
          <p:nvPr/>
        </p:nvSpPr>
        <p:spPr>
          <a:xfrm>
            <a:off x="8614794" y="1629557"/>
            <a:ext cx="1769391" cy="646331"/>
          </a:xfrm>
          <a:prstGeom prst="rect">
            <a:avLst/>
          </a:prstGeom>
          <a:noFill/>
        </p:spPr>
        <p:txBody>
          <a:bodyPr wrap="square" rtlCol="0">
            <a:spAutoFit/>
          </a:bodyPr>
          <a:lstStyle/>
          <a:p>
            <a:r>
              <a:rPr lang="en-GB" dirty="0"/>
              <a:t>Check for </a:t>
            </a:r>
            <a:r>
              <a:rPr lang="en-GB" dirty="0" err="1"/>
              <a:t>multicolinearity</a:t>
            </a:r>
            <a:endParaRPr lang="en-GB" dirty="0"/>
          </a:p>
        </p:txBody>
      </p:sp>
      <p:cxnSp>
        <p:nvCxnSpPr>
          <p:cNvPr id="38" name="Straight Arrow Connector 37">
            <a:extLst>
              <a:ext uri="{FF2B5EF4-FFF2-40B4-BE49-F238E27FC236}">
                <a16:creationId xmlns:a16="http://schemas.microsoft.com/office/drawing/2014/main" id="{016C49F3-CA14-9D2D-9E22-9282B6F979CA}"/>
              </a:ext>
            </a:extLst>
          </p:cNvPr>
          <p:cNvCxnSpPr>
            <a:stCxn id="36" idx="2"/>
            <a:endCxn id="20" idx="0"/>
          </p:cNvCxnSpPr>
          <p:nvPr/>
        </p:nvCxnSpPr>
        <p:spPr bwMode="auto">
          <a:xfrm flipH="1">
            <a:off x="9213877" y="2275887"/>
            <a:ext cx="285612" cy="1494836"/>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sp>
        <p:nvSpPr>
          <p:cNvPr id="39" name="TextBox 38">
            <a:extLst>
              <a:ext uri="{FF2B5EF4-FFF2-40B4-BE49-F238E27FC236}">
                <a16:creationId xmlns:a16="http://schemas.microsoft.com/office/drawing/2014/main" id="{8DF1F752-BA5B-5C3B-9793-95605FAD659E}"/>
              </a:ext>
            </a:extLst>
          </p:cNvPr>
          <p:cNvSpPr txBox="1"/>
          <p:nvPr/>
        </p:nvSpPr>
        <p:spPr>
          <a:xfrm>
            <a:off x="3239679" y="160256"/>
            <a:ext cx="5201731" cy="369332"/>
          </a:xfrm>
          <a:prstGeom prst="rect">
            <a:avLst/>
          </a:prstGeom>
          <a:noFill/>
        </p:spPr>
        <p:txBody>
          <a:bodyPr wrap="square" rtlCol="0">
            <a:spAutoFit/>
          </a:bodyPr>
          <a:lstStyle/>
          <a:p>
            <a:r>
              <a:rPr lang="en-GB" dirty="0" err="1"/>
              <a:t>Analyze</a:t>
            </a:r>
            <a:r>
              <a:rPr lang="en-GB" dirty="0"/>
              <a:t> </a:t>
            </a:r>
            <a:r>
              <a:rPr lang="en-GB" dirty="0">
                <a:sym typeface="Wingdings" panose="05000000000000000000" pitchFamily="2" charset="2"/>
              </a:rPr>
              <a:t></a:t>
            </a:r>
            <a:r>
              <a:rPr lang="en-GB" dirty="0"/>
              <a:t> Regression </a:t>
            </a:r>
            <a:r>
              <a:rPr lang="en-GB" dirty="0">
                <a:sym typeface="Wingdings" panose="05000000000000000000" pitchFamily="2" charset="2"/>
              </a:rPr>
              <a:t></a:t>
            </a:r>
            <a:r>
              <a:rPr lang="en-GB" dirty="0"/>
              <a:t> Linear</a:t>
            </a:r>
          </a:p>
        </p:txBody>
      </p:sp>
    </p:spTree>
    <p:extLst>
      <p:ext uri="{BB962C8B-B14F-4D97-AF65-F5344CB8AC3E}">
        <p14:creationId xmlns:p14="http://schemas.microsoft.com/office/powerpoint/2010/main" val="1207846063"/>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5550C-5F9A-BC8A-B850-78BACA81FB57}"/>
              </a:ext>
            </a:extLst>
          </p:cNvPr>
          <p:cNvSpPr>
            <a:spLocks noGrp="1"/>
          </p:cNvSpPr>
          <p:nvPr>
            <p:ph type="title"/>
          </p:nvPr>
        </p:nvSpPr>
        <p:spPr/>
        <p:txBody>
          <a:bodyPr/>
          <a:lstStyle/>
          <a:p>
            <a:r>
              <a:rPr lang="en-GB" dirty="0"/>
              <a:t>Testing for outliers</a:t>
            </a:r>
          </a:p>
        </p:txBody>
      </p:sp>
      <p:sp>
        <p:nvSpPr>
          <p:cNvPr id="3" name="Content Placeholder 2">
            <a:extLst>
              <a:ext uri="{FF2B5EF4-FFF2-40B4-BE49-F238E27FC236}">
                <a16:creationId xmlns:a16="http://schemas.microsoft.com/office/drawing/2014/main" id="{62E4210B-CFD0-0D53-8A6C-4E91B9C9BC80}"/>
              </a:ext>
            </a:extLst>
          </p:cNvPr>
          <p:cNvSpPr>
            <a:spLocks noGrp="1"/>
          </p:cNvSpPr>
          <p:nvPr>
            <p:ph idx="1"/>
          </p:nvPr>
        </p:nvSpPr>
        <p:spPr>
          <a:xfrm>
            <a:off x="2033048" y="1984701"/>
            <a:ext cx="8177753" cy="1076325"/>
          </a:xfrm>
        </p:spPr>
        <p:txBody>
          <a:bodyPr>
            <a:noAutofit/>
          </a:bodyPr>
          <a:lstStyle/>
          <a:p>
            <a:r>
              <a:rPr lang="en-GB" sz="2000" dirty="0"/>
              <a:t>First thing we need to do is test for outliers (very big or very small residuals)</a:t>
            </a:r>
          </a:p>
          <a:p>
            <a:endParaRPr lang="en-GB" sz="2000" dirty="0"/>
          </a:p>
          <a:p>
            <a:endParaRPr lang="en-GB" sz="2000" dirty="0"/>
          </a:p>
          <a:p>
            <a:endParaRPr lang="en-GB" sz="2000" dirty="0"/>
          </a:p>
          <a:p>
            <a:endParaRPr lang="en-GB" sz="2000" dirty="0"/>
          </a:p>
          <a:p>
            <a:r>
              <a:rPr lang="en-GB" sz="2000" dirty="0"/>
              <a:t>The presence of outliers affects our R squared and the regression coefficients.  We can remove it to see what effect it has.  If there is more than one outlier, we would try removing them </a:t>
            </a:r>
            <a:r>
              <a:rPr lang="en-GB" sz="2000" b="1" u="sng" dirty="0"/>
              <a:t>one at a time </a:t>
            </a:r>
            <a:r>
              <a:rPr lang="en-GB" sz="2000" dirty="0"/>
              <a:t>(choosing the biggest each time)</a:t>
            </a:r>
          </a:p>
          <a:p>
            <a:r>
              <a:rPr lang="en-GB" sz="2000" dirty="0"/>
              <a:t>We would highlight row 55 and press delete, then re-run the regression.</a:t>
            </a:r>
          </a:p>
        </p:txBody>
      </p:sp>
      <p:sp>
        <p:nvSpPr>
          <p:cNvPr id="4" name="Slide Number Placeholder 3">
            <a:extLst>
              <a:ext uri="{FF2B5EF4-FFF2-40B4-BE49-F238E27FC236}">
                <a16:creationId xmlns:a16="http://schemas.microsoft.com/office/drawing/2014/main" id="{D95AF72D-588C-188F-32E8-A92875A3E369}"/>
              </a:ext>
            </a:extLst>
          </p:cNvPr>
          <p:cNvSpPr>
            <a:spLocks noGrp="1"/>
          </p:cNvSpPr>
          <p:nvPr>
            <p:ph type="sldNum" sz="quarter" idx="10"/>
          </p:nvPr>
        </p:nvSpPr>
        <p:spPr/>
        <p:txBody>
          <a:bodyPr/>
          <a:lstStyle/>
          <a:p>
            <a:fld id="{472ADBD5-8D9A-4EA0-831A-8F4A1A35492C}" type="slidenum">
              <a:rPr lang="en-GB" altLang="en-US" smtClean="0"/>
              <a:pPr/>
              <a:t>101</a:t>
            </a:fld>
            <a:endParaRPr lang="en-GB" altLang="en-US"/>
          </a:p>
        </p:txBody>
      </p:sp>
      <p:pic>
        <p:nvPicPr>
          <p:cNvPr id="6" name="Picture 5">
            <a:extLst>
              <a:ext uri="{FF2B5EF4-FFF2-40B4-BE49-F238E27FC236}">
                <a16:creationId xmlns:a16="http://schemas.microsoft.com/office/drawing/2014/main" id="{C9A04B87-142A-5801-D16C-B1162E303D74}"/>
              </a:ext>
            </a:extLst>
          </p:cNvPr>
          <p:cNvPicPr>
            <a:picLocks noChangeAspect="1"/>
          </p:cNvPicPr>
          <p:nvPr/>
        </p:nvPicPr>
        <p:blipFill>
          <a:blip r:embed="rId2"/>
          <a:stretch>
            <a:fillRect/>
          </a:stretch>
        </p:blipFill>
        <p:spPr>
          <a:xfrm>
            <a:off x="2354689" y="3059503"/>
            <a:ext cx="4352925" cy="1076325"/>
          </a:xfrm>
          <a:prstGeom prst="rect">
            <a:avLst/>
          </a:prstGeom>
        </p:spPr>
      </p:pic>
      <p:sp>
        <p:nvSpPr>
          <p:cNvPr id="7" name="TextBox 6">
            <a:extLst>
              <a:ext uri="{FF2B5EF4-FFF2-40B4-BE49-F238E27FC236}">
                <a16:creationId xmlns:a16="http://schemas.microsoft.com/office/drawing/2014/main" id="{04937CAF-D256-E719-1F1C-7EAEC1E3B696}"/>
              </a:ext>
            </a:extLst>
          </p:cNvPr>
          <p:cNvSpPr txBox="1"/>
          <p:nvPr/>
        </p:nvSpPr>
        <p:spPr>
          <a:xfrm>
            <a:off x="7038680" y="3260980"/>
            <a:ext cx="3393650" cy="707886"/>
          </a:xfrm>
          <a:prstGeom prst="rect">
            <a:avLst/>
          </a:prstGeom>
          <a:noFill/>
        </p:spPr>
        <p:txBody>
          <a:bodyPr wrap="square" rtlCol="0">
            <a:spAutoFit/>
          </a:bodyPr>
          <a:lstStyle/>
          <a:p>
            <a:r>
              <a:rPr lang="en-GB" sz="2000" dirty="0"/>
              <a:t>There’s one big outlier – in row 55</a:t>
            </a:r>
          </a:p>
        </p:txBody>
      </p:sp>
    </p:spTree>
    <p:extLst>
      <p:ext uri="{BB962C8B-B14F-4D97-AF65-F5344CB8AC3E}">
        <p14:creationId xmlns:p14="http://schemas.microsoft.com/office/powerpoint/2010/main" val="1014208296"/>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39F32DB-0533-8B28-0660-BB1AC24E7A78}"/>
              </a:ext>
            </a:extLst>
          </p:cNvPr>
          <p:cNvSpPr>
            <a:spLocks noGrp="1"/>
          </p:cNvSpPr>
          <p:nvPr>
            <p:ph type="sldNum" sz="quarter" idx="10"/>
          </p:nvPr>
        </p:nvSpPr>
        <p:spPr/>
        <p:txBody>
          <a:bodyPr/>
          <a:lstStyle/>
          <a:p>
            <a:fld id="{472ADBD5-8D9A-4EA0-831A-8F4A1A35492C}" type="slidenum">
              <a:rPr lang="en-GB" altLang="en-US" smtClean="0"/>
              <a:pPr/>
              <a:t>102</a:t>
            </a:fld>
            <a:endParaRPr lang="en-GB" altLang="en-US"/>
          </a:p>
        </p:txBody>
      </p:sp>
      <p:sp>
        <p:nvSpPr>
          <p:cNvPr id="5" name="TextBox 4">
            <a:extLst>
              <a:ext uri="{FF2B5EF4-FFF2-40B4-BE49-F238E27FC236}">
                <a16:creationId xmlns:a16="http://schemas.microsoft.com/office/drawing/2014/main" id="{5C8C81D5-87BB-57D7-3C6D-E6A517F88018}"/>
              </a:ext>
            </a:extLst>
          </p:cNvPr>
          <p:cNvSpPr txBox="1"/>
          <p:nvPr/>
        </p:nvSpPr>
        <p:spPr>
          <a:xfrm>
            <a:off x="3588470" y="377072"/>
            <a:ext cx="6622330" cy="923330"/>
          </a:xfrm>
          <a:prstGeom prst="rect">
            <a:avLst/>
          </a:prstGeom>
          <a:noFill/>
        </p:spPr>
        <p:txBody>
          <a:bodyPr wrap="square" rtlCol="0">
            <a:spAutoFit/>
          </a:bodyPr>
          <a:lstStyle/>
          <a:p>
            <a:r>
              <a:rPr lang="en-GB" dirty="0"/>
              <a:t>If the </a:t>
            </a:r>
            <a:r>
              <a:rPr lang="en-GB" dirty="0" err="1"/>
              <a:t>casewise</a:t>
            </a:r>
            <a:r>
              <a:rPr lang="en-GB" dirty="0"/>
              <a:t> diagnostics table does not appear in the new output, there are no outliers (we could also look at the histogram)</a:t>
            </a:r>
          </a:p>
        </p:txBody>
      </p:sp>
      <p:pic>
        <p:nvPicPr>
          <p:cNvPr id="7" name="Picture 6">
            <a:extLst>
              <a:ext uri="{FF2B5EF4-FFF2-40B4-BE49-F238E27FC236}">
                <a16:creationId xmlns:a16="http://schemas.microsoft.com/office/drawing/2014/main" id="{CE4FAD84-896A-9F31-A845-644A92103052}"/>
              </a:ext>
            </a:extLst>
          </p:cNvPr>
          <p:cNvPicPr>
            <a:picLocks noChangeAspect="1"/>
          </p:cNvPicPr>
          <p:nvPr/>
        </p:nvPicPr>
        <p:blipFill>
          <a:blip r:embed="rId2"/>
          <a:stretch>
            <a:fillRect/>
          </a:stretch>
        </p:blipFill>
        <p:spPr>
          <a:xfrm>
            <a:off x="4294942" y="2105862"/>
            <a:ext cx="4676775" cy="1571625"/>
          </a:xfrm>
          <a:prstGeom prst="rect">
            <a:avLst/>
          </a:prstGeom>
        </p:spPr>
      </p:pic>
      <p:pic>
        <p:nvPicPr>
          <p:cNvPr id="11" name="Picture 10">
            <a:extLst>
              <a:ext uri="{FF2B5EF4-FFF2-40B4-BE49-F238E27FC236}">
                <a16:creationId xmlns:a16="http://schemas.microsoft.com/office/drawing/2014/main" id="{B08BC15E-44CB-07F4-F708-89485E8A8187}"/>
              </a:ext>
            </a:extLst>
          </p:cNvPr>
          <p:cNvPicPr>
            <a:picLocks noChangeAspect="1"/>
          </p:cNvPicPr>
          <p:nvPr/>
        </p:nvPicPr>
        <p:blipFill>
          <a:blip r:embed="rId3"/>
          <a:stretch>
            <a:fillRect/>
          </a:stretch>
        </p:blipFill>
        <p:spPr>
          <a:xfrm>
            <a:off x="4294942" y="4118154"/>
            <a:ext cx="4676775" cy="1571625"/>
          </a:xfrm>
          <a:prstGeom prst="rect">
            <a:avLst/>
          </a:prstGeom>
        </p:spPr>
      </p:pic>
      <p:sp>
        <p:nvSpPr>
          <p:cNvPr id="12" name="TextBox 11">
            <a:extLst>
              <a:ext uri="{FF2B5EF4-FFF2-40B4-BE49-F238E27FC236}">
                <a16:creationId xmlns:a16="http://schemas.microsoft.com/office/drawing/2014/main" id="{626EBA1E-1C31-1D56-6C4A-7B633B36C9D8}"/>
              </a:ext>
            </a:extLst>
          </p:cNvPr>
          <p:cNvSpPr txBox="1"/>
          <p:nvPr/>
        </p:nvSpPr>
        <p:spPr>
          <a:xfrm>
            <a:off x="1674290" y="2612517"/>
            <a:ext cx="2262433" cy="369332"/>
          </a:xfrm>
          <a:prstGeom prst="rect">
            <a:avLst/>
          </a:prstGeom>
          <a:noFill/>
        </p:spPr>
        <p:txBody>
          <a:bodyPr wrap="square" rtlCol="0">
            <a:spAutoFit/>
          </a:bodyPr>
          <a:lstStyle/>
          <a:p>
            <a:r>
              <a:rPr lang="en-GB" dirty="0"/>
              <a:t>With the outlier</a:t>
            </a:r>
          </a:p>
        </p:txBody>
      </p:sp>
      <p:sp>
        <p:nvSpPr>
          <p:cNvPr id="13" name="TextBox 12">
            <a:extLst>
              <a:ext uri="{FF2B5EF4-FFF2-40B4-BE49-F238E27FC236}">
                <a16:creationId xmlns:a16="http://schemas.microsoft.com/office/drawing/2014/main" id="{0A043933-F8DD-5345-06ED-3349CA56F21E}"/>
              </a:ext>
            </a:extLst>
          </p:cNvPr>
          <p:cNvSpPr txBox="1"/>
          <p:nvPr/>
        </p:nvSpPr>
        <p:spPr>
          <a:xfrm>
            <a:off x="1674289" y="4673132"/>
            <a:ext cx="2394948" cy="923330"/>
          </a:xfrm>
          <a:prstGeom prst="rect">
            <a:avLst/>
          </a:prstGeom>
          <a:noFill/>
        </p:spPr>
        <p:txBody>
          <a:bodyPr wrap="square" rtlCol="0">
            <a:spAutoFit/>
          </a:bodyPr>
          <a:lstStyle/>
          <a:p>
            <a:r>
              <a:rPr lang="en-GB" dirty="0"/>
              <a:t>Outlier removed</a:t>
            </a:r>
          </a:p>
          <a:p>
            <a:r>
              <a:rPr lang="en-GB" dirty="0"/>
              <a:t>(R squared has increased a bit)</a:t>
            </a:r>
          </a:p>
        </p:txBody>
      </p:sp>
    </p:spTree>
    <p:extLst>
      <p:ext uri="{BB962C8B-B14F-4D97-AF65-F5344CB8AC3E}">
        <p14:creationId xmlns:p14="http://schemas.microsoft.com/office/powerpoint/2010/main" val="2733707964"/>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78E67-B0F4-C74A-B1EC-E2329F798BC3}"/>
              </a:ext>
            </a:extLst>
          </p:cNvPr>
          <p:cNvSpPr>
            <a:spLocks noGrp="1"/>
          </p:cNvSpPr>
          <p:nvPr>
            <p:ph type="title"/>
          </p:nvPr>
        </p:nvSpPr>
        <p:spPr/>
        <p:txBody>
          <a:bodyPr/>
          <a:lstStyle/>
          <a:p>
            <a:r>
              <a:rPr lang="en-GB" dirty="0"/>
              <a:t>Assessing R squared</a:t>
            </a:r>
          </a:p>
        </p:txBody>
      </p:sp>
      <p:sp>
        <p:nvSpPr>
          <p:cNvPr id="4" name="Slide Number Placeholder 3">
            <a:extLst>
              <a:ext uri="{FF2B5EF4-FFF2-40B4-BE49-F238E27FC236}">
                <a16:creationId xmlns:a16="http://schemas.microsoft.com/office/drawing/2014/main" id="{32FDB5F1-4033-73D1-6673-1BA230C9B385}"/>
              </a:ext>
            </a:extLst>
          </p:cNvPr>
          <p:cNvSpPr>
            <a:spLocks noGrp="1"/>
          </p:cNvSpPr>
          <p:nvPr>
            <p:ph type="sldNum" sz="quarter" idx="10"/>
          </p:nvPr>
        </p:nvSpPr>
        <p:spPr/>
        <p:txBody>
          <a:bodyPr/>
          <a:lstStyle/>
          <a:p>
            <a:fld id="{472ADBD5-8D9A-4EA0-831A-8F4A1A35492C}" type="slidenum">
              <a:rPr lang="en-GB" altLang="en-US" smtClean="0"/>
              <a:pPr/>
              <a:t>103</a:t>
            </a:fld>
            <a:endParaRPr lang="en-GB" altLang="en-US"/>
          </a:p>
        </p:txBody>
      </p:sp>
      <p:pic>
        <p:nvPicPr>
          <p:cNvPr id="6" name="Picture 5">
            <a:extLst>
              <a:ext uri="{FF2B5EF4-FFF2-40B4-BE49-F238E27FC236}">
                <a16:creationId xmlns:a16="http://schemas.microsoft.com/office/drawing/2014/main" id="{3B34934A-85EF-A700-803F-FE57011E2BA3}"/>
              </a:ext>
            </a:extLst>
          </p:cNvPr>
          <p:cNvPicPr>
            <a:picLocks noChangeAspect="1"/>
          </p:cNvPicPr>
          <p:nvPr/>
        </p:nvPicPr>
        <p:blipFill>
          <a:blip r:embed="rId2"/>
          <a:stretch>
            <a:fillRect/>
          </a:stretch>
        </p:blipFill>
        <p:spPr>
          <a:xfrm>
            <a:off x="3022322" y="1446318"/>
            <a:ext cx="4676775" cy="1571625"/>
          </a:xfrm>
          <a:prstGeom prst="rect">
            <a:avLst/>
          </a:prstGeom>
        </p:spPr>
      </p:pic>
      <p:pic>
        <p:nvPicPr>
          <p:cNvPr id="8" name="Picture 7">
            <a:extLst>
              <a:ext uri="{FF2B5EF4-FFF2-40B4-BE49-F238E27FC236}">
                <a16:creationId xmlns:a16="http://schemas.microsoft.com/office/drawing/2014/main" id="{36EA2D48-2C1C-C65F-F5C8-FEAF7E59CAC0}"/>
              </a:ext>
            </a:extLst>
          </p:cNvPr>
          <p:cNvPicPr>
            <a:picLocks noChangeAspect="1"/>
          </p:cNvPicPr>
          <p:nvPr/>
        </p:nvPicPr>
        <p:blipFill>
          <a:blip r:embed="rId3"/>
          <a:stretch>
            <a:fillRect/>
          </a:stretch>
        </p:blipFill>
        <p:spPr>
          <a:xfrm>
            <a:off x="2431231" y="3698172"/>
            <a:ext cx="5048250" cy="1952625"/>
          </a:xfrm>
          <a:prstGeom prst="rect">
            <a:avLst/>
          </a:prstGeom>
        </p:spPr>
      </p:pic>
      <p:sp>
        <p:nvSpPr>
          <p:cNvPr id="9" name="TextBox 8">
            <a:extLst>
              <a:ext uri="{FF2B5EF4-FFF2-40B4-BE49-F238E27FC236}">
                <a16:creationId xmlns:a16="http://schemas.microsoft.com/office/drawing/2014/main" id="{17B84CD6-B9F7-6312-F220-41E56CCB74E9}"/>
              </a:ext>
            </a:extLst>
          </p:cNvPr>
          <p:cNvSpPr txBox="1"/>
          <p:nvPr/>
        </p:nvSpPr>
        <p:spPr>
          <a:xfrm>
            <a:off x="6250980" y="5481173"/>
            <a:ext cx="4332179" cy="646331"/>
          </a:xfrm>
          <a:prstGeom prst="rect">
            <a:avLst/>
          </a:prstGeom>
          <a:noFill/>
        </p:spPr>
        <p:txBody>
          <a:bodyPr wrap="square" rtlCol="0">
            <a:spAutoFit/>
          </a:bodyPr>
          <a:lstStyle/>
          <a:p>
            <a:r>
              <a:rPr lang="en-GB" dirty="0"/>
              <a:t>H0: R</a:t>
            </a:r>
            <a:r>
              <a:rPr lang="en-GB" baseline="30000" dirty="0"/>
              <a:t>2</a:t>
            </a:r>
            <a:r>
              <a:rPr lang="en-GB" dirty="0"/>
              <a:t> is not significantly greater than 0</a:t>
            </a:r>
          </a:p>
          <a:p>
            <a:r>
              <a:rPr lang="en-GB" dirty="0"/>
              <a:t>HA: R</a:t>
            </a:r>
            <a:r>
              <a:rPr lang="en-GB" baseline="30000" dirty="0"/>
              <a:t>2</a:t>
            </a:r>
            <a:r>
              <a:rPr lang="en-GB" dirty="0"/>
              <a:t> is significantly greater than 0</a:t>
            </a:r>
          </a:p>
        </p:txBody>
      </p:sp>
    </p:spTree>
    <p:extLst>
      <p:ext uri="{BB962C8B-B14F-4D97-AF65-F5344CB8AC3E}">
        <p14:creationId xmlns:p14="http://schemas.microsoft.com/office/powerpoint/2010/main" val="260076898"/>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40D190-BA41-2BB9-7C5C-3A23FFC6A67F}"/>
              </a:ext>
            </a:extLst>
          </p:cNvPr>
          <p:cNvSpPr>
            <a:spLocks noGrp="1"/>
          </p:cNvSpPr>
          <p:nvPr>
            <p:ph type="title"/>
          </p:nvPr>
        </p:nvSpPr>
        <p:spPr/>
        <p:txBody>
          <a:bodyPr/>
          <a:lstStyle/>
          <a:p>
            <a:r>
              <a:rPr lang="en-GB" sz="2800" dirty="0"/>
              <a:t>Regression coefficients – unstandardised and standardised</a:t>
            </a:r>
          </a:p>
        </p:txBody>
      </p:sp>
      <p:sp>
        <p:nvSpPr>
          <p:cNvPr id="4" name="Slide Number Placeholder 3">
            <a:extLst>
              <a:ext uri="{FF2B5EF4-FFF2-40B4-BE49-F238E27FC236}">
                <a16:creationId xmlns:a16="http://schemas.microsoft.com/office/drawing/2014/main" id="{06006868-DB4C-12EF-5684-5315A0D2D380}"/>
              </a:ext>
            </a:extLst>
          </p:cNvPr>
          <p:cNvSpPr>
            <a:spLocks noGrp="1"/>
          </p:cNvSpPr>
          <p:nvPr>
            <p:ph type="sldNum" sz="quarter" idx="10"/>
          </p:nvPr>
        </p:nvSpPr>
        <p:spPr/>
        <p:txBody>
          <a:bodyPr/>
          <a:lstStyle/>
          <a:p>
            <a:fld id="{472ADBD5-8D9A-4EA0-831A-8F4A1A35492C}" type="slidenum">
              <a:rPr lang="en-GB" altLang="en-US" smtClean="0"/>
              <a:pPr/>
              <a:t>104</a:t>
            </a:fld>
            <a:endParaRPr lang="en-GB" altLang="en-US"/>
          </a:p>
        </p:txBody>
      </p:sp>
      <p:pic>
        <p:nvPicPr>
          <p:cNvPr id="6" name="Picture 5">
            <a:extLst>
              <a:ext uri="{FF2B5EF4-FFF2-40B4-BE49-F238E27FC236}">
                <a16:creationId xmlns:a16="http://schemas.microsoft.com/office/drawing/2014/main" id="{CE2A121B-BAFA-20DB-CA13-B2B1411C2339}"/>
              </a:ext>
            </a:extLst>
          </p:cNvPr>
          <p:cNvPicPr>
            <a:picLocks noChangeAspect="1"/>
          </p:cNvPicPr>
          <p:nvPr/>
        </p:nvPicPr>
        <p:blipFill>
          <a:blip r:embed="rId2"/>
          <a:stretch>
            <a:fillRect/>
          </a:stretch>
        </p:blipFill>
        <p:spPr>
          <a:xfrm>
            <a:off x="2452688" y="2228850"/>
            <a:ext cx="7286625" cy="2400300"/>
          </a:xfrm>
          <a:prstGeom prst="rect">
            <a:avLst/>
          </a:prstGeom>
        </p:spPr>
      </p:pic>
    </p:spTree>
    <p:extLst>
      <p:ext uri="{BB962C8B-B14F-4D97-AF65-F5344CB8AC3E}">
        <p14:creationId xmlns:p14="http://schemas.microsoft.com/office/powerpoint/2010/main" val="1805140384"/>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82A20-5359-49C2-D529-BFED188722D5}"/>
              </a:ext>
            </a:extLst>
          </p:cNvPr>
          <p:cNvSpPr>
            <a:spLocks noGrp="1"/>
          </p:cNvSpPr>
          <p:nvPr>
            <p:ph type="title"/>
          </p:nvPr>
        </p:nvSpPr>
        <p:spPr/>
        <p:txBody>
          <a:bodyPr/>
          <a:lstStyle/>
          <a:p>
            <a:r>
              <a:rPr lang="en-GB" dirty="0"/>
              <a:t>Assessing </a:t>
            </a:r>
            <a:r>
              <a:rPr lang="en-GB" dirty="0" err="1"/>
              <a:t>multicolinearity</a:t>
            </a:r>
            <a:endParaRPr lang="en-GB" dirty="0"/>
          </a:p>
        </p:txBody>
      </p:sp>
      <p:sp>
        <p:nvSpPr>
          <p:cNvPr id="4" name="Slide Number Placeholder 3">
            <a:extLst>
              <a:ext uri="{FF2B5EF4-FFF2-40B4-BE49-F238E27FC236}">
                <a16:creationId xmlns:a16="http://schemas.microsoft.com/office/drawing/2014/main" id="{2819EBA6-1073-BC87-1BF5-37B0DD678E17}"/>
              </a:ext>
            </a:extLst>
          </p:cNvPr>
          <p:cNvSpPr>
            <a:spLocks noGrp="1"/>
          </p:cNvSpPr>
          <p:nvPr>
            <p:ph type="sldNum" sz="quarter" idx="10"/>
          </p:nvPr>
        </p:nvSpPr>
        <p:spPr/>
        <p:txBody>
          <a:bodyPr/>
          <a:lstStyle/>
          <a:p>
            <a:fld id="{472ADBD5-8D9A-4EA0-831A-8F4A1A35492C}" type="slidenum">
              <a:rPr lang="en-GB" altLang="en-US" smtClean="0"/>
              <a:pPr/>
              <a:t>105</a:t>
            </a:fld>
            <a:endParaRPr lang="en-GB" altLang="en-US"/>
          </a:p>
        </p:txBody>
      </p:sp>
      <p:pic>
        <p:nvPicPr>
          <p:cNvPr id="8" name="Picture 7">
            <a:extLst>
              <a:ext uri="{FF2B5EF4-FFF2-40B4-BE49-F238E27FC236}">
                <a16:creationId xmlns:a16="http://schemas.microsoft.com/office/drawing/2014/main" id="{46E48C8B-313F-6F6A-79A4-326CC5523FC0}"/>
              </a:ext>
            </a:extLst>
          </p:cNvPr>
          <p:cNvPicPr>
            <a:picLocks noChangeAspect="1"/>
          </p:cNvPicPr>
          <p:nvPr/>
        </p:nvPicPr>
        <p:blipFill>
          <a:blip r:embed="rId2"/>
          <a:stretch>
            <a:fillRect/>
          </a:stretch>
        </p:blipFill>
        <p:spPr>
          <a:xfrm>
            <a:off x="2452688" y="2228850"/>
            <a:ext cx="7286625" cy="2400300"/>
          </a:xfrm>
          <a:prstGeom prst="rect">
            <a:avLst/>
          </a:prstGeom>
        </p:spPr>
      </p:pic>
      <p:sp>
        <p:nvSpPr>
          <p:cNvPr id="10" name="Arrow: Down 9">
            <a:extLst>
              <a:ext uri="{FF2B5EF4-FFF2-40B4-BE49-F238E27FC236}">
                <a16:creationId xmlns:a16="http://schemas.microsoft.com/office/drawing/2014/main" id="{84D9A394-121A-0CCA-845B-CB98136644D3}"/>
              </a:ext>
            </a:extLst>
          </p:cNvPr>
          <p:cNvSpPr/>
          <p:nvPr/>
        </p:nvSpPr>
        <p:spPr bwMode="auto">
          <a:xfrm>
            <a:off x="8617148" y="1749527"/>
            <a:ext cx="792088" cy="720080"/>
          </a:xfrm>
          <a:prstGeom prst="downArrow">
            <a:avLst/>
          </a:prstGeom>
          <a:solidFill>
            <a:srgbClr val="00CC99"/>
          </a:solidFill>
          <a:ln w="9525"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defRPr/>
            </a:pPr>
            <a:endParaRPr lang="en-GB" kern="0">
              <a:solidFill>
                <a:srgbClr val="000000"/>
              </a:solidFill>
              <a:latin typeface="Times New Roman" pitchFamily="18" charset="0"/>
            </a:endParaRPr>
          </a:p>
        </p:txBody>
      </p:sp>
      <p:sp>
        <p:nvSpPr>
          <p:cNvPr id="3" name="TextBox 2">
            <a:extLst>
              <a:ext uri="{FF2B5EF4-FFF2-40B4-BE49-F238E27FC236}">
                <a16:creationId xmlns:a16="http://schemas.microsoft.com/office/drawing/2014/main" id="{368140B3-4B54-592A-3C6D-42AA6C696844}"/>
              </a:ext>
            </a:extLst>
          </p:cNvPr>
          <p:cNvSpPr txBox="1"/>
          <p:nvPr/>
        </p:nvSpPr>
        <p:spPr>
          <a:xfrm>
            <a:off x="2301711" y="4672737"/>
            <a:ext cx="7909088" cy="1938992"/>
          </a:xfrm>
          <a:prstGeom prst="rect">
            <a:avLst/>
          </a:prstGeom>
          <a:noFill/>
        </p:spPr>
        <p:txBody>
          <a:bodyPr wrap="square" rtlCol="0">
            <a:spAutoFit/>
          </a:bodyPr>
          <a:lstStyle/>
          <a:p>
            <a:r>
              <a:rPr lang="en-GB" sz="2000" b="1" dirty="0"/>
              <a:t>VIF</a:t>
            </a:r>
            <a:r>
              <a:rPr lang="en-GB" sz="2000" dirty="0"/>
              <a:t> (Variance Inflation Factor) and </a:t>
            </a:r>
            <a:r>
              <a:rPr lang="en-GB" sz="2000" b="1" dirty="0"/>
              <a:t>Tolerance</a:t>
            </a:r>
            <a:r>
              <a:rPr lang="en-GB" sz="2000" dirty="0"/>
              <a:t> are indicators for multicollinearity. We can use either of them, as VIF = 1/Tolerance. </a:t>
            </a:r>
          </a:p>
          <a:p>
            <a:endParaRPr lang="en-GB" sz="2000" dirty="0"/>
          </a:p>
          <a:p>
            <a:r>
              <a:rPr lang="en-GB" sz="2000" dirty="0"/>
              <a:t>Very low tolerance values or very high VIF values suggest the presence of multicollinearity.  We’ll use VIF above 10 as a benchmark.  </a:t>
            </a:r>
          </a:p>
        </p:txBody>
      </p:sp>
      <p:sp>
        <p:nvSpPr>
          <p:cNvPr id="5" name="TextBox 4">
            <a:extLst>
              <a:ext uri="{FF2B5EF4-FFF2-40B4-BE49-F238E27FC236}">
                <a16:creationId xmlns:a16="http://schemas.microsoft.com/office/drawing/2014/main" id="{70D5F884-6DAB-7A41-D4C5-70CAED754722}"/>
              </a:ext>
            </a:extLst>
          </p:cNvPr>
          <p:cNvSpPr txBox="1"/>
          <p:nvPr/>
        </p:nvSpPr>
        <p:spPr>
          <a:xfrm>
            <a:off x="1938779" y="1389272"/>
            <a:ext cx="6504495" cy="646331"/>
          </a:xfrm>
          <a:prstGeom prst="rect">
            <a:avLst/>
          </a:prstGeom>
          <a:noFill/>
        </p:spPr>
        <p:txBody>
          <a:bodyPr wrap="square" rtlCol="0">
            <a:spAutoFit/>
          </a:bodyPr>
          <a:lstStyle/>
          <a:p>
            <a:r>
              <a:rPr lang="en-GB" dirty="0"/>
              <a:t>Multicollinearity occurs when two or more variables overlap with each other</a:t>
            </a:r>
          </a:p>
        </p:txBody>
      </p:sp>
    </p:spTree>
    <p:extLst>
      <p:ext uri="{BB962C8B-B14F-4D97-AF65-F5344CB8AC3E}">
        <p14:creationId xmlns:p14="http://schemas.microsoft.com/office/powerpoint/2010/main" val="3255815549"/>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50A66-5E1E-63FF-06EA-791D9B1012AC}"/>
              </a:ext>
            </a:extLst>
          </p:cNvPr>
          <p:cNvSpPr>
            <a:spLocks noGrp="1"/>
          </p:cNvSpPr>
          <p:nvPr>
            <p:ph type="title"/>
          </p:nvPr>
        </p:nvSpPr>
        <p:spPr/>
        <p:txBody>
          <a:bodyPr/>
          <a:lstStyle/>
          <a:p>
            <a:r>
              <a:rPr lang="en-GB" dirty="0"/>
              <a:t>Assessing </a:t>
            </a:r>
            <a:r>
              <a:rPr lang="en-GB" dirty="0" err="1"/>
              <a:t>Multicolinearity</a:t>
            </a:r>
            <a:r>
              <a:rPr lang="en-GB" dirty="0"/>
              <a:t> (2)</a:t>
            </a:r>
          </a:p>
        </p:txBody>
      </p:sp>
      <p:sp>
        <p:nvSpPr>
          <p:cNvPr id="3" name="Content Placeholder 2">
            <a:extLst>
              <a:ext uri="{FF2B5EF4-FFF2-40B4-BE49-F238E27FC236}">
                <a16:creationId xmlns:a16="http://schemas.microsoft.com/office/drawing/2014/main" id="{D1EACB0A-F0A9-0DEC-A530-4F6927D0743C}"/>
              </a:ext>
            </a:extLst>
          </p:cNvPr>
          <p:cNvSpPr>
            <a:spLocks noGrp="1"/>
          </p:cNvSpPr>
          <p:nvPr>
            <p:ph idx="1"/>
          </p:nvPr>
        </p:nvSpPr>
        <p:spPr>
          <a:xfrm>
            <a:off x="2447132" y="1389271"/>
            <a:ext cx="7297737" cy="4075858"/>
          </a:xfrm>
        </p:spPr>
        <p:txBody>
          <a:bodyPr>
            <a:normAutofit/>
          </a:bodyPr>
          <a:lstStyle/>
          <a:p>
            <a:r>
              <a:rPr lang="en-GB" sz="2400" dirty="0"/>
              <a:t>If we see VIF / Tolerance values which worry us, we look at the Collinearity Diagnostics table to identify which variables overlap</a:t>
            </a:r>
          </a:p>
        </p:txBody>
      </p:sp>
      <p:sp>
        <p:nvSpPr>
          <p:cNvPr id="4" name="Slide Number Placeholder 3">
            <a:extLst>
              <a:ext uri="{FF2B5EF4-FFF2-40B4-BE49-F238E27FC236}">
                <a16:creationId xmlns:a16="http://schemas.microsoft.com/office/drawing/2014/main" id="{E8F083BB-2F10-B636-43A6-BB577F4D15F2}"/>
              </a:ext>
            </a:extLst>
          </p:cNvPr>
          <p:cNvSpPr>
            <a:spLocks noGrp="1"/>
          </p:cNvSpPr>
          <p:nvPr>
            <p:ph type="sldNum" sz="quarter" idx="10"/>
          </p:nvPr>
        </p:nvSpPr>
        <p:spPr/>
        <p:txBody>
          <a:bodyPr/>
          <a:lstStyle/>
          <a:p>
            <a:fld id="{472ADBD5-8D9A-4EA0-831A-8F4A1A35492C}" type="slidenum">
              <a:rPr lang="en-GB" altLang="en-US" smtClean="0"/>
              <a:pPr/>
              <a:t>106</a:t>
            </a:fld>
            <a:endParaRPr lang="en-GB" altLang="en-US"/>
          </a:p>
        </p:txBody>
      </p:sp>
      <p:pic>
        <p:nvPicPr>
          <p:cNvPr id="6" name="Picture 5">
            <a:extLst>
              <a:ext uri="{FF2B5EF4-FFF2-40B4-BE49-F238E27FC236}">
                <a16:creationId xmlns:a16="http://schemas.microsoft.com/office/drawing/2014/main" id="{07878EBB-7522-3432-A895-070ECB805FDF}"/>
              </a:ext>
            </a:extLst>
          </p:cNvPr>
          <p:cNvPicPr>
            <a:picLocks noChangeAspect="1"/>
          </p:cNvPicPr>
          <p:nvPr/>
        </p:nvPicPr>
        <p:blipFill>
          <a:blip r:embed="rId2"/>
          <a:stretch>
            <a:fillRect/>
          </a:stretch>
        </p:blipFill>
        <p:spPr>
          <a:xfrm>
            <a:off x="1514572" y="2955710"/>
            <a:ext cx="9144000" cy="2436012"/>
          </a:xfrm>
          <a:prstGeom prst="rect">
            <a:avLst/>
          </a:prstGeom>
        </p:spPr>
      </p:pic>
      <p:sp>
        <p:nvSpPr>
          <p:cNvPr id="7" name="Rectangle: Rounded Corners 6">
            <a:extLst>
              <a:ext uri="{FF2B5EF4-FFF2-40B4-BE49-F238E27FC236}">
                <a16:creationId xmlns:a16="http://schemas.microsoft.com/office/drawing/2014/main" id="{D741AD9D-247B-BA7B-ED4E-28E7C5E41460}"/>
              </a:ext>
            </a:extLst>
          </p:cNvPr>
          <p:cNvSpPr/>
          <p:nvPr/>
        </p:nvSpPr>
        <p:spPr bwMode="auto">
          <a:xfrm>
            <a:off x="5360712" y="4949071"/>
            <a:ext cx="358219" cy="207390"/>
          </a:xfrm>
          <a:prstGeom prst="roundRect">
            <a:avLst/>
          </a:prstGeom>
          <a:noFill/>
          <a:ln w="19050"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eaLnBrk="0" fontAlgn="base" hangingPunct="0">
              <a:spcBef>
                <a:spcPct val="0"/>
              </a:spcBef>
              <a:spcAft>
                <a:spcPct val="0"/>
              </a:spcAft>
            </a:pPr>
            <a:endParaRPr lang="en-GB" sz="2400">
              <a:latin typeface="Arial" charset="0"/>
              <a:ea typeface="ＭＳ Ｐゴシック" pitchFamily="-64" charset="-128"/>
            </a:endParaRPr>
          </a:p>
        </p:txBody>
      </p:sp>
      <p:sp>
        <p:nvSpPr>
          <p:cNvPr id="8" name="Rectangle: Rounded Corners 7">
            <a:extLst>
              <a:ext uri="{FF2B5EF4-FFF2-40B4-BE49-F238E27FC236}">
                <a16:creationId xmlns:a16="http://schemas.microsoft.com/office/drawing/2014/main" id="{68F2C092-2F26-3D5B-7E41-9430F9E0F617}"/>
              </a:ext>
            </a:extLst>
          </p:cNvPr>
          <p:cNvSpPr/>
          <p:nvPr/>
        </p:nvSpPr>
        <p:spPr bwMode="auto">
          <a:xfrm>
            <a:off x="6031585" y="4950642"/>
            <a:ext cx="358219" cy="207390"/>
          </a:xfrm>
          <a:prstGeom prst="roundRect">
            <a:avLst/>
          </a:prstGeom>
          <a:noFill/>
          <a:ln w="19050"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eaLnBrk="0" fontAlgn="base" hangingPunct="0">
              <a:spcBef>
                <a:spcPct val="0"/>
              </a:spcBef>
              <a:spcAft>
                <a:spcPct val="0"/>
              </a:spcAft>
            </a:pPr>
            <a:endParaRPr lang="en-GB" sz="2400">
              <a:latin typeface="Arial" charset="0"/>
              <a:ea typeface="ＭＳ Ｐゴシック" pitchFamily="-64" charset="-128"/>
            </a:endParaRPr>
          </a:p>
        </p:txBody>
      </p:sp>
      <p:sp>
        <p:nvSpPr>
          <p:cNvPr id="9" name="Rectangle: Rounded Corners 8">
            <a:extLst>
              <a:ext uri="{FF2B5EF4-FFF2-40B4-BE49-F238E27FC236}">
                <a16:creationId xmlns:a16="http://schemas.microsoft.com/office/drawing/2014/main" id="{2E3F2ABF-332D-886E-EA1C-3D7D046155D9}"/>
              </a:ext>
            </a:extLst>
          </p:cNvPr>
          <p:cNvSpPr/>
          <p:nvPr/>
        </p:nvSpPr>
        <p:spPr bwMode="auto">
          <a:xfrm>
            <a:off x="8548542" y="4960068"/>
            <a:ext cx="358219" cy="207390"/>
          </a:xfrm>
          <a:prstGeom prst="roundRect">
            <a:avLst/>
          </a:prstGeom>
          <a:noFill/>
          <a:ln w="19050"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eaLnBrk="0" fontAlgn="base" hangingPunct="0">
              <a:spcBef>
                <a:spcPct val="0"/>
              </a:spcBef>
              <a:spcAft>
                <a:spcPct val="0"/>
              </a:spcAft>
            </a:pPr>
            <a:endParaRPr lang="en-GB" sz="2400">
              <a:latin typeface="Arial" charset="0"/>
              <a:ea typeface="ＭＳ Ｐゴシック" pitchFamily="-64" charset="-128"/>
            </a:endParaRPr>
          </a:p>
        </p:txBody>
      </p:sp>
    </p:spTree>
    <p:extLst>
      <p:ext uri="{BB962C8B-B14F-4D97-AF65-F5344CB8AC3E}">
        <p14:creationId xmlns:p14="http://schemas.microsoft.com/office/powerpoint/2010/main" val="472927791"/>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D3D3D-4764-4434-0FBB-7873258F0098}"/>
              </a:ext>
            </a:extLst>
          </p:cNvPr>
          <p:cNvSpPr>
            <a:spLocks noGrp="1"/>
          </p:cNvSpPr>
          <p:nvPr>
            <p:ph type="title"/>
          </p:nvPr>
        </p:nvSpPr>
        <p:spPr/>
        <p:txBody>
          <a:bodyPr/>
          <a:lstStyle/>
          <a:p>
            <a:r>
              <a:rPr lang="en-GB" dirty="0"/>
              <a:t>Test of assumptions about residuals</a:t>
            </a:r>
          </a:p>
        </p:txBody>
      </p:sp>
      <p:sp>
        <p:nvSpPr>
          <p:cNvPr id="4" name="Slide Number Placeholder 3">
            <a:extLst>
              <a:ext uri="{FF2B5EF4-FFF2-40B4-BE49-F238E27FC236}">
                <a16:creationId xmlns:a16="http://schemas.microsoft.com/office/drawing/2014/main" id="{E5A3E722-C228-2818-0B1F-888DD2BF3CE4}"/>
              </a:ext>
            </a:extLst>
          </p:cNvPr>
          <p:cNvSpPr>
            <a:spLocks noGrp="1"/>
          </p:cNvSpPr>
          <p:nvPr>
            <p:ph type="sldNum" sz="quarter" idx="10"/>
          </p:nvPr>
        </p:nvSpPr>
        <p:spPr/>
        <p:txBody>
          <a:bodyPr/>
          <a:lstStyle/>
          <a:p>
            <a:fld id="{472ADBD5-8D9A-4EA0-831A-8F4A1A35492C}" type="slidenum">
              <a:rPr lang="en-GB" altLang="en-US" smtClean="0"/>
              <a:pPr/>
              <a:t>107</a:t>
            </a:fld>
            <a:endParaRPr lang="en-GB" altLang="en-US"/>
          </a:p>
        </p:txBody>
      </p:sp>
      <p:pic>
        <p:nvPicPr>
          <p:cNvPr id="6" name="Picture 5">
            <a:extLst>
              <a:ext uri="{FF2B5EF4-FFF2-40B4-BE49-F238E27FC236}">
                <a16:creationId xmlns:a16="http://schemas.microsoft.com/office/drawing/2014/main" id="{02F5EEF7-6CF4-EA6A-EB2B-D1CD3FD4F099}"/>
              </a:ext>
            </a:extLst>
          </p:cNvPr>
          <p:cNvPicPr>
            <a:picLocks noChangeAspect="1"/>
          </p:cNvPicPr>
          <p:nvPr/>
        </p:nvPicPr>
        <p:blipFill>
          <a:blip r:embed="rId2"/>
          <a:stretch>
            <a:fillRect/>
          </a:stretch>
        </p:blipFill>
        <p:spPr>
          <a:xfrm>
            <a:off x="1622574" y="1481609"/>
            <a:ext cx="4473426" cy="2637905"/>
          </a:xfrm>
          <a:prstGeom prst="rect">
            <a:avLst/>
          </a:prstGeom>
        </p:spPr>
      </p:pic>
      <p:pic>
        <p:nvPicPr>
          <p:cNvPr id="8" name="Picture 7">
            <a:extLst>
              <a:ext uri="{FF2B5EF4-FFF2-40B4-BE49-F238E27FC236}">
                <a16:creationId xmlns:a16="http://schemas.microsoft.com/office/drawing/2014/main" id="{AA3C18B8-548C-B31C-D4B1-753434A33D10}"/>
              </a:ext>
            </a:extLst>
          </p:cNvPr>
          <p:cNvPicPr>
            <a:picLocks noChangeAspect="1"/>
          </p:cNvPicPr>
          <p:nvPr/>
        </p:nvPicPr>
        <p:blipFill>
          <a:blip r:embed="rId3"/>
          <a:stretch>
            <a:fillRect/>
          </a:stretch>
        </p:blipFill>
        <p:spPr>
          <a:xfrm>
            <a:off x="5736261" y="1481608"/>
            <a:ext cx="4681878" cy="2760826"/>
          </a:xfrm>
          <a:prstGeom prst="rect">
            <a:avLst/>
          </a:prstGeom>
        </p:spPr>
      </p:pic>
      <p:pic>
        <p:nvPicPr>
          <p:cNvPr id="9" name="Picture 8">
            <a:extLst>
              <a:ext uri="{FF2B5EF4-FFF2-40B4-BE49-F238E27FC236}">
                <a16:creationId xmlns:a16="http://schemas.microsoft.com/office/drawing/2014/main" id="{C948BC6A-3918-76CB-8935-91BD8A8D744C}"/>
              </a:ext>
            </a:extLst>
          </p:cNvPr>
          <p:cNvPicPr>
            <a:picLocks noChangeAspect="1"/>
          </p:cNvPicPr>
          <p:nvPr/>
        </p:nvPicPr>
        <p:blipFill>
          <a:blip r:embed="rId4"/>
          <a:stretch>
            <a:fillRect/>
          </a:stretch>
        </p:blipFill>
        <p:spPr>
          <a:xfrm>
            <a:off x="3398243" y="4683413"/>
            <a:ext cx="4676037" cy="1572904"/>
          </a:xfrm>
          <a:prstGeom prst="rect">
            <a:avLst/>
          </a:prstGeom>
        </p:spPr>
      </p:pic>
      <p:sp>
        <p:nvSpPr>
          <p:cNvPr id="10" name="Rectangle: Rounded Corners 9">
            <a:extLst>
              <a:ext uri="{FF2B5EF4-FFF2-40B4-BE49-F238E27FC236}">
                <a16:creationId xmlns:a16="http://schemas.microsoft.com/office/drawing/2014/main" id="{9C7EF925-3315-8A21-7E60-5CABB4F5915E}"/>
              </a:ext>
            </a:extLst>
          </p:cNvPr>
          <p:cNvSpPr/>
          <p:nvPr/>
        </p:nvSpPr>
        <p:spPr bwMode="auto">
          <a:xfrm>
            <a:off x="7066962" y="5071622"/>
            <a:ext cx="1010239" cy="480767"/>
          </a:xfrm>
          <a:prstGeom prst="roundRect">
            <a:avLst/>
          </a:prstGeom>
          <a:noFill/>
          <a:ln w="28575"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eaLnBrk="0" fontAlgn="base" hangingPunct="0">
              <a:spcBef>
                <a:spcPct val="0"/>
              </a:spcBef>
              <a:spcAft>
                <a:spcPct val="0"/>
              </a:spcAft>
            </a:pPr>
            <a:endParaRPr lang="en-GB" sz="2400">
              <a:latin typeface="Arial" charset="0"/>
              <a:ea typeface="ＭＳ Ｐゴシック" pitchFamily="-64" charset="-128"/>
            </a:endParaRPr>
          </a:p>
        </p:txBody>
      </p:sp>
      <p:sp>
        <p:nvSpPr>
          <p:cNvPr id="3" name="TextBox 2">
            <a:extLst>
              <a:ext uri="{FF2B5EF4-FFF2-40B4-BE49-F238E27FC236}">
                <a16:creationId xmlns:a16="http://schemas.microsoft.com/office/drawing/2014/main" id="{7E38A7B5-B941-0B3A-784D-5B64B7AC6D27}"/>
              </a:ext>
            </a:extLst>
          </p:cNvPr>
          <p:cNvSpPr txBox="1"/>
          <p:nvPr/>
        </p:nvSpPr>
        <p:spPr>
          <a:xfrm>
            <a:off x="2014194" y="4355184"/>
            <a:ext cx="2978870" cy="523220"/>
          </a:xfrm>
          <a:prstGeom prst="rect">
            <a:avLst/>
          </a:prstGeom>
          <a:noFill/>
        </p:spPr>
        <p:txBody>
          <a:bodyPr wrap="square" rtlCol="0">
            <a:spAutoFit/>
          </a:bodyPr>
          <a:lstStyle/>
          <a:p>
            <a:r>
              <a:rPr lang="en-GB" sz="1400" dirty="0"/>
              <a:t>The residuals should be normally distributed</a:t>
            </a:r>
          </a:p>
        </p:txBody>
      </p:sp>
      <p:sp>
        <p:nvSpPr>
          <p:cNvPr id="5" name="Arrow: Down 4">
            <a:extLst>
              <a:ext uri="{FF2B5EF4-FFF2-40B4-BE49-F238E27FC236}">
                <a16:creationId xmlns:a16="http://schemas.microsoft.com/office/drawing/2014/main" id="{5528B86C-098F-FA99-F23A-7A28491EE616}"/>
              </a:ext>
            </a:extLst>
          </p:cNvPr>
          <p:cNvSpPr/>
          <p:nvPr/>
        </p:nvSpPr>
        <p:spPr bwMode="auto">
          <a:xfrm rot="10800000">
            <a:off x="3327541" y="4163005"/>
            <a:ext cx="141402" cy="214296"/>
          </a:xfrm>
          <a:prstGeom prst="downArrow">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eaLnBrk="0" fontAlgn="base" hangingPunct="0">
              <a:spcBef>
                <a:spcPct val="0"/>
              </a:spcBef>
              <a:spcAft>
                <a:spcPct val="0"/>
              </a:spcAft>
            </a:pPr>
            <a:endParaRPr lang="en-GB" sz="2400">
              <a:latin typeface="Arial" charset="0"/>
              <a:ea typeface="ＭＳ Ｐゴシック" pitchFamily="-64" charset="-128"/>
            </a:endParaRPr>
          </a:p>
        </p:txBody>
      </p:sp>
      <p:sp>
        <p:nvSpPr>
          <p:cNvPr id="7" name="TextBox 6">
            <a:extLst>
              <a:ext uri="{FF2B5EF4-FFF2-40B4-BE49-F238E27FC236}">
                <a16:creationId xmlns:a16="http://schemas.microsoft.com/office/drawing/2014/main" id="{AB38DC9A-8F63-C39D-83A4-48BAE434AFA1}"/>
              </a:ext>
            </a:extLst>
          </p:cNvPr>
          <p:cNvSpPr txBox="1"/>
          <p:nvPr/>
        </p:nvSpPr>
        <p:spPr>
          <a:xfrm>
            <a:off x="7378046" y="4355184"/>
            <a:ext cx="3176833" cy="523220"/>
          </a:xfrm>
          <a:prstGeom prst="rect">
            <a:avLst/>
          </a:prstGeom>
          <a:noFill/>
        </p:spPr>
        <p:txBody>
          <a:bodyPr wrap="square" rtlCol="0">
            <a:spAutoFit/>
          </a:bodyPr>
          <a:lstStyle/>
          <a:p>
            <a:r>
              <a:rPr lang="en-GB" sz="1400" dirty="0"/>
              <a:t>There should be no pattern in the scatter plot</a:t>
            </a:r>
          </a:p>
        </p:txBody>
      </p:sp>
      <p:sp>
        <p:nvSpPr>
          <p:cNvPr id="11" name="TextBox 10">
            <a:extLst>
              <a:ext uri="{FF2B5EF4-FFF2-40B4-BE49-F238E27FC236}">
                <a16:creationId xmlns:a16="http://schemas.microsoft.com/office/drawing/2014/main" id="{587EE8FB-F35B-3232-CF5A-5A398B754025}"/>
              </a:ext>
            </a:extLst>
          </p:cNvPr>
          <p:cNvSpPr txBox="1"/>
          <p:nvPr/>
        </p:nvSpPr>
        <p:spPr>
          <a:xfrm>
            <a:off x="8388285" y="5060156"/>
            <a:ext cx="1822515" cy="738664"/>
          </a:xfrm>
          <a:prstGeom prst="rect">
            <a:avLst/>
          </a:prstGeom>
          <a:noFill/>
        </p:spPr>
        <p:txBody>
          <a:bodyPr wrap="square" rtlCol="0">
            <a:spAutoFit/>
          </a:bodyPr>
          <a:lstStyle/>
          <a:p>
            <a:r>
              <a:rPr lang="en-GB" sz="1400" dirty="0"/>
              <a:t>The D-W statistic should be between 1.5 and 2.5</a:t>
            </a:r>
          </a:p>
        </p:txBody>
      </p:sp>
      <p:sp>
        <p:nvSpPr>
          <p:cNvPr id="12" name="Arrow: Down 11">
            <a:extLst>
              <a:ext uri="{FF2B5EF4-FFF2-40B4-BE49-F238E27FC236}">
                <a16:creationId xmlns:a16="http://schemas.microsoft.com/office/drawing/2014/main" id="{8D3C3CBE-D33E-4484-2261-77A705D8F83D}"/>
              </a:ext>
            </a:extLst>
          </p:cNvPr>
          <p:cNvSpPr/>
          <p:nvPr/>
        </p:nvSpPr>
        <p:spPr bwMode="auto">
          <a:xfrm rot="10800000">
            <a:off x="8556396" y="4176895"/>
            <a:ext cx="141402" cy="214296"/>
          </a:xfrm>
          <a:prstGeom prst="downArrow">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eaLnBrk="0" fontAlgn="base" hangingPunct="0">
              <a:spcBef>
                <a:spcPct val="0"/>
              </a:spcBef>
              <a:spcAft>
                <a:spcPct val="0"/>
              </a:spcAft>
            </a:pPr>
            <a:endParaRPr lang="en-GB" sz="2400">
              <a:latin typeface="Arial" charset="0"/>
              <a:ea typeface="ＭＳ Ｐゴシック" pitchFamily="-64" charset="-128"/>
            </a:endParaRPr>
          </a:p>
        </p:txBody>
      </p:sp>
    </p:spTree>
    <p:extLst>
      <p:ext uri="{BB962C8B-B14F-4D97-AF65-F5344CB8AC3E}">
        <p14:creationId xmlns:p14="http://schemas.microsoft.com/office/powerpoint/2010/main" val="1955028221"/>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6B0BB-EB17-4865-BA03-D2624CDC00FB}"/>
              </a:ext>
            </a:extLst>
          </p:cNvPr>
          <p:cNvSpPr>
            <a:spLocks noGrp="1"/>
          </p:cNvSpPr>
          <p:nvPr>
            <p:ph type="title"/>
          </p:nvPr>
        </p:nvSpPr>
        <p:spPr>
          <a:xfrm>
            <a:off x="2913064" y="246063"/>
            <a:ext cx="7297737" cy="1143000"/>
          </a:xfrm>
        </p:spPr>
        <p:txBody>
          <a:bodyPr/>
          <a:lstStyle/>
          <a:p>
            <a:pPr>
              <a:lnSpc>
                <a:spcPct val="115000"/>
              </a:lnSpc>
              <a:defRPr/>
            </a:pPr>
            <a:r>
              <a:rPr lang="en-US" sz="3000" dirty="0">
                <a:effectLst>
                  <a:outerShdw blurRad="38100" dist="38100" dir="2700000" algn="tl">
                    <a:srgbClr val="C0C0C0"/>
                  </a:outerShdw>
                </a:effectLst>
              </a:rPr>
              <a:t>Steps in regression analysis</a:t>
            </a:r>
          </a:p>
        </p:txBody>
      </p:sp>
      <p:sp>
        <p:nvSpPr>
          <p:cNvPr id="3" name="Content Placeholder 2">
            <a:extLst>
              <a:ext uri="{FF2B5EF4-FFF2-40B4-BE49-F238E27FC236}">
                <a16:creationId xmlns:a16="http://schemas.microsoft.com/office/drawing/2014/main" id="{869B4D7A-5031-4918-B99B-5FE76C2FAA23}"/>
              </a:ext>
            </a:extLst>
          </p:cNvPr>
          <p:cNvSpPr>
            <a:spLocks noGrp="1"/>
          </p:cNvSpPr>
          <p:nvPr>
            <p:ph idx="1"/>
          </p:nvPr>
        </p:nvSpPr>
        <p:spPr>
          <a:xfrm>
            <a:off x="1938338" y="1525588"/>
            <a:ext cx="8450262" cy="4596538"/>
          </a:xfrm>
        </p:spPr>
        <p:txBody>
          <a:bodyPr>
            <a:normAutofit fontScale="77500" lnSpcReduction="20000"/>
          </a:bodyPr>
          <a:lstStyle/>
          <a:p>
            <a:pPr>
              <a:buClr>
                <a:srgbClr val="FF3300"/>
              </a:buClr>
              <a:buSzPct val="75000"/>
              <a:buFont typeface="Wingdings" panose="05000000000000000000" pitchFamily="2" charset="2"/>
              <a:buChar char="Ø"/>
              <a:defRPr/>
            </a:pPr>
            <a:r>
              <a:rPr lang="en-US" sz="2900" spc="50" dirty="0">
                <a:latin typeface="+mj-lt"/>
              </a:rPr>
              <a:t>Outliers</a:t>
            </a:r>
          </a:p>
          <a:p>
            <a:pPr>
              <a:buClr>
                <a:srgbClr val="FF3300"/>
              </a:buClr>
              <a:buSzPct val="75000"/>
              <a:buFont typeface="Wingdings" panose="05000000000000000000" pitchFamily="2" charset="2"/>
              <a:buChar char="Ø"/>
              <a:defRPr/>
            </a:pPr>
            <a:r>
              <a:rPr lang="en-US" sz="2900" spc="50" dirty="0">
                <a:latin typeface="+mj-lt"/>
              </a:rPr>
              <a:t>R</a:t>
            </a:r>
            <a:r>
              <a:rPr lang="en-US" sz="2900" spc="50" baseline="30000" dirty="0">
                <a:latin typeface="+mj-lt"/>
              </a:rPr>
              <a:t>2</a:t>
            </a:r>
            <a:r>
              <a:rPr lang="en-US" sz="2900" spc="50" dirty="0">
                <a:latin typeface="+mj-lt"/>
              </a:rPr>
              <a:t> (Coefficient of Determination)</a:t>
            </a:r>
          </a:p>
          <a:p>
            <a:pPr>
              <a:buClr>
                <a:srgbClr val="FF3300"/>
              </a:buClr>
              <a:buSzPct val="75000"/>
              <a:buFont typeface="Wingdings" panose="05000000000000000000" pitchFamily="2" charset="2"/>
              <a:buChar char="Ø"/>
              <a:defRPr/>
            </a:pPr>
            <a:r>
              <a:rPr lang="en-US" sz="2900" spc="50" dirty="0">
                <a:latin typeface="+mj-lt"/>
              </a:rPr>
              <a:t>Adjusted R</a:t>
            </a:r>
            <a:r>
              <a:rPr lang="en-US" sz="2900" spc="50" baseline="30000" dirty="0">
                <a:latin typeface="+mj-lt"/>
              </a:rPr>
              <a:t>2</a:t>
            </a:r>
          </a:p>
          <a:p>
            <a:pPr>
              <a:buClr>
                <a:srgbClr val="FF3300"/>
              </a:buClr>
              <a:buSzPct val="75000"/>
              <a:buFont typeface="Wingdings" panose="05000000000000000000" pitchFamily="2" charset="2"/>
              <a:buChar char="Ø"/>
              <a:defRPr/>
            </a:pPr>
            <a:r>
              <a:rPr lang="en-US" sz="2900" spc="50" dirty="0">
                <a:latin typeface="+mj-lt"/>
              </a:rPr>
              <a:t>Assessing R</a:t>
            </a:r>
            <a:r>
              <a:rPr lang="en-US" sz="2900" spc="50" baseline="30000" dirty="0">
                <a:latin typeface="+mj-lt"/>
              </a:rPr>
              <a:t>2</a:t>
            </a:r>
          </a:p>
          <a:p>
            <a:pPr>
              <a:buClr>
                <a:srgbClr val="FF3300"/>
              </a:buClr>
              <a:buSzPct val="75000"/>
              <a:buFont typeface="Wingdings" panose="05000000000000000000" pitchFamily="2" charset="2"/>
              <a:buChar char="Ø"/>
              <a:defRPr/>
            </a:pPr>
            <a:r>
              <a:rPr lang="en-US" sz="2900" spc="50" dirty="0">
                <a:latin typeface="+mj-lt"/>
              </a:rPr>
              <a:t>Assessing Regression Coefficients (</a:t>
            </a:r>
            <a:r>
              <a:rPr lang="en-US" sz="2900" spc="50" dirty="0" err="1">
                <a:latin typeface="+mj-lt"/>
              </a:rPr>
              <a:t>Unstandardized</a:t>
            </a:r>
            <a:r>
              <a:rPr lang="en-US" sz="2900" spc="50" dirty="0">
                <a:latin typeface="+mj-lt"/>
              </a:rPr>
              <a:t>)</a:t>
            </a:r>
          </a:p>
          <a:p>
            <a:pPr>
              <a:buClr>
                <a:srgbClr val="FF3300"/>
              </a:buClr>
              <a:buSzPct val="75000"/>
              <a:buFont typeface="Wingdings" panose="05000000000000000000" pitchFamily="2" charset="2"/>
              <a:buChar char="Ø"/>
              <a:defRPr/>
            </a:pPr>
            <a:r>
              <a:rPr lang="en-US" sz="2900" spc="50" dirty="0">
                <a:latin typeface="+mj-lt"/>
              </a:rPr>
              <a:t>Comparing Regression Coefficients (Beta values)</a:t>
            </a:r>
          </a:p>
          <a:p>
            <a:pPr>
              <a:lnSpc>
                <a:spcPct val="120000"/>
              </a:lnSpc>
              <a:buClr>
                <a:srgbClr val="FF3300"/>
              </a:buClr>
              <a:buSzPct val="75000"/>
              <a:buFont typeface="Wingdings" panose="05000000000000000000" pitchFamily="2" charset="2"/>
              <a:buChar char="Ø"/>
              <a:defRPr/>
            </a:pPr>
            <a:r>
              <a:rPr lang="en-US" sz="2900" spc="50" dirty="0">
                <a:latin typeface="+mj-lt"/>
              </a:rPr>
              <a:t>Multicollinearity</a:t>
            </a:r>
          </a:p>
          <a:p>
            <a:pPr>
              <a:lnSpc>
                <a:spcPct val="120000"/>
              </a:lnSpc>
              <a:buClr>
                <a:srgbClr val="FF3300"/>
              </a:buClr>
              <a:buSzPct val="75000"/>
              <a:buFont typeface="Wingdings" panose="05000000000000000000" pitchFamily="2" charset="2"/>
              <a:buChar char="Ø"/>
              <a:defRPr/>
            </a:pPr>
            <a:r>
              <a:rPr lang="en-US" sz="2900" spc="50" dirty="0">
                <a:latin typeface="+mj-lt"/>
              </a:rPr>
              <a:t>Assumptions</a:t>
            </a:r>
          </a:p>
          <a:p>
            <a:pPr marL="914400" lvl="1" indent="-457200">
              <a:buClr>
                <a:srgbClr val="FF3300"/>
              </a:buClr>
              <a:buSzPct val="75000"/>
              <a:buFont typeface="Wingdings" panose="05000000000000000000" pitchFamily="2" charset="2"/>
              <a:buChar char="Ø"/>
              <a:defRPr/>
            </a:pPr>
            <a:r>
              <a:rPr lang="en-US" sz="2900" spc="50" dirty="0">
                <a:latin typeface="+mj-lt"/>
              </a:rPr>
              <a:t>Normality of errors</a:t>
            </a:r>
          </a:p>
          <a:p>
            <a:pPr marL="914400" lvl="1" indent="-457200">
              <a:buClr>
                <a:srgbClr val="FF3300"/>
              </a:buClr>
              <a:buSzPct val="75000"/>
              <a:buFont typeface="Wingdings" panose="05000000000000000000" pitchFamily="2" charset="2"/>
              <a:buChar char="Ø"/>
              <a:defRPr/>
            </a:pPr>
            <a:r>
              <a:rPr lang="en-US" sz="2900" spc="50" dirty="0">
                <a:latin typeface="+mj-lt"/>
              </a:rPr>
              <a:t>Homoscedasticity of errors </a:t>
            </a:r>
          </a:p>
          <a:p>
            <a:pPr marL="914400" lvl="1" indent="-457200">
              <a:buClr>
                <a:srgbClr val="FF3300"/>
              </a:buClr>
              <a:buSzPct val="75000"/>
              <a:buFont typeface="Wingdings" panose="05000000000000000000" pitchFamily="2" charset="2"/>
              <a:buChar char="Ø"/>
              <a:defRPr/>
            </a:pPr>
            <a:r>
              <a:rPr lang="en-US" sz="2900" spc="50" dirty="0">
                <a:latin typeface="+mj-lt"/>
              </a:rPr>
              <a:t>Independence of errors</a:t>
            </a:r>
          </a:p>
          <a:p>
            <a:pPr marL="438150" indent="-457200">
              <a:buClr>
                <a:srgbClr val="FF3300"/>
              </a:buClr>
              <a:buSzPct val="75000"/>
              <a:buFont typeface="Wingdings" panose="05000000000000000000" pitchFamily="2" charset="2"/>
              <a:buChar char="Ø"/>
              <a:defRPr/>
            </a:pPr>
            <a:endParaRPr lang="en-US" sz="2800" spc="50" dirty="0">
              <a:latin typeface="+mj-lt"/>
            </a:endParaRPr>
          </a:p>
          <a:p>
            <a:pPr marL="438150" indent="-457200">
              <a:buClr>
                <a:srgbClr val="FF3300"/>
              </a:buClr>
              <a:buSzPct val="75000"/>
              <a:buFont typeface="Wingdings" panose="05000000000000000000" pitchFamily="2" charset="2"/>
              <a:buChar char="Ø"/>
              <a:defRPr/>
            </a:pPr>
            <a:r>
              <a:rPr lang="en-US" sz="2800" spc="50" dirty="0">
                <a:latin typeface="+mj-lt"/>
              </a:rPr>
              <a:t>Answer to our question (e.g. what are the key drivers of…?)</a:t>
            </a:r>
          </a:p>
          <a:p>
            <a:pPr>
              <a:buClr>
                <a:srgbClr val="FF3300"/>
              </a:buClr>
              <a:buSzPct val="75000"/>
              <a:buFont typeface="Wingdings" panose="05000000000000000000" pitchFamily="2" charset="2"/>
              <a:buChar char="Ø"/>
              <a:defRPr/>
            </a:pPr>
            <a:endParaRPr lang="en-US" sz="3300" spc="50" dirty="0">
              <a:latin typeface="+mj-lt"/>
            </a:endParaRPr>
          </a:p>
          <a:p>
            <a:pPr>
              <a:buClr>
                <a:srgbClr val="FF3300"/>
              </a:buClr>
              <a:buSzPct val="75000"/>
              <a:buFont typeface="Wingdings" panose="05000000000000000000" pitchFamily="2" charset="2"/>
              <a:buChar char="Ø"/>
              <a:defRPr/>
            </a:pPr>
            <a:endParaRPr lang="en-GB" sz="3300" spc="50" dirty="0">
              <a:latin typeface="+mj-lt"/>
            </a:endParaRPr>
          </a:p>
          <a:p>
            <a:pPr eaLnBrk="1" hangingPunct="1">
              <a:buFont typeface="Wingdings" panose="05000000000000000000" pitchFamily="2" charset="2"/>
              <a:buChar char="Ø"/>
              <a:defRPr/>
            </a:pPr>
            <a:endParaRPr lang="en-GB" dirty="0">
              <a:latin typeface="+mj-lt"/>
            </a:endParaRPr>
          </a:p>
        </p:txBody>
      </p:sp>
      <p:sp>
        <p:nvSpPr>
          <p:cNvPr id="14340" name="Slide Number Placeholder 3">
            <a:extLst>
              <a:ext uri="{FF2B5EF4-FFF2-40B4-BE49-F238E27FC236}">
                <a16:creationId xmlns:a16="http://schemas.microsoft.com/office/drawing/2014/main" id="{B991D0AE-AC85-4571-82F8-2A91A7E02826}"/>
              </a:ext>
            </a:extLst>
          </p:cNvPr>
          <p:cNvSpPr>
            <a:spLocks noGrp="1" noChangeArrowheads="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1195D3"/>
              </a:buClr>
              <a:buFont typeface="Wingdings" panose="05000000000000000000" pitchFamily="2" charset="2"/>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lr>
                <a:srgbClr val="1195D3"/>
              </a:buClr>
              <a:buFont typeface="Wingdings" panose="05000000000000000000" pitchFamily="2" charset="2"/>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1195D3"/>
              </a:buClr>
              <a:buFont typeface="Wingdings" panose="05000000000000000000" pitchFamily="2" charset="2"/>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DF553F3F-2A11-4162-8CF7-EA8F09CF250E}" type="slidenum">
              <a:rPr lang="en-GB" altLang="en-US" sz="1600">
                <a:solidFill>
                  <a:srgbClr val="BFBFBF"/>
                </a:solidFill>
                <a:cs typeface="Arial" panose="020B0604020202020204" pitchFamily="34" charset="0"/>
              </a:rPr>
              <a:pPr>
                <a:spcBef>
                  <a:spcPct val="0"/>
                </a:spcBef>
                <a:buClrTx/>
                <a:buFontTx/>
                <a:buNone/>
              </a:pPr>
              <a:t>108</a:t>
            </a:fld>
            <a:endParaRPr lang="en-GB" altLang="en-US" sz="1600">
              <a:solidFill>
                <a:srgbClr val="BFBFBF"/>
              </a:solidFill>
              <a:cs typeface="Arial" panose="020B0604020202020204" pitchFamily="34" charset="0"/>
            </a:endParaRPr>
          </a:p>
        </p:txBody>
      </p:sp>
    </p:spTree>
    <p:extLst>
      <p:ext uri="{BB962C8B-B14F-4D97-AF65-F5344CB8AC3E}">
        <p14:creationId xmlns:p14="http://schemas.microsoft.com/office/powerpoint/2010/main" val="2729781467"/>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79DF8-B4D0-2283-0557-69EB005FB49C}"/>
              </a:ext>
            </a:extLst>
          </p:cNvPr>
          <p:cNvSpPr>
            <a:spLocks noGrp="1"/>
          </p:cNvSpPr>
          <p:nvPr>
            <p:ph type="title"/>
          </p:nvPr>
        </p:nvSpPr>
        <p:spPr/>
        <p:txBody>
          <a:bodyPr/>
          <a:lstStyle/>
          <a:p>
            <a:r>
              <a:rPr lang="en-GB" dirty="0"/>
              <a:t>Drawing a conclusion</a:t>
            </a:r>
          </a:p>
        </p:txBody>
      </p:sp>
      <p:sp>
        <p:nvSpPr>
          <p:cNvPr id="4" name="Slide Number Placeholder 3">
            <a:extLst>
              <a:ext uri="{FF2B5EF4-FFF2-40B4-BE49-F238E27FC236}">
                <a16:creationId xmlns:a16="http://schemas.microsoft.com/office/drawing/2014/main" id="{9C2BFB57-4A50-D891-CB81-43DB5EC6989F}"/>
              </a:ext>
            </a:extLst>
          </p:cNvPr>
          <p:cNvSpPr>
            <a:spLocks noGrp="1"/>
          </p:cNvSpPr>
          <p:nvPr>
            <p:ph type="sldNum" sz="quarter" idx="10"/>
          </p:nvPr>
        </p:nvSpPr>
        <p:spPr/>
        <p:txBody>
          <a:bodyPr/>
          <a:lstStyle/>
          <a:p>
            <a:fld id="{472ADBD5-8D9A-4EA0-831A-8F4A1A35492C}" type="slidenum">
              <a:rPr lang="en-GB" altLang="en-US" smtClean="0"/>
              <a:pPr/>
              <a:t>109</a:t>
            </a:fld>
            <a:endParaRPr lang="en-GB" altLang="en-US"/>
          </a:p>
        </p:txBody>
      </p:sp>
      <p:pic>
        <p:nvPicPr>
          <p:cNvPr id="5" name="Picture 4">
            <a:extLst>
              <a:ext uri="{FF2B5EF4-FFF2-40B4-BE49-F238E27FC236}">
                <a16:creationId xmlns:a16="http://schemas.microsoft.com/office/drawing/2014/main" id="{26F39140-BB8C-0DC1-FDE1-C6700BA1B599}"/>
              </a:ext>
            </a:extLst>
          </p:cNvPr>
          <p:cNvPicPr>
            <a:picLocks noChangeAspect="1"/>
          </p:cNvPicPr>
          <p:nvPr/>
        </p:nvPicPr>
        <p:blipFill>
          <a:blip r:embed="rId2"/>
          <a:stretch>
            <a:fillRect/>
          </a:stretch>
        </p:blipFill>
        <p:spPr>
          <a:xfrm>
            <a:off x="2452688" y="2672987"/>
            <a:ext cx="7286625" cy="2400300"/>
          </a:xfrm>
          <a:prstGeom prst="rect">
            <a:avLst/>
          </a:prstGeom>
        </p:spPr>
      </p:pic>
      <p:sp>
        <p:nvSpPr>
          <p:cNvPr id="6" name="TextBox 5">
            <a:extLst>
              <a:ext uri="{FF2B5EF4-FFF2-40B4-BE49-F238E27FC236}">
                <a16:creationId xmlns:a16="http://schemas.microsoft.com/office/drawing/2014/main" id="{FB7EBA36-627D-A3B4-DCE8-F319263A163C}"/>
              </a:ext>
            </a:extLst>
          </p:cNvPr>
          <p:cNvSpPr txBox="1"/>
          <p:nvPr/>
        </p:nvSpPr>
        <p:spPr>
          <a:xfrm>
            <a:off x="2103119" y="1671123"/>
            <a:ext cx="7985760" cy="646331"/>
          </a:xfrm>
          <a:prstGeom prst="rect">
            <a:avLst/>
          </a:prstGeom>
          <a:noFill/>
        </p:spPr>
        <p:txBody>
          <a:bodyPr wrap="square" rtlCol="0">
            <a:spAutoFit/>
          </a:bodyPr>
          <a:lstStyle/>
          <a:p>
            <a:r>
              <a:rPr lang="en-GB" dirty="0"/>
              <a:t>Where should the restaurants focus attention if they want to improve satisfaction?</a:t>
            </a:r>
          </a:p>
        </p:txBody>
      </p:sp>
    </p:spTree>
    <p:extLst>
      <p:ext uri="{BB962C8B-B14F-4D97-AF65-F5344CB8AC3E}">
        <p14:creationId xmlns:p14="http://schemas.microsoft.com/office/powerpoint/2010/main" val="118607128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879</TotalTime>
  <Words>3911</Words>
  <Application>Microsoft Office PowerPoint</Application>
  <PresentationFormat>Widescreen</PresentationFormat>
  <Paragraphs>573</Paragraphs>
  <Slides>109</Slides>
  <Notes>2</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109</vt:i4>
      </vt:variant>
    </vt:vector>
  </HeadingPairs>
  <TitlesOfParts>
    <vt:vector size="120" baseType="lpstr">
      <vt:lpstr>Aharoni</vt:lpstr>
      <vt:lpstr>Arial</vt:lpstr>
      <vt:lpstr>Calibri</vt:lpstr>
      <vt:lpstr>Cambria Math</vt:lpstr>
      <vt:lpstr>Lucida Bright</vt:lpstr>
      <vt:lpstr>Monotype Sorts</vt:lpstr>
      <vt:lpstr>Myriad Pro</vt:lpstr>
      <vt:lpstr>Symbol</vt:lpstr>
      <vt:lpstr>Times New Roman</vt:lpstr>
      <vt:lpstr>Wingdings</vt:lpstr>
      <vt:lpstr>20140311PresentationUWTSDTemplate</vt:lpstr>
      <vt:lpstr>  Dissertation Module   (LCMB7020)  Quantitative Analysis SPSS </vt:lpstr>
      <vt:lpstr>“Just what have I let myself in for?”</vt:lpstr>
      <vt:lpstr>Different ways of analysing quantitative data</vt:lpstr>
      <vt:lpstr>FTBNNAQs*</vt:lpstr>
      <vt:lpstr>Population &amp; Sample</vt:lpstr>
      <vt:lpstr>Types of data</vt:lpstr>
      <vt:lpstr>Normal Distribution</vt:lpstr>
      <vt:lpstr>Describe (mainly continuous) data</vt:lpstr>
      <vt:lpstr>The 68-95-99.7% Rule &amp; The Standard Normal Distribution</vt:lpstr>
      <vt:lpstr>The 68-95-99.7% Rule &amp; The Standard Normal Distribution</vt:lpstr>
      <vt:lpstr>Why is a normal distribution / symmetrical distribution important?</vt:lpstr>
      <vt:lpstr>PowerPoint Presentation</vt:lpstr>
      <vt:lpstr>Software and Data</vt:lpstr>
      <vt:lpstr>Samouel’s and Gino’s Restaurants data set</vt:lpstr>
      <vt:lpstr>Samouel’s and Gino’s Restaurants – do these variables contain nominal, ordinal, interval or ratio data?</vt:lpstr>
      <vt:lpstr>SPSS</vt:lpstr>
      <vt:lpstr>PowerPoint Presentation</vt:lpstr>
      <vt:lpstr>PowerPoint Presentation</vt:lpstr>
      <vt:lpstr>PowerPoint Presentation</vt:lpstr>
      <vt:lpstr>PowerPoint Presentation</vt:lpstr>
      <vt:lpstr>PowerPoint Presentation</vt:lpstr>
      <vt:lpstr>What about categorical variables?</vt:lpstr>
      <vt:lpstr>PowerPoint Presentation</vt:lpstr>
      <vt:lpstr>Data “wrangling”</vt:lpstr>
      <vt:lpstr>PowerPoint Presentation</vt:lpstr>
      <vt:lpstr>PowerPoint Presentation</vt:lpstr>
      <vt:lpstr>PowerPoint Presentation</vt:lpstr>
      <vt:lpstr>Creating new variables in SPSS</vt:lpstr>
      <vt:lpstr>PowerPoint Presentation</vt:lpstr>
      <vt:lpstr>Creating new variables in SPSS</vt:lpstr>
      <vt:lpstr>PowerPoint Presentation</vt:lpstr>
      <vt:lpstr>PowerPoint Presentation</vt:lpstr>
      <vt:lpstr>Cronbach’s alpha</vt:lpstr>
      <vt:lpstr>PowerPoint Presentation</vt:lpstr>
      <vt:lpstr>PowerPoint Presentation</vt:lpstr>
      <vt:lpstr>The rest of the week…</vt:lpstr>
      <vt:lpstr>  Dissertation Module   (LCMB7020)  Hypothesis tests and Tests of means SPSS </vt:lpstr>
      <vt:lpstr>Inferential statistics</vt:lpstr>
      <vt:lpstr>Hypothesis testing</vt:lpstr>
      <vt:lpstr>Type I and Type II errors</vt:lpstr>
      <vt:lpstr>Type I and Type II errors</vt:lpstr>
      <vt:lpstr>A map of tests for means</vt:lpstr>
      <vt:lpstr>Which test would we use</vt:lpstr>
      <vt:lpstr>Student’s t test</vt:lpstr>
      <vt:lpstr>Testing a single mean</vt:lpstr>
      <vt:lpstr>Testing a single mean</vt:lpstr>
      <vt:lpstr>Testing a single mean</vt:lpstr>
      <vt:lpstr>Testing hypotheses</vt:lpstr>
      <vt:lpstr>PowerPoint Presentation</vt:lpstr>
      <vt:lpstr>PowerPoint Presentation</vt:lpstr>
      <vt:lpstr>PowerPoint Presentation</vt:lpstr>
      <vt:lpstr>PowerPoint Presentation</vt:lpstr>
      <vt:lpstr>Testing means of two paired samples</vt:lpstr>
      <vt:lpstr>PowerPoint Presentation</vt:lpstr>
      <vt:lpstr>PowerPoint Presentation</vt:lpstr>
      <vt:lpstr>PowerPoint Presentation</vt:lpstr>
      <vt:lpstr>Testing means of two independent samples</vt:lpstr>
      <vt:lpstr>PowerPoint Presentation</vt:lpstr>
      <vt:lpstr>PowerPoint Presentation</vt:lpstr>
      <vt:lpstr>PowerPoint Presentation</vt:lpstr>
      <vt:lpstr>Up to now we’ve assumed that the data is normal…</vt:lpstr>
      <vt:lpstr>PowerPoint Presentation</vt:lpstr>
      <vt:lpstr>PowerPoint Presentation</vt:lpstr>
      <vt:lpstr>Over to you…</vt:lpstr>
      <vt:lpstr>  Dissertation Module   (LCMB7020)  Testing more than two means - ANOVA SPSS </vt:lpstr>
      <vt:lpstr>Testing means of more than two samples - ANOVA</vt:lpstr>
      <vt:lpstr>ANOVA – a road map</vt:lpstr>
      <vt:lpstr>Testing means of more than two samples - ANOVA</vt:lpstr>
      <vt:lpstr>Testing means of more than two samples</vt:lpstr>
      <vt:lpstr>PowerPoint Presentation</vt:lpstr>
      <vt:lpstr>PowerPoint Presentation</vt:lpstr>
      <vt:lpstr>Post hoc tests</vt:lpstr>
      <vt:lpstr>Post-hoc tests</vt:lpstr>
      <vt:lpstr>PowerPoint Presentation</vt:lpstr>
      <vt:lpstr>PowerPoint Presentation</vt:lpstr>
      <vt:lpstr>PowerPoint Presentation</vt:lpstr>
      <vt:lpstr>PowerPoint Presentation</vt:lpstr>
      <vt:lpstr>PowerPoint Presentation</vt:lpstr>
      <vt:lpstr>What if the variances were unequal?</vt:lpstr>
      <vt:lpstr>PowerPoint Presentation</vt:lpstr>
      <vt:lpstr>PowerPoint Presentation</vt:lpstr>
      <vt:lpstr>Nonparametric equivalent of ANOVA</vt:lpstr>
      <vt:lpstr>PowerPoint Presentation</vt:lpstr>
      <vt:lpstr>Extensions to ANOVA</vt:lpstr>
      <vt:lpstr>Two-way ANOVA</vt:lpstr>
      <vt:lpstr>PowerPoint Presentation</vt:lpstr>
      <vt:lpstr>PowerPoint Presentation</vt:lpstr>
      <vt:lpstr>PowerPoint Presentation</vt:lpstr>
      <vt:lpstr>PowerPoint Presentation</vt:lpstr>
      <vt:lpstr>  Dissertation Module   (LCMB7020)  Linear regression SPSS </vt:lpstr>
      <vt:lpstr>Regression</vt:lpstr>
      <vt:lpstr>Regression </vt:lpstr>
      <vt:lpstr>PowerPoint Presentation</vt:lpstr>
      <vt:lpstr>PowerPoint Presentation</vt:lpstr>
      <vt:lpstr>PowerPoint Presentation</vt:lpstr>
      <vt:lpstr>Source of Variables</vt:lpstr>
      <vt:lpstr>Variable Selection Approaches</vt:lpstr>
      <vt:lpstr>Steps in regression analysis</vt:lpstr>
      <vt:lpstr>What drives satisfaction in Samouel’s and Gino’s restaurants?</vt:lpstr>
      <vt:lpstr>PowerPoint Presentation</vt:lpstr>
      <vt:lpstr>Testing for outliers</vt:lpstr>
      <vt:lpstr>PowerPoint Presentation</vt:lpstr>
      <vt:lpstr>Assessing R squared</vt:lpstr>
      <vt:lpstr>Regression coefficients – unstandardised and standardised</vt:lpstr>
      <vt:lpstr>Assessing multicolinearity</vt:lpstr>
      <vt:lpstr>Assessing Multicolinearity (2)</vt:lpstr>
      <vt:lpstr>Test of assumptions about residuals</vt:lpstr>
      <vt:lpstr>Steps in regression analysis</vt:lpstr>
      <vt:lpstr>Drawing a 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Dissertation Module   (LCMB7020)  Quantitative Methodologies </dc:title>
  <dc:creator>Ehsan Khajeh</dc:creator>
  <cp:lastModifiedBy>Ehsan Khajeh</cp:lastModifiedBy>
  <cp:revision>8</cp:revision>
  <dcterms:created xsi:type="dcterms:W3CDTF">2024-02-14T09:20:56Z</dcterms:created>
  <dcterms:modified xsi:type="dcterms:W3CDTF">2024-02-21T09:39:54Z</dcterms:modified>
</cp:coreProperties>
</file>