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735" r:id="rId1"/>
  </p:sldMasterIdLst>
  <p:sldIdLst>
    <p:sldId id="256" r:id="rId2"/>
    <p:sldId id="257" r:id="rId3"/>
    <p:sldId id="258" r:id="rId4"/>
    <p:sldId id="259" r:id="rId5"/>
    <p:sldId id="260" r:id="rId6"/>
    <p:sldId id="264" r:id="rId7"/>
    <p:sldId id="261" r:id="rId8"/>
    <p:sldId id="278" r:id="rId9"/>
    <p:sldId id="262" r:id="rId10"/>
    <p:sldId id="279" r:id="rId11"/>
    <p:sldId id="280" r:id="rId12"/>
    <p:sldId id="281" r:id="rId13"/>
    <p:sldId id="263"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82" r:id="rId28"/>
    <p:sldId id="283" r:id="rId29"/>
  </p:sldIdLst>
  <p:sldSz cx="12192000" cy="6858000"/>
  <p:notesSz cx="6858000" cy="9144000"/>
  <p:embeddedFontLst>
    <p:embeddedFont>
      <p:font typeface="Neue Haas Grotesk Text Pro" panose="020B0504020202020204" pitchFamily="34" charset="0"/>
      <p:regular r:id="rId30"/>
      <p:bold r:id="rId31"/>
      <p:italic r:id="rId3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1" autoAdjust="0"/>
    <p:restoredTop sz="94660"/>
  </p:normalViewPr>
  <p:slideViewPr>
    <p:cSldViewPr snapToGrid="0">
      <p:cViewPr varScale="1">
        <p:scale>
          <a:sx n="54" d="100"/>
          <a:sy n="54" d="100"/>
        </p:scale>
        <p:origin x="66" y="8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font" Target="fonts/font3.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font" Target="fonts/font1.fntdata"/><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479E6C-4815-447A-8E99-16EB7B8B2BEC}"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57BFBE6A-10C6-46CF-8EE2-B8A1C9094CB4}">
      <dgm:prSet/>
      <dgm:spPr/>
      <dgm:t>
        <a:bodyPr/>
        <a:lstStyle/>
        <a:p>
          <a:r>
            <a:rPr lang="en-GB" b="0" i="0"/>
            <a:t>Crime analysts deal with individuals who have already committed a crime</a:t>
          </a:r>
          <a:endParaRPr lang="en-US"/>
        </a:p>
      </dgm:t>
    </dgm:pt>
    <dgm:pt modelId="{885D0C6B-8885-4F41-8EE4-47AEF359BD84}" type="parTrans" cxnId="{5E45F076-EC60-4649-B564-82E254735AB6}">
      <dgm:prSet/>
      <dgm:spPr/>
      <dgm:t>
        <a:bodyPr/>
        <a:lstStyle/>
        <a:p>
          <a:endParaRPr lang="en-US"/>
        </a:p>
      </dgm:t>
    </dgm:pt>
    <dgm:pt modelId="{E57D248F-48DB-4489-83CB-42DB8AF3B2C3}" type="sibTrans" cxnId="{5E45F076-EC60-4649-B564-82E254735AB6}">
      <dgm:prSet/>
      <dgm:spPr/>
      <dgm:t>
        <a:bodyPr/>
        <a:lstStyle/>
        <a:p>
          <a:endParaRPr lang="en-US"/>
        </a:p>
      </dgm:t>
    </dgm:pt>
    <dgm:pt modelId="{099D4570-60CD-4CC6-B2B9-C4EEE82DEDD4}">
      <dgm:prSet/>
      <dgm:spPr/>
      <dgm:t>
        <a:bodyPr/>
        <a:lstStyle/>
        <a:p>
          <a:r>
            <a:rPr lang="en-GB" b="0" i="0"/>
            <a:t>Must focus on why crimes are occurring and seek solutions for those problems</a:t>
          </a:r>
          <a:endParaRPr lang="en-US"/>
        </a:p>
      </dgm:t>
    </dgm:pt>
    <dgm:pt modelId="{33A466AA-E48F-46B1-A06B-6D6EE7D07441}" type="parTrans" cxnId="{186EECE4-FCA2-4DCF-8C6A-76CD660D2E3B}">
      <dgm:prSet/>
      <dgm:spPr/>
      <dgm:t>
        <a:bodyPr/>
        <a:lstStyle/>
        <a:p>
          <a:endParaRPr lang="en-US"/>
        </a:p>
      </dgm:t>
    </dgm:pt>
    <dgm:pt modelId="{A97CCA06-8759-48A3-8B59-9096668EB23A}" type="sibTrans" cxnId="{186EECE4-FCA2-4DCF-8C6A-76CD660D2E3B}">
      <dgm:prSet/>
      <dgm:spPr/>
      <dgm:t>
        <a:bodyPr/>
        <a:lstStyle/>
        <a:p>
          <a:endParaRPr lang="en-US"/>
        </a:p>
      </dgm:t>
    </dgm:pt>
    <dgm:pt modelId="{D8A17F13-D15E-45D3-AE44-E75794C73329}">
      <dgm:prSet/>
      <dgm:spPr/>
      <dgm:t>
        <a:bodyPr/>
        <a:lstStyle/>
        <a:p>
          <a:r>
            <a:rPr lang="en-GB" b="0" i="0"/>
            <a:t>Theories can help explain why individuals commit crime</a:t>
          </a:r>
          <a:endParaRPr lang="en-US"/>
        </a:p>
      </dgm:t>
    </dgm:pt>
    <dgm:pt modelId="{FB89CE35-A1DE-4907-B814-01EBE4123538}" type="parTrans" cxnId="{506894B7-6826-443E-B150-A06CE3D2523B}">
      <dgm:prSet/>
      <dgm:spPr/>
      <dgm:t>
        <a:bodyPr/>
        <a:lstStyle/>
        <a:p>
          <a:endParaRPr lang="en-US"/>
        </a:p>
      </dgm:t>
    </dgm:pt>
    <dgm:pt modelId="{A889041B-FD6C-427D-AB5C-76070EA82E81}" type="sibTrans" cxnId="{506894B7-6826-443E-B150-A06CE3D2523B}">
      <dgm:prSet/>
      <dgm:spPr/>
      <dgm:t>
        <a:bodyPr/>
        <a:lstStyle/>
        <a:p>
          <a:endParaRPr lang="en-US"/>
        </a:p>
      </dgm:t>
    </dgm:pt>
    <dgm:pt modelId="{D967CD21-5E3D-4852-B64A-219647234EF0}" type="pres">
      <dgm:prSet presAssocID="{77479E6C-4815-447A-8E99-16EB7B8B2BEC}" presName="outerComposite" presStyleCnt="0">
        <dgm:presLayoutVars>
          <dgm:chMax val="5"/>
          <dgm:dir/>
          <dgm:resizeHandles val="exact"/>
        </dgm:presLayoutVars>
      </dgm:prSet>
      <dgm:spPr/>
    </dgm:pt>
    <dgm:pt modelId="{0DAFE999-6AFB-4779-88E1-023403C83CA0}" type="pres">
      <dgm:prSet presAssocID="{77479E6C-4815-447A-8E99-16EB7B8B2BEC}" presName="dummyMaxCanvas" presStyleCnt="0">
        <dgm:presLayoutVars/>
      </dgm:prSet>
      <dgm:spPr/>
    </dgm:pt>
    <dgm:pt modelId="{B62D9563-9C07-41E0-BF3A-E2CD108E3623}" type="pres">
      <dgm:prSet presAssocID="{77479E6C-4815-447A-8E99-16EB7B8B2BEC}" presName="ThreeNodes_1" presStyleLbl="node1" presStyleIdx="0" presStyleCnt="3">
        <dgm:presLayoutVars>
          <dgm:bulletEnabled val="1"/>
        </dgm:presLayoutVars>
      </dgm:prSet>
      <dgm:spPr/>
    </dgm:pt>
    <dgm:pt modelId="{0E1D6EAC-1068-452B-AA69-708F5FB201E3}" type="pres">
      <dgm:prSet presAssocID="{77479E6C-4815-447A-8E99-16EB7B8B2BEC}" presName="ThreeNodes_2" presStyleLbl="node1" presStyleIdx="1" presStyleCnt="3">
        <dgm:presLayoutVars>
          <dgm:bulletEnabled val="1"/>
        </dgm:presLayoutVars>
      </dgm:prSet>
      <dgm:spPr/>
    </dgm:pt>
    <dgm:pt modelId="{8CDC4E0D-399B-406A-BD8D-CA81731AA6BE}" type="pres">
      <dgm:prSet presAssocID="{77479E6C-4815-447A-8E99-16EB7B8B2BEC}" presName="ThreeNodes_3" presStyleLbl="node1" presStyleIdx="2" presStyleCnt="3">
        <dgm:presLayoutVars>
          <dgm:bulletEnabled val="1"/>
        </dgm:presLayoutVars>
      </dgm:prSet>
      <dgm:spPr/>
    </dgm:pt>
    <dgm:pt modelId="{DFFA508A-583C-48D1-8B57-97824D82B43F}" type="pres">
      <dgm:prSet presAssocID="{77479E6C-4815-447A-8E99-16EB7B8B2BEC}" presName="ThreeConn_1-2" presStyleLbl="fgAccFollowNode1" presStyleIdx="0" presStyleCnt="2">
        <dgm:presLayoutVars>
          <dgm:bulletEnabled val="1"/>
        </dgm:presLayoutVars>
      </dgm:prSet>
      <dgm:spPr/>
    </dgm:pt>
    <dgm:pt modelId="{53D2443F-0623-4E90-BF59-6F472EC45120}" type="pres">
      <dgm:prSet presAssocID="{77479E6C-4815-447A-8E99-16EB7B8B2BEC}" presName="ThreeConn_2-3" presStyleLbl="fgAccFollowNode1" presStyleIdx="1" presStyleCnt="2">
        <dgm:presLayoutVars>
          <dgm:bulletEnabled val="1"/>
        </dgm:presLayoutVars>
      </dgm:prSet>
      <dgm:spPr/>
    </dgm:pt>
    <dgm:pt modelId="{A176D467-C12D-41D5-99E4-C6F8EE6970F8}" type="pres">
      <dgm:prSet presAssocID="{77479E6C-4815-447A-8E99-16EB7B8B2BEC}" presName="ThreeNodes_1_text" presStyleLbl="node1" presStyleIdx="2" presStyleCnt="3">
        <dgm:presLayoutVars>
          <dgm:bulletEnabled val="1"/>
        </dgm:presLayoutVars>
      </dgm:prSet>
      <dgm:spPr/>
    </dgm:pt>
    <dgm:pt modelId="{7164C514-7C81-4551-A6BE-888A8DB13ED3}" type="pres">
      <dgm:prSet presAssocID="{77479E6C-4815-447A-8E99-16EB7B8B2BEC}" presName="ThreeNodes_2_text" presStyleLbl="node1" presStyleIdx="2" presStyleCnt="3">
        <dgm:presLayoutVars>
          <dgm:bulletEnabled val="1"/>
        </dgm:presLayoutVars>
      </dgm:prSet>
      <dgm:spPr/>
    </dgm:pt>
    <dgm:pt modelId="{EA1E3B7D-468B-4218-80D8-0C6E9A962077}" type="pres">
      <dgm:prSet presAssocID="{77479E6C-4815-447A-8E99-16EB7B8B2BEC}" presName="ThreeNodes_3_text" presStyleLbl="node1" presStyleIdx="2" presStyleCnt="3">
        <dgm:presLayoutVars>
          <dgm:bulletEnabled val="1"/>
        </dgm:presLayoutVars>
      </dgm:prSet>
      <dgm:spPr/>
    </dgm:pt>
  </dgm:ptLst>
  <dgm:cxnLst>
    <dgm:cxn modelId="{D285D914-01D7-4E82-860D-102339EB19B7}" type="presOf" srcId="{E57D248F-48DB-4489-83CB-42DB8AF3B2C3}" destId="{DFFA508A-583C-48D1-8B57-97824D82B43F}" srcOrd="0" destOrd="0" presId="urn:microsoft.com/office/officeart/2005/8/layout/vProcess5"/>
    <dgm:cxn modelId="{8D407038-E415-4EE9-A881-955DF30954AC}" type="presOf" srcId="{D8A17F13-D15E-45D3-AE44-E75794C73329}" destId="{8CDC4E0D-399B-406A-BD8D-CA81731AA6BE}" srcOrd="0" destOrd="0" presId="urn:microsoft.com/office/officeart/2005/8/layout/vProcess5"/>
    <dgm:cxn modelId="{5E45F076-EC60-4649-B564-82E254735AB6}" srcId="{77479E6C-4815-447A-8E99-16EB7B8B2BEC}" destId="{57BFBE6A-10C6-46CF-8EE2-B8A1C9094CB4}" srcOrd="0" destOrd="0" parTransId="{885D0C6B-8885-4F41-8EE4-47AEF359BD84}" sibTransId="{E57D248F-48DB-4489-83CB-42DB8AF3B2C3}"/>
    <dgm:cxn modelId="{41AF7D91-EB26-4E74-A1D1-5637B5AE8135}" type="presOf" srcId="{099D4570-60CD-4CC6-B2B9-C4EEE82DEDD4}" destId="{7164C514-7C81-4551-A6BE-888A8DB13ED3}" srcOrd="1" destOrd="0" presId="urn:microsoft.com/office/officeart/2005/8/layout/vProcess5"/>
    <dgm:cxn modelId="{B62CB7A5-D11E-4400-A909-771C545D87FE}" type="presOf" srcId="{D8A17F13-D15E-45D3-AE44-E75794C73329}" destId="{EA1E3B7D-468B-4218-80D8-0C6E9A962077}" srcOrd="1" destOrd="0" presId="urn:microsoft.com/office/officeart/2005/8/layout/vProcess5"/>
    <dgm:cxn modelId="{506894B7-6826-443E-B150-A06CE3D2523B}" srcId="{77479E6C-4815-447A-8E99-16EB7B8B2BEC}" destId="{D8A17F13-D15E-45D3-AE44-E75794C73329}" srcOrd="2" destOrd="0" parTransId="{FB89CE35-A1DE-4907-B814-01EBE4123538}" sibTransId="{A889041B-FD6C-427D-AB5C-76070EA82E81}"/>
    <dgm:cxn modelId="{7A1DE7C3-792B-446B-9F9E-9CA3CC610CDC}" type="presOf" srcId="{57BFBE6A-10C6-46CF-8EE2-B8A1C9094CB4}" destId="{B62D9563-9C07-41E0-BF3A-E2CD108E3623}" srcOrd="0" destOrd="0" presId="urn:microsoft.com/office/officeart/2005/8/layout/vProcess5"/>
    <dgm:cxn modelId="{186EECE4-FCA2-4DCF-8C6A-76CD660D2E3B}" srcId="{77479E6C-4815-447A-8E99-16EB7B8B2BEC}" destId="{099D4570-60CD-4CC6-B2B9-C4EEE82DEDD4}" srcOrd="1" destOrd="0" parTransId="{33A466AA-E48F-46B1-A06B-6D6EE7D07441}" sibTransId="{A97CCA06-8759-48A3-8B59-9096668EB23A}"/>
    <dgm:cxn modelId="{7322C6E8-F004-4F77-B539-9725B6253899}" type="presOf" srcId="{099D4570-60CD-4CC6-B2B9-C4EEE82DEDD4}" destId="{0E1D6EAC-1068-452B-AA69-708F5FB201E3}" srcOrd="0" destOrd="0" presId="urn:microsoft.com/office/officeart/2005/8/layout/vProcess5"/>
    <dgm:cxn modelId="{735F3AE9-2E9F-4CE7-BACE-EB3C4B795B24}" type="presOf" srcId="{A97CCA06-8759-48A3-8B59-9096668EB23A}" destId="{53D2443F-0623-4E90-BF59-6F472EC45120}" srcOrd="0" destOrd="0" presId="urn:microsoft.com/office/officeart/2005/8/layout/vProcess5"/>
    <dgm:cxn modelId="{E3BB3BEC-2297-435B-87D0-9E26DBCC6548}" type="presOf" srcId="{57BFBE6A-10C6-46CF-8EE2-B8A1C9094CB4}" destId="{A176D467-C12D-41D5-99E4-C6F8EE6970F8}" srcOrd="1" destOrd="0" presId="urn:microsoft.com/office/officeart/2005/8/layout/vProcess5"/>
    <dgm:cxn modelId="{86DC8DEE-398B-4E7A-BFB7-C260F5ACA549}" type="presOf" srcId="{77479E6C-4815-447A-8E99-16EB7B8B2BEC}" destId="{D967CD21-5E3D-4852-B64A-219647234EF0}" srcOrd="0" destOrd="0" presId="urn:microsoft.com/office/officeart/2005/8/layout/vProcess5"/>
    <dgm:cxn modelId="{6F95D7C4-767D-4222-A469-4E27C7B08E2C}" type="presParOf" srcId="{D967CD21-5E3D-4852-B64A-219647234EF0}" destId="{0DAFE999-6AFB-4779-88E1-023403C83CA0}" srcOrd="0" destOrd="0" presId="urn:microsoft.com/office/officeart/2005/8/layout/vProcess5"/>
    <dgm:cxn modelId="{8DD9E5F3-F3FD-4AB8-A381-D7FE902F9902}" type="presParOf" srcId="{D967CD21-5E3D-4852-B64A-219647234EF0}" destId="{B62D9563-9C07-41E0-BF3A-E2CD108E3623}" srcOrd="1" destOrd="0" presId="urn:microsoft.com/office/officeart/2005/8/layout/vProcess5"/>
    <dgm:cxn modelId="{3588A26D-7E12-42BB-8748-CB2EA0092A8A}" type="presParOf" srcId="{D967CD21-5E3D-4852-B64A-219647234EF0}" destId="{0E1D6EAC-1068-452B-AA69-708F5FB201E3}" srcOrd="2" destOrd="0" presId="urn:microsoft.com/office/officeart/2005/8/layout/vProcess5"/>
    <dgm:cxn modelId="{AD8DDBE5-D1B9-4C23-99A8-CD1EB15C6B4B}" type="presParOf" srcId="{D967CD21-5E3D-4852-B64A-219647234EF0}" destId="{8CDC4E0D-399B-406A-BD8D-CA81731AA6BE}" srcOrd="3" destOrd="0" presId="urn:microsoft.com/office/officeart/2005/8/layout/vProcess5"/>
    <dgm:cxn modelId="{60098362-F444-4EAB-BE69-EE996C3816DD}" type="presParOf" srcId="{D967CD21-5E3D-4852-B64A-219647234EF0}" destId="{DFFA508A-583C-48D1-8B57-97824D82B43F}" srcOrd="4" destOrd="0" presId="urn:microsoft.com/office/officeart/2005/8/layout/vProcess5"/>
    <dgm:cxn modelId="{081D0C38-B375-4718-B98A-4FA388B6186D}" type="presParOf" srcId="{D967CD21-5E3D-4852-B64A-219647234EF0}" destId="{53D2443F-0623-4E90-BF59-6F472EC45120}" srcOrd="5" destOrd="0" presId="urn:microsoft.com/office/officeart/2005/8/layout/vProcess5"/>
    <dgm:cxn modelId="{57143341-9934-465E-B3C4-30B97CC99084}" type="presParOf" srcId="{D967CD21-5E3D-4852-B64A-219647234EF0}" destId="{A176D467-C12D-41D5-99E4-C6F8EE6970F8}" srcOrd="6" destOrd="0" presId="urn:microsoft.com/office/officeart/2005/8/layout/vProcess5"/>
    <dgm:cxn modelId="{E25B9641-AC24-44CD-8BEC-71507A29CBD5}" type="presParOf" srcId="{D967CD21-5E3D-4852-B64A-219647234EF0}" destId="{7164C514-7C81-4551-A6BE-888A8DB13ED3}" srcOrd="7" destOrd="0" presId="urn:microsoft.com/office/officeart/2005/8/layout/vProcess5"/>
    <dgm:cxn modelId="{56E57061-B87C-4E7E-B237-C6258F1762A5}" type="presParOf" srcId="{D967CD21-5E3D-4852-B64A-219647234EF0}" destId="{EA1E3B7D-468B-4218-80D8-0C6E9A962077}"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D9563-9C07-41E0-BF3A-E2CD108E3623}">
      <dsp:nvSpPr>
        <dsp:cNvPr id="0" name=""/>
        <dsp:cNvSpPr/>
      </dsp:nvSpPr>
      <dsp:spPr>
        <a:xfrm>
          <a:off x="0" y="0"/>
          <a:ext cx="5189046" cy="163925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Crime analysts deal with individuals who have already committed a crime</a:t>
          </a:r>
          <a:endParaRPr lang="en-US" sz="2400" kern="1200"/>
        </a:p>
      </dsp:txBody>
      <dsp:txXfrm>
        <a:off x="48012" y="48012"/>
        <a:ext cx="3420167" cy="1543227"/>
      </dsp:txXfrm>
    </dsp:sp>
    <dsp:sp modelId="{0E1D6EAC-1068-452B-AA69-708F5FB201E3}">
      <dsp:nvSpPr>
        <dsp:cNvPr id="0" name=""/>
        <dsp:cNvSpPr/>
      </dsp:nvSpPr>
      <dsp:spPr>
        <a:xfrm>
          <a:off x="457857" y="1912459"/>
          <a:ext cx="5189046" cy="1639251"/>
        </a:xfrm>
        <a:prstGeom prst="roundRect">
          <a:avLst>
            <a:gd name="adj" fmla="val 10000"/>
          </a:avLst>
        </a:prstGeom>
        <a:solidFill>
          <a:schemeClr val="accent2">
            <a:hueOff val="-744885"/>
            <a:satOff val="-4695"/>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Must focus on why crimes are occurring and seek solutions for those problems</a:t>
          </a:r>
          <a:endParaRPr lang="en-US" sz="2400" kern="1200"/>
        </a:p>
      </dsp:txBody>
      <dsp:txXfrm>
        <a:off x="505869" y="1960471"/>
        <a:ext cx="3569652" cy="1543227"/>
      </dsp:txXfrm>
    </dsp:sp>
    <dsp:sp modelId="{8CDC4E0D-399B-406A-BD8D-CA81731AA6BE}">
      <dsp:nvSpPr>
        <dsp:cNvPr id="0" name=""/>
        <dsp:cNvSpPr/>
      </dsp:nvSpPr>
      <dsp:spPr>
        <a:xfrm>
          <a:off x="915714" y="3824919"/>
          <a:ext cx="5189046" cy="1639251"/>
        </a:xfrm>
        <a:prstGeom prst="roundRect">
          <a:avLst>
            <a:gd name="adj" fmla="val 10000"/>
          </a:avLst>
        </a:prstGeom>
        <a:solidFill>
          <a:schemeClr val="accent2">
            <a:hueOff val="-1489770"/>
            <a:satOff val="-9389"/>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b="0" i="0" kern="1200"/>
            <a:t>Theories can help explain why individuals commit crime</a:t>
          </a:r>
          <a:endParaRPr lang="en-US" sz="2400" kern="1200"/>
        </a:p>
      </dsp:txBody>
      <dsp:txXfrm>
        <a:off x="963726" y="3872931"/>
        <a:ext cx="3569652" cy="1543227"/>
      </dsp:txXfrm>
    </dsp:sp>
    <dsp:sp modelId="{DFFA508A-583C-48D1-8B57-97824D82B43F}">
      <dsp:nvSpPr>
        <dsp:cNvPr id="0" name=""/>
        <dsp:cNvSpPr/>
      </dsp:nvSpPr>
      <dsp:spPr>
        <a:xfrm>
          <a:off x="4123533" y="1243098"/>
          <a:ext cx="1065513" cy="1065513"/>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363273" y="1243098"/>
        <a:ext cx="586033" cy="801799"/>
      </dsp:txXfrm>
    </dsp:sp>
    <dsp:sp modelId="{53D2443F-0623-4E90-BF59-6F472EC45120}">
      <dsp:nvSpPr>
        <dsp:cNvPr id="0" name=""/>
        <dsp:cNvSpPr/>
      </dsp:nvSpPr>
      <dsp:spPr>
        <a:xfrm>
          <a:off x="4581390" y="3144629"/>
          <a:ext cx="1065513" cy="1065513"/>
        </a:xfrm>
        <a:prstGeom prst="downArrow">
          <a:avLst>
            <a:gd name="adj1" fmla="val 55000"/>
            <a:gd name="adj2" fmla="val 45000"/>
          </a:avLst>
        </a:prstGeom>
        <a:solidFill>
          <a:schemeClr val="accent2">
            <a:tint val="40000"/>
            <a:alpha val="90000"/>
            <a:hueOff val="-1808115"/>
            <a:satOff val="-5289"/>
            <a:lumOff val="-463"/>
            <a:alphaOff val="0"/>
          </a:schemeClr>
        </a:solidFill>
        <a:ln w="12700" cap="flat" cmpd="sng" algn="ctr">
          <a:solidFill>
            <a:schemeClr val="accent2">
              <a:tint val="40000"/>
              <a:alpha val="90000"/>
              <a:hueOff val="-1808115"/>
              <a:satOff val="-5289"/>
              <a:lumOff val="-46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4821130" y="3144629"/>
        <a:ext cx="586033" cy="80179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43" name="Group 42">
            <a:extLst>
              <a:ext uri="{FF2B5EF4-FFF2-40B4-BE49-F238E27FC236}">
                <a16:creationId xmlns:a16="http://schemas.microsoft.com/office/drawing/2014/main" id="{EB46B8FB-F6A2-5F47-A6CD-A7E17E69270F}"/>
              </a:ext>
            </a:extLst>
          </p:cNvPr>
          <p:cNvGrpSpPr/>
          <p:nvPr/>
        </p:nvGrpSpPr>
        <p:grpSpPr>
          <a:xfrm>
            <a:off x="6201388" y="0"/>
            <a:ext cx="5990612" cy="6858001"/>
            <a:chOff x="6201388" y="0"/>
            <a:chExt cx="5990612" cy="6858001"/>
          </a:xfrm>
        </p:grpSpPr>
        <p:sp>
          <p:nvSpPr>
            <p:cNvPr id="45" name="Oval 44">
              <a:extLst>
                <a:ext uri="{FF2B5EF4-FFF2-40B4-BE49-F238E27FC236}">
                  <a16:creationId xmlns:a16="http://schemas.microsoft.com/office/drawing/2014/main" id="{419BDE93-3EC2-4E4D-BC0B-417378F49EDA}"/>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Freeform 46">
              <a:extLst>
                <a:ext uri="{FF2B5EF4-FFF2-40B4-BE49-F238E27FC236}">
                  <a16:creationId xmlns:a16="http://schemas.microsoft.com/office/drawing/2014/main" id="{FE21F82F-1EE5-8240-97F8-387DF0253FCE}"/>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48">
              <a:extLst>
                <a:ext uri="{FF2B5EF4-FFF2-40B4-BE49-F238E27FC236}">
                  <a16:creationId xmlns:a16="http://schemas.microsoft.com/office/drawing/2014/main" id="{AE1903E3-6B5F-6B4C-9A1F-62628A050AEB}"/>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1" name="Oval 50">
              <a:extLst>
                <a:ext uri="{FF2B5EF4-FFF2-40B4-BE49-F238E27FC236}">
                  <a16:creationId xmlns:a16="http://schemas.microsoft.com/office/drawing/2014/main" id="{F7C55863-3B37-0743-B001-1A970033FBA8}"/>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Oval 59">
              <a:extLst>
                <a:ext uri="{FF2B5EF4-FFF2-40B4-BE49-F238E27FC236}">
                  <a16:creationId xmlns:a16="http://schemas.microsoft.com/office/drawing/2014/main" id="{932B4C24-3A58-924C-B79A-D961EF7C2C48}"/>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Oval 62">
              <a:extLst>
                <a:ext uri="{FF2B5EF4-FFF2-40B4-BE49-F238E27FC236}">
                  <a16:creationId xmlns:a16="http://schemas.microsoft.com/office/drawing/2014/main" id="{21EF52E0-D2CF-544F-93A6-4D7B45A0483A}"/>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Freeform 63">
              <a:extLst>
                <a:ext uri="{FF2B5EF4-FFF2-40B4-BE49-F238E27FC236}">
                  <a16:creationId xmlns:a16="http://schemas.microsoft.com/office/drawing/2014/main" id="{6966CFE5-1C8C-2E4F-9B2D-A8438F5A5322}"/>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5" name="Freeform 64">
              <a:extLst>
                <a:ext uri="{FF2B5EF4-FFF2-40B4-BE49-F238E27FC236}">
                  <a16:creationId xmlns:a16="http://schemas.microsoft.com/office/drawing/2014/main" id="{9FD29EF3-A5B2-554A-A307-6BE1BCE8AF03}"/>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7" name="Oval 66">
              <a:extLst>
                <a:ext uri="{FF2B5EF4-FFF2-40B4-BE49-F238E27FC236}">
                  <a16:creationId xmlns:a16="http://schemas.microsoft.com/office/drawing/2014/main" id="{AC1ECAD8-0CF2-934D-AA1E-C108208CDE6F}"/>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Oval 67">
              <a:extLst>
                <a:ext uri="{FF2B5EF4-FFF2-40B4-BE49-F238E27FC236}">
                  <a16:creationId xmlns:a16="http://schemas.microsoft.com/office/drawing/2014/main" id="{DB14DED1-3A58-8C4D-902E-2A9F34043F61}"/>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9" name="Oval 68">
              <a:extLst>
                <a:ext uri="{FF2B5EF4-FFF2-40B4-BE49-F238E27FC236}">
                  <a16:creationId xmlns:a16="http://schemas.microsoft.com/office/drawing/2014/main" id="{65D65157-5719-0341-A807-A8956595FB4C}"/>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0" name="Oval 69">
              <a:extLst>
                <a:ext uri="{FF2B5EF4-FFF2-40B4-BE49-F238E27FC236}">
                  <a16:creationId xmlns:a16="http://schemas.microsoft.com/office/drawing/2014/main" id="{A7F23F74-B777-2A4C-8EF9-E798880D5942}"/>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Freeform 70">
              <a:extLst>
                <a:ext uri="{FF2B5EF4-FFF2-40B4-BE49-F238E27FC236}">
                  <a16:creationId xmlns:a16="http://schemas.microsoft.com/office/drawing/2014/main" id="{E3B9A050-0AE1-1D4B-A2AC-6EEF64B106D9}"/>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2" name="Freeform 71">
              <a:extLst>
                <a:ext uri="{FF2B5EF4-FFF2-40B4-BE49-F238E27FC236}">
                  <a16:creationId xmlns:a16="http://schemas.microsoft.com/office/drawing/2014/main" id="{C424FE38-F803-8D47-BF56-1B18EC2B1F0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3" name="Oval 72">
              <a:extLst>
                <a:ext uri="{FF2B5EF4-FFF2-40B4-BE49-F238E27FC236}">
                  <a16:creationId xmlns:a16="http://schemas.microsoft.com/office/drawing/2014/main" id="{E37187F2-9212-0641-97D0-1ACD50B748A8}"/>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Oval 73">
              <a:extLst>
                <a:ext uri="{FF2B5EF4-FFF2-40B4-BE49-F238E27FC236}">
                  <a16:creationId xmlns:a16="http://schemas.microsoft.com/office/drawing/2014/main" id="{C760C651-2AC4-564E-BEAA-AB7FAFE7F79F}"/>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Oval 74">
              <a:extLst>
                <a:ext uri="{FF2B5EF4-FFF2-40B4-BE49-F238E27FC236}">
                  <a16:creationId xmlns:a16="http://schemas.microsoft.com/office/drawing/2014/main" id="{58B0A1B8-5BA3-3548-9511-B4904D05264B}"/>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Freeform 75">
              <a:extLst>
                <a:ext uri="{FF2B5EF4-FFF2-40B4-BE49-F238E27FC236}">
                  <a16:creationId xmlns:a16="http://schemas.microsoft.com/office/drawing/2014/main" id="{424CD779-EE9A-214D-9488-767327E373AA}"/>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76">
              <a:extLst>
                <a:ext uri="{FF2B5EF4-FFF2-40B4-BE49-F238E27FC236}">
                  <a16:creationId xmlns:a16="http://schemas.microsoft.com/office/drawing/2014/main" id="{630D08C6-9EFB-8540-875F-2A55DED2AAE3}"/>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8" name="Freeform 77">
              <a:extLst>
                <a:ext uri="{FF2B5EF4-FFF2-40B4-BE49-F238E27FC236}">
                  <a16:creationId xmlns:a16="http://schemas.microsoft.com/office/drawing/2014/main" id="{D7E8DA86-1294-4641-9C52-6E153150641C}"/>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9" name="Freeform 78">
              <a:extLst>
                <a:ext uri="{FF2B5EF4-FFF2-40B4-BE49-F238E27FC236}">
                  <a16:creationId xmlns:a16="http://schemas.microsoft.com/office/drawing/2014/main" id="{011063C9-2A43-3348-A018-F27FACAA778D}"/>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0" name="Freeform 79">
              <a:extLst>
                <a:ext uri="{FF2B5EF4-FFF2-40B4-BE49-F238E27FC236}">
                  <a16:creationId xmlns:a16="http://schemas.microsoft.com/office/drawing/2014/main" id="{EE85C7DE-D965-244F-BD95-3A05FF4AAC61}"/>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Freeform 80">
              <a:extLst>
                <a:ext uri="{FF2B5EF4-FFF2-40B4-BE49-F238E27FC236}">
                  <a16:creationId xmlns:a16="http://schemas.microsoft.com/office/drawing/2014/main" id="{315A1389-149A-3342-A863-637D42FDB28D}"/>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2" name="Freeform 81">
              <a:extLst>
                <a:ext uri="{FF2B5EF4-FFF2-40B4-BE49-F238E27FC236}">
                  <a16:creationId xmlns:a16="http://schemas.microsoft.com/office/drawing/2014/main" id="{B149CC6F-B6C6-BE46-B451-1BF7D47A8936}"/>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DAB39E9-6F50-3F4B-9DDB-FC0E0CA993A6}"/>
              </a:ext>
            </a:extLst>
          </p:cNvPr>
          <p:cNvSpPr>
            <a:spLocks noGrp="1"/>
          </p:cNvSpPr>
          <p:nvPr>
            <p:ph type="ctrTitle"/>
          </p:nvPr>
        </p:nvSpPr>
        <p:spPr>
          <a:xfrm>
            <a:off x="565150" y="768334"/>
            <a:ext cx="5066001" cy="2866405"/>
          </a:xfrm>
        </p:spPr>
        <p:txBody>
          <a:bodyPr anchor="t"/>
          <a:lstStyle>
            <a:lvl1pPr algn="l">
              <a:defRPr sz="6000"/>
            </a:lvl1pPr>
          </a:lstStyle>
          <a:p>
            <a:r>
              <a:rPr lang="en-US" dirty="0"/>
              <a:t>Click to edit Master title style</a:t>
            </a:r>
          </a:p>
        </p:txBody>
      </p:sp>
      <p:sp>
        <p:nvSpPr>
          <p:cNvPr id="3" name="Subtitle 2">
            <a:extLst>
              <a:ext uri="{FF2B5EF4-FFF2-40B4-BE49-F238E27FC236}">
                <a16:creationId xmlns:a16="http://schemas.microsoft.com/office/drawing/2014/main" id="{A6B2C33E-E9A6-304D-BBCB-97AD0B213CE0}"/>
              </a:ext>
            </a:extLst>
          </p:cNvPr>
          <p:cNvSpPr>
            <a:spLocks noGrp="1"/>
          </p:cNvSpPr>
          <p:nvPr>
            <p:ph type="subTitle" idx="1"/>
          </p:nvPr>
        </p:nvSpPr>
        <p:spPr>
          <a:xfrm>
            <a:off x="565150" y="4283239"/>
            <a:ext cx="5066001" cy="1475177"/>
          </a:xfrm>
        </p:spPr>
        <p:txBody>
          <a:bodyPr anchor="b"/>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C29C75C4-E533-BE48-B528-D1A278BC39A3}"/>
              </a:ext>
            </a:extLst>
          </p:cNvPr>
          <p:cNvSpPr>
            <a:spLocks noGrp="1"/>
          </p:cNvSpPr>
          <p:nvPr>
            <p:ph type="dt" sz="half" idx="10"/>
          </p:nvPr>
        </p:nvSpPr>
        <p:spPr>
          <a:xfrm>
            <a:off x="566928" y="457200"/>
            <a:ext cx="3608205" cy="365125"/>
          </a:xfrm>
        </p:spPr>
        <p:txBody>
          <a:bodyPr/>
          <a:lstStyle>
            <a:lvl1pPr algn="l">
              <a:defRPr/>
            </a:lvl1pPr>
          </a:lstStyle>
          <a:p>
            <a:pPr algn="l"/>
            <a:fld id="{A5B0A250-5CC0-1746-B209-08E8B0DAE6AF}" type="datetimeFigureOut">
              <a:rPr lang="en-US" smtClean="0"/>
              <a:pPr algn="l"/>
              <a:t>2/24/2022</a:t>
            </a:fld>
            <a:endParaRPr lang="en-US" dirty="0"/>
          </a:p>
        </p:txBody>
      </p:sp>
      <p:sp>
        <p:nvSpPr>
          <p:cNvPr id="5" name="Footer Placeholder 4">
            <a:extLst>
              <a:ext uri="{FF2B5EF4-FFF2-40B4-BE49-F238E27FC236}">
                <a16:creationId xmlns:a16="http://schemas.microsoft.com/office/drawing/2014/main" id="{8F09BA8A-EF83-434D-A90E-0805D1104A5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FCFDDE0-90B9-AD4E-B0EB-E7464FA9CDF2}"/>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D33A3282-0389-C547-8CA6-7F3E7F27B34D}"/>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036559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F0CAFDA3-320A-C24D-A7A1-20C1267EC987}"/>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D2411669-6E2C-2243-99CD-6BC9D724FA1F}"/>
                </a:ext>
              </a:extLst>
            </p:cNvPr>
            <p:cNvSpPr/>
            <p:nvPr/>
          </p:nvSpPr>
          <p:spPr>
            <a:xfrm>
              <a:off x="8928528"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C4E0C522-0F40-ED44-A700-F1BCD1CF74F5}"/>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B79B4380-CBEC-C341-A10E-5EF9A8597959}"/>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F04AD70E-5490-4C4E-A05D-D67949C51A74}"/>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128A8883-9F24-0047-92B7-45B3D2E7D9C0}"/>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AAC3A3BB-FD2C-FB44-9478-FA87EF229D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BF46B3B1-E981-BB40-B916-51A6D3851969}"/>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EA7DAE92-7D6B-B042-83BE-047C8EC322A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06AADCE6-4277-EA49-AF23-63B53CA6772A}"/>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58CEA343-047B-DF4E-A7A8-881C7740EA3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FCCBAA07-17CE-2740-AA04-AEDA5EAD2796}"/>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BF15C430-7951-6040-BD4C-4E996E94480E}"/>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0B3467F9-370D-5C4C-9EDE-E0CA0E401568}"/>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2A1E4-52BA-534C-AECC-35C3CF44F861}"/>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88315675-65B4-E14F-9785-663A83B7B65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8676A1E-2332-684F-BDD2-687C166BDEC0}"/>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5" name="Footer Placeholder 4">
            <a:extLst>
              <a:ext uri="{FF2B5EF4-FFF2-40B4-BE49-F238E27FC236}">
                <a16:creationId xmlns:a16="http://schemas.microsoft.com/office/drawing/2014/main" id="{22BB8CB0-B7BE-7D4F-B254-8A2F8AEC2730}"/>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3E5A569-A063-8E40-B703-82B11D2A988A}"/>
              </a:ext>
            </a:extLst>
          </p:cNvPr>
          <p:cNvSpPr>
            <a:spLocks noGrp="1"/>
          </p:cNvSpPr>
          <p:nvPr>
            <p:ph type="sldNum" sz="quarter" idx="12"/>
          </p:nvPr>
        </p:nvSpPr>
        <p:spPr>
          <a:xfrm>
            <a:off x="7087169"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8231D73A-BA91-794F-8C09-4F4B41A6D08B}"/>
              </a:ext>
            </a:extLst>
          </p:cNvPr>
          <p:cNvCxnSpPr>
            <a:cxnSpLocks/>
          </p:cNvCxnSpPr>
          <p:nvPr/>
        </p:nvCxnSpPr>
        <p:spPr>
          <a:xfrm>
            <a:off x="565150" y="6087110"/>
            <a:ext cx="7335835"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22468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39" name="Group 38">
            <a:extLst>
              <a:ext uri="{FF2B5EF4-FFF2-40B4-BE49-F238E27FC236}">
                <a16:creationId xmlns:a16="http://schemas.microsoft.com/office/drawing/2014/main" id="{3ABDDED5-B489-454D-A72D-46C9473AB018}"/>
              </a:ext>
            </a:extLst>
          </p:cNvPr>
          <p:cNvGrpSpPr/>
          <p:nvPr/>
        </p:nvGrpSpPr>
        <p:grpSpPr>
          <a:xfrm>
            <a:off x="6201388" y="0"/>
            <a:ext cx="5990612" cy="6858001"/>
            <a:chOff x="6201388" y="0"/>
            <a:chExt cx="5990612" cy="6858001"/>
          </a:xfrm>
        </p:grpSpPr>
        <p:sp>
          <p:nvSpPr>
            <p:cNvPr id="40" name="Oval 39">
              <a:extLst>
                <a:ext uri="{FF2B5EF4-FFF2-40B4-BE49-F238E27FC236}">
                  <a16:creationId xmlns:a16="http://schemas.microsoft.com/office/drawing/2014/main" id="{E6338A9A-49A1-B04D-B479-43604A5CD6D5}"/>
                </a:ext>
              </a:extLst>
            </p:cNvPr>
            <p:cNvSpPr/>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40">
              <a:extLst>
                <a:ext uri="{FF2B5EF4-FFF2-40B4-BE49-F238E27FC236}">
                  <a16:creationId xmlns:a16="http://schemas.microsoft.com/office/drawing/2014/main" id="{3151B6D8-101B-F34D-992A-1668DB5D0067}"/>
                </a:ext>
              </a:extLst>
            </p:cNvPr>
            <p:cNvSpPr/>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41">
              <a:extLst>
                <a:ext uri="{FF2B5EF4-FFF2-40B4-BE49-F238E27FC236}">
                  <a16:creationId xmlns:a16="http://schemas.microsoft.com/office/drawing/2014/main" id="{21D4DE71-EB1A-E74C-9364-5FEC5377F4EF}"/>
                </a:ext>
              </a:extLst>
            </p:cNvPr>
            <p:cNvSpPr/>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Oval 42">
              <a:extLst>
                <a:ext uri="{FF2B5EF4-FFF2-40B4-BE49-F238E27FC236}">
                  <a16:creationId xmlns:a16="http://schemas.microsoft.com/office/drawing/2014/main" id="{BD99A5CD-9D3A-DA46-AD96-34B9DB522051}"/>
                </a:ext>
              </a:extLst>
            </p:cNvPr>
            <p:cNvSpPr/>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Oval 43">
              <a:extLst>
                <a:ext uri="{FF2B5EF4-FFF2-40B4-BE49-F238E27FC236}">
                  <a16:creationId xmlns:a16="http://schemas.microsoft.com/office/drawing/2014/main" id="{E6537DF9-74F2-924C-9B63-22B100C80C92}"/>
                </a:ext>
              </a:extLst>
            </p:cNvPr>
            <p:cNvSpPr/>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Oval 44">
              <a:extLst>
                <a:ext uri="{FF2B5EF4-FFF2-40B4-BE49-F238E27FC236}">
                  <a16:creationId xmlns:a16="http://schemas.microsoft.com/office/drawing/2014/main" id="{D7655457-8E4D-F34C-A595-66A45E9C3A1F}"/>
                </a:ext>
              </a:extLst>
            </p:cNvPr>
            <p:cNvSpPr/>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Freeform 45">
              <a:extLst>
                <a:ext uri="{FF2B5EF4-FFF2-40B4-BE49-F238E27FC236}">
                  <a16:creationId xmlns:a16="http://schemas.microsoft.com/office/drawing/2014/main" id="{FB0E8D2C-8947-E44C-BC5F-F81B083DAA3E}"/>
                </a:ext>
              </a:extLst>
            </p:cNvPr>
            <p:cNvSpPr/>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6">
              <a:extLst>
                <a:ext uri="{FF2B5EF4-FFF2-40B4-BE49-F238E27FC236}">
                  <a16:creationId xmlns:a16="http://schemas.microsoft.com/office/drawing/2014/main" id="{ED57F45D-85B8-AC49-A2BA-E941F1BE7F15}"/>
                </a:ext>
              </a:extLst>
            </p:cNvPr>
            <p:cNvSpPr/>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Oval 47">
              <a:extLst>
                <a:ext uri="{FF2B5EF4-FFF2-40B4-BE49-F238E27FC236}">
                  <a16:creationId xmlns:a16="http://schemas.microsoft.com/office/drawing/2014/main" id="{DA576359-CAE3-634C-8DF8-A834BCD7D668}"/>
                </a:ext>
              </a:extLst>
            </p:cNvPr>
            <p:cNvSpPr/>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Oval 48">
              <a:extLst>
                <a:ext uri="{FF2B5EF4-FFF2-40B4-BE49-F238E27FC236}">
                  <a16:creationId xmlns:a16="http://schemas.microsoft.com/office/drawing/2014/main" id="{16343F35-6601-BD4A-B9A5-25361D0453D2}"/>
                </a:ext>
              </a:extLst>
            </p:cNvPr>
            <p:cNvSpPr/>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Oval 49">
              <a:extLst>
                <a:ext uri="{FF2B5EF4-FFF2-40B4-BE49-F238E27FC236}">
                  <a16:creationId xmlns:a16="http://schemas.microsoft.com/office/drawing/2014/main" id="{5ED1C169-DCD9-9C4B-91B1-519621155A64}"/>
                </a:ext>
              </a:extLst>
            </p:cNvPr>
            <p:cNvSpPr/>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Oval 50">
              <a:extLst>
                <a:ext uri="{FF2B5EF4-FFF2-40B4-BE49-F238E27FC236}">
                  <a16:creationId xmlns:a16="http://schemas.microsoft.com/office/drawing/2014/main" id="{32328AC7-E0BC-0E46-A25B-11D523EC8100}"/>
                </a:ext>
              </a:extLst>
            </p:cNvPr>
            <p:cNvSpPr/>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Freeform 51">
              <a:extLst>
                <a:ext uri="{FF2B5EF4-FFF2-40B4-BE49-F238E27FC236}">
                  <a16:creationId xmlns:a16="http://schemas.microsoft.com/office/drawing/2014/main" id="{32BBE02A-588F-6C4D-B310-694098C6A340}"/>
                </a:ext>
              </a:extLst>
            </p:cNvPr>
            <p:cNvSpPr/>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52">
              <a:extLst>
                <a:ext uri="{FF2B5EF4-FFF2-40B4-BE49-F238E27FC236}">
                  <a16:creationId xmlns:a16="http://schemas.microsoft.com/office/drawing/2014/main" id="{6751D5A0-C90A-0A44-8654-CFE1B719B353}"/>
                </a:ext>
              </a:extLst>
            </p:cNvPr>
            <p:cNvSpPr/>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4" name="Oval 53">
              <a:extLst>
                <a:ext uri="{FF2B5EF4-FFF2-40B4-BE49-F238E27FC236}">
                  <a16:creationId xmlns:a16="http://schemas.microsoft.com/office/drawing/2014/main" id="{0F0FA086-0D80-B74A-9B37-5EACDE30D61F}"/>
                </a:ext>
              </a:extLst>
            </p:cNvPr>
            <p:cNvSpPr/>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Oval 54">
              <a:extLst>
                <a:ext uri="{FF2B5EF4-FFF2-40B4-BE49-F238E27FC236}">
                  <a16:creationId xmlns:a16="http://schemas.microsoft.com/office/drawing/2014/main" id="{7022E302-2A55-8844-A50B-DC16D075E16B}"/>
                </a:ext>
              </a:extLst>
            </p:cNvPr>
            <p:cNvSpPr/>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Oval 55">
              <a:extLst>
                <a:ext uri="{FF2B5EF4-FFF2-40B4-BE49-F238E27FC236}">
                  <a16:creationId xmlns:a16="http://schemas.microsoft.com/office/drawing/2014/main" id="{F4B325F5-A048-2843-A40B-3B2B31ECED76}"/>
                </a:ext>
              </a:extLst>
            </p:cNvPr>
            <p:cNvSpPr/>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Freeform 56">
              <a:extLst>
                <a:ext uri="{FF2B5EF4-FFF2-40B4-BE49-F238E27FC236}">
                  <a16:creationId xmlns:a16="http://schemas.microsoft.com/office/drawing/2014/main" id="{7707B616-7E85-5442-B46B-AF9426A7A0E9}"/>
                </a:ext>
              </a:extLst>
            </p:cNvPr>
            <p:cNvSpPr/>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8" name="Freeform 57">
              <a:extLst>
                <a:ext uri="{FF2B5EF4-FFF2-40B4-BE49-F238E27FC236}">
                  <a16:creationId xmlns:a16="http://schemas.microsoft.com/office/drawing/2014/main" id="{08914A00-D181-5847-A150-77CE67F94369}"/>
                </a:ext>
              </a:extLst>
            </p:cNvPr>
            <p:cNvSpPr/>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9" name="Freeform 58">
              <a:extLst>
                <a:ext uri="{FF2B5EF4-FFF2-40B4-BE49-F238E27FC236}">
                  <a16:creationId xmlns:a16="http://schemas.microsoft.com/office/drawing/2014/main" id="{DAF2D976-5F49-2848-B465-C85708A6D706}"/>
                </a:ext>
              </a:extLst>
            </p:cNvPr>
            <p:cNvSpPr/>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0" name="Freeform 59">
              <a:extLst>
                <a:ext uri="{FF2B5EF4-FFF2-40B4-BE49-F238E27FC236}">
                  <a16:creationId xmlns:a16="http://schemas.microsoft.com/office/drawing/2014/main" id="{5E333474-B850-354C-A2E2-01735C948D47}"/>
                </a:ext>
              </a:extLst>
            </p:cNvPr>
            <p:cNvSpPr/>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1" name="Freeform 60">
              <a:extLst>
                <a:ext uri="{FF2B5EF4-FFF2-40B4-BE49-F238E27FC236}">
                  <a16:creationId xmlns:a16="http://schemas.microsoft.com/office/drawing/2014/main" id="{BC25646C-71B3-4A44-A4FE-C3CABE5580BB}"/>
                </a:ext>
              </a:extLst>
            </p:cNvPr>
            <p:cNvSpPr/>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2" name="Freeform 61">
              <a:extLst>
                <a:ext uri="{FF2B5EF4-FFF2-40B4-BE49-F238E27FC236}">
                  <a16:creationId xmlns:a16="http://schemas.microsoft.com/office/drawing/2014/main" id="{B598CFE9-67EE-E342-9EF7-F40A1E0BE59E}"/>
                </a:ext>
              </a:extLst>
            </p:cNvPr>
            <p:cNvSpPr/>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63" name="Freeform 62">
              <a:extLst>
                <a:ext uri="{FF2B5EF4-FFF2-40B4-BE49-F238E27FC236}">
                  <a16:creationId xmlns:a16="http://schemas.microsoft.com/office/drawing/2014/main" id="{1E29AD13-94FE-1349-A28E-10F6E780F510}"/>
                </a:ext>
              </a:extLst>
            </p:cNvPr>
            <p:cNvSpPr/>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B650648E-B4D5-4145-84E7-46B5793EA68B}"/>
              </a:ext>
            </a:extLst>
          </p:cNvPr>
          <p:cNvSpPr>
            <a:spLocks noGrp="1"/>
          </p:cNvSpPr>
          <p:nvPr>
            <p:ph type="title"/>
          </p:nvPr>
        </p:nvSpPr>
        <p:spPr>
          <a:xfrm>
            <a:off x="565150" y="768351"/>
            <a:ext cx="5066001" cy="2334768"/>
          </a:xfrm>
        </p:spPr>
        <p:txBody>
          <a:bodyPr anchor="t"/>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E3B92A6-7558-3148-B855-5BC58B4159C5}"/>
              </a:ext>
            </a:extLst>
          </p:cNvPr>
          <p:cNvSpPr>
            <a:spLocks noGrp="1"/>
          </p:cNvSpPr>
          <p:nvPr>
            <p:ph type="body" idx="1"/>
          </p:nvPr>
        </p:nvSpPr>
        <p:spPr>
          <a:xfrm>
            <a:off x="565150" y="4255453"/>
            <a:ext cx="5066001" cy="1500187"/>
          </a:xfrm>
        </p:spPr>
        <p:txBody>
          <a:bodyPr anchor="b"/>
          <a:lstStyle>
            <a:lvl1pPr marL="0" indent="0">
              <a:buNone/>
              <a:defRPr sz="2400">
                <a:solidFill>
                  <a:schemeClr val="bg1">
                    <a:lumMod val="6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3A0B541-D211-974B-97FE-C1F9473ABE9D}"/>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5" name="Footer Placeholder 4">
            <a:extLst>
              <a:ext uri="{FF2B5EF4-FFF2-40B4-BE49-F238E27FC236}">
                <a16:creationId xmlns:a16="http://schemas.microsoft.com/office/drawing/2014/main" id="{A1727FB0-D95A-D543-8E29-6E5F22B491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89C4404-F49D-9F48-A10B-1F60870B4450}"/>
              </a:ext>
            </a:extLst>
          </p:cNvPr>
          <p:cNvSpPr>
            <a:spLocks noGrp="1"/>
          </p:cNvSpPr>
          <p:nvPr>
            <p:ph type="sldNum" sz="quarter" idx="12"/>
          </p:nvPr>
        </p:nvSpPr>
        <p:spPr>
          <a:xfrm>
            <a:off x="4817335" y="6141085"/>
            <a:ext cx="813816" cy="365125"/>
          </a:xfrm>
        </p:spPr>
        <p:txBody>
          <a:bodyPr/>
          <a:lstStyle/>
          <a:p>
            <a:fld id="{49ABCAEC-7D34-E549-A96E-FCEDAADBE4B0}" type="slidenum">
              <a:rPr lang="en-US" smtClean="0"/>
              <a:t>‹#›</a:t>
            </a:fld>
            <a:endParaRPr lang="en-US" dirty="0"/>
          </a:p>
        </p:txBody>
      </p:sp>
      <p:cxnSp>
        <p:nvCxnSpPr>
          <p:cNvPr id="7" name="Straight Connector 6">
            <a:extLst>
              <a:ext uri="{FF2B5EF4-FFF2-40B4-BE49-F238E27FC236}">
                <a16:creationId xmlns:a16="http://schemas.microsoft.com/office/drawing/2014/main" id="{2D6A1FD1-D82F-3141-8687-8D7C0631C215}"/>
              </a:ext>
            </a:extLst>
          </p:cNvPr>
          <p:cNvCxnSpPr>
            <a:cxnSpLocks/>
          </p:cNvCxnSpPr>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5595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442ECFEB-12CF-4C4F-BC8A-5816C27CA565}"/>
              </a:ext>
            </a:extLst>
          </p:cNvPr>
          <p:cNvGrpSpPr/>
          <p:nvPr/>
        </p:nvGrpSpPr>
        <p:grpSpPr>
          <a:xfrm>
            <a:off x="10290315" y="0"/>
            <a:ext cx="1901686" cy="6858000"/>
            <a:chOff x="10290315" y="0"/>
            <a:chExt cx="1901686" cy="6858000"/>
          </a:xfrm>
        </p:grpSpPr>
        <p:sp>
          <p:nvSpPr>
            <p:cNvPr id="18" name="Oval 17">
              <a:extLst>
                <a:ext uri="{FF2B5EF4-FFF2-40B4-BE49-F238E27FC236}">
                  <a16:creationId xmlns:a16="http://schemas.microsoft.com/office/drawing/2014/main" id="{626C9482-2804-144B-88B2-0AF191BD757D}"/>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18">
              <a:extLst>
                <a:ext uri="{FF2B5EF4-FFF2-40B4-BE49-F238E27FC236}">
                  <a16:creationId xmlns:a16="http://schemas.microsoft.com/office/drawing/2014/main" id="{71363F79-96BD-9240-86E2-DF26C9C2437D}"/>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153F0BF1-DA57-1D49-82F0-802F4D385A85}"/>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8CD42A1B-A03A-C946-8A2A-CE437EA433FD}"/>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591FE00-3AAF-9B4B-8107-E94D50828227}"/>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49E92E9-89A7-4842-B271-411C7DF75D2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C29C99-0841-9F46-AB1A-E9751DFE448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EE0AB684-BDA8-014B-8DCC-125F8B8DCEE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2540E05-0F5F-6243-AD57-66BFC33ADBAC}"/>
              </a:ext>
            </a:extLst>
          </p:cNvPr>
          <p:cNvSpPr>
            <a:spLocks noGrp="1"/>
          </p:cNvSpPr>
          <p:nvPr>
            <p:ph sz="half" idx="1"/>
          </p:nvPr>
        </p:nvSpPr>
        <p:spPr>
          <a:xfrm>
            <a:off x="562851"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F170B3A4-11FE-D94C-9B93-255E36231064}"/>
              </a:ext>
            </a:extLst>
          </p:cNvPr>
          <p:cNvSpPr>
            <a:spLocks noGrp="1"/>
          </p:cNvSpPr>
          <p:nvPr>
            <p:ph sz="half" idx="2"/>
          </p:nvPr>
        </p:nvSpPr>
        <p:spPr>
          <a:xfrm>
            <a:off x="6389638" y="2365755"/>
            <a:ext cx="5239512" cy="33954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D67BEEAF-F881-6E48-84AF-E5CEEF1C7167}"/>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6" name="Footer Placeholder 5">
            <a:extLst>
              <a:ext uri="{FF2B5EF4-FFF2-40B4-BE49-F238E27FC236}">
                <a16:creationId xmlns:a16="http://schemas.microsoft.com/office/drawing/2014/main" id="{9C472753-1CC3-9244-9AF0-6927018A64F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4DD55D0-FCC7-AC42-9810-9B49E3348958}"/>
              </a:ext>
            </a:extLst>
          </p:cNvPr>
          <p:cNvSpPr>
            <a:spLocks noGrp="1"/>
          </p:cNvSpPr>
          <p:nvPr>
            <p:ph type="sldNum" sz="quarter" idx="12"/>
          </p:nvPr>
        </p:nvSpPr>
        <p:spPr/>
        <p:txBody>
          <a:bodyPr/>
          <a:lstStyle/>
          <a:p>
            <a:fld id="{49ABCAEC-7D34-E549-A96E-FCEDAADBE4B0}" type="slidenum">
              <a:rPr lang="en-US" smtClean="0"/>
              <a:t>‹#›</a:t>
            </a:fld>
            <a:endParaRPr lang="en-US" dirty="0"/>
          </a:p>
        </p:txBody>
      </p:sp>
      <p:cxnSp>
        <p:nvCxnSpPr>
          <p:cNvPr id="8" name="Straight Connector 7">
            <a:extLst>
              <a:ext uri="{FF2B5EF4-FFF2-40B4-BE49-F238E27FC236}">
                <a16:creationId xmlns:a16="http://schemas.microsoft.com/office/drawing/2014/main" id="{5FC736C3-88FB-244C-83B8-B2856998D22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251339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9" name="Group 18">
            <a:extLst>
              <a:ext uri="{FF2B5EF4-FFF2-40B4-BE49-F238E27FC236}">
                <a16:creationId xmlns:a16="http://schemas.microsoft.com/office/drawing/2014/main" id="{B7D16A9C-7411-5242-A59C-816B8907E3BE}"/>
              </a:ext>
            </a:extLst>
          </p:cNvPr>
          <p:cNvGrpSpPr/>
          <p:nvPr/>
        </p:nvGrpSpPr>
        <p:grpSpPr>
          <a:xfrm>
            <a:off x="10290315" y="0"/>
            <a:ext cx="1901686" cy="6858000"/>
            <a:chOff x="10290315" y="0"/>
            <a:chExt cx="1901686" cy="6858000"/>
          </a:xfrm>
        </p:grpSpPr>
        <p:sp>
          <p:nvSpPr>
            <p:cNvPr id="20" name="Oval 19">
              <a:extLst>
                <a:ext uri="{FF2B5EF4-FFF2-40B4-BE49-F238E27FC236}">
                  <a16:creationId xmlns:a16="http://schemas.microsoft.com/office/drawing/2014/main" id="{A997260B-7D44-7049-B605-7FD6E6CE5612}"/>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20">
              <a:extLst>
                <a:ext uri="{FF2B5EF4-FFF2-40B4-BE49-F238E27FC236}">
                  <a16:creationId xmlns:a16="http://schemas.microsoft.com/office/drawing/2014/main" id="{5D6AF601-77C3-D74A-B1E5-7F33703A6927}"/>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4DFCA921-0F9E-2E41-A285-75409E25501A}"/>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120B9E03-438B-FC42-9DA1-835D5BC3FE8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23">
              <a:extLst>
                <a:ext uri="{FF2B5EF4-FFF2-40B4-BE49-F238E27FC236}">
                  <a16:creationId xmlns:a16="http://schemas.microsoft.com/office/drawing/2014/main" id="{4D670E1F-61CD-8940-A898-6D5092A78BB9}"/>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080C64CF-0C6A-3449-9709-AE038C4A7995}"/>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25">
              <a:extLst>
                <a:ext uri="{FF2B5EF4-FFF2-40B4-BE49-F238E27FC236}">
                  <a16:creationId xmlns:a16="http://schemas.microsoft.com/office/drawing/2014/main" id="{FEC46D5B-957F-A24C-8E36-CC71F660EC8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9058182F-7B5E-FD42-AFC6-A3848D8332AC}"/>
              </a:ext>
            </a:extLst>
          </p:cNvPr>
          <p:cNvSpPr>
            <a:spLocks noGrp="1"/>
          </p:cNvSpPr>
          <p:nvPr>
            <p:ph type="title"/>
          </p:nvPr>
        </p:nvSpPr>
        <p:spPr>
          <a:xfrm>
            <a:off x="566928" y="768096"/>
            <a:ext cx="7333488" cy="1271016"/>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1FD9E4DE-75C0-C841-A68D-9D7BBAD76C5E}"/>
              </a:ext>
            </a:extLst>
          </p:cNvPr>
          <p:cNvSpPr>
            <a:spLocks noGrp="1"/>
          </p:cNvSpPr>
          <p:nvPr>
            <p:ph type="body" idx="1"/>
          </p:nvPr>
        </p:nvSpPr>
        <p:spPr>
          <a:xfrm>
            <a:off x="562149"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5C87F7-356E-9E43-97A0-D972B22853DA}"/>
              </a:ext>
            </a:extLst>
          </p:cNvPr>
          <p:cNvSpPr>
            <a:spLocks noGrp="1"/>
          </p:cNvSpPr>
          <p:nvPr>
            <p:ph sz="half" idx="2"/>
          </p:nvPr>
        </p:nvSpPr>
        <p:spPr>
          <a:xfrm>
            <a:off x="562149"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0DAB4C28-30CB-CC4E-A25E-F4FEFA49BCA5}"/>
              </a:ext>
            </a:extLst>
          </p:cNvPr>
          <p:cNvSpPr>
            <a:spLocks noGrp="1"/>
          </p:cNvSpPr>
          <p:nvPr>
            <p:ph type="body" sz="quarter" idx="3"/>
          </p:nvPr>
        </p:nvSpPr>
        <p:spPr>
          <a:xfrm>
            <a:off x="6383066" y="2365756"/>
            <a:ext cx="5239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E9ED0191-963B-1E4C-BEC5-9B42E39514A3}"/>
              </a:ext>
            </a:extLst>
          </p:cNvPr>
          <p:cNvSpPr>
            <a:spLocks noGrp="1"/>
          </p:cNvSpPr>
          <p:nvPr>
            <p:ph sz="quarter" idx="4"/>
          </p:nvPr>
        </p:nvSpPr>
        <p:spPr>
          <a:xfrm>
            <a:off x="6383066" y="3189668"/>
            <a:ext cx="5239512" cy="2571557"/>
          </a:xfrm>
        </p:spPr>
        <p:txBody>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7F0E0BED-3EB7-BB4A-A556-FA967FB0115F}"/>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8" name="Footer Placeholder 7">
            <a:extLst>
              <a:ext uri="{FF2B5EF4-FFF2-40B4-BE49-F238E27FC236}">
                <a16:creationId xmlns:a16="http://schemas.microsoft.com/office/drawing/2014/main" id="{B6A2466A-4D90-174C-B382-AC4674D7215B}"/>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D6EADE49-8082-214B-9742-5EE8DA2E9FFE}"/>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10" name="Straight Connector 9">
            <a:extLst>
              <a:ext uri="{FF2B5EF4-FFF2-40B4-BE49-F238E27FC236}">
                <a16:creationId xmlns:a16="http://schemas.microsoft.com/office/drawing/2014/main" id="{75E39200-18D5-014B-BAB8-FF5D0BA15E0C}"/>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717066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D7DF52F6-A06E-0343-95B8-DAAC38DB4B8C}"/>
              </a:ext>
            </a:extLst>
          </p:cNvPr>
          <p:cNvGrpSpPr/>
          <p:nvPr/>
        </p:nvGrpSpPr>
        <p:grpSpPr>
          <a:xfrm>
            <a:off x="10290315" y="0"/>
            <a:ext cx="1901686" cy="6858000"/>
            <a:chOff x="10290315" y="0"/>
            <a:chExt cx="1901686" cy="6858000"/>
          </a:xfrm>
        </p:grpSpPr>
        <p:sp>
          <p:nvSpPr>
            <p:cNvPr id="16" name="Oval 15">
              <a:extLst>
                <a:ext uri="{FF2B5EF4-FFF2-40B4-BE49-F238E27FC236}">
                  <a16:creationId xmlns:a16="http://schemas.microsoft.com/office/drawing/2014/main" id="{67092C52-7052-0749-9DA0-9374DBF495AE}"/>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16">
              <a:extLst>
                <a:ext uri="{FF2B5EF4-FFF2-40B4-BE49-F238E27FC236}">
                  <a16:creationId xmlns:a16="http://schemas.microsoft.com/office/drawing/2014/main" id="{C64E1C2F-81E1-C44D-859C-946596C950F2}"/>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3626485-4263-0A44-9561-E278A7056C33}"/>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7D45AAB5-3CCC-DE4A-A962-3702911B55C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8CAFB16F-8EDE-D44F-A51E-34EDC41E7404}"/>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DCD51329-732C-BB4C-98E5-715BAF9F8853}"/>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192B5D44-BC55-AF4C-984D-C8231B22F80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A1E9E2-564E-7049-A22F-BB5B876BABB5}"/>
              </a:ext>
            </a:extLst>
          </p:cNvPr>
          <p:cNvSpPr>
            <a:spLocks noGrp="1"/>
          </p:cNvSpPr>
          <p:nvPr>
            <p:ph type="title"/>
          </p:nvPr>
        </p:nvSpPr>
        <p:spPr/>
        <p:txBody>
          <a:bodyPr/>
          <a:lstStyle/>
          <a:p>
            <a:r>
              <a:rPr lang="en-US" dirty="0"/>
              <a:t>Click to edit Master title style</a:t>
            </a:r>
          </a:p>
        </p:txBody>
      </p:sp>
      <p:sp>
        <p:nvSpPr>
          <p:cNvPr id="3" name="Date Placeholder 2">
            <a:extLst>
              <a:ext uri="{FF2B5EF4-FFF2-40B4-BE49-F238E27FC236}">
                <a16:creationId xmlns:a16="http://schemas.microsoft.com/office/drawing/2014/main" id="{B6359D05-C08D-7747-B2FC-3F62B3357315}"/>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4" name="Footer Placeholder 3">
            <a:extLst>
              <a:ext uri="{FF2B5EF4-FFF2-40B4-BE49-F238E27FC236}">
                <a16:creationId xmlns:a16="http://schemas.microsoft.com/office/drawing/2014/main" id="{8E2FF615-BB08-A844-B689-BAA7C504074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63A67D-F96F-4849-8C83-49CC3A6539BB}"/>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6" name="Straight Connector 5">
            <a:extLst>
              <a:ext uri="{FF2B5EF4-FFF2-40B4-BE49-F238E27FC236}">
                <a16:creationId xmlns:a16="http://schemas.microsoft.com/office/drawing/2014/main" id="{1DCFAAB9-2B6B-8D4C-A748-433E2C393EA6}"/>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152898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798BCA70-D63D-40F6-B9B3-4E49B96E27FB}"/>
              </a:ext>
            </a:extLst>
          </p:cNvPr>
          <p:cNvSpPr>
            <a:spLocks noGrp="1"/>
          </p:cNvSpPr>
          <p:nvPr>
            <p:ph type="dt" sz="half" idx="10"/>
          </p:nvPr>
        </p:nvSpPr>
        <p:spPr/>
        <p:txBody>
          <a:bodyPr/>
          <a:lstStyle/>
          <a:p>
            <a:fld id="{A5B0A250-5CC0-1746-B209-08E8B0DAE6AF}" type="datetimeFigureOut">
              <a:rPr lang="en-US" smtClean="0"/>
              <a:pPr/>
              <a:t>2/24/2022</a:t>
            </a:fld>
            <a:endParaRPr lang="en-US" dirty="0"/>
          </a:p>
        </p:txBody>
      </p:sp>
      <p:sp>
        <p:nvSpPr>
          <p:cNvPr id="6" name="Footer Placeholder 5">
            <a:extLst>
              <a:ext uri="{FF2B5EF4-FFF2-40B4-BE49-F238E27FC236}">
                <a16:creationId xmlns:a16="http://schemas.microsoft.com/office/drawing/2014/main" id="{72F12559-BD91-4904-A24A-0CF0A2324A0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B658BB7-74A5-4A6F-A0FF-021E68F02BFF}"/>
              </a:ext>
            </a:extLst>
          </p:cNvPr>
          <p:cNvSpPr>
            <a:spLocks noGrp="1"/>
          </p:cNvSpPr>
          <p:nvPr>
            <p:ph type="sldNum" sz="quarter" idx="12"/>
          </p:nvPr>
        </p:nvSpPr>
        <p:spPr/>
        <p:txBody>
          <a:body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1344670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D0914A35-7AAF-4B42-9C68-47A633EFD9D0}"/>
              </a:ext>
            </a:extLst>
          </p:cNvPr>
          <p:cNvGrpSpPr/>
          <p:nvPr/>
        </p:nvGrpSpPr>
        <p:grpSpPr>
          <a:xfrm>
            <a:off x="10290315" y="0"/>
            <a:ext cx="1901686" cy="6858000"/>
            <a:chOff x="10290315" y="0"/>
            <a:chExt cx="1901686" cy="6858000"/>
          </a:xfrm>
        </p:grpSpPr>
        <p:sp>
          <p:nvSpPr>
            <p:cNvPr id="18" name="Freeform 17">
              <a:extLst>
                <a:ext uri="{FF2B5EF4-FFF2-40B4-BE49-F238E27FC236}">
                  <a16:creationId xmlns:a16="http://schemas.microsoft.com/office/drawing/2014/main" id="{DABCED79-0E70-FB4D-ABF2-D859BF5556E4}"/>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8364885D-A3A4-5144-AB4E-7624F27287E6}"/>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22073D5-CC72-0549-BD26-F7AF9851BE45}"/>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1827A049-C9FD-554E-9B01-F151B0D9E86B}"/>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76832559-4D18-8744-AB91-9FCFAB732477}"/>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BF97A623-E5DC-1B44-B687-8643B9F0D741}"/>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3637BBE1-2C82-4E45-B5C5-35E07B05EA4E}"/>
              </a:ext>
            </a:extLst>
          </p:cNvPr>
          <p:cNvSpPr>
            <a:spLocks noGrp="1"/>
          </p:cNvSpPr>
          <p:nvPr>
            <p:ph type="title"/>
          </p:nvPr>
        </p:nvSpPr>
        <p:spPr>
          <a:xfrm>
            <a:off x="565151" y="764973"/>
            <a:ext cx="3609982" cy="1395043"/>
          </a:xfrm>
        </p:spPr>
        <p:txBody>
          <a:bodyPr anchor="t"/>
          <a:lstStyle>
            <a:lvl1pPr>
              <a:defRPr sz="3200"/>
            </a:lvl1pPr>
          </a:lstStyle>
          <a:p>
            <a:r>
              <a:rPr lang="en-US" dirty="0"/>
              <a:t>Click to edit Master title style</a:t>
            </a:r>
          </a:p>
        </p:txBody>
      </p:sp>
      <p:sp>
        <p:nvSpPr>
          <p:cNvPr id="3" name="Content Placeholder 2">
            <a:extLst>
              <a:ext uri="{FF2B5EF4-FFF2-40B4-BE49-F238E27FC236}">
                <a16:creationId xmlns:a16="http://schemas.microsoft.com/office/drawing/2014/main" id="{54201F2E-A734-364B-8A7D-990D6B8893D0}"/>
              </a:ext>
            </a:extLst>
          </p:cNvPr>
          <p:cNvSpPr>
            <a:spLocks noGrp="1"/>
          </p:cNvSpPr>
          <p:nvPr>
            <p:ph idx="1"/>
          </p:nvPr>
        </p:nvSpPr>
        <p:spPr>
          <a:xfrm>
            <a:off x="5104832" y="770890"/>
            <a:ext cx="6112517" cy="4800570"/>
          </a:xfrm>
        </p:spPr>
        <p:txBody>
          <a:bodyPr/>
          <a:lstStyle>
            <a:lvl1pPr>
              <a:defRPr sz="2800"/>
            </a:lvl1pPr>
            <a:lvl2pPr>
              <a:defRPr sz="2400"/>
            </a:lvl2pPr>
            <a:lvl3pPr>
              <a:defRPr sz="2000"/>
            </a:lvl3pPr>
            <a:lvl4pPr>
              <a:defRPr sz="18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D57CBAD9-5515-1748-8E77-F48160F4ED1C}"/>
              </a:ext>
            </a:extLst>
          </p:cNvPr>
          <p:cNvSpPr>
            <a:spLocks noGrp="1"/>
          </p:cNvSpPr>
          <p:nvPr>
            <p:ph type="body" sz="half" idx="2"/>
          </p:nvPr>
        </p:nvSpPr>
        <p:spPr>
          <a:xfrm>
            <a:off x="565150" y="2160016"/>
            <a:ext cx="3609983" cy="37089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A6C22B-80D4-AA42-9999-401E37B469C0}"/>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6" name="Footer Placeholder 5">
            <a:extLst>
              <a:ext uri="{FF2B5EF4-FFF2-40B4-BE49-F238E27FC236}">
                <a16:creationId xmlns:a16="http://schemas.microsoft.com/office/drawing/2014/main" id="{03055DE4-33E8-7F4B-9334-95EA60845C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6470FA5-21EE-D742-8F01-C1BAE0FDB064}"/>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BEF966AA-D7DF-F84D-80D4-E216A641B005}"/>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419564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16" name="Group 15">
            <a:extLst>
              <a:ext uri="{FF2B5EF4-FFF2-40B4-BE49-F238E27FC236}">
                <a16:creationId xmlns:a16="http://schemas.microsoft.com/office/drawing/2014/main" id="{210D391A-F01E-4947-8A01-95438AA0B323}"/>
              </a:ext>
            </a:extLst>
          </p:cNvPr>
          <p:cNvGrpSpPr/>
          <p:nvPr/>
        </p:nvGrpSpPr>
        <p:grpSpPr>
          <a:xfrm>
            <a:off x="10290315" y="0"/>
            <a:ext cx="1901686" cy="6858000"/>
            <a:chOff x="10290315" y="0"/>
            <a:chExt cx="1901686" cy="6858000"/>
          </a:xfrm>
        </p:grpSpPr>
        <p:sp>
          <p:nvSpPr>
            <p:cNvPr id="17" name="Oval 16">
              <a:extLst>
                <a:ext uri="{FF2B5EF4-FFF2-40B4-BE49-F238E27FC236}">
                  <a16:creationId xmlns:a16="http://schemas.microsoft.com/office/drawing/2014/main" id="{7D499306-B4E0-064D-8F6C-96E9C4BD04DA}"/>
                </a:ext>
              </a:extLst>
            </p:cNvPr>
            <p:cNvSpPr/>
            <p:nvPr/>
          </p:nvSpPr>
          <p:spPr>
            <a:xfrm>
              <a:off x="10290315" y="806362"/>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17">
              <a:extLst>
                <a:ext uri="{FF2B5EF4-FFF2-40B4-BE49-F238E27FC236}">
                  <a16:creationId xmlns:a16="http://schemas.microsoft.com/office/drawing/2014/main" id="{AF3D0241-0A21-8047-8CE3-B3FDD5FDF71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3083F97-6891-0447-957C-AB0834B826D2}"/>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B2EF7D75-E7C1-5147-A03B-3EC641CF3B08}"/>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A6D7CA94-94B4-C140-8C68-01C0ADFA1C7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211CD629-C318-A848-BDDE-BBA9465EBF9D}"/>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22">
              <a:extLst>
                <a:ext uri="{FF2B5EF4-FFF2-40B4-BE49-F238E27FC236}">
                  <a16:creationId xmlns:a16="http://schemas.microsoft.com/office/drawing/2014/main" id="{2A5AC1F8-1370-E946-977E-E4CFC6947BAB}"/>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64CEE63B-B967-0A48-9623-2203767609F4}"/>
              </a:ext>
            </a:extLst>
          </p:cNvPr>
          <p:cNvSpPr>
            <a:spLocks noGrp="1"/>
          </p:cNvSpPr>
          <p:nvPr>
            <p:ph type="title"/>
          </p:nvPr>
        </p:nvSpPr>
        <p:spPr>
          <a:xfrm>
            <a:off x="565150" y="770889"/>
            <a:ext cx="3609983" cy="1389127"/>
          </a:xfrm>
        </p:spPr>
        <p:txBody>
          <a:bodyPr anchor="t"/>
          <a:lstStyle>
            <a:lvl1pPr>
              <a:defRPr sz="3200"/>
            </a:lvl1pPr>
          </a:lstStyle>
          <a:p>
            <a:r>
              <a:rPr lang="en-US" dirty="0"/>
              <a:t>Click to edit Master title style</a:t>
            </a:r>
          </a:p>
        </p:txBody>
      </p:sp>
      <p:sp>
        <p:nvSpPr>
          <p:cNvPr id="3" name="Picture Placeholder 2">
            <a:extLst>
              <a:ext uri="{FF2B5EF4-FFF2-40B4-BE49-F238E27FC236}">
                <a16:creationId xmlns:a16="http://schemas.microsoft.com/office/drawing/2014/main" id="{9211F680-28C8-FA44-9CD5-20709DA02EA0}"/>
              </a:ext>
            </a:extLst>
          </p:cNvPr>
          <p:cNvSpPr>
            <a:spLocks noGrp="1"/>
          </p:cNvSpPr>
          <p:nvPr>
            <p:ph type="pic" idx="1"/>
          </p:nvPr>
        </p:nvSpPr>
        <p:spPr>
          <a:xfrm>
            <a:off x="5223838" y="890816"/>
            <a:ext cx="6060136" cy="4870411"/>
          </a:xfrm>
          <a:solidFill>
            <a:schemeClr val="bg2"/>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BD507CD-197E-BB4C-83A6-DA3FC97A22C2}"/>
              </a:ext>
            </a:extLst>
          </p:cNvPr>
          <p:cNvSpPr>
            <a:spLocks noGrp="1"/>
          </p:cNvSpPr>
          <p:nvPr>
            <p:ph type="body" sz="half" idx="2"/>
          </p:nvPr>
        </p:nvSpPr>
        <p:spPr>
          <a:xfrm>
            <a:off x="565150" y="2160016"/>
            <a:ext cx="3609983" cy="360121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59E00AC-DF6C-D548-8A06-D6269BDB0A41}"/>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6" name="Footer Placeholder 5">
            <a:extLst>
              <a:ext uri="{FF2B5EF4-FFF2-40B4-BE49-F238E27FC236}">
                <a16:creationId xmlns:a16="http://schemas.microsoft.com/office/drawing/2014/main" id="{F8ED113B-57D4-9A4F-BFE0-2A3963B425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0D9954-FA18-8948-AA52-21CED059476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8" name="Straight Connector 7">
            <a:extLst>
              <a:ext uri="{FF2B5EF4-FFF2-40B4-BE49-F238E27FC236}">
                <a16:creationId xmlns:a16="http://schemas.microsoft.com/office/drawing/2014/main" id="{5E3EB25D-2379-5040-B990-1C99B0B7D931}"/>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05186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7ED46EE4-CE67-DD46-A751-9FEA049A22B8}"/>
              </a:ext>
            </a:extLst>
          </p:cNvPr>
          <p:cNvGrpSpPr/>
          <p:nvPr/>
        </p:nvGrpSpPr>
        <p:grpSpPr>
          <a:xfrm>
            <a:off x="8928528" y="0"/>
            <a:ext cx="3263472" cy="6858000"/>
            <a:chOff x="8928528" y="0"/>
            <a:chExt cx="3263472" cy="6858000"/>
          </a:xfrm>
        </p:grpSpPr>
        <p:sp>
          <p:nvSpPr>
            <p:cNvPr id="23" name="Oval 22">
              <a:extLst>
                <a:ext uri="{FF2B5EF4-FFF2-40B4-BE49-F238E27FC236}">
                  <a16:creationId xmlns:a16="http://schemas.microsoft.com/office/drawing/2014/main" id="{955C5B70-D34F-8A49-B220-808CE2BBB7F3}"/>
                </a:ext>
              </a:extLst>
            </p:cNvPr>
            <p:cNvSpPr/>
            <p:nvPr/>
          </p:nvSpPr>
          <p:spPr>
            <a:xfrm>
              <a:off x="8928528" y="491812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23">
              <a:extLst>
                <a:ext uri="{FF2B5EF4-FFF2-40B4-BE49-F238E27FC236}">
                  <a16:creationId xmlns:a16="http://schemas.microsoft.com/office/drawing/2014/main" id="{4BBFE624-6DBD-8541-B43B-180C0AFA21F0}"/>
                </a:ext>
              </a:extLst>
            </p:cNvPr>
            <p:cNvSpPr/>
            <p:nvPr/>
          </p:nvSpPr>
          <p:spPr>
            <a:xfrm>
              <a:off x="8928528" y="0"/>
              <a:ext cx="1130724" cy="565573"/>
            </a:xfrm>
            <a:custGeom>
              <a:avLst/>
              <a:gdLst>
                <a:gd name="connsiteX0" fmla="*/ 22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2"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5" name="Freeform 24">
              <a:extLst>
                <a:ext uri="{FF2B5EF4-FFF2-40B4-BE49-F238E27FC236}">
                  <a16:creationId xmlns:a16="http://schemas.microsoft.com/office/drawing/2014/main" id="{6E01AC23-2120-A542-B140-5A29AA27A2C8}"/>
                </a:ext>
              </a:extLst>
            </p:cNvPr>
            <p:cNvSpPr/>
            <p:nvPr/>
          </p:nvSpPr>
          <p:spPr>
            <a:xfrm>
              <a:off x="10291391" y="6292417"/>
              <a:ext cx="1130724" cy="565583"/>
            </a:xfrm>
            <a:custGeom>
              <a:avLst/>
              <a:gdLst>
                <a:gd name="connsiteX0" fmla="*/ 565362 w 1130724"/>
                <a:gd name="connsiteY0" fmla="*/ 0 h 565583"/>
                <a:gd name="connsiteX1" fmla="*/ 1130724 w 1130724"/>
                <a:gd name="connsiteY1" fmla="*/ 565362 h 565583"/>
                <a:gd name="connsiteX2" fmla="*/ 1130702 w 1130724"/>
                <a:gd name="connsiteY2" fmla="*/ 565583 h 565583"/>
                <a:gd name="connsiteX3" fmla="*/ 22 w 1130724"/>
                <a:gd name="connsiteY3" fmla="*/ 565583 h 565583"/>
                <a:gd name="connsiteX4" fmla="*/ 0 w 1130724"/>
                <a:gd name="connsiteY4" fmla="*/ 565362 h 565583"/>
                <a:gd name="connsiteX5" fmla="*/ 565362 w 1130724"/>
                <a:gd name="connsiteY5" fmla="*/ 0 h 5655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83">
                  <a:moveTo>
                    <a:pt x="565362" y="0"/>
                  </a:moveTo>
                  <a:cubicBezTo>
                    <a:pt x="877603" y="0"/>
                    <a:pt x="1130724" y="253121"/>
                    <a:pt x="1130724" y="565362"/>
                  </a:cubicBezTo>
                  <a:lnTo>
                    <a:pt x="1130702" y="565583"/>
                  </a:lnTo>
                  <a:lnTo>
                    <a:pt x="22" y="565583"/>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Oval 25">
              <a:extLst>
                <a:ext uri="{FF2B5EF4-FFF2-40B4-BE49-F238E27FC236}">
                  <a16:creationId xmlns:a16="http://schemas.microsoft.com/office/drawing/2014/main" id="{154689C0-9C35-9B4D-906B-DA287DA55A38}"/>
                </a:ext>
              </a:extLst>
            </p:cNvPr>
            <p:cNvSpPr/>
            <p:nvPr/>
          </p:nvSpPr>
          <p:spPr>
            <a:xfrm>
              <a:off x="10291392"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Oval 26">
              <a:extLst>
                <a:ext uri="{FF2B5EF4-FFF2-40B4-BE49-F238E27FC236}">
                  <a16:creationId xmlns:a16="http://schemas.microsoft.com/office/drawing/2014/main" id="{696570F0-11E0-6147-9053-E3A4B5DBA0E4}"/>
                </a:ext>
              </a:extLst>
            </p:cNvPr>
            <p:cNvSpPr/>
            <p:nvPr/>
          </p:nvSpPr>
          <p:spPr>
            <a:xfrm>
              <a:off x="10291392" y="2177876"/>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9BDD97F6-A366-B54A-B889-42E97AFEDE37}"/>
                </a:ext>
              </a:extLst>
            </p:cNvPr>
            <p:cNvSpPr/>
            <p:nvPr/>
          </p:nvSpPr>
          <p:spPr>
            <a:xfrm>
              <a:off x="10291392" y="806363"/>
              <a:ext cx="1130724" cy="1130723"/>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28">
              <a:extLst>
                <a:ext uri="{FF2B5EF4-FFF2-40B4-BE49-F238E27FC236}">
                  <a16:creationId xmlns:a16="http://schemas.microsoft.com/office/drawing/2014/main" id="{58E853BC-EE80-374B-B823-8D51A948C4CF}"/>
                </a:ext>
              </a:extLst>
            </p:cNvPr>
            <p:cNvSpPr/>
            <p:nvPr/>
          </p:nvSpPr>
          <p:spPr>
            <a:xfrm>
              <a:off x="10291392"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29">
              <a:extLst>
                <a:ext uri="{FF2B5EF4-FFF2-40B4-BE49-F238E27FC236}">
                  <a16:creationId xmlns:a16="http://schemas.microsoft.com/office/drawing/2014/main" id="{4B5B70B1-649D-9848-B5D4-6DE04D55F5F0}"/>
                </a:ext>
              </a:extLst>
            </p:cNvPr>
            <p:cNvSpPr/>
            <p:nvPr/>
          </p:nvSpPr>
          <p:spPr>
            <a:xfrm>
              <a:off x="11654256" y="6295201"/>
              <a:ext cx="537744" cy="562799"/>
            </a:xfrm>
            <a:custGeom>
              <a:avLst/>
              <a:gdLst>
                <a:gd name="connsiteX0" fmla="*/ 537744 w 537744"/>
                <a:gd name="connsiteY0" fmla="*/ 0 h 562799"/>
                <a:gd name="connsiteX1" fmla="*/ 537744 w 537744"/>
                <a:gd name="connsiteY1" fmla="*/ 562799 h 562799"/>
                <a:gd name="connsiteX2" fmla="*/ 22 w 537744"/>
                <a:gd name="connsiteY2" fmla="*/ 562799 h 562799"/>
                <a:gd name="connsiteX3" fmla="*/ 0 w 537744"/>
                <a:gd name="connsiteY3" fmla="*/ 562578 h 562799"/>
                <a:gd name="connsiteX4" fmla="*/ 451422 w 537744"/>
                <a:gd name="connsiteY4" fmla="*/ 8702 h 5627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99">
                  <a:moveTo>
                    <a:pt x="537744" y="0"/>
                  </a:moveTo>
                  <a:lnTo>
                    <a:pt x="537744" y="562799"/>
                  </a:lnTo>
                  <a:lnTo>
                    <a:pt x="22" y="562799"/>
                  </a:lnTo>
                  <a:lnTo>
                    <a:pt x="0" y="562578"/>
                  </a:ln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30">
              <a:extLst>
                <a:ext uri="{FF2B5EF4-FFF2-40B4-BE49-F238E27FC236}">
                  <a16:creationId xmlns:a16="http://schemas.microsoft.com/office/drawing/2014/main" id="{46A2092A-2157-0A49-937F-BBAE14687DE7}"/>
                </a:ext>
              </a:extLst>
            </p:cNvPr>
            <p:cNvSpPr/>
            <p:nvPr/>
          </p:nvSpPr>
          <p:spPr>
            <a:xfrm>
              <a:off x="11654256" y="4923687"/>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31">
              <a:extLst>
                <a:ext uri="{FF2B5EF4-FFF2-40B4-BE49-F238E27FC236}">
                  <a16:creationId xmlns:a16="http://schemas.microsoft.com/office/drawing/2014/main" id="{F092371E-D526-AF43-816F-F7AEBA9FF166}"/>
                </a:ext>
              </a:extLst>
            </p:cNvPr>
            <p:cNvSpPr/>
            <p:nvPr/>
          </p:nvSpPr>
          <p:spPr>
            <a:xfrm>
              <a:off x="11654256" y="3552173"/>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32">
              <a:extLst>
                <a:ext uri="{FF2B5EF4-FFF2-40B4-BE49-F238E27FC236}">
                  <a16:creationId xmlns:a16="http://schemas.microsoft.com/office/drawing/2014/main" id="{06995714-B51E-E84A-9FD5-3AD33004E517}"/>
                </a:ext>
              </a:extLst>
            </p:cNvPr>
            <p:cNvSpPr/>
            <p:nvPr/>
          </p:nvSpPr>
          <p:spPr>
            <a:xfrm>
              <a:off x="11654256" y="2180659"/>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33">
              <a:extLst>
                <a:ext uri="{FF2B5EF4-FFF2-40B4-BE49-F238E27FC236}">
                  <a16:creationId xmlns:a16="http://schemas.microsoft.com/office/drawing/2014/main" id="{0FDB0CC5-76AA-6E44-8376-4EE649C1DE42}"/>
                </a:ext>
              </a:extLst>
            </p:cNvPr>
            <p:cNvSpPr/>
            <p:nvPr/>
          </p:nvSpPr>
          <p:spPr>
            <a:xfrm>
              <a:off x="11654256" y="809146"/>
              <a:ext cx="537744" cy="1125156"/>
            </a:xfrm>
            <a:custGeom>
              <a:avLst/>
              <a:gdLst>
                <a:gd name="connsiteX0" fmla="*/ 537744 w 537744"/>
                <a:gd name="connsiteY0" fmla="*/ 0 h 1125156"/>
                <a:gd name="connsiteX1" fmla="*/ 537744 w 537744"/>
                <a:gd name="connsiteY1" fmla="*/ 1125156 h 1125156"/>
                <a:gd name="connsiteX2" fmla="*/ 451422 w 537744"/>
                <a:gd name="connsiteY2" fmla="*/ 1116454 h 1125156"/>
                <a:gd name="connsiteX3" fmla="*/ 0 w 537744"/>
                <a:gd name="connsiteY3" fmla="*/ 562578 h 1125156"/>
                <a:gd name="connsiteX4" fmla="*/ 451422 w 537744"/>
                <a:gd name="connsiteY4" fmla="*/ 8702 h 11251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1125156">
                  <a:moveTo>
                    <a:pt x="537744" y="0"/>
                  </a:moveTo>
                  <a:lnTo>
                    <a:pt x="537744" y="1125156"/>
                  </a:lnTo>
                  <a:lnTo>
                    <a:pt x="451422" y="1116454"/>
                  </a:lnTo>
                  <a:cubicBezTo>
                    <a:pt x="193796" y="1063736"/>
                    <a:pt x="0" y="835789"/>
                    <a:pt x="0" y="562578"/>
                  </a:cubicBezTo>
                  <a:cubicBezTo>
                    <a:pt x="0" y="289367"/>
                    <a:pt x="193796" y="61420"/>
                    <a:pt x="451422" y="8702"/>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34">
              <a:extLst>
                <a:ext uri="{FF2B5EF4-FFF2-40B4-BE49-F238E27FC236}">
                  <a16:creationId xmlns:a16="http://schemas.microsoft.com/office/drawing/2014/main" id="{3D981F0B-8982-1C45-8D7C-30E744003823}"/>
                </a:ext>
              </a:extLst>
            </p:cNvPr>
            <p:cNvSpPr/>
            <p:nvPr/>
          </p:nvSpPr>
          <p:spPr>
            <a:xfrm>
              <a:off x="11654256" y="0"/>
              <a:ext cx="537744" cy="562788"/>
            </a:xfrm>
            <a:custGeom>
              <a:avLst/>
              <a:gdLst>
                <a:gd name="connsiteX0" fmla="*/ 21 w 537744"/>
                <a:gd name="connsiteY0" fmla="*/ 0 h 562788"/>
                <a:gd name="connsiteX1" fmla="*/ 537744 w 537744"/>
                <a:gd name="connsiteY1" fmla="*/ 0 h 562788"/>
                <a:gd name="connsiteX2" fmla="*/ 537744 w 537744"/>
                <a:gd name="connsiteY2" fmla="*/ 562788 h 562788"/>
                <a:gd name="connsiteX3" fmla="*/ 451422 w 537744"/>
                <a:gd name="connsiteY3" fmla="*/ 554086 h 562788"/>
                <a:gd name="connsiteX4" fmla="*/ 0 w 537744"/>
                <a:gd name="connsiteY4" fmla="*/ 211 h 562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7744" h="562788">
                  <a:moveTo>
                    <a:pt x="21" y="0"/>
                  </a:moveTo>
                  <a:lnTo>
                    <a:pt x="537744" y="0"/>
                  </a:lnTo>
                  <a:lnTo>
                    <a:pt x="537744" y="562788"/>
                  </a:lnTo>
                  <a:lnTo>
                    <a:pt x="451422" y="554086"/>
                  </a:lnTo>
                  <a:cubicBezTo>
                    <a:pt x="193796" y="501368"/>
                    <a:pt x="0" y="273421"/>
                    <a:pt x="0" y="21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F76EEB7-1E87-0447-8CD6-DD220CF4EE59}"/>
              </a:ext>
            </a:extLst>
          </p:cNvPr>
          <p:cNvSpPr>
            <a:spLocks noGrp="1"/>
          </p:cNvSpPr>
          <p:nvPr>
            <p:ph type="title"/>
          </p:nvPr>
        </p:nvSpPr>
        <p:spPr/>
        <p:txBody>
          <a:bodyPr/>
          <a:lstStyle/>
          <a:p>
            <a:r>
              <a:rPr lang="en-US" dirty="0"/>
              <a:t>Click to edit Master title style</a:t>
            </a:r>
          </a:p>
        </p:txBody>
      </p:sp>
      <p:sp>
        <p:nvSpPr>
          <p:cNvPr id="3" name="Vertical Text Placeholder 2">
            <a:extLst>
              <a:ext uri="{FF2B5EF4-FFF2-40B4-BE49-F238E27FC236}">
                <a16:creationId xmlns:a16="http://schemas.microsoft.com/office/drawing/2014/main" id="{BA8AE526-3A03-9B41-8C9F-27156E701CF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CD08D72-182D-C947-B3F7-B74948D0849B}"/>
              </a:ext>
            </a:extLst>
          </p:cNvPr>
          <p:cNvSpPr>
            <a:spLocks noGrp="1"/>
          </p:cNvSpPr>
          <p:nvPr>
            <p:ph type="dt" sz="half" idx="10"/>
          </p:nvPr>
        </p:nvSpPr>
        <p:spPr/>
        <p:txBody>
          <a:bodyPr/>
          <a:lstStyle/>
          <a:p>
            <a:fld id="{A5B0A250-5CC0-1746-B209-08E8B0DAE6AF}" type="datetimeFigureOut">
              <a:rPr lang="en-US" smtClean="0"/>
              <a:t>2/24/2022</a:t>
            </a:fld>
            <a:endParaRPr lang="en-US" dirty="0"/>
          </a:p>
        </p:txBody>
      </p:sp>
      <p:sp>
        <p:nvSpPr>
          <p:cNvPr id="5" name="Footer Placeholder 4">
            <a:extLst>
              <a:ext uri="{FF2B5EF4-FFF2-40B4-BE49-F238E27FC236}">
                <a16:creationId xmlns:a16="http://schemas.microsoft.com/office/drawing/2014/main" id="{B076E396-D059-AF4D-A1D9-C1347978AAD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8845B6-87C0-2F4A-8146-00E911CDF70D}"/>
              </a:ext>
            </a:extLst>
          </p:cNvPr>
          <p:cNvSpPr>
            <a:spLocks noGrp="1"/>
          </p:cNvSpPr>
          <p:nvPr>
            <p:ph type="sldNum" sz="quarter" idx="12"/>
          </p:nvPr>
        </p:nvSpPr>
        <p:spPr>
          <a:xfrm>
            <a:off x="7086480" y="6141085"/>
            <a:ext cx="813816" cy="365125"/>
          </a:xfrm>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A78A912D-4325-C449-BF2E-F331A221C695}"/>
              </a:ext>
            </a:extLst>
          </p:cNvPr>
          <p:cNvCxnSpPr>
            <a:cxnSpLocks/>
          </p:cNvCxnSpPr>
          <p:nvPr/>
        </p:nvCxnSpPr>
        <p:spPr>
          <a:xfrm>
            <a:off x="565150" y="6087110"/>
            <a:ext cx="7335146"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960810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C3803ECC-8207-244B-8051-94AA5304EDD9}"/>
              </a:ext>
            </a:extLst>
          </p:cNvPr>
          <p:cNvGrpSpPr/>
          <p:nvPr/>
        </p:nvGrpSpPr>
        <p:grpSpPr>
          <a:xfrm>
            <a:off x="10290315" y="0"/>
            <a:ext cx="1901686" cy="6858000"/>
            <a:chOff x="10290315" y="0"/>
            <a:chExt cx="1901686" cy="6858000"/>
          </a:xfrm>
        </p:grpSpPr>
        <p:sp>
          <p:nvSpPr>
            <p:cNvPr id="17" name="Freeform 16">
              <a:extLst>
                <a:ext uri="{FF2B5EF4-FFF2-40B4-BE49-F238E27FC236}">
                  <a16:creationId xmlns:a16="http://schemas.microsoft.com/office/drawing/2014/main" id="{CF2E8536-821C-3846-A152-2001B7BA4BC9}"/>
                </a:ext>
              </a:extLst>
            </p:cNvPr>
            <p:cNvSpPr/>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17">
              <a:extLst>
                <a:ext uri="{FF2B5EF4-FFF2-40B4-BE49-F238E27FC236}">
                  <a16:creationId xmlns:a16="http://schemas.microsoft.com/office/drawing/2014/main" id="{57A02781-FFB4-C04E-97FB-78D26A9E8F1C}"/>
                </a:ext>
              </a:extLst>
            </p:cNvPr>
            <p:cNvSpPr/>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18">
              <a:extLst>
                <a:ext uri="{FF2B5EF4-FFF2-40B4-BE49-F238E27FC236}">
                  <a16:creationId xmlns:a16="http://schemas.microsoft.com/office/drawing/2014/main" id="{14C29607-37D2-7A4B-98E2-2C851CD6776C}"/>
                </a:ext>
              </a:extLst>
            </p:cNvPr>
            <p:cNvSpPr/>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19">
              <a:extLst>
                <a:ext uri="{FF2B5EF4-FFF2-40B4-BE49-F238E27FC236}">
                  <a16:creationId xmlns:a16="http://schemas.microsoft.com/office/drawing/2014/main" id="{D12FC7BA-80CC-1C4E-B268-B3EEA08137F1}"/>
                </a:ext>
              </a:extLst>
            </p:cNvPr>
            <p:cNvSpPr/>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Freeform 20">
              <a:extLst>
                <a:ext uri="{FF2B5EF4-FFF2-40B4-BE49-F238E27FC236}">
                  <a16:creationId xmlns:a16="http://schemas.microsoft.com/office/drawing/2014/main" id="{BEBC8FB1-96B9-D84A-BD2A-BC8410EBE012}"/>
                </a:ext>
              </a:extLst>
            </p:cNvPr>
            <p:cNvSpPr/>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21">
              <a:extLst>
                <a:ext uri="{FF2B5EF4-FFF2-40B4-BE49-F238E27FC236}">
                  <a16:creationId xmlns:a16="http://schemas.microsoft.com/office/drawing/2014/main" id="{5A8455B4-A778-B44D-A7E8-C45A4846D9F7}"/>
                </a:ext>
              </a:extLst>
            </p:cNvPr>
            <p:cNvSpPr/>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Vertical Title 1">
            <a:extLst>
              <a:ext uri="{FF2B5EF4-FFF2-40B4-BE49-F238E27FC236}">
                <a16:creationId xmlns:a16="http://schemas.microsoft.com/office/drawing/2014/main" id="{B0407CCA-80EF-2B45-8F8C-7D5796A61BC0}"/>
              </a:ext>
            </a:extLst>
          </p:cNvPr>
          <p:cNvSpPr>
            <a:spLocks noGrp="1"/>
          </p:cNvSpPr>
          <p:nvPr>
            <p:ph type="title" orient="vert"/>
          </p:nvPr>
        </p:nvSpPr>
        <p:spPr>
          <a:xfrm>
            <a:off x="8950095" y="976630"/>
            <a:ext cx="2268507" cy="478459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AA221C3-F2D3-FC4F-938B-4C4CAC7370B1}"/>
              </a:ext>
            </a:extLst>
          </p:cNvPr>
          <p:cNvSpPr>
            <a:spLocks noGrp="1"/>
          </p:cNvSpPr>
          <p:nvPr>
            <p:ph type="body" orient="vert" idx="1"/>
          </p:nvPr>
        </p:nvSpPr>
        <p:spPr>
          <a:xfrm>
            <a:off x="565150" y="976630"/>
            <a:ext cx="8264057" cy="478459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6B061B46-3E9A-AC48-8C84-5B46EA1EC583}"/>
              </a:ext>
            </a:extLst>
          </p:cNvPr>
          <p:cNvSpPr>
            <a:spLocks noGrp="1"/>
          </p:cNvSpPr>
          <p:nvPr>
            <p:ph type="dt" sz="half" idx="10"/>
          </p:nvPr>
        </p:nvSpPr>
        <p:spPr/>
        <p:txBody>
          <a:bodyPr/>
          <a:lstStyle/>
          <a:p>
            <a:fld id="{A5B0A250-5CC0-1746-B209-08E8B0DAE6AF}" type="datetimeFigureOut">
              <a:rPr lang="en-US" smtClean="0"/>
              <a:t>2/24/2022</a:t>
            </a:fld>
            <a:endParaRPr lang="en-US"/>
          </a:p>
        </p:txBody>
      </p:sp>
      <p:sp>
        <p:nvSpPr>
          <p:cNvPr id="5" name="Footer Placeholder 4">
            <a:extLst>
              <a:ext uri="{FF2B5EF4-FFF2-40B4-BE49-F238E27FC236}">
                <a16:creationId xmlns:a16="http://schemas.microsoft.com/office/drawing/2014/main" id="{369F8F49-5859-714C-8EE1-61A74F324E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2B6F69-3FFA-D94F-BA99-873D36F7F69D}"/>
              </a:ext>
            </a:extLst>
          </p:cNvPr>
          <p:cNvSpPr>
            <a:spLocks noGrp="1"/>
          </p:cNvSpPr>
          <p:nvPr>
            <p:ph type="sldNum" sz="quarter" idx="12"/>
          </p:nvPr>
        </p:nvSpPr>
        <p:spPr/>
        <p:txBody>
          <a:bodyPr/>
          <a:lstStyle/>
          <a:p>
            <a:fld id="{49ABCAEC-7D34-E549-A96E-FCEDAADBE4B0}" type="slidenum">
              <a:rPr lang="en-US" smtClean="0"/>
              <a:t>‹#›</a:t>
            </a:fld>
            <a:endParaRPr lang="en-US"/>
          </a:p>
        </p:txBody>
      </p:sp>
      <p:cxnSp>
        <p:nvCxnSpPr>
          <p:cNvPr id="7" name="Straight Connector 6">
            <a:extLst>
              <a:ext uri="{FF2B5EF4-FFF2-40B4-BE49-F238E27FC236}">
                <a16:creationId xmlns:a16="http://schemas.microsoft.com/office/drawing/2014/main" id="{C31B40EC-87DB-A64F-9D4B-98A86F7CEFFF}"/>
              </a:ext>
            </a:extLst>
          </p:cNvPr>
          <p:cNvCxnSpPr>
            <a:cxnSpLocks/>
          </p:cNvCxnSpPr>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92662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70D98E2-86CE-4D4F-9F8F-17C83D19A271}"/>
              </a:ext>
            </a:extLst>
          </p:cNvPr>
          <p:cNvSpPr>
            <a:spLocks noGrp="1"/>
          </p:cNvSpPr>
          <p:nvPr>
            <p:ph type="title"/>
          </p:nvPr>
        </p:nvSpPr>
        <p:spPr>
          <a:xfrm>
            <a:off x="565150" y="770890"/>
            <a:ext cx="7335835" cy="1268984"/>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a:extLst>
              <a:ext uri="{FF2B5EF4-FFF2-40B4-BE49-F238E27FC236}">
                <a16:creationId xmlns:a16="http://schemas.microsoft.com/office/drawing/2014/main" id="{8804B4F2-48A4-A140-B59B-7A2ED9FD4653}"/>
              </a:ext>
            </a:extLst>
          </p:cNvPr>
          <p:cNvSpPr>
            <a:spLocks noGrp="1"/>
          </p:cNvSpPr>
          <p:nvPr>
            <p:ph type="body" idx="1"/>
          </p:nvPr>
        </p:nvSpPr>
        <p:spPr>
          <a:xfrm>
            <a:off x="565150" y="2160016"/>
            <a:ext cx="7335835" cy="360121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FCF4A7E-D5FF-BF48-8E01-8F46150ABFD5}"/>
              </a:ext>
            </a:extLst>
          </p:cNvPr>
          <p:cNvSpPr>
            <a:spLocks noGrp="1"/>
          </p:cNvSpPr>
          <p:nvPr>
            <p:ph type="dt" sz="half" idx="2"/>
          </p:nvPr>
        </p:nvSpPr>
        <p:spPr>
          <a:xfrm>
            <a:off x="566928" y="457200"/>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fld id="{A5B0A250-5CC0-1746-B209-08E8B0DAE6AF}" type="datetimeFigureOut">
              <a:rPr lang="en-US" smtClean="0"/>
              <a:pPr/>
              <a:t>2/24/2022</a:t>
            </a:fld>
            <a:endParaRPr lang="en-US" dirty="0"/>
          </a:p>
        </p:txBody>
      </p:sp>
      <p:sp>
        <p:nvSpPr>
          <p:cNvPr id="5" name="Footer Placeholder 4">
            <a:extLst>
              <a:ext uri="{FF2B5EF4-FFF2-40B4-BE49-F238E27FC236}">
                <a16:creationId xmlns:a16="http://schemas.microsoft.com/office/drawing/2014/main" id="{CA131757-5039-BF46-B47A-50DA8FFBC078}"/>
              </a:ext>
            </a:extLst>
          </p:cNvPr>
          <p:cNvSpPr>
            <a:spLocks noGrp="1"/>
          </p:cNvSpPr>
          <p:nvPr>
            <p:ph type="ftr" sz="quarter" idx="3"/>
          </p:nvPr>
        </p:nvSpPr>
        <p:spPr>
          <a:xfrm>
            <a:off x="565150" y="6141085"/>
            <a:ext cx="3608205" cy="365125"/>
          </a:xfrm>
          <a:prstGeom prst="rect">
            <a:avLst/>
          </a:prstGeom>
        </p:spPr>
        <p:txBody>
          <a:bodyPr vert="horz" lIns="91440" tIns="45720" rIns="91440" bIns="45720" rtlCol="0" anchor="ctr"/>
          <a:lstStyle>
            <a:lvl1pPr algn="l">
              <a:defRPr sz="1050" b="0" i="0">
                <a:solidFill>
                  <a:schemeClr val="tx1">
                    <a:tint val="75000"/>
                  </a:schemeClr>
                </a:solidFill>
                <a:latin typeface="+mn-lt"/>
              </a:defRPr>
            </a:lvl1pPr>
          </a:lstStyle>
          <a:p>
            <a:endParaRPr lang="en-US" dirty="0"/>
          </a:p>
        </p:txBody>
      </p:sp>
      <p:sp>
        <p:nvSpPr>
          <p:cNvPr id="6" name="Slide Number Placeholder 5">
            <a:extLst>
              <a:ext uri="{FF2B5EF4-FFF2-40B4-BE49-F238E27FC236}">
                <a16:creationId xmlns:a16="http://schemas.microsoft.com/office/drawing/2014/main" id="{AA83FD16-4337-B940-905E-D20A26FD483A}"/>
              </a:ext>
            </a:extLst>
          </p:cNvPr>
          <p:cNvSpPr>
            <a:spLocks noGrp="1"/>
          </p:cNvSpPr>
          <p:nvPr>
            <p:ph type="sldNum" sz="quarter" idx="4"/>
          </p:nvPr>
        </p:nvSpPr>
        <p:spPr>
          <a:xfrm>
            <a:off x="10809678" y="6141085"/>
            <a:ext cx="813816" cy="365125"/>
          </a:xfrm>
          <a:prstGeom prst="rect">
            <a:avLst/>
          </a:prstGeom>
        </p:spPr>
        <p:txBody>
          <a:bodyPr vert="horz" lIns="91440" tIns="45720" rIns="91440" bIns="45720" rtlCol="0" anchor="ctr"/>
          <a:lstStyle>
            <a:lvl1pPr algn="r">
              <a:defRPr sz="1050" b="0" i="0">
                <a:solidFill>
                  <a:schemeClr val="tx1">
                    <a:tint val="75000"/>
                  </a:schemeClr>
                </a:solidFill>
                <a:latin typeface="+mn-lt"/>
              </a:defRPr>
            </a:lvl1pPr>
          </a:lstStyle>
          <a:p>
            <a:fld id="{49ABCAEC-7D34-E549-A96E-FCEDAADBE4B0}" type="slidenum">
              <a:rPr lang="en-US" smtClean="0"/>
              <a:pPr/>
              <a:t>‹#›</a:t>
            </a:fld>
            <a:endParaRPr lang="en-US" dirty="0"/>
          </a:p>
        </p:txBody>
      </p:sp>
    </p:spTree>
    <p:extLst>
      <p:ext uri="{BB962C8B-B14F-4D97-AF65-F5344CB8AC3E}">
        <p14:creationId xmlns:p14="http://schemas.microsoft.com/office/powerpoint/2010/main" val="353556350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34" r:id="rId4"/>
    <p:sldLayoutId id="2147483724"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100000"/>
        </a:lnSpc>
        <a:spcBef>
          <a:spcPct val="0"/>
        </a:spcBef>
        <a:buNone/>
        <a:defRPr sz="4000" b="1"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900"/>
        </a:spcBef>
        <a:buFont typeface="Arial" panose="020B0604020202020204" pitchFamily="34" charset="0"/>
        <a:buChar char="•"/>
        <a:defRPr sz="2400" b="0" i="0" kern="1200">
          <a:solidFill>
            <a:schemeClr val="tx1"/>
          </a:solidFill>
          <a:latin typeface="+mn-lt"/>
          <a:ea typeface="+mn-ea"/>
          <a:cs typeface="+mn-cs"/>
        </a:defRPr>
      </a:lvl1pPr>
      <a:lvl2pPr marL="685800" indent="-228600" algn="l" defTabSz="914400" rtl="0" eaLnBrk="1" latinLnBrk="0" hangingPunct="1">
        <a:lnSpc>
          <a:spcPct val="100000"/>
        </a:lnSpc>
        <a:spcBef>
          <a:spcPts val="900"/>
        </a:spcBef>
        <a:buFont typeface="Arial" panose="020B0604020202020204" pitchFamily="34" charset="0"/>
        <a:buChar char="•"/>
        <a:defRPr sz="2000" b="0" i="0" kern="1200">
          <a:solidFill>
            <a:schemeClr val="tx1"/>
          </a:solidFill>
          <a:latin typeface="+mn-lt"/>
          <a:ea typeface="+mn-ea"/>
          <a:cs typeface="+mn-cs"/>
        </a:defRPr>
      </a:lvl2pPr>
      <a:lvl3pPr marL="1143000" indent="-228600" algn="l" defTabSz="914400" rtl="0" eaLnBrk="1" latinLnBrk="0" hangingPunct="1">
        <a:lnSpc>
          <a:spcPct val="100000"/>
        </a:lnSpc>
        <a:spcBef>
          <a:spcPts val="900"/>
        </a:spcBef>
        <a:buFont typeface="Arial" panose="020B0604020202020204" pitchFamily="34" charset="0"/>
        <a:buChar char="•"/>
        <a:defRPr sz="1800" b="0" i="0" kern="1200">
          <a:solidFill>
            <a:schemeClr val="tx1"/>
          </a:solidFill>
          <a:latin typeface="+mn-lt"/>
          <a:ea typeface="+mn-ea"/>
          <a:cs typeface="+mn-cs"/>
        </a:defRPr>
      </a:lvl3pPr>
      <a:lvl4pPr marL="1600200" indent="-228600" algn="l" defTabSz="914400" rtl="0" eaLnBrk="1" latinLnBrk="0" hangingPunct="1">
        <a:lnSpc>
          <a:spcPct val="100000"/>
        </a:lnSpc>
        <a:spcBef>
          <a:spcPts val="900"/>
        </a:spcBef>
        <a:buFont typeface="Arial" panose="020B0604020202020204" pitchFamily="34" charset="0"/>
        <a:buChar char="•"/>
        <a:defRPr sz="1600" b="0" i="0" kern="1200">
          <a:solidFill>
            <a:schemeClr val="tx1"/>
          </a:solidFill>
          <a:latin typeface="+mn-lt"/>
          <a:ea typeface="+mn-ea"/>
          <a:cs typeface="+mn-cs"/>
        </a:defRPr>
      </a:lvl4pPr>
      <a:lvl5pPr marL="2057400" indent="-228600" algn="l" defTabSz="914400" rtl="0" eaLnBrk="1" latinLnBrk="0" hangingPunct="1">
        <a:lnSpc>
          <a:spcPct val="100000"/>
        </a:lnSpc>
        <a:spcBef>
          <a:spcPts val="9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en.wikipedia.org/wiki/Sequence"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12" name="Oval 11">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B18D906-8EC4-4DE6-9844-9461EE57237B}"/>
              </a:ext>
            </a:extLst>
          </p:cNvPr>
          <p:cNvSpPr>
            <a:spLocks noGrp="1"/>
          </p:cNvSpPr>
          <p:nvPr>
            <p:ph type="ctrTitle"/>
          </p:nvPr>
        </p:nvSpPr>
        <p:spPr>
          <a:xfrm>
            <a:off x="4739751" y="768334"/>
            <a:ext cx="6479629" cy="2866405"/>
          </a:xfrm>
        </p:spPr>
        <p:txBody>
          <a:bodyPr>
            <a:normAutofit/>
          </a:bodyPr>
          <a:lstStyle/>
          <a:p>
            <a:r>
              <a:rPr lang="en-GB" dirty="0"/>
              <a:t>Evidence Based Policing</a:t>
            </a:r>
          </a:p>
        </p:txBody>
      </p:sp>
      <p:sp>
        <p:nvSpPr>
          <p:cNvPr id="3" name="Subtitle 2">
            <a:extLst>
              <a:ext uri="{FF2B5EF4-FFF2-40B4-BE49-F238E27FC236}">
                <a16:creationId xmlns:a16="http://schemas.microsoft.com/office/drawing/2014/main" id="{56BA989C-B601-47A4-9791-BEA0DF7D7BD5}"/>
              </a:ext>
            </a:extLst>
          </p:cNvPr>
          <p:cNvSpPr>
            <a:spLocks noGrp="1"/>
          </p:cNvSpPr>
          <p:nvPr>
            <p:ph type="subTitle" idx="1"/>
          </p:nvPr>
        </p:nvSpPr>
        <p:spPr>
          <a:xfrm>
            <a:off x="4739751" y="4283239"/>
            <a:ext cx="6479629" cy="1475177"/>
          </a:xfrm>
        </p:spPr>
        <p:txBody>
          <a:bodyPr>
            <a:normAutofit/>
          </a:bodyPr>
          <a:lstStyle/>
          <a:p>
            <a:pPr>
              <a:lnSpc>
                <a:spcPct val="90000"/>
              </a:lnSpc>
            </a:pPr>
            <a:r>
              <a:rPr lang="en-GB" sz="1700" dirty="0"/>
              <a:t>Week 6</a:t>
            </a:r>
          </a:p>
          <a:p>
            <a:pPr>
              <a:lnSpc>
                <a:spcPct val="90000"/>
              </a:lnSpc>
            </a:pPr>
            <a:r>
              <a:rPr lang="en-GB" sz="1700" dirty="0"/>
              <a:t>Crime Analysis and Crime Mapping</a:t>
            </a:r>
          </a:p>
          <a:p>
            <a:pPr>
              <a:lnSpc>
                <a:spcPct val="90000"/>
              </a:lnSpc>
            </a:pPr>
            <a:r>
              <a:rPr lang="en-GB" sz="1700" dirty="0" err="1"/>
              <a:t>Dr.</a:t>
            </a:r>
            <a:r>
              <a:rPr lang="en-GB" sz="1700" dirty="0"/>
              <a:t> Luke Roach</a:t>
            </a:r>
          </a:p>
          <a:p>
            <a:pPr>
              <a:lnSpc>
                <a:spcPct val="90000"/>
              </a:lnSpc>
            </a:pPr>
            <a:r>
              <a:rPr lang="en-GB" sz="1700" dirty="0"/>
              <a:t>L.Roach@UWTSD.ac.uk</a:t>
            </a:r>
          </a:p>
        </p:txBody>
      </p:sp>
      <p:pic>
        <p:nvPicPr>
          <p:cNvPr id="4" name="Picture 3">
            <a:extLst>
              <a:ext uri="{FF2B5EF4-FFF2-40B4-BE49-F238E27FC236}">
                <a16:creationId xmlns:a16="http://schemas.microsoft.com/office/drawing/2014/main" id="{E5E829D4-2AD4-42A0-B256-6E131258D515}"/>
              </a:ext>
            </a:extLst>
          </p:cNvPr>
          <p:cNvPicPr>
            <a:picLocks noChangeAspect="1"/>
          </p:cNvPicPr>
          <p:nvPr/>
        </p:nvPicPr>
        <p:blipFill rotWithShape="1">
          <a:blip r:embed="rId2"/>
          <a:srcRect l="6965" r="32181"/>
          <a:stretch/>
        </p:blipFill>
        <p:spPr>
          <a:xfrm>
            <a:off x="20" y="1"/>
            <a:ext cx="4173349" cy="6857999"/>
          </a:xfrm>
          <a:prstGeom prst="rect">
            <a:avLst/>
          </a:prstGeom>
        </p:spPr>
      </p:pic>
      <p:cxnSp>
        <p:nvCxnSpPr>
          <p:cNvPr id="20" name="Straight Connector 1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781488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CA51CA-DA4B-46C3-8C2D-7B6841C4A934}"/>
              </a:ext>
            </a:extLst>
          </p:cNvPr>
          <p:cNvSpPr>
            <a:spLocks noGrp="1"/>
          </p:cNvSpPr>
          <p:nvPr>
            <p:ph type="title"/>
          </p:nvPr>
        </p:nvSpPr>
        <p:spPr>
          <a:xfrm>
            <a:off x="565151" y="770889"/>
            <a:ext cx="4133560" cy="3395469"/>
          </a:xfrm>
        </p:spPr>
        <p:txBody>
          <a:bodyPr>
            <a:normAutofit/>
          </a:bodyPr>
          <a:lstStyle/>
          <a:p>
            <a:r>
              <a:rPr lang="en-GB" dirty="0"/>
              <a:t>Theory in Crime Analysis</a:t>
            </a:r>
          </a:p>
        </p:txBody>
      </p:sp>
      <p:cxnSp>
        <p:nvCxnSpPr>
          <p:cNvPr id="11" name="Straight Connector 10">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657EC936-80D1-42C5-BD5F-C344D1D02D82}"/>
              </a:ext>
            </a:extLst>
          </p:cNvPr>
          <p:cNvGraphicFramePr>
            <a:graphicFrameLocks noGrp="1"/>
          </p:cNvGraphicFramePr>
          <p:nvPr>
            <p:ph idx="1"/>
            <p:extLst>
              <p:ext uri="{D42A27DB-BD31-4B8C-83A1-F6EECF244321}">
                <p14:modId xmlns:p14="http://schemas.microsoft.com/office/powerpoint/2010/main" val="3146070060"/>
              </p:ext>
            </p:extLst>
          </p:nvPr>
        </p:nvGraphicFramePr>
        <p:xfrm>
          <a:off x="5316278" y="809039"/>
          <a:ext cx="6104761" cy="54641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258956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40" name="Oval 39">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7D9B4190-72FC-4315-A9C3-C360D967A6F7}"/>
              </a:ext>
            </a:extLst>
          </p:cNvPr>
          <p:cNvSpPr>
            <a:spLocks noGrp="1"/>
          </p:cNvSpPr>
          <p:nvPr>
            <p:ph type="title"/>
          </p:nvPr>
        </p:nvSpPr>
        <p:spPr>
          <a:xfrm>
            <a:off x="4739751" y="768334"/>
            <a:ext cx="6479629" cy="2866405"/>
          </a:xfrm>
        </p:spPr>
        <p:txBody>
          <a:bodyPr vert="horz" lIns="91440" tIns="45720" rIns="91440" bIns="45720" rtlCol="0" anchor="t">
            <a:normAutofit/>
          </a:bodyPr>
          <a:lstStyle/>
          <a:p>
            <a:r>
              <a:rPr lang="en-US" sz="6000"/>
              <a:t>Crime Analysis</a:t>
            </a:r>
          </a:p>
        </p:txBody>
      </p:sp>
      <p:sp>
        <p:nvSpPr>
          <p:cNvPr id="3" name="Content Placeholder 2">
            <a:extLst>
              <a:ext uri="{FF2B5EF4-FFF2-40B4-BE49-F238E27FC236}">
                <a16:creationId xmlns:a16="http://schemas.microsoft.com/office/drawing/2014/main" id="{8144895A-5112-4758-9EDF-885D36EA84CD}"/>
              </a:ext>
            </a:extLst>
          </p:cNvPr>
          <p:cNvSpPr>
            <a:spLocks noGrp="1"/>
          </p:cNvSpPr>
          <p:nvPr>
            <p:ph idx="1"/>
          </p:nvPr>
        </p:nvSpPr>
        <p:spPr>
          <a:xfrm>
            <a:off x="4739751" y="4283239"/>
            <a:ext cx="6479629" cy="1475177"/>
          </a:xfrm>
        </p:spPr>
        <p:txBody>
          <a:bodyPr vert="horz" lIns="91440" tIns="45720" rIns="91440" bIns="45720" rtlCol="0" anchor="b">
            <a:normAutofit/>
          </a:bodyPr>
          <a:lstStyle/>
          <a:p>
            <a:pPr marL="0" indent="0">
              <a:buNone/>
            </a:pPr>
            <a:r>
              <a:rPr lang="en-US" sz="2000"/>
              <a:t>Evidence Based</a:t>
            </a:r>
          </a:p>
        </p:txBody>
      </p:sp>
      <p:pic>
        <p:nvPicPr>
          <p:cNvPr id="5" name="Picture 4" descr="Test tubes with one test tube in orange with drops">
            <a:extLst>
              <a:ext uri="{FF2B5EF4-FFF2-40B4-BE49-F238E27FC236}">
                <a16:creationId xmlns:a16="http://schemas.microsoft.com/office/drawing/2014/main" id="{82367166-108F-44C4-A363-20731D89F4D4}"/>
              </a:ext>
            </a:extLst>
          </p:cNvPr>
          <p:cNvPicPr>
            <a:picLocks noChangeAspect="1"/>
          </p:cNvPicPr>
          <p:nvPr/>
        </p:nvPicPr>
        <p:blipFill rotWithShape="1">
          <a:blip r:embed="rId2"/>
          <a:srcRect l="37785" r="20683"/>
          <a:stretch/>
        </p:blipFill>
        <p:spPr>
          <a:xfrm>
            <a:off x="20" y="1"/>
            <a:ext cx="4173349" cy="6857999"/>
          </a:xfrm>
          <a:prstGeom prst="rect">
            <a:avLst/>
          </a:prstGeom>
        </p:spPr>
      </p:pic>
      <p:cxnSp>
        <p:nvCxnSpPr>
          <p:cNvPr id="48" name="Straight Connector 47">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43776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0" name="Oval 9">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Oval 12">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Oval 17">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Oval 23">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Oval 25">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5" name="Straight Connector 34">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7" name="Rectangle 36">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and holding a pen shading number on a sheet">
            <a:extLst>
              <a:ext uri="{FF2B5EF4-FFF2-40B4-BE49-F238E27FC236}">
                <a16:creationId xmlns:a16="http://schemas.microsoft.com/office/drawing/2014/main" id="{41DF407D-25CC-4B38-9047-F2E86A0921D3}"/>
              </a:ext>
            </a:extLst>
          </p:cNvPr>
          <p:cNvPicPr>
            <a:picLocks noChangeAspect="1"/>
          </p:cNvPicPr>
          <p:nvPr/>
        </p:nvPicPr>
        <p:blipFill rotWithShape="1">
          <a:blip r:embed="rId2"/>
          <a:srcRect b="15730"/>
          <a:stretch/>
        </p:blipFill>
        <p:spPr>
          <a:xfrm>
            <a:off x="20" y="1"/>
            <a:ext cx="12191980" cy="6857999"/>
          </a:xfrm>
          <a:prstGeom prst="rect">
            <a:avLst/>
          </a:prstGeom>
        </p:spPr>
      </p:pic>
      <p:sp>
        <p:nvSpPr>
          <p:cNvPr id="39" name="Rectangle">
            <a:extLst>
              <a:ext uri="{FF2B5EF4-FFF2-40B4-BE49-F238E27FC236}">
                <a16:creationId xmlns:a16="http://schemas.microsoft.com/office/drawing/2014/main" id="{B4F75AE3-A3AC-DE4C-98FE-EC9DC3BF8D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28393"/>
            <a:ext cx="6155707" cy="3601213"/>
          </a:xfrm>
          <a:prstGeom prst="rect">
            <a:avLst/>
          </a:prstGeom>
          <a:gradFill flip="none" rotWithShape="1">
            <a:gsLst>
              <a:gs pos="31000">
                <a:schemeClr val="bg1">
                  <a:alpha val="80000"/>
                </a:schemeClr>
              </a:gs>
              <a:gs pos="0">
                <a:schemeClr val="bg1"/>
              </a:gs>
              <a:gs pos="100000">
                <a:schemeClr val="bg1">
                  <a:alpha val="34000"/>
                </a:schemeClr>
              </a:gs>
            </a:gsLst>
            <a:path path="circle">
              <a:fillToRect r="100000" b="100000"/>
            </a:path>
            <a:tileRect l="-100000" t="-100000"/>
          </a:gradFill>
          <a:ln w="12700">
            <a:miter lim="400000"/>
          </a:ln>
        </p:spPr>
        <p:txBody>
          <a:bodyPr lIns="50800" tIns="50800" rIns="50800" bIns="50800" anchor="ctr"/>
          <a:lstStyle/>
          <a:p>
            <a:pPr algn="ctr"/>
            <a:endParaRPr sz="2600" cap="all" dirty="0">
              <a:solidFill>
                <a:srgbClr val="FFFFFF"/>
              </a:solidFill>
              <a:sym typeface="Avenir Next"/>
            </a:endParaRPr>
          </a:p>
        </p:txBody>
      </p:sp>
      <p:sp>
        <p:nvSpPr>
          <p:cNvPr id="2" name="Title 1">
            <a:extLst>
              <a:ext uri="{FF2B5EF4-FFF2-40B4-BE49-F238E27FC236}">
                <a16:creationId xmlns:a16="http://schemas.microsoft.com/office/drawing/2014/main" id="{3FF35ABA-B10B-42A3-8CED-51901FEAD8D9}"/>
              </a:ext>
            </a:extLst>
          </p:cNvPr>
          <p:cNvSpPr>
            <a:spLocks noGrp="1"/>
          </p:cNvSpPr>
          <p:nvPr>
            <p:ph type="title"/>
          </p:nvPr>
        </p:nvSpPr>
        <p:spPr>
          <a:xfrm>
            <a:off x="565150" y="2035840"/>
            <a:ext cx="5022050" cy="1718589"/>
          </a:xfrm>
        </p:spPr>
        <p:txBody>
          <a:bodyPr vert="horz" lIns="91440" tIns="45720" rIns="91440" bIns="45720" rtlCol="0" anchor="t">
            <a:normAutofit/>
          </a:bodyPr>
          <a:lstStyle/>
          <a:p>
            <a:pPr>
              <a:lnSpc>
                <a:spcPct val="90000"/>
              </a:lnSpc>
            </a:pPr>
            <a:r>
              <a:rPr lang="en-US" sz="4600"/>
              <a:t>Rational Choice Theory Recap</a:t>
            </a:r>
          </a:p>
        </p:txBody>
      </p:sp>
      <p:grpSp>
        <p:nvGrpSpPr>
          <p:cNvPr id="41" name="Group 40">
            <a:extLst>
              <a:ext uri="{FF2B5EF4-FFF2-40B4-BE49-F238E27FC236}">
                <a16:creationId xmlns:a16="http://schemas.microsoft.com/office/drawing/2014/main" id="{44406D7A-DB1A-D940-8AD1-93FAF9DD71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1746" y="0"/>
            <a:ext cx="1900254" cy="6858000"/>
            <a:chOff x="10291746" y="0"/>
            <a:chExt cx="1900254" cy="6858000"/>
          </a:xfrm>
        </p:grpSpPr>
        <p:sp>
          <p:nvSpPr>
            <p:cNvPr id="42" name="Freeform 40">
              <a:extLst>
                <a:ext uri="{FF2B5EF4-FFF2-40B4-BE49-F238E27FC236}">
                  <a16:creationId xmlns:a16="http://schemas.microsoft.com/office/drawing/2014/main" id="{D0F85DF7-431B-BE45-B932-0E22FC3F84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5829" y="809310"/>
              <a:ext cx="536171" cy="1124839"/>
            </a:xfrm>
            <a:custGeom>
              <a:avLst/>
              <a:gdLst>
                <a:gd name="connsiteX0" fmla="*/ 536171 w 536171"/>
                <a:gd name="connsiteY0" fmla="*/ 0 h 1124839"/>
                <a:gd name="connsiteX1" fmla="*/ 536171 w 536171"/>
                <a:gd name="connsiteY1" fmla="*/ 1124839 h 1124839"/>
                <a:gd name="connsiteX2" fmla="*/ 451423 w 536171"/>
                <a:gd name="connsiteY2" fmla="*/ 1116295 h 1124839"/>
                <a:gd name="connsiteX3" fmla="*/ 0 w 536171"/>
                <a:gd name="connsiteY3" fmla="*/ 562419 h 1124839"/>
                <a:gd name="connsiteX4" fmla="*/ 451423 w 536171"/>
                <a:gd name="connsiteY4" fmla="*/ 8543 h 11248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171" h="1124839">
                  <a:moveTo>
                    <a:pt x="536171" y="0"/>
                  </a:moveTo>
                  <a:lnTo>
                    <a:pt x="536171" y="1124839"/>
                  </a:lnTo>
                  <a:lnTo>
                    <a:pt x="451423" y="1116295"/>
                  </a:lnTo>
                  <a:cubicBezTo>
                    <a:pt x="193797" y="1063577"/>
                    <a:pt x="0" y="835630"/>
                    <a:pt x="0" y="562419"/>
                  </a:cubicBezTo>
                  <a:cubicBezTo>
                    <a:pt x="0" y="289208"/>
                    <a:pt x="193797" y="61261"/>
                    <a:pt x="451423" y="85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41">
              <a:extLst>
                <a:ext uri="{FF2B5EF4-FFF2-40B4-BE49-F238E27FC236}">
                  <a16:creationId xmlns:a16="http://schemas.microsoft.com/office/drawing/2014/main" id="{BEA0AA89-2965-2A44-B84E-51C748B2D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8" y="0"/>
              <a:ext cx="1130725" cy="565362"/>
            </a:xfrm>
            <a:custGeom>
              <a:avLst/>
              <a:gdLst>
                <a:gd name="connsiteX0" fmla="*/ 0 w 1130725"/>
                <a:gd name="connsiteY0" fmla="*/ 0 h 565362"/>
                <a:gd name="connsiteX1" fmla="*/ 25420 w 1130725"/>
                <a:gd name="connsiteY1" fmla="*/ 0 h 565362"/>
                <a:gd name="connsiteX2" fmla="*/ 36369 w 1130725"/>
                <a:gd name="connsiteY2" fmla="*/ 108609 h 565362"/>
                <a:gd name="connsiteX3" fmla="*/ 565363 w 1130725"/>
                <a:gd name="connsiteY3" fmla="*/ 539750 h 565362"/>
                <a:gd name="connsiteX4" fmla="*/ 1094356 w 1130725"/>
                <a:gd name="connsiteY4" fmla="*/ 108609 h 565362"/>
                <a:gd name="connsiteX5" fmla="*/ 1105305 w 1130725"/>
                <a:gd name="connsiteY5" fmla="*/ 0 h 565362"/>
                <a:gd name="connsiteX6" fmla="*/ 1130725 w 1130725"/>
                <a:gd name="connsiteY6" fmla="*/ 0 h 565362"/>
                <a:gd name="connsiteX7" fmla="*/ 565363 w 1130725"/>
                <a:gd name="connsiteY7" fmla="*/ 565362 h 565362"/>
                <a:gd name="connsiteX8" fmla="*/ 0 w 1130725"/>
                <a:gd name="connsiteY8" fmla="*/ 0 h 565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0725" h="565362">
                  <a:moveTo>
                    <a:pt x="0" y="0"/>
                  </a:moveTo>
                  <a:lnTo>
                    <a:pt x="25420" y="0"/>
                  </a:lnTo>
                  <a:lnTo>
                    <a:pt x="36369" y="108609"/>
                  </a:lnTo>
                  <a:cubicBezTo>
                    <a:pt x="86718" y="354660"/>
                    <a:pt x="304425" y="539750"/>
                    <a:pt x="565363" y="539750"/>
                  </a:cubicBezTo>
                  <a:cubicBezTo>
                    <a:pt x="826300" y="539750"/>
                    <a:pt x="1044007" y="354660"/>
                    <a:pt x="1094356" y="108609"/>
                  </a:cubicBezTo>
                  <a:lnTo>
                    <a:pt x="1105305" y="0"/>
                  </a:lnTo>
                  <a:lnTo>
                    <a:pt x="1130725" y="0"/>
                  </a:lnTo>
                  <a:cubicBezTo>
                    <a:pt x="1130725" y="312241"/>
                    <a:pt x="877604" y="565362"/>
                    <a:pt x="565363" y="565362"/>
                  </a:cubicBezTo>
                  <a:cubicBezTo>
                    <a:pt x="253121" y="565362"/>
                    <a:pt x="0" y="31224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42">
              <a:extLst>
                <a:ext uri="{FF2B5EF4-FFF2-40B4-BE49-F238E27FC236}">
                  <a16:creationId xmlns:a16="http://schemas.microsoft.com/office/drawing/2014/main" id="{7EC47259-887A-FD48-989C-42BC5A3C98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0"/>
              <a:ext cx="535422" cy="562344"/>
            </a:xfrm>
            <a:custGeom>
              <a:avLst/>
              <a:gdLst>
                <a:gd name="connsiteX0" fmla="*/ 0 w 535422"/>
                <a:gd name="connsiteY0" fmla="*/ 0 h 562344"/>
                <a:gd name="connsiteX1" fmla="*/ 25421 w 535422"/>
                <a:gd name="connsiteY1" fmla="*/ 0 h 562344"/>
                <a:gd name="connsiteX2" fmla="*/ 36370 w 535422"/>
                <a:gd name="connsiteY2" fmla="*/ 108609 h 562344"/>
                <a:gd name="connsiteX3" fmla="*/ 469781 w 535422"/>
                <a:gd name="connsiteY3" fmla="*/ 531316 h 562344"/>
                <a:gd name="connsiteX4" fmla="*/ 535422 w 535422"/>
                <a:gd name="connsiteY4" fmla="*/ 537108 h 562344"/>
                <a:gd name="connsiteX5" fmla="*/ 535422 w 535422"/>
                <a:gd name="connsiteY5" fmla="*/ 562344 h 562344"/>
                <a:gd name="connsiteX6" fmla="*/ 451424 w 535422"/>
                <a:gd name="connsiteY6" fmla="*/ 553876 h 562344"/>
                <a:gd name="connsiteX7" fmla="*/ 0 w 535422"/>
                <a:gd name="connsiteY7" fmla="*/ 0 h 562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422" h="562344">
                  <a:moveTo>
                    <a:pt x="0" y="0"/>
                  </a:moveTo>
                  <a:lnTo>
                    <a:pt x="25421" y="0"/>
                  </a:lnTo>
                  <a:lnTo>
                    <a:pt x="36370" y="108609"/>
                  </a:lnTo>
                  <a:cubicBezTo>
                    <a:pt x="80425" y="323904"/>
                    <a:pt x="252614" y="492525"/>
                    <a:pt x="469781" y="531316"/>
                  </a:cubicBezTo>
                  <a:lnTo>
                    <a:pt x="535422" y="537108"/>
                  </a:lnTo>
                  <a:lnTo>
                    <a:pt x="535422" y="562344"/>
                  </a:lnTo>
                  <a:lnTo>
                    <a:pt x="451424" y="553876"/>
                  </a:lnTo>
                  <a:cubicBezTo>
                    <a:pt x="193797" y="501158"/>
                    <a:pt x="0" y="273211"/>
                    <a:pt x="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43">
              <a:extLst>
                <a:ext uri="{FF2B5EF4-FFF2-40B4-BE49-F238E27FC236}">
                  <a16:creationId xmlns:a16="http://schemas.microsoft.com/office/drawing/2014/main" id="{16E261C3-18BE-934F-8A2B-59BE70AE2F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2181112"/>
              <a:ext cx="535422" cy="1124687"/>
            </a:xfrm>
            <a:custGeom>
              <a:avLst/>
              <a:gdLst>
                <a:gd name="connsiteX0" fmla="*/ 535422 w 535422"/>
                <a:gd name="connsiteY0" fmla="*/ 0 h 1124687"/>
                <a:gd name="connsiteX1" fmla="*/ 535422 w 535422"/>
                <a:gd name="connsiteY1" fmla="*/ 25186 h 1124687"/>
                <a:gd name="connsiteX2" fmla="*/ 456541 w 535422"/>
                <a:gd name="connsiteY2" fmla="*/ 33138 h 1124687"/>
                <a:gd name="connsiteX3" fmla="*/ 25399 w 535422"/>
                <a:gd name="connsiteY3" fmla="*/ 562130 h 1124687"/>
                <a:gd name="connsiteX4" fmla="*/ 456541 w 535422"/>
                <a:gd name="connsiteY4" fmla="*/ 1091123 h 1124687"/>
                <a:gd name="connsiteX5" fmla="*/ 535422 w 535422"/>
                <a:gd name="connsiteY5" fmla="*/ 1099075 h 1124687"/>
                <a:gd name="connsiteX6" fmla="*/ 535422 w 535422"/>
                <a:gd name="connsiteY6" fmla="*/ 1124687 h 1124687"/>
                <a:gd name="connsiteX7" fmla="*/ 451423 w 535422"/>
                <a:gd name="connsiteY7" fmla="*/ 1116219 h 1124687"/>
                <a:gd name="connsiteX8" fmla="*/ 0 w 535422"/>
                <a:gd name="connsiteY8" fmla="*/ 562343 h 1124687"/>
                <a:gd name="connsiteX9" fmla="*/ 451423 w 535422"/>
                <a:gd name="connsiteY9" fmla="*/ 8468 h 112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7">
                  <a:moveTo>
                    <a:pt x="535422" y="0"/>
                  </a:moveTo>
                  <a:lnTo>
                    <a:pt x="535422" y="25186"/>
                  </a:lnTo>
                  <a:lnTo>
                    <a:pt x="456541" y="33138"/>
                  </a:lnTo>
                  <a:cubicBezTo>
                    <a:pt x="210489" y="83487"/>
                    <a:pt x="25399" y="301194"/>
                    <a:pt x="25399" y="562130"/>
                  </a:cubicBezTo>
                  <a:cubicBezTo>
                    <a:pt x="25399" y="823067"/>
                    <a:pt x="210489" y="1040774"/>
                    <a:pt x="456541" y="1091123"/>
                  </a:cubicBezTo>
                  <a:lnTo>
                    <a:pt x="535422" y="1099075"/>
                  </a:lnTo>
                  <a:lnTo>
                    <a:pt x="535422" y="1124687"/>
                  </a:lnTo>
                  <a:lnTo>
                    <a:pt x="451423" y="1116219"/>
                  </a:lnTo>
                  <a:cubicBezTo>
                    <a:pt x="193797" y="1063501"/>
                    <a:pt x="0" y="835554"/>
                    <a:pt x="0" y="562343"/>
                  </a:cubicBezTo>
                  <a:cubicBezTo>
                    <a:pt x="0" y="289132"/>
                    <a:pt x="193797" y="61185"/>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6" name="Freeform 44">
              <a:extLst>
                <a:ext uri="{FF2B5EF4-FFF2-40B4-BE49-F238E27FC236}">
                  <a16:creationId xmlns:a16="http://schemas.microsoft.com/office/drawing/2014/main" id="{35A2267B-0862-A24E-87D2-6CE5187CF9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1746" y="806365"/>
              <a:ext cx="1130726" cy="1130724"/>
            </a:xfrm>
            <a:custGeom>
              <a:avLst/>
              <a:gdLst>
                <a:gd name="connsiteX0" fmla="*/ 565363 w 1130726"/>
                <a:gd name="connsiteY0" fmla="*/ 25186 h 1130724"/>
                <a:gd name="connsiteX1" fmla="*/ 25399 w 1130726"/>
                <a:gd name="connsiteY1" fmla="*/ 565149 h 1130724"/>
                <a:gd name="connsiteX2" fmla="*/ 565363 w 1130726"/>
                <a:gd name="connsiteY2" fmla="*/ 1105112 h 1130724"/>
                <a:gd name="connsiteX3" fmla="*/ 1105327 w 1130726"/>
                <a:gd name="connsiteY3" fmla="*/ 565149 h 1130724"/>
                <a:gd name="connsiteX4" fmla="*/ 565363 w 1130726"/>
                <a:gd name="connsiteY4" fmla="*/ 25186 h 1130724"/>
                <a:gd name="connsiteX5" fmla="*/ 565363 w 1130726"/>
                <a:gd name="connsiteY5" fmla="*/ 0 h 1130724"/>
                <a:gd name="connsiteX6" fmla="*/ 1130726 w 1130726"/>
                <a:gd name="connsiteY6" fmla="*/ 565362 h 1130724"/>
                <a:gd name="connsiteX7" fmla="*/ 565363 w 1130726"/>
                <a:gd name="connsiteY7" fmla="*/ 1130724 h 1130724"/>
                <a:gd name="connsiteX8" fmla="*/ 0 w 1130726"/>
                <a:gd name="connsiteY8" fmla="*/ 565362 h 1130724"/>
                <a:gd name="connsiteX9" fmla="*/ 565363 w 1130726"/>
                <a:gd name="connsiteY9" fmla="*/ 0 h 1130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0726" h="1130724">
                  <a:moveTo>
                    <a:pt x="565363" y="25186"/>
                  </a:moveTo>
                  <a:cubicBezTo>
                    <a:pt x="267149" y="25186"/>
                    <a:pt x="25399" y="266936"/>
                    <a:pt x="25399" y="565149"/>
                  </a:cubicBezTo>
                  <a:cubicBezTo>
                    <a:pt x="25399" y="863362"/>
                    <a:pt x="267149" y="1105112"/>
                    <a:pt x="565363" y="1105112"/>
                  </a:cubicBezTo>
                  <a:cubicBezTo>
                    <a:pt x="863577" y="1105112"/>
                    <a:pt x="1105327" y="863362"/>
                    <a:pt x="1105327" y="565149"/>
                  </a:cubicBezTo>
                  <a:cubicBezTo>
                    <a:pt x="1105327" y="266936"/>
                    <a:pt x="863577" y="25186"/>
                    <a:pt x="565363" y="25186"/>
                  </a:cubicBezTo>
                  <a:close/>
                  <a:moveTo>
                    <a:pt x="565363" y="0"/>
                  </a:moveTo>
                  <a:cubicBezTo>
                    <a:pt x="877604" y="0"/>
                    <a:pt x="1130726" y="253121"/>
                    <a:pt x="1130726" y="565362"/>
                  </a:cubicBezTo>
                  <a:cubicBezTo>
                    <a:pt x="1130726" y="877603"/>
                    <a:pt x="877604" y="1130724"/>
                    <a:pt x="565363" y="1130724"/>
                  </a:cubicBezTo>
                  <a:cubicBezTo>
                    <a:pt x="253122" y="1130724"/>
                    <a:pt x="0" y="877603"/>
                    <a:pt x="0" y="565362"/>
                  </a:cubicBezTo>
                  <a:cubicBezTo>
                    <a:pt x="0" y="253121"/>
                    <a:pt x="253122" y="0"/>
                    <a:pt x="565363"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7" name="Freeform 45">
              <a:extLst>
                <a:ext uri="{FF2B5EF4-FFF2-40B4-BE49-F238E27FC236}">
                  <a16:creationId xmlns:a16="http://schemas.microsoft.com/office/drawing/2014/main" id="{A404A0DE-A076-8C4E-B8D4-EBC9453377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578" y="3552837"/>
              <a:ext cx="535422" cy="1124688"/>
            </a:xfrm>
            <a:custGeom>
              <a:avLst/>
              <a:gdLst>
                <a:gd name="connsiteX0" fmla="*/ 535422 w 535422"/>
                <a:gd name="connsiteY0" fmla="*/ 0 h 1124688"/>
                <a:gd name="connsiteX1" fmla="*/ 535422 w 535422"/>
                <a:gd name="connsiteY1" fmla="*/ 25186 h 1124688"/>
                <a:gd name="connsiteX2" fmla="*/ 456541 w 535422"/>
                <a:gd name="connsiteY2" fmla="*/ 33138 h 1124688"/>
                <a:gd name="connsiteX3" fmla="*/ 25399 w 535422"/>
                <a:gd name="connsiteY3" fmla="*/ 562131 h 1124688"/>
                <a:gd name="connsiteX4" fmla="*/ 456541 w 535422"/>
                <a:gd name="connsiteY4" fmla="*/ 1091124 h 1124688"/>
                <a:gd name="connsiteX5" fmla="*/ 535422 w 535422"/>
                <a:gd name="connsiteY5" fmla="*/ 1099076 h 1124688"/>
                <a:gd name="connsiteX6" fmla="*/ 535422 w 535422"/>
                <a:gd name="connsiteY6" fmla="*/ 1124688 h 1124688"/>
                <a:gd name="connsiteX7" fmla="*/ 451423 w 535422"/>
                <a:gd name="connsiteY7" fmla="*/ 1116220 h 1124688"/>
                <a:gd name="connsiteX8" fmla="*/ 0 w 535422"/>
                <a:gd name="connsiteY8" fmla="*/ 562344 h 1124688"/>
                <a:gd name="connsiteX9" fmla="*/ 451423 w 535422"/>
                <a:gd name="connsiteY9" fmla="*/ 8468 h 112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22" h="1124688">
                  <a:moveTo>
                    <a:pt x="535422" y="0"/>
                  </a:moveTo>
                  <a:lnTo>
                    <a:pt x="535422" y="25186"/>
                  </a:lnTo>
                  <a:lnTo>
                    <a:pt x="456541" y="33138"/>
                  </a:lnTo>
                  <a:cubicBezTo>
                    <a:pt x="210489" y="83488"/>
                    <a:pt x="25399" y="301195"/>
                    <a:pt x="25399" y="562131"/>
                  </a:cubicBezTo>
                  <a:cubicBezTo>
                    <a:pt x="25399" y="823068"/>
                    <a:pt x="210489" y="1040775"/>
                    <a:pt x="456541" y="1091124"/>
                  </a:cubicBezTo>
                  <a:lnTo>
                    <a:pt x="535422" y="1099076"/>
                  </a:lnTo>
                  <a:lnTo>
                    <a:pt x="535422" y="1124688"/>
                  </a:lnTo>
                  <a:lnTo>
                    <a:pt x="451423" y="1116220"/>
                  </a:lnTo>
                  <a:cubicBezTo>
                    <a:pt x="193797" y="1063502"/>
                    <a:pt x="0" y="835555"/>
                    <a:pt x="0" y="562344"/>
                  </a:cubicBezTo>
                  <a:cubicBezTo>
                    <a:pt x="0" y="289133"/>
                    <a:pt x="193797" y="61186"/>
                    <a:pt x="451423" y="8468"/>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53">
              <a:extLst>
                <a:ext uri="{FF2B5EF4-FFF2-40B4-BE49-F238E27FC236}">
                  <a16:creationId xmlns:a16="http://schemas.microsoft.com/office/drawing/2014/main" id="{9EED6D73-C275-3347-BB66-C839642572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6642" y="6295916"/>
              <a:ext cx="535358" cy="562084"/>
            </a:xfrm>
            <a:custGeom>
              <a:avLst/>
              <a:gdLst>
                <a:gd name="connsiteX0" fmla="*/ 535358 w 535358"/>
                <a:gd name="connsiteY0" fmla="*/ 0 h 562084"/>
                <a:gd name="connsiteX1" fmla="*/ 535358 w 535358"/>
                <a:gd name="connsiteY1" fmla="*/ 25186 h 562084"/>
                <a:gd name="connsiteX2" fmla="*/ 469717 w 535358"/>
                <a:gd name="connsiteY2" fmla="*/ 30978 h 562084"/>
                <a:gd name="connsiteX3" fmla="*/ 36306 w 535358"/>
                <a:gd name="connsiteY3" fmla="*/ 453686 h 562084"/>
                <a:gd name="connsiteX4" fmla="*/ 25378 w 535358"/>
                <a:gd name="connsiteY4" fmla="*/ 562084 h 562084"/>
                <a:gd name="connsiteX5" fmla="*/ 0 w 535358"/>
                <a:gd name="connsiteY5" fmla="*/ 562084 h 562084"/>
                <a:gd name="connsiteX6" fmla="*/ 11423 w 535358"/>
                <a:gd name="connsiteY6" fmla="*/ 448780 h 562084"/>
                <a:gd name="connsiteX7" fmla="*/ 465221 w 535358"/>
                <a:gd name="connsiteY7" fmla="*/ 6189 h 56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35358" h="562084">
                  <a:moveTo>
                    <a:pt x="535358" y="0"/>
                  </a:moveTo>
                  <a:lnTo>
                    <a:pt x="535358" y="25186"/>
                  </a:lnTo>
                  <a:lnTo>
                    <a:pt x="469717" y="30978"/>
                  </a:lnTo>
                  <a:cubicBezTo>
                    <a:pt x="252550" y="69769"/>
                    <a:pt x="80361" y="238391"/>
                    <a:pt x="36306" y="453686"/>
                  </a:cubicBezTo>
                  <a:lnTo>
                    <a:pt x="25378" y="562084"/>
                  </a:lnTo>
                  <a:lnTo>
                    <a:pt x="0" y="562084"/>
                  </a:lnTo>
                  <a:lnTo>
                    <a:pt x="11423" y="448780"/>
                  </a:lnTo>
                  <a:cubicBezTo>
                    <a:pt x="57551" y="223357"/>
                    <a:pt x="237840" y="46805"/>
                    <a:pt x="465221" y="6189"/>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1677698895"/>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BBFE7F-E0CC-42F2-8D50-007B1D4AE1BF}"/>
              </a:ext>
            </a:extLst>
          </p:cNvPr>
          <p:cNvSpPr>
            <a:spLocks noGrp="1"/>
          </p:cNvSpPr>
          <p:nvPr>
            <p:ph type="title"/>
          </p:nvPr>
        </p:nvSpPr>
        <p:spPr>
          <a:xfrm>
            <a:off x="565150" y="770890"/>
            <a:ext cx="6227812" cy="1268984"/>
          </a:xfrm>
        </p:spPr>
        <p:txBody>
          <a:bodyPr>
            <a:normAutofit fontScale="90000"/>
          </a:bodyPr>
          <a:lstStyle/>
          <a:p>
            <a:pPr>
              <a:lnSpc>
                <a:spcPct val="90000"/>
              </a:lnSpc>
            </a:pPr>
            <a:r>
              <a:rPr lang="en-GB" dirty="0"/>
              <a:t>Rational Choice Theory – Clarke and Cornish (1985)</a:t>
            </a:r>
          </a:p>
        </p:txBody>
      </p:sp>
      <p:sp>
        <p:nvSpPr>
          <p:cNvPr id="3" name="Content Placeholder 2">
            <a:extLst>
              <a:ext uri="{FF2B5EF4-FFF2-40B4-BE49-F238E27FC236}">
                <a16:creationId xmlns:a16="http://schemas.microsoft.com/office/drawing/2014/main" id="{2E9789D2-0DCD-4331-BF1C-F97A93D62003}"/>
              </a:ext>
            </a:extLst>
          </p:cNvPr>
          <p:cNvSpPr>
            <a:spLocks noGrp="1"/>
          </p:cNvSpPr>
          <p:nvPr>
            <p:ph idx="1"/>
          </p:nvPr>
        </p:nvSpPr>
        <p:spPr>
          <a:xfrm>
            <a:off x="565150" y="2160016"/>
            <a:ext cx="5066001" cy="3601212"/>
          </a:xfrm>
        </p:spPr>
        <p:txBody>
          <a:bodyPr>
            <a:normAutofit/>
          </a:bodyPr>
          <a:lstStyle/>
          <a:p>
            <a:pPr>
              <a:lnSpc>
                <a:spcPct val="90000"/>
              </a:lnSpc>
            </a:pPr>
            <a:r>
              <a:rPr lang="en-GB" dirty="0"/>
              <a:t>Offenders make choices about committing crime based on anticipated risks and rewards</a:t>
            </a:r>
          </a:p>
          <a:p>
            <a:pPr>
              <a:lnSpc>
                <a:spcPct val="90000"/>
              </a:lnSpc>
            </a:pPr>
            <a:r>
              <a:rPr lang="en-GB" dirty="0"/>
              <a:t>RCT suggests that, if given the right “opportunity”, any person will commit a crime</a:t>
            </a:r>
          </a:p>
          <a:p>
            <a:pPr>
              <a:lnSpc>
                <a:spcPct val="90000"/>
              </a:lnSpc>
            </a:pPr>
            <a:r>
              <a:rPr lang="en-GB" dirty="0"/>
              <a:t>Individuals will decide </a:t>
            </a:r>
            <a:r>
              <a:rPr lang="en-GB" i="1" dirty="0"/>
              <a:t>not</a:t>
            </a:r>
            <a:r>
              <a:rPr lang="en-GB" dirty="0"/>
              <a:t> to commit a crime when the risks are too high</a:t>
            </a:r>
          </a:p>
        </p:txBody>
      </p:sp>
      <p:cxnSp>
        <p:nvCxnSpPr>
          <p:cNvPr id="10" name="Straight Connector 9">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grpSp>
        <p:nvGrpSpPr>
          <p:cNvPr id="12" name="Group 11">
            <a:extLst>
              <a:ext uri="{FF2B5EF4-FFF2-40B4-BE49-F238E27FC236}">
                <a16:creationId xmlns:a16="http://schemas.microsoft.com/office/drawing/2014/main" id="{A6B8E30F-B99D-4646-9EF5-E882312911A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 name="Oval 12">
              <a:extLst>
                <a:ext uri="{FF2B5EF4-FFF2-40B4-BE49-F238E27FC236}">
                  <a16:creationId xmlns:a16="http://schemas.microsoft.com/office/drawing/2014/main" id="{A1C049F8-6165-664F-BADB-1D3E160D8B60}"/>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35">
              <a:extLst>
                <a:ext uri="{FF2B5EF4-FFF2-40B4-BE49-F238E27FC236}">
                  <a16:creationId xmlns:a16="http://schemas.microsoft.com/office/drawing/2014/main" id="{2E4AA6C4-5F76-644E-AC9E-49DAAAE1A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36">
              <a:extLst>
                <a:ext uri="{FF2B5EF4-FFF2-40B4-BE49-F238E27FC236}">
                  <a16:creationId xmlns:a16="http://schemas.microsoft.com/office/drawing/2014/main" id="{D0F1BCD1-5174-9442-BC14-098FC8F28B12}"/>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Oval 15">
              <a:extLst>
                <a:ext uri="{FF2B5EF4-FFF2-40B4-BE49-F238E27FC236}">
                  <a16:creationId xmlns:a16="http://schemas.microsoft.com/office/drawing/2014/main" id="{7C38B8C2-7FF9-B545-9383-9D2F10BD0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Oval 16">
              <a:extLst>
                <a:ext uri="{FF2B5EF4-FFF2-40B4-BE49-F238E27FC236}">
                  <a16:creationId xmlns:a16="http://schemas.microsoft.com/office/drawing/2014/main" id="{93FAB827-9785-0646-88AC-6BAB2FF0FC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B5964466-BB35-554E-96AB-6C03B29122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65">
              <a:extLst>
                <a:ext uri="{FF2B5EF4-FFF2-40B4-BE49-F238E27FC236}">
                  <a16:creationId xmlns:a16="http://schemas.microsoft.com/office/drawing/2014/main" id="{581755C1-0C03-D548-A87C-5D91A00D8E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Freeform 66">
              <a:extLst>
                <a:ext uri="{FF2B5EF4-FFF2-40B4-BE49-F238E27FC236}">
                  <a16:creationId xmlns:a16="http://schemas.microsoft.com/office/drawing/2014/main" id="{9CE6EA07-B7C1-7E40-B170-85C1AE7CD13C}"/>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Oval 20">
              <a:extLst>
                <a:ext uri="{FF2B5EF4-FFF2-40B4-BE49-F238E27FC236}">
                  <a16:creationId xmlns:a16="http://schemas.microsoft.com/office/drawing/2014/main" id="{482C64DB-7165-BA4D-B240-B831F7326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Oval 21">
              <a:extLst>
                <a:ext uri="{FF2B5EF4-FFF2-40B4-BE49-F238E27FC236}">
                  <a16:creationId xmlns:a16="http://schemas.microsoft.com/office/drawing/2014/main" id="{8185AC8F-33E2-6F45-BB99-45AB0771E2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a:extLst>
                <a:ext uri="{FF2B5EF4-FFF2-40B4-BE49-F238E27FC236}">
                  <a16:creationId xmlns:a16="http://schemas.microsoft.com/office/drawing/2014/main" id="{3FE600A1-9FA9-7D44-B151-6D85236CA5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B8B046A-AEB0-9A43-97BF-9D01EFB101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71">
              <a:extLst>
                <a:ext uri="{FF2B5EF4-FFF2-40B4-BE49-F238E27FC236}">
                  <a16:creationId xmlns:a16="http://schemas.microsoft.com/office/drawing/2014/main" id="{793800D8-E4A7-D744-AA8A-394F662113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Freeform 72">
              <a:extLst>
                <a:ext uri="{FF2B5EF4-FFF2-40B4-BE49-F238E27FC236}">
                  <a16:creationId xmlns:a16="http://schemas.microsoft.com/office/drawing/2014/main" id="{8FAF8097-8120-3F48-B883-BACD6450D13B}"/>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Oval 26">
              <a:extLst>
                <a:ext uri="{FF2B5EF4-FFF2-40B4-BE49-F238E27FC236}">
                  <a16:creationId xmlns:a16="http://schemas.microsoft.com/office/drawing/2014/main" id="{E2640769-9D0C-714C-B41F-F0AF3CB0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Oval 27">
              <a:extLst>
                <a:ext uri="{FF2B5EF4-FFF2-40B4-BE49-F238E27FC236}">
                  <a16:creationId xmlns:a16="http://schemas.microsoft.com/office/drawing/2014/main" id="{5AC7D7C4-C7E0-BE49-B797-AB72BC5414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Oval 28">
              <a:extLst>
                <a:ext uri="{FF2B5EF4-FFF2-40B4-BE49-F238E27FC236}">
                  <a16:creationId xmlns:a16="http://schemas.microsoft.com/office/drawing/2014/main" id="{C127D504-2340-9144-A0C0-BC4BBEA09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76">
              <a:extLst>
                <a:ext uri="{FF2B5EF4-FFF2-40B4-BE49-F238E27FC236}">
                  <a16:creationId xmlns:a16="http://schemas.microsoft.com/office/drawing/2014/main" id="{8266C3BD-4E61-0646-9AA7-5CB786EC27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77">
              <a:extLst>
                <a:ext uri="{FF2B5EF4-FFF2-40B4-BE49-F238E27FC236}">
                  <a16:creationId xmlns:a16="http://schemas.microsoft.com/office/drawing/2014/main" id="{8AEAEE9B-E0B2-D14E-87FD-388F8C496A74}"/>
                </a:ext>
                <a:ext uri="{C183D7F6-B498-43B3-948B-1728B52AA6E4}">
                  <adec:decorative xmlns:adec="http://schemas.microsoft.com/office/drawing/2017/decorative" val="1"/>
                </a:ext>
              </a:extLst>
            </p:cNvPr>
            <p:cNvSpPr/>
            <p:nvPr userDrawn="1">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78">
              <a:extLst>
                <a:ext uri="{FF2B5EF4-FFF2-40B4-BE49-F238E27FC236}">
                  <a16:creationId xmlns:a16="http://schemas.microsoft.com/office/drawing/2014/main" id="{1E54CFED-A4D5-7C47-AB58-4F813D231C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79">
              <a:extLst>
                <a:ext uri="{FF2B5EF4-FFF2-40B4-BE49-F238E27FC236}">
                  <a16:creationId xmlns:a16="http://schemas.microsoft.com/office/drawing/2014/main" id="{FF46DF3B-97DE-804E-9D8F-E9A00C595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80">
              <a:extLst>
                <a:ext uri="{FF2B5EF4-FFF2-40B4-BE49-F238E27FC236}">
                  <a16:creationId xmlns:a16="http://schemas.microsoft.com/office/drawing/2014/main" id="{44486747-B3FE-184E-912A-43A38A3AC2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81">
              <a:extLst>
                <a:ext uri="{FF2B5EF4-FFF2-40B4-BE49-F238E27FC236}">
                  <a16:creationId xmlns:a16="http://schemas.microsoft.com/office/drawing/2014/main" id="{CB033255-FCDE-3345-AD92-D9BC51A26B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82">
              <a:extLst>
                <a:ext uri="{FF2B5EF4-FFF2-40B4-BE49-F238E27FC236}">
                  <a16:creationId xmlns:a16="http://schemas.microsoft.com/office/drawing/2014/main" id="{97033299-E214-9A47-95E6-703624E27C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Tree>
    <p:extLst>
      <p:ext uri="{BB962C8B-B14F-4D97-AF65-F5344CB8AC3E}">
        <p14:creationId xmlns:p14="http://schemas.microsoft.com/office/powerpoint/2010/main" val="7283999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650EAF-952E-49FA-BDD0-11EE0AA8EB6C}"/>
              </a:ext>
            </a:extLst>
          </p:cNvPr>
          <p:cNvSpPr>
            <a:spLocks noGrp="1"/>
          </p:cNvSpPr>
          <p:nvPr>
            <p:ph type="title"/>
          </p:nvPr>
        </p:nvSpPr>
        <p:spPr/>
        <p:txBody>
          <a:bodyPr>
            <a:normAutofit fontScale="90000"/>
          </a:bodyPr>
          <a:lstStyle/>
          <a:p>
            <a:r>
              <a:rPr lang="en-GB" dirty="0"/>
              <a:t>Routine Activities Theory – Cohen and Felson (1979)</a:t>
            </a:r>
          </a:p>
        </p:txBody>
      </p:sp>
      <p:sp>
        <p:nvSpPr>
          <p:cNvPr id="3" name="Content Placeholder 2">
            <a:extLst>
              <a:ext uri="{FF2B5EF4-FFF2-40B4-BE49-F238E27FC236}">
                <a16:creationId xmlns:a16="http://schemas.microsoft.com/office/drawing/2014/main" id="{EC4648AB-6F10-4DA2-9F06-4F01145DA069}"/>
              </a:ext>
            </a:extLst>
          </p:cNvPr>
          <p:cNvSpPr>
            <a:spLocks noGrp="1"/>
          </p:cNvSpPr>
          <p:nvPr>
            <p:ph idx="1"/>
          </p:nvPr>
        </p:nvSpPr>
        <p:spPr/>
        <p:txBody>
          <a:bodyPr/>
          <a:lstStyle/>
          <a:p>
            <a:r>
              <a:rPr lang="en-GB" dirty="0"/>
              <a:t>Motivated offender, suitable target, lack of capable guardian</a:t>
            </a:r>
          </a:p>
          <a:p>
            <a:r>
              <a:rPr lang="en-GB" dirty="0"/>
              <a:t>Focuses on how opportunities for crime change based on changes in behaviour on a societal level</a:t>
            </a:r>
          </a:p>
          <a:p>
            <a:pPr lvl="1"/>
            <a:r>
              <a:rPr lang="en-GB" dirty="0"/>
              <a:t>E.g. the use of the internet to commit crimes</a:t>
            </a:r>
          </a:p>
          <a:p>
            <a:endParaRPr lang="en-GB" dirty="0"/>
          </a:p>
        </p:txBody>
      </p:sp>
    </p:spTree>
    <p:extLst>
      <p:ext uri="{BB962C8B-B14F-4D97-AF65-F5344CB8AC3E}">
        <p14:creationId xmlns:p14="http://schemas.microsoft.com/office/powerpoint/2010/main" val="41740391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20DF41-0427-4712-BC8D-DC4DF0CCB0BC}"/>
              </a:ext>
            </a:extLst>
          </p:cNvPr>
          <p:cNvSpPr>
            <a:spLocks noGrp="1"/>
          </p:cNvSpPr>
          <p:nvPr>
            <p:ph type="title"/>
          </p:nvPr>
        </p:nvSpPr>
        <p:spPr/>
        <p:txBody>
          <a:bodyPr/>
          <a:lstStyle/>
          <a:p>
            <a:r>
              <a:rPr lang="en-GB" dirty="0"/>
              <a:t>Environmental Criminology</a:t>
            </a:r>
          </a:p>
        </p:txBody>
      </p:sp>
      <p:sp>
        <p:nvSpPr>
          <p:cNvPr id="3" name="Content Placeholder 2">
            <a:extLst>
              <a:ext uri="{FF2B5EF4-FFF2-40B4-BE49-F238E27FC236}">
                <a16:creationId xmlns:a16="http://schemas.microsoft.com/office/drawing/2014/main" id="{A5EF6ECB-BB9F-404D-9A3C-1D1222907E1F}"/>
              </a:ext>
            </a:extLst>
          </p:cNvPr>
          <p:cNvSpPr>
            <a:spLocks noGrp="1"/>
          </p:cNvSpPr>
          <p:nvPr>
            <p:ph idx="1"/>
          </p:nvPr>
        </p:nvSpPr>
        <p:spPr/>
        <p:txBody>
          <a:bodyPr>
            <a:normAutofit fontScale="92500"/>
          </a:bodyPr>
          <a:lstStyle/>
          <a:p>
            <a:r>
              <a:rPr lang="en-GB" dirty="0"/>
              <a:t>C. Ray Jeffery (1971) – </a:t>
            </a:r>
            <a:r>
              <a:rPr lang="en-GB" i="1" dirty="0"/>
              <a:t>Crime Prevention through Environmental Design</a:t>
            </a:r>
          </a:p>
          <a:p>
            <a:r>
              <a:rPr lang="en-GB" dirty="0"/>
              <a:t>Focuses on aspects of “settings” in which crime occurs</a:t>
            </a:r>
          </a:p>
          <a:p>
            <a:r>
              <a:rPr lang="en-GB" dirty="0"/>
              <a:t>Crime occurs only when the opportunity exists for that crime</a:t>
            </a:r>
          </a:p>
          <a:p>
            <a:r>
              <a:rPr lang="en-GB" dirty="0"/>
              <a:t>Goal is to understand aspects of a crime in order to identify patterns of behaviour and environmental factor that create opportunity for crime</a:t>
            </a:r>
          </a:p>
        </p:txBody>
      </p:sp>
    </p:spTree>
    <p:extLst>
      <p:ext uri="{BB962C8B-B14F-4D97-AF65-F5344CB8AC3E}">
        <p14:creationId xmlns:p14="http://schemas.microsoft.com/office/powerpoint/2010/main" val="16163873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42B26F-37D4-46B0-81FB-6F51444D6622}"/>
              </a:ext>
            </a:extLst>
          </p:cNvPr>
          <p:cNvSpPr>
            <a:spLocks noGrp="1"/>
          </p:cNvSpPr>
          <p:nvPr>
            <p:ph type="title"/>
          </p:nvPr>
        </p:nvSpPr>
        <p:spPr/>
        <p:txBody>
          <a:bodyPr/>
          <a:lstStyle/>
          <a:p>
            <a:r>
              <a:rPr lang="en-GB" dirty="0"/>
              <a:t>Environmental Criminology</a:t>
            </a:r>
          </a:p>
        </p:txBody>
      </p:sp>
      <p:sp>
        <p:nvSpPr>
          <p:cNvPr id="3" name="Content Placeholder 2">
            <a:extLst>
              <a:ext uri="{FF2B5EF4-FFF2-40B4-BE49-F238E27FC236}">
                <a16:creationId xmlns:a16="http://schemas.microsoft.com/office/drawing/2014/main" id="{D379A030-E66E-435A-901B-083E28224C0C}"/>
              </a:ext>
            </a:extLst>
          </p:cNvPr>
          <p:cNvSpPr>
            <a:spLocks noGrp="1"/>
          </p:cNvSpPr>
          <p:nvPr>
            <p:ph idx="1"/>
          </p:nvPr>
        </p:nvSpPr>
        <p:spPr/>
        <p:txBody>
          <a:bodyPr/>
          <a:lstStyle/>
          <a:p>
            <a:r>
              <a:rPr lang="en-GB" dirty="0"/>
              <a:t>Connection to Chicago school – Urban Sociology, concentric circles of crime</a:t>
            </a:r>
          </a:p>
          <a:p>
            <a:r>
              <a:rPr lang="en-GB" dirty="0"/>
              <a:t>Direct influence on modern day crime mapping</a:t>
            </a:r>
          </a:p>
          <a:p>
            <a:r>
              <a:rPr lang="en-GB" dirty="0"/>
              <a:t>Connection to Broken Windows Theory – Low level disorder in a geographic area can allow for and lead to more serious crime</a:t>
            </a:r>
          </a:p>
        </p:txBody>
      </p:sp>
    </p:spTree>
    <p:extLst>
      <p:ext uri="{BB962C8B-B14F-4D97-AF65-F5344CB8AC3E}">
        <p14:creationId xmlns:p14="http://schemas.microsoft.com/office/powerpoint/2010/main" val="8206296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63506-5857-4C80-A8AD-6D1D04F29A45}"/>
              </a:ext>
            </a:extLst>
          </p:cNvPr>
          <p:cNvSpPr>
            <a:spLocks noGrp="1"/>
          </p:cNvSpPr>
          <p:nvPr>
            <p:ph type="title"/>
          </p:nvPr>
        </p:nvSpPr>
        <p:spPr/>
        <p:txBody>
          <a:bodyPr/>
          <a:lstStyle/>
          <a:p>
            <a:r>
              <a:rPr lang="en-GB" dirty="0"/>
              <a:t>Crime Pattern Theory</a:t>
            </a:r>
          </a:p>
        </p:txBody>
      </p:sp>
      <p:sp>
        <p:nvSpPr>
          <p:cNvPr id="3" name="Content Placeholder 2">
            <a:extLst>
              <a:ext uri="{FF2B5EF4-FFF2-40B4-BE49-F238E27FC236}">
                <a16:creationId xmlns:a16="http://schemas.microsoft.com/office/drawing/2014/main" id="{8B3BBC65-4C84-4F00-9C60-76E5D9F7045A}"/>
              </a:ext>
            </a:extLst>
          </p:cNvPr>
          <p:cNvSpPr>
            <a:spLocks noGrp="1"/>
          </p:cNvSpPr>
          <p:nvPr>
            <p:ph idx="1"/>
          </p:nvPr>
        </p:nvSpPr>
        <p:spPr>
          <a:xfrm>
            <a:off x="565150" y="2160016"/>
            <a:ext cx="8586801" cy="3779608"/>
          </a:xfrm>
        </p:spPr>
        <p:txBody>
          <a:bodyPr>
            <a:normAutofit/>
          </a:bodyPr>
          <a:lstStyle/>
          <a:p>
            <a:r>
              <a:rPr lang="en-GB" dirty="0"/>
              <a:t>Seeks to understand how people come together in space and time within crime settings</a:t>
            </a:r>
          </a:p>
          <a:p>
            <a:r>
              <a:rPr lang="en-GB" dirty="0"/>
              <a:t>Crime will most likely occur in areas where the activity space of potential offenders overlaps with the activity space of potential targets</a:t>
            </a:r>
          </a:p>
          <a:p>
            <a:r>
              <a:rPr lang="en-GB" dirty="0"/>
              <a:t>Individuals commit crimes in places they know</a:t>
            </a:r>
          </a:p>
          <a:p>
            <a:pPr algn="r"/>
            <a:endParaRPr lang="en-GB" sz="1800" dirty="0"/>
          </a:p>
          <a:p>
            <a:pPr algn="r"/>
            <a:r>
              <a:rPr lang="en-GB" sz="1800" dirty="0"/>
              <a:t>https://web.archive.org/web/20150518074711/http://www.ceamos.cl/ceamos/images/stories/actividadesyeventos/pattern_theory1.pdf</a:t>
            </a:r>
          </a:p>
        </p:txBody>
      </p:sp>
    </p:spTree>
    <p:extLst>
      <p:ext uri="{BB962C8B-B14F-4D97-AF65-F5344CB8AC3E}">
        <p14:creationId xmlns:p14="http://schemas.microsoft.com/office/powerpoint/2010/main" val="1384528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B8326B-BB9B-4A4C-997C-2AEB1BD026D8}"/>
              </a:ext>
            </a:extLst>
          </p:cNvPr>
          <p:cNvSpPr>
            <a:spLocks noGrp="1"/>
          </p:cNvSpPr>
          <p:nvPr>
            <p:ph type="title"/>
          </p:nvPr>
        </p:nvSpPr>
        <p:spPr/>
        <p:txBody>
          <a:bodyPr/>
          <a:lstStyle/>
          <a:p>
            <a:r>
              <a:rPr lang="en-GB" dirty="0"/>
              <a:t>Crime Pattern Theory</a:t>
            </a:r>
          </a:p>
        </p:txBody>
      </p:sp>
      <p:sp>
        <p:nvSpPr>
          <p:cNvPr id="3" name="Content Placeholder 2">
            <a:extLst>
              <a:ext uri="{FF2B5EF4-FFF2-40B4-BE49-F238E27FC236}">
                <a16:creationId xmlns:a16="http://schemas.microsoft.com/office/drawing/2014/main" id="{992C7AFC-99DA-42D2-9225-703E74DAA7AD}"/>
              </a:ext>
            </a:extLst>
          </p:cNvPr>
          <p:cNvSpPr>
            <a:spLocks noGrp="1"/>
          </p:cNvSpPr>
          <p:nvPr>
            <p:ph idx="1"/>
          </p:nvPr>
        </p:nvSpPr>
        <p:spPr>
          <a:xfrm>
            <a:off x="565149" y="1844703"/>
            <a:ext cx="8888951" cy="4055165"/>
          </a:xfrm>
        </p:spPr>
        <p:txBody>
          <a:bodyPr>
            <a:normAutofit fontScale="92500" lnSpcReduction="20000"/>
          </a:bodyPr>
          <a:lstStyle/>
          <a:p>
            <a:pPr algn="l">
              <a:buFont typeface="+mj-lt"/>
              <a:buAutoNum type="arabicPeriod"/>
            </a:pPr>
            <a:r>
              <a:rPr lang="en-GB" b="0" i="0" dirty="0">
                <a:solidFill>
                  <a:srgbClr val="202122"/>
                </a:solidFill>
                <a:effectLst/>
                <a:latin typeface="Arial" panose="020B0604020202020204" pitchFamily="34" charset="0"/>
              </a:rPr>
              <a:t>Criminals travel on a day-to-day basis through a </a:t>
            </a:r>
            <a:r>
              <a:rPr lang="en-GB" b="0" i="0" u="none" strike="noStrike" dirty="0">
                <a:solidFill>
                  <a:srgbClr val="0645AD"/>
                </a:solidFill>
                <a:effectLst/>
                <a:latin typeface="Arial" panose="020B0604020202020204" pitchFamily="34" charset="0"/>
                <a:hlinkClick r:id="rId2" tooltip="Sequence"/>
              </a:rPr>
              <a:t>sequence</a:t>
            </a:r>
            <a:r>
              <a:rPr lang="en-GB" b="0" i="0" dirty="0">
                <a:solidFill>
                  <a:srgbClr val="202122"/>
                </a:solidFill>
                <a:effectLst/>
                <a:latin typeface="Arial" panose="020B0604020202020204" pitchFamily="34" charset="0"/>
              </a:rPr>
              <a:t> of activities. During these activities, they may take decisions. When this sequence is repeated daily the decisions made become invariable. This invariability creates an abstract guiding template. When decisions to commit a crime are made this is called a “crime template.</a:t>
            </a:r>
          </a:p>
          <a:p>
            <a:pPr algn="l">
              <a:buFont typeface="+mj-lt"/>
              <a:buAutoNum type="arabicPeriod"/>
            </a:pPr>
            <a:r>
              <a:rPr lang="en-GB" b="0" i="0" dirty="0">
                <a:solidFill>
                  <a:srgbClr val="202122"/>
                </a:solidFill>
                <a:effectLst/>
                <a:latin typeface="Arial" panose="020B0604020202020204" pitchFamily="34" charset="0"/>
              </a:rPr>
              <a:t>Usually criminals do not function individually, they are always involved in some type of networks such as family or friends. These bonds are variable and often affect the decisions made by others in the same network.</a:t>
            </a:r>
          </a:p>
          <a:p>
            <a:pPr algn="l">
              <a:buFont typeface="+mj-lt"/>
              <a:buAutoNum type="arabicPeriod"/>
            </a:pPr>
            <a:r>
              <a:rPr lang="en-GB" b="0" i="0" dirty="0">
                <a:solidFill>
                  <a:srgbClr val="202122"/>
                </a:solidFill>
                <a:effectLst/>
                <a:latin typeface="Arial" panose="020B0604020202020204" pitchFamily="34" charset="0"/>
              </a:rPr>
              <a:t>If criminals make decisions separate from their network, these decisions and crime templates can be combined. The combination of these decisions helps determine crime patterns.</a:t>
            </a:r>
          </a:p>
          <a:p>
            <a:endParaRPr lang="en-GB" dirty="0"/>
          </a:p>
        </p:txBody>
      </p:sp>
    </p:spTree>
    <p:extLst>
      <p:ext uri="{BB962C8B-B14F-4D97-AF65-F5344CB8AC3E}">
        <p14:creationId xmlns:p14="http://schemas.microsoft.com/office/powerpoint/2010/main" val="41362584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2469C3-2A34-4624-AF05-7BB07A8DE109}"/>
              </a:ext>
            </a:extLst>
          </p:cNvPr>
          <p:cNvSpPr>
            <a:spLocks noGrp="1"/>
          </p:cNvSpPr>
          <p:nvPr>
            <p:ph type="title"/>
          </p:nvPr>
        </p:nvSpPr>
        <p:spPr/>
        <p:txBody>
          <a:bodyPr/>
          <a:lstStyle/>
          <a:p>
            <a:r>
              <a:rPr lang="en-GB" dirty="0"/>
              <a:t>Crime Pattern Theory</a:t>
            </a:r>
          </a:p>
        </p:txBody>
      </p:sp>
      <p:sp>
        <p:nvSpPr>
          <p:cNvPr id="3" name="Content Placeholder 2">
            <a:extLst>
              <a:ext uri="{FF2B5EF4-FFF2-40B4-BE49-F238E27FC236}">
                <a16:creationId xmlns:a16="http://schemas.microsoft.com/office/drawing/2014/main" id="{1936E4C4-6EEE-4247-91EE-69CDB41FE01B}"/>
              </a:ext>
            </a:extLst>
          </p:cNvPr>
          <p:cNvSpPr>
            <a:spLocks noGrp="1"/>
          </p:cNvSpPr>
          <p:nvPr>
            <p:ph idx="1"/>
          </p:nvPr>
        </p:nvSpPr>
        <p:spPr>
          <a:xfrm>
            <a:off x="565150" y="2160016"/>
            <a:ext cx="8865097" cy="3601212"/>
          </a:xfrm>
        </p:spPr>
        <p:txBody>
          <a:bodyPr>
            <a:normAutofit fontScale="92500" lnSpcReduction="20000"/>
          </a:bodyPr>
          <a:lstStyle/>
          <a:p>
            <a:pPr marL="457200" indent="-457200">
              <a:buFont typeface="+mj-lt"/>
              <a:buAutoNum type="arabicPeriod" startAt="4"/>
            </a:pPr>
            <a:r>
              <a:rPr lang="en-GB" b="0" i="0" dirty="0">
                <a:solidFill>
                  <a:srgbClr val="202122"/>
                </a:solidFill>
                <a:effectLst/>
                <a:latin typeface="Arial" panose="020B0604020202020204" pitchFamily="34" charset="0"/>
              </a:rPr>
              <a:t>Criminals or their networks commit crimes when there is a 'triggering event'. A triggering event starts a process by which an individual locates a potential target or victim that fits within the crime template.</a:t>
            </a:r>
          </a:p>
          <a:p>
            <a:pPr algn="l">
              <a:buFont typeface="+mj-lt"/>
              <a:buAutoNum type="arabicPeriod" startAt="4"/>
            </a:pPr>
            <a:r>
              <a:rPr lang="en-GB" b="0" i="0" dirty="0">
                <a:solidFill>
                  <a:srgbClr val="202122"/>
                </a:solidFill>
                <a:effectLst/>
                <a:latin typeface="Arial" panose="020B0604020202020204" pitchFamily="34" charset="0"/>
              </a:rPr>
              <a:t>There is a limited range within every individual's daily activities. Typically the range depends upon different nodes of activity such as work, school, home, entertainment, or social gathering areas and along the ordinary pathways between these nodes.</a:t>
            </a:r>
          </a:p>
          <a:p>
            <a:pPr algn="l">
              <a:buFont typeface="+mj-lt"/>
              <a:buAutoNum type="arabicPeriod" startAt="4"/>
            </a:pPr>
            <a:r>
              <a:rPr lang="en-GB" b="0" i="0" dirty="0">
                <a:solidFill>
                  <a:srgbClr val="202122"/>
                </a:solidFill>
                <a:effectLst/>
                <a:latin typeface="Arial" panose="020B0604020202020204" pitchFamily="34" charset="0"/>
              </a:rPr>
              <a:t>Criminals have </a:t>
            </a:r>
            <a:r>
              <a:rPr lang="en-GB" b="0" i="0" dirty="0">
                <a:effectLst/>
                <a:latin typeface="Arial" panose="020B0604020202020204" pitchFamily="34" charset="0"/>
              </a:rPr>
              <a:t>typical </a:t>
            </a:r>
            <a:r>
              <a:rPr lang="en-GB" b="0" i="0" u="none" strike="noStrike" dirty="0">
                <a:effectLst/>
                <a:latin typeface="Arial" panose="020B0604020202020204" pitchFamily="34" charset="0"/>
              </a:rPr>
              <a:t>spatio-temporal</a:t>
            </a:r>
            <a:r>
              <a:rPr lang="en-GB" b="0" i="0" dirty="0">
                <a:effectLst/>
                <a:latin typeface="Arial" panose="020B0604020202020204" pitchFamily="34" charset="0"/>
              </a:rPr>
              <a:t> movement </a:t>
            </a:r>
            <a:r>
              <a:rPr lang="en-GB" b="0" i="0" dirty="0">
                <a:solidFill>
                  <a:srgbClr val="202122"/>
                </a:solidFill>
                <a:effectLst/>
                <a:latin typeface="Arial" panose="020B0604020202020204" pitchFamily="34" charset="0"/>
              </a:rPr>
              <a:t>patterns similar to that of a law-abiding person. As a result, the most probable area for a criminal to break the law is not far from their normal activity and awareness space.</a:t>
            </a:r>
          </a:p>
        </p:txBody>
      </p:sp>
    </p:spTree>
    <p:extLst>
      <p:ext uri="{BB962C8B-B14F-4D97-AF65-F5344CB8AC3E}">
        <p14:creationId xmlns:p14="http://schemas.microsoft.com/office/powerpoint/2010/main" val="34131744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2C1F2-1B94-46D3-B1DA-8695D16C7044}"/>
              </a:ext>
            </a:extLst>
          </p:cNvPr>
          <p:cNvSpPr>
            <a:spLocks noGrp="1"/>
          </p:cNvSpPr>
          <p:nvPr>
            <p:ph type="title"/>
          </p:nvPr>
        </p:nvSpPr>
        <p:spPr/>
        <p:txBody>
          <a:bodyPr/>
          <a:lstStyle/>
          <a:p>
            <a:r>
              <a:rPr lang="en-GB" dirty="0"/>
              <a:t>Crime Pattern Theory</a:t>
            </a:r>
          </a:p>
        </p:txBody>
      </p:sp>
      <p:sp>
        <p:nvSpPr>
          <p:cNvPr id="3" name="Content Placeholder 2">
            <a:extLst>
              <a:ext uri="{FF2B5EF4-FFF2-40B4-BE49-F238E27FC236}">
                <a16:creationId xmlns:a16="http://schemas.microsoft.com/office/drawing/2014/main" id="{D4624388-F603-4C97-96B1-06C2C4C24EE4}"/>
              </a:ext>
            </a:extLst>
          </p:cNvPr>
          <p:cNvSpPr>
            <a:spLocks noGrp="1"/>
          </p:cNvSpPr>
          <p:nvPr>
            <p:ph idx="1"/>
          </p:nvPr>
        </p:nvSpPr>
        <p:spPr>
          <a:xfrm>
            <a:off x="565149" y="2107096"/>
            <a:ext cx="9183149" cy="3768918"/>
          </a:xfrm>
        </p:spPr>
        <p:txBody>
          <a:bodyPr>
            <a:normAutofit fontScale="92500" lnSpcReduction="10000"/>
          </a:bodyPr>
          <a:lstStyle/>
          <a:p>
            <a:pPr marL="457200" indent="-457200" algn="l">
              <a:buFont typeface="+mj-lt"/>
              <a:buAutoNum type="arabicPeriod" startAt="7"/>
            </a:pPr>
            <a:r>
              <a:rPr lang="en-GB" b="0" i="0" dirty="0">
                <a:solidFill>
                  <a:srgbClr val="202122"/>
                </a:solidFill>
                <a:effectLst/>
                <a:latin typeface="Arial" panose="020B0604020202020204" pitchFamily="34" charset="0"/>
              </a:rPr>
              <a:t>Possible targets and victims usually have passive or active locations or activity spaces that share boundaries with the activity spaces or awareness space of offenders. The possible targets and victims end up being real targets or victims once the offender's willingness to break the law is set off. It is also necessary for the potential target or victim to fit the offender's crime template.</a:t>
            </a:r>
          </a:p>
          <a:p>
            <a:pPr marL="457200" indent="-457200" algn="l">
              <a:buFont typeface="+mj-lt"/>
              <a:buAutoNum type="arabicPeriod" startAt="7"/>
            </a:pPr>
            <a:r>
              <a:rPr lang="en-GB" b="0" i="0" dirty="0">
                <a:solidFill>
                  <a:srgbClr val="202122"/>
                </a:solidFill>
                <a:effectLst/>
                <a:latin typeface="Arial" panose="020B0604020202020204" pitchFamily="34" charset="0"/>
              </a:rPr>
              <a:t>When the prior rules operate within the built urban form. Crime generators are created by high flows of people through and to nodal activity points. Crime attractors are created when targets are located at nodal activity points of individuals who have a greater willingness to commit crimes.</a:t>
            </a:r>
          </a:p>
        </p:txBody>
      </p:sp>
    </p:spTree>
    <p:extLst>
      <p:ext uri="{BB962C8B-B14F-4D97-AF65-F5344CB8AC3E}">
        <p14:creationId xmlns:p14="http://schemas.microsoft.com/office/powerpoint/2010/main" val="19395493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7" name="Group 136">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138" name="Oval 137">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0"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1" name="Oval 140">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2" name="Oval 141">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5"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6" name="Oval 145">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8" name="Oval 147">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9" name="Oval 148">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0"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1"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2" name="Oval 151">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 name="Oval 152">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4" name="Oval 153">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5"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6"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7"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8"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9"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0"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1"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163" name="Straight Connector 162">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165" name="Rectangle 164">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8EF400-0E00-4042-A25D-093769E1B7E5}"/>
              </a:ext>
            </a:extLst>
          </p:cNvPr>
          <p:cNvSpPr>
            <a:spLocks noGrp="1"/>
          </p:cNvSpPr>
          <p:nvPr>
            <p:ph type="title"/>
          </p:nvPr>
        </p:nvSpPr>
        <p:spPr>
          <a:xfrm>
            <a:off x="566924" y="765768"/>
            <a:ext cx="6402597" cy="1063244"/>
          </a:xfrm>
        </p:spPr>
        <p:txBody>
          <a:bodyPr vert="horz" lIns="91440" tIns="45720" rIns="91440" bIns="45720" rtlCol="0" anchor="t">
            <a:normAutofit/>
          </a:bodyPr>
          <a:lstStyle/>
          <a:p>
            <a:r>
              <a:rPr lang="en-US" sz="4400">
                <a:latin typeface="Neue Haas Grotesk Text Pro" panose="020B0504020202020204" pitchFamily="34" charset="77"/>
              </a:rPr>
              <a:t>Crime Pattern Theory</a:t>
            </a:r>
          </a:p>
        </p:txBody>
      </p:sp>
      <p:grpSp>
        <p:nvGrpSpPr>
          <p:cNvPr id="167" name="Group 166">
            <a:extLst>
              <a:ext uri="{FF2B5EF4-FFF2-40B4-BE49-F238E27FC236}">
                <a16:creationId xmlns:a16="http://schemas.microsoft.com/office/drawing/2014/main" id="{BCFFF971-DAC9-F44B-9F22-4B030B6B61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68" name="Freeform 39">
              <a:extLst>
                <a:ext uri="{FF2B5EF4-FFF2-40B4-BE49-F238E27FC236}">
                  <a16:creationId xmlns:a16="http://schemas.microsoft.com/office/drawing/2014/main" id="{2E3E7145-2B02-8142-A82F-FFCA717D61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9" name="Freeform 41">
              <a:extLst>
                <a:ext uri="{FF2B5EF4-FFF2-40B4-BE49-F238E27FC236}">
                  <a16:creationId xmlns:a16="http://schemas.microsoft.com/office/drawing/2014/main" id="{33EA453D-E925-4C4C-A1E9-D54E82602D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0" name="Freeform 43">
              <a:extLst>
                <a:ext uri="{FF2B5EF4-FFF2-40B4-BE49-F238E27FC236}">
                  <a16:creationId xmlns:a16="http://schemas.microsoft.com/office/drawing/2014/main" id="{CBA4AF6C-8831-A34A-91A3-CC6ED3566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1" name="Freeform 44">
              <a:extLst>
                <a:ext uri="{FF2B5EF4-FFF2-40B4-BE49-F238E27FC236}">
                  <a16:creationId xmlns:a16="http://schemas.microsoft.com/office/drawing/2014/main" id="{8B12A352-6C2B-B94E-82E0-45D881BB7C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pic>
        <p:nvPicPr>
          <p:cNvPr id="1028" name="Picture 4" descr="Right place, right time? Making crime pattern theory time-specific | Crime  Science | Full Text">
            <a:extLst>
              <a:ext uri="{FF2B5EF4-FFF2-40B4-BE49-F238E27FC236}">
                <a16:creationId xmlns:a16="http://schemas.microsoft.com/office/drawing/2014/main" id="{4300662A-4D64-4036-B46F-BEEA0E137872}"/>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15629" y="2168907"/>
            <a:ext cx="5198351" cy="371682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Power of Criminal Attractors">
            <a:extLst>
              <a:ext uri="{FF2B5EF4-FFF2-40B4-BE49-F238E27FC236}">
                <a16:creationId xmlns:a16="http://schemas.microsoft.com/office/drawing/2014/main" id="{8C86DAD9-B056-4F1F-AB8F-61373D7A6498}"/>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206759" y="2782016"/>
            <a:ext cx="5329858" cy="2478383"/>
          </a:xfrm>
          <a:prstGeom prst="rect">
            <a:avLst/>
          </a:prstGeom>
          <a:noFill/>
          <a:extLst>
            <a:ext uri="{909E8E84-426E-40DD-AFC4-6F175D3DCCD1}">
              <a14:hiddenFill xmlns:a14="http://schemas.microsoft.com/office/drawing/2010/main">
                <a:solidFill>
                  <a:srgbClr val="FFFFFF"/>
                </a:solidFill>
              </a14:hiddenFill>
            </a:ext>
          </a:extLst>
        </p:spPr>
      </p:pic>
      <p:cxnSp>
        <p:nvCxnSpPr>
          <p:cNvPr id="173" name="Straight Connector 172">
            <a:extLst>
              <a:ext uri="{FF2B5EF4-FFF2-40B4-BE49-F238E27FC236}">
                <a16:creationId xmlns:a16="http://schemas.microsoft.com/office/drawing/2014/main" id="{51D4F49C-5EE1-6C4F-858E-AE02CC2CD5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11058344"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67135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5876BC-7687-4E53-82E5-2FC6351BF14F}"/>
              </a:ext>
            </a:extLst>
          </p:cNvPr>
          <p:cNvSpPr>
            <a:spLocks noGrp="1"/>
          </p:cNvSpPr>
          <p:nvPr>
            <p:ph type="title"/>
          </p:nvPr>
        </p:nvSpPr>
        <p:spPr>
          <a:xfrm>
            <a:off x="565151" y="770890"/>
            <a:ext cx="4133559" cy="1268984"/>
          </a:xfrm>
        </p:spPr>
        <p:txBody>
          <a:bodyPr>
            <a:normAutofit/>
          </a:bodyPr>
          <a:lstStyle/>
          <a:p>
            <a:pPr>
              <a:lnSpc>
                <a:spcPct val="90000"/>
              </a:lnSpc>
            </a:pPr>
            <a:r>
              <a:rPr lang="en-GB" dirty="0"/>
              <a:t>Criminological Law</a:t>
            </a:r>
            <a:endParaRPr lang="en-GB"/>
          </a:p>
        </p:txBody>
      </p:sp>
      <p:sp>
        <p:nvSpPr>
          <p:cNvPr id="3" name="Content Placeholder 2">
            <a:extLst>
              <a:ext uri="{FF2B5EF4-FFF2-40B4-BE49-F238E27FC236}">
                <a16:creationId xmlns:a16="http://schemas.microsoft.com/office/drawing/2014/main" id="{6564108D-BAD6-46E6-AAE0-D19E1372BE78}"/>
              </a:ext>
            </a:extLst>
          </p:cNvPr>
          <p:cNvSpPr>
            <a:spLocks noGrp="1"/>
          </p:cNvSpPr>
          <p:nvPr>
            <p:ph idx="1"/>
          </p:nvPr>
        </p:nvSpPr>
        <p:spPr>
          <a:xfrm>
            <a:off x="565151" y="2160016"/>
            <a:ext cx="4133559" cy="3601212"/>
          </a:xfrm>
        </p:spPr>
        <p:txBody>
          <a:bodyPr>
            <a:normAutofit/>
          </a:bodyPr>
          <a:lstStyle/>
          <a:p>
            <a:pPr>
              <a:lnSpc>
                <a:spcPct val="90000"/>
              </a:lnSpc>
            </a:pPr>
            <a:r>
              <a:rPr lang="en-GB" sz="1700"/>
              <a:t>A conclusion about the “way the world works” based on facts and research findings</a:t>
            </a:r>
          </a:p>
          <a:p>
            <a:pPr lvl="1">
              <a:lnSpc>
                <a:spcPct val="90000"/>
              </a:lnSpc>
            </a:pPr>
            <a:r>
              <a:rPr lang="en-GB" sz="1700"/>
              <a:t>E.g. Crime reduction strategies that focus on “place” are more effective than those that focus on people</a:t>
            </a:r>
          </a:p>
          <a:p>
            <a:pPr lvl="1">
              <a:lnSpc>
                <a:spcPct val="90000"/>
              </a:lnSpc>
            </a:pPr>
            <a:r>
              <a:rPr lang="en-GB" sz="1700"/>
              <a:t>E.g. Criminality is not consistent throughout the lifespan – rather, most individuals “age out” of crime</a:t>
            </a:r>
          </a:p>
        </p:txBody>
      </p:sp>
      <p:pic>
        <p:nvPicPr>
          <p:cNvPr id="2050" name="Picture 2" descr="Young adults">
            <a:extLst>
              <a:ext uri="{FF2B5EF4-FFF2-40B4-BE49-F238E27FC236}">
                <a16:creationId xmlns:a16="http://schemas.microsoft.com/office/drawing/2014/main" id="{F5FD8349-D78E-43D4-B030-55E7131F53E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106596" y="1543749"/>
            <a:ext cx="6430513" cy="3761851"/>
          </a:xfrm>
          <a:prstGeom prst="rect">
            <a:avLst/>
          </a:prstGeom>
          <a:noFill/>
          <a:extLst>
            <a:ext uri="{909E8E84-426E-40DD-AFC4-6F175D3DCCD1}">
              <a14:hiddenFill xmlns:a14="http://schemas.microsoft.com/office/drawing/2010/main">
                <a:solidFill>
                  <a:srgbClr val="FFFFFF"/>
                </a:solidFill>
              </a14:hiddenFill>
            </a:ext>
          </a:extLst>
        </p:spPr>
      </p:pic>
      <p:grpSp>
        <p:nvGrpSpPr>
          <p:cNvPr id="73" name="Group 72">
            <a:extLst>
              <a:ext uri="{FF2B5EF4-FFF2-40B4-BE49-F238E27FC236}">
                <a16:creationId xmlns:a16="http://schemas.microsoft.com/office/drawing/2014/main" id="{1B5E71B3-7269-894E-A00B-31D341365F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74" name="Freeform 85">
              <a:extLst>
                <a:ext uri="{FF2B5EF4-FFF2-40B4-BE49-F238E27FC236}">
                  <a16:creationId xmlns:a16="http://schemas.microsoft.com/office/drawing/2014/main" id="{FFFA3A20-1539-CC4A-9BE1-7415FE5A98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5" name="Freeform 87">
              <a:extLst>
                <a:ext uri="{FF2B5EF4-FFF2-40B4-BE49-F238E27FC236}">
                  <a16:creationId xmlns:a16="http://schemas.microsoft.com/office/drawing/2014/main" id="{44EBCCFB-8EAB-2442-8E02-293F08D50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6" name="Freeform 89">
              <a:extLst>
                <a:ext uri="{FF2B5EF4-FFF2-40B4-BE49-F238E27FC236}">
                  <a16:creationId xmlns:a16="http://schemas.microsoft.com/office/drawing/2014/main" id="{AFD14830-CC36-D64E-8173-398042563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7" name="Freeform 97">
              <a:extLst>
                <a:ext uri="{FF2B5EF4-FFF2-40B4-BE49-F238E27FC236}">
                  <a16:creationId xmlns:a16="http://schemas.microsoft.com/office/drawing/2014/main" id="{FAA40AB8-EB6E-A44D-B3CA-7D25B64F5A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79" name="Straight Connector 78">
            <a:extLst>
              <a:ext uri="{FF2B5EF4-FFF2-40B4-BE49-F238E27FC236}">
                <a16:creationId xmlns:a16="http://schemas.microsoft.com/office/drawing/2014/main" id="{A0A01F17-907D-3541-BBAF-A33828880DC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972409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7385C-C8F7-409C-93EF-E0E7969D3A6B}"/>
              </a:ext>
            </a:extLst>
          </p:cNvPr>
          <p:cNvSpPr>
            <a:spLocks noGrp="1"/>
          </p:cNvSpPr>
          <p:nvPr>
            <p:ph type="title"/>
          </p:nvPr>
        </p:nvSpPr>
        <p:spPr/>
        <p:txBody>
          <a:bodyPr/>
          <a:lstStyle/>
          <a:p>
            <a:r>
              <a:rPr lang="en-GB" dirty="0"/>
              <a:t>Law of Crime Concentration</a:t>
            </a:r>
          </a:p>
        </p:txBody>
      </p:sp>
      <p:sp>
        <p:nvSpPr>
          <p:cNvPr id="3" name="Content Placeholder 2">
            <a:extLst>
              <a:ext uri="{FF2B5EF4-FFF2-40B4-BE49-F238E27FC236}">
                <a16:creationId xmlns:a16="http://schemas.microsoft.com/office/drawing/2014/main" id="{9587C7C5-29DE-4F2C-B24A-CDF4FB5F52F8}"/>
              </a:ext>
            </a:extLst>
          </p:cNvPr>
          <p:cNvSpPr>
            <a:spLocks noGrp="1"/>
          </p:cNvSpPr>
          <p:nvPr>
            <p:ph idx="1"/>
          </p:nvPr>
        </p:nvSpPr>
        <p:spPr/>
        <p:txBody>
          <a:bodyPr>
            <a:normAutofit fontScale="92500" lnSpcReduction="10000"/>
          </a:bodyPr>
          <a:lstStyle/>
          <a:p>
            <a:r>
              <a:rPr lang="en-GB" dirty="0"/>
              <a:t>Perhaps the first and most important empirical observation in the criminology of place is that crime concentrates at very small units of geography (Weisburd and Amram, 2012; Weisburd et al., 2012)</a:t>
            </a:r>
          </a:p>
          <a:p>
            <a:r>
              <a:rPr lang="en-GB" dirty="0"/>
              <a:t>E.g. Street robbery in Swansea would be concentrated in a certain are of the city and not in others</a:t>
            </a:r>
          </a:p>
          <a:p>
            <a:r>
              <a:rPr lang="en-GB" dirty="0"/>
              <a:t>Therefore, analysing, understanding and responding to crime at a </a:t>
            </a:r>
            <a:r>
              <a:rPr lang="en-GB" i="1" dirty="0"/>
              <a:t>place</a:t>
            </a:r>
            <a:r>
              <a:rPr lang="en-GB" dirty="0"/>
              <a:t> is the strongest crime fighting strategy</a:t>
            </a:r>
          </a:p>
        </p:txBody>
      </p:sp>
    </p:spTree>
    <p:extLst>
      <p:ext uri="{BB962C8B-B14F-4D97-AF65-F5344CB8AC3E}">
        <p14:creationId xmlns:p14="http://schemas.microsoft.com/office/powerpoint/2010/main" val="25867039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EB46B8FB-F6A2-5F47-A6CD-A7E17E692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01388" y="0"/>
            <a:ext cx="5990612" cy="6858001"/>
            <a:chOff x="6201388" y="0"/>
            <a:chExt cx="5990612" cy="6858001"/>
          </a:xfrm>
        </p:grpSpPr>
        <p:sp>
          <p:nvSpPr>
            <p:cNvPr id="9" name="Oval 8">
              <a:extLst>
                <a:ext uri="{FF2B5EF4-FFF2-40B4-BE49-F238E27FC236}">
                  <a16:creationId xmlns:a16="http://schemas.microsoft.com/office/drawing/2014/main" id="{419BDE93-3EC2-4E4D-BC0B-417378F49E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8"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6">
              <a:extLst>
                <a:ext uri="{FF2B5EF4-FFF2-40B4-BE49-F238E27FC236}">
                  <a16:creationId xmlns:a16="http://schemas.microsoft.com/office/drawing/2014/main" id="{FE21F82F-1EE5-8240-97F8-387DF0253F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1389"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2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4" y="565575"/>
                    <a:pt x="565362"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1" name="Freeform 48">
              <a:extLst>
                <a:ext uri="{FF2B5EF4-FFF2-40B4-BE49-F238E27FC236}">
                  <a16:creationId xmlns:a16="http://schemas.microsoft.com/office/drawing/2014/main" id="{AE1903E3-6B5F-6B4C-9A1F-62628A050A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5" y="6292426"/>
              <a:ext cx="1130723" cy="565575"/>
            </a:xfrm>
            <a:custGeom>
              <a:avLst/>
              <a:gdLst>
                <a:gd name="connsiteX0" fmla="*/ 565362 w 1130723"/>
                <a:gd name="connsiteY0" fmla="*/ 0 h 565575"/>
                <a:gd name="connsiteX1" fmla="*/ 1130723 w 1130723"/>
                <a:gd name="connsiteY1" fmla="*/ 565362 h 565575"/>
                <a:gd name="connsiteX2" fmla="*/ 1130702 w 1130723"/>
                <a:gd name="connsiteY2" fmla="*/ 565575 h 565575"/>
                <a:gd name="connsiteX3" fmla="*/ 21 w 1130723"/>
                <a:gd name="connsiteY3" fmla="*/ 565575 h 565575"/>
                <a:gd name="connsiteX4" fmla="*/ 0 w 1130723"/>
                <a:gd name="connsiteY4" fmla="*/ 565362 h 565575"/>
                <a:gd name="connsiteX5" fmla="*/ 565362 w 1130723"/>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3" h="565575">
                  <a:moveTo>
                    <a:pt x="565362" y="0"/>
                  </a:moveTo>
                  <a:cubicBezTo>
                    <a:pt x="877602" y="0"/>
                    <a:pt x="1130723" y="253121"/>
                    <a:pt x="1130723" y="565362"/>
                  </a:cubicBezTo>
                  <a:lnTo>
                    <a:pt x="1130702" y="565575"/>
                  </a:lnTo>
                  <a:lnTo>
                    <a:pt x="21" y="565575"/>
                  </a:lnTo>
                  <a:lnTo>
                    <a:pt x="0" y="565362"/>
                  </a:lnTo>
                  <a:cubicBezTo>
                    <a:pt x="0" y="253121"/>
                    <a:pt x="253120"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Oval 11">
              <a:extLst>
                <a:ext uri="{FF2B5EF4-FFF2-40B4-BE49-F238E27FC236}">
                  <a16:creationId xmlns:a16="http://schemas.microsoft.com/office/drawing/2014/main" id="{F7C55863-3B37-0743-B001-1A970033F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a:extLst>
                <a:ext uri="{FF2B5EF4-FFF2-40B4-BE49-F238E27FC236}">
                  <a16:creationId xmlns:a16="http://schemas.microsoft.com/office/drawing/2014/main" id="{932B4C24-3A58-924C-B79A-D961EF7C2C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217788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a:extLst>
                <a:ext uri="{FF2B5EF4-FFF2-40B4-BE49-F238E27FC236}">
                  <a16:creationId xmlns:a16="http://schemas.microsoft.com/office/drawing/2014/main" id="{21EF52E0-D2CF-544F-93A6-4D7B45A048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3" y="80636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3">
              <a:extLst>
                <a:ext uri="{FF2B5EF4-FFF2-40B4-BE49-F238E27FC236}">
                  <a16:creationId xmlns:a16="http://schemas.microsoft.com/office/drawing/2014/main" id="{6966CFE5-1C8C-2E4F-9B2D-A8438F5A53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564254" y="1"/>
              <a:ext cx="1130725" cy="565575"/>
            </a:xfrm>
            <a:custGeom>
              <a:avLst/>
              <a:gdLst>
                <a:gd name="connsiteX0" fmla="*/ 21 w 1130725"/>
                <a:gd name="connsiteY0" fmla="*/ 0 h 565575"/>
                <a:gd name="connsiteX1" fmla="*/ 1130704 w 1130725"/>
                <a:gd name="connsiteY1" fmla="*/ 0 h 565575"/>
                <a:gd name="connsiteX2" fmla="*/ 1130725 w 1130725"/>
                <a:gd name="connsiteY2" fmla="*/ 213 h 565575"/>
                <a:gd name="connsiteX3" fmla="*/ 565363 w 1130725"/>
                <a:gd name="connsiteY3" fmla="*/ 565575 h 565575"/>
                <a:gd name="connsiteX4" fmla="*/ 0 w 1130725"/>
                <a:gd name="connsiteY4" fmla="*/ 213 h 5655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5" h="565575">
                  <a:moveTo>
                    <a:pt x="21" y="0"/>
                  </a:moveTo>
                  <a:lnTo>
                    <a:pt x="1130704" y="0"/>
                  </a:lnTo>
                  <a:lnTo>
                    <a:pt x="1130725" y="213"/>
                  </a:lnTo>
                  <a:cubicBezTo>
                    <a:pt x="1130725" y="312454"/>
                    <a:pt x="877603" y="565575"/>
                    <a:pt x="565363" y="565575"/>
                  </a:cubicBezTo>
                  <a:cubicBezTo>
                    <a:pt x="253121" y="565575"/>
                    <a:pt x="0" y="312454"/>
                    <a:pt x="0" y="21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64">
              <a:extLst>
                <a:ext uri="{FF2B5EF4-FFF2-40B4-BE49-F238E27FC236}">
                  <a16:creationId xmlns:a16="http://schemas.microsoft.com/office/drawing/2014/main" id="{9FD29EF3-A5B2-554A-A307-6BE1BCE8A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2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2" y="565575"/>
                  </a:lnTo>
                  <a:lnTo>
                    <a:pt x="0" y="565362"/>
                  </a:lnTo>
                  <a:cubicBezTo>
                    <a:pt x="0" y="253121"/>
                    <a:pt x="253121" y="0"/>
                    <a:pt x="565362" y="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Oval 16">
              <a:extLst>
                <a:ext uri="{FF2B5EF4-FFF2-40B4-BE49-F238E27FC236}">
                  <a16:creationId xmlns:a16="http://schemas.microsoft.com/office/drawing/2014/main" id="{AC1ECAD8-0CF2-934D-AA1E-C108208CD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4920911"/>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DB14DED1-3A58-8C4D-902E-2A9F34043F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3549396"/>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Oval 18">
              <a:extLst>
                <a:ext uri="{FF2B5EF4-FFF2-40B4-BE49-F238E27FC236}">
                  <a16:creationId xmlns:a16="http://schemas.microsoft.com/office/drawing/2014/main" id="{65D65157-5719-0341-A807-A8956595FB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217788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Oval 19">
              <a:extLst>
                <a:ext uri="{FF2B5EF4-FFF2-40B4-BE49-F238E27FC236}">
                  <a16:creationId xmlns:a16="http://schemas.microsoft.com/office/drawing/2014/main" id="{A7F23F74-B777-2A4C-8EF9-E798880D59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8"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70">
              <a:extLst>
                <a:ext uri="{FF2B5EF4-FFF2-40B4-BE49-F238E27FC236}">
                  <a16:creationId xmlns:a16="http://schemas.microsoft.com/office/drawing/2014/main" id="{E3B9A050-0AE1-1D4B-A2AC-6EEF64B1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27117" y="0"/>
              <a:ext cx="1130726" cy="565576"/>
            </a:xfrm>
            <a:custGeom>
              <a:avLst/>
              <a:gdLst>
                <a:gd name="connsiteX0" fmla="*/ 22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2"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71">
              <a:extLst>
                <a:ext uri="{FF2B5EF4-FFF2-40B4-BE49-F238E27FC236}">
                  <a16:creationId xmlns:a16="http://schemas.microsoft.com/office/drawing/2014/main" id="{C424FE38-F803-8D47-BF56-1B18EC2B1F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6292426"/>
              <a:ext cx="1130724" cy="565575"/>
            </a:xfrm>
            <a:custGeom>
              <a:avLst/>
              <a:gdLst>
                <a:gd name="connsiteX0" fmla="*/ 565362 w 1130724"/>
                <a:gd name="connsiteY0" fmla="*/ 0 h 565575"/>
                <a:gd name="connsiteX1" fmla="*/ 1130724 w 1130724"/>
                <a:gd name="connsiteY1" fmla="*/ 565362 h 565575"/>
                <a:gd name="connsiteX2" fmla="*/ 1130703 w 1130724"/>
                <a:gd name="connsiteY2" fmla="*/ 565575 h 565575"/>
                <a:gd name="connsiteX3" fmla="*/ 21 w 1130724"/>
                <a:gd name="connsiteY3" fmla="*/ 565575 h 565575"/>
                <a:gd name="connsiteX4" fmla="*/ 0 w 1130724"/>
                <a:gd name="connsiteY4" fmla="*/ 565362 h 565575"/>
                <a:gd name="connsiteX5" fmla="*/ 565362 w 1130724"/>
                <a:gd name="connsiteY5" fmla="*/ 0 h 565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724" h="565575">
                  <a:moveTo>
                    <a:pt x="565362" y="0"/>
                  </a:moveTo>
                  <a:cubicBezTo>
                    <a:pt x="877603" y="0"/>
                    <a:pt x="1130724" y="253121"/>
                    <a:pt x="1130724" y="565362"/>
                  </a:cubicBezTo>
                  <a:lnTo>
                    <a:pt x="1130703" y="565575"/>
                  </a:lnTo>
                  <a:lnTo>
                    <a:pt x="21" y="565575"/>
                  </a:lnTo>
                  <a:lnTo>
                    <a:pt x="0" y="565362"/>
                  </a:lnTo>
                  <a:cubicBezTo>
                    <a:pt x="0" y="253121"/>
                    <a:pt x="253121" y="0"/>
                    <a:pt x="565362" y="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E37187F2-9212-0641-97D0-1ACD50B748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4920911"/>
              <a:ext cx="1130725" cy="1130724"/>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C760C651-2AC4-564E-BEAA-AB7FAFE7F7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354939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Oval 24">
              <a:extLst>
                <a:ext uri="{FF2B5EF4-FFF2-40B4-BE49-F238E27FC236}">
                  <a16:creationId xmlns:a16="http://schemas.microsoft.com/office/drawing/2014/main" id="{58B0A1B8-5BA3-3548-9511-B4904D052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4" y="806366"/>
              <a:ext cx="1130725" cy="1130724"/>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75">
              <a:extLst>
                <a:ext uri="{FF2B5EF4-FFF2-40B4-BE49-F238E27FC236}">
                  <a16:creationId xmlns:a16="http://schemas.microsoft.com/office/drawing/2014/main" id="{424CD779-EE9A-214D-9488-767327E373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89983" y="0"/>
              <a:ext cx="1130726" cy="565576"/>
            </a:xfrm>
            <a:custGeom>
              <a:avLst/>
              <a:gdLst>
                <a:gd name="connsiteX0" fmla="*/ 21 w 1130726"/>
                <a:gd name="connsiteY0" fmla="*/ 0 h 565576"/>
                <a:gd name="connsiteX1" fmla="*/ 1130704 w 1130726"/>
                <a:gd name="connsiteY1" fmla="*/ 0 h 565576"/>
                <a:gd name="connsiteX2" fmla="*/ 1130726 w 1130726"/>
                <a:gd name="connsiteY2" fmla="*/ 214 h 565576"/>
                <a:gd name="connsiteX3" fmla="*/ 565363 w 1130726"/>
                <a:gd name="connsiteY3" fmla="*/ 565576 h 565576"/>
                <a:gd name="connsiteX4" fmla="*/ 0 w 1130726"/>
                <a:gd name="connsiteY4" fmla="*/ 214 h 5655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6" h="565576">
                  <a:moveTo>
                    <a:pt x="21" y="0"/>
                  </a:moveTo>
                  <a:lnTo>
                    <a:pt x="1130704" y="0"/>
                  </a:lnTo>
                  <a:lnTo>
                    <a:pt x="1130726" y="214"/>
                  </a:lnTo>
                  <a:cubicBezTo>
                    <a:pt x="1130726" y="312455"/>
                    <a:pt x="877604" y="565576"/>
                    <a:pt x="565363" y="565576"/>
                  </a:cubicBezTo>
                  <a:cubicBezTo>
                    <a:pt x="253122" y="565576"/>
                    <a:pt x="0" y="31245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76">
              <a:extLst>
                <a:ext uri="{FF2B5EF4-FFF2-40B4-BE49-F238E27FC236}">
                  <a16:creationId xmlns:a16="http://schemas.microsoft.com/office/drawing/2014/main" id="{630D08C6-9EFB-8540-875F-2A55DED2AA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4" y="6295069"/>
              <a:ext cx="539146" cy="562931"/>
            </a:xfrm>
            <a:custGeom>
              <a:avLst/>
              <a:gdLst>
                <a:gd name="connsiteX0" fmla="*/ 539146 w 539146"/>
                <a:gd name="connsiteY0" fmla="*/ 0 h 562931"/>
                <a:gd name="connsiteX1" fmla="*/ 539146 w 539146"/>
                <a:gd name="connsiteY1" fmla="*/ 562931 h 562931"/>
                <a:gd name="connsiteX2" fmla="*/ 21 w 539146"/>
                <a:gd name="connsiteY2" fmla="*/ 562931 h 562931"/>
                <a:gd name="connsiteX3" fmla="*/ 0 w 539146"/>
                <a:gd name="connsiteY3" fmla="*/ 562719 h 562931"/>
                <a:gd name="connsiteX4" fmla="*/ 451422 w 539146"/>
                <a:gd name="connsiteY4" fmla="*/ 8843 h 5629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6" h="562931">
                  <a:moveTo>
                    <a:pt x="539146" y="0"/>
                  </a:moveTo>
                  <a:lnTo>
                    <a:pt x="539146" y="562931"/>
                  </a:lnTo>
                  <a:lnTo>
                    <a:pt x="21" y="562931"/>
                  </a:lnTo>
                  <a:lnTo>
                    <a:pt x="0" y="562719"/>
                  </a:lnTo>
                  <a:cubicBezTo>
                    <a:pt x="0" y="289508"/>
                    <a:pt x="193796" y="61561"/>
                    <a:pt x="451422"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77">
              <a:extLst>
                <a:ext uri="{FF2B5EF4-FFF2-40B4-BE49-F238E27FC236}">
                  <a16:creationId xmlns:a16="http://schemas.microsoft.com/office/drawing/2014/main" id="{D7E8DA86-1294-4641-9C52-6E1531506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4923555"/>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Freeform 78">
              <a:extLst>
                <a:ext uri="{FF2B5EF4-FFF2-40B4-BE49-F238E27FC236}">
                  <a16:creationId xmlns:a16="http://schemas.microsoft.com/office/drawing/2014/main" id="{011063C9-2A43-3348-A018-F27FACAA77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3552039"/>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79">
              <a:extLst>
                <a:ext uri="{FF2B5EF4-FFF2-40B4-BE49-F238E27FC236}">
                  <a16:creationId xmlns:a16="http://schemas.microsoft.com/office/drawing/2014/main" id="{EE85C7DE-D965-244F-BD95-3A05FF4AAC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2180524"/>
              <a:ext cx="539147" cy="1125438"/>
            </a:xfrm>
            <a:custGeom>
              <a:avLst/>
              <a:gdLst>
                <a:gd name="connsiteX0" fmla="*/ 539147 w 539147"/>
                <a:gd name="connsiteY0" fmla="*/ 0 h 1125438"/>
                <a:gd name="connsiteX1" fmla="*/ 539147 w 539147"/>
                <a:gd name="connsiteY1" fmla="*/ 1125438 h 1125438"/>
                <a:gd name="connsiteX2" fmla="*/ 451423 w 539147"/>
                <a:gd name="connsiteY2" fmla="*/ 1116595 h 1125438"/>
                <a:gd name="connsiteX3" fmla="*/ 0 w 539147"/>
                <a:gd name="connsiteY3" fmla="*/ 562719 h 1125438"/>
                <a:gd name="connsiteX4" fmla="*/ 451423 w 539147"/>
                <a:gd name="connsiteY4" fmla="*/ 8843 h 11254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8">
                  <a:moveTo>
                    <a:pt x="539147" y="0"/>
                  </a:moveTo>
                  <a:lnTo>
                    <a:pt x="539147" y="1125438"/>
                  </a:lnTo>
                  <a:lnTo>
                    <a:pt x="451423" y="1116595"/>
                  </a:lnTo>
                  <a:cubicBezTo>
                    <a:pt x="193797" y="1063877"/>
                    <a:pt x="0" y="835930"/>
                    <a:pt x="0" y="562719"/>
                  </a:cubicBezTo>
                  <a:cubicBezTo>
                    <a:pt x="0" y="289509"/>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80">
              <a:extLst>
                <a:ext uri="{FF2B5EF4-FFF2-40B4-BE49-F238E27FC236}">
                  <a16:creationId xmlns:a16="http://schemas.microsoft.com/office/drawing/2014/main" id="{315A1389-149A-3342-A863-637D42FDB2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809010"/>
              <a:ext cx="539147" cy="1125439"/>
            </a:xfrm>
            <a:custGeom>
              <a:avLst/>
              <a:gdLst>
                <a:gd name="connsiteX0" fmla="*/ 539147 w 539147"/>
                <a:gd name="connsiteY0" fmla="*/ 0 h 1125439"/>
                <a:gd name="connsiteX1" fmla="*/ 539147 w 539147"/>
                <a:gd name="connsiteY1" fmla="*/ 1125439 h 1125439"/>
                <a:gd name="connsiteX2" fmla="*/ 451423 w 539147"/>
                <a:gd name="connsiteY2" fmla="*/ 1116595 h 1125439"/>
                <a:gd name="connsiteX3" fmla="*/ 0 w 539147"/>
                <a:gd name="connsiteY3" fmla="*/ 562719 h 1125439"/>
                <a:gd name="connsiteX4" fmla="*/ 451423 w 539147"/>
                <a:gd name="connsiteY4" fmla="*/ 8843 h 11254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1125439">
                  <a:moveTo>
                    <a:pt x="539147" y="0"/>
                  </a:moveTo>
                  <a:lnTo>
                    <a:pt x="539147" y="1125439"/>
                  </a:lnTo>
                  <a:lnTo>
                    <a:pt x="451423" y="1116595"/>
                  </a:lnTo>
                  <a:cubicBezTo>
                    <a:pt x="193797" y="1063877"/>
                    <a:pt x="0" y="835930"/>
                    <a:pt x="0" y="562719"/>
                  </a:cubicBezTo>
                  <a:cubicBezTo>
                    <a:pt x="0" y="289508"/>
                    <a:pt x="193797" y="61561"/>
                    <a:pt x="451423" y="8843"/>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2" name="Freeform 81">
              <a:extLst>
                <a:ext uri="{FF2B5EF4-FFF2-40B4-BE49-F238E27FC236}">
                  <a16:creationId xmlns:a16="http://schemas.microsoft.com/office/drawing/2014/main" id="{B149CC6F-B6C6-BE46-B451-1BF7D47A89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2853" y="1"/>
              <a:ext cx="539147" cy="562933"/>
            </a:xfrm>
            <a:custGeom>
              <a:avLst/>
              <a:gdLst>
                <a:gd name="connsiteX0" fmla="*/ 22 w 539147"/>
                <a:gd name="connsiteY0" fmla="*/ 0 h 562933"/>
                <a:gd name="connsiteX1" fmla="*/ 539147 w 539147"/>
                <a:gd name="connsiteY1" fmla="*/ 0 h 562933"/>
                <a:gd name="connsiteX2" fmla="*/ 539147 w 539147"/>
                <a:gd name="connsiteY2" fmla="*/ 562933 h 562933"/>
                <a:gd name="connsiteX3" fmla="*/ 451423 w 539147"/>
                <a:gd name="connsiteY3" fmla="*/ 554090 h 562933"/>
                <a:gd name="connsiteX4" fmla="*/ 0 w 539147"/>
                <a:gd name="connsiteY4" fmla="*/ 214 h 5629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9147" h="562933">
                  <a:moveTo>
                    <a:pt x="22" y="0"/>
                  </a:moveTo>
                  <a:lnTo>
                    <a:pt x="539147" y="0"/>
                  </a:lnTo>
                  <a:lnTo>
                    <a:pt x="539147" y="562933"/>
                  </a:lnTo>
                  <a:lnTo>
                    <a:pt x="451423" y="554090"/>
                  </a:lnTo>
                  <a:cubicBezTo>
                    <a:pt x="193797" y="501372"/>
                    <a:pt x="0" y="273425"/>
                    <a:pt x="0" y="214"/>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cxnSp>
        <p:nvCxnSpPr>
          <p:cNvPr id="34" name="Straight Connector 33">
            <a:extLst>
              <a:ext uri="{FF2B5EF4-FFF2-40B4-BE49-F238E27FC236}">
                <a16:creationId xmlns:a16="http://schemas.microsoft.com/office/drawing/2014/main" id="{D33A3282-0389-C547-8CA6-7F3E7F27B3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65150" y="6087110"/>
            <a:ext cx="5066001"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useBgFill="1">
        <p:nvSpPr>
          <p:cNvPr id="36" name="Rectangle 35">
            <a:extLst>
              <a:ext uri="{FF2B5EF4-FFF2-40B4-BE49-F238E27FC236}">
                <a16:creationId xmlns:a16="http://schemas.microsoft.com/office/drawing/2014/main" id="{4EFE82FE-7465-AE46-88DF-34D347E83B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37">
            <a:extLst>
              <a:ext uri="{FF2B5EF4-FFF2-40B4-BE49-F238E27FC236}">
                <a16:creationId xmlns:a16="http://schemas.microsoft.com/office/drawing/2014/main" id="{66F2B51C-9578-EB41-A17E-FFF9D491AD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6858000"/>
            <a:chOff x="10290315" y="0"/>
            <a:chExt cx="1901686" cy="6858000"/>
          </a:xfrm>
        </p:grpSpPr>
        <p:sp>
          <p:nvSpPr>
            <p:cNvPr id="39" name="Oval 38">
              <a:extLst>
                <a:ext uri="{FF2B5EF4-FFF2-40B4-BE49-F238E27FC236}">
                  <a16:creationId xmlns:a16="http://schemas.microsoft.com/office/drawing/2014/main" id="{14E9CAEA-4CF4-D249-8127-CD2FA20187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3549390"/>
              <a:ext cx="1130724" cy="1130723"/>
            </a:xfrm>
            <a:prstGeom prst="ellipse">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85">
              <a:extLst>
                <a:ext uri="{FF2B5EF4-FFF2-40B4-BE49-F238E27FC236}">
                  <a16:creationId xmlns:a16="http://schemas.microsoft.com/office/drawing/2014/main" id="{E51EDD93-C3A3-DF47-BCFC-43B049E34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1" name="Freeform 86">
              <a:extLst>
                <a:ext uri="{FF2B5EF4-FFF2-40B4-BE49-F238E27FC236}">
                  <a16:creationId xmlns:a16="http://schemas.microsoft.com/office/drawing/2014/main" id="{D574DB0D-896A-D649-89B1-33753E1D46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6295093"/>
              <a:ext cx="538821" cy="562907"/>
            </a:xfrm>
            <a:custGeom>
              <a:avLst/>
              <a:gdLst>
                <a:gd name="connsiteX0" fmla="*/ 538821 w 538821"/>
                <a:gd name="connsiteY0" fmla="*/ 0 h 562907"/>
                <a:gd name="connsiteX1" fmla="*/ 538821 w 538821"/>
                <a:gd name="connsiteY1" fmla="*/ 562907 h 562907"/>
                <a:gd name="connsiteX2" fmla="*/ 22 w 538821"/>
                <a:gd name="connsiteY2" fmla="*/ 562907 h 562907"/>
                <a:gd name="connsiteX3" fmla="*/ 0 w 538821"/>
                <a:gd name="connsiteY3" fmla="*/ 562686 h 562907"/>
                <a:gd name="connsiteX4" fmla="*/ 451422 w 538821"/>
                <a:gd name="connsiteY4" fmla="*/ 8810 h 56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907">
                  <a:moveTo>
                    <a:pt x="538821" y="0"/>
                  </a:moveTo>
                  <a:lnTo>
                    <a:pt x="538821" y="562907"/>
                  </a:lnTo>
                  <a:lnTo>
                    <a:pt x="22" y="562907"/>
                  </a:lnTo>
                  <a:lnTo>
                    <a:pt x="0" y="562686"/>
                  </a:ln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2" name="Freeform 87">
              <a:extLst>
                <a:ext uri="{FF2B5EF4-FFF2-40B4-BE49-F238E27FC236}">
                  <a16:creationId xmlns:a16="http://schemas.microsoft.com/office/drawing/2014/main" id="{62256DD9-FEA3-4A40-80D1-B33F0FF158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Freeform 88">
              <a:extLst>
                <a:ext uri="{FF2B5EF4-FFF2-40B4-BE49-F238E27FC236}">
                  <a16:creationId xmlns:a16="http://schemas.microsoft.com/office/drawing/2014/main" id="{534E9839-EAD7-3C49-8D10-E4BFE08208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2180552"/>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4" name="Freeform 89">
              <a:extLst>
                <a:ext uri="{FF2B5EF4-FFF2-40B4-BE49-F238E27FC236}">
                  <a16:creationId xmlns:a16="http://schemas.microsoft.com/office/drawing/2014/main" id="{DDFC3FA6-9BB5-A34E-9337-A2E9A1EED9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5" name="Freeform 97">
              <a:extLst>
                <a:ext uri="{FF2B5EF4-FFF2-40B4-BE49-F238E27FC236}">
                  <a16:creationId xmlns:a16="http://schemas.microsoft.com/office/drawing/2014/main" id="{45000D9E-4AD7-5A4F-8E99-302F388C83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4B8A4F-F405-4ABD-B3E3-2CBBB8E0860A}"/>
              </a:ext>
            </a:extLst>
          </p:cNvPr>
          <p:cNvSpPr>
            <a:spLocks noGrp="1"/>
          </p:cNvSpPr>
          <p:nvPr>
            <p:ph type="title"/>
          </p:nvPr>
        </p:nvSpPr>
        <p:spPr>
          <a:xfrm>
            <a:off x="4739751" y="768334"/>
            <a:ext cx="6479629" cy="2866405"/>
          </a:xfrm>
        </p:spPr>
        <p:txBody>
          <a:bodyPr vert="horz" lIns="91440" tIns="45720" rIns="91440" bIns="45720" rtlCol="0" anchor="t">
            <a:normAutofit/>
          </a:bodyPr>
          <a:lstStyle/>
          <a:p>
            <a:pPr>
              <a:lnSpc>
                <a:spcPct val="90000"/>
              </a:lnSpc>
            </a:pPr>
            <a:r>
              <a:rPr lang="en-US" sz="4700"/>
              <a:t>Repeat Victimisation, Near Repeats and the 80/20 Rule</a:t>
            </a:r>
          </a:p>
        </p:txBody>
      </p:sp>
      <p:pic>
        <p:nvPicPr>
          <p:cNvPr id="4" name="Picture 3" descr="Colourful rulers and protractors">
            <a:extLst>
              <a:ext uri="{FF2B5EF4-FFF2-40B4-BE49-F238E27FC236}">
                <a16:creationId xmlns:a16="http://schemas.microsoft.com/office/drawing/2014/main" id="{2131412D-F0DE-4A5B-B4F0-78985973CFED}"/>
              </a:ext>
            </a:extLst>
          </p:cNvPr>
          <p:cNvPicPr>
            <a:picLocks noChangeAspect="1"/>
          </p:cNvPicPr>
          <p:nvPr/>
        </p:nvPicPr>
        <p:blipFill rotWithShape="1">
          <a:blip r:embed="rId2"/>
          <a:srcRect l="29886" r="29646"/>
          <a:stretch/>
        </p:blipFill>
        <p:spPr>
          <a:xfrm>
            <a:off x="20" y="1"/>
            <a:ext cx="4173349" cy="6857999"/>
          </a:xfrm>
          <a:prstGeom prst="rect">
            <a:avLst/>
          </a:prstGeom>
        </p:spPr>
      </p:pic>
      <p:cxnSp>
        <p:nvCxnSpPr>
          <p:cNvPr id="47" name="Straight Connector 46">
            <a:extLst>
              <a:ext uri="{FF2B5EF4-FFF2-40B4-BE49-F238E27FC236}">
                <a16:creationId xmlns:a16="http://schemas.microsoft.com/office/drawing/2014/main" id="{EEA70831-9A8D-3B4D-8EA5-EE32F93E94E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39752" y="6087110"/>
            <a:ext cx="6883742"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7744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565A-FC41-4A94-B55A-1438FD035B4C}"/>
              </a:ext>
            </a:extLst>
          </p:cNvPr>
          <p:cNvSpPr>
            <a:spLocks noGrp="1"/>
          </p:cNvSpPr>
          <p:nvPr>
            <p:ph type="title"/>
          </p:nvPr>
        </p:nvSpPr>
        <p:spPr/>
        <p:txBody>
          <a:bodyPr/>
          <a:lstStyle/>
          <a:p>
            <a:r>
              <a:rPr lang="en-GB" dirty="0"/>
              <a:t>Repeat Victimisation</a:t>
            </a:r>
          </a:p>
        </p:txBody>
      </p:sp>
      <p:sp>
        <p:nvSpPr>
          <p:cNvPr id="3" name="Content Placeholder 2">
            <a:extLst>
              <a:ext uri="{FF2B5EF4-FFF2-40B4-BE49-F238E27FC236}">
                <a16:creationId xmlns:a16="http://schemas.microsoft.com/office/drawing/2014/main" id="{72CAA581-1B44-4DB8-A2C0-84181FD4580C}"/>
              </a:ext>
            </a:extLst>
          </p:cNvPr>
          <p:cNvSpPr>
            <a:spLocks noGrp="1"/>
          </p:cNvSpPr>
          <p:nvPr>
            <p:ph idx="1"/>
          </p:nvPr>
        </p:nvSpPr>
        <p:spPr/>
        <p:txBody>
          <a:bodyPr/>
          <a:lstStyle/>
          <a:p>
            <a:r>
              <a:rPr lang="en-GB" dirty="0"/>
              <a:t>People and places that have been victimised in the past have a higher likelihood of being victimised again</a:t>
            </a:r>
          </a:p>
          <a:p>
            <a:r>
              <a:rPr lang="en-GB" dirty="0"/>
              <a:t>This can identify patterns of opportunity</a:t>
            </a:r>
          </a:p>
          <a:p>
            <a:endParaRPr lang="en-GB" dirty="0"/>
          </a:p>
        </p:txBody>
      </p:sp>
    </p:spTree>
    <p:extLst>
      <p:ext uri="{BB962C8B-B14F-4D97-AF65-F5344CB8AC3E}">
        <p14:creationId xmlns:p14="http://schemas.microsoft.com/office/powerpoint/2010/main" val="24054720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A9B20-E92F-4DB2-88D6-D7B5962F34AE}"/>
              </a:ext>
            </a:extLst>
          </p:cNvPr>
          <p:cNvSpPr>
            <a:spLocks noGrp="1"/>
          </p:cNvSpPr>
          <p:nvPr>
            <p:ph type="title"/>
          </p:nvPr>
        </p:nvSpPr>
        <p:spPr/>
        <p:txBody>
          <a:bodyPr/>
          <a:lstStyle/>
          <a:p>
            <a:r>
              <a:rPr lang="en-GB" dirty="0"/>
              <a:t>Repeat Victimisation</a:t>
            </a:r>
          </a:p>
        </p:txBody>
      </p:sp>
      <p:sp>
        <p:nvSpPr>
          <p:cNvPr id="3" name="Content Placeholder 2">
            <a:extLst>
              <a:ext uri="{FF2B5EF4-FFF2-40B4-BE49-F238E27FC236}">
                <a16:creationId xmlns:a16="http://schemas.microsoft.com/office/drawing/2014/main" id="{6A811D7A-5652-41DB-AE3C-F9776FED3FCB}"/>
              </a:ext>
            </a:extLst>
          </p:cNvPr>
          <p:cNvSpPr>
            <a:spLocks noGrp="1"/>
          </p:cNvSpPr>
          <p:nvPr>
            <p:ph idx="1"/>
          </p:nvPr>
        </p:nvSpPr>
        <p:spPr/>
        <p:txBody>
          <a:bodyPr>
            <a:normAutofit fontScale="77500" lnSpcReduction="20000"/>
          </a:bodyPr>
          <a:lstStyle/>
          <a:p>
            <a:r>
              <a:rPr lang="en-GB" dirty="0"/>
              <a:t>Four types:</a:t>
            </a:r>
          </a:p>
          <a:p>
            <a:pPr lvl="1"/>
            <a:r>
              <a:rPr lang="en-GB" dirty="0"/>
              <a:t>Repeats can be the same or different crime types</a:t>
            </a:r>
          </a:p>
          <a:p>
            <a:pPr lvl="1"/>
            <a:r>
              <a:rPr lang="en-GB" dirty="0"/>
              <a:t>Repeat victims</a:t>
            </a:r>
          </a:p>
          <a:p>
            <a:pPr lvl="2"/>
            <a:r>
              <a:rPr lang="en-GB" dirty="0"/>
              <a:t>Repeat victimisation refers to the repeated criminal victimisation of a person, household, place, business, vehicle or other target however defined.</a:t>
            </a:r>
          </a:p>
          <a:p>
            <a:pPr lvl="1"/>
            <a:r>
              <a:rPr lang="en-GB" dirty="0"/>
              <a:t>Near Repeat Victims</a:t>
            </a:r>
          </a:p>
          <a:p>
            <a:pPr lvl="2"/>
            <a:r>
              <a:rPr lang="en-GB" dirty="0"/>
              <a:t>Near repeat victimisation or </a:t>
            </a:r>
            <a:r>
              <a:rPr lang="en-GB" i="1" dirty="0"/>
              <a:t>near repeats</a:t>
            </a:r>
            <a:r>
              <a:rPr lang="en-GB" dirty="0"/>
              <a:t> refer to targets with similar characteristics or situations (also virtual repeats)</a:t>
            </a:r>
          </a:p>
          <a:p>
            <a:pPr lvl="1"/>
            <a:r>
              <a:rPr lang="en-GB" dirty="0"/>
              <a:t>Chronic Victims </a:t>
            </a:r>
          </a:p>
          <a:p>
            <a:pPr lvl="2"/>
            <a:r>
              <a:rPr lang="en-GB" dirty="0"/>
              <a:t>It is generally accepted that a small proportion of potential targets experience a vastly disproportionate amount of the crime because they are repeatedly victimised. Even within the population of repeats, a smaller set of super-targets experience chronic crime.</a:t>
            </a:r>
          </a:p>
        </p:txBody>
      </p:sp>
    </p:spTree>
    <p:extLst>
      <p:ext uri="{BB962C8B-B14F-4D97-AF65-F5344CB8AC3E}">
        <p14:creationId xmlns:p14="http://schemas.microsoft.com/office/powerpoint/2010/main" val="7550163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FA50F-18BA-4BD2-B19A-865CFC09187C}"/>
              </a:ext>
            </a:extLst>
          </p:cNvPr>
          <p:cNvSpPr>
            <a:spLocks noGrp="1"/>
          </p:cNvSpPr>
          <p:nvPr>
            <p:ph type="title"/>
          </p:nvPr>
        </p:nvSpPr>
        <p:spPr/>
        <p:txBody>
          <a:bodyPr>
            <a:normAutofit fontScale="90000"/>
          </a:bodyPr>
          <a:lstStyle/>
          <a:p>
            <a:r>
              <a:rPr lang="en-GB" dirty="0"/>
              <a:t>Repeat Victimisation – Crime Clusters</a:t>
            </a:r>
          </a:p>
        </p:txBody>
      </p:sp>
      <p:sp>
        <p:nvSpPr>
          <p:cNvPr id="3" name="Content Placeholder 2">
            <a:extLst>
              <a:ext uri="{FF2B5EF4-FFF2-40B4-BE49-F238E27FC236}">
                <a16:creationId xmlns:a16="http://schemas.microsoft.com/office/drawing/2014/main" id="{5E637DD7-BC25-451D-B43E-0A3D770F9F65}"/>
              </a:ext>
            </a:extLst>
          </p:cNvPr>
          <p:cNvSpPr>
            <a:spLocks noGrp="1"/>
          </p:cNvSpPr>
          <p:nvPr>
            <p:ph idx="1"/>
          </p:nvPr>
        </p:nvSpPr>
        <p:spPr/>
        <p:txBody>
          <a:bodyPr/>
          <a:lstStyle/>
          <a:p>
            <a:r>
              <a:rPr lang="en-GB" dirty="0"/>
              <a:t>Repeat Offenders</a:t>
            </a:r>
          </a:p>
          <a:p>
            <a:pPr lvl="1"/>
            <a:r>
              <a:rPr lang="en-GB" dirty="0"/>
              <a:t>Individuals who commit a disproportionate amount of crime</a:t>
            </a:r>
          </a:p>
          <a:p>
            <a:r>
              <a:rPr lang="en-GB" dirty="0"/>
              <a:t>Hot Spots</a:t>
            </a:r>
          </a:p>
          <a:p>
            <a:pPr lvl="1"/>
            <a:r>
              <a:rPr lang="en-GB" dirty="0"/>
              <a:t>Areas and places where many crimes occur</a:t>
            </a:r>
          </a:p>
        </p:txBody>
      </p:sp>
    </p:spTree>
    <p:extLst>
      <p:ext uri="{BB962C8B-B14F-4D97-AF65-F5344CB8AC3E}">
        <p14:creationId xmlns:p14="http://schemas.microsoft.com/office/powerpoint/2010/main" val="203847885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BC5FDC-C2A6-453C-9E34-70494A0B1A10}"/>
              </a:ext>
            </a:extLst>
          </p:cNvPr>
          <p:cNvSpPr>
            <a:spLocks noGrp="1"/>
          </p:cNvSpPr>
          <p:nvPr>
            <p:ph type="title"/>
          </p:nvPr>
        </p:nvSpPr>
        <p:spPr/>
        <p:txBody>
          <a:bodyPr/>
          <a:lstStyle/>
          <a:p>
            <a:r>
              <a:rPr lang="en-GB" dirty="0"/>
              <a:t>Crime Clusters</a:t>
            </a:r>
          </a:p>
        </p:txBody>
      </p:sp>
      <p:sp>
        <p:nvSpPr>
          <p:cNvPr id="3" name="Content Placeholder 2">
            <a:extLst>
              <a:ext uri="{FF2B5EF4-FFF2-40B4-BE49-F238E27FC236}">
                <a16:creationId xmlns:a16="http://schemas.microsoft.com/office/drawing/2014/main" id="{8FC28DE1-0ECD-45DE-A96C-3CA81EC11D68}"/>
              </a:ext>
            </a:extLst>
          </p:cNvPr>
          <p:cNvSpPr>
            <a:spLocks noGrp="1"/>
          </p:cNvSpPr>
          <p:nvPr>
            <p:ph idx="1"/>
          </p:nvPr>
        </p:nvSpPr>
        <p:spPr/>
        <p:txBody>
          <a:bodyPr>
            <a:normAutofit lnSpcReduction="10000"/>
          </a:bodyPr>
          <a:lstStyle/>
          <a:p>
            <a:r>
              <a:rPr lang="en-GB" dirty="0"/>
              <a:t>Risky Facilities</a:t>
            </a:r>
          </a:p>
          <a:p>
            <a:pPr lvl="1"/>
            <a:r>
              <a:rPr lang="en-GB" dirty="0"/>
              <a:t>This theory postulates that only a small proportion of any specific type of facility will account for the majority of crime and disorder problems experienced or produced by the group of facilities as a whole</a:t>
            </a:r>
          </a:p>
          <a:p>
            <a:r>
              <a:rPr lang="en-GB" dirty="0"/>
              <a:t>Hot Products</a:t>
            </a:r>
          </a:p>
          <a:p>
            <a:pPr lvl="1"/>
            <a:r>
              <a:rPr lang="en-GB" dirty="0"/>
              <a:t>The term “hot products” is used to describe the items most likely to be targeted by thieves. The home office uses the acronym C.R.A.V.E.D to describe objects (Concealable, Removable, Available, Valuable, Enjoyable, Disposable)</a:t>
            </a:r>
          </a:p>
        </p:txBody>
      </p:sp>
    </p:spTree>
    <p:extLst>
      <p:ext uri="{BB962C8B-B14F-4D97-AF65-F5344CB8AC3E}">
        <p14:creationId xmlns:p14="http://schemas.microsoft.com/office/powerpoint/2010/main" val="426953704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DA47B-27C2-48C3-9C14-3234CD0EC0A1}"/>
              </a:ext>
            </a:extLst>
          </p:cNvPr>
          <p:cNvSpPr>
            <a:spLocks noGrp="1"/>
          </p:cNvSpPr>
          <p:nvPr>
            <p:ph type="title"/>
          </p:nvPr>
        </p:nvSpPr>
        <p:spPr/>
        <p:txBody>
          <a:bodyPr/>
          <a:lstStyle/>
          <a:p>
            <a:r>
              <a:rPr lang="en-GB" dirty="0"/>
              <a:t>The 80/20 Rule</a:t>
            </a:r>
          </a:p>
        </p:txBody>
      </p:sp>
      <p:sp>
        <p:nvSpPr>
          <p:cNvPr id="3" name="Content Placeholder 2">
            <a:extLst>
              <a:ext uri="{FF2B5EF4-FFF2-40B4-BE49-F238E27FC236}">
                <a16:creationId xmlns:a16="http://schemas.microsoft.com/office/drawing/2014/main" id="{F1166DE0-F581-4094-8A19-780B4B26C145}"/>
              </a:ext>
            </a:extLst>
          </p:cNvPr>
          <p:cNvSpPr>
            <a:spLocks noGrp="1"/>
          </p:cNvSpPr>
          <p:nvPr>
            <p:ph idx="1"/>
          </p:nvPr>
        </p:nvSpPr>
        <p:spPr/>
        <p:txBody>
          <a:bodyPr/>
          <a:lstStyle/>
          <a:p>
            <a:r>
              <a:rPr lang="en-GB" dirty="0"/>
              <a:t>80% of some kinds of outcomes are the result of only 20% of the related causes</a:t>
            </a:r>
          </a:p>
          <a:p>
            <a:r>
              <a:rPr lang="en-GB" dirty="0"/>
              <a:t>A large proportion of offenders repeatedly target a small proportion of people and places</a:t>
            </a:r>
          </a:p>
          <a:p>
            <a:r>
              <a:rPr lang="en-GB" dirty="0"/>
              <a:t>Focus resources on these people and places</a:t>
            </a:r>
          </a:p>
        </p:txBody>
      </p:sp>
    </p:spTree>
    <p:extLst>
      <p:ext uri="{BB962C8B-B14F-4D97-AF65-F5344CB8AC3E}">
        <p14:creationId xmlns:p14="http://schemas.microsoft.com/office/powerpoint/2010/main" val="21397891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CD910-C767-42DD-84A0-DC6F178B6EA7}"/>
              </a:ext>
            </a:extLst>
          </p:cNvPr>
          <p:cNvSpPr>
            <a:spLocks noGrp="1"/>
          </p:cNvSpPr>
          <p:nvPr>
            <p:ph type="title"/>
          </p:nvPr>
        </p:nvSpPr>
        <p:spPr/>
        <p:txBody>
          <a:bodyPr/>
          <a:lstStyle/>
          <a:p>
            <a:r>
              <a:rPr lang="en-GB" dirty="0"/>
              <a:t>Situational Crime Prevention</a:t>
            </a:r>
          </a:p>
        </p:txBody>
      </p:sp>
      <p:sp>
        <p:nvSpPr>
          <p:cNvPr id="3" name="Content Placeholder 2">
            <a:extLst>
              <a:ext uri="{FF2B5EF4-FFF2-40B4-BE49-F238E27FC236}">
                <a16:creationId xmlns:a16="http://schemas.microsoft.com/office/drawing/2014/main" id="{EB0F08F4-A59F-4AF0-9F57-0E07A6206A04}"/>
              </a:ext>
            </a:extLst>
          </p:cNvPr>
          <p:cNvSpPr>
            <a:spLocks noGrp="1"/>
          </p:cNvSpPr>
          <p:nvPr>
            <p:ph idx="1"/>
          </p:nvPr>
        </p:nvSpPr>
        <p:spPr/>
        <p:txBody>
          <a:bodyPr/>
          <a:lstStyle/>
          <a:p>
            <a:r>
              <a:rPr lang="en-GB" dirty="0"/>
              <a:t>Provides specific action plans police can take to address crime problems in local settings based on crime analysis</a:t>
            </a:r>
          </a:p>
          <a:p>
            <a:pPr lvl="1"/>
            <a:r>
              <a:rPr lang="en-GB" dirty="0"/>
              <a:t>Increase the effort</a:t>
            </a:r>
          </a:p>
          <a:p>
            <a:pPr lvl="1"/>
            <a:r>
              <a:rPr lang="en-GB" dirty="0"/>
              <a:t>Increase the risk</a:t>
            </a:r>
          </a:p>
          <a:p>
            <a:pPr lvl="1"/>
            <a:r>
              <a:rPr lang="en-GB" dirty="0"/>
              <a:t>Reduce the rewards</a:t>
            </a:r>
          </a:p>
          <a:p>
            <a:pPr lvl="1"/>
            <a:r>
              <a:rPr lang="en-GB" dirty="0"/>
              <a:t>Reduce provocations</a:t>
            </a:r>
          </a:p>
          <a:p>
            <a:pPr lvl="1"/>
            <a:r>
              <a:rPr lang="en-GB" dirty="0"/>
              <a:t>Remove excuses</a:t>
            </a:r>
          </a:p>
          <a:p>
            <a:endParaRPr lang="en-GB" dirty="0"/>
          </a:p>
        </p:txBody>
      </p:sp>
    </p:spTree>
    <p:extLst>
      <p:ext uri="{BB962C8B-B14F-4D97-AF65-F5344CB8AC3E}">
        <p14:creationId xmlns:p14="http://schemas.microsoft.com/office/powerpoint/2010/main" val="21801419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F2BE6-1A61-4B96-8ED5-6386D69B879E}"/>
              </a:ext>
            </a:extLst>
          </p:cNvPr>
          <p:cNvSpPr>
            <a:spLocks noGrp="1"/>
          </p:cNvSpPr>
          <p:nvPr>
            <p:ph type="title"/>
          </p:nvPr>
        </p:nvSpPr>
        <p:spPr/>
        <p:txBody>
          <a:bodyPr>
            <a:normAutofit fontScale="90000"/>
          </a:bodyPr>
          <a:lstStyle/>
          <a:p>
            <a:r>
              <a:rPr lang="en-GB" dirty="0"/>
              <a:t>Displacement and Diffusion of Benefits</a:t>
            </a:r>
          </a:p>
        </p:txBody>
      </p:sp>
      <p:sp>
        <p:nvSpPr>
          <p:cNvPr id="3" name="Content Placeholder 2">
            <a:extLst>
              <a:ext uri="{FF2B5EF4-FFF2-40B4-BE49-F238E27FC236}">
                <a16:creationId xmlns:a16="http://schemas.microsoft.com/office/drawing/2014/main" id="{F2DB8F99-D3CD-43E4-B41F-8DFCBE86281C}"/>
              </a:ext>
            </a:extLst>
          </p:cNvPr>
          <p:cNvSpPr>
            <a:spLocks noGrp="1"/>
          </p:cNvSpPr>
          <p:nvPr>
            <p:ph idx="1"/>
          </p:nvPr>
        </p:nvSpPr>
        <p:spPr/>
        <p:txBody>
          <a:bodyPr/>
          <a:lstStyle/>
          <a:p>
            <a:r>
              <a:rPr lang="en-GB" dirty="0"/>
              <a:t>Crime analysts use theory to understand how and why crime phenomena change when crime prevention responses are applied</a:t>
            </a:r>
          </a:p>
          <a:p>
            <a:endParaRPr lang="en-GB" dirty="0"/>
          </a:p>
        </p:txBody>
      </p:sp>
    </p:spTree>
    <p:extLst>
      <p:ext uri="{BB962C8B-B14F-4D97-AF65-F5344CB8AC3E}">
        <p14:creationId xmlns:p14="http://schemas.microsoft.com/office/powerpoint/2010/main" val="347627400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16877-217C-463B-B1DD-17D970569555}"/>
              </a:ext>
            </a:extLst>
          </p:cNvPr>
          <p:cNvSpPr>
            <a:spLocks noGrp="1"/>
          </p:cNvSpPr>
          <p:nvPr>
            <p:ph type="title"/>
          </p:nvPr>
        </p:nvSpPr>
        <p:spPr/>
        <p:txBody>
          <a:bodyPr/>
          <a:lstStyle/>
          <a:p>
            <a:r>
              <a:rPr lang="en-GB" dirty="0"/>
              <a:t>Displacement of Crime</a:t>
            </a:r>
          </a:p>
        </p:txBody>
      </p:sp>
      <p:sp>
        <p:nvSpPr>
          <p:cNvPr id="3" name="Content Placeholder 2">
            <a:extLst>
              <a:ext uri="{FF2B5EF4-FFF2-40B4-BE49-F238E27FC236}">
                <a16:creationId xmlns:a16="http://schemas.microsoft.com/office/drawing/2014/main" id="{645EAE1A-D01C-49AC-8DAE-1E7ECA2F778C}"/>
              </a:ext>
            </a:extLst>
          </p:cNvPr>
          <p:cNvSpPr>
            <a:spLocks noGrp="1"/>
          </p:cNvSpPr>
          <p:nvPr>
            <p:ph idx="1"/>
          </p:nvPr>
        </p:nvSpPr>
        <p:spPr/>
        <p:txBody>
          <a:bodyPr>
            <a:normAutofit fontScale="92500" lnSpcReduction="20000"/>
          </a:bodyPr>
          <a:lstStyle/>
          <a:p>
            <a:r>
              <a:rPr lang="en-GB" dirty="0"/>
              <a:t>Spatial displacement</a:t>
            </a:r>
          </a:p>
          <a:p>
            <a:pPr lvl="1"/>
            <a:r>
              <a:rPr lang="en-GB" dirty="0"/>
              <a:t>Partial displacement is when offenders commit crimes in new locations</a:t>
            </a:r>
          </a:p>
          <a:p>
            <a:r>
              <a:rPr lang="en-GB" dirty="0"/>
              <a:t>Temporal displacement</a:t>
            </a:r>
          </a:p>
          <a:p>
            <a:pPr lvl="1"/>
            <a:r>
              <a:rPr lang="en-GB" dirty="0"/>
              <a:t>Involved criminal activity at different times of the day</a:t>
            </a:r>
          </a:p>
          <a:p>
            <a:r>
              <a:rPr lang="en-GB" dirty="0"/>
              <a:t>Target displacement</a:t>
            </a:r>
          </a:p>
          <a:p>
            <a:pPr lvl="1"/>
            <a:r>
              <a:rPr lang="en-GB" dirty="0"/>
              <a:t>Where criminals select different targets or different types of targets</a:t>
            </a:r>
          </a:p>
          <a:p>
            <a:r>
              <a:rPr lang="en-GB" dirty="0"/>
              <a:t>Tactical displacement</a:t>
            </a:r>
          </a:p>
          <a:p>
            <a:pPr lvl="1"/>
            <a:r>
              <a:rPr lang="en-GB" dirty="0"/>
              <a:t>Where offenders adopt a different MO</a:t>
            </a:r>
          </a:p>
          <a:p>
            <a:endParaRPr lang="en-GB" dirty="0"/>
          </a:p>
        </p:txBody>
      </p:sp>
    </p:spTree>
    <p:extLst>
      <p:ext uri="{BB962C8B-B14F-4D97-AF65-F5344CB8AC3E}">
        <p14:creationId xmlns:p14="http://schemas.microsoft.com/office/powerpoint/2010/main" val="19802157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D801AC-A6F4-4FD7-BF84-1950B203ADDE}"/>
              </a:ext>
            </a:extLst>
          </p:cNvPr>
          <p:cNvSpPr>
            <a:spLocks noGrp="1"/>
          </p:cNvSpPr>
          <p:nvPr>
            <p:ph type="title"/>
          </p:nvPr>
        </p:nvSpPr>
        <p:spPr/>
        <p:txBody>
          <a:bodyPr/>
          <a:lstStyle/>
          <a:p>
            <a:r>
              <a:rPr lang="en-GB" dirty="0"/>
              <a:t>Diffusion of Benefits</a:t>
            </a:r>
          </a:p>
        </p:txBody>
      </p:sp>
      <p:sp>
        <p:nvSpPr>
          <p:cNvPr id="3" name="Content Placeholder 2">
            <a:extLst>
              <a:ext uri="{FF2B5EF4-FFF2-40B4-BE49-F238E27FC236}">
                <a16:creationId xmlns:a16="http://schemas.microsoft.com/office/drawing/2014/main" id="{C64ED233-32B0-446F-A8EC-8190B6A44A97}"/>
              </a:ext>
            </a:extLst>
          </p:cNvPr>
          <p:cNvSpPr>
            <a:spLocks noGrp="1"/>
          </p:cNvSpPr>
          <p:nvPr>
            <p:ph idx="1"/>
          </p:nvPr>
        </p:nvSpPr>
        <p:spPr/>
        <p:txBody>
          <a:bodyPr/>
          <a:lstStyle/>
          <a:p>
            <a:r>
              <a:rPr lang="en-GB" dirty="0"/>
              <a:t>When targeted problems are successfully eliminated, other problems are also often eliminated</a:t>
            </a:r>
          </a:p>
          <a:p>
            <a:endParaRPr lang="en-GB" dirty="0"/>
          </a:p>
          <a:p>
            <a:endParaRPr lang="en-GB" dirty="0"/>
          </a:p>
        </p:txBody>
      </p:sp>
    </p:spTree>
    <p:extLst>
      <p:ext uri="{BB962C8B-B14F-4D97-AF65-F5344CB8AC3E}">
        <p14:creationId xmlns:p14="http://schemas.microsoft.com/office/powerpoint/2010/main" val="222082856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E3A0B-EBAF-4898-8BEA-879B58AFC9B1}"/>
              </a:ext>
            </a:extLst>
          </p:cNvPr>
          <p:cNvSpPr>
            <a:spLocks noGrp="1"/>
          </p:cNvSpPr>
          <p:nvPr>
            <p:ph type="title"/>
          </p:nvPr>
        </p:nvSpPr>
        <p:spPr/>
        <p:txBody>
          <a:bodyPr/>
          <a:lstStyle/>
          <a:p>
            <a:r>
              <a:rPr lang="en-GB" dirty="0"/>
              <a:t>Opportunity</a:t>
            </a:r>
          </a:p>
        </p:txBody>
      </p:sp>
      <p:sp>
        <p:nvSpPr>
          <p:cNvPr id="3" name="Content Placeholder 2">
            <a:extLst>
              <a:ext uri="{FF2B5EF4-FFF2-40B4-BE49-F238E27FC236}">
                <a16:creationId xmlns:a16="http://schemas.microsoft.com/office/drawing/2014/main" id="{076815AE-AD15-44E7-8D5C-8598AA409386}"/>
              </a:ext>
            </a:extLst>
          </p:cNvPr>
          <p:cNvSpPr>
            <a:spLocks noGrp="1"/>
          </p:cNvSpPr>
          <p:nvPr>
            <p:ph idx="1"/>
          </p:nvPr>
        </p:nvSpPr>
        <p:spPr/>
        <p:txBody>
          <a:bodyPr>
            <a:normAutofit fontScale="92500" lnSpcReduction="10000"/>
          </a:bodyPr>
          <a:lstStyle/>
          <a:p>
            <a:r>
              <a:rPr lang="en-GB" dirty="0"/>
              <a:t>Some products offer more tempting crime opportunities than others do</a:t>
            </a:r>
          </a:p>
          <a:p>
            <a:r>
              <a:rPr lang="en-GB" dirty="0"/>
              <a:t>Social and technological changes produce new crime opportunities</a:t>
            </a:r>
          </a:p>
          <a:p>
            <a:r>
              <a:rPr lang="en-GB" dirty="0"/>
              <a:t>Crime can be prevented through the reduction of those opportunities</a:t>
            </a:r>
          </a:p>
          <a:p>
            <a:r>
              <a:rPr lang="en-GB" dirty="0"/>
              <a:t>Reducing opportunities does not usually result in the displacement of crime</a:t>
            </a:r>
          </a:p>
          <a:p>
            <a:r>
              <a:rPr lang="en-GB" dirty="0"/>
              <a:t>Focused opportunity reduction can produce wider declines in crime</a:t>
            </a:r>
          </a:p>
          <a:p>
            <a:endParaRPr lang="en-GB" dirty="0"/>
          </a:p>
        </p:txBody>
      </p:sp>
    </p:spTree>
    <p:extLst>
      <p:ext uri="{BB962C8B-B14F-4D97-AF65-F5344CB8AC3E}">
        <p14:creationId xmlns:p14="http://schemas.microsoft.com/office/powerpoint/2010/main" val="38289382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19041-7F41-4394-BCC9-FC9CEF175D95}"/>
              </a:ext>
            </a:extLst>
          </p:cNvPr>
          <p:cNvSpPr>
            <a:spLocks noGrp="1"/>
          </p:cNvSpPr>
          <p:nvPr>
            <p:ph type="title"/>
          </p:nvPr>
        </p:nvSpPr>
        <p:spPr/>
        <p:txBody>
          <a:bodyPr/>
          <a:lstStyle/>
          <a:p>
            <a:r>
              <a:rPr lang="en-GB" dirty="0"/>
              <a:t>Crime Mapping</a:t>
            </a:r>
          </a:p>
        </p:txBody>
      </p:sp>
      <p:sp>
        <p:nvSpPr>
          <p:cNvPr id="3" name="Content Placeholder 2">
            <a:extLst>
              <a:ext uri="{FF2B5EF4-FFF2-40B4-BE49-F238E27FC236}">
                <a16:creationId xmlns:a16="http://schemas.microsoft.com/office/drawing/2014/main" id="{CD4744BF-160A-4B9A-9385-7A0C352040F2}"/>
              </a:ext>
            </a:extLst>
          </p:cNvPr>
          <p:cNvSpPr>
            <a:spLocks noGrp="1"/>
          </p:cNvSpPr>
          <p:nvPr>
            <p:ph idx="1"/>
          </p:nvPr>
        </p:nvSpPr>
        <p:spPr/>
        <p:txBody>
          <a:bodyPr>
            <a:normAutofit lnSpcReduction="10000"/>
          </a:bodyPr>
          <a:lstStyle/>
          <a:p>
            <a:r>
              <a:rPr lang="en-GB" dirty="0"/>
              <a:t>Crime Mapping is informed by, and uses, each of these theories and applications to identify and organise criminal hotspots.</a:t>
            </a:r>
          </a:p>
          <a:p>
            <a:endParaRPr lang="en-GB" dirty="0"/>
          </a:p>
          <a:p>
            <a:r>
              <a:rPr lang="en-GB" dirty="0"/>
              <a:t>With the identification of these hotspots and crime maps, Evidence based policing can draw on the information gathered to deploy policing resources and models in hopefully the most efficient and effective way.</a:t>
            </a:r>
          </a:p>
        </p:txBody>
      </p:sp>
    </p:spTree>
    <p:extLst>
      <p:ext uri="{BB962C8B-B14F-4D97-AF65-F5344CB8AC3E}">
        <p14:creationId xmlns:p14="http://schemas.microsoft.com/office/powerpoint/2010/main" val="8720957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F2E4D6-EF46-1C43-8F3E-3620C3C83F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70EBDB1D-17AA-8140-B216-35CBA8C9E4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90315" y="0"/>
            <a:ext cx="1901686" cy="4677439"/>
            <a:chOff x="10290315" y="0"/>
            <a:chExt cx="1901686" cy="4677439"/>
          </a:xfrm>
        </p:grpSpPr>
        <p:sp>
          <p:nvSpPr>
            <p:cNvPr id="12" name="Freeform 34">
              <a:extLst>
                <a:ext uri="{FF2B5EF4-FFF2-40B4-BE49-F238E27FC236}">
                  <a16:creationId xmlns:a16="http://schemas.microsoft.com/office/drawing/2014/main" id="{98E3FFBE-BCB2-4744-8CA3-BC11F11AD4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90315" y="0"/>
              <a:ext cx="1130724" cy="565573"/>
            </a:xfrm>
            <a:custGeom>
              <a:avLst/>
              <a:gdLst>
                <a:gd name="connsiteX0" fmla="*/ 21 w 1130724"/>
                <a:gd name="connsiteY0" fmla="*/ 0 h 565573"/>
                <a:gd name="connsiteX1" fmla="*/ 1130703 w 1130724"/>
                <a:gd name="connsiteY1" fmla="*/ 0 h 565573"/>
                <a:gd name="connsiteX2" fmla="*/ 1130724 w 1130724"/>
                <a:gd name="connsiteY2" fmla="*/ 211 h 565573"/>
                <a:gd name="connsiteX3" fmla="*/ 565362 w 1130724"/>
                <a:gd name="connsiteY3" fmla="*/ 565573 h 565573"/>
                <a:gd name="connsiteX4" fmla="*/ 0 w 1130724"/>
                <a:gd name="connsiteY4" fmla="*/ 211 h 5655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0724" h="565573">
                  <a:moveTo>
                    <a:pt x="21" y="0"/>
                  </a:moveTo>
                  <a:lnTo>
                    <a:pt x="1130703" y="0"/>
                  </a:lnTo>
                  <a:lnTo>
                    <a:pt x="1130724" y="211"/>
                  </a:lnTo>
                  <a:cubicBezTo>
                    <a:pt x="1130724" y="312452"/>
                    <a:pt x="877603" y="565573"/>
                    <a:pt x="565362" y="565573"/>
                  </a:cubicBezTo>
                  <a:cubicBezTo>
                    <a:pt x="253121" y="565573"/>
                    <a:pt x="0" y="31245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36">
              <a:extLst>
                <a:ext uri="{FF2B5EF4-FFF2-40B4-BE49-F238E27FC236}">
                  <a16:creationId xmlns:a16="http://schemas.microsoft.com/office/drawing/2014/main" id="{BBD5B432-1551-644A-B937-54EFF4201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3552066"/>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38">
              <a:extLst>
                <a:ext uri="{FF2B5EF4-FFF2-40B4-BE49-F238E27FC236}">
                  <a16:creationId xmlns:a16="http://schemas.microsoft.com/office/drawing/2014/main" id="{BDCFB512-5A0E-0143-B5B7-6A965E100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809039"/>
              <a:ext cx="538821" cy="1125373"/>
            </a:xfrm>
            <a:custGeom>
              <a:avLst/>
              <a:gdLst>
                <a:gd name="connsiteX0" fmla="*/ 538821 w 538821"/>
                <a:gd name="connsiteY0" fmla="*/ 0 h 1125373"/>
                <a:gd name="connsiteX1" fmla="*/ 538821 w 538821"/>
                <a:gd name="connsiteY1" fmla="*/ 1125373 h 1125373"/>
                <a:gd name="connsiteX2" fmla="*/ 451422 w 538821"/>
                <a:gd name="connsiteY2" fmla="*/ 1116562 h 1125373"/>
                <a:gd name="connsiteX3" fmla="*/ 0 w 538821"/>
                <a:gd name="connsiteY3" fmla="*/ 562686 h 1125373"/>
                <a:gd name="connsiteX4" fmla="*/ 451422 w 538821"/>
                <a:gd name="connsiteY4" fmla="*/ 8810 h 1125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1125373">
                  <a:moveTo>
                    <a:pt x="538821" y="0"/>
                  </a:moveTo>
                  <a:lnTo>
                    <a:pt x="538821" y="1125373"/>
                  </a:lnTo>
                  <a:lnTo>
                    <a:pt x="451422" y="1116562"/>
                  </a:lnTo>
                  <a:cubicBezTo>
                    <a:pt x="193796" y="1063844"/>
                    <a:pt x="0" y="835897"/>
                    <a:pt x="0" y="562686"/>
                  </a:cubicBezTo>
                  <a:cubicBezTo>
                    <a:pt x="0" y="289475"/>
                    <a:pt x="193796" y="61528"/>
                    <a:pt x="451422" y="8810"/>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50">
              <a:extLst>
                <a:ext uri="{FF2B5EF4-FFF2-40B4-BE49-F238E27FC236}">
                  <a16:creationId xmlns:a16="http://schemas.microsoft.com/office/drawing/2014/main" id="{EEDAA716-EDDF-5941-A55E-C12C893A39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53180" y="0"/>
              <a:ext cx="538821" cy="562898"/>
            </a:xfrm>
            <a:custGeom>
              <a:avLst/>
              <a:gdLst>
                <a:gd name="connsiteX0" fmla="*/ 21 w 538821"/>
                <a:gd name="connsiteY0" fmla="*/ 0 h 562898"/>
                <a:gd name="connsiteX1" fmla="*/ 538821 w 538821"/>
                <a:gd name="connsiteY1" fmla="*/ 0 h 562898"/>
                <a:gd name="connsiteX2" fmla="*/ 538821 w 538821"/>
                <a:gd name="connsiteY2" fmla="*/ 562898 h 562898"/>
                <a:gd name="connsiteX3" fmla="*/ 451422 w 538821"/>
                <a:gd name="connsiteY3" fmla="*/ 554087 h 562898"/>
                <a:gd name="connsiteX4" fmla="*/ 0 w 538821"/>
                <a:gd name="connsiteY4" fmla="*/ 211 h 562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8821" h="562898">
                  <a:moveTo>
                    <a:pt x="21" y="0"/>
                  </a:moveTo>
                  <a:lnTo>
                    <a:pt x="538821" y="0"/>
                  </a:lnTo>
                  <a:lnTo>
                    <a:pt x="538821" y="562898"/>
                  </a:lnTo>
                  <a:lnTo>
                    <a:pt x="451422" y="554087"/>
                  </a:lnTo>
                  <a:cubicBezTo>
                    <a:pt x="193796" y="501369"/>
                    <a:pt x="0" y="273422"/>
                    <a:pt x="0" y="211"/>
                  </a:cubicBez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D33AAF3A-12A1-4A10-856C-3735737E66C9}"/>
              </a:ext>
            </a:extLst>
          </p:cNvPr>
          <p:cNvSpPr>
            <a:spLocks noGrp="1"/>
          </p:cNvSpPr>
          <p:nvPr>
            <p:ph type="title"/>
          </p:nvPr>
        </p:nvSpPr>
        <p:spPr>
          <a:xfrm>
            <a:off x="7493280" y="770890"/>
            <a:ext cx="4133560" cy="1268984"/>
          </a:xfrm>
        </p:spPr>
        <p:txBody>
          <a:bodyPr>
            <a:normAutofit/>
          </a:bodyPr>
          <a:lstStyle/>
          <a:p>
            <a:pPr>
              <a:lnSpc>
                <a:spcPct val="90000"/>
              </a:lnSpc>
            </a:pPr>
            <a:r>
              <a:rPr lang="en-GB" dirty="0"/>
              <a:t>Week 6 complete!</a:t>
            </a:r>
            <a:endParaRPr lang="en-GB"/>
          </a:p>
        </p:txBody>
      </p:sp>
      <p:sp>
        <p:nvSpPr>
          <p:cNvPr id="3" name="Content Placeholder 2">
            <a:extLst>
              <a:ext uri="{FF2B5EF4-FFF2-40B4-BE49-F238E27FC236}">
                <a16:creationId xmlns:a16="http://schemas.microsoft.com/office/drawing/2014/main" id="{922050C5-DE06-4479-AD6D-6A7F2F56B89D}"/>
              </a:ext>
            </a:extLst>
          </p:cNvPr>
          <p:cNvSpPr>
            <a:spLocks noGrp="1"/>
          </p:cNvSpPr>
          <p:nvPr>
            <p:ph idx="1"/>
          </p:nvPr>
        </p:nvSpPr>
        <p:spPr>
          <a:xfrm>
            <a:off x="7493280" y="2160016"/>
            <a:ext cx="4133560" cy="3601212"/>
          </a:xfrm>
        </p:spPr>
        <p:txBody>
          <a:bodyPr>
            <a:normAutofit/>
          </a:bodyPr>
          <a:lstStyle/>
          <a:p>
            <a:r>
              <a:rPr lang="en-GB" dirty="0"/>
              <a:t>Any questions?</a:t>
            </a:r>
          </a:p>
          <a:p>
            <a:endParaRPr lang="en-GB" dirty="0"/>
          </a:p>
          <a:p>
            <a:r>
              <a:rPr lang="en-GB" dirty="0"/>
              <a:t>Thanks for coming</a:t>
            </a:r>
          </a:p>
          <a:p>
            <a:endParaRPr lang="en-GB" dirty="0"/>
          </a:p>
          <a:p>
            <a:r>
              <a:rPr lang="en-GB" dirty="0"/>
              <a:t>See you soon!</a:t>
            </a:r>
          </a:p>
        </p:txBody>
      </p:sp>
      <p:pic>
        <p:nvPicPr>
          <p:cNvPr id="5" name="Picture 4" descr="Different coloured question marks">
            <a:extLst>
              <a:ext uri="{FF2B5EF4-FFF2-40B4-BE49-F238E27FC236}">
                <a16:creationId xmlns:a16="http://schemas.microsoft.com/office/drawing/2014/main" id="{C90E3CD8-AFD1-4DC6-962A-DE3A8129C665}"/>
              </a:ext>
            </a:extLst>
          </p:cNvPr>
          <p:cNvPicPr>
            <a:picLocks noChangeAspect="1"/>
          </p:cNvPicPr>
          <p:nvPr/>
        </p:nvPicPr>
        <p:blipFill rotWithShape="1">
          <a:blip r:embed="rId2"/>
          <a:srcRect l="19899" r="23284"/>
          <a:stretch/>
        </p:blipFill>
        <p:spPr>
          <a:xfrm>
            <a:off x="20" y="1"/>
            <a:ext cx="6927143" cy="6857999"/>
          </a:xfrm>
          <a:prstGeom prst="rect">
            <a:avLst/>
          </a:prstGeom>
        </p:spPr>
      </p:pic>
      <p:cxnSp>
        <p:nvCxnSpPr>
          <p:cNvPr id="17" name="Straight Connector 16">
            <a:extLst>
              <a:ext uri="{FF2B5EF4-FFF2-40B4-BE49-F238E27FC236}">
                <a16:creationId xmlns:a16="http://schemas.microsoft.com/office/drawing/2014/main" id="{BF3CF3DF-4809-5B42-9F22-9813913792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493279" y="6087110"/>
            <a:ext cx="413356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240750"/>
      </p:ext>
    </p:extLst>
  </p:cSld>
  <p:clrMapOvr>
    <a:masterClrMapping/>
  </p:clrMapOvr>
</p:sld>
</file>

<file path=ppt/theme/theme1.xml><?xml version="1.0" encoding="utf-8"?>
<a:theme xmlns:a="http://schemas.openxmlformats.org/drawingml/2006/main" name="PunchcardVTI">
  <a:themeElements>
    <a:clrScheme name="AnalogousFromDarkSeedLeftStep">
      <a:dk1>
        <a:srgbClr val="000000"/>
      </a:dk1>
      <a:lt1>
        <a:srgbClr val="FFFFFF"/>
      </a:lt1>
      <a:dk2>
        <a:srgbClr val="383620"/>
      </a:dk2>
      <a:lt2>
        <a:srgbClr val="E8E2E8"/>
      </a:lt2>
      <a:accent1>
        <a:srgbClr val="2CB92E"/>
      </a:accent1>
      <a:accent2>
        <a:srgbClr val="5DB61F"/>
      </a:accent2>
      <a:accent3>
        <a:srgbClr val="95AC29"/>
      </a:accent3>
      <a:accent4>
        <a:srgbClr val="C29C21"/>
      </a:accent4>
      <a:accent5>
        <a:srgbClr val="DB6E35"/>
      </a:accent5>
      <a:accent6>
        <a:srgbClr val="C9232F"/>
      </a:accent6>
      <a:hlink>
        <a:srgbClr val="AD7539"/>
      </a:hlink>
      <a:folHlink>
        <a:srgbClr val="7F7F7F"/>
      </a:folHlink>
    </a:clrScheme>
    <a:fontScheme name="Punchcard">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unchcardVTI" id="{C7262591-AF98-8F48-B56D-6342D2439B1A}" vid="{261D9F73-974A-B14E-9EAF-4871CCA60BB1}"/>
    </a:ext>
  </a:extLst>
</a:theme>
</file>

<file path=docProps/app.xml><?xml version="1.0" encoding="utf-8"?>
<Properties xmlns="http://schemas.openxmlformats.org/officeDocument/2006/extended-properties" xmlns:vt="http://schemas.openxmlformats.org/officeDocument/2006/docPropsVTypes">
  <TotalTime>0</TotalTime>
  <Words>1404</Words>
  <Application>Microsoft Office PowerPoint</Application>
  <PresentationFormat>Widescreen</PresentationFormat>
  <Paragraphs>118</Paragraphs>
  <Slides>28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28</vt:i4>
      </vt:variant>
    </vt:vector>
  </HeadingPairs>
  <TitlesOfParts>
    <vt:vector size="31" baseType="lpstr">
      <vt:lpstr>Arial</vt:lpstr>
      <vt:lpstr>Neue Haas Grotesk Text Pro</vt:lpstr>
      <vt:lpstr>PunchcardVTI</vt:lpstr>
      <vt:lpstr>Evidence Based Policing</vt:lpstr>
      <vt:lpstr>Theory in Crime Analysis</vt:lpstr>
      <vt:lpstr>Crime Analysis</vt:lpstr>
      <vt:lpstr>Rational Choice Theory Recap</vt:lpstr>
      <vt:lpstr>Rational Choice Theory – Clarke and Cornish (1985)</vt:lpstr>
      <vt:lpstr>Routine Activities Theory – Cohen and Felson (1979)</vt:lpstr>
      <vt:lpstr>Environmental Criminology</vt:lpstr>
      <vt:lpstr>Environmental Criminology</vt:lpstr>
      <vt:lpstr>Crime Pattern Theory</vt:lpstr>
      <vt:lpstr>Crime Pattern Theory</vt:lpstr>
      <vt:lpstr>Crime Pattern Theory</vt:lpstr>
      <vt:lpstr>Crime Pattern Theory</vt:lpstr>
      <vt:lpstr>Crime Pattern Theory</vt:lpstr>
      <vt:lpstr>Criminological Law</vt:lpstr>
      <vt:lpstr>Law of Crime Concentration</vt:lpstr>
      <vt:lpstr>Repeat Victimisation, Near Repeats and the 80/20 Rule</vt:lpstr>
      <vt:lpstr>Repeat Victimisation</vt:lpstr>
      <vt:lpstr>Repeat Victimisation</vt:lpstr>
      <vt:lpstr>Repeat Victimisation – Crime Clusters</vt:lpstr>
      <vt:lpstr>Crime Clusters</vt:lpstr>
      <vt:lpstr>The 80/20 Rule</vt:lpstr>
      <vt:lpstr>Situational Crime Prevention</vt:lpstr>
      <vt:lpstr>Displacement and Diffusion of Benefits</vt:lpstr>
      <vt:lpstr>Displacement of Crime</vt:lpstr>
      <vt:lpstr>Diffusion of Benefits</vt:lpstr>
      <vt:lpstr>Opportunity</vt:lpstr>
      <vt:lpstr>Crime Mapping</vt:lpstr>
      <vt:lpstr>Week 6 complete!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Evidence Based Policing</dc:title>
  <dc:creator>Luke Roach</dc:creator>
  <cp:lastModifiedBy>Luke Roach</cp:lastModifiedBy>
  <cp:revision>2</cp:revision>
  <dcterms:created xsi:type="dcterms:W3CDTF">2022-02-23T10:22:40Z</dcterms:created>
  <dcterms:modified xsi:type="dcterms:W3CDTF">2022-02-24T12:10:39Z</dcterms:modified>
</cp:coreProperties>
</file>