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38BD"/>
    <a:srgbClr val="860C8A"/>
    <a:srgbClr val="EB2DB8"/>
    <a:srgbClr val="82F3F5"/>
    <a:srgbClr val="785BBA"/>
    <a:srgbClr val="C1F582"/>
    <a:srgbClr val="49BA1C"/>
    <a:srgbClr val="2CC7C4"/>
    <a:srgbClr val="F28ADD"/>
    <a:srgbClr val="A10E0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79F07B-7570-FAA4-206B-A3DD170EB1B1}" v="82" dt="2026-06-30T17:53:12.504"/>
    <p1510:client id="{92A39CB4-7A5D-CEF3-6645-C9731A3A112A}" v="264" dt="2026-06-29T22:50:08.874"/>
    <p1510:client id="{BCE456D2-0A29-C018-CDF1-B84692793982}" v="29" dt="2026-06-29T22:58:42.223"/>
    <p1510:client id="{DD7F38CA-BAA5-45C5-F48B-C6342B2A95DD}" v="634" dt="2026-06-29T22:30:34.8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7/15/2026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1102119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7/15/2026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14095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7/15/2026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464646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7/15/2026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69353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7/15/2026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433162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7/15/2026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702914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7/15/2026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63879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7/15/2026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26582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7/15/2026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312190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7/15/2026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45486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7/15/2026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32260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7/15/2026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194024780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slideLayout" Target="../slideLayouts/slideLayout2.xml"/><Relationship Id="rId5" Type="http://schemas.openxmlformats.org/officeDocument/2006/relationships/image" Target="../media/image12.sv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640592"/>
            <a:ext cx="9144000" cy="2387600"/>
          </a:xfrm>
          <a:solidFill>
            <a:schemeClr val="bg1">
              <a:lumMod val="95000"/>
            </a:schemeClr>
          </a:solidFill>
        </p:spPr>
        <p:txBody>
          <a:bodyPr vert="horz" lIns="91440" tIns="45720" rIns="91440" bIns="45720" rtlCol="0" anchor="b">
            <a:noAutofit/>
          </a:bodyPr>
          <a:lstStyle/>
          <a:p>
            <a:pPr>
              <a:lnSpc>
                <a:spcPct val="150000"/>
              </a:lnSpc>
            </a:pPr>
            <a:r>
              <a:rPr lang="en-GB" sz="4000" dirty="0">
                <a:solidFill>
                  <a:srgbClr val="0F38BD"/>
                </a:solidFill>
                <a:latin typeface="Gill Sans MT"/>
              </a:rPr>
              <a:t>Nina mya </a:t>
            </a:r>
            <a:br>
              <a:rPr lang="en-GB" sz="4000" dirty="0">
                <a:latin typeface="Gill Sans MT"/>
              </a:rPr>
            </a:br>
            <a:r>
              <a:rPr lang="en-GB" sz="4000" dirty="0">
                <a:solidFill>
                  <a:srgbClr val="0F38BD"/>
                </a:solidFill>
                <a:latin typeface="Gill Sans MT"/>
              </a:rPr>
              <a:t>Student Number: 2328173</a:t>
            </a:r>
            <a:br>
              <a:rPr lang="en-GB" sz="4000" dirty="0">
                <a:latin typeface="Gill Sans MT"/>
              </a:rPr>
            </a:br>
            <a:r>
              <a:rPr lang="en-GB" sz="4000" dirty="0">
                <a:solidFill>
                  <a:srgbClr val="0F38BD"/>
                </a:solidFill>
                <a:latin typeface="Gill Sans MT"/>
              </a:rPr>
              <a:t>Module: Digital Skills and Research</a:t>
            </a:r>
            <a:r>
              <a:rPr lang="en-GB" sz="4000" dirty="0">
                <a:solidFill>
                  <a:srgbClr val="0F38BD"/>
                </a:solidFill>
                <a:latin typeface="Aptos Display"/>
              </a:rPr>
              <a:t> </a:t>
            </a:r>
            <a:r>
              <a:rPr lang="en-GB" sz="4000" dirty="0">
                <a:solidFill>
                  <a:srgbClr val="0F38BD"/>
                </a:solidFill>
                <a:latin typeface="Gill Sans MT"/>
              </a:rPr>
              <a:t>Methods</a:t>
            </a:r>
            <a:br>
              <a:rPr lang="en-GB" sz="4000" dirty="0">
                <a:latin typeface="Gill Sans MT"/>
              </a:rPr>
            </a:br>
            <a:r>
              <a:rPr lang="en-GB" sz="4000" dirty="0">
                <a:solidFill>
                  <a:srgbClr val="0F38BD"/>
                </a:solidFill>
                <a:latin typeface="Gill Sans MT"/>
              </a:rPr>
              <a:t>Module Code: LCHS4007</a:t>
            </a:r>
            <a:br>
              <a:rPr lang="en-GB" sz="4000" dirty="0">
                <a:latin typeface="Gill Sans MT"/>
              </a:rPr>
            </a:br>
            <a:r>
              <a:rPr lang="en-GB" sz="4000" dirty="0">
                <a:solidFill>
                  <a:srgbClr val="0F38BD"/>
                </a:solidFill>
                <a:latin typeface="Gill Sans MT"/>
              </a:rPr>
              <a:t>Lectuer: Hajra </a:t>
            </a:r>
            <a:r>
              <a:rPr lang="en-GB" sz="4000" dirty="0" err="1">
                <a:solidFill>
                  <a:srgbClr val="0F38BD"/>
                </a:solidFill>
                <a:latin typeface="Gill Sans MT"/>
              </a:rPr>
              <a:t>Mustasim</a:t>
            </a:r>
            <a:endParaRPr lang="en-GB" sz="4000">
              <a:solidFill>
                <a:srgbClr val="0F38BD"/>
              </a:solidFill>
              <a:latin typeface="Gill Sans M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A697-AEE3-A31B-5035-D7F0DDBDD712}"/>
              </a:ext>
            </a:extLst>
          </p:cNvPr>
          <p:cNvSpPr>
            <a:spLocks noGrp="1"/>
          </p:cNvSpPr>
          <p:nvPr>
            <p:ph type="title"/>
          </p:nvPr>
        </p:nvSpPr>
        <p:spPr>
          <a:xfrm>
            <a:off x="162705" y="251097"/>
            <a:ext cx="7489464" cy="1146772"/>
          </a:xfrm>
          <a:custGeom>
            <a:avLst/>
            <a:gdLst>
              <a:gd name="csX0" fmla="*/ 0 w 7489464"/>
              <a:gd name="csY0" fmla="*/ 0 h 1146772"/>
              <a:gd name="csX1" fmla="*/ 351429 w 7489464"/>
              <a:gd name="csY1" fmla="*/ 0 h 1146772"/>
              <a:gd name="csX2" fmla="*/ 1002436 w 7489464"/>
              <a:gd name="csY2" fmla="*/ 0 h 1146772"/>
              <a:gd name="csX3" fmla="*/ 1428759 w 7489464"/>
              <a:gd name="csY3" fmla="*/ 0 h 1146772"/>
              <a:gd name="csX4" fmla="*/ 2154661 w 7489464"/>
              <a:gd name="csY4" fmla="*/ 0 h 1146772"/>
              <a:gd name="csX5" fmla="*/ 2805668 w 7489464"/>
              <a:gd name="csY5" fmla="*/ 0 h 1146772"/>
              <a:gd name="csX6" fmla="*/ 3306886 w 7489464"/>
              <a:gd name="csY6" fmla="*/ 0 h 1146772"/>
              <a:gd name="csX7" fmla="*/ 3882999 w 7489464"/>
              <a:gd name="csY7" fmla="*/ 0 h 1146772"/>
              <a:gd name="csX8" fmla="*/ 4384217 w 7489464"/>
              <a:gd name="csY8" fmla="*/ 0 h 1146772"/>
              <a:gd name="csX9" fmla="*/ 5035224 w 7489464"/>
              <a:gd name="csY9" fmla="*/ 0 h 1146772"/>
              <a:gd name="csX10" fmla="*/ 5386653 w 7489464"/>
              <a:gd name="csY10" fmla="*/ 0 h 1146772"/>
              <a:gd name="csX11" fmla="*/ 5812976 w 7489464"/>
              <a:gd name="csY11" fmla="*/ 0 h 1146772"/>
              <a:gd name="csX12" fmla="*/ 6463984 w 7489464"/>
              <a:gd name="csY12" fmla="*/ 0 h 1146772"/>
              <a:gd name="csX13" fmla="*/ 6890307 w 7489464"/>
              <a:gd name="csY13" fmla="*/ 0 h 1146772"/>
              <a:gd name="csX14" fmla="*/ 7489464 w 7489464"/>
              <a:gd name="csY14" fmla="*/ 0 h 1146772"/>
              <a:gd name="csX15" fmla="*/ 7489464 w 7489464"/>
              <a:gd name="csY15" fmla="*/ 584854 h 1146772"/>
              <a:gd name="csX16" fmla="*/ 7489464 w 7489464"/>
              <a:gd name="csY16" fmla="*/ 1146772 h 1146772"/>
              <a:gd name="csX17" fmla="*/ 7138035 w 7489464"/>
              <a:gd name="csY17" fmla="*/ 1146772 h 1146772"/>
              <a:gd name="csX18" fmla="*/ 6711712 w 7489464"/>
              <a:gd name="csY18" fmla="*/ 1146772 h 1146772"/>
              <a:gd name="csX19" fmla="*/ 5985810 w 7489464"/>
              <a:gd name="csY19" fmla="*/ 1146772 h 1146772"/>
              <a:gd name="csX20" fmla="*/ 5409697 w 7489464"/>
              <a:gd name="csY20" fmla="*/ 1146772 h 1146772"/>
              <a:gd name="csX21" fmla="*/ 4983374 w 7489464"/>
              <a:gd name="csY21" fmla="*/ 1146772 h 1146772"/>
              <a:gd name="csX22" fmla="*/ 4332367 w 7489464"/>
              <a:gd name="csY22" fmla="*/ 1146772 h 1146772"/>
              <a:gd name="csX23" fmla="*/ 3831149 w 7489464"/>
              <a:gd name="csY23" fmla="*/ 1146772 h 1146772"/>
              <a:gd name="csX24" fmla="*/ 3329931 w 7489464"/>
              <a:gd name="csY24" fmla="*/ 1146772 h 1146772"/>
              <a:gd name="csX25" fmla="*/ 2903608 w 7489464"/>
              <a:gd name="csY25" fmla="*/ 1146772 h 1146772"/>
              <a:gd name="csX26" fmla="*/ 2477284 w 7489464"/>
              <a:gd name="csY26" fmla="*/ 1146772 h 1146772"/>
              <a:gd name="csX27" fmla="*/ 1901172 w 7489464"/>
              <a:gd name="csY27" fmla="*/ 1146772 h 1146772"/>
              <a:gd name="csX28" fmla="*/ 1474848 w 7489464"/>
              <a:gd name="csY28" fmla="*/ 1146772 h 1146772"/>
              <a:gd name="csX29" fmla="*/ 973630 w 7489464"/>
              <a:gd name="csY29" fmla="*/ 1146772 h 1146772"/>
              <a:gd name="csX30" fmla="*/ 622202 w 7489464"/>
              <a:gd name="csY30" fmla="*/ 1146772 h 1146772"/>
              <a:gd name="csX31" fmla="*/ 0 w 7489464"/>
              <a:gd name="csY31" fmla="*/ 1146772 h 1146772"/>
              <a:gd name="csX32" fmla="*/ 0 w 7489464"/>
              <a:gd name="csY32" fmla="*/ 596321 h 1146772"/>
              <a:gd name="csX33" fmla="*/ 0 w 7489464"/>
              <a:gd name="csY33" fmla="*/ 0 h 11467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7489464" h="1146772" fill="none" extrusionOk="0">
                <a:moveTo>
                  <a:pt x="0" y="0"/>
                </a:moveTo>
                <a:cubicBezTo>
                  <a:pt x="90267" y="-40462"/>
                  <a:pt x="210698" y="3599"/>
                  <a:pt x="351429" y="0"/>
                </a:cubicBezTo>
                <a:cubicBezTo>
                  <a:pt x="492160" y="-3599"/>
                  <a:pt x="682812" y="7813"/>
                  <a:pt x="1002436" y="0"/>
                </a:cubicBezTo>
                <a:cubicBezTo>
                  <a:pt x="1322060" y="-7813"/>
                  <a:pt x="1272824" y="49361"/>
                  <a:pt x="1428759" y="0"/>
                </a:cubicBezTo>
                <a:cubicBezTo>
                  <a:pt x="1584694" y="-49361"/>
                  <a:pt x="1948578" y="33627"/>
                  <a:pt x="2154661" y="0"/>
                </a:cubicBezTo>
                <a:cubicBezTo>
                  <a:pt x="2360744" y="-33627"/>
                  <a:pt x="2492964" y="9451"/>
                  <a:pt x="2805668" y="0"/>
                </a:cubicBezTo>
                <a:cubicBezTo>
                  <a:pt x="3118372" y="-9451"/>
                  <a:pt x="3107856" y="37649"/>
                  <a:pt x="3306886" y="0"/>
                </a:cubicBezTo>
                <a:cubicBezTo>
                  <a:pt x="3505916" y="-37649"/>
                  <a:pt x="3633624" y="10506"/>
                  <a:pt x="3882999" y="0"/>
                </a:cubicBezTo>
                <a:cubicBezTo>
                  <a:pt x="4132374" y="-10506"/>
                  <a:pt x="4260965" y="38498"/>
                  <a:pt x="4384217" y="0"/>
                </a:cubicBezTo>
                <a:cubicBezTo>
                  <a:pt x="4507469" y="-38498"/>
                  <a:pt x="4735653" y="3382"/>
                  <a:pt x="5035224" y="0"/>
                </a:cubicBezTo>
                <a:cubicBezTo>
                  <a:pt x="5334795" y="-3382"/>
                  <a:pt x="5240499" y="37937"/>
                  <a:pt x="5386653" y="0"/>
                </a:cubicBezTo>
                <a:cubicBezTo>
                  <a:pt x="5532807" y="-37937"/>
                  <a:pt x="5725954" y="15712"/>
                  <a:pt x="5812976" y="0"/>
                </a:cubicBezTo>
                <a:cubicBezTo>
                  <a:pt x="5899998" y="-15712"/>
                  <a:pt x="6283728" y="13300"/>
                  <a:pt x="6463984" y="0"/>
                </a:cubicBezTo>
                <a:cubicBezTo>
                  <a:pt x="6644240" y="-13300"/>
                  <a:pt x="6738482" y="43389"/>
                  <a:pt x="6890307" y="0"/>
                </a:cubicBezTo>
                <a:cubicBezTo>
                  <a:pt x="7042132" y="-43389"/>
                  <a:pt x="7287621" y="69093"/>
                  <a:pt x="7489464" y="0"/>
                </a:cubicBezTo>
                <a:cubicBezTo>
                  <a:pt x="7510033" y="126167"/>
                  <a:pt x="7440514" y="455540"/>
                  <a:pt x="7489464" y="584854"/>
                </a:cubicBezTo>
                <a:cubicBezTo>
                  <a:pt x="7538414" y="714168"/>
                  <a:pt x="7472731" y="973739"/>
                  <a:pt x="7489464" y="1146772"/>
                </a:cubicBezTo>
                <a:cubicBezTo>
                  <a:pt x="7414528" y="1162298"/>
                  <a:pt x="7305171" y="1110751"/>
                  <a:pt x="7138035" y="1146772"/>
                </a:cubicBezTo>
                <a:cubicBezTo>
                  <a:pt x="6970899" y="1182793"/>
                  <a:pt x="6866382" y="1107374"/>
                  <a:pt x="6711712" y="1146772"/>
                </a:cubicBezTo>
                <a:cubicBezTo>
                  <a:pt x="6557042" y="1186170"/>
                  <a:pt x="6155472" y="1119808"/>
                  <a:pt x="5985810" y="1146772"/>
                </a:cubicBezTo>
                <a:cubicBezTo>
                  <a:pt x="5816148" y="1173736"/>
                  <a:pt x="5579091" y="1079021"/>
                  <a:pt x="5409697" y="1146772"/>
                </a:cubicBezTo>
                <a:cubicBezTo>
                  <a:pt x="5240303" y="1214523"/>
                  <a:pt x="5147657" y="1106351"/>
                  <a:pt x="4983374" y="1146772"/>
                </a:cubicBezTo>
                <a:cubicBezTo>
                  <a:pt x="4819091" y="1187193"/>
                  <a:pt x="4527369" y="1125058"/>
                  <a:pt x="4332367" y="1146772"/>
                </a:cubicBezTo>
                <a:cubicBezTo>
                  <a:pt x="4137365" y="1168486"/>
                  <a:pt x="4038327" y="1144878"/>
                  <a:pt x="3831149" y="1146772"/>
                </a:cubicBezTo>
                <a:cubicBezTo>
                  <a:pt x="3623971" y="1148666"/>
                  <a:pt x="3477461" y="1133930"/>
                  <a:pt x="3329931" y="1146772"/>
                </a:cubicBezTo>
                <a:cubicBezTo>
                  <a:pt x="3182401" y="1159614"/>
                  <a:pt x="3071134" y="1101112"/>
                  <a:pt x="2903608" y="1146772"/>
                </a:cubicBezTo>
                <a:cubicBezTo>
                  <a:pt x="2736082" y="1192432"/>
                  <a:pt x="2613120" y="1117493"/>
                  <a:pt x="2477284" y="1146772"/>
                </a:cubicBezTo>
                <a:cubicBezTo>
                  <a:pt x="2341448" y="1176051"/>
                  <a:pt x="2155471" y="1134197"/>
                  <a:pt x="1901172" y="1146772"/>
                </a:cubicBezTo>
                <a:cubicBezTo>
                  <a:pt x="1646873" y="1159347"/>
                  <a:pt x="1650072" y="1118518"/>
                  <a:pt x="1474848" y="1146772"/>
                </a:cubicBezTo>
                <a:cubicBezTo>
                  <a:pt x="1299624" y="1175026"/>
                  <a:pt x="1199436" y="1106279"/>
                  <a:pt x="973630" y="1146772"/>
                </a:cubicBezTo>
                <a:cubicBezTo>
                  <a:pt x="747824" y="1187265"/>
                  <a:pt x="741269" y="1145754"/>
                  <a:pt x="622202" y="1146772"/>
                </a:cubicBezTo>
                <a:cubicBezTo>
                  <a:pt x="503135" y="1147790"/>
                  <a:pt x="277440" y="1132168"/>
                  <a:pt x="0" y="1146772"/>
                </a:cubicBezTo>
                <a:cubicBezTo>
                  <a:pt x="-35317" y="876194"/>
                  <a:pt x="27326" y="709883"/>
                  <a:pt x="0" y="596321"/>
                </a:cubicBezTo>
                <a:cubicBezTo>
                  <a:pt x="-27326" y="482759"/>
                  <a:pt x="11462" y="272013"/>
                  <a:pt x="0" y="0"/>
                </a:cubicBezTo>
                <a:close/>
              </a:path>
              <a:path w="7489464" h="1146772" stroke="0" extrusionOk="0">
                <a:moveTo>
                  <a:pt x="0" y="0"/>
                </a:moveTo>
                <a:cubicBezTo>
                  <a:pt x="212724" y="-623"/>
                  <a:pt x="365265" y="26288"/>
                  <a:pt x="576113" y="0"/>
                </a:cubicBezTo>
                <a:cubicBezTo>
                  <a:pt x="786961" y="-26288"/>
                  <a:pt x="793568" y="9134"/>
                  <a:pt x="927541" y="0"/>
                </a:cubicBezTo>
                <a:cubicBezTo>
                  <a:pt x="1061514" y="-9134"/>
                  <a:pt x="1309641" y="52495"/>
                  <a:pt x="1503654" y="0"/>
                </a:cubicBezTo>
                <a:cubicBezTo>
                  <a:pt x="1697667" y="-52495"/>
                  <a:pt x="2039344" y="16354"/>
                  <a:pt x="2229556" y="0"/>
                </a:cubicBezTo>
                <a:cubicBezTo>
                  <a:pt x="2419768" y="-16354"/>
                  <a:pt x="2676282" y="66373"/>
                  <a:pt x="2955458" y="0"/>
                </a:cubicBezTo>
                <a:cubicBezTo>
                  <a:pt x="3234634" y="-66373"/>
                  <a:pt x="3249810" y="35948"/>
                  <a:pt x="3456676" y="0"/>
                </a:cubicBezTo>
                <a:cubicBezTo>
                  <a:pt x="3663542" y="-35948"/>
                  <a:pt x="3682343" y="30586"/>
                  <a:pt x="3882999" y="0"/>
                </a:cubicBezTo>
                <a:cubicBezTo>
                  <a:pt x="4083655" y="-30586"/>
                  <a:pt x="4266785" y="29228"/>
                  <a:pt x="4459112" y="0"/>
                </a:cubicBezTo>
                <a:cubicBezTo>
                  <a:pt x="4651439" y="-29228"/>
                  <a:pt x="4881825" y="45971"/>
                  <a:pt x="5035224" y="0"/>
                </a:cubicBezTo>
                <a:cubicBezTo>
                  <a:pt x="5188623" y="-45971"/>
                  <a:pt x="5299539" y="34222"/>
                  <a:pt x="5461548" y="0"/>
                </a:cubicBezTo>
                <a:cubicBezTo>
                  <a:pt x="5623557" y="-34222"/>
                  <a:pt x="5651646" y="40263"/>
                  <a:pt x="5812976" y="0"/>
                </a:cubicBezTo>
                <a:cubicBezTo>
                  <a:pt x="5974306" y="-40263"/>
                  <a:pt x="6321838" y="69068"/>
                  <a:pt x="6463984" y="0"/>
                </a:cubicBezTo>
                <a:cubicBezTo>
                  <a:pt x="6606130" y="-69068"/>
                  <a:pt x="7167985" y="76145"/>
                  <a:pt x="7489464" y="0"/>
                </a:cubicBezTo>
                <a:cubicBezTo>
                  <a:pt x="7523518" y="164670"/>
                  <a:pt x="7465986" y="371172"/>
                  <a:pt x="7489464" y="573386"/>
                </a:cubicBezTo>
                <a:cubicBezTo>
                  <a:pt x="7512942" y="775600"/>
                  <a:pt x="7473434" y="892744"/>
                  <a:pt x="7489464" y="1146772"/>
                </a:cubicBezTo>
                <a:cubicBezTo>
                  <a:pt x="7355519" y="1190275"/>
                  <a:pt x="7062652" y="1103335"/>
                  <a:pt x="6838457" y="1146772"/>
                </a:cubicBezTo>
                <a:cubicBezTo>
                  <a:pt x="6614262" y="1190209"/>
                  <a:pt x="6458141" y="1128905"/>
                  <a:pt x="6262344" y="1146772"/>
                </a:cubicBezTo>
                <a:cubicBezTo>
                  <a:pt x="6066547" y="1164639"/>
                  <a:pt x="5948920" y="1123874"/>
                  <a:pt x="5686232" y="1146772"/>
                </a:cubicBezTo>
                <a:cubicBezTo>
                  <a:pt x="5423544" y="1169670"/>
                  <a:pt x="5317126" y="1113853"/>
                  <a:pt x="5185014" y="1146772"/>
                </a:cubicBezTo>
                <a:cubicBezTo>
                  <a:pt x="5052902" y="1179691"/>
                  <a:pt x="4856553" y="1091865"/>
                  <a:pt x="4608901" y="1146772"/>
                </a:cubicBezTo>
                <a:cubicBezTo>
                  <a:pt x="4361249" y="1201679"/>
                  <a:pt x="4308624" y="1088332"/>
                  <a:pt x="4107683" y="1146772"/>
                </a:cubicBezTo>
                <a:cubicBezTo>
                  <a:pt x="3906742" y="1205212"/>
                  <a:pt x="3603863" y="1099707"/>
                  <a:pt x="3456676" y="1146772"/>
                </a:cubicBezTo>
                <a:cubicBezTo>
                  <a:pt x="3309489" y="1193837"/>
                  <a:pt x="3196299" y="1135087"/>
                  <a:pt x="3030352" y="1146772"/>
                </a:cubicBezTo>
                <a:cubicBezTo>
                  <a:pt x="2864405" y="1158457"/>
                  <a:pt x="2754774" y="1124155"/>
                  <a:pt x="2529134" y="1146772"/>
                </a:cubicBezTo>
                <a:cubicBezTo>
                  <a:pt x="2303494" y="1169389"/>
                  <a:pt x="2220700" y="1097754"/>
                  <a:pt x="2027916" y="1146772"/>
                </a:cubicBezTo>
                <a:cubicBezTo>
                  <a:pt x="1835132" y="1195790"/>
                  <a:pt x="1682704" y="1086989"/>
                  <a:pt x="1526698" y="1146772"/>
                </a:cubicBezTo>
                <a:cubicBezTo>
                  <a:pt x="1370692" y="1206555"/>
                  <a:pt x="1230143" y="1145746"/>
                  <a:pt x="1025480" y="1146772"/>
                </a:cubicBezTo>
                <a:cubicBezTo>
                  <a:pt x="820817" y="1147798"/>
                  <a:pt x="454488" y="1140597"/>
                  <a:pt x="0" y="1146772"/>
                </a:cubicBezTo>
                <a:cubicBezTo>
                  <a:pt x="-49595" y="912446"/>
                  <a:pt x="26290" y="770461"/>
                  <a:pt x="0" y="573386"/>
                </a:cubicBezTo>
                <a:cubicBezTo>
                  <a:pt x="-26290" y="376311"/>
                  <a:pt x="49438" y="216086"/>
                  <a:pt x="0" y="0"/>
                </a:cubicBezTo>
                <a:close/>
              </a:path>
            </a:pathLst>
          </a:custGeom>
          <a:ln w="28575">
            <a:solidFill>
              <a:srgbClr val="2CC7C4"/>
            </a:solidFill>
            <a:extLst>
              <a:ext uri="{C807C97D-BFC1-408E-A445-0C87EB9F89A2}">
                <ask:lineSketchStyleProps xmlns:ask="http://schemas.microsoft.com/office/drawing/2018/sketchyshapes" sd="2179271243">
                  <ask:type>
                    <ask:lineSketchScribble/>
                  </ask:type>
                </ask:lineSketchStyleProps>
              </a:ext>
            </a:extLst>
          </a:ln>
        </p:spPr>
        <p:txBody>
          <a:bodyPr/>
          <a:lstStyle/>
          <a:p>
            <a:br>
              <a:rPr lang="en-GB" sz="2800" dirty="0">
                <a:solidFill>
                  <a:srgbClr val="F28ADD"/>
                </a:solidFill>
                <a:highlight>
                  <a:srgbClr val="FFFFFF"/>
                </a:highlight>
                <a:latin typeface="Gill Sans MT"/>
                <a:cs typeface="Arial"/>
              </a:rPr>
            </a:br>
            <a:r>
              <a:rPr lang="en-GB" sz="2800" b="1">
                <a:solidFill>
                  <a:srgbClr val="F28ADD"/>
                </a:solidFill>
                <a:highlight>
                  <a:srgbClr val="FFFFFF"/>
                </a:highlight>
                <a:latin typeface="Gill Sans MT"/>
                <a:cs typeface="Arial"/>
              </a:rPr>
              <a:t>How Mayfair </a:t>
            </a:r>
            <a:r>
              <a:rPr lang="en-GB" sz="2800">
                <a:solidFill>
                  <a:srgbClr val="F28ADD"/>
                </a:solidFill>
                <a:highlight>
                  <a:srgbClr val="FFFFFF"/>
                </a:highlight>
                <a:latin typeface="Gill Sans MT"/>
                <a:cs typeface="Arial"/>
              </a:rPr>
              <a:t>Currently</a:t>
            </a:r>
            <a:r>
              <a:rPr lang="en-GB" sz="2800" b="1">
                <a:solidFill>
                  <a:srgbClr val="F28ADD"/>
                </a:solidFill>
                <a:highlight>
                  <a:srgbClr val="FFFFFF"/>
                </a:highlight>
                <a:latin typeface="Gill Sans MT"/>
                <a:cs typeface="Arial"/>
              </a:rPr>
              <a:t> </a:t>
            </a:r>
            <a:r>
              <a:rPr lang="en-GB" sz="2800">
                <a:solidFill>
                  <a:srgbClr val="F28ADD"/>
                </a:solidFill>
                <a:highlight>
                  <a:srgbClr val="FFFFFF"/>
                </a:highlight>
                <a:latin typeface="Gill Sans MT"/>
                <a:cs typeface="Arial"/>
              </a:rPr>
              <a:t>Completes</a:t>
            </a:r>
            <a:r>
              <a:rPr lang="en-GB" sz="2800" b="1">
                <a:solidFill>
                  <a:srgbClr val="F28ADD"/>
                </a:solidFill>
                <a:highlight>
                  <a:srgbClr val="FFFFFF"/>
                </a:highlight>
                <a:latin typeface="Gill Sans MT"/>
                <a:cs typeface="Arial"/>
              </a:rPr>
              <a:t> </a:t>
            </a:r>
            <a:r>
              <a:rPr lang="en-GB" sz="2800">
                <a:solidFill>
                  <a:srgbClr val="F28ADD"/>
                </a:solidFill>
                <a:highlight>
                  <a:srgbClr val="FFFFFF"/>
                </a:highlight>
                <a:latin typeface="Gill Sans MT"/>
                <a:cs typeface="Arial"/>
              </a:rPr>
              <a:t>The</a:t>
            </a:r>
            <a:r>
              <a:rPr lang="en-GB" sz="2800" b="1">
                <a:solidFill>
                  <a:srgbClr val="F28ADD"/>
                </a:solidFill>
                <a:highlight>
                  <a:srgbClr val="FFFFFF"/>
                </a:highlight>
                <a:latin typeface="Gill Sans MT"/>
                <a:cs typeface="Arial"/>
              </a:rPr>
              <a:t> </a:t>
            </a:r>
            <a:r>
              <a:rPr lang="en-GB" sz="2800">
                <a:solidFill>
                  <a:srgbClr val="F28ADD"/>
                </a:solidFill>
                <a:highlight>
                  <a:srgbClr val="FFFFFF"/>
                </a:highlight>
                <a:latin typeface="Gill Sans MT"/>
                <a:cs typeface="Arial"/>
              </a:rPr>
              <a:t>Task</a:t>
            </a:r>
            <a:endParaRPr lang="en-US">
              <a:solidFill>
                <a:srgbClr val="F28ADD"/>
              </a:solidFill>
              <a:latin typeface="Gill Sans MT"/>
            </a:endParaRPr>
          </a:p>
        </p:txBody>
      </p:sp>
      <p:sp>
        <p:nvSpPr>
          <p:cNvPr id="3" name="Content Placeholder 2">
            <a:extLst>
              <a:ext uri="{FF2B5EF4-FFF2-40B4-BE49-F238E27FC236}">
                <a16:creationId xmlns:a16="http://schemas.microsoft.com/office/drawing/2014/main" id="{E3277733-D7AF-AFDF-C113-0104C76E8BC4}"/>
              </a:ext>
            </a:extLst>
          </p:cNvPr>
          <p:cNvSpPr>
            <a:spLocks noGrp="1"/>
          </p:cNvSpPr>
          <p:nvPr>
            <p:ph idx="1"/>
          </p:nvPr>
        </p:nvSpPr>
        <p:spPr>
          <a:xfrm>
            <a:off x="162704" y="1925989"/>
            <a:ext cx="8142608" cy="4804285"/>
          </a:xfrm>
          <a:custGeom>
            <a:avLst/>
            <a:gdLst>
              <a:gd name="csX0" fmla="*/ 0 w 8142608"/>
              <a:gd name="csY0" fmla="*/ 0 h 4804285"/>
              <a:gd name="csX1" fmla="*/ 581615 w 8142608"/>
              <a:gd name="csY1" fmla="*/ 0 h 4804285"/>
              <a:gd name="csX2" fmla="*/ 1163230 w 8142608"/>
              <a:gd name="csY2" fmla="*/ 0 h 4804285"/>
              <a:gd name="csX3" fmla="*/ 1581992 w 8142608"/>
              <a:gd name="csY3" fmla="*/ 0 h 4804285"/>
              <a:gd name="csX4" fmla="*/ 2245033 w 8142608"/>
              <a:gd name="csY4" fmla="*/ 0 h 4804285"/>
              <a:gd name="csX5" fmla="*/ 2989500 w 8142608"/>
              <a:gd name="csY5" fmla="*/ 0 h 4804285"/>
              <a:gd name="csX6" fmla="*/ 3652541 w 8142608"/>
              <a:gd name="csY6" fmla="*/ 0 h 4804285"/>
              <a:gd name="csX7" fmla="*/ 4397008 w 8142608"/>
              <a:gd name="csY7" fmla="*/ 0 h 4804285"/>
              <a:gd name="csX8" fmla="*/ 5060049 w 8142608"/>
              <a:gd name="csY8" fmla="*/ 0 h 4804285"/>
              <a:gd name="csX9" fmla="*/ 5641664 w 8142608"/>
              <a:gd name="csY9" fmla="*/ 0 h 4804285"/>
              <a:gd name="csX10" fmla="*/ 6223279 w 8142608"/>
              <a:gd name="csY10" fmla="*/ 0 h 4804285"/>
              <a:gd name="csX11" fmla="*/ 6560616 w 8142608"/>
              <a:gd name="csY11" fmla="*/ 0 h 4804285"/>
              <a:gd name="csX12" fmla="*/ 6979378 w 8142608"/>
              <a:gd name="csY12" fmla="*/ 0 h 4804285"/>
              <a:gd name="csX13" fmla="*/ 7316715 w 8142608"/>
              <a:gd name="csY13" fmla="*/ 0 h 4804285"/>
              <a:gd name="csX14" fmla="*/ 8142608 w 8142608"/>
              <a:gd name="csY14" fmla="*/ 0 h 4804285"/>
              <a:gd name="csX15" fmla="*/ 8142608 w 8142608"/>
              <a:gd name="csY15" fmla="*/ 533809 h 4804285"/>
              <a:gd name="csX16" fmla="*/ 8142608 w 8142608"/>
              <a:gd name="csY16" fmla="*/ 1067619 h 4804285"/>
              <a:gd name="csX17" fmla="*/ 8142608 w 8142608"/>
              <a:gd name="csY17" fmla="*/ 1553385 h 4804285"/>
              <a:gd name="csX18" fmla="*/ 8142608 w 8142608"/>
              <a:gd name="csY18" fmla="*/ 2183281 h 4804285"/>
              <a:gd name="csX19" fmla="*/ 8142608 w 8142608"/>
              <a:gd name="csY19" fmla="*/ 2621004 h 4804285"/>
              <a:gd name="csX20" fmla="*/ 8142608 w 8142608"/>
              <a:gd name="csY20" fmla="*/ 3154814 h 4804285"/>
              <a:gd name="csX21" fmla="*/ 8142608 w 8142608"/>
              <a:gd name="csY21" fmla="*/ 3592538 h 4804285"/>
              <a:gd name="csX22" fmla="*/ 8142608 w 8142608"/>
              <a:gd name="csY22" fmla="*/ 4222433 h 4804285"/>
              <a:gd name="csX23" fmla="*/ 8142608 w 8142608"/>
              <a:gd name="csY23" fmla="*/ 4804285 h 4804285"/>
              <a:gd name="csX24" fmla="*/ 7560993 w 8142608"/>
              <a:gd name="csY24" fmla="*/ 4804285 h 4804285"/>
              <a:gd name="csX25" fmla="*/ 7060804 w 8142608"/>
              <a:gd name="csY25" fmla="*/ 4804285 h 4804285"/>
              <a:gd name="csX26" fmla="*/ 6316337 w 8142608"/>
              <a:gd name="csY26" fmla="*/ 4804285 h 4804285"/>
              <a:gd name="csX27" fmla="*/ 5653296 w 8142608"/>
              <a:gd name="csY27" fmla="*/ 4804285 h 4804285"/>
              <a:gd name="csX28" fmla="*/ 5234534 w 8142608"/>
              <a:gd name="csY28" fmla="*/ 4804285 h 4804285"/>
              <a:gd name="csX29" fmla="*/ 4490067 w 8142608"/>
              <a:gd name="csY29" fmla="*/ 4804285 h 4804285"/>
              <a:gd name="csX30" fmla="*/ 4152730 w 8142608"/>
              <a:gd name="csY30" fmla="*/ 4804285 h 4804285"/>
              <a:gd name="csX31" fmla="*/ 3571115 w 8142608"/>
              <a:gd name="csY31" fmla="*/ 4804285 h 4804285"/>
              <a:gd name="csX32" fmla="*/ 2989500 w 8142608"/>
              <a:gd name="csY32" fmla="*/ 4804285 h 4804285"/>
              <a:gd name="csX33" fmla="*/ 2326459 w 8142608"/>
              <a:gd name="csY33" fmla="*/ 4804285 h 4804285"/>
              <a:gd name="csX34" fmla="*/ 1907697 w 8142608"/>
              <a:gd name="csY34" fmla="*/ 4804285 h 4804285"/>
              <a:gd name="csX35" fmla="*/ 1488934 w 8142608"/>
              <a:gd name="csY35" fmla="*/ 4804285 h 4804285"/>
              <a:gd name="csX36" fmla="*/ 1151597 w 8142608"/>
              <a:gd name="csY36" fmla="*/ 4804285 h 4804285"/>
              <a:gd name="csX37" fmla="*/ 732835 w 8142608"/>
              <a:gd name="csY37" fmla="*/ 4804285 h 4804285"/>
              <a:gd name="csX38" fmla="*/ 0 w 8142608"/>
              <a:gd name="csY38" fmla="*/ 4804285 h 4804285"/>
              <a:gd name="csX39" fmla="*/ 0 w 8142608"/>
              <a:gd name="csY39" fmla="*/ 4174390 h 4804285"/>
              <a:gd name="csX40" fmla="*/ 0 w 8142608"/>
              <a:gd name="csY40" fmla="*/ 3784709 h 4804285"/>
              <a:gd name="csX41" fmla="*/ 0 w 8142608"/>
              <a:gd name="csY41" fmla="*/ 3346985 h 4804285"/>
              <a:gd name="csX42" fmla="*/ 0 w 8142608"/>
              <a:gd name="csY42" fmla="*/ 2717090 h 4804285"/>
              <a:gd name="csX43" fmla="*/ 0 w 8142608"/>
              <a:gd name="csY43" fmla="*/ 2135238 h 4804285"/>
              <a:gd name="csX44" fmla="*/ 0 w 8142608"/>
              <a:gd name="csY44" fmla="*/ 1505343 h 4804285"/>
              <a:gd name="csX45" fmla="*/ 0 w 8142608"/>
              <a:gd name="csY45" fmla="*/ 971533 h 4804285"/>
              <a:gd name="csX46" fmla="*/ 0 w 8142608"/>
              <a:gd name="csY46" fmla="*/ 533809 h 4804285"/>
              <a:gd name="csX47" fmla="*/ 0 w 8142608"/>
              <a:gd name="csY47" fmla="*/ 0 h 48042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Lst>
            <a:rect l="l" t="t" r="r" b="b"/>
            <a:pathLst>
              <a:path w="8142608" h="4804285" fill="none" extrusionOk="0">
                <a:moveTo>
                  <a:pt x="0" y="0"/>
                </a:moveTo>
                <a:cubicBezTo>
                  <a:pt x="127219" y="-19962"/>
                  <a:pt x="427771" y="69754"/>
                  <a:pt x="581615" y="0"/>
                </a:cubicBezTo>
                <a:cubicBezTo>
                  <a:pt x="735460" y="-69754"/>
                  <a:pt x="988082" y="15294"/>
                  <a:pt x="1163230" y="0"/>
                </a:cubicBezTo>
                <a:cubicBezTo>
                  <a:pt x="1338378" y="-15294"/>
                  <a:pt x="1404295" y="45256"/>
                  <a:pt x="1581992" y="0"/>
                </a:cubicBezTo>
                <a:cubicBezTo>
                  <a:pt x="1759689" y="-45256"/>
                  <a:pt x="2032337" y="7346"/>
                  <a:pt x="2245033" y="0"/>
                </a:cubicBezTo>
                <a:cubicBezTo>
                  <a:pt x="2457729" y="-7346"/>
                  <a:pt x="2760334" y="9512"/>
                  <a:pt x="2989500" y="0"/>
                </a:cubicBezTo>
                <a:cubicBezTo>
                  <a:pt x="3218666" y="-9512"/>
                  <a:pt x="3325106" y="62831"/>
                  <a:pt x="3652541" y="0"/>
                </a:cubicBezTo>
                <a:cubicBezTo>
                  <a:pt x="3979976" y="-62831"/>
                  <a:pt x="4161300" y="53369"/>
                  <a:pt x="4397008" y="0"/>
                </a:cubicBezTo>
                <a:cubicBezTo>
                  <a:pt x="4632716" y="-53369"/>
                  <a:pt x="4881843" y="39924"/>
                  <a:pt x="5060049" y="0"/>
                </a:cubicBezTo>
                <a:cubicBezTo>
                  <a:pt x="5238255" y="-39924"/>
                  <a:pt x="5353488" y="25419"/>
                  <a:pt x="5641664" y="0"/>
                </a:cubicBezTo>
                <a:cubicBezTo>
                  <a:pt x="5929841" y="-25419"/>
                  <a:pt x="5994082" y="12770"/>
                  <a:pt x="6223279" y="0"/>
                </a:cubicBezTo>
                <a:cubicBezTo>
                  <a:pt x="6452476" y="-12770"/>
                  <a:pt x="6474542" y="14388"/>
                  <a:pt x="6560616" y="0"/>
                </a:cubicBezTo>
                <a:cubicBezTo>
                  <a:pt x="6646690" y="-14388"/>
                  <a:pt x="6788112" y="5464"/>
                  <a:pt x="6979378" y="0"/>
                </a:cubicBezTo>
                <a:cubicBezTo>
                  <a:pt x="7170644" y="-5464"/>
                  <a:pt x="7175341" y="33759"/>
                  <a:pt x="7316715" y="0"/>
                </a:cubicBezTo>
                <a:cubicBezTo>
                  <a:pt x="7458089" y="-33759"/>
                  <a:pt x="7898671" y="36419"/>
                  <a:pt x="8142608" y="0"/>
                </a:cubicBezTo>
                <a:cubicBezTo>
                  <a:pt x="8158206" y="117624"/>
                  <a:pt x="8083528" y="425061"/>
                  <a:pt x="8142608" y="533809"/>
                </a:cubicBezTo>
                <a:cubicBezTo>
                  <a:pt x="8201688" y="642557"/>
                  <a:pt x="8107556" y="942845"/>
                  <a:pt x="8142608" y="1067619"/>
                </a:cubicBezTo>
                <a:cubicBezTo>
                  <a:pt x="8177660" y="1192393"/>
                  <a:pt x="8141976" y="1431313"/>
                  <a:pt x="8142608" y="1553385"/>
                </a:cubicBezTo>
                <a:cubicBezTo>
                  <a:pt x="8143240" y="1675457"/>
                  <a:pt x="8087331" y="2056003"/>
                  <a:pt x="8142608" y="2183281"/>
                </a:cubicBezTo>
                <a:cubicBezTo>
                  <a:pt x="8197885" y="2310559"/>
                  <a:pt x="8106549" y="2439726"/>
                  <a:pt x="8142608" y="2621004"/>
                </a:cubicBezTo>
                <a:cubicBezTo>
                  <a:pt x="8178667" y="2802282"/>
                  <a:pt x="8120638" y="3034385"/>
                  <a:pt x="8142608" y="3154814"/>
                </a:cubicBezTo>
                <a:cubicBezTo>
                  <a:pt x="8164578" y="3275243"/>
                  <a:pt x="8105077" y="3479489"/>
                  <a:pt x="8142608" y="3592538"/>
                </a:cubicBezTo>
                <a:cubicBezTo>
                  <a:pt x="8180139" y="3705587"/>
                  <a:pt x="8114422" y="4003100"/>
                  <a:pt x="8142608" y="4222433"/>
                </a:cubicBezTo>
                <a:cubicBezTo>
                  <a:pt x="8170794" y="4441766"/>
                  <a:pt x="8134765" y="4608660"/>
                  <a:pt x="8142608" y="4804285"/>
                </a:cubicBezTo>
                <a:cubicBezTo>
                  <a:pt x="7914996" y="4852646"/>
                  <a:pt x="7813934" y="4774937"/>
                  <a:pt x="7560993" y="4804285"/>
                </a:cubicBezTo>
                <a:cubicBezTo>
                  <a:pt x="7308053" y="4833633"/>
                  <a:pt x="7179797" y="4796992"/>
                  <a:pt x="7060804" y="4804285"/>
                </a:cubicBezTo>
                <a:cubicBezTo>
                  <a:pt x="6941811" y="4811578"/>
                  <a:pt x="6467181" y="4719032"/>
                  <a:pt x="6316337" y="4804285"/>
                </a:cubicBezTo>
                <a:cubicBezTo>
                  <a:pt x="6165493" y="4889538"/>
                  <a:pt x="5876954" y="4792154"/>
                  <a:pt x="5653296" y="4804285"/>
                </a:cubicBezTo>
                <a:cubicBezTo>
                  <a:pt x="5429638" y="4816416"/>
                  <a:pt x="5405671" y="4772785"/>
                  <a:pt x="5234534" y="4804285"/>
                </a:cubicBezTo>
                <a:cubicBezTo>
                  <a:pt x="5063397" y="4835785"/>
                  <a:pt x="4650225" y="4762936"/>
                  <a:pt x="4490067" y="4804285"/>
                </a:cubicBezTo>
                <a:cubicBezTo>
                  <a:pt x="4329909" y="4845634"/>
                  <a:pt x="4230928" y="4775627"/>
                  <a:pt x="4152730" y="4804285"/>
                </a:cubicBezTo>
                <a:cubicBezTo>
                  <a:pt x="4074532" y="4832943"/>
                  <a:pt x="3832025" y="4796715"/>
                  <a:pt x="3571115" y="4804285"/>
                </a:cubicBezTo>
                <a:cubicBezTo>
                  <a:pt x="3310205" y="4811855"/>
                  <a:pt x="3168051" y="4737195"/>
                  <a:pt x="2989500" y="4804285"/>
                </a:cubicBezTo>
                <a:cubicBezTo>
                  <a:pt x="2810949" y="4871375"/>
                  <a:pt x="2548291" y="4743820"/>
                  <a:pt x="2326459" y="4804285"/>
                </a:cubicBezTo>
                <a:cubicBezTo>
                  <a:pt x="2104627" y="4864750"/>
                  <a:pt x="2098169" y="4789843"/>
                  <a:pt x="1907697" y="4804285"/>
                </a:cubicBezTo>
                <a:cubicBezTo>
                  <a:pt x="1717225" y="4818727"/>
                  <a:pt x="1599462" y="4798258"/>
                  <a:pt x="1488934" y="4804285"/>
                </a:cubicBezTo>
                <a:cubicBezTo>
                  <a:pt x="1378406" y="4810312"/>
                  <a:pt x="1230951" y="4801458"/>
                  <a:pt x="1151597" y="4804285"/>
                </a:cubicBezTo>
                <a:cubicBezTo>
                  <a:pt x="1072243" y="4807112"/>
                  <a:pt x="825771" y="4792419"/>
                  <a:pt x="732835" y="4804285"/>
                </a:cubicBezTo>
                <a:cubicBezTo>
                  <a:pt x="639899" y="4816151"/>
                  <a:pt x="152821" y="4753976"/>
                  <a:pt x="0" y="4804285"/>
                </a:cubicBezTo>
                <a:cubicBezTo>
                  <a:pt x="-5950" y="4553143"/>
                  <a:pt x="58211" y="4456751"/>
                  <a:pt x="0" y="4174390"/>
                </a:cubicBezTo>
                <a:cubicBezTo>
                  <a:pt x="-58211" y="3892030"/>
                  <a:pt x="20469" y="3961753"/>
                  <a:pt x="0" y="3784709"/>
                </a:cubicBezTo>
                <a:cubicBezTo>
                  <a:pt x="-20469" y="3607665"/>
                  <a:pt x="3312" y="3536569"/>
                  <a:pt x="0" y="3346985"/>
                </a:cubicBezTo>
                <a:cubicBezTo>
                  <a:pt x="-3312" y="3157401"/>
                  <a:pt x="6471" y="3006493"/>
                  <a:pt x="0" y="2717090"/>
                </a:cubicBezTo>
                <a:cubicBezTo>
                  <a:pt x="-6471" y="2427688"/>
                  <a:pt x="12293" y="2356561"/>
                  <a:pt x="0" y="2135238"/>
                </a:cubicBezTo>
                <a:cubicBezTo>
                  <a:pt x="-12293" y="1913915"/>
                  <a:pt x="6140" y="1638396"/>
                  <a:pt x="0" y="1505343"/>
                </a:cubicBezTo>
                <a:cubicBezTo>
                  <a:pt x="-6140" y="1372290"/>
                  <a:pt x="28429" y="1084585"/>
                  <a:pt x="0" y="971533"/>
                </a:cubicBezTo>
                <a:cubicBezTo>
                  <a:pt x="-28429" y="858481"/>
                  <a:pt x="41902" y="743097"/>
                  <a:pt x="0" y="533809"/>
                </a:cubicBezTo>
                <a:cubicBezTo>
                  <a:pt x="-41902" y="324521"/>
                  <a:pt x="41558" y="108709"/>
                  <a:pt x="0" y="0"/>
                </a:cubicBezTo>
                <a:close/>
              </a:path>
              <a:path w="8142608" h="4804285" stroke="0" extrusionOk="0">
                <a:moveTo>
                  <a:pt x="0" y="0"/>
                </a:moveTo>
                <a:cubicBezTo>
                  <a:pt x="183570" y="-38412"/>
                  <a:pt x="311016" y="2049"/>
                  <a:pt x="500189" y="0"/>
                </a:cubicBezTo>
                <a:cubicBezTo>
                  <a:pt x="689362" y="-2049"/>
                  <a:pt x="746717" y="24444"/>
                  <a:pt x="837525" y="0"/>
                </a:cubicBezTo>
                <a:cubicBezTo>
                  <a:pt x="928333" y="-24444"/>
                  <a:pt x="1244231" y="9473"/>
                  <a:pt x="1581992" y="0"/>
                </a:cubicBezTo>
                <a:cubicBezTo>
                  <a:pt x="1919753" y="-9473"/>
                  <a:pt x="1917508" y="44997"/>
                  <a:pt x="2163607" y="0"/>
                </a:cubicBezTo>
                <a:cubicBezTo>
                  <a:pt x="2409707" y="-44997"/>
                  <a:pt x="2433550" y="21149"/>
                  <a:pt x="2663796" y="0"/>
                </a:cubicBezTo>
                <a:cubicBezTo>
                  <a:pt x="2894042" y="-21149"/>
                  <a:pt x="2966730" y="15760"/>
                  <a:pt x="3163985" y="0"/>
                </a:cubicBezTo>
                <a:cubicBezTo>
                  <a:pt x="3361240" y="-15760"/>
                  <a:pt x="3399356" y="38871"/>
                  <a:pt x="3501321" y="0"/>
                </a:cubicBezTo>
                <a:cubicBezTo>
                  <a:pt x="3603286" y="-38871"/>
                  <a:pt x="3939647" y="68126"/>
                  <a:pt x="4245788" y="0"/>
                </a:cubicBezTo>
                <a:cubicBezTo>
                  <a:pt x="4551929" y="-68126"/>
                  <a:pt x="4704419" y="24730"/>
                  <a:pt x="4908829" y="0"/>
                </a:cubicBezTo>
                <a:cubicBezTo>
                  <a:pt x="5113239" y="-24730"/>
                  <a:pt x="5141079" y="35389"/>
                  <a:pt x="5327592" y="0"/>
                </a:cubicBezTo>
                <a:cubicBezTo>
                  <a:pt x="5514105" y="-35389"/>
                  <a:pt x="5653289" y="55892"/>
                  <a:pt x="5909207" y="0"/>
                </a:cubicBezTo>
                <a:cubicBezTo>
                  <a:pt x="6165126" y="-55892"/>
                  <a:pt x="6429815" y="4095"/>
                  <a:pt x="6572248" y="0"/>
                </a:cubicBezTo>
                <a:cubicBezTo>
                  <a:pt x="6714681" y="-4095"/>
                  <a:pt x="7013958" y="76912"/>
                  <a:pt x="7235289" y="0"/>
                </a:cubicBezTo>
                <a:cubicBezTo>
                  <a:pt x="7456620" y="-76912"/>
                  <a:pt x="7883378" y="67239"/>
                  <a:pt x="8142608" y="0"/>
                </a:cubicBezTo>
                <a:cubicBezTo>
                  <a:pt x="8172667" y="210204"/>
                  <a:pt x="8086647" y="325511"/>
                  <a:pt x="8142608" y="629895"/>
                </a:cubicBezTo>
                <a:cubicBezTo>
                  <a:pt x="8198569" y="934280"/>
                  <a:pt x="8127370" y="1071939"/>
                  <a:pt x="8142608" y="1211747"/>
                </a:cubicBezTo>
                <a:cubicBezTo>
                  <a:pt x="8157846" y="1351555"/>
                  <a:pt x="8080077" y="1548038"/>
                  <a:pt x="8142608" y="1745557"/>
                </a:cubicBezTo>
                <a:cubicBezTo>
                  <a:pt x="8205139" y="1943076"/>
                  <a:pt x="8134485" y="2218268"/>
                  <a:pt x="8142608" y="2375452"/>
                </a:cubicBezTo>
                <a:cubicBezTo>
                  <a:pt x="8150731" y="2532637"/>
                  <a:pt x="8101960" y="2732778"/>
                  <a:pt x="8142608" y="2861219"/>
                </a:cubicBezTo>
                <a:cubicBezTo>
                  <a:pt x="8183256" y="2989660"/>
                  <a:pt x="8119995" y="3359577"/>
                  <a:pt x="8142608" y="3491114"/>
                </a:cubicBezTo>
                <a:cubicBezTo>
                  <a:pt x="8165221" y="3622651"/>
                  <a:pt x="8125767" y="3693489"/>
                  <a:pt x="8142608" y="3880795"/>
                </a:cubicBezTo>
                <a:cubicBezTo>
                  <a:pt x="8159449" y="4068101"/>
                  <a:pt x="8137203" y="4214401"/>
                  <a:pt x="8142608" y="4318518"/>
                </a:cubicBezTo>
                <a:cubicBezTo>
                  <a:pt x="8148013" y="4422635"/>
                  <a:pt x="8104427" y="4664903"/>
                  <a:pt x="8142608" y="4804285"/>
                </a:cubicBezTo>
                <a:cubicBezTo>
                  <a:pt x="7996081" y="4862813"/>
                  <a:pt x="7807632" y="4783530"/>
                  <a:pt x="7642419" y="4804285"/>
                </a:cubicBezTo>
                <a:cubicBezTo>
                  <a:pt x="7477206" y="4825040"/>
                  <a:pt x="7210339" y="4799822"/>
                  <a:pt x="6979378" y="4804285"/>
                </a:cubicBezTo>
                <a:cubicBezTo>
                  <a:pt x="6748417" y="4808748"/>
                  <a:pt x="6611525" y="4753328"/>
                  <a:pt x="6479190" y="4804285"/>
                </a:cubicBezTo>
                <a:cubicBezTo>
                  <a:pt x="6346855" y="4855242"/>
                  <a:pt x="6035812" y="4761143"/>
                  <a:pt x="5897575" y="4804285"/>
                </a:cubicBezTo>
                <a:cubicBezTo>
                  <a:pt x="5759339" y="4847427"/>
                  <a:pt x="5585392" y="4746770"/>
                  <a:pt x="5397386" y="4804285"/>
                </a:cubicBezTo>
                <a:cubicBezTo>
                  <a:pt x="5209380" y="4861800"/>
                  <a:pt x="5131148" y="4801773"/>
                  <a:pt x="4978623" y="4804285"/>
                </a:cubicBezTo>
                <a:cubicBezTo>
                  <a:pt x="4826098" y="4806797"/>
                  <a:pt x="4743995" y="4803314"/>
                  <a:pt x="4559860" y="4804285"/>
                </a:cubicBezTo>
                <a:cubicBezTo>
                  <a:pt x="4375725" y="4805256"/>
                  <a:pt x="4160851" y="4722560"/>
                  <a:pt x="3815393" y="4804285"/>
                </a:cubicBezTo>
                <a:cubicBezTo>
                  <a:pt x="3469935" y="4886010"/>
                  <a:pt x="3541469" y="4796726"/>
                  <a:pt x="3315205" y="4804285"/>
                </a:cubicBezTo>
                <a:cubicBezTo>
                  <a:pt x="3088941" y="4811844"/>
                  <a:pt x="2992010" y="4797634"/>
                  <a:pt x="2733590" y="4804285"/>
                </a:cubicBezTo>
                <a:cubicBezTo>
                  <a:pt x="2475171" y="4810936"/>
                  <a:pt x="2342941" y="4725795"/>
                  <a:pt x="1989123" y="4804285"/>
                </a:cubicBezTo>
                <a:cubicBezTo>
                  <a:pt x="1635305" y="4882775"/>
                  <a:pt x="1636875" y="4768677"/>
                  <a:pt x="1407508" y="4804285"/>
                </a:cubicBezTo>
                <a:cubicBezTo>
                  <a:pt x="1178142" y="4839893"/>
                  <a:pt x="918811" y="4799630"/>
                  <a:pt x="744467" y="4804285"/>
                </a:cubicBezTo>
                <a:cubicBezTo>
                  <a:pt x="570123" y="4808940"/>
                  <a:pt x="340614" y="4733176"/>
                  <a:pt x="0" y="4804285"/>
                </a:cubicBezTo>
                <a:cubicBezTo>
                  <a:pt x="-45869" y="4529057"/>
                  <a:pt x="59964" y="4347724"/>
                  <a:pt x="0" y="4222433"/>
                </a:cubicBezTo>
                <a:cubicBezTo>
                  <a:pt x="-59964" y="4097142"/>
                  <a:pt x="74082" y="3760477"/>
                  <a:pt x="0" y="3592538"/>
                </a:cubicBezTo>
                <a:cubicBezTo>
                  <a:pt x="-74082" y="3424600"/>
                  <a:pt x="42385" y="3348714"/>
                  <a:pt x="0" y="3154814"/>
                </a:cubicBezTo>
                <a:cubicBezTo>
                  <a:pt x="-42385" y="2960914"/>
                  <a:pt x="11513" y="2658196"/>
                  <a:pt x="0" y="2524919"/>
                </a:cubicBezTo>
                <a:cubicBezTo>
                  <a:pt x="-11513" y="2391643"/>
                  <a:pt x="49794" y="2192734"/>
                  <a:pt x="0" y="1895024"/>
                </a:cubicBezTo>
                <a:cubicBezTo>
                  <a:pt x="-49794" y="1597314"/>
                  <a:pt x="23224" y="1540981"/>
                  <a:pt x="0" y="1265128"/>
                </a:cubicBezTo>
                <a:cubicBezTo>
                  <a:pt x="-23224" y="989275"/>
                  <a:pt x="4125" y="1021994"/>
                  <a:pt x="0" y="827405"/>
                </a:cubicBezTo>
                <a:cubicBezTo>
                  <a:pt x="-4125" y="632816"/>
                  <a:pt x="78318" y="337997"/>
                  <a:pt x="0" y="0"/>
                </a:cubicBezTo>
                <a:close/>
              </a:path>
            </a:pathLst>
          </a:custGeom>
          <a:ln w="28575">
            <a:solidFill>
              <a:srgbClr val="2CC7C4"/>
            </a:solidFill>
            <a:extLst>
              <a:ext uri="{C807C97D-BFC1-408E-A445-0C87EB9F89A2}">
                <ask:lineSketchStyleProps xmlns:ask="http://schemas.microsoft.com/office/drawing/2018/sketchyshapes" sd="3637590679">
                  <ask:type>
                    <ask:lineSketchScribble/>
                  </ask:type>
                </ask:lineSketchStyleProps>
              </a:ext>
            </a:extLst>
          </a:ln>
        </p:spPr>
        <p:txBody>
          <a:bodyPr vert="horz" lIns="91440" tIns="45720" rIns="91440" bIns="45720" rtlCol="0" anchor="t">
            <a:noAutofit/>
          </a:bodyPr>
          <a:lstStyle/>
          <a:p>
            <a:pPr marL="0" indent="0">
              <a:buNone/>
            </a:pPr>
            <a:r>
              <a:rPr lang="en-GB" sz="2400" b="1" dirty="0">
                <a:solidFill>
                  <a:srgbClr val="F28ADD"/>
                </a:solidFill>
                <a:highlight>
                  <a:srgbClr val="FFFFFF"/>
                </a:highlight>
                <a:latin typeface="Gill Sans MT"/>
                <a:cs typeface="Arial"/>
              </a:rPr>
              <a:t>At Mayfair, a lot of the daily work is still done by hand. Staff use paper rotas, handwritten medication sheets and phone calls to pass on updates. This slows things down and makes mistakes more likely, especially when carers are out in </a:t>
            </a:r>
            <a:r>
              <a:rPr lang="en-GB" sz="2400" b="1">
                <a:solidFill>
                  <a:srgbClr val="F28ADD"/>
                </a:solidFill>
                <a:highlight>
                  <a:srgbClr val="FFFFFF"/>
                </a:highlight>
                <a:latin typeface="Gill Sans MT"/>
                <a:cs typeface="Arial"/>
              </a:rPr>
              <a:t>the community.</a:t>
            </a:r>
            <a:endParaRPr lang="en-GB" sz="2400" b="1">
              <a:solidFill>
                <a:srgbClr val="F28ADD"/>
              </a:solidFill>
              <a:latin typeface="Gill Sans MT"/>
              <a:cs typeface="Arial"/>
            </a:endParaRPr>
          </a:p>
          <a:p>
            <a:pPr marL="0" indent="0">
              <a:buNone/>
            </a:pPr>
            <a:r>
              <a:rPr lang="en-GB" sz="2400" b="1" dirty="0">
                <a:solidFill>
                  <a:srgbClr val="F28ADD"/>
                </a:solidFill>
                <a:highlight>
                  <a:srgbClr val="FFFFFF"/>
                </a:highlight>
                <a:latin typeface="Gill Sans MT"/>
                <a:cs typeface="Arial"/>
              </a:rPr>
              <a:t>The case study also says that many staff are still building their confidence with Microsoft 365, so digital tools aren’t being used fully yet. </a:t>
            </a:r>
            <a:r>
              <a:rPr lang="en-GB" sz="2400" b="1" i="1" dirty="0">
                <a:solidFill>
                  <a:srgbClr val="F28ADD"/>
                </a:solidFill>
                <a:highlight>
                  <a:srgbClr val="FFFFFF"/>
                </a:highlight>
                <a:latin typeface="Gill Sans MT"/>
                <a:cs typeface="Arial"/>
              </a:rPr>
              <a:t>(</a:t>
            </a:r>
            <a:r>
              <a:rPr lang="en-GB" sz="2400" b="1" i="1" dirty="0" err="1">
                <a:solidFill>
                  <a:srgbClr val="F28ADD"/>
                </a:solidFill>
                <a:highlight>
                  <a:srgbClr val="FFFFFF"/>
                </a:highlight>
                <a:latin typeface="Gill Sans MT"/>
                <a:cs typeface="Arial"/>
              </a:rPr>
              <a:t>Martzoukou</a:t>
            </a:r>
            <a:r>
              <a:rPr lang="en-GB" sz="2400" b="1" i="1" dirty="0">
                <a:solidFill>
                  <a:srgbClr val="F28ADD"/>
                </a:solidFill>
                <a:highlight>
                  <a:srgbClr val="FFFFFF"/>
                </a:highlight>
                <a:latin typeface="Gill Sans MT"/>
                <a:cs typeface="Arial"/>
              </a:rPr>
              <a:t> et al., 2023)</a:t>
            </a:r>
            <a:endParaRPr lang="en-GB" sz="2400" b="1">
              <a:solidFill>
                <a:srgbClr val="F28ADD"/>
              </a:solidFill>
              <a:latin typeface="Gill Sans MT"/>
            </a:endParaRPr>
          </a:p>
          <a:p>
            <a:pPr marL="0" indent="0">
              <a:buNone/>
            </a:pPr>
            <a:endParaRPr lang="en-GB" dirty="0"/>
          </a:p>
        </p:txBody>
      </p:sp>
      <p:pic>
        <p:nvPicPr>
          <p:cNvPr id="4" name="Graphic 3" descr="Clipboard with solid fill">
            <a:extLst>
              <a:ext uri="{FF2B5EF4-FFF2-40B4-BE49-F238E27FC236}">
                <a16:creationId xmlns:a16="http://schemas.microsoft.com/office/drawing/2014/main" id="{1B23A681-2561-8A08-C82A-62EDFC7A84D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680000">
            <a:off x="8984264" y="2343252"/>
            <a:ext cx="2902856" cy="2888342"/>
          </a:xfrm>
          <a:prstGeom prst="rect">
            <a:avLst/>
          </a:prstGeom>
        </p:spPr>
      </p:pic>
    </p:spTree>
    <p:extLst>
      <p:ext uri="{BB962C8B-B14F-4D97-AF65-F5344CB8AC3E}">
        <p14:creationId xmlns:p14="http://schemas.microsoft.com/office/powerpoint/2010/main" val="2361925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B403D-DB80-CBF3-E39C-F7DD7ECDF0BC}"/>
              </a:ext>
            </a:extLst>
          </p:cNvPr>
          <p:cNvSpPr>
            <a:spLocks noGrp="1"/>
          </p:cNvSpPr>
          <p:nvPr>
            <p:ph type="title"/>
          </p:nvPr>
        </p:nvSpPr>
        <p:spPr>
          <a:xfrm>
            <a:off x="271562" y="280126"/>
            <a:ext cx="6278009" cy="1045172"/>
          </a:xfrm>
          <a:custGeom>
            <a:avLst/>
            <a:gdLst>
              <a:gd name="csX0" fmla="*/ 0 w 6278009"/>
              <a:gd name="csY0" fmla="*/ 0 h 1045172"/>
              <a:gd name="csX1" fmla="*/ 760337 w 6278009"/>
              <a:gd name="csY1" fmla="*/ 0 h 1045172"/>
              <a:gd name="csX2" fmla="*/ 1457893 w 6278009"/>
              <a:gd name="csY2" fmla="*/ 0 h 1045172"/>
              <a:gd name="csX3" fmla="*/ 2029890 w 6278009"/>
              <a:gd name="csY3" fmla="*/ 0 h 1045172"/>
              <a:gd name="csX4" fmla="*/ 2790226 w 6278009"/>
              <a:gd name="csY4" fmla="*/ 0 h 1045172"/>
              <a:gd name="csX5" fmla="*/ 3550563 w 6278009"/>
              <a:gd name="csY5" fmla="*/ 0 h 1045172"/>
              <a:gd name="csX6" fmla="*/ 4059779 w 6278009"/>
              <a:gd name="csY6" fmla="*/ 0 h 1045172"/>
              <a:gd name="csX7" fmla="*/ 4568995 w 6278009"/>
              <a:gd name="csY7" fmla="*/ 0 h 1045172"/>
              <a:gd name="csX8" fmla="*/ 5203772 w 6278009"/>
              <a:gd name="csY8" fmla="*/ 0 h 1045172"/>
              <a:gd name="csX9" fmla="*/ 6278009 w 6278009"/>
              <a:gd name="csY9" fmla="*/ 0 h 1045172"/>
              <a:gd name="csX10" fmla="*/ 6278009 w 6278009"/>
              <a:gd name="csY10" fmla="*/ 491231 h 1045172"/>
              <a:gd name="csX11" fmla="*/ 6278009 w 6278009"/>
              <a:gd name="csY11" fmla="*/ 1045172 h 1045172"/>
              <a:gd name="csX12" fmla="*/ 5643233 w 6278009"/>
              <a:gd name="csY12" fmla="*/ 1045172 h 1045172"/>
              <a:gd name="csX13" fmla="*/ 5071236 w 6278009"/>
              <a:gd name="csY13" fmla="*/ 1045172 h 1045172"/>
              <a:gd name="csX14" fmla="*/ 4499240 w 6278009"/>
              <a:gd name="csY14" fmla="*/ 1045172 h 1045172"/>
              <a:gd name="csX15" fmla="*/ 3738903 w 6278009"/>
              <a:gd name="csY15" fmla="*/ 1045172 h 1045172"/>
              <a:gd name="csX16" fmla="*/ 3229687 w 6278009"/>
              <a:gd name="csY16" fmla="*/ 1045172 h 1045172"/>
              <a:gd name="csX17" fmla="*/ 2594910 w 6278009"/>
              <a:gd name="csY17" fmla="*/ 1045172 h 1045172"/>
              <a:gd name="csX18" fmla="*/ 2022914 w 6278009"/>
              <a:gd name="csY18" fmla="*/ 1045172 h 1045172"/>
              <a:gd name="csX19" fmla="*/ 1325357 w 6278009"/>
              <a:gd name="csY19" fmla="*/ 1045172 h 1045172"/>
              <a:gd name="csX20" fmla="*/ 753361 w 6278009"/>
              <a:gd name="csY20" fmla="*/ 1045172 h 1045172"/>
              <a:gd name="csX21" fmla="*/ 0 w 6278009"/>
              <a:gd name="csY21" fmla="*/ 1045172 h 1045172"/>
              <a:gd name="csX22" fmla="*/ 0 w 6278009"/>
              <a:gd name="csY22" fmla="*/ 501683 h 1045172"/>
              <a:gd name="csX23" fmla="*/ 0 w 6278009"/>
              <a:gd name="csY23" fmla="*/ 0 h 10451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6278009" h="1045172" fill="none" extrusionOk="0">
                <a:moveTo>
                  <a:pt x="0" y="0"/>
                </a:moveTo>
                <a:cubicBezTo>
                  <a:pt x="372444" y="-17909"/>
                  <a:pt x="445316" y="29175"/>
                  <a:pt x="760337" y="0"/>
                </a:cubicBezTo>
                <a:cubicBezTo>
                  <a:pt x="1075358" y="-29175"/>
                  <a:pt x="1239691" y="25412"/>
                  <a:pt x="1457893" y="0"/>
                </a:cubicBezTo>
                <a:cubicBezTo>
                  <a:pt x="1676095" y="-25412"/>
                  <a:pt x="1771671" y="-21749"/>
                  <a:pt x="2029890" y="0"/>
                </a:cubicBezTo>
                <a:cubicBezTo>
                  <a:pt x="2288109" y="21749"/>
                  <a:pt x="2608142" y="-3414"/>
                  <a:pt x="2790226" y="0"/>
                </a:cubicBezTo>
                <a:cubicBezTo>
                  <a:pt x="2972310" y="3414"/>
                  <a:pt x="3184610" y="25911"/>
                  <a:pt x="3550563" y="0"/>
                </a:cubicBezTo>
                <a:cubicBezTo>
                  <a:pt x="3916516" y="-25911"/>
                  <a:pt x="3956040" y="18971"/>
                  <a:pt x="4059779" y="0"/>
                </a:cubicBezTo>
                <a:cubicBezTo>
                  <a:pt x="4163518" y="-18971"/>
                  <a:pt x="4352455" y="22834"/>
                  <a:pt x="4568995" y="0"/>
                </a:cubicBezTo>
                <a:cubicBezTo>
                  <a:pt x="4785535" y="-22834"/>
                  <a:pt x="4956230" y="23569"/>
                  <a:pt x="5203772" y="0"/>
                </a:cubicBezTo>
                <a:cubicBezTo>
                  <a:pt x="5451314" y="-23569"/>
                  <a:pt x="5950170" y="-18444"/>
                  <a:pt x="6278009" y="0"/>
                </a:cubicBezTo>
                <a:cubicBezTo>
                  <a:pt x="6295027" y="178632"/>
                  <a:pt x="6274082" y="253471"/>
                  <a:pt x="6278009" y="491231"/>
                </a:cubicBezTo>
                <a:cubicBezTo>
                  <a:pt x="6281936" y="728991"/>
                  <a:pt x="6253739" y="911460"/>
                  <a:pt x="6278009" y="1045172"/>
                </a:cubicBezTo>
                <a:cubicBezTo>
                  <a:pt x="6053560" y="1013944"/>
                  <a:pt x="5879232" y="1037092"/>
                  <a:pt x="5643233" y="1045172"/>
                </a:cubicBezTo>
                <a:cubicBezTo>
                  <a:pt x="5407234" y="1053252"/>
                  <a:pt x="5232104" y="1026604"/>
                  <a:pt x="5071236" y="1045172"/>
                </a:cubicBezTo>
                <a:cubicBezTo>
                  <a:pt x="4910368" y="1063740"/>
                  <a:pt x="4743419" y="1052886"/>
                  <a:pt x="4499240" y="1045172"/>
                </a:cubicBezTo>
                <a:cubicBezTo>
                  <a:pt x="4255061" y="1037458"/>
                  <a:pt x="4100338" y="1061349"/>
                  <a:pt x="3738903" y="1045172"/>
                </a:cubicBezTo>
                <a:cubicBezTo>
                  <a:pt x="3377468" y="1028995"/>
                  <a:pt x="3371869" y="1058798"/>
                  <a:pt x="3229687" y="1045172"/>
                </a:cubicBezTo>
                <a:cubicBezTo>
                  <a:pt x="3087505" y="1031546"/>
                  <a:pt x="2781254" y="1056228"/>
                  <a:pt x="2594910" y="1045172"/>
                </a:cubicBezTo>
                <a:cubicBezTo>
                  <a:pt x="2408566" y="1034116"/>
                  <a:pt x="2201612" y="1066789"/>
                  <a:pt x="2022914" y="1045172"/>
                </a:cubicBezTo>
                <a:cubicBezTo>
                  <a:pt x="1844216" y="1023555"/>
                  <a:pt x="1547623" y="1055284"/>
                  <a:pt x="1325357" y="1045172"/>
                </a:cubicBezTo>
                <a:cubicBezTo>
                  <a:pt x="1103091" y="1035060"/>
                  <a:pt x="1032834" y="1066085"/>
                  <a:pt x="753361" y="1045172"/>
                </a:cubicBezTo>
                <a:cubicBezTo>
                  <a:pt x="473888" y="1024259"/>
                  <a:pt x="228984" y="1037859"/>
                  <a:pt x="0" y="1045172"/>
                </a:cubicBezTo>
                <a:cubicBezTo>
                  <a:pt x="-27171" y="921836"/>
                  <a:pt x="21932" y="684693"/>
                  <a:pt x="0" y="501683"/>
                </a:cubicBezTo>
                <a:cubicBezTo>
                  <a:pt x="-21932" y="318673"/>
                  <a:pt x="-16149" y="158919"/>
                  <a:pt x="0" y="0"/>
                </a:cubicBezTo>
                <a:close/>
              </a:path>
              <a:path w="6278009" h="1045172" stroke="0" extrusionOk="0">
                <a:moveTo>
                  <a:pt x="0" y="0"/>
                </a:moveTo>
                <a:cubicBezTo>
                  <a:pt x="252786" y="17623"/>
                  <a:pt x="343048" y="7313"/>
                  <a:pt x="571996" y="0"/>
                </a:cubicBezTo>
                <a:cubicBezTo>
                  <a:pt x="800944" y="-7313"/>
                  <a:pt x="1063759" y="-166"/>
                  <a:pt x="1332333" y="0"/>
                </a:cubicBezTo>
                <a:cubicBezTo>
                  <a:pt x="1600907" y="166"/>
                  <a:pt x="1624357" y="11544"/>
                  <a:pt x="1904329" y="0"/>
                </a:cubicBezTo>
                <a:cubicBezTo>
                  <a:pt x="2184301" y="-11544"/>
                  <a:pt x="2323019" y="10006"/>
                  <a:pt x="2727446" y="0"/>
                </a:cubicBezTo>
                <a:cubicBezTo>
                  <a:pt x="3131873" y="-10006"/>
                  <a:pt x="3056381" y="-7232"/>
                  <a:pt x="3299443" y="0"/>
                </a:cubicBezTo>
                <a:cubicBezTo>
                  <a:pt x="3542505" y="7232"/>
                  <a:pt x="3761652" y="17834"/>
                  <a:pt x="3934219" y="0"/>
                </a:cubicBezTo>
                <a:cubicBezTo>
                  <a:pt x="4106786" y="-17834"/>
                  <a:pt x="4424481" y="21432"/>
                  <a:pt x="4568995" y="0"/>
                </a:cubicBezTo>
                <a:cubicBezTo>
                  <a:pt x="4713509" y="-21432"/>
                  <a:pt x="5155048" y="-21974"/>
                  <a:pt x="5392112" y="0"/>
                </a:cubicBezTo>
                <a:cubicBezTo>
                  <a:pt x="5629176" y="21974"/>
                  <a:pt x="6021199" y="30382"/>
                  <a:pt x="6278009" y="0"/>
                </a:cubicBezTo>
                <a:cubicBezTo>
                  <a:pt x="6286725" y="231020"/>
                  <a:pt x="6288453" y="336398"/>
                  <a:pt x="6278009" y="512134"/>
                </a:cubicBezTo>
                <a:cubicBezTo>
                  <a:pt x="6267565" y="687870"/>
                  <a:pt x="6286725" y="934142"/>
                  <a:pt x="6278009" y="1045172"/>
                </a:cubicBezTo>
                <a:cubicBezTo>
                  <a:pt x="6137965" y="1037838"/>
                  <a:pt x="5908506" y="1015483"/>
                  <a:pt x="5580452" y="1045172"/>
                </a:cubicBezTo>
                <a:cubicBezTo>
                  <a:pt x="5252398" y="1074861"/>
                  <a:pt x="5292483" y="1039870"/>
                  <a:pt x="5071236" y="1045172"/>
                </a:cubicBezTo>
                <a:cubicBezTo>
                  <a:pt x="4849989" y="1050474"/>
                  <a:pt x="4765603" y="1035840"/>
                  <a:pt x="4499240" y="1045172"/>
                </a:cubicBezTo>
                <a:cubicBezTo>
                  <a:pt x="4232877" y="1054504"/>
                  <a:pt x="4126291" y="1050569"/>
                  <a:pt x="3990023" y="1045172"/>
                </a:cubicBezTo>
                <a:cubicBezTo>
                  <a:pt x="3853755" y="1039775"/>
                  <a:pt x="3569105" y="1078849"/>
                  <a:pt x="3166907" y="1045172"/>
                </a:cubicBezTo>
                <a:cubicBezTo>
                  <a:pt x="2764709" y="1011495"/>
                  <a:pt x="2664986" y="1020848"/>
                  <a:pt x="2343790" y="1045172"/>
                </a:cubicBezTo>
                <a:cubicBezTo>
                  <a:pt x="2022594" y="1069496"/>
                  <a:pt x="1710533" y="1041756"/>
                  <a:pt x="1520673" y="1045172"/>
                </a:cubicBezTo>
                <a:cubicBezTo>
                  <a:pt x="1330813" y="1048588"/>
                  <a:pt x="1163851" y="1079682"/>
                  <a:pt x="823117" y="1045172"/>
                </a:cubicBezTo>
                <a:cubicBezTo>
                  <a:pt x="482383" y="1010662"/>
                  <a:pt x="378003" y="1056791"/>
                  <a:pt x="0" y="1045172"/>
                </a:cubicBezTo>
                <a:cubicBezTo>
                  <a:pt x="7378" y="902367"/>
                  <a:pt x="-2039" y="791413"/>
                  <a:pt x="0" y="543489"/>
                </a:cubicBezTo>
                <a:cubicBezTo>
                  <a:pt x="2039" y="295565"/>
                  <a:pt x="-5170" y="153477"/>
                  <a:pt x="0" y="0"/>
                </a:cubicBezTo>
                <a:close/>
              </a:path>
            </a:pathLst>
          </a:custGeom>
          <a:ln w="28575">
            <a:solidFill>
              <a:srgbClr val="C1F582"/>
            </a:solidFill>
            <a:prstDash val="solid"/>
            <a:extLst>
              <a:ext uri="{C807C97D-BFC1-408E-A445-0C87EB9F89A2}">
                <ask:lineSketchStyleProps xmlns:ask="http://schemas.microsoft.com/office/drawing/2018/sketchyshapes" sd="105815600">
                  <ask:type>
                    <ask:lineSketchFreehand/>
                  </ask:type>
                </ask:lineSketchStyleProps>
              </a:ext>
            </a:extLst>
          </a:ln>
        </p:spPr>
        <p:txBody>
          <a:bodyPr anchor="t">
            <a:normAutofit fontScale="90000"/>
          </a:bodyPr>
          <a:lstStyle/>
          <a:p>
            <a:r>
              <a:rPr lang="en-GB" b="1">
                <a:solidFill>
                  <a:srgbClr val="49BA1C"/>
                </a:solidFill>
                <a:highlight>
                  <a:srgbClr val="FFFFFF"/>
                </a:highlight>
                <a:latin typeface="Gill Sans MT"/>
              </a:rPr>
              <a:t>How Excel </a:t>
            </a:r>
            <a:r>
              <a:rPr lang="en-GB">
                <a:solidFill>
                  <a:srgbClr val="49BA1C"/>
                </a:solidFill>
                <a:highlight>
                  <a:srgbClr val="FFFFFF"/>
                </a:highlight>
                <a:latin typeface="Gill Sans MT"/>
              </a:rPr>
              <a:t>Improves</a:t>
            </a:r>
            <a:r>
              <a:rPr lang="en-GB" b="1">
                <a:solidFill>
                  <a:srgbClr val="49BA1C"/>
                </a:solidFill>
                <a:highlight>
                  <a:srgbClr val="FFFFFF"/>
                </a:highlight>
                <a:latin typeface="Gill Sans MT"/>
              </a:rPr>
              <a:t> </a:t>
            </a:r>
            <a:r>
              <a:rPr lang="en-GB">
                <a:solidFill>
                  <a:srgbClr val="49BA1C"/>
                </a:solidFill>
                <a:highlight>
                  <a:srgbClr val="FFFFFF"/>
                </a:highlight>
                <a:latin typeface="Gill Sans MT"/>
              </a:rPr>
              <a:t>Efficiency</a:t>
            </a:r>
            <a:endParaRPr lang="en-US" dirty="0">
              <a:solidFill>
                <a:srgbClr val="49BA1C"/>
              </a:solidFill>
              <a:latin typeface="Gill Sans MT"/>
            </a:endParaRPr>
          </a:p>
        </p:txBody>
      </p:sp>
      <p:pic>
        <p:nvPicPr>
          <p:cNvPr id="4" name="Picture 3" descr="What's New in Excel (March 2026) | Microsoft Community Hub">
            <a:extLst>
              <a:ext uri="{FF2B5EF4-FFF2-40B4-BE49-F238E27FC236}">
                <a16:creationId xmlns:a16="http://schemas.microsoft.com/office/drawing/2014/main" id="{CB125DB7-59DD-B318-4AF0-6456A19F51B4}"/>
              </a:ext>
            </a:extLst>
          </p:cNvPr>
          <p:cNvPicPr>
            <a:picLocks noChangeAspect="1"/>
          </p:cNvPicPr>
          <p:nvPr/>
        </p:nvPicPr>
        <p:blipFill>
          <a:blip r:embed="rId2"/>
          <a:srcRect t="10431" b="5593"/>
          <a:stretch>
            <a:fillRect/>
          </a:stretch>
        </p:blipFill>
        <p:spPr>
          <a:xfrm>
            <a:off x="90133" y="3639910"/>
            <a:ext cx="3795487" cy="3190196"/>
          </a:xfrm>
          <a:prstGeom prst="rect">
            <a:avLst/>
          </a:prstGeom>
          <a:noFill/>
        </p:spPr>
      </p:pic>
      <p:sp>
        <p:nvSpPr>
          <p:cNvPr id="3" name="Content Placeholder 2">
            <a:extLst>
              <a:ext uri="{FF2B5EF4-FFF2-40B4-BE49-F238E27FC236}">
                <a16:creationId xmlns:a16="http://schemas.microsoft.com/office/drawing/2014/main" id="{D7916DDB-45F9-C482-F7D4-8AC033CA8143}"/>
              </a:ext>
            </a:extLst>
          </p:cNvPr>
          <p:cNvSpPr>
            <a:spLocks noGrp="1"/>
          </p:cNvSpPr>
          <p:nvPr>
            <p:ph sz="half" idx="2"/>
          </p:nvPr>
        </p:nvSpPr>
        <p:spPr>
          <a:xfrm>
            <a:off x="3886201" y="1571625"/>
            <a:ext cx="7939313" cy="5062537"/>
          </a:xfrm>
          <a:custGeom>
            <a:avLst/>
            <a:gdLst>
              <a:gd name="csX0" fmla="*/ 0 w 7939313"/>
              <a:gd name="csY0" fmla="*/ 0 h 5062537"/>
              <a:gd name="csX1" fmla="*/ 502823 w 7939313"/>
              <a:gd name="csY1" fmla="*/ 0 h 5062537"/>
              <a:gd name="csX2" fmla="*/ 1005646 w 7939313"/>
              <a:gd name="csY2" fmla="*/ 0 h 5062537"/>
              <a:gd name="csX3" fmla="*/ 1667256 w 7939313"/>
              <a:gd name="csY3" fmla="*/ 0 h 5062537"/>
              <a:gd name="csX4" fmla="*/ 2328865 w 7939313"/>
              <a:gd name="csY4" fmla="*/ 0 h 5062537"/>
              <a:gd name="csX5" fmla="*/ 2990475 w 7939313"/>
              <a:gd name="csY5" fmla="*/ 0 h 5062537"/>
              <a:gd name="csX6" fmla="*/ 3652084 w 7939313"/>
              <a:gd name="csY6" fmla="*/ 0 h 5062537"/>
              <a:gd name="csX7" fmla="*/ 4075514 w 7939313"/>
              <a:gd name="csY7" fmla="*/ 0 h 5062537"/>
              <a:gd name="csX8" fmla="*/ 4657730 w 7939313"/>
              <a:gd name="csY8" fmla="*/ 0 h 5062537"/>
              <a:gd name="csX9" fmla="*/ 5160553 w 7939313"/>
              <a:gd name="csY9" fmla="*/ 0 h 5062537"/>
              <a:gd name="csX10" fmla="*/ 5583983 w 7939313"/>
              <a:gd name="csY10" fmla="*/ 0 h 5062537"/>
              <a:gd name="csX11" fmla="*/ 6086807 w 7939313"/>
              <a:gd name="csY11" fmla="*/ 0 h 5062537"/>
              <a:gd name="csX12" fmla="*/ 6589630 w 7939313"/>
              <a:gd name="csY12" fmla="*/ 0 h 5062537"/>
              <a:gd name="csX13" fmla="*/ 7939313 w 7939313"/>
              <a:gd name="csY13" fmla="*/ 0 h 5062537"/>
              <a:gd name="csX14" fmla="*/ 7939313 w 7939313"/>
              <a:gd name="csY14" fmla="*/ 734068 h 5062537"/>
              <a:gd name="csX15" fmla="*/ 7939313 w 7939313"/>
              <a:gd name="csY15" fmla="*/ 1417510 h 5062537"/>
              <a:gd name="csX16" fmla="*/ 7939313 w 7939313"/>
              <a:gd name="csY16" fmla="*/ 1949077 h 5062537"/>
              <a:gd name="csX17" fmla="*/ 7939313 w 7939313"/>
              <a:gd name="csY17" fmla="*/ 2430018 h 5062537"/>
              <a:gd name="csX18" fmla="*/ 7939313 w 7939313"/>
              <a:gd name="csY18" fmla="*/ 2910959 h 5062537"/>
              <a:gd name="csX19" fmla="*/ 7939313 w 7939313"/>
              <a:gd name="csY19" fmla="*/ 3391900 h 5062537"/>
              <a:gd name="csX20" fmla="*/ 7939313 w 7939313"/>
              <a:gd name="csY20" fmla="*/ 3872841 h 5062537"/>
              <a:gd name="csX21" fmla="*/ 7939313 w 7939313"/>
              <a:gd name="csY21" fmla="*/ 4353782 h 5062537"/>
              <a:gd name="csX22" fmla="*/ 7939313 w 7939313"/>
              <a:gd name="csY22" fmla="*/ 5062537 h 5062537"/>
              <a:gd name="csX23" fmla="*/ 7198310 w 7939313"/>
              <a:gd name="csY23" fmla="*/ 5062537 h 5062537"/>
              <a:gd name="csX24" fmla="*/ 6536701 w 7939313"/>
              <a:gd name="csY24" fmla="*/ 5062537 h 5062537"/>
              <a:gd name="csX25" fmla="*/ 5954485 w 7939313"/>
              <a:gd name="csY25" fmla="*/ 5062537 h 5062537"/>
              <a:gd name="csX26" fmla="*/ 5372268 w 7939313"/>
              <a:gd name="csY26" fmla="*/ 5062537 h 5062537"/>
              <a:gd name="csX27" fmla="*/ 4869445 w 7939313"/>
              <a:gd name="csY27" fmla="*/ 5062537 h 5062537"/>
              <a:gd name="csX28" fmla="*/ 4446015 w 7939313"/>
              <a:gd name="csY28" fmla="*/ 5062537 h 5062537"/>
              <a:gd name="csX29" fmla="*/ 3705013 w 7939313"/>
              <a:gd name="csY29" fmla="*/ 5062537 h 5062537"/>
              <a:gd name="csX30" fmla="*/ 2964010 w 7939313"/>
              <a:gd name="csY30" fmla="*/ 5062537 h 5062537"/>
              <a:gd name="csX31" fmla="*/ 2223008 w 7939313"/>
              <a:gd name="csY31" fmla="*/ 5062537 h 5062537"/>
              <a:gd name="csX32" fmla="*/ 1482005 w 7939313"/>
              <a:gd name="csY32" fmla="*/ 5062537 h 5062537"/>
              <a:gd name="csX33" fmla="*/ 741003 w 7939313"/>
              <a:gd name="csY33" fmla="*/ 5062537 h 5062537"/>
              <a:gd name="csX34" fmla="*/ 0 w 7939313"/>
              <a:gd name="csY34" fmla="*/ 5062537 h 5062537"/>
              <a:gd name="csX35" fmla="*/ 0 w 7939313"/>
              <a:gd name="csY35" fmla="*/ 4530971 h 5062537"/>
              <a:gd name="csX36" fmla="*/ 0 w 7939313"/>
              <a:gd name="csY36" fmla="*/ 4050030 h 5062537"/>
              <a:gd name="csX37" fmla="*/ 0 w 7939313"/>
              <a:gd name="csY37" fmla="*/ 3366587 h 5062537"/>
              <a:gd name="csX38" fmla="*/ 0 w 7939313"/>
              <a:gd name="csY38" fmla="*/ 2784395 h 5062537"/>
              <a:gd name="csX39" fmla="*/ 0 w 7939313"/>
              <a:gd name="csY39" fmla="*/ 2050327 h 5062537"/>
              <a:gd name="csX40" fmla="*/ 0 w 7939313"/>
              <a:gd name="csY40" fmla="*/ 1569386 h 5062537"/>
              <a:gd name="csX41" fmla="*/ 0 w 7939313"/>
              <a:gd name="csY41" fmla="*/ 987195 h 5062537"/>
              <a:gd name="csX42" fmla="*/ 0 w 7939313"/>
              <a:gd name="csY42" fmla="*/ 0 h 50625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7939313" h="5062537" fill="none" extrusionOk="0">
                <a:moveTo>
                  <a:pt x="0" y="0"/>
                </a:moveTo>
                <a:cubicBezTo>
                  <a:pt x="122810" y="-3869"/>
                  <a:pt x="349849" y="-14757"/>
                  <a:pt x="502823" y="0"/>
                </a:cubicBezTo>
                <a:cubicBezTo>
                  <a:pt x="655797" y="14757"/>
                  <a:pt x="814241" y="2073"/>
                  <a:pt x="1005646" y="0"/>
                </a:cubicBezTo>
                <a:cubicBezTo>
                  <a:pt x="1197051" y="-2073"/>
                  <a:pt x="1529199" y="17933"/>
                  <a:pt x="1667256" y="0"/>
                </a:cubicBezTo>
                <a:cubicBezTo>
                  <a:pt x="1805313" y="-17933"/>
                  <a:pt x="2184821" y="-29202"/>
                  <a:pt x="2328865" y="0"/>
                </a:cubicBezTo>
                <a:cubicBezTo>
                  <a:pt x="2472909" y="29202"/>
                  <a:pt x="2779812" y="-30617"/>
                  <a:pt x="2990475" y="0"/>
                </a:cubicBezTo>
                <a:cubicBezTo>
                  <a:pt x="3201138" y="30617"/>
                  <a:pt x="3406784" y="-1879"/>
                  <a:pt x="3652084" y="0"/>
                </a:cubicBezTo>
                <a:cubicBezTo>
                  <a:pt x="3897384" y="1879"/>
                  <a:pt x="3972955" y="14057"/>
                  <a:pt x="4075514" y="0"/>
                </a:cubicBezTo>
                <a:cubicBezTo>
                  <a:pt x="4178073" y="-14057"/>
                  <a:pt x="4449229" y="-2786"/>
                  <a:pt x="4657730" y="0"/>
                </a:cubicBezTo>
                <a:cubicBezTo>
                  <a:pt x="4866231" y="2786"/>
                  <a:pt x="5002628" y="-8310"/>
                  <a:pt x="5160553" y="0"/>
                </a:cubicBezTo>
                <a:cubicBezTo>
                  <a:pt x="5318478" y="8310"/>
                  <a:pt x="5474140" y="15603"/>
                  <a:pt x="5583983" y="0"/>
                </a:cubicBezTo>
                <a:cubicBezTo>
                  <a:pt x="5693826" y="-15603"/>
                  <a:pt x="5921571" y="-4720"/>
                  <a:pt x="6086807" y="0"/>
                </a:cubicBezTo>
                <a:cubicBezTo>
                  <a:pt x="6252043" y="4720"/>
                  <a:pt x="6484685" y="10844"/>
                  <a:pt x="6589630" y="0"/>
                </a:cubicBezTo>
                <a:cubicBezTo>
                  <a:pt x="6694575" y="-10844"/>
                  <a:pt x="7573520" y="-884"/>
                  <a:pt x="7939313" y="0"/>
                </a:cubicBezTo>
                <a:cubicBezTo>
                  <a:pt x="7968050" y="333123"/>
                  <a:pt x="7939643" y="464992"/>
                  <a:pt x="7939313" y="734068"/>
                </a:cubicBezTo>
                <a:cubicBezTo>
                  <a:pt x="7938983" y="1003144"/>
                  <a:pt x="7946091" y="1245514"/>
                  <a:pt x="7939313" y="1417510"/>
                </a:cubicBezTo>
                <a:cubicBezTo>
                  <a:pt x="7932535" y="1589506"/>
                  <a:pt x="7921717" y="1793677"/>
                  <a:pt x="7939313" y="1949077"/>
                </a:cubicBezTo>
                <a:cubicBezTo>
                  <a:pt x="7956909" y="2104477"/>
                  <a:pt x="7928680" y="2290276"/>
                  <a:pt x="7939313" y="2430018"/>
                </a:cubicBezTo>
                <a:cubicBezTo>
                  <a:pt x="7949946" y="2569760"/>
                  <a:pt x="7916082" y="2716958"/>
                  <a:pt x="7939313" y="2910959"/>
                </a:cubicBezTo>
                <a:cubicBezTo>
                  <a:pt x="7962544" y="3104960"/>
                  <a:pt x="7933882" y="3215032"/>
                  <a:pt x="7939313" y="3391900"/>
                </a:cubicBezTo>
                <a:cubicBezTo>
                  <a:pt x="7944744" y="3568768"/>
                  <a:pt x="7927223" y="3733491"/>
                  <a:pt x="7939313" y="3872841"/>
                </a:cubicBezTo>
                <a:cubicBezTo>
                  <a:pt x="7951403" y="4012191"/>
                  <a:pt x="7928988" y="4254626"/>
                  <a:pt x="7939313" y="4353782"/>
                </a:cubicBezTo>
                <a:cubicBezTo>
                  <a:pt x="7949638" y="4452938"/>
                  <a:pt x="7969313" y="4835782"/>
                  <a:pt x="7939313" y="5062537"/>
                </a:cubicBezTo>
                <a:cubicBezTo>
                  <a:pt x="7757397" y="5040692"/>
                  <a:pt x="7524846" y="5044249"/>
                  <a:pt x="7198310" y="5062537"/>
                </a:cubicBezTo>
                <a:cubicBezTo>
                  <a:pt x="6871774" y="5080825"/>
                  <a:pt x="6827567" y="5061763"/>
                  <a:pt x="6536701" y="5062537"/>
                </a:cubicBezTo>
                <a:cubicBezTo>
                  <a:pt x="6245835" y="5063311"/>
                  <a:pt x="6120066" y="5061013"/>
                  <a:pt x="5954485" y="5062537"/>
                </a:cubicBezTo>
                <a:cubicBezTo>
                  <a:pt x="5788904" y="5064061"/>
                  <a:pt x="5565128" y="5044695"/>
                  <a:pt x="5372268" y="5062537"/>
                </a:cubicBezTo>
                <a:cubicBezTo>
                  <a:pt x="5179408" y="5080379"/>
                  <a:pt x="5090590" y="5053883"/>
                  <a:pt x="4869445" y="5062537"/>
                </a:cubicBezTo>
                <a:cubicBezTo>
                  <a:pt x="4648300" y="5071191"/>
                  <a:pt x="4594203" y="5070104"/>
                  <a:pt x="4446015" y="5062537"/>
                </a:cubicBezTo>
                <a:cubicBezTo>
                  <a:pt x="4297827" y="5054971"/>
                  <a:pt x="3906741" y="5080736"/>
                  <a:pt x="3705013" y="5062537"/>
                </a:cubicBezTo>
                <a:cubicBezTo>
                  <a:pt x="3503285" y="5044338"/>
                  <a:pt x="3236580" y="5051630"/>
                  <a:pt x="2964010" y="5062537"/>
                </a:cubicBezTo>
                <a:cubicBezTo>
                  <a:pt x="2691440" y="5073444"/>
                  <a:pt x="2582606" y="5077217"/>
                  <a:pt x="2223008" y="5062537"/>
                </a:cubicBezTo>
                <a:cubicBezTo>
                  <a:pt x="1863410" y="5047857"/>
                  <a:pt x="1679380" y="5089278"/>
                  <a:pt x="1482005" y="5062537"/>
                </a:cubicBezTo>
                <a:cubicBezTo>
                  <a:pt x="1284630" y="5035796"/>
                  <a:pt x="982753" y="5048719"/>
                  <a:pt x="741003" y="5062537"/>
                </a:cubicBezTo>
                <a:cubicBezTo>
                  <a:pt x="499253" y="5076355"/>
                  <a:pt x="157891" y="5075531"/>
                  <a:pt x="0" y="5062537"/>
                </a:cubicBezTo>
                <a:cubicBezTo>
                  <a:pt x="6536" y="4933041"/>
                  <a:pt x="-22639" y="4708985"/>
                  <a:pt x="0" y="4530971"/>
                </a:cubicBezTo>
                <a:cubicBezTo>
                  <a:pt x="22639" y="4352957"/>
                  <a:pt x="21085" y="4163668"/>
                  <a:pt x="0" y="4050030"/>
                </a:cubicBezTo>
                <a:cubicBezTo>
                  <a:pt x="-21085" y="3936392"/>
                  <a:pt x="563" y="3513144"/>
                  <a:pt x="0" y="3366587"/>
                </a:cubicBezTo>
                <a:cubicBezTo>
                  <a:pt x="-563" y="3220030"/>
                  <a:pt x="15619" y="3048211"/>
                  <a:pt x="0" y="2784395"/>
                </a:cubicBezTo>
                <a:cubicBezTo>
                  <a:pt x="-15619" y="2520579"/>
                  <a:pt x="7397" y="2205093"/>
                  <a:pt x="0" y="2050327"/>
                </a:cubicBezTo>
                <a:cubicBezTo>
                  <a:pt x="-7397" y="1895561"/>
                  <a:pt x="13805" y="1722642"/>
                  <a:pt x="0" y="1569386"/>
                </a:cubicBezTo>
                <a:cubicBezTo>
                  <a:pt x="-13805" y="1416130"/>
                  <a:pt x="22577" y="1160365"/>
                  <a:pt x="0" y="987195"/>
                </a:cubicBezTo>
                <a:cubicBezTo>
                  <a:pt x="-22577" y="814025"/>
                  <a:pt x="-48401" y="409502"/>
                  <a:pt x="0" y="0"/>
                </a:cubicBezTo>
                <a:close/>
              </a:path>
              <a:path w="7939313" h="5062537" stroke="0" extrusionOk="0">
                <a:moveTo>
                  <a:pt x="0" y="0"/>
                </a:moveTo>
                <a:cubicBezTo>
                  <a:pt x="231375" y="-12179"/>
                  <a:pt x="556368" y="-14271"/>
                  <a:pt x="741003" y="0"/>
                </a:cubicBezTo>
                <a:cubicBezTo>
                  <a:pt x="925638" y="14271"/>
                  <a:pt x="1126961" y="-16859"/>
                  <a:pt x="1323219" y="0"/>
                </a:cubicBezTo>
                <a:cubicBezTo>
                  <a:pt x="1519477" y="16859"/>
                  <a:pt x="1940345" y="15192"/>
                  <a:pt x="2143615" y="0"/>
                </a:cubicBezTo>
                <a:cubicBezTo>
                  <a:pt x="2346885" y="-15192"/>
                  <a:pt x="2447435" y="-8740"/>
                  <a:pt x="2646438" y="0"/>
                </a:cubicBezTo>
                <a:cubicBezTo>
                  <a:pt x="2845441" y="8740"/>
                  <a:pt x="3071034" y="-10024"/>
                  <a:pt x="3228654" y="0"/>
                </a:cubicBezTo>
                <a:cubicBezTo>
                  <a:pt x="3386274" y="10024"/>
                  <a:pt x="3444501" y="7831"/>
                  <a:pt x="3652084" y="0"/>
                </a:cubicBezTo>
                <a:cubicBezTo>
                  <a:pt x="3859667" y="-7831"/>
                  <a:pt x="3968067" y="-13745"/>
                  <a:pt x="4154907" y="0"/>
                </a:cubicBezTo>
                <a:cubicBezTo>
                  <a:pt x="4341747" y="13745"/>
                  <a:pt x="4566081" y="-24915"/>
                  <a:pt x="4737123" y="0"/>
                </a:cubicBezTo>
                <a:cubicBezTo>
                  <a:pt x="4908165" y="24915"/>
                  <a:pt x="5312269" y="30200"/>
                  <a:pt x="5478126" y="0"/>
                </a:cubicBezTo>
                <a:cubicBezTo>
                  <a:pt x="5643983" y="-30200"/>
                  <a:pt x="5827735" y="-15412"/>
                  <a:pt x="5980949" y="0"/>
                </a:cubicBezTo>
                <a:cubicBezTo>
                  <a:pt x="6134163" y="15412"/>
                  <a:pt x="6242455" y="3228"/>
                  <a:pt x="6483772" y="0"/>
                </a:cubicBezTo>
                <a:cubicBezTo>
                  <a:pt x="6725089" y="-3228"/>
                  <a:pt x="6812343" y="13772"/>
                  <a:pt x="6986595" y="0"/>
                </a:cubicBezTo>
                <a:cubicBezTo>
                  <a:pt x="7160847" y="-13772"/>
                  <a:pt x="7592349" y="-22678"/>
                  <a:pt x="7939313" y="0"/>
                </a:cubicBezTo>
                <a:cubicBezTo>
                  <a:pt x="7961919" y="123232"/>
                  <a:pt x="7964047" y="448631"/>
                  <a:pt x="7939313" y="582192"/>
                </a:cubicBezTo>
                <a:cubicBezTo>
                  <a:pt x="7914579" y="715753"/>
                  <a:pt x="7919197" y="989589"/>
                  <a:pt x="7939313" y="1113758"/>
                </a:cubicBezTo>
                <a:cubicBezTo>
                  <a:pt x="7959429" y="1237927"/>
                  <a:pt x="7920683" y="1567565"/>
                  <a:pt x="7939313" y="1797201"/>
                </a:cubicBezTo>
                <a:cubicBezTo>
                  <a:pt x="7957943" y="2026837"/>
                  <a:pt x="7951755" y="2146531"/>
                  <a:pt x="7939313" y="2278142"/>
                </a:cubicBezTo>
                <a:cubicBezTo>
                  <a:pt x="7926871" y="2409753"/>
                  <a:pt x="7921829" y="2667232"/>
                  <a:pt x="7939313" y="2809708"/>
                </a:cubicBezTo>
                <a:cubicBezTo>
                  <a:pt x="7956797" y="2952184"/>
                  <a:pt x="7939963" y="3174045"/>
                  <a:pt x="7939313" y="3341274"/>
                </a:cubicBezTo>
                <a:cubicBezTo>
                  <a:pt x="7938663" y="3508503"/>
                  <a:pt x="7913572" y="3871782"/>
                  <a:pt x="7939313" y="4024717"/>
                </a:cubicBezTo>
                <a:cubicBezTo>
                  <a:pt x="7965054" y="4177652"/>
                  <a:pt x="7916347" y="4303937"/>
                  <a:pt x="7939313" y="4505658"/>
                </a:cubicBezTo>
                <a:cubicBezTo>
                  <a:pt x="7962279" y="4707379"/>
                  <a:pt x="7930507" y="4787432"/>
                  <a:pt x="7939313" y="5062537"/>
                </a:cubicBezTo>
                <a:cubicBezTo>
                  <a:pt x="7688474" y="5031011"/>
                  <a:pt x="7487264" y="5046402"/>
                  <a:pt x="7277704" y="5062537"/>
                </a:cubicBezTo>
                <a:cubicBezTo>
                  <a:pt x="7068144" y="5078672"/>
                  <a:pt x="6833904" y="5048433"/>
                  <a:pt x="6616094" y="5062537"/>
                </a:cubicBezTo>
                <a:cubicBezTo>
                  <a:pt x="6398284" y="5076642"/>
                  <a:pt x="6100846" y="5043075"/>
                  <a:pt x="5795698" y="5062537"/>
                </a:cubicBezTo>
                <a:cubicBezTo>
                  <a:pt x="5490550" y="5081999"/>
                  <a:pt x="5443724" y="5054918"/>
                  <a:pt x="5292875" y="5062537"/>
                </a:cubicBezTo>
                <a:cubicBezTo>
                  <a:pt x="5142026" y="5070156"/>
                  <a:pt x="5002548" y="5080780"/>
                  <a:pt x="4790052" y="5062537"/>
                </a:cubicBezTo>
                <a:cubicBezTo>
                  <a:pt x="4577556" y="5044294"/>
                  <a:pt x="4385524" y="5077651"/>
                  <a:pt x="4128443" y="5062537"/>
                </a:cubicBezTo>
                <a:cubicBezTo>
                  <a:pt x="3871362" y="5047423"/>
                  <a:pt x="3834568" y="5046368"/>
                  <a:pt x="3625620" y="5062537"/>
                </a:cubicBezTo>
                <a:cubicBezTo>
                  <a:pt x="3416672" y="5078706"/>
                  <a:pt x="3295443" y="5051271"/>
                  <a:pt x="3043403" y="5062537"/>
                </a:cubicBezTo>
                <a:cubicBezTo>
                  <a:pt x="2791363" y="5073803"/>
                  <a:pt x="2579945" y="5102051"/>
                  <a:pt x="2223008" y="5062537"/>
                </a:cubicBezTo>
                <a:cubicBezTo>
                  <a:pt x="1866071" y="5023023"/>
                  <a:pt x="1709542" y="5092124"/>
                  <a:pt x="1482005" y="5062537"/>
                </a:cubicBezTo>
                <a:cubicBezTo>
                  <a:pt x="1254468" y="5032950"/>
                  <a:pt x="851648" y="5040889"/>
                  <a:pt x="661609" y="5062537"/>
                </a:cubicBezTo>
                <a:cubicBezTo>
                  <a:pt x="471570" y="5084185"/>
                  <a:pt x="204666" y="5051899"/>
                  <a:pt x="0" y="5062537"/>
                </a:cubicBezTo>
                <a:cubicBezTo>
                  <a:pt x="-22896" y="4820991"/>
                  <a:pt x="-2419" y="4695315"/>
                  <a:pt x="0" y="4530971"/>
                </a:cubicBezTo>
                <a:cubicBezTo>
                  <a:pt x="2419" y="4366627"/>
                  <a:pt x="-4794" y="4002968"/>
                  <a:pt x="0" y="3796903"/>
                </a:cubicBezTo>
                <a:cubicBezTo>
                  <a:pt x="4794" y="3590838"/>
                  <a:pt x="-11463" y="3524953"/>
                  <a:pt x="0" y="3265336"/>
                </a:cubicBezTo>
                <a:cubicBezTo>
                  <a:pt x="11463" y="3005719"/>
                  <a:pt x="-4876" y="2845112"/>
                  <a:pt x="0" y="2632519"/>
                </a:cubicBezTo>
                <a:cubicBezTo>
                  <a:pt x="4876" y="2419926"/>
                  <a:pt x="22959" y="2225923"/>
                  <a:pt x="0" y="2050327"/>
                </a:cubicBezTo>
                <a:cubicBezTo>
                  <a:pt x="-22959" y="1874731"/>
                  <a:pt x="-31556" y="1593903"/>
                  <a:pt x="0" y="1366885"/>
                </a:cubicBezTo>
                <a:cubicBezTo>
                  <a:pt x="31556" y="1139867"/>
                  <a:pt x="27141" y="863694"/>
                  <a:pt x="0" y="632817"/>
                </a:cubicBezTo>
                <a:cubicBezTo>
                  <a:pt x="-27141" y="401940"/>
                  <a:pt x="14313" y="200571"/>
                  <a:pt x="0" y="0"/>
                </a:cubicBezTo>
                <a:close/>
              </a:path>
            </a:pathLst>
          </a:custGeom>
          <a:ln w="28575">
            <a:solidFill>
              <a:srgbClr val="C1F582"/>
            </a:solidFill>
            <a:extLst>
              <a:ext uri="{C807C97D-BFC1-408E-A445-0C87EB9F89A2}">
                <ask:lineSketchStyleProps xmlns:ask="http://schemas.microsoft.com/office/drawing/2018/sketchyshapes" sd="2924399279">
                  <ask:type>
                    <ask:lineSketchFreehand/>
                  </ask:type>
                </ask:lineSketchStyleProps>
              </a:ext>
            </a:extLst>
          </a:ln>
        </p:spPr>
        <p:txBody>
          <a:bodyPr vert="horz" lIns="91440" tIns="45720" rIns="91440" bIns="45720" rtlCol="0" anchor="t">
            <a:noAutofit/>
          </a:bodyPr>
          <a:lstStyle/>
          <a:p>
            <a:pPr>
              <a:lnSpc>
                <a:spcPct val="110000"/>
              </a:lnSpc>
              <a:buFont typeface="Wingdings" panose="020B0604020202020204" pitchFamily="34" charset="0"/>
              <a:buChar char="Ø"/>
            </a:pPr>
            <a:r>
              <a:rPr lang="en-GB" b="1">
                <a:solidFill>
                  <a:srgbClr val="49BA1C"/>
                </a:solidFill>
                <a:highlight>
                  <a:srgbClr val="FFFFFF"/>
                </a:highlight>
                <a:latin typeface="Gill Sans MT"/>
              </a:rPr>
              <a:t>Excel can make these tasks much quicker and more accurate.</a:t>
            </a:r>
            <a:endParaRPr lang="en-GB" b="1">
              <a:solidFill>
                <a:srgbClr val="49BA1C"/>
              </a:solidFill>
              <a:latin typeface="Gill Sans MT"/>
            </a:endParaRPr>
          </a:p>
          <a:p>
            <a:pPr>
              <a:lnSpc>
                <a:spcPct val="110000"/>
              </a:lnSpc>
              <a:buFont typeface="Wingdings" panose="020B0604020202020204" pitchFamily="34" charset="0"/>
              <a:buChar char="Ø"/>
            </a:pPr>
            <a:r>
              <a:rPr lang="en-GB" b="1">
                <a:solidFill>
                  <a:srgbClr val="49BA1C"/>
                </a:solidFill>
                <a:highlight>
                  <a:srgbClr val="FFFFFF"/>
                </a:highlight>
                <a:latin typeface="Gill Sans MT"/>
                <a:ea typeface="+mn-lt"/>
                <a:cs typeface="+mn-lt"/>
              </a:rPr>
              <a:t>Excel is more suitable for scheduling than Word or PowerPoint because it can automate calculations and organise data in a structured format.</a:t>
            </a:r>
            <a:endParaRPr lang="en-GB" b="1" dirty="0">
              <a:solidFill>
                <a:srgbClr val="49BA1C"/>
              </a:solidFill>
              <a:highlight>
                <a:srgbClr val="FFFFFF"/>
              </a:highlight>
              <a:latin typeface="Gill Sans MT"/>
            </a:endParaRPr>
          </a:p>
          <a:p>
            <a:pPr>
              <a:lnSpc>
                <a:spcPct val="110000"/>
              </a:lnSpc>
              <a:buFont typeface="Wingdings" panose="020B0604020202020204" pitchFamily="34" charset="0"/>
              <a:buChar char="Ø"/>
            </a:pPr>
            <a:r>
              <a:rPr lang="en-GB" b="1">
                <a:solidFill>
                  <a:srgbClr val="49BA1C"/>
                </a:solidFill>
                <a:highlight>
                  <a:srgbClr val="FFFFFF"/>
                </a:highlight>
                <a:latin typeface="Gill Sans MT"/>
              </a:rPr>
              <a:t> Staff can use formulas to work out hours or visit times automatically.</a:t>
            </a:r>
            <a:endParaRPr lang="en-GB" b="1">
              <a:solidFill>
                <a:srgbClr val="49BA1C"/>
              </a:solidFill>
              <a:latin typeface="Gill Sans MT"/>
            </a:endParaRPr>
          </a:p>
          <a:p>
            <a:pPr>
              <a:lnSpc>
                <a:spcPct val="110000"/>
              </a:lnSpc>
              <a:buFont typeface="Wingdings" panose="020B0604020202020204" pitchFamily="34" charset="0"/>
              <a:buChar char="Ø"/>
            </a:pPr>
            <a:r>
              <a:rPr lang="en-GB" b="1" dirty="0">
                <a:solidFill>
                  <a:srgbClr val="49BA1C"/>
                </a:solidFill>
                <a:highlight>
                  <a:srgbClr val="FFFFFF"/>
                </a:highlight>
                <a:latin typeface="Gill Sans MT"/>
              </a:rPr>
              <a:t> Colour‑coding can highlight missed visits or </a:t>
            </a:r>
            <a:r>
              <a:rPr lang="en-GB" b="1">
                <a:solidFill>
                  <a:srgbClr val="49BA1C"/>
                </a:solidFill>
                <a:highlight>
                  <a:srgbClr val="FFFFFF"/>
                </a:highlight>
                <a:latin typeface="Gill Sans MT"/>
              </a:rPr>
              <a:t>overdue medication, because spreadsheets can be shared. Carers</a:t>
            </a:r>
            <a:r>
              <a:rPr lang="en-GB" b="1" dirty="0">
                <a:solidFill>
                  <a:srgbClr val="49BA1C"/>
                </a:solidFill>
                <a:highlight>
                  <a:srgbClr val="FFFFFF"/>
                </a:highlight>
                <a:latin typeface="Gill Sans MT"/>
              </a:rPr>
              <a:t> and coordinators can see updates straight away.</a:t>
            </a:r>
            <a:endParaRPr lang="en-GB" b="1">
              <a:solidFill>
                <a:srgbClr val="49BA1C"/>
              </a:solidFill>
              <a:latin typeface="Gill Sans MT"/>
            </a:endParaRPr>
          </a:p>
          <a:p>
            <a:pPr>
              <a:lnSpc>
                <a:spcPct val="110000"/>
              </a:lnSpc>
              <a:buFont typeface="Wingdings" panose="020B0604020202020204" pitchFamily="34" charset="0"/>
              <a:buChar char="Ø"/>
            </a:pPr>
            <a:r>
              <a:rPr lang="en-GB" b="1">
                <a:solidFill>
                  <a:srgbClr val="49BA1C"/>
                </a:solidFill>
                <a:highlight>
                  <a:srgbClr val="FFFFFF"/>
                </a:highlight>
                <a:latin typeface="Gill Sans MT"/>
              </a:rPr>
              <a:t>Excel also helps reduce errors by controlling what information can be typed into certain boxes. </a:t>
            </a:r>
            <a:r>
              <a:rPr lang="en-GB" b="1" i="1">
                <a:solidFill>
                  <a:srgbClr val="49BA1C"/>
                </a:solidFill>
                <a:highlight>
                  <a:srgbClr val="FFFFFF"/>
                </a:highlight>
                <a:latin typeface="Gill Sans MT"/>
              </a:rPr>
              <a:t>(Skills for Care, 2021)</a:t>
            </a:r>
            <a:endParaRPr lang="en-GB" b="1">
              <a:solidFill>
                <a:srgbClr val="000000"/>
              </a:solidFill>
              <a:latin typeface="Gill Sans MT"/>
            </a:endParaRPr>
          </a:p>
        </p:txBody>
      </p:sp>
      <p:sp>
        <p:nvSpPr>
          <p:cNvPr id="29" name="Date Placeholder 4">
            <a:extLst>
              <a:ext uri="{FF2B5EF4-FFF2-40B4-BE49-F238E27FC236}">
                <a16:creationId xmlns:a16="http://schemas.microsoft.com/office/drawing/2014/main" id="{5AB5BB7C-60C2-4AFD-8195-C1013A7D9245}"/>
              </a:ext>
            </a:extLst>
          </p:cNvPr>
          <p:cNvSpPr>
            <a:spLocks noGrp="1"/>
          </p:cNvSpPr>
          <p:nvPr>
            <p:ph type="dt" sz="half" idx="10"/>
          </p:nvPr>
        </p:nvSpPr>
        <p:spPr>
          <a:xfrm>
            <a:off x="137160" y="6453002"/>
            <a:ext cx="3494314" cy="365125"/>
          </a:xfrm>
        </p:spPr>
        <p:txBody>
          <a:bodyPr/>
          <a:lstStyle/>
          <a:p>
            <a:pPr>
              <a:spcAft>
                <a:spcPts val="600"/>
              </a:spcAft>
            </a:pPr>
            <a:fld id="{0833A106-F290-42D7-B351-DD47664009AF}" type="datetime1">
              <a:rPr lang="en-US" smtClean="0"/>
              <a:pPr>
                <a:spcAft>
                  <a:spcPts val="600"/>
                </a:spcAft>
              </a:pPr>
              <a:t>7/15/2026</a:t>
            </a:fld>
            <a:endParaRPr lang="en-US"/>
          </a:p>
        </p:txBody>
      </p:sp>
      <p:sp>
        <p:nvSpPr>
          <p:cNvPr id="30" name="Footer Placeholder 5">
            <a:extLst>
              <a:ext uri="{FF2B5EF4-FFF2-40B4-BE49-F238E27FC236}">
                <a16:creationId xmlns:a16="http://schemas.microsoft.com/office/drawing/2014/main" id="{47FC7B5E-0FCA-DCD0-EC06-F525C64FBEC1}"/>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31" name="Slide Number Placeholder 6">
            <a:extLst>
              <a:ext uri="{FF2B5EF4-FFF2-40B4-BE49-F238E27FC236}">
                <a16:creationId xmlns:a16="http://schemas.microsoft.com/office/drawing/2014/main" id="{9DC4B506-48E8-DF84-162F-71723EF54DC9}"/>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smtClean="0"/>
              <a:pPr>
                <a:spcAft>
                  <a:spcPts val="600"/>
                </a:spcAft>
              </a:pPr>
              <a:t>3</a:t>
            </a:fld>
            <a:endParaRPr lang="en-US"/>
          </a:p>
        </p:txBody>
      </p:sp>
      <p:pic>
        <p:nvPicPr>
          <p:cNvPr id="5" name="Picture 4" descr="Worksheets in Excel - Step by Step Tutorial">
            <a:extLst>
              <a:ext uri="{FF2B5EF4-FFF2-40B4-BE49-F238E27FC236}">
                <a16:creationId xmlns:a16="http://schemas.microsoft.com/office/drawing/2014/main" id="{6E3E0FE7-1D46-54D6-E588-C874F4AF3ACE}"/>
              </a:ext>
            </a:extLst>
          </p:cNvPr>
          <p:cNvPicPr>
            <a:picLocks noChangeAspect="1"/>
          </p:cNvPicPr>
          <p:nvPr/>
        </p:nvPicPr>
        <p:blipFill>
          <a:blip r:embed="rId3"/>
          <a:stretch>
            <a:fillRect/>
          </a:stretch>
        </p:blipFill>
        <p:spPr>
          <a:xfrm>
            <a:off x="341085" y="1397229"/>
            <a:ext cx="3294742" cy="2038800"/>
          </a:xfrm>
          <a:prstGeom prst="rect">
            <a:avLst/>
          </a:prstGeom>
        </p:spPr>
      </p:pic>
    </p:spTree>
    <p:extLst>
      <p:ext uri="{BB962C8B-B14F-4D97-AF65-F5344CB8AC3E}">
        <p14:creationId xmlns:p14="http://schemas.microsoft.com/office/powerpoint/2010/main" val="3037732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EA970A-1C59-698A-BFB6-53C912F7D483}"/>
              </a:ext>
            </a:extLst>
          </p:cNvPr>
          <p:cNvSpPr>
            <a:spLocks noGrp="1"/>
          </p:cNvSpPr>
          <p:nvPr>
            <p:ph sz="half" idx="1"/>
          </p:nvPr>
        </p:nvSpPr>
        <p:spPr>
          <a:xfrm>
            <a:off x="271563" y="468539"/>
            <a:ext cx="5558971" cy="5178651"/>
          </a:xfrm>
          <a:custGeom>
            <a:avLst/>
            <a:gdLst>
              <a:gd name="csX0" fmla="*/ 0 w 5558971"/>
              <a:gd name="csY0" fmla="*/ 0 h 5178651"/>
              <a:gd name="csX1" fmla="*/ 389128 w 5558971"/>
              <a:gd name="csY1" fmla="*/ 0 h 5178651"/>
              <a:gd name="csX2" fmla="*/ 945025 w 5558971"/>
              <a:gd name="csY2" fmla="*/ 0 h 5178651"/>
              <a:gd name="csX3" fmla="*/ 1445332 w 5558971"/>
              <a:gd name="csY3" fmla="*/ 0 h 5178651"/>
              <a:gd name="csX4" fmla="*/ 2001230 w 5558971"/>
              <a:gd name="csY4" fmla="*/ 0 h 5178651"/>
              <a:gd name="csX5" fmla="*/ 2390358 w 5558971"/>
              <a:gd name="csY5" fmla="*/ 0 h 5178651"/>
              <a:gd name="csX6" fmla="*/ 2779486 w 5558971"/>
              <a:gd name="csY6" fmla="*/ 0 h 5178651"/>
              <a:gd name="csX7" fmla="*/ 3224203 w 5558971"/>
              <a:gd name="csY7" fmla="*/ 0 h 5178651"/>
              <a:gd name="csX8" fmla="*/ 3668921 w 5558971"/>
              <a:gd name="csY8" fmla="*/ 0 h 5178651"/>
              <a:gd name="csX9" fmla="*/ 4058049 w 5558971"/>
              <a:gd name="csY9" fmla="*/ 0 h 5178651"/>
              <a:gd name="csX10" fmla="*/ 4669536 w 5558971"/>
              <a:gd name="csY10" fmla="*/ 0 h 5178651"/>
              <a:gd name="csX11" fmla="*/ 5558971 w 5558971"/>
              <a:gd name="csY11" fmla="*/ 0 h 5178651"/>
              <a:gd name="csX12" fmla="*/ 5558971 w 5558971"/>
              <a:gd name="csY12" fmla="*/ 471833 h 5178651"/>
              <a:gd name="csX13" fmla="*/ 5558971 w 5558971"/>
              <a:gd name="csY13" fmla="*/ 943665 h 5178651"/>
              <a:gd name="csX14" fmla="*/ 5558971 w 5558971"/>
              <a:gd name="csY14" fmla="*/ 1467284 h 5178651"/>
              <a:gd name="csX15" fmla="*/ 5558971 w 5558971"/>
              <a:gd name="csY15" fmla="*/ 1887331 h 5178651"/>
              <a:gd name="csX16" fmla="*/ 5558971 w 5558971"/>
              <a:gd name="csY16" fmla="*/ 2514523 h 5178651"/>
              <a:gd name="csX17" fmla="*/ 5558971 w 5558971"/>
              <a:gd name="csY17" fmla="*/ 3193501 h 5178651"/>
              <a:gd name="csX18" fmla="*/ 5558971 w 5558971"/>
              <a:gd name="csY18" fmla="*/ 3665334 h 5178651"/>
              <a:gd name="csX19" fmla="*/ 5558971 w 5558971"/>
              <a:gd name="csY19" fmla="*/ 4240740 h 5178651"/>
              <a:gd name="csX20" fmla="*/ 5558971 w 5558971"/>
              <a:gd name="csY20" fmla="*/ 5178651 h 5178651"/>
              <a:gd name="csX21" fmla="*/ 5114253 w 5558971"/>
              <a:gd name="csY21" fmla="*/ 5178651 h 5178651"/>
              <a:gd name="csX22" fmla="*/ 4725125 w 5558971"/>
              <a:gd name="csY22" fmla="*/ 5178651 h 5178651"/>
              <a:gd name="csX23" fmla="*/ 4224818 w 5558971"/>
              <a:gd name="csY23" fmla="*/ 5178651 h 5178651"/>
              <a:gd name="csX24" fmla="*/ 3613331 w 5558971"/>
              <a:gd name="csY24" fmla="*/ 5178651 h 5178651"/>
              <a:gd name="csX25" fmla="*/ 3168613 w 5558971"/>
              <a:gd name="csY25" fmla="*/ 5178651 h 5178651"/>
              <a:gd name="csX26" fmla="*/ 2668306 w 5558971"/>
              <a:gd name="csY26" fmla="*/ 5178651 h 5178651"/>
              <a:gd name="csX27" fmla="*/ 2167999 w 5558971"/>
              <a:gd name="csY27" fmla="*/ 5178651 h 5178651"/>
              <a:gd name="csX28" fmla="*/ 1778871 w 5558971"/>
              <a:gd name="csY28" fmla="*/ 5178651 h 5178651"/>
              <a:gd name="csX29" fmla="*/ 1334153 w 5558971"/>
              <a:gd name="csY29" fmla="*/ 5178651 h 5178651"/>
              <a:gd name="csX30" fmla="*/ 945025 w 5558971"/>
              <a:gd name="csY30" fmla="*/ 5178651 h 5178651"/>
              <a:gd name="csX31" fmla="*/ 500307 w 5558971"/>
              <a:gd name="csY31" fmla="*/ 5178651 h 5178651"/>
              <a:gd name="csX32" fmla="*/ 0 w 5558971"/>
              <a:gd name="csY32" fmla="*/ 5178651 h 5178651"/>
              <a:gd name="csX33" fmla="*/ 0 w 5558971"/>
              <a:gd name="csY33" fmla="*/ 4706818 h 5178651"/>
              <a:gd name="csX34" fmla="*/ 0 w 5558971"/>
              <a:gd name="csY34" fmla="*/ 4027840 h 5178651"/>
              <a:gd name="csX35" fmla="*/ 0 w 5558971"/>
              <a:gd name="csY35" fmla="*/ 3556007 h 5178651"/>
              <a:gd name="csX36" fmla="*/ 0 w 5558971"/>
              <a:gd name="csY36" fmla="*/ 3032388 h 5178651"/>
              <a:gd name="csX37" fmla="*/ 0 w 5558971"/>
              <a:gd name="csY37" fmla="*/ 2456982 h 5178651"/>
              <a:gd name="csX38" fmla="*/ 0 w 5558971"/>
              <a:gd name="csY38" fmla="*/ 1985150 h 5178651"/>
              <a:gd name="csX39" fmla="*/ 0 w 5558971"/>
              <a:gd name="csY39" fmla="*/ 1513317 h 5178651"/>
              <a:gd name="csX40" fmla="*/ 0 w 5558971"/>
              <a:gd name="csY40" fmla="*/ 886125 h 5178651"/>
              <a:gd name="csX41" fmla="*/ 0 w 5558971"/>
              <a:gd name="csY41" fmla="*/ 0 h 51786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Lst>
            <a:rect l="l" t="t" r="r" b="b"/>
            <a:pathLst>
              <a:path w="5558971" h="5178651" fill="none" extrusionOk="0">
                <a:moveTo>
                  <a:pt x="0" y="0"/>
                </a:moveTo>
                <a:cubicBezTo>
                  <a:pt x="89261" y="-8388"/>
                  <a:pt x="282146" y="22428"/>
                  <a:pt x="389128" y="0"/>
                </a:cubicBezTo>
                <a:cubicBezTo>
                  <a:pt x="496110" y="-22428"/>
                  <a:pt x="793666" y="15130"/>
                  <a:pt x="945025" y="0"/>
                </a:cubicBezTo>
                <a:cubicBezTo>
                  <a:pt x="1096384" y="-15130"/>
                  <a:pt x="1202354" y="8796"/>
                  <a:pt x="1445332" y="0"/>
                </a:cubicBezTo>
                <a:cubicBezTo>
                  <a:pt x="1688310" y="-8796"/>
                  <a:pt x="1838428" y="41754"/>
                  <a:pt x="2001230" y="0"/>
                </a:cubicBezTo>
                <a:cubicBezTo>
                  <a:pt x="2164032" y="-41754"/>
                  <a:pt x="2278657" y="44999"/>
                  <a:pt x="2390358" y="0"/>
                </a:cubicBezTo>
                <a:cubicBezTo>
                  <a:pt x="2502059" y="-44999"/>
                  <a:pt x="2700624" y="14513"/>
                  <a:pt x="2779486" y="0"/>
                </a:cubicBezTo>
                <a:cubicBezTo>
                  <a:pt x="2858348" y="-14513"/>
                  <a:pt x="3041490" y="3903"/>
                  <a:pt x="3224203" y="0"/>
                </a:cubicBezTo>
                <a:cubicBezTo>
                  <a:pt x="3406916" y="-3903"/>
                  <a:pt x="3509867" y="2734"/>
                  <a:pt x="3668921" y="0"/>
                </a:cubicBezTo>
                <a:cubicBezTo>
                  <a:pt x="3827975" y="-2734"/>
                  <a:pt x="3865355" y="44579"/>
                  <a:pt x="4058049" y="0"/>
                </a:cubicBezTo>
                <a:cubicBezTo>
                  <a:pt x="4250743" y="-44579"/>
                  <a:pt x="4525154" y="27628"/>
                  <a:pt x="4669536" y="0"/>
                </a:cubicBezTo>
                <a:cubicBezTo>
                  <a:pt x="4813918" y="-27628"/>
                  <a:pt x="5161696" y="31116"/>
                  <a:pt x="5558971" y="0"/>
                </a:cubicBezTo>
                <a:cubicBezTo>
                  <a:pt x="5569639" y="102475"/>
                  <a:pt x="5525348" y="355029"/>
                  <a:pt x="5558971" y="471833"/>
                </a:cubicBezTo>
                <a:cubicBezTo>
                  <a:pt x="5592594" y="588637"/>
                  <a:pt x="5503853" y="785719"/>
                  <a:pt x="5558971" y="943665"/>
                </a:cubicBezTo>
                <a:cubicBezTo>
                  <a:pt x="5614089" y="1101611"/>
                  <a:pt x="5545796" y="1331760"/>
                  <a:pt x="5558971" y="1467284"/>
                </a:cubicBezTo>
                <a:cubicBezTo>
                  <a:pt x="5572146" y="1602808"/>
                  <a:pt x="5554206" y="1738211"/>
                  <a:pt x="5558971" y="1887331"/>
                </a:cubicBezTo>
                <a:cubicBezTo>
                  <a:pt x="5563736" y="2036451"/>
                  <a:pt x="5519244" y="2358212"/>
                  <a:pt x="5558971" y="2514523"/>
                </a:cubicBezTo>
                <a:cubicBezTo>
                  <a:pt x="5598698" y="2670834"/>
                  <a:pt x="5478538" y="3007043"/>
                  <a:pt x="5558971" y="3193501"/>
                </a:cubicBezTo>
                <a:cubicBezTo>
                  <a:pt x="5639404" y="3379959"/>
                  <a:pt x="5539069" y="3551201"/>
                  <a:pt x="5558971" y="3665334"/>
                </a:cubicBezTo>
                <a:cubicBezTo>
                  <a:pt x="5578873" y="3779467"/>
                  <a:pt x="5544489" y="3971136"/>
                  <a:pt x="5558971" y="4240740"/>
                </a:cubicBezTo>
                <a:cubicBezTo>
                  <a:pt x="5573453" y="4510344"/>
                  <a:pt x="5481062" y="4864176"/>
                  <a:pt x="5558971" y="5178651"/>
                </a:cubicBezTo>
                <a:cubicBezTo>
                  <a:pt x="5355797" y="5218756"/>
                  <a:pt x="5236495" y="5162453"/>
                  <a:pt x="5114253" y="5178651"/>
                </a:cubicBezTo>
                <a:cubicBezTo>
                  <a:pt x="4992011" y="5194849"/>
                  <a:pt x="4829199" y="5156762"/>
                  <a:pt x="4725125" y="5178651"/>
                </a:cubicBezTo>
                <a:cubicBezTo>
                  <a:pt x="4621051" y="5200540"/>
                  <a:pt x="4327439" y="5135768"/>
                  <a:pt x="4224818" y="5178651"/>
                </a:cubicBezTo>
                <a:cubicBezTo>
                  <a:pt x="4122197" y="5221534"/>
                  <a:pt x="3785381" y="5109704"/>
                  <a:pt x="3613331" y="5178651"/>
                </a:cubicBezTo>
                <a:cubicBezTo>
                  <a:pt x="3441281" y="5247598"/>
                  <a:pt x="3275269" y="5139309"/>
                  <a:pt x="3168613" y="5178651"/>
                </a:cubicBezTo>
                <a:cubicBezTo>
                  <a:pt x="3061957" y="5217993"/>
                  <a:pt x="2853874" y="5161198"/>
                  <a:pt x="2668306" y="5178651"/>
                </a:cubicBezTo>
                <a:cubicBezTo>
                  <a:pt x="2482738" y="5196104"/>
                  <a:pt x="2405654" y="5167678"/>
                  <a:pt x="2167999" y="5178651"/>
                </a:cubicBezTo>
                <a:cubicBezTo>
                  <a:pt x="1930344" y="5189624"/>
                  <a:pt x="1905808" y="5140626"/>
                  <a:pt x="1778871" y="5178651"/>
                </a:cubicBezTo>
                <a:cubicBezTo>
                  <a:pt x="1651934" y="5216676"/>
                  <a:pt x="1516851" y="5129042"/>
                  <a:pt x="1334153" y="5178651"/>
                </a:cubicBezTo>
                <a:cubicBezTo>
                  <a:pt x="1151455" y="5228260"/>
                  <a:pt x="1039349" y="5155768"/>
                  <a:pt x="945025" y="5178651"/>
                </a:cubicBezTo>
                <a:cubicBezTo>
                  <a:pt x="850701" y="5201534"/>
                  <a:pt x="638898" y="5147251"/>
                  <a:pt x="500307" y="5178651"/>
                </a:cubicBezTo>
                <a:cubicBezTo>
                  <a:pt x="361716" y="5210051"/>
                  <a:pt x="229195" y="5161155"/>
                  <a:pt x="0" y="5178651"/>
                </a:cubicBezTo>
                <a:cubicBezTo>
                  <a:pt x="-11081" y="5054087"/>
                  <a:pt x="51429" y="4863987"/>
                  <a:pt x="0" y="4706818"/>
                </a:cubicBezTo>
                <a:cubicBezTo>
                  <a:pt x="-51429" y="4549649"/>
                  <a:pt x="65158" y="4318406"/>
                  <a:pt x="0" y="4027840"/>
                </a:cubicBezTo>
                <a:cubicBezTo>
                  <a:pt x="-65158" y="3737274"/>
                  <a:pt x="56130" y="3761530"/>
                  <a:pt x="0" y="3556007"/>
                </a:cubicBezTo>
                <a:cubicBezTo>
                  <a:pt x="-56130" y="3350484"/>
                  <a:pt x="61579" y="3277046"/>
                  <a:pt x="0" y="3032388"/>
                </a:cubicBezTo>
                <a:cubicBezTo>
                  <a:pt x="-61579" y="2787730"/>
                  <a:pt x="51479" y="2690465"/>
                  <a:pt x="0" y="2456982"/>
                </a:cubicBezTo>
                <a:cubicBezTo>
                  <a:pt x="-51479" y="2223499"/>
                  <a:pt x="47680" y="2175908"/>
                  <a:pt x="0" y="1985150"/>
                </a:cubicBezTo>
                <a:cubicBezTo>
                  <a:pt x="-47680" y="1794392"/>
                  <a:pt x="1574" y="1745651"/>
                  <a:pt x="0" y="1513317"/>
                </a:cubicBezTo>
                <a:cubicBezTo>
                  <a:pt x="-1574" y="1280983"/>
                  <a:pt x="49862" y="1115837"/>
                  <a:pt x="0" y="886125"/>
                </a:cubicBezTo>
                <a:cubicBezTo>
                  <a:pt x="-49862" y="656413"/>
                  <a:pt x="67899" y="303796"/>
                  <a:pt x="0" y="0"/>
                </a:cubicBezTo>
                <a:close/>
              </a:path>
              <a:path w="5558971" h="5178651" stroke="0" extrusionOk="0">
                <a:moveTo>
                  <a:pt x="0" y="0"/>
                </a:moveTo>
                <a:cubicBezTo>
                  <a:pt x="187215" y="-32233"/>
                  <a:pt x="306668" y="42554"/>
                  <a:pt x="500307" y="0"/>
                </a:cubicBezTo>
                <a:cubicBezTo>
                  <a:pt x="693946" y="-42554"/>
                  <a:pt x="914122" y="7960"/>
                  <a:pt x="1167384" y="0"/>
                </a:cubicBezTo>
                <a:cubicBezTo>
                  <a:pt x="1420646" y="-7960"/>
                  <a:pt x="1539055" y="52423"/>
                  <a:pt x="1723281" y="0"/>
                </a:cubicBezTo>
                <a:cubicBezTo>
                  <a:pt x="1907507" y="-52423"/>
                  <a:pt x="2120031" y="17946"/>
                  <a:pt x="2223588" y="0"/>
                </a:cubicBezTo>
                <a:cubicBezTo>
                  <a:pt x="2327145" y="-17946"/>
                  <a:pt x="2676560" y="16157"/>
                  <a:pt x="2835075" y="0"/>
                </a:cubicBezTo>
                <a:cubicBezTo>
                  <a:pt x="2993590" y="-16157"/>
                  <a:pt x="3201429" y="103"/>
                  <a:pt x="3502152" y="0"/>
                </a:cubicBezTo>
                <a:cubicBezTo>
                  <a:pt x="3802875" y="-103"/>
                  <a:pt x="3813392" y="24457"/>
                  <a:pt x="4058049" y="0"/>
                </a:cubicBezTo>
                <a:cubicBezTo>
                  <a:pt x="4302706" y="-24457"/>
                  <a:pt x="4392807" y="40419"/>
                  <a:pt x="4669536" y="0"/>
                </a:cubicBezTo>
                <a:cubicBezTo>
                  <a:pt x="4946265" y="-40419"/>
                  <a:pt x="5143965" y="101361"/>
                  <a:pt x="5558971" y="0"/>
                </a:cubicBezTo>
                <a:cubicBezTo>
                  <a:pt x="5572045" y="183156"/>
                  <a:pt x="5513936" y="305488"/>
                  <a:pt x="5558971" y="420046"/>
                </a:cubicBezTo>
                <a:cubicBezTo>
                  <a:pt x="5604006" y="534604"/>
                  <a:pt x="5508918" y="801682"/>
                  <a:pt x="5558971" y="943665"/>
                </a:cubicBezTo>
                <a:cubicBezTo>
                  <a:pt x="5609024" y="1085648"/>
                  <a:pt x="5536843" y="1277210"/>
                  <a:pt x="5558971" y="1570857"/>
                </a:cubicBezTo>
                <a:cubicBezTo>
                  <a:pt x="5581099" y="1864504"/>
                  <a:pt x="5532633" y="1959870"/>
                  <a:pt x="5558971" y="2094477"/>
                </a:cubicBezTo>
                <a:cubicBezTo>
                  <a:pt x="5585309" y="2229084"/>
                  <a:pt x="5553189" y="2430343"/>
                  <a:pt x="5558971" y="2618096"/>
                </a:cubicBezTo>
                <a:cubicBezTo>
                  <a:pt x="5564753" y="2805849"/>
                  <a:pt x="5517882" y="2860594"/>
                  <a:pt x="5558971" y="3089928"/>
                </a:cubicBezTo>
                <a:cubicBezTo>
                  <a:pt x="5600060" y="3319262"/>
                  <a:pt x="5502210" y="3566332"/>
                  <a:pt x="5558971" y="3768907"/>
                </a:cubicBezTo>
                <a:cubicBezTo>
                  <a:pt x="5615732" y="3971482"/>
                  <a:pt x="5504336" y="4120388"/>
                  <a:pt x="5558971" y="4344313"/>
                </a:cubicBezTo>
                <a:cubicBezTo>
                  <a:pt x="5613606" y="4568238"/>
                  <a:pt x="5504121" y="4929204"/>
                  <a:pt x="5558971" y="5178651"/>
                </a:cubicBezTo>
                <a:cubicBezTo>
                  <a:pt x="5376659" y="5185348"/>
                  <a:pt x="5282530" y="5125233"/>
                  <a:pt x="5058664" y="5178651"/>
                </a:cubicBezTo>
                <a:cubicBezTo>
                  <a:pt x="4834798" y="5232069"/>
                  <a:pt x="4671548" y="5167327"/>
                  <a:pt x="4558356" y="5178651"/>
                </a:cubicBezTo>
                <a:cubicBezTo>
                  <a:pt x="4445164" y="5189975"/>
                  <a:pt x="4290838" y="5148104"/>
                  <a:pt x="4058049" y="5178651"/>
                </a:cubicBezTo>
                <a:cubicBezTo>
                  <a:pt x="3825260" y="5209198"/>
                  <a:pt x="3689271" y="5144017"/>
                  <a:pt x="3502152" y="5178651"/>
                </a:cubicBezTo>
                <a:cubicBezTo>
                  <a:pt x="3315033" y="5213285"/>
                  <a:pt x="3102294" y="5130726"/>
                  <a:pt x="2946255" y="5178651"/>
                </a:cubicBezTo>
                <a:cubicBezTo>
                  <a:pt x="2790216" y="5226576"/>
                  <a:pt x="2652242" y="5147180"/>
                  <a:pt x="2557127" y="5178651"/>
                </a:cubicBezTo>
                <a:cubicBezTo>
                  <a:pt x="2462012" y="5210122"/>
                  <a:pt x="2253645" y="5142831"/>
                  <a:pt x="2056819" y="5178651"/>
                </a:cubicBezTo>
                <a:cubicBezTo>
                  <a:pt x="1859993" y="5214471"/>
                  <a:pt x="1684685" y="5149212"/>
                  <a:pt x="1389743" y="5178651"/>
                </a:cubicBezTo>
                <a:cubicBezTo>
                  <a:pt x="1094801" y="5208090"/>
                  <a:pt x="1041924" y="5161102"/>
                  <a:pt x="778256" y="5178651"/>
                </a:cubicBezTo>
                <a:cubicBezTo>
                  <a:pt x="514588" y="5196200"/>
                  <a:pt x="371647" y="5105374"/>
                  <a:pt x="0" y="5178651"/>
                </a:cubicBezTo>
                <a:cubicBezTo>
                  <a:pt x="-62725" y="4990565"/>
                  <a:pt x="37385" y="4859540"/>
                  <a:pt x="0" y="4603245"/>
                </a:cubicBezTo>
                <a:cubicBezTo>
                  <a:pt x="-37385" y="4346950"/>
                  <a:pt x="60936" y="4202979"/>
                  <a:pt x="0" y="3924267"/>
                </a:cubicBezTo>
                <a:cubicBezTo>
                  <a:pt x="-60936" y="3645555"/>
                  <a:pt x="6584" y="3478111"/>
                  <a:pt x="0" y="3245288"/>
                </a:cubicBezTo>
                <a:cubicBezTo>
                  <a:pt x="-6584" y="3012465"/>
                  <a:pt x="2503" y="2903994"/>
                  <a:pt x="0" y="2721669"/>
                </a:cubicBezTo>
                <a:cubicBezTo>
                  <a:pt x="-2503" y="2539344"/>
                  <a:pt x="24454" y="2508474"/>
                  <a:pt x="0" y="2301623"/>
                </a:cubicBezTo>
                <a:cubicBezTo>
                  <a:pt x="-24454" y="2094772"/>
                  <a:pt x="8501" y="2062970"/>
                  <a:pt x="0" y="1881577"/>
                </a:cubicBezTo>
                <a:cubicBezTo>
                  <a:pt x="-8501" y="1700184"/>
                  <a:pt x="36961" y="1419865"/>
                  <a:pt x="0" y="1202598"/>
                </a:cubicBezTo>
                <a:cubicBezTo>
                  <a:pt x="-36961" y="985331"/>
                  <a:pt x="31823" y="876508"/>
                  <a:pt x="0" y="730765"/>
                </a:cubicBezTo>
                <a:cubicBezTo>
                  <a:pt x="-31823" y="585022"/>
                  <a:pt x="84448" y="332613"/>
                  <a:pt x="0" y="0"/>
                </a:cubicBezTo>
                <a:close/>
              </a:path>
            </a:pathLst>
          </a:custGeom>
          <a:ln w="28575">
            <a:solidFill>
              <a:srgbClr val="82F3F5"/>
            </a:solidFill>
            <a:extLst>
              <a:ext uri="{C807C97D-BFC1-408E-A445-0C87EB9F89A2}">
                <ask:lineSketchStyleProps xmlns:ask="http://schemas.microsoft.com/office/drawing/2018/sketchyshapes" sd="2655624242">
                  <ask:type>
                    <ask:lineSketchScribble/>
                  </ask:type>
                </ask:lineSketchStyleProps>
              </a:ext>
            </a:extLst>
          </a:ln>
        </p:spPr>
        <p:txBody>
          <a:bodyPr vert="horz" lIns="91440" tIns="45720" rIns="91440" bIns="45720" rtlCol="0" anchor="t">
            <a:noAutofit/>
          </a:bodyPr>
          <a:lstStyle/>
          <a:p>
            <a:pPr marL="0" indent="0">
              <a:buNone/>
            </a:pPr>
            <a:r>
              <a:rPr lang="en-GB" sz="2400" b="1">
                <a:solidFill>
                  <a:srgbClr val="00B0F0"/>
                </a:solidFill>
                <a:highlight>
                  <a:srgbClr val="FFFFFF"/>
                </a:highlight>
                <a:latin typeface="Gill Sans MT"/>
                <a:cs typeface="Arial"/>
              </a:rPr>
              <a:t>Benefits of Excel:</a:t>
            </a:r>
            <a:endParaRPr lang="en-GB" sz="2400">
              <a:solidFill>
                <a:srgbClr val="00B0F0"/>
              </a:solidFill>
              <a:latin typeface="Gill Sans MT"/>
            </a:endParaRPr>
          </a:p>
          <a:p>
            <a:pPr marL="342900" indent="-342900">
              <a:buFont typeface="Wingdings" panose="020B0604020202020204" pitchFamily="34" charset="0"/>
              <a:buChar char="ü"/>
            </a:pPr>
            <a:r>
              <a:rPr lang="en-GB" sz="2400" b="1">
                <a:solidFill>
                  <a:srgbClr val="00B0F0"/>
                </a:solidFill>
                <a:highlight>
                  <a:srgbClr val="FFFFFF"/>
                </a:highlight>
                <a:latin typeface="Gill Sans MT"/>
                <a:cs typeface="Arial"/>
              </a:rPr>
              <a:t>Saves time by automating calculations</a:t>
            </a:r>
            <a:endParaRPr lang="en-GB" sz="2400" b="1">
              <a:solidFill>
                <a:srgbClr val="00B0F0"/>
              </a:solidFill>
              <a:latin typeface="Gill Sans MT"/>
            </a:endParaRPr>
          </a:p>
          <a:p>
            <a:pPr marL="342900" indent="-342900">
              <a:buFont typeface="Wingdings" panose="020B0604020202020204" pitchFamily="34" charset="0"/>
              <a:buChar char="ü"/>
            </a:pPr>
            <a:r>
              <a:rPr lang="en-GB" sz="2400" b="1">
                <a:solidFill>
                  <a:srgbClr val="00B0F0"/>
                </a:solidFill>
                <a:highlight>
                  <a:srgbClr val="FFFFFF"/>
                </a:highlight>
                <a:latin typeface="Gill Sans MT"/>
                <a:cs typeface="Arial"/>
              </a:rPr>
              <a:t>Helps reduce mistakes in rotas and medication logs</a:t>
            </a:r>
            <a:endParaRPr lang="en-GB" sz="2400" b="1">
              <a:solidFill>
                <a:srgbClr val="00B0F0"/>
              </a:solidFill>
              <a:latin typeface="Gill Sans MT"/>
            </a:endParaRPr>
          </a:p>
          <a:p>
            <a:pPr marL="342900" indent="-342900">
              <a:buFont typeface="Wingdings" panose="020B0604020202020204" pitchFamily="34" charset="0"/>
              <a:buChar char="ü"/>
            </a:pPr>
            <a:r>
              <a:rPr lang="en-GB" sz="2400" b="1">
                <a:solidFill>
                  <a:srgbClr val="00B0F0"/>
                </a:solidFill>
                <a:highlight>
                  <a:srgbClr val="FFFFFF"/>
                </a:highlight>
                <a:latin typeface="Gill Sans MT"/>
                <a:cs typeface="Arial"/>
              </a:rPr>
              <a:t>Makes it easier for managers to spot patterns</a:t>
            </a:r>
            <a:endParaRPr lang="en-GB" sz="2400" b="1">
              <a:solidFill>
                <a:srgbClr val="00B0F0"/>
              </a:solidFill>
              <a:latin typeface="Gill Sans MT"/>
            </a:endParaRPr>
          </a:p>
          <a:p>
            <a:pPr marL="342900" indent="-342900">
              <a:buFont typeface="Wingdings" panose="020B0604020202020204" pitchFamily="34" charset="0"/>
              <a:buChar char="ü"/>
            </a:pPr>
            <a:r>
              <a:rPr lang="en-GB" sz="2400" b="1">
                <a:solidFill>
                  <a:srgbClr val="00B0F0"/>
                </a:solidFill>
                <a:highlight>
                  <a:srgbClr val="FFFFFF"/>
                </a:highlight>
                <a:latin typeface="Gill Sans MT"/>
                <a:cs typeface="Arial"/>
              </a:rPr>
              <a:t>Improves access to information across the team</a:t>
            </a:r>
            <a:endParaRPr lang="en-GB" sz="2400" b="1">
              <a:solidFill>
                <a:srgbClr val="00B0F0"/>
              </a:solidFill>
              <a:latin typeface="Gill Sans MT"/>
            </a:endParaRPr>
          </a:p>
          <a:p>
            <a:pPr marL="0" indent="0">
              <a:buNone/>
            </a:pPr>
            <a:endParaRPr lang="en-GB" b="1" dirty="0">
              <a:solidFill>
                <a:srgbClr val="222222"/>
              </a:solidFill>
              <a:highlight>
                <a:srgbClr val="FFFFFF"/>
              </a:highlight>
              <a:latin typeface="Arial"/>
              <a:cs typeface="Arial"/>
            </a:endParaRPr>
          </a:p>
          <a:p>
            <a:pPr>
              <a:buFont typeface="Wingdings" panose="020B0604020202020204" pitchFamily="34" charset="0"/>
              <a:buChar char="ü"/>
            </a:pPr>
            <a:endParaRPr lang="en-GB" dirty="0"/>
          </a:p>
        </p:txBody>
      </p:sp>
      <p:sp>
        <p:nvSpPr>
          <p:cNvPr id="4" name="Content Placeholder 3">
            <a:extLst>
              <a:ext uri="{FF2B5EF4-FFF2-40B4-BE49-F238E27FC236}">
                <a16:creationId xmlns:a16="http://schemas.microsoft.com/office/drawing/2014/main" id="{1A764649-B5A7-CB9C-466F-01282E723AE2}"/>
              </a:ext>
            </a:extLst>
          </p:cNvPr>
          <p:cNvSpPr>
            <a:spLocks noGrp="1"/>
          </p:cNvSpPr>
          <p:nvPr>
            <p:ph sz="half" idx="2"/>
          </p:nvPr>
        </p:nvSpPr>
        <p:spPr>
          <a:xfrm>
            <a:off x="6099628" y="366939"/>
            <a:ext cx="5341257" cy="6354309"/>
          </a:xfrm>
          <a:custGeom>
            <a:avLst/>
            <a:gdLst>
              <a:gd name="csX0" fmla="*/ 0 w 5341257"/>
              <a:gd name="csY0" fmla="*/ 0 h 6354309"/>
              <a:gd name="csX1" fmla="*/ 667657 w 5341257"/>
              <a:gd name="csY1" fmla="*/ 0 h 6354309"/>
              <a:gd name="csX2" fmla="*/ 1228489 w 5341257"/>
              <a:gd name="csY2" fmla="*/ 0 h 6354309"/>
              <a:gd name="csX3" fmla="*/ 2002971 w 5341257"/>
              <a:gd name="csY3" fmla="*/ 0 h 6354309"/>
              <a:gd name="csX4" fmla="*/ 2563803 w 5341257"/>
              <a:gd name="csY4" fmla="*/ 0 h 6354309"/>
              <a:gd name="csX5" fmla="*/ 3231460 w 5341257"/>
              <a:gd name="csY5" fmla="*/ 0 h 6354309"/>
              <a:gd name="csX6" fmla="*/ 3792292 w 5341257"/>
              <a:gd name="csY6" fmla="*/ 0 h 6354309"/>
              <a:gd name="csX7" fmla="*/ 4566775 w 5341257"/>
              <a:gd name="csY7" fmla="*/ 0 h 6354309"/>
              <a:gd name="csX8" fmla="*/ 5341257 w 5341257"/>
              <a:gd name="csY8" fmla="*/ 0 h 6354309"/>
              <a:gd name="csX9" fmla="*/ 5341257 w 5341257"/>
              <a:gd name="csY9" fmla="*/ 444802 h 6354309"/>
              <a:gd name="csX10" fmla="*/ 5341257 w 5341257"/>
              <a:gd name="csY10" fmla="*/ 1143776 h 6354309"/>
              <a:gd name="csX11" fmla="*/ 5341257 w 5341257"/>
              <a:gd name="csY11" fmla="*/ 1906293 h 6354309"/>
              <a:gd name="csX12" fmla="*/ 5341257 w 5341257"/>
              <a:gd name="csY12" fmla="*/ 2605267 h 6354309"/>
              <a:gd name="csX13" fmla="*/ 5341257 w 5341257"/>
              <a:gd name="csY13" fmla="*/ 3304241 h 6354309"/>
              <a:gd name="csX14" fmla="*/ 5341257 w 5341257"/>
              <a:gd name="csY14" fmla="*/ 4003215 h 6354309"/>
              <a:gd name="csX15" fmla="*/ 5341257 w 5341257"/>
              <a:gd name="csY15" fmla="*/ 4702189 h 6354309"/>
              <a:gd name="csX16" fmla="*/ 5341257 w 5341257"/>
              <a:gd name="csY16" fmla="*/ 5210533 h 6354309"/>
              <a:gd name="csX17" fmla="*/ 5341257 w 5341257"/>
              <a:gd name="csY17" fmla="*/ 5718878 h 6354309"/>
              <a:gd name="csX18" fmla="*/ 5341257 w 5341257"/>
              <a:gd name="csY18" fmla="*/ 6354309 h 6354309"/>
              <a:gd name="csX19" fmla="*/ 4833838 w 5341257"/>
              <a:gd name="csY19" fmla="*/ 6354309 h 6354309"/>
              <a:gd name="csX20" fmla="*/ 4219593 w 5341257"/>
              <a:gd name="csY20" fmla="*/ 6354309 h 6354309"/>
              <a:gd name="csX21" fmla="*/ 3498523 w 5341257"/>
              <a:gd name="csY21" fmla="*/ 6354309 h 6354309"/>
              <a:gd name="csX22" fmla="*/ 2830866 w 5341257"/>
              <a:gd name="csY22" fmla="*/ 6354309 h 6354309"/>
              <a:gd name="csX23" fmla="*/ 2270034 w 5341257"/>
              <a:gd name="csY23" fmla="*/ 6354309 h 6354309"/>
              <a:gd name="csX24" fmla="*/ 1762615 w 5341257"/>
              <a:gd name="csY24" fmla="*/ 6354309 h 6354309"/>
              <a:gd name="csX25" fmla="*/ 1201783 w 5341257"/>
              <a:gd name="csY25" fmla="*/ 6354309 h 6354309"/>
              <a:gd name="csX26" fmla="*/ 0 w 5341257"/>
              <a:gd name="csY26" fmla="*/ 6354309 h 6354309"/>
              <a:gd name="csX27" fmla="*/ 0 w 5341257"/>
              <a:gd name="csY27" fmla="*/ 5591792 h 6354309"/>
              <a:gd name="csX28" fmla="*/ 0 w 5341257"/>
              <a:gd name="csY28" fmla="*/ 4829275 h 6354309"/>
              <a:gd name="csX29" fmla="*/ 0 w 5341257"/>
              <a:gd name="csY29" fmla="*/ 4066758 h 6354309"/>
              <a:gd name="csX30" fmla="*/ 0 w 5341257"/>
              <a:gd name="csY30" fmla="*/ 3431327 h 6354309"/>
              <a:gd name="csX31" fmla="*/ 0 w 5341257"/>
              <a:gd name="csY31" fmla="*/ 2668810 h 6354309"/>
              <a:gd name="csX32" fmla="*/ 0 w 5341257"/>
              <a:gd name="csY32" fmla="*/ 1906293 h 6354309"/>
              <a:gd name="csX33" fmla="*/ 0 w 5341257"/>
              <a:gd name="csY33" fmla="*/ 1270862 h 6354309"/>
              <a:gd name="csX34" fmla="*/ 0 w 5341257"/>
              <a:gd name="csY34" fmla="*/ 698974 h 6354309"/>
              <a:gd name="csX35" fmla="*/ 0 w 5341257"/>
              <a:gd name="csY35" fmla="*/ 0 h 63543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5341257" h="6354309" fill="none" extrusionOk="0">
                <a:moveTo>
                  <a:pt x="0" y="0"/>
                </a:moveTo>
                <a:cubicBezTo>
                  <a:pt x="326033" y="-4820"/>
                  <a:pt x="389964" y="-28608"/>
                  <a:pt x="667657" y="0"/>
                </a:cubicBezTo>
                <a:cubicBezTo>
                  <a:pt x="945350" y="28608"/>
                  <a:pt x="1012449" y="-7634"/>
                  <a:pt x="1228489" y="0"/>
                </a:cubicBezTo>
                <a:cubicBezTo>
                  <a:pt x="1444529" y="7634"/>
                  <a:pt x="1676758" y="24867"/>
                  <a:pt x="2002971" y="0"/>
                </a:cubicBezTo>
                <a:cubicBezTo>
                  <a:pt x="2329184" y="-24867"/>
                  <a:pt x="2390578" y="-10642"/>
                  <a:pt x="2563803" y="0"/>
                </a:cubicBezTo>
                <a:cubicBezTo>
                  <a:pt x="2737028" y="10642"/>
                  <a:pt x="2947291" y="-22141"/>
                  <a:pt x="3231460" y="0"/>
                </a:cubicBezTo>
                <a:cubicBezTo>
                  <a:pt x="3515629" y="22141"/>
                  <a:pt x="3665812" y="16467"/>
                  <a:pt x="3792292" y="0"/>
                </a:cubicBezTo>
                <a:cubicBezTo>
                  <a:pt x="3918772" y="-16467"/>
                  <a:pt x="4316623" y="23434"/>
                  <a:pt x="4566775" y="0"/>
                </a:cubicBezTo>
                <a:cubicBezTo>
                  <a:pt x="4816927" y="-23434"/>
                  <a:pt x="5063345" y="-5764"/>
                  <a:pt x="5341257" y="0"/>
                </a:cubicBezTo>
                <a:cubicBezTo>
                  <a:pt x="5330843" y="165068"/>
                  <a:pt x="5362482" y="234301"/>
                  <a:pt x="5341257" y="444802"/>
                </a:cubicBezTo>
                <a:cubicBezTo>
                  <a:pt x="5320032" y="655303"/>
                  <a:pt x="5318198" y="882869"/>
                  <a:pt x="5341257" y="1143776"/>
                </a:cubicBezTo>
                <a:cubicBezTo>
                  <a:pt x="5364316" y="1404683"/>
                  <a:pt x="5346886" y="1676539"/>
                  <a:pt x="5341257" y="1906293"/>
                </a:cubicBezTo>
                <a:cubicBezTo>
                  <a:pt x="5335628" y="2136047"/>
                  <a:pt x="5341762" y="2321276"/>
                  <a:pt x="5341257" y="2605267"/>
                </a:cubicBezTo>
                <a:cubicBezTo>
                  <a:pt x="5340752" y="2889258"/>
                  <a:pt x="5352676" y="3081232"/>
                  <a:pt x="5341257" y="3304241"/>
                </a:cubicBezTo>
                <a:cubicBezTo>
                  <a:pt x="5329838" y="3527250"/>
                  <a:pt x="5317045" y="3747215"/>
                  <a:pt x="5341257" y="4003215"/>
                </a:cubicBezTo>
                <a:cubicBezTo>
                  <a:pt x="5365469" y="4259215"/>
                  <a:pt x="5307949" y="4445291"/>
                  <a:pt x="5341257" y="4702189"/>
                </a:cubicBezTo>
                <a:cubicBezTo>
                  <a:pt x="5374565" y="4959087"/>
                  <a:pt x="5363686" y="5107217"/>
                  <a:pt x="5341257" y="5210533"/>
                </a:cubicBezTo>
                <a:cubicBezTo>
                  <a:pt x="5318828" y="5313849"/>
                  <a:pt x="5360848" y="5512674"/>
                  <a:pt x="5341257" y="5718878"/>
                </a:cubicBezTo>
                <a:cubicBezTo>
                  <a:pt x="5321666" y="5925082"/>
                  <a:pt x="5334011" y="6059714"/>
                  <a:pt x="5341257" y="6354309"/>
                </a:cubicBezTo>
                <a:cubicBezTo>
                  <a:pt x="5163478" y="6370704"/>
                  <a:pt x="5062773" y="6377681"/>
                  <a:pt x="4833838" y="6354309"/>
                </a:cubicBezTo>
                <a:cubicBezTo>
                  <a:pt x="4604903" y="6330937"/>
                  <a:pt x="4464918" y="6351714"/>
                  <a:pt x="4219593" y="6354309"/>
                </a:cubicBezTo>
                <a:cubicBezTo>
                  <a:pt x="3974269" y="6356904"/>
                  <a:pt x="3698485" y="6346643"/>
                  <a:pt x="3498523" y="6354309"/>
                </a:cubicBezTo>
                <a:cubicBezTo>
                  <a:pt x="3298561" y="6361976"/>
                  <a:pt x="3116697" y="6359721"/>
                  <a:pt x="2830866" y="6354309"/>
                </a:cubicBezTo>
                <a:cubicBezTo>
                  <a:pt x="2545035" y="6348897"/>
                  <a:pt x="2526388" y="6378198"/>
                  <a:pt x="2270034" y="6354309"/>
                </a:cubicBezTo>
                <a:cubicBezTo>
                  <a:pt x="2013680" y="6330420"/>
                  <a:pt x="1940256" y="6350990"/>
                  <a:pt x="1762615" y="6354309"/>
                </a:cubicBezTo>
                <a:cubicBezTo>
                  <a:pt x="1584974" y="6357628"/>
                  <a:pt x="1358646" y="6356178"/>
                  <a:pt x="1201783" y="6354309"/>
                </a:cubicBezTo>
                <a:cubicBezTo>
                  <a:pt x="1044920" y="6352440"/>
                  <a:pt x="248865" y="6398684"/>
                  <a:pt x="0" y="6354309"/>
                </a:cubicBezTo>
                <a:cubicBezTo>
                  <a:pt x="-5863" y="6025405"/>
                  <a:pt x="13719" y="5754804"/>
                  <a:pt x="0" y="5591792"/>
                </a:cubicBezTo>
                <a:cubicBezTo>
                  <a:pt x="-13719" y="5428780"/>
                  <a:pt x="25119" y="5155064"/>
                  <a:pt x="0" y="4829275"/>
                </a:cubicBezTo>
                <a:cubicBezTo>
                  <a:pt x="-25119" y="4503486"/>
                  <a:pt x="-4902" y="4383882"/>
                  <a:pt x="0" y="4066758"/>
                </a:cubicBezTo>
                <a:cubicBezTo>
                  <a:pt x="4902" y="3749634"/>
                  <a:pt x="17799" y="3716761"/>
                  <a:pt x="0" y="3431327"/>
                </a:cubicBezTo>
                <a:cubicBezTo>
                  <a:pt x="-17799" y="3145893"/>
                  <a:pt x="37932" y="2969894"/>
                  <a:pt x="0" y="2668810"/>
                </a:cubicBezTo>
                <a:cubicBezTo>
                  <a:pt x="-37932" y="2367726"/>
                  <a:pt x="6392" y="2231069"/>
                  <a:pt x="0" y="1906293"/>
                </a:cubicBezTo>
                <a:cubicBezTo>
                  <a:pt x="-6392" y="1581517"/>
                  <a:pt x="20253" y="1402365"/>
                  <a:pt x="0" y="1270862"/>
                </a:cubicBezTo>
                <a:cubicBezTo>
                  <a:pt x="-20253" y="1139359"/>
                  <a:pt x="18471" y="857855"/>
                  <a:pt x="0" y="698974"/>
                </a:cubicBezTo>
                <a:cubicBezTo>
                  <a:pt x="-18471" y="540093"/>
                  <a:pt x="-21944" y="250079"/>
                  <a:pt x="0" y="0"/>
                </a:cubicBezTo>
                <a:close/>
              </a:path>
              <a:path w="5341257" h="6354309" stroke="0" extrusionOk="0">
                <a:moveTo>
                  <a:pt x="0" y="0"/>
                </a:moveTo>
                <a:cubicBezTo>
                  <a:pt x="261534" y="-3611"/>
                  <a:pt x="447026" y="20087"/>
                  <a:pt x="774482" y="0"/>
                </a:cubicBezTo>
                <a:cubicBezTo>
                  <a:pt x="1101938" y="-20087"/>
                  <a:pt x="1184423" y="29312"/>
                  <a:pt x="1388727" y="0"/>
                </a:cubicBezTo>
                <a:cubicBezTo>
                  <a:pt x="1593032" y="-29312"/>
                  <a:pt x="1722357" y="-1665"/>
                  <a:pt x="1949559" y="0"/>
                </a:cubicBezTo>
                <a:cubicBezTo>
                  <a:pt x="2176761" y="1665"/>
                  <a:pt x="2306424" y="-11495"/>
                  <a:pt x="2617216" y="0"/>
                </a:cubicBezTo>
                <a:cubicBezTo>
                  <a:pt x="2928008" y="11495"/>
                  <a:pt x="2945694" y="18058"/>
                  <a:pt x="3178048" y="0"/>
                </a:cubicBezTo>
                <a:cubicBezTo>
                  <a:pt x="3410402" y="-18058"/>
                  <a:pt x="3659893" y="-17092"/>
                  <a:pt x="3845705" y="0"/>
                </a:cubicBezTo>
                <a:cubicBezTo>
                  <a:pt x="4031517" y="17092"/>
                  <a:pt x="4185693" y="7560"/>
                  <a:pt x="4513362" y="0"/>
                </a:cubicBezTo>
                <a:cubicBezTo>
                  <a:pt x="4841031" y="-7560"/>
                  <a:pt x="5040212" y="2336"/>
                  <a:pt x="5341257" y="0"/>
                </a:cubicBezTo>
                <a:cubicBezTo>
                  <a:pt x="5319250" y="348519"/>
                  <a:pt x="5369898" y="395018"/>
                  <a:pt x="5341257" y="698974"/>
                </a:cubicBezTo>
                <a:cubicBezTo>
                  <a:pt x="5312616" y="1002930"/>
                  <a:pt x="5348713" y="1125552"/>
                  <a:pt x="5341257" y="1270862"/>
                </a:cubicBezTo>
                <a:cubicBezTo>
                  <a:pt x="5333801" y="1416172"/>
                  <a:pt x="5318785" y="1812514"/>
                  <a:pt x="5341257" y="2033379"/>
                </a:cubicBezTo>
                <a:cubicBezTo>
                  <a:pt x="5363729" y="2254244"/>
                  <a:pt x="5323186" y="2408686"/>
                  <a:pt x="5341257" y="2668810"/>
                </a:cubicBezTo>
                <a:cubicBezTo>
                  <a:pt x="5359328" y="2928934"/>
                  <a:pt x="5338039" y="3058951"/>
                  <a:pt x="5341257" y="3367784"/>
                </a:cubicBezTo>
                <a:cubicBezTo>
                  <a:pt x="5344475" y="3676617"/>
                  <a:pt x="5363609" y="3922635"/>
                  <a:pt x="5341257" y="4130301"/>
                </a:cubicBezTo>
                <a:cubicBezTo>
                  <a:pt x="5318905" y="4337967"/>
                  <a:pt x="5340044" y="4421164"/>
                  <a:pt x="5341257" y="4575102"/>
                </a:cubicBezTo>
                <a:cubicBezTo>
                  <a:pt x="5342470" y="4729040"/>
                  <a:pt x="5344434" y="4801189"/>
                  <a:pt x="5341257" y="5019904"/>
                </a:cubicBezTo>
                <a:cubicBezTo>
                  <a:pt x="5338080" y="5238619"/>
                  <a:pt x="5358443" y="5360161"/>
                  <a:pt x="5341257" y="5528249"/>
                </a:cubicBezTo>
                <a:cubicBezTo>
                  <a:pt x="5324071" y="5696338"/>
                  <a:pt x="5329399" y="5962256"/>
                  <a:pt x="5341257" y="6354309"/>
                </a:cubicBezTo>
                <a:cubicBezTo>
                  <a:pt x="5135499" y="6377995"/>
                  <a:pt x="5055434" y="6348712"/>
                  <a:pt x="4833838" y="6354309"/>
                </a:cubicBezTo>
                <a:cubicBezTo>
                  <a:pt x="4612242" y="6359906"/>
                  <a:pt x="4564115" y="6361355"/>
                  <a:pt x="4326418" y="6354309"/>
                </a:cubicBezTo>
                <a:cubicBezTo>
                  <a:pt x="4088721" y="6347263"/>
                  <a:pt x="4041373" y="6351414"/>
                  <a:pt x="3765586" y="6354309"/>
                </a:cubicBezTo>
                <a:cubicBezTo>
                  <a:pt x="3489799" y="6357204"/>
                  <a:pt x="3339616" y="6336214"/>
                  <a:pt x="2991104" y="6354309"/>
                </a:cubicBezTo>
                <a:cubicBezTo>
                  <a:pt x="2642592" y="6372404"/>
                  <a:pt x="2647659" y="6343447"/>
                  <a:pt x="2430272" y="6354309"/>
                </a:cubicBezTo>
                <a:cubicBezTo>
                  <a:pt x="2212885" y="6365171"/>
                  <a:pt x="1982852" y="6354147"/>
                  <a:pt x="1869440" y="6354309"/>
                </a:cubicBezTo>
                <a:cubicBezTo>
                  <a:pt x="1756028" y="6354471"/>
                  <a:pt x="1293928" y="6329002"/>
                  <a:pt x="1094958" y="6354309"/>
                </a:cubicBezTo>
                <a:cubicBezTo>
                  <a:pt x="895988" y="6379616"/>
                  <a:pt x="238594" y="6374991"/>
                  <a:pt x="0" y="6354309"/>
                </a:cubicBezTo>
                <a:cubicBezTo>
                  <a:pt x="5634" y="6220648"/>
                  <a:pt x="6310" y="6006619"/>
                  <a:pt x="0" y="5909507"/>
                </a:cubicBezTo>
                <a:cubicBezTo>
                  <a:pt x="-6310" y="5812395"/>
                  <a:pt x="10373" y="5599390"/>
                  <a:pt x="0" y="5337620"/>
                </a:cubicBezTo>
                <a:cubicBezTo>
                  <a:pt x="-10373" y="5075850"/>
                  <a:pt x="-31436" y="4866514"/>
                  <a:pt x="0" y="4575102"/>
                </a:cubicBezTo>
                <a:cubicBezTo>
                  <a:pt x="31436" y="4283690"/>
                  <a:pt x="-11784" y="4259332"/>
                  <a:pt x="0" y="4130301"/>
                </a:cubicBezTo>
                <a:cubicBezTo>
                  <a:pt x="11784" y="4001270"/>
                  <a:pt x="-2960" y="3847590"/>
                  <a:pt x="0" y="3685499"/>
                </a:cubicBezTo>
                <a:cubicBezTo>
                  <a:pt x="2960" y="3523408"/>
                  <a:pt x="5358" y="3290488"/>
                  <a:pt x="0" y="3113611"/>
                </a:cubicBezTo>
                <a:cubicBezTo>
                  <a:pt x="-5358" y="2936734"/>
                  <a:pt x="19002" y="2848895"/>
                  <a:pt x="0" y="2668810"/>
                </a:cubicBezTo>
                <a:cubicBezTo>
                  <a:pt x="-19002" y="2488725"/>
                  <a:pt x="18203" y="2277911"/>
                  <a:pt x="0" y="2096922"/>
                </a:cubicBezTo>
                <a:cubicBezTo>
                  <a:pt x="-18203" y="1915933"/>
                  <a:pt x="-30188" y="1711735"/>
                  <a:pt x="0" y="1461491"/>
                </a:cubicBezTo>
                <a:cubicBezTo>
                  <a:pt x="30188" y="1211247"/>
                  <a:pt x="-19228" y="1094007"/>
                  <a:pt x="0" y="953146"/>
                </a:cubicBezTo>
                <a:cubicBezTo>
                  <a:pt x="19228" y="812286"/>
                  <a:pt x="43245" y="354347"/>
                  <a:pt x="0" y="0"/>
                </a:cubicBezTo>
                <a:close/>
              </a:path>
            </a:pathLst>
          </a:custGeom>
          <a:ln w="28575">
            <a:solidFill>
              <a:srgbClr val="FF0000"/>
            </a:solidFill>
            <a:extLst>
              <a:ext uri="{C807C97D-BFC1-408E-A445-0C87EB9F89A2}">
                <ask:lineSketchStyleProps xmlns:ask="http://schemas.microsoft.com/office/drawing/2018/sketchyshapes" sd="3020680997">
                  <ask:type>
                    <ask:lineSketchFreehand/>
                  </ask:type>
                </ask:lineSketchStyleProps>
              </a:ext>
            </a:extLst>
          </a:ln>
        </p:spPr>
        <p:txBody>
          <a:bodyPr vert="horz" lIns="91440" tIns="45720" rIns="91440" bIns="45720" rtlCol="0" anchor="t">
            <a:noAutofit/>
          </a:bodyPr>
          <a:lstStyle/>
          <a:p>
            <a:pPr marL="0" indent="0">
              <a:buNone/>
            </a:pPr>
            <a:r>
              <a:rPr lang="en-GB" b="1" dirty="0">
                <a:solidFill>
                  <a:srgbClr val="FF0000"/>
                </a:solidFill>
                <a:highlight>
                  <a:srgbClr val="FFFFFF"/>
                </a:highlight>
                <a:latin typeface="Gill Sans MT"/>
                <a:cs typeface="Arial"/>
              </a:rPr>
              <a:t>Limitations of </a:t>
            </a:r>
            <a:r>
              <a:rPr lang="en-GB" b="1">
                <a:solidFill>
                  <a:srgbClr val="FF0000"/>
                </a:solidFill>
                <a:highlight>
                  <a:srgbClr val="FFFFFF"/>
                </a:highlight>
                <a:latin typeface="Gill Sans MT"/>
                <a:cs typeface="Arial"/>
              </a:rPr>
              <a:t>Excel:</a:t>
            </a:r>
            <a:endParaRPr lang="en-GB" b="1">
              <a:solidFill>
                <a:srgbClr val="FF0000"/>
              </a:solidFill>
              <a:latin typeface="Gill Sans MT"/>
              <a:cs typeface="Arial"/>
            </a:endParaRPr>
          </a:p>
          <a:p>
            <a:pPr marL="342900" indent="-342900"/>
            <a:r>
              <a:rPr lang="en-GB" b="1">
                <a:solidFill>
                  <a:srgbClr val="FF0000"/>
                </a:solidFill>
                <a:highlight>
                  <a:srgbClr val="FFFFFF"/>
                </a:highlight>
                <a:latin typeface="Gill Sans MT"/>
                <a:cs typeface="Arial"/>
              </a:rPr>
              <a:t>Staff need training to use Excel properly</a:t>
            </a:r>
            <a:endParaRPr lang="en-GB" b="1">
              <a:solidFill>
                <a:srgbClr val="FF0000"/>
              </a:solidFill>
              <a:latin typeface="Gill Sans MT"/>
              <a:cs typeface="Arial"/>
            </a:endParaRPr>
          </a:p>
          <a:p>
            <a:r>
              <a:rPr lang="en-GB" b="1">
                <a:solidFill>
                  <a:srgbClr val="FF0000"/>
                </a:solidFill>
                <a:highlight>
                  <a:srgbClr val="FFFFFF"/>
                </a:highlight>
                <a:latin typeface="Gill Sans MT"/>
                <a:cs typeface="Arial"/>
              </a:rPr>
              <a:t>Files must be protected to keep client data safe</a:t>
            </a:r>
            <a:endParaRPr lang="en-GB" b="1">
              <a:solidFill>
                <a:srgbClr val="FF0000"/>
              </a:solidFill>
              <a:latin typeface="Gill Sans MT"/>
              <a:cs typeface="Arial"/>
            </a:endParaRPr>
          </a:p>
          <a:p>
            <a:r>
              <a:rPr lang="en-GB" b="1">
                <a:solidFill>
                  <a:srgbClr val="FF0000"/>
                </a:solidFill>
                <a:highlight>
                  <a:srgbClr val="FFFFFF"/>
                </a:highlight>
                <a:latin typeface="Gill Sans MT"/>
                <a:cs typeface="Arial"/>
              </a:rPr>
              <a:t>Some staff may prefer paper-based methods</a:t>
            </a:r>
            <a:endParaRPr lang="en-GB" b="1">
              <a:solidFill>
                <a:srgbClr val="FF0000"/>
              </a:solidFill>
              <a:latin typeface="Gill Sans MT"/>
              <a:cs typeface="Arial"/>
            </a:endParaRPr>
          </a:p>
          <a:p>
            <a:r>
              <a:rPr lang="en-GB" b="1">
                <a:solidFill>
                  <a:srgbClr val="FF0000"/>
                </a:solidFill>
                <a:highlight>
                  <a:srgbClr val="FFFFFF"/>
                </a:highlight>
                <a:latin typeface="Gill Sans MT"/>
                <a:cs typeface="Arial"/>
              </a:rPr>
              <a:t>Internet issues can affect shared spreadsheets</a:t>
            </a:r>
            <a:endParaRPr lang="en-GB" b="1">
              <a:solidFill>
                <a:srgbClr val="FF0000"/>
              </a:solidFill>
              <a:latin typeface="Gill Sans MT"/>
              <a:cs typeface="Arial"/>
            </a:endParaRPr>
          </a:p>
          <a:p>
            <a:r>
              <a:rPr lang="en-GB" b="1">
                <a:solidFill>
                  <a:srgbClr val="FF0000"/>
                </a:solidFill>
                <a:highlight>
                  <a:srgbClr val="FFFFFF"/>
                </a:highlight>
                <a:latin typeface="Gill Sans MT"/>
                <a:cs typeface="Arial"/>
              </a:rPr>
              <a:t>Digital literacy varies across health and social care, which can affect how confidently staff use Excel. </a:t>
            </a:r>
            <a:r>
              <a:rPr lang="en-GB">
                <a:solidFill>
                  <a:srgbClr val="FF0000"/>
                </a:solidFill>
                <a:highlight>
                  <a:srgbClr val="FFFFFF"/>
                </a:highlight>
                <a:latin typeface="Neue Haas Grotesk Text Pro"/>
                <a:cs typeface="Arial"/>
              </a:rPr>
              <a:t>(</a:t>
            </a:r>
            <a:r>
              <a:rPr lang="en-GB" b="1" i="1">
                <a:solidFill>
                  <a:srgbClr val="FF0000"/>
                </a:solidFill>
                <a:highlight>
                  <a:srgbClr val="FFFFFF"/>
                </a:highlight>
                <a:latin typeface="Gill Sans MT"/>
                <a:ea typeface="+mn-lt"/>
                <a:cs typeface="+mn-lt"/>
              </a:rPr>
              <a:t>NHS England, 2023).</a:t>
            </a:r>
            <a:endParaRPr lang="en-GB" b="1" i="1">
              <a:solidFill>
                <a:srgbClr val="FF0000"/>
              </a:solidFill>
              <a:latin typeface="Gill Sans MT"/>
              <a:cs typeface="Arial"/>
            </a:endParaRPr>
          </a:p>
          <a:p>
            <a:r>
              <a:rPr lang="en-GB" b="1">
                <a:solidFill>
                  <a:srgbClr val="FF0000"/>
                </a:solidFill>
                <a:highlight>
                  <a:srgbClr val="FFFFFF"/>
                </a:highlight>
                <a:latin typeface="Gill Sans MT"/>
                <a:ea typeface="+mn-lt"/>
                <a:cs typeface="+mn-lt"/>
              </a:rPr>
              <a:t>Some staff may need additional support to transition from manual methods to digital tools</a:t>
            </a:r>
            <a:endParaRPr lang="en-GB" b="1" i="1" dirty="0">
              <a:solidFill>
                <a:srgbClr val="FF0000"/>
              </a:solidFill>
              <a:highlight>
                <a:srgbClr val="FFFFFF"/>
              </a:highlight>
              <a:latin typeface="Gill Sans MT"/>
              <a:cs typeface="Arial"/>
            </a:endParaRPr>
          </a:p>
          <a:p>
            <a:endParaRPr lang="en-GB" dirty="0"/>
          </a:p>
        </p:txBody>
      </p:sp>
    </p:spTree>
    <p:extLst>
      <p:ext uri="{BB962C8B-B14F-4D97-AF65-F5344CB8AC3E}">
        <p14:creationId xmlns:p14="http://schemas.microsoft.com/office/powerpoint/2010/main" val="3802938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832FE-C037-A268-AEAC-4350C3BB2411}"/>
              </a:ext>
            </a:extLst>
          </p:cNvPr>
          <p:cNvSpPr>
            <a:spLocks noGrp="1"/>
          </p:cNvSpPr>
          <p:nvPr>
            <p:ph type="title"/>
          </p:nvPr>
        </p:nvSpPr>
        <p:spPr>
          <a:xfrm>
            <a:off x="111905" y="156754"/>
            <a:ext cx="8832036" cy="892773"/>
          </a:xfrm>
          <a:custGeom>
            <a:avLst/>
            <a:gdLst>
              <a:gd name="csX0" fmla="*/ 0 w 8832036"/>
              <a:gd name="csY0" fmla="*/ 0 h 892773"/>
              <a:gd name="csX1" fmla="*/ 767708 w 8832036"/>
              <a:gd name="csY1" fmla="*/ 0 h 892773"/>
              <a:gd name="csX2" fmla="*/ 1270454 w 8832036"/>
              <a:gd name="csY2" fmla="*/ 0 h 892773"/>
              <a:gd name="csX3" fmla="*/ 1773201 w 8832036"/>
              <a:gd name="csY3" fmla="*/ 0 h 892773"/>
              <a:gd name="csX4" fmla="*/ 2540909 w 8832036"/>
              <a:gd name="csY4" fmla="*/ 0 h 892773"/>
              <a:gd name="csX5" fmla="*/ 3396937 w 8832036"/>
              <a:gd name="csY5" fmla="*/ 0 h 892773"/>
              <a:gd name="csX6" fmla="*/ 3811363 w 8832036"/>
              <a:gd name="csY6" fmla="*/ 0 h 892773"/>
              <a:gd name="csX7" fmla="*/ 4225790 w 8832036"/>
              <a:gd name="csY7" fmla="*/ 0 h 892773"/>
              <a:gd name="csX8" fmla="*/ 5081818 w 8832036"/>
              <a:gd name="csY8" fmla="*/ 0 h 892773"/>
              <a:gd name="csX9" fmla="*/ 5761205 w 8832036"/>
              <a:gd name="csY9" fmla="*/ 0 h 892773"/>
              <a:gd name="csX10" fmla="*/ 6528913 w 8832036"/>
              <a:gd name="csY10" fmla="*/ 0 h 892773"/>
              <a:gd name="csX11" fmla="*/ 7208300 w 8832036"/>
              <a:gd name="csY11" fmla="*/ 0 h 892773"/>
              <a:gd name="csX12" fmla="*/ 7799367 w 8832036"/>
              <a:gd name="csY12" fmla="*/ 0 h 892773"/>
              <a:gd name="csX13" fmla="*/ 8832036 w 8832036"/>
              <a:gd name="csY13" fmla="*/ 0 h 892773"/>
              <a:gd name="csX14" fmla="*/ 8832036 w 8832036"/>
              <a:gd name="csY14" fmla="*/ 419603 h 892773"/>
              <a:gd name="csX15" fmla="*/ 8832036 w 8832036"/>
              <a:gd name="csY15" fmla="*/ 892773 h 892773"/>
              <a:gd name="csX16" fmla="*/ 8417610 w 8832036"/>
              <a:gd name="csY16" fmla="*/ 892773 h 892773"/>
              <a:gd name="csX17" fmla="*/ 7738222 w 8832036"/>
              <a:gd name="csY17" fmla="*/ 892773 h 892773"/>
              <a:gd name="csX18" fmla="*/ 7235476 w 8832036"/>
              <a:gd name="csY18" fmla="*/ 892773 h 892773"/>
              <a:gd name="csX19" fmla="*/ 6644409 w 8832036"/>
              <a:gd name="csY19" fmla="*/ 892773 h 892773"/>
              <a:gd name="csX20" fmla="*/ 6229982 w 8832036"/>
              <a:gd name="csY20" fmla="*/ 892773 h 892773"/>
              <a:gd name="csX21" fmla="*/ 5550595 w 8832036"/>
              <a:gd name="csY21" fmla="*/ 892773 h 892773"/>
              <a:gd name="csX22" fmla="*/ 4959528 w 8832036"/>
              <a:gd name="csY22" fmla="*/ 892773 h 892773"/>
              <a:gd name="csX23" fmla="*/ 4103500 w 8832036"/>
              <a:gd name="csY23" fmla="*/ 892773 h 892773"/>
              <a:gd name="csX24" fmla="*/ 3689073 w 8832036"/>
              <a:gd name="csY24" fmla="*/ 892773 h 892773"/>
              <a:gd name="csX25" fmla="*/ 2921366 w 8832036"/>
              <a:gd name="csY25" fmla="*/ 892773 h 892773"/>
              <a:gd name="csX26" fmla="*/ 2418619 w 8832036"/>
              <a:gd name="csY26" fmla="*/ 892773 h 892773"/>
              <a:gd name="csX27" fmla="*/ 1650911 w 8832036"/>
              <a:gd name="csY27" fmla="*/ 892773 h 892773"/>
              <a:gd name="csX28" fmla="*/ 1148165 w 8832036"/>
              <a:gd name="csY28" fmla="*/ 892773 h 892773"/>
              <a:gd name="csX29" fmla="*/ 733738 w 8832036"/>
              <a:gd name="csY29" fmla="*/ 892773 h 892773"/>
              <a:gd name="csX30" fmla="*/ 0 w 8832036"/>
              <a:gd name="csY30" fmla="*/ 892773 h 892773"/>
              <a:gd name="csX31" fmla="*/ 0 w 8832036"/>
              <a:gd name="csY31" fmla="*/ 437459 h 892773"/>
              <a:gd name="csX32" fmla="*/ 0 w 8832036"/>
              <a:gd name="csY32" fmla="*/ 0 h 892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8832036" h="892773" fill="none" extrusionOk="0">
                <a:moveTo>
                  <a:pt x="0" y="0"/>
                </a:moveTo>
                <a:cubicBezTo>
                  <a:pt x="221667" y="-21189"/>
                  <a:pt x="570995" y="-6377"/>
                  <a:pt x="767708" y="0"/>
                </a:cubicBezTo>
                <a:cubicBezTo>
                  <a:pt x="964421" y="6377"/>
                  <a:pt x="1063491" y="15390"/>
                  <a:pt x="1270454" y="0"/>
                </a:cubicBezTo>
                <a:cubicBezTo>
                  <a:pt x="1477417" y="-15390"/>
                  <a:pt x="1584476" y="-14162"/>
                  <a:pt x="1773201" y="0"/>
                </a:cubicBezTo>
                <a:cubicBezTo>
                  <a:pt x="1961926" y="14162"/>
                  <a:pt x="2179364" y="7428"/>
                  <a:pt x="2540909" y="0"/>
                </a:cubicBezTo>
                <a:cubicBezTo>
                  <a:pt x="2902454" y="-7428"/>
                  <a:pt x="3077309" y="-21406"/>
                  <a:pt x="3396937" y="0"/>
                </a:cubicBezTo>
                <a:cubicBezTo>
                  <a:pt x="3716565" y="21406"/>
                  <a:pt x="3686941" y="-14844"/>
                  <a:pt x="3811363" y="0"/>
                </a:cubicBezTo>
                <a:cubicBezTo>
                  <a:pt x="3935785" y="14844"/>
                  <a:pt x="4030232" y="14811"/>
                  <a:pt x="4225790" y="0"/>
                </a:cubicBezTo>
                <a:cubicBezTo>
                  <a:pt x="4421348" y="-14811"/>
                  <a:pt x="4892554" y="-11292"/>
                  <a:pt x="5081818" y="0"/>
                </a:cubicBezTo>
                <a:cubicBezTo>
                  <a:pt x="5271082" y="11292"/>
                  <a:pt x="5496970" y="14036"/>
                  <a:pt x="5761205" y="0"/>
                </a:cubicBezTo>
                <a:cubicBezTo>
                  <a:pt x="6025440" y="-14036"/>
                  <a:pt x="6265630" y="31780"/>
                  <a:pt x="6528913" y="0"/>
                </a:cubicBezTo>
                <a:cubicBezTo>
                  <a:pt x="6792196" y="-31780"/>
                  <a:pt x="7068536" y="-4004"/>
                  <a:pt x="7208300" y="0"/>
                </a:cubicBezTo>
                <a:cubicBezTo>
                  <a:pt x="7348064" y="4004"/>
                  <a:pt x="7517944" y="11588"/>
                  <a:pt x="7799367" y="0"/>
                </a:cubicBezTo>
                <a:cubicBezTo>
                  <a:pt x="8080790" y="-11588"/>
                  <a:pt x="8442679" y="-32238"/>
                  <a:pt x="8832036" y="0"/>
                </a:cubicBezTo>
                <a:cubicBezTo>
                  <a:pt x="8831565" y="154163"/>
                  <a:pt x="8822971" y="246647"/>
                  <a:pt x="8832036" y="419603"/>
                </a:cubicBezTo>
                <a:cubicBezTo>
                  <a:pt x="8841101" y="592559"/>
                  <a:pt x="8821928" y="748122"/>
                  <a:pt x="8832036" y="892773"/>
                </a:cubicBezTo>
                <a:cubicBezTo>
                  <a:pt x="8688319" y="891787"/>
                  <a:pt x="8611032" y="905370"/>
                  <a:pt x="8417610" y="892773"/>
                </a:cubicBezTo>
                <a:cubicBezTo>
                  <a:pt x="8224188" y="880176"/>
                  <a:pt x="8026448" y="871574"/>
                  <a:pt x="7738222" y="892773"/>
                </a:cubicBezTo>
                <a:cubicBezTo>
                  <a:pt x="7449996" y="913972"/>
                  <a:pt x="7443369" y="907929"/>
                  <a:pt x="7235476" y="892773"/>
                </a:cubicBezTo>
                <a:cubicBezTo>
                  <a:pt x="7027583" y="877617"/>
                  <a:pt x="6819574" y="871241"/>
                  <a:pt x="6644409" y="892773"/>
                </a:cubicBezTo>
                <a:cubicBezTo>
                  <a:pt x="6469244" y="914305"/>
                  <a:pt x="6377874" y="877086"/>
                  <a:pt x="6229982" y="892773"/>
                </a:cubicBezTo>
                <a:cubicBezTo>
                  <a:pt x="6082090" y="908460"/>
                  <a:pt x="5859447" y="902236"/>
                  <a:pt x="5550595" y="892773"/>
                </a:cubicBezTo>
                <a:cubicBezTo>
                  <a:pt x="5241743" y="883310"/>
                  <a:pt x="5165676" y="905903"/>
                  <a:pt x="4959528" y="892773"/>
                </a:cubicBezTo>
                <a:cubicBezTo>
                  <a:pt x="4753380" y="879643"/>
                  <a:pt x="4431664" y="918695"/>
                  <a:pt x="4103500" y="892773"/>
                </a:cubicBezTo>
                <a:cubicBezTo>
                  <a:pt x="3775336" y="866851"/>
                  <a:pt x="3782859" y="912041"/>
                  <a:pt x="3689073" y="892773"/>
                </a:cubicBezTo>
                <a:cubicBezTo>
                  <a:pt x="3595287" y="873505"/>
                  <a:pt x="3192309" y="920744"/>
                  <a:pt x="2921366" y="892773"/>
                </a:cubicBezTo>
                <a:cubicBezTo>
                  <a:pt x="2650423" y="864802"/>
                  <a:pt x="2643300" y="876801"/>
                  <a:pt x="2418619" y="892773"/>
                </a:cubicBezTo>
                <a:cubicBezTo>
                  <a:pt x="2193938" y="908745"/>
                  <a:pt x="1857679" y="887999"/>
                  <a:pt x="1650911" y="892773"/>
                </a:cubicBezTo>
                <a:cubicBezTo>
                  <a:pt x="1444143" y="897547"/>
                  <a:pt x="1322709" y="910719"/>
                  <a:pt x="1148165" y="892773"/>
                </a:cubicBezTo>
                <a:cubicBezTo>
                  <a:pt x="973621" y="874827"/>
                  <a:pt x="880855" y="890071"/>
                  <a:pt x="733738" y="892773"/>
                </a:cubicBezTo>
                <a:cubicBezTo>
                  <a:pt x="586621" y="895475"/>
                  <a:pt x="329963" y="923527"/>
                  <a:pt x="0" y="892773"/>
                </a:cubicBezTo>
                <a:cubicBezTo>
                  <a:pt x="-14538" y="690202"/>
                  <a:pt x="-13685" y="571984"/>
                  <a:pt x="0" y="437459"/>
                </a:cubicBezTo>
                <a:cubicBezTo>
                  <a:pt x="13685" y="302934"/>
                  <a:pt x="-4245" y="166367"/>
                  <a:pt x="0" y="0"/>
                </a:cubicBezTo>
                <a:close/>
              </a:path>
              <a:path w="8832036" h="892773" stroke="0" extrusionOk="0">
                <a:moveTo>
                  <a:pt x="0" y="0"/>
                </a:moveTo>
                <a:cubicBezTo>
                  <a:pt x="206572" y="-23216"/>
                  <a:pt x="622394" y="41993"/>
                  <a:pt x="856028" y="0"/>
                </a:cubicBezTo>
                <a:cubicBezTo>
                  <a:pt x="1089662" y="-41993"/>
                  <a:pt x="1244382" y="6970"/>
                  <a:pt x="1358775" y="0"/>
                </a:cubicBezTo>
                <a:cubicBezTo>
                  <a:pt x="1473168" y="-6970"/>
                  <a:pt x="1723864" y="-7670"/>
                  <a:pt x="1861521" y="0"/>
                </a:cubicBezTo>
                <a:cubicBezTo>
                  <a:pt x="1999178" y="7670"/>
                  <a:pt x="2218483" y="11639"/>
                  <a:pt x="2364268" y="0"/>
                </a:cubicBezTo>
                <a:cubicBezTo>
                  <a:pt x="2510053" y="-11639"/>
                  <a:pt x="2794821" y="18638"/>
                  <a:pt x="3220296" y="0"/>
                </a:cubicBezTo>
                <a:cubicBezTo>
                  <a:pt x="3645771" y="-18638"/>
                  <a:pt x="3462476" y="10917"/>
                  <a:pt x="3634723" y="0"/>
                </a:cubicBezTo>
                <a:cubicBezTo>
                  <a:pt x="3806970" y="-10917"/>
                  <a:pt x="4051207" y="-29297"/>
                  <a:pt x="4402430" y="0"/>
                </a:cubicBezTo>
                <a:cubicBezTo>
                  <a:pt x="4753653" y="29297"/>
                  <a:pt x="4869486" y="13585"/>
                  <a:pt x="5170138" y="0"/>
                </a:cubicBezTo>
                <a:cubicBezTo>
                  <a:pt x="5470790" y="-13585"/>
                  <a:pt x="5593882" y="26533"/>
                  <a:pt x="5937846" y="0"/>
                </a:cubicBezTo>
                <a:cubicBezTo>
                  <a:pt x="6281810" y="-26533"/>
                  <a:pt x="6391267" y="-2213"/>
                  <a:pt x="6705553" y="0"/>
                </a:cubicBezTo>
                <a:cubicBezTo>
                  <a:pt x="7019839" y="2213"/>
                  <a:pt x="7300394" y="-12070"/>
                  <a:pt x="7473261" y="0"/>
                </a:cubicBezTo>
                <a:cubicBezTo>
                  <a:pt x="7646128" y="12070"/>
                  <a:pt x="7977863" y="17303"/>
                  <a:pt x="8152649" y="0"/>
                </a:cubicBezTo>
                <a:cubicBezTo>
                  <a:pt x="8327435" y="-17303"/>
                  <a:pt x="8583257" y="4259"/>
                  <a:pt x="8832036" y="0"/>
                </a:cubicBezTo>
                <a:cubicBezTo>
                  <a:pt x="8838561" y="97298"/>
                  <a:pt x="8836581" y="313463"/>
                  <a:pt x="8832036" y="428531"/>
                </a:cubicBezTo>
                <a:cubicBezTo>
                  <a:pt x="8827491" y="543599"/>
                  <a:pt x="8849324" y="717068"/>
                  <a:pt x="8832036" y="892773"/>
                </a:cubicBezTo>
                <a:cubicBezTo>
                  <a:pt x="8659521" y="881041"/>
                  <a:pt x="8455711" y="894667"/>
                  <a:pt x="8240969" y="892773"/>
                </a:cubicBezTo>
                <a:cubicBezTo>
                  <a:pt x="8026227" y="890879"/>
                  <a:pt x="7865350" y="910873"/>
                  <a:pt x="7649902" y="892773"/>
                </a:cubicBezTo>
                <a:cubicBezTo>
                  <a:pt x="7434454" y="874673"/>
                  <a:pt x="7018904" y="852178"/>
                  <a:pt x="6793874" y="892773"/>
                </a:cubicBezTo>
                <a:cubicBezTo>
                  <a:pt x="6568844" y="933368"/>
                  <a:pt x="6562840" y="907360"/>
                  <a:pt x="6379448" y="892773"/>
                </a:cubicBezTo>
                <a:cubicBezTo>
                  <a:pt x="6196056" y="878186"/>
                  <a:pt x="6097420" y="882236"/>
                  <a:pt x="5965021" y="892773"/>
                </a:cubicBezTo>
                <a:cubicBezTo>
                  <a:pt x="5832622" y="903310"/>
                  <a:pt x="5447880" y="921692"/>
                  <a:pt x="5285634" y="892773"/>
                </a:cubicBezTo>
                <a:cubicBezTo>
                  <a:pt x="5123388" y="863854"/>
                  <a:pt x="4981098" y="876867"/>
                  <a:pt x="4871208" y="892773"/>
                </a:cubicBezTo>
                <a:cubicBezTo>
                  <a:pt x="4761318" y="908679"/>
                  <a:pt x="4472817" y="893180"/>
                  <a:pt x="4280141" y="892773"/>
                </a:cubicBezTo>
                <a:cubicBezTo>
                  <a:pt x="4087465" y="892366"/>
                  <a:pt x="3955116" y="899581"/>
                  <a:pt x="3865714" y="892773"/>
                </a:cubicBezTo>
                <a:cubicBezTo>
                  <a:pt x="3776312" y="885965"/>
                  <a:pt x="3204283" y="912756"/>
                  <a:pt x="3009686" y="892773"/>
                </a:cubicBezTo>
                <a:cubicBezTo>
                  <a:pt x="2815089" y="872790"/>
                  <a:pt x="2588529" y="918501"/>
                  <a:pt x="2241978" y="892773"/>
                </a:cubicBezTo>
                <a:cubicBezTo>
                  <a:pt x="1895427" y="867045"/>
                  <a:pt x="1842243" y="879666"/>
                  <a:pt x="1562591" y="892773"/>
                </a:cubicBezTo>
                <a:cubicBezTo>
                  <a:pt x="1282939" y="905880"/>
                  <a:pt x="1208727" y="876234"/>
                  <a:pt x="971524" y="892773"/>
                </a:cubicBezTo>
                <a:cubicBezTo>
                  <a:pt x="734321" y="909312"/>
                  <a:pt x="349120" y="929818"/>
                  <a:pt x="0" y="892773"/>
                </a:cubicBezTo>
                <a:cubicBezTo>
                  <a:pt x="-17376" y="727926"/>
                  <a:pt x="17934" y="589992"/>
                  <a:pt x="0" y="428531"/>
                </a:cubicBezTo>
                <a:cubicBezTo>
                  <a:pt x="-17934" y="267070"/>
                  <a:pt x="636" y="213696"/>
                  <a:pt x="0" y="0"/>
                </a:cubicBezTo>
                <a:close/>
              </a:path>
            </a:pathLst>
          </a:custGeom>
          <a:ln w="28575">
            <a:solidFill>
              <a:srgbClr val="785BBA"/>
            </a:solidFill>
            <a:extLst>
              <a:ext uri="{C807C97D-BFC1-408E-A445-0C87EB9F89A2}">
                <ask:lineSketchStyleProps xmlns:ask="http://schemas.microsoft.com/office/drawing/2018/sketchyshapes" sd="1650550116">
                  <ask:type>
                    <ask:lineSketchFreehand/>
                  </ask:type>
                </ask:lineSketchStyleProps>
              </a:ext>
            </a:extLst>
          </a:ln>
        </p:spPr>
        <p:txBody>
          <a:bodyPr/>
          <a:lstStyle/>
          <a:p>
            <a:r>
              <a:rPr lang="en-GB" b="1">
                <a:solidFill>
                  <a:srgbClr val="785BBA"/>
                </a:solidFill>
                <a:highlight>
                  <a:srgbClr val="FFFFFF"/>
                </a:highlight>
                <a:latin typeface="Gill Sans MT"/>
                <a:cs typeface="Arial"/>
              </a:rPr>
              <a:t>How Teams </a:t>
            </a:r>
            <a:r>
              <a:rPr lang="en-GB">
                <a:solidFill>
                  <a:srgbClr val="785BBA"/>
                </a:solidFill>
                <a:highlight>
                  <a:srgbClr val="FFFFFF"/>
                </a:highlight>
                <a:latin typeface="Gill Sans MT"/>
                <a:cs typeface="Arial"/>
              </a:rPr>
              <a:t>Supports</a:t>
            </a:r>
            <a:r>
              <a:rPr lang="en-GB" b="1">
                <a:solidFill>
                  <a:srgbClr val="785BBA"/>
                </a:solidFill>
                <a:highlight>
                  <a:srgbClr val="FFFFFF"/>
                </a:highlight>
                <a:latin typeface="Gill Sans MT"/>
                <a:cs typeface="Arial"/>
              </a:rPr>
              <a:t> </a:t>
            </a:r>
            <a:r>
              <a:rPr lang="en-GB">
                <a:solidFill>
                  <a:srgbClr val="785BBA"/>
                </a:solidFill>
                <a:highlight>
                  <a:srgbClr val="FFFFFF"/>
                </a:highlight>
                <a:latin typeface="Gill Sans MT"/>
                <a:cs typeface="Arial"/>
              </a:rPr>
              <a:t>Communication</a:t>
            </a:r>
            <a:endParaRPr lang="en-US">
              <a:solidFill>
                <a:srgbClr val="785BBA"/>
              </a:solidFill>
              <a:latin typeface="Gill Sans MT"/>
            </a:endParaRPr>
          </a:p>
        </p:txBody>
      </p:sp>
      <p:sp>
        <p:nvSpPr>
          <p:cNvPr id="3" name="Content Placeholder 2">
            <a:extLst>
              <a:ext uri="{FF2B5EF4-FFF2-40B4-BE49-F238E27FC236}">
                <a16:creationId xmlns:a16="http://schemas.microsoft.com/office/drawing/2014/main" id="{911292BE-49DD-45E0-A4B8-C00ECD0CCFC8}"/>
              </a:ext>
            </a:extLst>
          </p:cNvPr>
          <p:cNvSpPr>
            <a:spLocks noGrp="1"/>
          </p:cNvSpPr>
          <p:nvPr>
            <p:ph idx="1"/>
          </p:nvPr>
        </p:nvSpPr>
        <p:spPr>
          <a:xfrm>
            <a:off x="4038017" y="1287361"/>
            <a:ext cx="7924895" cy="4818799"/>
          </a:xfrm>
          <a:custGeom>
            <a:avLst/>
            <a:gdLst>
              <a:gd name="csX0" fmla="*/ 0 w 7924895"/>
              <a:gd name="csY0" fmla="*/ 0 h 4818799"/>
              <a:gd name="csX1" fmla="*/ 501910 w 7924895"/>
              <a:gd name="csY1" fmla="*/ 0 h 4818799"/>
              <a:gd name="csX2" fmla="*/ 1241567 w 7924895"/>
              <a:gd name="csY2" fmla="*/ 0 h 4818799"/>
              <a:gd name="csX3" fmla="*/ 2060473 w 7924895"/>
              <a:gd name="csY3" fmla="*/ 0 h 4818799"/>
              <a:gd name="csX4" fmla="*/ 2562383 w 7924895"/>
              <a:gd name="csY4" fmla="*/ 0 h 4818799"/>
              <a:gd name="csX5" fmla="*/ 3064293 w 7924895"/>
              <a:gd name="csY5" fmla="*/ 0 h 4818799"/>
              <a:gd name="csX6" fmla="*/ 3803950 w 7924895"/>
              <a:gd name="csY6" fmla="*/ 0 h 4818799"/>
              <a:gd name="csX7" fmla="*/ 4622855 w 7924895"/>
              <a:gd name="csY7" fmla="*/ 0 h 4818799"/>
              <a:gd name="csX8" fmla="*/ 5283263 w 7924895"/>
              <a:gd name="csY8" fmla="*/ 0 h 4818799"/>
              <a:gd name="csX9" fmla="*/ 5785173 w 7924895"/>
              <a:gd name="csY9" fmla="*/ 0 h 4818799"/>
              <a:gd name="csX10" fmla="*/ 6287083 w 7924895"/>
              <a:gd name="csY10" fmla="*/ 0 h 4818799"/>
              <a:gd name="csX11" fmla="*/ 6788993 w 7924895"/>
              <a:gd name="csY11" fmla="*/ 0 h 4818799"/>
              <a:gd name="csX12" fmla="*/ 7924895 w 7924895"/>
              <a:gd name="csY12" fmla="*/ 0 h 4818799"/>
              <a:gd name="csX13" fmla="*/ 7924895 w 7924895"/>
              <a:gd name="csY13" fmla="*/ 543836 h 4818799"/>
              <a:gd name="csX14" fmla="*/ 7924895 w 7924895"/>
              <a:gd name="csY14" fmla="*/ 1087672 h 4818799"/>
              <a:gd name="csX15" fmla="*/ 7924895 w 7924895"/>
              <a:gd name="csY15" fmla="*/ 1824260 h 4818799"/>
              <a:gd name="csX16" fmla="*/ 7924895 w 7924895"/>
              <a:gd name="csY16" fmla="*/ 2560847 h 4818799"/>
              <a:gd name="csX17" fmla="*/ 7924895 w 7924895"/>
              <a:gd name="csY17" fmla="*/ 3152871 h 4818799"/>
              <a:gd name="csX18" fmla="*/ 7924895 w 7924895"/>
              <a:gd name="csY18" fmla="*/ 3841271 h 4818799"/>
              <a:gd name="csX19" fmla="*/ 7924895 w 7924895"/>
              <a:gd name="csY19" fmla="*/ 4818799 h 4818799"/>
              <a:gd name="csX20" fmla="*/ 7502234 w 7924895"/>
              <a:gd name="csY20" fmla="*/ 4818799 h 4818799"/>
              <a:gd name="csX21" fmla="*/ 6762577 w 7924895"/>
              <a:gd name="csY21" fmla="*/ 4818799 h 4818799"/>
              <a:gd name="csX22" fmla="*/ 6022920 w 7924895"/>
              <a:gd name="csY22" fmla="*/ 4818799 h 4818799"/>
              <a:gd name="csX23" fmla="*/ 5283263 w 7924895"/>
              <a:gd name="csY23" fmla="*/ 4818799 h 4818799"/>
              <a:gd name="csX24" fmla="*/ 4702104 w 7924895"/>
              <a:gd name="csY24" fmla="*/ 4818799 h 4818799"/>
              <a:gd name="csX25" fmla="*/ 4200194 w 7924895"/>
              <a:gd name="csY25" fmla="*/ 4818799 h 4818799"/>
              <a:gd name="csX26" fmla="*/ 3777533 w 7924895"/>
              <a:gd name="csY26" fmla="*/ 4818799 h 4818799"/>
              <a:gd name="csX27" fmla="*/ 3196374 w 7924895"/>
              <a:gd name="csY27" fmla="*/ 4818799 h 4818799"/>
              <a:gd name="csX28" fmla="*/ 2456717 w 7924895"/>
              <a:gd name="csY28" fmla="*/ 4818799 h 4818799"/>
              <a:gd name="csX29" fmla="*/ 1796310 w 7924895"/>
              <a:gd name="csY29" fmla="*/ 4818799 h 4818799"/>
              <a:gd name="csX30" fmla="*/ 977404 w 7924895"/>
              <a:gd name="csY30" fmla="*/ 4818799 h 4818799"/>
              <a:gd name="csX31" fmla="*/ 0 w 7924895"/>
              <a:gd name="csY31" fmla="*/ 4818799 h 4818799"/>
              <a:gd name="csX32" fmla="*/ 0 w 7924895"/>
              <a:gd name="csY32" fmla="*/ 4082211 h 4818799"/>
              <a:gd name="csX33" fmla="*/ 0 w 7924895"/>
              <a:gd name="csY33" fmla="*/ 3441999 h 4818799"/>
              <a:gd name="csX34" fmla="*/ 0 w 7924895"/>
              <a:gd name="csY34" fmla="*/ 2705411 h 4818799"/>
              <a:gd name="csX35" fmla="*/ 0 w 7924895"/>
              <a:gd name="csY35" fmla="*/ 1920636 h 4818799"/>
              <a:gd name="csX36" fmla="*/ 0 w 7924895"/>
              <a:gd name="csY36" fmla="*/ 1232236 h 4818799"/>
              <a:gd name="csX37" fmla="*/ 0 w 7924895"/>
              <a:gd name="csY37" fmla="*/ 592024 h 4818799"/>
              <a:gd name="csX38" fmla="*/ 0 w 7924895"/>
              <a:gd name="csY38" fmla="*/ 0 h 48187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7924895" h="4818799" fill="none" extrusionOk="0">
                <a:moveTo>
                  <a:pt x="0" y="0"/>
                </a:moveTo>
                <a:cubicBezTo>
                  <a:pt x="214628" y="12196"/>
                  <a:pt x="293488" y="24483"/>
                  <a:pt x="501910" y="0"/>
                </a:cubicBezTo>
                <a:cubicBezTo>
                  <a:pt x="710332" y="-24483"/>
                  <a:pt x="939325" y="-20152"/>
                  <a:pt x="1241567" y="0"/>
                </a:cubicBezTo>
                <a:cubicBezTo>
                  <a:pt x="1543809" y="20152"/>
                  <a:pt x="1767190" y="12782"/>
                  <a:pt x="2060473" y="0"/>
                </a:cubicBezTo>
                <a:cubicBezTo>
                  <a:pt x="2353756" y="-12782"/>
                  <a:pt x="2347061" y="10811"/>
                  <a:pt x="2562383" y="0"/>
                </a:cubicBezTo>
                <a:cubicBezTo>
                  <a:pt x="2777705" y="-10811"/>
                  <a:pt x="2904207" y="5979"/>
                  <a:pt x="3064293" y="0"/>
                </a:cubicBezTo>
                <a:cubicBezTo>
                  <a:pt x="3224379" y="-5979"/>
                  <a:pt x="3557080" y="-11725"/>
                  <a:pt x="3803950" y="0"/>
                </a:cubicBezTo>
                <a:cubicBezTo>
                  <a:pt x="4050820" y="11725"/>
                  <a:pt x="4397791" y="-12162"/>
                  <a:pt x="4622855" y="0"/>
                </a:cubicBezTo>
                <a:cubicBezTo>
                  <a:pt x="4847919" y="12162"/>
                  <a:pt x="4969522" y="-124"/>
                  <a:pt x="5283263" y="0"/>
                </a:cubicBezTo>
                <a:cubicBezTo>
                  <a:pt x="5597004" y="124"/>
                  <a:pt x="5644059" y="-13953"/>
                  <a:pt x="5785173" y="0"/>
                </a:cubicBezTo>
                <a:cubicBezTo>
                  <a:pt x="5926287" y="13953"/>
                  <a:pt x="6049776" y="17508"/>
                  <a:pt x="6287083" y="0"/>
                </a:cubicBezTo>
                <a:cubicBezTo>
                  <a:pt x="6524390" y="-17508"/>
                  <a:pt x="6617780" y="-349"/>
                  <a:pt x="6788993" y="0"/>
                </a:cubicBezTo>
                <a:cubicBezTo>
                  <a:pt x="6960206" y="349"/>
                  <a:pt x="7460701" y="-32253"/>
                  <a:pt x="7924895" y="0"/>
                </a:cubicBezTo>
                <a:cubicBezTo>
                  <a:pt x="7944833" y="192630"/>
                  <a:pt x="7902655" y="323864"/>
                  <a:pt x="7924895" y="543836"/>
                </a:cubicBezTo>
                <a:cubicBezTo>
                  <a:pt x="7947135" y="763808"/>
                  <a:pt x="7902524" y="950876"/>
                  <a:pt x="7924895" y="1087672"/>
                </a:cubicBezTo>
                <a:cubicBezTo>
                  <a:pt x="7947266" y="1224468"/>
                  <a:pt x="7929040" y="1532132"/>
                  <a:pt x="7924895" y="1824260"/>
                </a:cubicBezTo>
                <a:cubicBezTo>
                  <a:pt x="7920750" y="2116388"/>
                  <a:pt x="7945046" y="2267860"/>
                  <a:pt x="7924895" y="2560847"/>
                </a:cubicBezTo>
                <a:cubicBezTo>
                  <a:pt x="7904744" y="2853834"/>
                  <a:pt x="7896105" y="2965266"/>
                  <a:pt x="7924895" y="3152871"/>
                </a:cubicBezTo>
                <a:cubicBezTo>
                  <a:pt x="7953685" y="3340476"/>
                  <a:pt x="7929802" y="3608750"/>
                  <a:pt x="7924895" y="3841271"/>
                </a:cubicBezTo>
                <a:cubicBezTo>
                  <a:pt x="7919988" y="4073792"/>
                  <a:pt x="7927664" y="4442723"/>
                  <a:pt x="7924895" y="4818799"/>
                </a:cubicBezTo>
                <a:cubicBezTo>
                  <a:pt x="7811507" y="4828805"/>
                  <a:pt x="7625372" y="4808875"/>
                  <a:pt x="7502234" y="4818799"/>
                </a:cubicBezTo>
                <a:cubicBezTo>
                  <a:pt x="7379096" y="4828723"/>
                  <a:pt x="6919548" y="4791205"/>
                  <a:pt x="6762577" y="4818799"/>
                </a:cubicBezTo>
                <a:cubicBezTo>
                  <a:pt x="6605606" y="4846393"/>
                  <a:pt x="6235006" y="4836517"/>
                  <a:pt x="6022920" y="4818799"/>
                </a:cubicBezTo>
                <a:cubicBezTo>
                  <a:pt x="5810834" y="4801081"/>
                  <a:pt x="5554610" y="4782093"/>
                  <a:pt x="5283263" y="4818799"/>
                </a:cubicBezTo>
                <a:cubicBezTo>
                  <a:pt x="5011916" y="4855505"/>
                  <a:pt x="4881851" y="4826255"/>
                  <a:pt x="4702104" y="4818799"/>
                </a:cubicBezTo>
                <a:cubicBezTo>
                  <a:pt x="4522357" y="4811343"/>
                  <a:pt x="4411698" y="4838678"/>
                  <a:pt x="4200194" y="4818799"/>
                </a:cubicBezTo>
                <a:cubicBezTo>
                  <a:pt x="3988690" y="4798921"/>
                  <a:pt x="3906431" y="4838056"/>
                  <a:pt x="3777533" y="4818799"/>
                </a:cubicBezTo>
                <a:cubicBezTo>
                  <a:pt x="3648635" y="4799542"/>
                  <a:pt x="3414449" y="4794533"/>
                  <a:pt x="3196374" y="4818799"/>
                </a:cubicBezTo>
                <a:cubicBezTo>
                  <a:pt x="2978299" y="4843065"/>
                  <a:pt x="2778133" y="4841358"/>
                  <a:pt x="2456717" y="4818799"/>
                </a:cubicBezTo>
                <a:cubicBezTo>
                  <a:pt x="2135301" y="4796240"/>
                  <a:pt x="1958616" y="4804736"/>
                  <a:pt x="1796310" y="4818799"/>
                </a:cubicBezTo>
                <a:cubicBezTo>
                  <a:pt x="1634004" y="4832862"/>
                  <a:pt x="1348093" y="4792462"/>
                  <a:pt x="977404" y="4818799"/>
                </a:cubicBezTo>
                <a:cubicBezTo>
                  <a:pt x="606715" y="4845136"/>
                  <a:pt x="414659" y="4843791"/>
                  <a:pt x="0" y="4818799"/>
                </a:cubicBezTo>
                <a:cubicBezTo>
                  <a:pt x="20805" y="4526409"/>
                  <a:pt x="-8266" y="4255517"/>
                  <a:pt x="0" y="4082211"/>
                </a:cubicBezTo>
                <a:cubicBezTo>
                  <a:pt x="8266" y="3908905"/>
                  <a:pt x="22226" y="3669002"/>
                  <a:pt x="0" y="3441999"/>
                </a:cubicBezTo>
                <a:cubicBezTo>
                  <a:pt x="-22226" y="3214996"/>
                  <a:pt x="-15871" y="2950349"/>
                  <a:pt x="0" y="2705411"/>
                </a:cubicBezTo>
                <a:cubicBezTo>
                  <a:pt x="15871" y="2460473"/>
                  <a:pt x="5105" y="2312018"/>
                  <a:pt x="0" y="1920636"/>
                </a:cubicBezTo>
                <a:cubicBezTo>
                  <a:pt x="-5105" y="1529255"/>
                  <a:pt x="-9177" y="1423684"/>
                  <a:pt x="0" y="1232236"/>
                </a:cubicBezTo>
                <a:cubicBezTo>
                  <a:pt x="9177" y="1040788"/>
                  <a:pt x="-20688" y="744582"/>
                  <a:pt x="0" y="592024"/>
                </a:cubicBezTo>
                <a:cubicBezTo>
                  <a:pt x="20688" y="439466"/>
                  <a:pt x="-3752" y="267615"/>
                  <a:pt x="0" y="0"/>
                </a:cubicBezTo>
                <a:close/>
              </a:path>
              <a:path w="7924895" h="4818799" stroke="0" extrusionOk="0">
                <a:moveTo>
                  <a:pt x="0" y="0"/>
                </a:moveTo>
                <a:cubicBezTo>
                  <a:pt x="146143" y="13347"/>
                  <a:pt x="415449" y="7865"/>
                  <a:pt x="581159" y="0"/>
                </a:cubicBezTo>
                <a:cubicBezTo>
                  <a:pt x="746869" y="-7865"/>
                  <a:pt x="1198500" y="-23065"/>
                  <a:pt x="1400065" y="0"/>
                </a:cubicBezTo>
                <a:cubicBezTo>
                  <a:pt x="1601630" y="23065"/>
                  <a:pt x="1890198" y="-8870"/>
                  <a:pt x="2060473" y="0"/>
                </a:cubicBezTo>
                <a:cubicBezTo>
                  <a:pt x="2230748" y="8870"/>
                  <a:pt x="2477522" y="-7149"/>
                  <a:pt x="2879379" y="0"/>
                </a:cubicBezTo>
                <a:cubicBezTo>
                  <a:pt x="3281236" y="7149"/>
                  <a:pt x="3235187" y="-13704"/>
                  <a:pt x="3381289" y="0"/>
                </a:cubicBezTo>
                <a:cubicBezTo>
                  <a:pt x="3527391" y="13704"/>
                  <a:pt x="3750568" y="13976"/>
                  <a:pt x="4041696" y="0"/>
                </a:cubicBezTo>
                <a:cubicBezTo>
                  <a:pt x="4332824" y="-13976"/>
                  <a:pt x="4459544" y="-25725"/>
                  <a:pt x="4622855" y="0"/>
                </a:cubicBezTo>
                <a:cubicBezTo>
                  <a:pt x="4786166" y="25725"/>
                  <a:pt x="5020615" y="23116"/>
                  <a:pt x="5124765" y="0"/>
                </a:cubicBezTo>
                <a:cubicBezTo>
                  <a:pt x="5228915" y="-23116"/>
                  <a:pt x="5338879" y="-15945"/>
                  <a:pt x="5547427" y="0"/>
                </a:cubicBezTo>
                <a:cubicBezTo>
                  <a:pt x="5755975" y="15945"/>
                  <a:pt x="5807894" y="14781"/>
                  <a:pt x="5970088" y="0"/>
                </a:cubicBezTo>
                <a:cubicBezTo>
                  <a:pt x="6132282" y="-14781"/>
                  <a:pt x="6454165" y="15563"/>
                  <a:pt x="6709744" y="0"/>
                </a:cubicBezTo>
                <a:cubicBezTo>
                  <a:pt x="6965323" y="-15563"/>
                  <a:pt x="7382280" y="26807"/>
                  <a:pt x="7924895" y="0"/>
                </a:cubicBezTo>
                <a:cubicBezTo>
                  <a:pt x="7937803" y="207450"/>
                  <a:pt x="7896991" y="444555"/>
                  <a:pt x="7924895" y="640212"/>
                </a:cubicBezTo>
                <a:cubicBezTo>
                  <a:pt x="7952799" y="835869"/>
                  <a:pt x="7927109" y="1129794"/>
                  <a:pt x="7924895" y="1280424"/>
                </a:cubicBezTo>
                <a:cubicBezTo>
                  <a:pt x="7922681" y="1431054"/>
                  <a:pt x="7899422" y="1622234"/>
                  <a:pt x="7924895" y="1920636"/>
                </a:cubicBezTo>
                <a:cubicBezTo>
                  <a:pt x="7950368" y="2219038"/>
                  <a:pt x="7899696" y="2319804"/>
                  <a:pt x="7924895" y="2609035"/>
                </a:cubicBezTo>
                <a:cubicBezTo>
                  <a:pt x="7950094" y="2898266"/>
                  <a:pt x="7920076" y="3107627"/>
                  <a:pt x="7924895" y="3249247"/>
                </a:cubicBezTo>
                <a:cubicBezTo>
                  <a:pt x="7929714" y="3390867"/>
                  <a:pt x="7944502" y="3603452"/>
                  <a:pt x="7924895" y="3793083"/>
                </a:cubicBezTo>
                <a:cubicBezTo>
                  <a:pt x="7905288" y="3982714"/>
                  <a:pt x="7928140" y="4581058"/>
                  <a:pt x="7924895" y="4818799"/>
                </a:cubicBezTo>
                <a:cubicBezTo>
                  <a:pt x="7782324" y="4822675"/>
                  <a:pt x="7522354" y="4800949"/>
                  <a:pt x="7343736" y="4818799"/>
                </a:cubicBezTo>
                <a:cubicBezTo>
                  <a:pt x="7165118" y="4836649"/>
                  <a:pt x="6893174" y="4844066"/>
                  <a:pt x="6683328" y="4818799"/>
                </a:cubicBezTo>
                <a:cubicBezTo>
                  <a:pt x="6473482" y="4793532"/>
                  <a:pt x="6133253" y="4818223"/>
                  <a:pt x="5864422" y="4818799"/>
                </a:cubicBezTo>
                <a:cubicBezTo>
                  <a:pt x="5595591" y="4819375"/>
                  <a:pt x="5622481" y="4835955"/>
                  <a:pt x="5441761" y="4818799"/>
                </a:cubicBezTo>
                <a:cubicBezTo>
                  <a:pt x="5261041" y="4801643"/>
                  <a:pt x="4969243" y="4856495"/>
                  <a:pt x="4622855" y="4818799"/>
                </a:cubicBezTo>
                <a:cubicBezTo>
                  <a:pt x="4276467" y="4781103"/>
                  <a:pt x="4358668" y="4795869"/>
                  <a:pt x="4120945" y="4818799"/>
                </a:cubicBezTo>
                <a:cubicBezTo>
                  <a:pt x="3883222" y="4841730"/>
                  <a:pt x="3649998" y="4816455"/>
                  <a:pt x="3460537" y="4818799"/>
                </a:cubicBezTo>
                <a:cubicBezTo>
                  <a:pt x="3271076" y="4821143"/>
                  <a:pt x="3179361" y="4803167"/>
                  <a:pt x="3037876" y="4818799"/>
                </a:cubicBezTo>
                <a:cubicBezTo>
                  <a:pt x="2896391" y="4834431"/>
                  <a:pt x="2736095" y="4841571"/>
                  <a:pt x="2535966" y="4818799"/>
                </a:cubicBezTo>
                <a:cubicBezTo>
                  <a:pt x="2335837" y="4796028"/>
                  <a:pt x="1988614" y="4850156"/>
                  <a:pt x="1717061" y="4818799"/>
                </a:cubicBezTo>
                <a:cubicBezTo>
                  <a:pt x="1445508" y="4787442"/>
                  <a:pt x="1446342" y="4800431"/>
                  <a:pt x="1215151" y="4818799"/>
                </a:cubicBezTo>
                <a:cubicBezTo>
                  <a:pt x="983960" y="4837168"/>
                  <a:pt x="954023" y="4805228"/>
                  <a:pt x="713241" y="4818799"/>
                </a:cubicBezTo>
                <a:cubicBezTo>
                  <a:pt x="472459" y="4832371"/>
                  <a:pt x="350385" y="4818506"/>
                  <a:pt x="0" y="4818799"/>
                </a:cubicBezTo>
                <a:cubicBezTo>
                  <a:pt x="-8174" y="4596272"/>
                  <a:pt x="-26798" y="4365189"/>
                  <a:pt x="0" y="4082211"/>
                </a:cubicBezTo>
                <a:cubicBezTo>
                  <a:pt x="26798" y="3799233"/>
                  <a:pt x="29564" y="3747587"/>
                  <a:pt x="0" y="3490187"/>
                </a:cubicBezTo>
                <a:cubicBezTo>
                  <a:pt x="-29564" y="3232787"/>
                  <a:pt x="-32558" y="2928799"/>
                  <a:pt x="0" y="2753599"/>
                </a:cubicBezTo>
                <a:cubicBezTo>
                  <a:pt x="32558" y="2578399"/>
                  <a:pt x="-36693" y="2213681"/>
                  <a:pt x="0" y="1968824"/>
                </a:cubicBezTo>
                <a:cubicBezTo>
                  <a:pt x="36693" y="1723967"/>
                  <a:pt x="-21842" y="1488165"/>
                  <a:pt x="0" y="1280424"/>
                </a:cubicBezTo>
                <a:cubicBezTo>
                  <a:pt x="21842" y="1072683"/>
                  <a:pt x="2326" y="833033"/>
                  <a:pt x="0" y="688400"/>
                </a:cubicBezTo>
                <a:cubicBezTo>
                  <a:pt x="-2326" y="543767"/>
                  <a:pt x="15702" y="263879"/>
                  <a:pt x="0" y="0"/>
                </a:cubicBezTo>
                <a:close/>
              </a:path>
            </a:pathLst>
          </a:custGeom>
          <a:ln w="28575">
            <a:solidFill>
              <a:srgbClr val="785BBA"/>
            </a:solidFill>
            <a:extLst>
              <a:ext uri="{C807C97D-BFC1-408E-A445-0C87EB9F89A2}">
                <ask:lineSketchStyleProps xmlns:ask="http://schemas.microsoft.com/office/drawing/2018/sketchyshapes" sd="2783840417">
                  <ask:type>
                    <ask:lineSketchFreehand/>
                  </ask:type>
                </ask:lineSketchStyleProps>
              </a:ext>
            </a:extLst>
          </a:ln>
        </p:spPr>
        <p:txBody>
          <a:bodyPr vert="horz" lIns="91440" tIns="45720" rIns="91440" bIns="45720" rtlCol="0" anchor="t">
            <a:noAutofit/>
          </a:bodyPr>
          <a:lstStyle/>
          <a:p>
            <a:pPr marL="342900" indent="-342900">
              <a:buFont typeface="Wingdings" panose="020B0604020202020204" pitchFamily="34" charset="0"/>
              <a:buChar char="ü"/>
            </a:pPr>
            <a:r>
              <a:rPr lang="en-GB" sz="2400" b="1" dirty="0">
                <a:solidFill>
                  <a:srgbClr val="785BBA"/>
                </a:solidFill>
                <a:highlight>
                  <a:srgbClr val="FFFFFF"/>
                </a:highlight>
                <a:latin typeface="Gill Sans MT"/>
                <a:cs typeface="Arial"/>
              </a:rPr>
              <a:t>Microsoft Teams can help staff communicate more smoothly, especially when carers are working in the community. </a:t>
            </a:r>
            <a:endParaRPr lang="en-GB" sz="2400" b="1">
              <a:solidFill>
                <a:srgbClr val="785BBA"/>
              </a:solidFill>
              <a:latin typeface="Gill Sans MT"/>
              <a:cs typeface="Arial"/>
            </a:endParaRPr>
          </a:p>
          <a:p>
            <a:pPr marL="342900" indent="-342900">
              <a:buFont typeface="Wingdings" panose="020B0604020202020204" pitchFamily="34" charset="0"/>
              <a:buChar char="ü"/>
            </a:pPr>
            <a:r>
              <a:rPr lang="en-GB" sz="2400" b="1" dirty="0">
                <a:solidFill>
                  <a:srgbClr val="785BBA"/>
                </a:solidFill>
                <a:highlight>
                  <a:srgbClr val="FFFFFF"/>
                </a:highlight>
                <a:latin typeface="Gill Sans MT"/>
                <a:cs typeface="Arial"/>
              </a:rPr>
              <a:t>Teams allows instant messages, video calls and shared channels for each client. Staff can upload care plans and </a:t>
            </a:r>
            <a:r>
              <a:rPr lang="en-GB" sz="2400" b="1">
                <a:solidFill>
                  <a:srgbClr val="785BBA"/>
                </a:solidFill>
                <a:highlight>
                  <a:srgbClr val="FFFFFF"/>
                </a:highlight>
                <a:latin typeface="Gill Sans MT"/>
                <a:cs typeface="Arial"/>
              </a:rPr>
              <a:t>updates,</a:t>
            </a:r>
            <a:r>
              <a:rPr lang="en-GB" sz="2400" b="1" dirty="0">
                <a:solidFill>
                  <a:srgbClr val="785BBA"/>
                </a:solidFill>
                <a:highlight>
                  <a:srgbClr val="FFFFFF"/>
                </a:highlight>
                <a:latin typeface="Gill Sans MT"/>
                <a:cs typeface="Arial"/>
              </a:rPr>
              <a:t> so everyone sees the same information. </a:t>
            </a:r>
            <a:endParaRPr lang="en-GB" sz="2400" b="1">
              <a:solidFill>
                <a:srgbClr val="785BBA"/>
              </a:solidFill>
              <a:latin typeface="Gill Sans MT"/>
              <a:cs typeface="Arial"/>
            </a:endParaRPr>
          </a:p>
          <a:p>
            <a:pPr marL="342900" indent="-342900">
              <a:buFont typeface="Wingdings" panose="020B0604020202020204" pitchFamily="34" charset="0"/>
              <a:buChar char="ü"/>
            </a:pPr>
            <a:r>
              <a:rPr lang="en-GB" sz="2400" b="1">
                <a:solidFill>
                  <a:srgbClr val="785BBA"/>
                </a:solidFill>
                <a:highlight>
                  <a:srgbClr val="FFFFFF"/>
                </a:highlight>
                <a:latin typeface="Gill Sans MT"/>
                <a:cs typeface="Arial"/>
              </a:rPr>
              <a:t>Microsoft Teams also links with </a:t>
            </a:r>
            <a:r>
              <a:rPr lang="en-GB" sz="2400" b="1" dirty="0">
                <a:solidFill>
                  <a:srgbClr val="785BBA"/>
                </a:solidFill>
                <a:highlight>
                  <a:srgbClr val="FFFFFF"/>
                </a:highlight>
                <a:latin typeface="Gill Sans MT"/>
                <a:cs typeface="Arial"/>
              </a:rPr>
              <a:t>Outlook and OneDrive, which helps keep communication organised. </a:t>
            </a:r>
            <a:r>
              <a:rPr lang="en-GB" sz="2400" b="1" i="1">
                <a:solidFill>
                  <a:srgbClr val="785BBA"/>
                </a:solidFill>
                <a:highlight>
                  <a:srgbClr val="FFFFFF"/>
                </a:highlight>
                <a:latin typeface="Gill Sans MT"/>
                <a:cs typeface="Arial"/>
              </a:rPr>
              <a:t>(NHS England, 2023).</a:t>
            </a:r>
            <a:endParaRPr lang="en-GB" sz="2400" b="1">
              <a:solidFill>
                <a:srgbClr val="785BBA"/>
              </a:solidFill>
              <a:latin typeface="Gill Sans MT"/>
            </a:endParaRPr>
          </a:p>
        </p:txBody>
      </p:sp>
      <p:pic>
        <p:nvPicPr>
          <p:cNvPr id="5" name="Picture 4" descr="File:Microsoft Office Teams (2025–present).svg - Wikimedia Commons">
            <a:extLst>
              <a:ext uri="{FF2B5EF4-FFF2-40B4-BE49-F238E27FC236}">
                <a16:creationId xmlns:a16="http://schemas.microsoft.com/office/drawing/2014/main" id="{3BB319E8-81E9-CA05-02B2-0FBE60B6E77F}"/>
              </a:ext>
            </a:extLst>
          </p:cNvPr>
          <p:cNvPicPr>
            <a:picLocks noChangeAspect="1"/>
          </p:cNvPicPr>
          <p:nvPr/>
        </p:nvPicPr>
        <p:blipFill>
          <a:blip r:embed="rId2"/>
          <a:stretch>
            <a:fillRect/>
          </a:stretch>
        </p:blipFill>
        <p:spPr>
          <a:xfrm>
            <a:off x="266019" y="2178277"/>
            <a:ext cx="3517446" cy="3488417"/>
          </a:xfrm>
          <a:prstGeom prst="rect">
            <a:avLst/>
          </a:prstGeom>
          <a:ln>
            <a:noFill/>
          </a:ln>
          <a:effectLst>
            <a:outerShdw blurRad="292100" dist="139700" dir="2700000" algn="tl" rotWithShape="0">
              <a:srgbClr val="333333">
                <a:alpha val="65000"/>
              </a:srgbClr>
            </a:outerShdw>
          </a:effectLst>
        </p:spPr>
      </p:pic>
      <p:pic>
        <p:nvPicPr>
          <p:cNvPr id="8" name="Graphic 7" descr="Online meeting outline">
            <a:extLst>
              <a:ext uri="{FF2B5EF4-FFF2-40B4-BE49-F238E27FC236}">
                <a16:creationId xmlns:a16="http://schemas.microsoft.com/office/drawing/2014/main" id="{D84884E4-C741-7525-C639-6BD2F6A2FFA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892972" y="3629"/>
            <a:ext cx="1299028" cy="1197428"/>
          </a:xfrm>
          <a:prstGeom prst="rect">
            <a:avLst/>
          </a:prstGeom>
        </p:spPr>
      </p:pic>
      <p:pic>
        <p:nvPicPr>
          <p:cNvPr id="9" name="Graphic 8" descr="Chat outline">
            <a:extLst>
              <a:ext uri="{FF2B5EF4-FFF2-40B4-BE49-F238E27FC236}">
                <a16:creationId xmlns:a16="http://schemas.microsoft.com/office/drawing/2014/main" id="{A6A712DD-CDB3-12FC-F11E-1CAA04046BE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419771" y="3628"/>
            <a:ext cx="1320799" cy="1364342"/>
          </a:xfrm>
          <a:prstGeom prst="rect">
            <a:avLst/>
          </a:prstGeom>
        </p:spPr>
      </p:pic>
    </p:spTree>
    <p:extLst>
      <p:ext uri="{BB962C8B-B14F-4D97-AF65-F5344CB8AC3E}">
        <p14:creationId xmlns:p14="http://schemas.microsoft.com/office/powerpoint/2010/main" val="242786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F1050A-4A55-DF92-D774-3DF4C9D1BD34}"/>
              </a:ext>
            </a:extLst>
          </p:cNvPr>
          <p:cNvSpPr>
            <a:spLocks noGrp="1"/>
          </p:cNvSpPr>
          <p:nvPr>
            <p:ph sz="half" idx="1"/>
          </p:nvPr>
        </p:nvSpPr>
        <p:spPr>
          <a:xfrm>
            <a:off x="460248" y="1520825"/>
            <a:ext cx="5181600" cy="4351338"/>
          </a:xfrm>
          <a:custGeom>
            <a:avLst/>
            <a:gdLst>
              <a:gd name="csX0" fmla="*/ 0 w 5181600"/>
              <a:gd name="csY0" fmla="*/ 0 h 4351338"/>
              <a:gd name="csX1" fmla="*/ 523917 w 5181600"/>
              <a:gd name="csY1" fmla="*/ 0 h 4351338"/>
              <a:gd name="csX2" fmla="*/ 996019 w 5181600"/>
              <a:gd name="csY2" fmla="*/ 0 h 4351338"/>
              <a:gd name="csX3" fmla="*/ 1468120 w 5181600"/>
              <a:gd name="csY3" fmla="*/ 0 h 4351338"/>
              <a:gd name="csX4" fmla="*/ 1888405 w 5181600"/>
              <a:gd name="csY4" fmla="*/ 0 h 4351338"/>
              <a:gd name="csX5" fmla="*/ 2308691 w 5181600"/>
              <a:gd name="csY5" fmla="*/ 0 h 4351338"/>
              <a:gd name="csX6" fmla="*/ 2728976 w 5181600"/>
              <a:gd name="csY6" fmla="*/ 0 h 4351338"/>
              <a:gd name="csX7" fmla="*/ 3356525 w 5181600"/>
              <a:gd name="csY7" fmla="*/ 0 h 4351338"/>
              <a:gd name="csX8" fmla="*/ 3776811 w 5181600"/>
              <a:gd name="csY8" fmla="*/ 0 h 4351338"/>
              <a:gd name="csX9" fmla="*/ 4248912 w 5181600"/>
              <a:gd name="csY9" fmla="*/ 0 h 4351338"/>
              <a:gd name="csX10" fmla="*/ 5181600 w 5181600"/>
              <a:gd name="csY10" fmla="*/ 0 h 4351338"/>
              <a:gd name="csX11" fmla="*/ 5181600 w 5181600"/>
              <a:gd name="csY11" fmla="*/ 630944 h 4351338"/>
              <a:gd name="csX12" fmla="*/ 5181600 w 5181600"/>
              <a:gd name="csY12" fmla="*/ 1087835 h 4351338"/>
              <a:gd name="csX13" fmla="*/ 5181600 w 5181600"/>
              <a:gd name="csY13" fmla="*/ 1631752 h 4351338"/>
              <a:gd name="csX14" fmla="*/ 5181600 w 5181600"/>
              <a:gd name="csY14" fmla="*/ 2219182 h 4351338"/>
              <a:gd name="csX15" fmla="*/ 5181600 w 5181600"/>
              <a:gd name="csY15" fmla="*/ 2806613 h 4351338"/>
              <a:gd name="csX16" fmla="*/ 5181600 w 5181600"/>
              <a:gd name="csY16" fmla="*/ 3394044 h 4351338"/>
              <a:gd name="csX17" fmla="*/ 5181600 w 5181600"/>
              <a:gd name="csY17" fmla="*/ 3807421 h 4351338"/>
              <a:gd name="csX18" fmla="*/ 5181600 w 5181600"/>
              <a:gd name="csY18" fmla="*/ 4351338 h 4351338"/>
              <a:gd name="csX19" fmla="*/ 4657683 w 5181600"/>
              <a:gd name="csY19" fmla="*/ 4351338 h 4351338"/>
              <a:gd name="csX20" fmla="*/ 4081949 w 5181600"/>
              <a:gd name="csY20" fmla="*/ 4351338 h 4351338"/>
              <a:gd name="csX21" fmla="*/ 3558032 w 5181600"/>
              <a:gd name="csY21" fmla="*/ 4351338 h 4351338"/>
              <a:gd name="csX22" fmla="*/ 3137747 w 5181600"/>
              <a:gd name="csY22" fmla="*/ 4351338 h 4351338"/>
              <a:gd name="csX23" fmla="*/ 2562013 w 5181600"/>
              <a:gd name="csY23" fmla="*/ 4351338 h 4351338"/>
              <a:gd name="csX24" fmla="*/ 1986280 w 5181600"/>
              <a:gd name="csY24" fmla="*/ 4351338 h 4351338"/>
              <a:gd name="csX25" fmla="*/ 1358731 w 5181600"/>
              <a:gd name="csY25" fmla="*/ 4351338 h 4351338"/>
              <a:gd name="csX26" fmla="*/ 679365 w 5181600"/>
              <a:gd name="csY26" fmla="*/ 4351338 h 4351338"/>
              <a:gd name="csX27" fmla="*/ 0 w 5181600"/>
              <a:gd name="csY27" fmla="*/ 4351338 h 4351338"/>
              <a:gd name="csX28" fmla="*/ 0 w 5181600"/>
              <a:gd name="csY28" fmla="*/ 3720394 h 4351338"/>
              <a:gd name="csX29" fmla="*/ 0 w 5181600"/>
              <a:gd name="csY29" fmla="*/ 3219990 h 4351338"/>
              <a:gd name="csX30" fmla="*/ 0 w 5181600"/>
              <a:gd name="csY30" fmla="*/ 2806613 h 4351338"/>
              <a:gd name="csX31" fmla="*/ 0 w 5181600"/>
              <a:gd name="csY31" fmla="*/ 2262696 h 4351338"/>
              <a:gd name="csX32" fmla="*/ 0 w 5181600"/>
              <a:gd name="csY32" fmla="*/ 1718779 h 4351338"/>
              <a:gd name="csX33" fmla="*/ 0 w 5181600"/>
              <a:gd name="csY33" fmla="*/ 1131348 h 4351338"/>
              <a:gd name="csX34" fmla="*/ 0 w 5181600"/>
              <a:gd name="csY34" fmla="*/ 500404 h 4351338"/>
              <a:gd name="csX35" fmla="*/ 0 w 5181600"/>
              <a:gd name="csY35" fmla="*/ 0 h 43513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5181600" h="4351338" extrusionOk="0">
                <a:moveTo>
                  <a:pt x="0" y="0"/>
                </a:moveTo>
                <a:cubicBezTo>
                  <a:pt x="161825" y="-6126"/>
                  <a:pt x="325946" y="33616"/>
                  <a:pt x="523917" y="0"/>
                </a:cubicBezTo>
                <a:cubicBezTo>
                  <a:pt x="721888" y="-33616"/>
                  <a:pt x="770218" y="43809"/>
                  <a:pt x="996019" y="0"/>
                </a:cubicBezTo>
                <a:cubicBezTo>
                  <a:pt x="1221820" y="-43809"/>
                  <a:pt x="1287087" y="2525"/>
                  <a:pt x="1468120" y="0"/>
                </a:cubicBezTo>
                <a:cubicBezTo>
                  <a:pt x="1649153" y="-2525"/>
                  <a:pt x="1748409" y="47820"/>
                  <a:pt x="1888405" y="0"/>
                </a:cubicBezTo>
                <a:cubicBezTo>
                  <a:pt x="2028401" y="-47820"/>
                  <a:pt x="2211015" y="24532"/>
                  <a:pt x="2308691" y="0"/>
                </a:cubicBezTo>
                <a:cubicBezTo>
                  <a:pt x="2406367" y="-24532"/>
                  <a:pt x="2569442" y="48954"/>
                  <a:pt x="2728976" y="0"/>
                </a:cubicBezTo>
                <a:cubicBezTo>
                  <a:pt x="2888511" y="-48954"/>
                  <a:pt x="3069013" y="29404"/>
                  <a:pt x="3356525" y="0"/>
                </a:cubicBezTo>
                <a:cubicBezTo>
                  <a:pt x="3644037" y="-29404"/>
                  <a:pt x="3692717" y="33467"/>
                  <a:pt x="3776811" y="0"/>
                </a:cubicBezTo>
                <a:cubicBezTo>
                  <a:pt x="3860905" y="-33467"/>
                  <a:pt x="4153401" y="8517"/>
                  <a:pt x="4248912" y="0"/>
                </a:cubicBezTo>
                <a:cubicBezTo>
                  <a:pt x="4344423" y="-8517"/>
                  <a:pt x="4956923" y="60354"/>
                  <a:pt x="5181600" y="0"/>
                </a:cubicBezTo>
                <a:cubicBezTo>
                  <a:pt x="5220920" y="147203"/>
                  <a:pt x="5106580" y="408820"/>
                  <a:pt x="5181600" y="630944"/>
                </a:cubicBezTo>
                <a:cubicBezTo>
                  <a:pt x="5256620" y="853068"/>
                  <a:pt x="5132107" y="879542"/>
                  <a:pt x="5181600" y="1087835"/>
                </a:cubicBezTo>
                <a:cubicBezTo>
                  <a:pt x="5231093" y="1296128"/>
                  <a:pt x="5162383" y="1455683"/>
                  <a:pt x="5181600" y="1631752"/>
                </a:cubicBezTo>
                <a:cubicBezTo>
                  <a:pt x="5200817" y="1807821"/>
                  <a:pt x="5134687" y="2037672"/>
                  <a:pt x="5181600" y="2219182"/>
                </a:cubicBezTo>
                <a:cubicBezTo>
                  <a:pt x="5228513" y="2400692"/>
                  <a:pt x="5153104" y="2601056"/>
                  <a:pt x="5181600" y="2806613"/>
                </a:cubicBezTo>
                <a:cubicBezTo>
                  <a:pt x="5210096" y="3012170"/>
                  <a:pt x="5112293" y="3273967"/>
                  <a:pt x="5181600" y="3394044"/>
                </a:cubicBezTo>
                <a:cubicBezTo>
                  <a:pt x="5250907" y="3514121"/>
                  <a:pt x="5174169" y="3682858"/>
                  <a:pt x="5181600" y="3807421"/>
                </a:cubicBezTo>
                <a:cubicBezTo>
                  <a:pt x="5189031" y="3931984"/>
                  <a:pt x="5157571" y="4199122"/>
                  <a:pt x="5181600" y="4351338"/>
                </a:cubicBezTo>
                <a:cubicBezTo>
                  <a:pt x="4945682" y="4354574"/>
                  <a:pt x="4879322" y="4346316"/>
                  <a:pt x="4657683" y="4351338"/>
                </a:cubicBezTo>
                <a:cubicBezTo>
                  <a:pt x="4436044" y="4356360"/>
                  <a:pt x="4290151" y="4329541"/>
                  <a:pt x="4081949" y="4351338"/>
                </a:cubicBezTo>
                <a:cubicBezTo>
                  <a:pt x="3873747" y="4373135"/>
                  <a:pt x="3751857" y="4323230"/>
                  <a:pt x="3558032" y="4351338"/>
                </a:cubicBezTo>
                <a:cubicBezTo>
                  <a:pt x="3364207" y="4379446"/>
                  <a:pt x="3277913" y="4309388"/>
                  <a:pt x="3137747" y="4351338"/>
                </a:cubicBezTo>
                <a:cubicBezTo>
                  <a:pt x="2997581" y="4393288"/>
                  <a:pt x="2848565" y="4330432"/>
                  <a:pt x="2562013" y="4351338"/>
                </a:cubicBezTo>
                <a:cubicBezTo>
                  <a:pt x="2275461" y="4372244"/>
                  <a:pt x="2118327" y="4317841"/>
                  <a:pt x="1986280" y="4351338"/>
                </a:cubicBezTo>
                <a:cubicBezTo>
                  <a:pt x="1854233" y="4384835"/>
                  <a:pt x="1668697" y="4296441"/>
                  <a:pt x="1358731" y="4351338"/>
                </a:cubicBezTo>
                <a:cubicBezTo>
                  <a:pt x="1048765" y="4406235"/>
                  <a:pt x="826647" y="4317729"/>
                  <a:pt x="679365" y="4351338"/>
                </a:cubicBezTo>
                <a:cubicBezTo>
                  <a:pt x="532083" y="4384947"/>
                  <a:pt x="163290" y="4295058"/>
                  <a:pt x="0" y="4351338"/>
                </a:cubicBezTo>
                <a:cubicBezTo>
                  <a:pt x="-68594" y="4104306"/>
                  <a:pt x="7928" y="3988521"/>
                  <a:pt x="0" y="3720394"/>
                </a:cubicBezTo>
                <a:cubicBezTo>
                  <a:pt x="-7928" y="3452267"/>
                  <a:pt x="4173" y="3342638"/>
                  <a:pt x="0" y="3219990"/>
                </a:cubicBezTo>
                <a:cubicBezTo>
                  <a:pt x="-4173" y="3097342"/>
                  <a:pt x="27027" y="2905683"/>
                  <a:pt x="0" y="2806613"/>
                </a:cubicBezTo>
                <a:cubicBezTo>
                  <a:pt x="-27027" y="2707543"/>
                  <a:pt x="63882" y="2505887"/>
                  <a:pt x="0" y="2262696"/>
                </a:cubicBezTo>
                <a:cubicBezTo>
                  <a:pt x="-63882" y="2019505"/>
                  <a:pt x="22379" y="1834945"/>
                  <a:pt x="0" y="1718779"/>
                </a:cubicBezTo>
                <a:cubicBezTo>
                  <a:pt x="-22379" y="1602613"/>
                  <a:pt x="28528" y="1409353"/>
                  <a:pt x="0" y="1131348"/>
                </a:cubicBezTo>
                <a:cubicBezTo>
                  <a:pt x="-28528" y="853343"/>
                  <a:pt x="53925" y="706350"/>
                  <a:pt x="0" y="500404"/>
                </a:cubicBezTo>
                <a:cubicBezTo>
                  <a:pt x="-53925" y="294458"/>
                  <a:pt x="42159" y="235482"/>
                  <a:pt x="0" y="0"/>
                </a:cubicBezTo>
                <a:close/>
              </a:path>
            </a:pathLst>
          </a:custGeom>
          <a:noFill/>
          <a:ln w="28575">
            <a:solidFill>
              <a:srgbClr val="EB2DB8"/>
            </a:solidFill>
            <a:extLst>
              <a:ext uri="{C807C97D-BFC1-408E-A445-0C87EB9F89A2}">
                <ask:lineSketchStyleProps xmlns:ask="http://schemas.microsoft.com/office/drawing/2018/sketchyshapes" sd="3499211612">
                  <ask:type>
                    <ask:lineSketchScribble/>
                  </ask:type>
                </ask:lineSketchStyleProps>
              </a:ext>
            </a:extLst>
          </a:ln>
        </p:spPr>
        <p:txBody>
          <a:bodyPr vert="horz" lIns="91440" tIns="45720" rIns="91440" bIns="45720" rtlCol="0" anchor="t">
            <a:noAutofit/>
          </a:bodyPr>
          <a:lstStyle/>
          <a:p>
            <a:pPr marL="342900" indent="-342900">
              <a:buFont typeface="Wingdings" panose="020B0604020202020204" pitchFamily="34" charset="0"/>
              <a:buChar char="ü"/>
            </a:pPr>
            <a:r>
              <a:rPr lang="en-GB" sz="2400" b="1">
                <a:solidFill>
                  <a:srgbClr val="EB2DB8"/>
                </a:solidFill>
                <a:highlight>
                  <a:srgbClr val="FFFFFF"/>
                </a:highlight>
                <a:latin typeface="Gill Sans MT"/>
                <a:cs typeface="Arial"/>
              </a:rPr>
              <a:t>Messages and calls happen in real time</a:t>
            </a:r>
            <a:endParaRPr lang="en-GB" sz="2400" b="1">
              <a:solidFill>
                <a:srgbClr val="EB2DB8"/>
              </a:solidFill>
              <a:latin typeface="Gill Sans MT"/>
            </a:endParaRPr>
          </a:p>
          <a:p>
            <a:pPr marL="342900" indent="-342900">
              <a:buFont typeface="Wingdings" panose="020B0604020202020204" pitchFamily="34" charset="0"/>
              <a:buChar char="ü"/>
            </a:pPr>
            <a:r>
              <a:rPr lang="en-GB" sz="2400" b="1">
                <a:solidFill>
                  <a:srgbClr val="EB2DB8"/>
                </a:solidFill>
                <a:highlight>
                  <a:srgbClr val="FFFFFF"/>
                </a:highlight>
                <a:latin typeface="Gill Sans MT"/>
                <a:cs typeface="Arial"/>
              </a:rPr>
              <a:t>Supports remote and mobile working</a:t>
            </a:r>
            <a:endParaRPr lang="en-GB" sz="2400" b="1">
              <a:solidFill>
                <a:srgbClr val="EB2DB8"/>
              </a:solidFill>
              <a:latin typeface="Gill Sans MT"/>
            </a:endParaRPr>
          </a:p>
          <a:p>
            <a:pPr marL="342900" indent="-342900">
              <a:buFont typeface="Wingdings" panose="020B0604020202020204" pitchFamily="34" charset="0"/>
              <a:buChar char="ü"/>
            </a:pPr>
            <a:r>
              <a:rPr lang="en-GB" sz="2400" b="1">
                <a:solidFill>
                  <a:srgbClr val="EB2DB8"/>
                </a:solidFill>
                <a:highlight>
                  <a:srgbClr val="FFFFFF"/>
                </a:highlight>
                <a:latin typeface="Gill Sans MT"/>
                <a:cs typeface="Arial"/>
              </a:rPr>
              <a:t>Helps different roles share information easily</a:t>
            </a:r>
            <a:endParaRPr lang="en-GB" sz="2400" b="1">
              <a:solidFill>
                <a:srgbClr val="EB2DB8"/>
              </a:solidFill>
              <a:latin typeface="Gill Sans MT"/>
            </a:endParaRPr>
          </a:p>
          <a:p>
            <a:pPr marL="342900" indent="-342900">
              <a:buFont typeface="Wingdings" panose="020B0604020202020204" pitchFamily="34" charset="0"/>
              <a:buChar char="ü"/>
            </a:pPr>
            <a:r>
              <a:rPr lang="en-GB" sz="2400" b="1">
                <a:solidFill>
                  <a:srgbClr val="EB2DB8"/>
                </a:solidFill>
                <a:highlight>
                  <a:srgbClr val="FFFFFF"/>
                </a:highlight>
                <a:latin typeface="Gill Sans MT"/>
                <a:cs typeface="Arial"/>
              </a:rPr>
              <a:t>Reduces the need for constant phone calls</a:t>
            </a:r>
            <a:endParaRPr lang="en-GB" sz="2400" b="1">
              <a:solidFill>
                <a:srgbClr val="82F3F5"/>
              </a:solidFill>
              <a:latin typeface="Gill Sans MT"/>
            </a:endParaRPr>
          </a:p>
          <a:p>
            <a:pPr>
              <a:buFont typeface="Wingdings" panose="020B0604020202020204" pitchFamily="34" charset="0"/>
              <a:buChar char="ü"/>
            </a:pPr>
            <a:endParaRPr lang="en-GB" b="1" dirty="0">
              <a:solidFill>
                <a:srgbClr val="222222"/>
              </a:solidFill>
              <a:highlight>
                <a:srgbClr val="FFFFFF"/>
              </a:highlight>
              <a:latin typeface="Arial"/>
              <a:cs typeface="Arial"/>
            </a:endParaRPr>
          </a:p>
          <a:p>
            <a:pPr>
              <a:buFont typeface="Wingdings" panose="020B0604020202020204" pitchFamily="34" charset="0"/>
              <a:buChar char="ü"/>
            </a:pPr>
            <a:endParaRPr lang="en-GB" dirty="0"/>
          </a:p>
        </p:txBody>
      </p:sp>
      <p:sp>
        <p:nvSpPr>
          <p:cNvPr id="6" name="Content Placeholder 5">
            <a:extLst>
              <a:ext uri="{FF2B5EF4-FFF2-40B4-BE49-F238E27FC236}">
                <a16:creationId xmlns:a16="http://schemas.microsoft.com/office/drawing/2014/main" id="{61F57915-4BE0-995A-8B22-352DC1C60F6D}"/>
              </a:ext>
            </a:extLst>
          </p:cNvPr>
          <p:cNvSpPr>
            <a:spLocks noGrp="1"/>
          </p:cNvSpPr>
          <p:nvPr>
            <p:ph sz="half" idx="2"/>
          </p:nvPr>
        </p:nvSpPr>
        <p:spPr>
          <a:xfrm>
            <a:off x="5809343" y="802367"/>
            <a:ext cx="5892800" cy="5940652"/>
          </a:xfrm>
          <a:custGeom>
            <a:avLst/>
            <a:gdLst>
              <a:gd name="csX0" fmla="*/ 0 w 5892800"/>
              <a:gd name="csY0" fmla="*/ 0 h 5940652"/>
              <a:gd name="csX1" fmla="*/ 471424 w 5892800"/>
              <a:gd name="csY1" fmla="*/ 0 h 5940652"/>
              <a:gd name="csX2" fmla="*/ 883920 w 5892800"/>
              <a:gd name="csY2" fmla="*/ 0 h 5940652"/>
              <a:gd name="csX3" fmla="*/ 1473200 w 5892800"/>
              <a:gd name="csY3" fmla="*/ 0 h 5940652"/>
              <a:gd name="csX4" fmla="*/ 2180336 w 5892800"/>
              <a:gd name="csY4" fmla="*/ 0 h 5940652"/>
              <a:gd name="csX5" fmla="*/ 2651760 w 5892800"/>
              <a:gd name="csY5" fmla="*/ 0 h 5940652"/>
              <a:gd name="csX6" fmla="*/ 3358896 w 5892800"/>
              <a:gd name="csY6" fmla="*/ 0 h 5940652"/>
              <a:gd name="csX7" fmla="*/ 4007104 w 5892800"/>
              <a:gd name="csY7" fmla="*/ 0 h 5940652"/>
              <a:gd name="csX8" fmla="*/ 4537456 w 5892800"/>
              <a:gd name="csY8" fmla="*/ 0 h 5940652"/>
              <a:gd name="csX9" fmla="*/ 5067808 w 5892800"/>
              <a:gd name="csY9" fmla="*/ 0 h 5940652"/>
              <a:gd name="csX10" fmla="*/ 5892800 w 5892800"/>
              <a:gd name="csY10" fmla="*/ 0 h 5940652"/>
              <a:gd name="csX11" fmla="*/ 5892800 w 5892800"/>
              <a:gd name="csY11" fmla="*/ 534659 h 5940652"/>
              <a:gd name="csX12" fmla="*/ 5892800 w 5892800"/>
              <a:gd name="csY12" fmla="*/ 950504 h 5940652"/>
              <a:gd name="csX13" fmla="*/ 5892800 w 5892800"/>
              <a:gd name="csY13" fmla="*/ 1366350 h 5940652"/>
              <a:gd name="csX14" fmla="*/ 5892800 w 5892800"/>
              <a:gd name="csY14" fmla="*/ 1960415 h 5940652"/>
              <a:gd name="csX15" fmla="*/ 5892800 w 5892800"/>
              <a:gd name="csY15" fmla="*/ 2613887 h 5940652"/>
              <a:gd name="csX16" fmla="*/ 5892800 w 5892800"/>
              <a:gd name="csY16" fmla="*/ 3029733 h 5940652"/>
              <a:gd name="csX17" fmla="*/ 5892800 w 5892800"/>
              <a:gd name="csY17" fmla="*/ 3742611 h 5940652"/>
              <a:gd name="csX18" fmla="*/ 5892800 w 5892800"/>
              <a:gd name="csY18" fmla="*/ 4455489 h 5940652"/>
              <a:gd name="csX19" fmla="*/ 5892800 w 5892800"/>
              <a:gd name="csY19" fmla="*/ 5168367 h 5940652"/>
              <a:gd name="csX20" fmla="*/ 5892800 w 5892800"/>
              <a:gd name="csY20" fmla="*/ 5940652 h 5940652"/>
              <a:gd name="csX21" fmla="*/ 5185664 w 5892800"/>
              <a:gd name="csY21" fmla="*/ 5940652 h 5940652"/>
              <a:gd name="csX22" fmla="*/ 4773168 w 5892800"/>
              <a:gd name="csY22" fmla="*/ 5940652 h 5940652"/>
              <a:gd name="csX23" fmla="*/ 4242816 w 5892800"/>
              <a:gd name="csY23" fmla="*/ 5940652 h 5940652"/>
              <a:gd name="csX24" fmla="*/ 3653536 w 5892800"/>
              <a:gd name="csY24" fmla="*/ 5940652 h 5940652"/>
              <a:gd name="csX25" fmla="*/ 3005328 w 5892800"/>
              <a:gd name="csY25" fmla="*/ 5940652 h 5940652"/>
              <a:gd name="csX26" fmla="*/ 2416048 w 5892800"/>
              <a:gd name="csY26" fmla="*/ 5940652 h 5940652"/>
              <a:gd name="csX27" fmla="*/ 1826768 w 5892800"/>
              <a:gd name="csY27" fmla="*/ 5940652 h 5940652"/>
              <a:gd name="csX28" fmla="*/ 1296416 w 5892800"/>
              <a:gd name="csY28" fmla="*/ 5940652 h 5940652"/>
              <a:gd name="csX29" fmla="*/ 883920 w 5892800"/>
              <a:gd name="csY29" fmla="*/ 5940652 h 5940652"/>
              <a:gd name="csX30" fmla="*/ 0 w 5892800"/>
              <a:gd name="csY30" fmla="*/ 5940652 h 5940652"/>
              <a:gd name="csX31" fmla="*/ 0 w 5892800"/>
              <a:gd name="csY31" fmla="*/ 5405993 h 5940652"/>
              <a:gd name="csX32" fmla="*/ 0 w 5892800"/>
              <a:gd name="csY32" fmla="*/ 4871335 h 5940652"/>
              <a:gd name="csX33" fmla="*/ 0 w 5892800"/>
              <a:gd name="csY33" fmla="*/ 4158456 h 5940652"/>
              <a:gd name="csX34" fmla="*/ 0 w 5892800"/>
              <a:gd name="csY34" fmla="*/ 3683204 h 5940652"/>
              <a:gd name="csX35" fmla="*/ 0 w 5892800"/>
              <a:gd name="csY35" fmla="*/ 3207952 h 5940652"/>
              <a:gd name="csX36" fmla="*/ 0 w 5892800"/>
              <a:gd name="csY36" fmla="*/ 2732700 h 5940652"/>
              <a:gd name="csX37" fmla="*/ 0 w 5892800"/>
              <a:gd name="csY37" fmla="*/ 2019822 h 5940652"/>
              <a:gd name="csX38" fmla="*/ 0 w 5892800"/>
              <a:gd name="csY38" fmla="*/ 1306943 h 5940652"/>
              <a:gd name="csX39" fmla="*/ 0 w 5892800"/>
              <a:gd name="csY39" fmla="*/ 653472 h 5940652"/>
              <a:gd name="csX40" fmla="*/ 0 w 5892800"/>
              <a:gd name="csY40" fmla="*/ 0 h 59406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5892800" h="5940652" fill="none" extrusionOk="0">
                <a:moveTo>
                  <a:pt x="0" y="0"/>
                </a:moveTo>
                <a:cubicBezTo>
                  <a:pt x="124361" y="-43126"/>
                  <a:pt x="252945" y="5289"/>
                  <a:pt x="471424" y="0"/>
                </a:cubicBezTo>
                <a:cubicBezTo>
                  <a:pt x="689903" y="-5289"/>
                  <a:pt x="740030" y="4447"/>
                  <a:pt x="883920" y="0"/>
                </a:cubicBezTo>
                <a:cubicBezTo>
                  <a:pt x="1027810" y="-4447"/>
                  <a:pt x="1306806" y="18064"/>
                  <a:pt x="1473200" y="0"/>
                </a:cubicBezTo>
                <a:cubicBezTo>
                  <a:pt x="1639594" y="-18064"/>
                  <a:pt x="1904138" y="24815"/>
                  <a:pt x="2180336" y="0"/>
                </a:cubicBezTo>
                <a:cubicBezTo>
                  <a:pt x="2456534" y="-24815"/>
                  <a:pt x="2530968" y="30605"/>
                  <a:pt x="2651760" y="0"/>
                </a:cubicBezTo>
                <a:cubicBezTo>
                  <a:pt x="2772552" y="-30605"/>
                  <a:pt x="3032491" y="70898"/>
                  <a:pt x="3358896" y="0"/>
                </a:cubicBezTo>
                <a:cubicBezTo>
                  <a:pt x="3685301" y="-70898"/>
                  <a:pt x="3797666" y="33463"/>
                  <a:pt x="4007104" y="0"/>
                </a:cubicBezTo>
                <a:cubicBezTo>
                  <a:pt x="4216542" y="-33463"/>
                  <a:pt x="4392313" y="50407"/>
                  <a:pt x="4537456" y="0"/>
                </a:cubicBezTo>
                <a:cubicBezTo>
                  <a:pt x="4682599" y="-50407"/>
                  <a:pt x="4956496" y="9099"/>
                  <a:pt x="5067808" y="0"/>
                </a:cubicBezTo>
                <a:cubicBezTo>
                  <a:pt x="5179120" y="-9099"/>
                  <a:pt x="5510050" y="5922"/>
                  <a:pt x="5892800" y="0"/>
                </a:cubicBezTo>
                <a:cubicBezTo>
                  <a:pt x="5939856" y="110077"/>
                  <a:pt x="5841380" y="298811"/>
                  <a:pt x="5892800" y="534659"/>
                </a:cubicBezTo>
                <a:cubicBezTo>
                  <a:pt x="5944220" y="770507"/>
                  <a:pt x="5854178" y="755607"/>
                  <a:pt x="5892800" y="950504"/>
                </a:cubicBezTo>
                <a:cubicBezTo>
                  <a:pt x="5931422" y="1145402"/>
                  <a:pt x="5849226" y="1214392"/>
                  <a:pt x="5892800" y="1366350"/>
                </a:cubicBezTo>
                <a:cubicBezTo>
                  <a:pt x="5936374" y="1518308"/>
                  <a:pt x="5830135" y="1797673"/>
                  <a:pt x="5892800" y="1960415"/>
                </a:cubicBezTo>
                <a:cubicBezTo>
                  <a:pt x="5955465" y="2123158"/>
                  <a:pt x="5862020" y="2302856"/>
                  <a:pt x="5892800" y="2613887"/>
                </a:cubicBezTo>
                <a:cubicBezTo>
                  <a:pt x="5923580" y="2924918"/>
                  <a:pt x="5889720" y="2942514"/>
                  <a:pt x="5892800" y="3029733"/>
                </a:cubicBezTo>
                <a:cubicBezTo>
                  <a:pt x="5895880" y="3116952"/>
                  <a:pt x="5875561" y="3555676"/>
                  <a:pt x="5892800" y="3742611"/>
                </a:cubicBezTo>
                <a:cubicBezTo>
                  <a:pt x="5910039" y="3929546"/>
                  <a:pt x="5808241" y="4209516"/>
                  <a:pt x="5892800" y="4455489"/>
                </a:cubicBezTo>
                <a:cubicBezTo>
                  <a:pt x="5977359" y="4701462"/>
                  <a:pt x="5829599" y="4910394"/>
                  <a:pt x="5892800" y="5168367"/>
                </a:cubicBezTo>
                <a:cubicBezTo>
                  <a:pt x="5956001" y="5426340"/>
                  <a:pt x="5856705" y="5769803"/>
                  <a:pt x="5892800" y="5940652"/>
                </a:cubicBezTo>
                <a:cubicBezTo>
                  <a:pt x="5553621" y="5948547"/>
                  <a:pt x="5511219" y="5867077"/>
                  <a:pt x="5185664" y="5940652"/>
                </a:cubicBezTo>
                <a:cubicBezTo>
                  <a:pt x="4860109" y="6014227"/>
                  <a:pt x="4960885" y="5907110"/>
                  <a:pt x="4773168" y="5940652"/>
                </a:cubicBezTo>
                <a:cubicBezTo>
                  <a:pt x="4585451" y="5974194"/>
                  <a:pt x="4356297" y="5903354"/>
                  <a:pt x="4242816" y="5940652"/>
                </a:cubicBezTo>
                <a:cubicBezTo>
                  <a:pt x="4129335" y="5977950"/>
                  <a:pt x="3925402" y="5885328"/>
                  <a:pt x="3653536" y="5940652"/>
                </a:cubicBezTo>
                <a:cubicBezTo>
                  <a:pt x="3381670" y="5995976"/>
                  <a:pt x="3287054" y="5915664"/>
                  <a:pt x="3005328" y="5940652"/>
                </a:cubicBezTo>
                <a:cubicBezTo>
                  <a:pt x="2723602" y="5965640"/>
                  <a:pt x="2704042" y="5937752"/>
                  <a:pt x="2416048" y="5940652"/>
                </a:cubicBezTo>
                <a:cubicBezTo>
                  <a:pt x="2128054" y="5943552"/>
                  <a:pt x="2023163" y="5929055"/>
                  <a:pt x="1826768" y="5940652"/>
                </a:cubicBezTo>
                <a:cubicBezTo>
                  <a:pt x="1630373" y="5952249"/>
                  <a:pt x="1481615" y="5909604"/>
                  <a:pt x="1296416" y="5940652"/>
                </a:cubicBezTo>
                <a:cubicBezTo>
                  <a:pt x="1111217" y="5971700"/>
                  <a:pt x="1060684" y="5929463"/>
                  <a:pt x="883920" y="5940652"/>
                </a:cubicBezTo>
                <a:cubicBezTo>
                  <a:pt x="707156" y="5951841"/>
                  <a:pt x="402499" y="5897619"/>
                  <a:pt x="0" y="5940652"/>
                </a:cubicBezTo>
                <a:cubicBezTo>
                  <a:pt x="-42559" y="5814856"/>
                  <a:pt x="27043" y="5518004"/>
                  <a:pt x="0" y="5405993"/>
                </a:cubicBezTo>
                <a:cubicBezTo>
                  <a:pt x="-27043" y="5293982"/>
                  <a:pt x="10141" y="4979321"/>
                  <a:pt x="0" y="4871335"/>
                </a:cubicBezTo>
                <a:cubicBezTo>
                  <a:pt x="-10141" y="4763349"/>
                  <a:pt x="59977" y="4480117"/>
                  <a:pt x="0" y="4158456"/>
                </a:cubicBezTo>
                <a:cubicBezTo>
                  <a:pt x="-59977" y="3836795"/>
                  <a:pt x="2062" y="3819780"/>
                  <a:pt x="0" y="3683204"/>
                </a:cubicBezTo>
                <a:cubicBezTo>
                  <a:pt x="-2062" y="3546628"/>
                  <a:pt x="29120" y="3409795"/>
                  <a:pt x="0" y="3207952"/>
                </a:cubicBezTo>
                <a:cubicBezTo>
                  <a:pt x="-29120" y="3006109"/>
                  <a:pt x="42605" y="2931972"/>
                  <a:pt x="0" y="2732700"/>
                </a:cubicBezTo>
                <a:cubicBezTo>
                  <a:pt x="-42605" y="2533428"/>
                  <a:pt x="41182" y="2186705"/>
                  <a:pt x="0" y="2019822"/>
                </a:cubicBezTo>
                <a:cubicBezTo>
                  <a:pt x="-41182" y="1852939"/>
                  <a:pt x="10366" y="1501063"/>
                  <a:pt x="0" y="1306943"/>
                </a:cubicBezTo>
                <a:cubicBezTo>
                  <a:pt x="-10366" y="1112823"/>
                  <a:pt x="12643" y="927544"/>
                  <a:pt x="0" y="653472"/>
                </a:cubicBezTo>
                <a:cubicBezTo>
                  <a:pt x="-12643" y="379400"/>
                  <a:pt x="63181" y="255879"/>
                  <a:pt x="0" y="0"/>
                </a:cubicBezTo>
                <a:close/>
              </a:path>
              <a:path w="5892800" h="5940652" stroke="0" extrusionOk="0">
                <a:moveTo>
                  <a:pt x="0" y="0"/>
                </a:moveTo>
                <a:cubicBezTo>
                  <a:pt x="146239" y="-70565"/>
                  <a:pt x="311189" y="47667"/>
                  <a:pt x="589280" y="0"/>
                </a:cubicBezTo>
                <a:cubicBezTo>
                  <a:pt x="867371" y="-47667"/>
                  <a:pt x="877594" y="4445"/>
                  <a:pt x="1119632" y="0"/>
                </a:cubicBezTo>
                <a:cubicBezTo>
                  <a:pt x="1361670" y="-4445"/>
                  <a:pt x="1353413" y="13704"/>
                  <a:pt x="1532128" y="0"/>
                </a:cubicBezTo>
                <a:cubicBezTo>
                  <a:pt x="1710843" y="-13704"/>
                  <a:pt x="1819327" y="39156"/>
                  <a:pt x="2062480" y="0"/>
                </a:cubicBezTo>
                <a:cubicBezTo>
                  <a:pt x="2305633" y="-39156"/>
                  <a:pt x="2380908" y="18425"/>
                  <a:pt x="2533904" y="0"/>
                </a:cubicBezTo>
                <a:cubicBezTo>
                  <a:pt x="2686900" y="-18425"/>
                  <a:pt x="2992470" y="40727"/>
                  <a:pt x="3123184" y="0"/>
                </a:cubicBezTo>
                <a:cubicBezTo>
                  <a:pt x="3253898" y="-40727"/>
                  <a:pt x="3451587" y="47707"/>
                  <a:pt x="3535680" y="0"/>
                </a:cubicBezTo>
                <a:cubicBezTo>
                  <a:pt x="3619773" y="-47707"/>
                  <a:pt x="3865097" y="26392"/>
                  <a:pt x="4183888" y="0"/>
                </a:cubicBezTo>
                <a:cubicBezTo>
                  <a:pt x="4502679" y="-26392"/>
                  <a:pt x="4457949" y="1394"/>
                  <a:pt x="4655312" y="0"/>
                </a:cubicBezTo>
                <a:cubicBezTo>
                  <a:pt x="4852675" y="-1394"/>
                  <a:pt x="5084863" y="15304"/>
                  <a:pt x="5303520" y="0"/>
                </a:cubicBezTo>
                <a:cubicBezTo>
                  <a:pt x="5522177" y="-15304"/>
                  <a:pt x="5669041" y="24556"/>
                  <a:pt x="5892800" y="0"/>
                </a:cubicBezTo>
                <a:cubicBezTo>
                  <a:pt x="5906249" y="195846"/>
                  <a:pt x="5854292" y="223532"/>
                  <a:pt x="5892800" y="415846"/>
                </a:cubicBezTo>
                <a:cubicBezTo>
                  <a:pt x="5931308" y="608160"/>
                  <a:pt x="5891667" y="738665"/>
                  <a:pt x="5892800" y="891098"/>
                </a:cubicBezTo>
                <a:cubicBezTo>
                  <a:pt x="5893933" y="1043531"/>
                  <a:pt x="5888658" y="1311177"/>
                  <a:pt x="5892800" y="1603976"/>
                </a:cubicBezTo>
                <a:cubicBezTo>
                  <a:pt x="5896942" y="1896775"/>
                  <a:pt x="5885632" y="1982775"/>
                  <a:pt x="5892800" y="2138635"/>
                </a:cubicBezTo>
                <a:cubicBezTo>
                  <a:pt x="5899968" y="2294495"/>
                  <a:pt x="5859753" y="2603973"/>
                  <a:pt x="5892800" y="2851513"/>
                </a:cubicBezTo>
                <a:cubicBezTo>
                  <a:pt x="5925847" y="3099053"/>
                  <a:pt x="5850703" y="3222325"/>
                  <a:pt x="5892800" y="3326765"/>
                </a:cubicBezTo>
                <a:cubicBezTo>
                  <a:pt x="5934897" y="3431205"/>
                  <a:pt x="5847217" y="3740975"/>
                  <a:pt x="5892800" y="4039643"/>
                </a:cubicBezTo>
                <a:cubicBezTo>
                  <a:pt x="5938383" y="4338311"/>
                  <a:pt x="5843139" y="4403546"/>
                  <a:pt x="5892800" y="4633709"/>
                </a:cubicBezTo>
                <a:cubicBezTo>
                  <a:pt x="5942461" y="4863872"/>
                  <a:pt x="5885159" y="4972791"/>
                  <a:pt x="5892800" y="5108961"/>
                </a:cubicBezTo>
                <a:cubicBezTo>
                  <a:pt x="5900441" y="5245131"/>
                  <a:pt x="5861482" y="5556733"/>
                  <a:pt x="5892800" y="5940652"/>
                </a:cubicBezTo>
                <a:cubicBezTo>
                  <a:pt x="5731079" y="5951510"/>
                  <a:pt x="5423598" y="5904299"/>
                  <a:pt x="5303520" y="5940652"/>
                </a:cubicBezTo>
                <a:cubicBezTo>
                  <a:pt x="5183442" y="5977005"/>
                  <a:pt x="4878701" y="5919899"/>
                  <a:pt x="4714240" y="5940652"/>
                </a:cubicBezTo>
                <a:cubicBezTo>
                  <a:pt x="4549779" y="5961405"/>
                  <a:pt x="4435881" y="5926277"/>
                  <a:pt x="4301744" y="5940652"/>
                </a:cubicBezTo>
                <a:cubicBezTo>
                  <a:pt x="4167607" y="5955027"/>
                  <a:pt x="3977982" y="5897872"/>
                  <a:pt x="3712464" y="5940652"/>
                </a:cubicBezTo>
                <a:cubicBezTo>
                  <a:pt x="3446946" y="5983432"/>
                  <a:pt x="3299636" y="5903751"/>
                  <a:pt x="3182112" y="5940652"/>
                </a:cubicBezTo>
                <a:cubicBezTo>
                  <a:pt x="3064588" y="5977553"/>
                  <a:pt x="2857601" y="5905791"/>
                  <a:pt x="2651760" y="5940652"/>
                </a:cubicBezTo>
                <a:cubicBezTo>
                  <a:pt x="2445919" y="5975513"/>
                  <a:pt x="2367869" y="5937633"/>
                  <a:pt x="2180336" y="5940652"/>
                </a:cubicBezTo>
                <a:cubicBezTo>
                  <a:pt x="1992803" y="5943671"/>
                  <a:pt x="1968038" y="5912911"/>
                  <a:pt x="1767840" y="5940652"/>
                </a:cubicBezTo>
                <a:cubicBezTo>
                  <a:pt x="1567642" y="5968393"/>
                  <a:pt x="1464274" y="5922340"/>
                  <a:pt x="1355344" y="5940652"/>
                </a:cubicBezTo>
                <a:cubicBezTo>
                  <a:pt x="1246414" y="5958964"/>
                  <a:pt x="1037634" y="5921951"/>
                  <a:pt x="942848" y="5940652"/>
                </a:cubicBezTo>
                <a:cubicBezTo>
                  <a:pt x="848062" y="5959353"/>
                  <a:pt x="320684" y="5844451"/>
                  <a:pt x="0" y="5940652"/>
                </a:cubicBezTo>
                <a:cubicBezTo>
                  <a:pt x="-31689" y="5746072"/>
                  <a:pt x="49585" y="5621350"/>
                  <a:pt x="0" y="5465400"/>
                </a:cubicBezTo>
                <a:cubicBezTo>
                  <a:pt x="-49585" y="5309450"/>
                  <a:pt x="29289" y="5160462"/>
                  <a:pt x="0" y="4930741"/>
                </a:cubicBezTo>
                <a:cubicBezTo>
                  <a:pt x="-29289" y="4701020"/>
                  <a:pt x="34619" y="4548358"/>
                  <a:pt x="0" y="4396082"/>
                </a:cubicBezTo>
                <a:cubicBezTo>
                  <a:pt x="-34619" y="4243806"/>
                  <a:pt x="54801" y="4048367"/>
                  <a:pt x="0" y="3920830"/>
                </a:cubicBezTo>
                <a:cubicBezTo>
                  <a:pt x="-54801" y="3793293"/>
                  <a:pt x="50740" y="3557609"/>
                  <a:pt x="0" y="3445578"/>
                </a:cubicBezTo>
                <a:cubicBezTo>
                  <a:pt x="-50740" y="3333547"/>
                  <a:pt x="49118" y="3101000"/>
                  <a:pt x="0" y="2970326"/>
                </a:cubicBezTo>
                <a:cubicBezTo>
                  <a:pt x="-49118" y="2839652"/>
                  <a:pt x="35619" y="2685077"/>
                  <a:pt x="0" y="2435667"/>
                </a:cubicBezTo>
                <a:cubicBezTo>
                  <a:pt x="-35619" y="2186257"/>
                  <a:pt x="35139" y="2148087"/>
                  <a:pt x="0" y="2019822"/>
                </a:cubicBezTo>
                <a:cubicBezTo>
                  <a:pt x="-35139" y="1891557"/>
                  <a:pt x="20376" y="1642317"/>
                  <a:pt x="0" y="1544570"/>
                </a:cubicBezTo>
                <a:cubicBezTo>
                  <a:pt x="-20376" y="1446823"/>
                  <a:pt x="7747" y="1314513"/>
                  <a:pt x="0" y="1128724"/>
                </a:cubicBezTo>
                <a:cubicBezTo>
                  <a:pt x="-7747" y="942935"/>
                  <a:pt x="26560" y="739893"/>
                  <a:pt x="0" y="594065"/>
                </a:cubicBezTo>
                <a:cubicBezTo>
                  <a:pt x="-26560" y="448237"/>
                  <a:pt x="53860" y="236214"/>
                  <a:pt x="0" y="0"/>
                </a:cubicBezTo>
                <a:close/>
              </a:path>
            </a:pathLst>
          </a:custGeom>
          <a:ln w="28575">
            <a:solidFill>
              <a:srgbClr val="860C8A"/>
            </a:solidFill>
            <a:prstDash val="solid"/>
            <a:extLst>
              <a:ext uri="{C807C97D-BFC1-408E-A445-0C87EB9F89A2}">
                <ask:lineSketchStyleProps xmlns:ask="http://schemas.microsoft.com/office/drawing/2018/sketchyshapes" sd="537460885">
                  <ask:type>
                    <ask:lineSketchScribble/>
                  </ask:type>
                </ask:lineSketchStyleProps>
              </a:ext>
            </a:extLst>
          </a:ln>
        </p:spPr>
        <p:txBody>
          <a:bodyPr vert="horz" lIns="91440" tIns="45720" rIns="91440" bIns="45720" rtlCol="0" anchor="t">
            <a:noAutofit/>
          </a:bodyPr>
          <a:lstStyle/>
          <a:p>
            <a:pPr marL="0" indent="0">
              <a:buNone/>
            </a:pPr>
            <a:endParaRPr lang="en-GB" sz="2400" b="1" dirty="0">
              <a:solidFill>
                <a:srgbClr val="222222"/>
              </a:solidFill>
              <a:highlight>
                <a:srgbClr val="FFFFFF"/>
              </a:highlight>
              <a:latin typeface="Gill Sans MT"/>
              <a:cs typeface="Arial"/>
            </a:endParaRPr>
          </a:p>
          <a:p>
            <a:pPr marL="342900" indent="-342900">
              <a:buFont typeface="Wingdings" panose="020B0604020202020204" pitchFamily="34" charset="0"/>
              <a:buChar char="§"/>
            </a:pPr>
            <a:r>
              <a:rPr lang="en-GB" sz="2400" b="1">
                <a:solidFill>
                  <a:srgbClr val="860C8A"/>
                </a:solidFill>
                <a:highlight>
                  <a:srgbClr val="FFFFFF"/>
                </a:highlight>
                <a:latin typeface="Gill Sans MT"/>
                <a:cs typeface="Arial"/>
              </a:rPr>
              <a:t>Notifications can feel overwhelming</a:t>
            </a:r>
            <a:endParaRPr lang="en-GB" sz="2400" b="1">
              <a:solidFill>
                <a:srgbClr val="860C8A"/>
              </a:solidFill>
              <a:latin typeface="Gill Sans MT"/>
              <a:cs typeface="Arial"/>
            </a:endParaRPr>
          </a:p>
          <a:p>
            <a:pPr marL="342900" indent="-342900">
              <a:buFont typeface="Wingdings" panose="020B0604020202020204" pitchFamily="34" charset="0"/>
              <a:buChar char="§"/>
            </a:pPr>
            <a:r>
              <a:rPr lang="en-GB" sz="2400" b="1">
                <a:solidFill>
                  <a:srgbClr val="860C8A"/>
                </a:solidFill>
                <a:highlight>
                  <a:srgbClr val="FFFFFF"/>
                </a:highlight>
                <a:latin typeface="Gill Sans MT"/>
                <a:cs typeface="Arial"/>
              </a:rPr>
              <a:t>Staff confidence with digital tools varies</a:t>
            </a:r>
            <a:endParaRPr lang="en-GB" sz="2400" b="1">
              <a:solidFill>
                <a:srgbClr val="860C8A"/>
              </a:solidFill>
              <a:latin typeface="Gill Sans MT"/>
              <a:cs typeface="Arial"/>
            </a:endParaRPr>
          </a:p>
          <a:p>
            <a:pPr marL="342900" indent="-342900">
              <a:buFont typeface="Wingdings" panose="020B0604020202020204" pitchFamily="34" charset="0"/>
              <a:buChar char="§"/>
            </a:pPr>
            <a:r>
              <a:rPr lang="en-GB" sz="2400" b="1">
                <a:solidFill>
                  <a:srgbClr val="860C8A"/>
                </a:solidFill>
                <a:highlight>
                  <a:srgbClr val="FFFFFF"/>
                </a:highlight>
                <a:latin typeface="Gill Sans MT"/>
                <a:cs typeface="Arial"/>
              </a:rPr>
              <a:t>Internet issues can affect carers in the field</a:t>
            </a:r>
            <a:endParaRPr lang="en-GB" sz="2400" b="1">
              <a:solidFill>
                <a:srgbClr val="860C8A"/>
              </a:solidFill>
              <a:latin typeface="Gill Sans MT"/>
              <a:cs typeface="Arial"/>
            </a:endParaRPr>
          </a:p>
          <a:p>
            <a:pPr marL="342900" indent="-342900">
              <a:buFont typeface="Wingdings" panose="020B0604020202020204" pitchFamily="34" charset="0"/>
              <a:buChar char="§"/>
            </a:pPr>
            <a:r>
              <a:rPr lang="en-GB" sz="2400" b="1">
                <a:solidFill>
                  <a:srgbClr val="860C8A"/>
                </a:solidFill>
                <a:highlight>
                  <a:srgbClr val="FFFFFF"/>
                </a:highlight>
                <a:latin typeface="Gill Sans MT"/>
                <a:cs typeface="Arial"/>
              </a:rPr>
              <a:t>Clear rules are needed for communication</a:t>
            </a:r>
            <a:endParaRPr lang="en-GB" sz="2400" b="1">
              <a:solidFill>
                <a:srgbClr val="860C8A"/>
              </a:solidFill>
              <a:latin typeface="Gill Sans MT"/>
              <a:cs typeface="Arial"/>
            </a:endParaRPr>
          </a:p>
          <a:p>
            <a:pPr marL="342900" indent="-342900">
              <a:buFont typeface="Wingdings" panose="020B0604020202020204" pitchFamily="34" charset="0"/>
              <a:buChar char="§"/>
            </a:pPr>
            <a:r>
              <a:rPr lang="en-GB" sz="2400" b="1" dirty="0">
                <a:solidFill>
                  <a:srgbClr val="860C8A"/>
                </a:solidFill>
                <a:highlight>
                  <a:srgbClr val="FFFFFF"/>
                </a:highlight>
                <a:latin typeface="Gill Sans MT"/>
                <a:cs typeface="Arial"/>
              </a:rPr>
              <a:t>Some staff may struggle with digital communication tools if they lack confidence. </a:t>
            </a:r>
            <a:r>
              <a:rPr lang="en-GB" sz="2400" b="1" i="1" dirty="0">
                <a:solidFill>
                  <a:srgbClr val="860C8A"/>
                </a:solidFill>
                <a:highlight>
                  <a:srgbClr val="FFFFFF"/>
                </a:highlight>
                <a:latin typeface="Gill Sans MT"/>
                <a:cs typeface="Arial"/>
              </a:rPr>
              <a:t>(</a:t>
            </a:r>
            <a:r>
              <a:rPr lang="en-GB" sz="2400" b="1" i="1" dirty="0" err="1">
                <a:solidFill>
                  <a:srgbClr val="860C8A"/>
                </a:solidFill>
                <a:highlight>
                  <a:srgbClr val="FFFFFF"/>
                </a:highlight>
                <a:latin typeface="Gill Sans MT"/>
                <a:cs typeface="Arial"/>
              </a:rPr>
              <a:t>Martzoukou</a:t>
            </a:r>
            <a:r>
              <a:rPr lang="en-GB" sz="2400" b="1" i="1" dirty="0">
                <a:solidFill>
                  <a:srgbClr val="860C8A"/>
                </a:solidFill>
                <a:highlight>
                  <a:srgbClr val="FFFFFF"/>
                </a:highlight>
                <a:latin typeface="Gill Sans MT"/>
                <a:cs typeface="Arial"/>
              </a:rPr>
              <a:t> et al., 2023)</a:t>
            </a:r>
            <a:endParaRPr lang="en-GB" sz="2400" b="1">
              <a:solidFill>
                <a:srgbClr val="860C8A"/>
              </a:solidFill>
              <a:latin typeface="Gill Sans MT"/>
            </a:endParaRPr>
          </a:p>
        </p:txBody>
      </p:sp>
      <p:sp>
        <p:nvSpPr>
          <p:cNvPr id="5" name="Text Placeholder 4">
            <a:extLst>
              <a:ext uri="{FF2B5EF4-FFF2-40B4-BE49-F238E27FC236}">
                <a16:creationId xmlns:a16="http://schemas.microsoft.com/office/drawing/2014/main" id="{22E1002E-C35B-60BA-A060-B13E6C3FCA34}"/>
              </a:ext>
            </a:extLst>
          </p:cNvPr>
          <p:cNvSpPr>
            <a:spLocks noGrp="1"/>
          </p:cNvSpPr>
          <p:nvPr>
            <p:ph type="body" sz="quarter" idx="4294967295"/>
          </p:nvPr>
        </p:nvSpPr>
        <p:spPr>
          <a:xfrm>
            <a:off x="6123442" y="-19504"/>
            <a:ext cx="5183187" cy="560388"/>
          </a:xfrm>
        </p:spPr>
        <p:txBody>
          <a:bodyPr vert="horz" lIns="91440" tIns="45720" rIns="91440" bIns="45720" rtlCol="0" anchor="t">
            <a:noAutofit/>
          </a:bodyPr>
          <a:lstStyle/>
          <a:p>
            <a:pPr marL="0" indent="0">
              <a:buNone/>
            </a:pPr>
            <a:r>
              <a:rPr lang="en-GB" sz="3600" b="1">
                <a:solidFill>
                  <a:srgbClr val="860C8A"/>
                </a:solidFill>
                <a:highlight>
                  <a:srgbClr val="FFFFFF"/>
                </a:highlight>
                <a:latin typeface="Gill Sans MT"/>
                <a:cs typeface="Arial"/>
              </a:rPr>
              <a:t>Challenges </a:t>
            </a:r>
            <a:endParaRPr lang="en-US" sz="3600" b="1">
              <a:solidFill>
                <a:srgbClr val="860C8A"/>
              </a:solidFill>
              <a:latin typeface="Gill Sans MT"/>
            </a:endParaRPr>
          </a:p>
        </p:txBody>
      </p:sp>
      <p:sp>
        <p:nvSpPr>
          <p:cNvPr id="4" name="Text Placeholder 3">
            <a:extLst>
              <a:ext uri="{FF2B5EF4-FFF2-40B4-BE49-F238E27FC236}">
                <a16:creationId xmlns:a16="http://schemas.microsoft.com/office/drawing/2014/main" id="{997B73A7-6671-5B4B-4304-A2CF969DFF0C}"/>
              </a:ext>
            </a:extLst>
          </p:cNvPr>
          <p:cNvSpPr>
            <a:spLocks noGrp="1"/>
          </p:cNvSpPr>
          <p:nvPr>
            <p:ph type="body" idx="4294967295"/>
          </p:nvPr>
        </p:nvSpPr>
        <p:spPr>
          <a:xfrm>
            <a:off x="0" y="393700"/>
            <a:ext cx="5157788" cy="560388"/>
          </a:xfrm>
        </p:spPr>
        <p:txBody>
          <a:bodyPr vert="horz" lIns="91440" tIns="45720" rIns="91440" bIns="45720" rtlCol="0" anchor="t">
            <a:noAutofit/>
          </a:bodyPr>
          <a:lstStyle/>
          <a:p>
            <a:pPr marL="0" indent="0" algn="ctr">
              <a:buNone/>
            </a:pPr>
            <a:r>
              <a:rPr lang="en-GB" sz="3600" b="1">
                <a:solidFill>
                  <a:srgbClr val="EB2DB8"/>
                </a:solidFill>
                <a:highlight>
                  <a:srgbClr val="FFFFFF"/>
                </a:highlight>
                <a:latin typeface="Gill Sans MT"/>
                <a:cs typeface="Arial"/>
              </a:rPr>
              <a:t>Advantages</a:t>
            </a:r>
            <a:r>
              <a:rPr lang="en-GB" sz="3200" b="1" dirty="0">
                <a:solidFill>
                  <a:srgbClr val="EB2DB8"/>
                </a:solidFill>
                <a:highlight>
                  <a:srgbClr val="FFFFFF"/>
                </a:highlight>
                <a:latin typeface="Gill Sans MT"/>
                <a:cs typeface="Arial"/>
              </a:rPr>
              <a:t> </a:t>
            </a:r>
            <a:endParaRPr lang="en-US" sz="3200" b="1" dirty="0">
              <a:solidFill>
                <a:srgbClr val="EB2DB8"/>
              </a:solidFill>
              <a:latin typeface="Gill Sans MT"/>
            </a:endParaRPr>
          </a:p>
        </p:txBody>
      </p:sp>
      <p:pic>
        <p:nvPicPr>
          <p:cNvPr id="247" name="Graphic 246" descr="Badge Tick1 with solid fill">
            <a:extLst>
              <a:ext uri="{FF2B5EF4-FFF2-40B4-BE49-F238E27FC236}">
                <a16:creationId xmlns:a16="http://schemas.microsoft.com/office/drawing/2014/main" id="{10F946D1-A351-FCB2-BB5E-AD540A3A02E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013200" y="395514"/>
            <a:ext cx="762000" cy="783772"/>
          </a:xfrm>
          <a:prstGeom prst="rect">
            <a:avLst/>
          </a:prstGeom>
        </p:spPr>
      </p:pic>
      <p:pic>
        <p:nvPicPr>
          <p:cNvPr id="2" name="Graphic 1" descr="Close with solid fill">
            <a:extLst>
              <a:ext uri="{FF2B5EF4-FFF2-40B4-BE49-F238E27FC236}">
                <a16:creationId xmlns:a16="http://schemas.microsoft.com/office/drawing/2014/main" id="{D6218E1F-A70C-D026-2BD6-D4E17BDCE8C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715829" y="83456"/>
            <a:ext cx="638630" cy="566059"/>
          </a:xfrm>
          <a:prstGeom prst="rect">
            <a:avLst/>
          </a:prstGeom>
        </p:spPr>
      </p:pic>
    </p:spTree>
    <p:extLst>
      <p:ext uri="{BB962C8B-B14F-4D97-AF65-F5344CB8AC3E}">
        <p14:creationId xmlns:p14="http://schemas.microsoft.com/office/powerpoint/2010/main" val="163024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BD64B74D-8C6B-4A3C-7816-50AB15D3A079}"/>
              </a:ext>
            </a:extLst>
          </p:cNvPr>
          <p:cNvGraphicFramePr>
            <a:graphicFrameLocks noGrp="1"/>
          </p:cNvGraphicFramePr>
          <p:nvPr>
            <p:ph idx="1"/>
            <p:extLst>
              <p:ext uri="{D42A27DB-BD31-4B8C-83A1-F6EECF244321}">
                <p14:modId xmlns:p14="http://schemas.microsoft.com/office/powerpoint/2010/main" val="2594896997"/>
              </p:ext>
            </p:extLst>
          </p:nvPr>
        </p:nvGraphicFramePr>
        <p:xfrm>
          <a:off x="538653" y="1111093"/>
          <a:ext cx="10841506" cy="4677945"/>
        </p:xfrm>
        <a:graphic>
          <a:graphicData uri="http://schemas.openxmlformats.org/drawingml/2006/table">
            <a:tbl>
              <a:tblPr firstRow="1" bandRow="1">
                <a:tableStyleId>{91EBBBCC-DAD2-459C-BE2E-F6DE35CF9A28}</a:tableStyleId>
              </a:tblPr>
              <a:tblGrid>
                <a:gridCol w="2733529">
                  <a:extLst>
                    <a:ext uri="{9D8B030D-6E8A-4147-A177-3AD203B41FA5}">
                      <a16:colId xmlns:a16="http://schemas.microsoft.com/office/drawing/2014/main" val="2124384930"/>
                    </a:ext>
                  </a:extLst>
                </a:gridCol>
                <a:gridCol w="4032614">
                  <a:extLst>
                    <a:ext uri="{9D8B030D-6E8A-4147-A177-3AD203B41FA5}">
                      <a16:colId xmlns:a16="http://schemas.microsoft.com/office/drawing/2014/main" val="3626041988"/>
                    </a:ext>
                  </a:extLst>
                </a:gridCol>
                <a:gridCol w="4075363">
                  <a:extLst>
                    <a:ext uri="{9D8B030D-6E8A-4147-A177-3AD203B41FA5}">
                      <a16:colId xmlns:a16="http://schemas.microsoft.com/office/drawing/2014/main" val="1677114387"/>
                    </a:ext>
                  </a:extLst>
                </a:gridCol>
              </a:tblGrid>
              <a:tr h="586623">
                <a:tc>
                  <a:txBody>
                    <a:bodyPr/>
                    <a:lstStyle/>
                    <a:p>
                      <a:pPr algn="l">
                        <a:buNone/>
                      </a:pPr>
                      <a:r>
                        <a:rPr lang="en-GB" sz="1800" cap="none" spc="0">
                          <a:solidFill>
                            <a:schemeClr val="tx1"/>
                          </a:solidFill>
                          <a:effectLst/>
                          <a:latin typeface="Gill Sans MT"/>
                        </a:rPr>
                        <a:t>Area</a:t>
                      </a:r>
                    </a:p>
                  </a:txBody>
                  <a:tcPr marL="150479" marR="252952" marT="115753" marB="115753" anchor="ctr"/>
                </a:tc>
                <a:tc>
                  <a:txBody>
                    <a:bodyPr/>
                    <a:lstStyle/>
                    <a:p>
                      <a:pPr algn="l">
                        <a:buNone/>
                      </a:pPr>
                      <a:r>
                        <a:rPr lang="en-GB" sz="1800" cap="none" spc="0">
                          <a:solidFill>
                            <a:schemeClr val="tx1"/>
                          </a:solidFill>
                          <a:effectLst/>
                          <a:latin typeface="Gill Sans MT"/>
                        </a:rPr>
                        <a:t>Actions</a:t>
                      </a:r>
                    </a:p>
                  </a:txBody>
                  <a:tcPr marL="150479" marR="252952" marT="115753" marB="115753" anchor="ctr"/>
                </a:tc>
                <a:tc>
                  <a:txBody>
                    <a:bodyPr/>
                    <a:lstStyle/>
                    <a:p>
                      <a:pPr algn="l">
                        <a:buNone/>
                      </a:pPr>
                      <a:r>
                        <a:rPr lang="en-GB" sz="1800" cap="none" spc="0">
                          <a:solidFill>
                            <a:schemeClr val="tx1"/>
                          </a:solidFill>
                          <a:effectLst/>
                          <a:latin typeface="Gill Sans MT"/>
                        </a:rPr>
                        <a:t>Why it matters</a:t>
                      </a:r>
                    </a:p>
                  </a:txBody>
                  <a:tcPr marL="150479" marR="252952" marT="115753" marB="115753" anchor="ctr"/>
                </a:tc>
                <a:extLst>
                  <a:ext uri="{0D108BD9-81ED-4DB2-BD59-A6C34878D82A}">
                    <a16:rowId xmlns:a16="http://schemas.microsoft.com/office/drawing/2014/main" val="609992939"/>
                  </a:ext>
                </a:extLst>
              </a:tr>
              <a:tr h="1173247">
                <a:tc>
                  <a:txBody>
                    <a:bodyPr/>
                    <a:lstStyle/>
                    <a:p>
                      <a:pPr algn="l">
                        <a:buNone/>
                      </a:pPr>
                      <a:r>
                        <a:rPr lang="en-GB" sz="1800" b="1" cap="none" spc="0">
                          <a:solidFill>
                            <a:schemeClr val="tx1"/>
                          </a:solidFill>
                          <a:effectLst/>
                          <a:latin typeface="Gill Sans MT"/>
                        </a:rPr>
                        <a:t>Secure Access</a:t>
                      </a:r>
                    </a:p>
                  </a:txBody>
                  <a:tcPr marL="150479" marR="168635" marT="115753" marB="115753" anchor="ctr"/>
                </a:tc>
                <a:tc>
                  <a:txBody>
                    <a:bodyPr/>
                    <a:lstStyle/>
                    <a:p>
                      <a:pPr marL="0" marR="0" algn="l">
                        <a:buNone/>
                      </a:pPr>
                      <a:r>
                        <a:rPr lang="en-GB" sz="1800" b="1" cap="none" spc="0">
                          <a:solidFill>
                            <a:schemeClr val="tx1"/>
                          </a:solidFill>
                          <a:effectLst/>
                          <a:latin typeface="Gill Sans MT"/>
                        </a:rPr>
                        <a:t>Use MFA, strong passwords, and limit access based on job roles</a:t>
                      </a:r>
                    </a:p>
                  </a:txBody>
                  <a:tcPr marL="150479" marR="168635" marT="115753" marB="115753" anchor="ctr"/>
                </a:tc>
                <a:tc>
                  <a:txBody>
                    <a:bodyPr/>
                    <a:lstStyle/>
                    <a:p>
                      <a:pPr marL="0" marR="0" algn="l">
                        <a:buNone/>
                      </a:pPr>
                      <a:r>
                        <a:rPr lang="en-GB" sz="1800" b="1" cap="none" spc="0">
                          <a:solidFill>
                            <a:schemeClr val="tx1"/>
                          </a:solidFill>
                          <a:effectLst/>
                          <a:latin typeface="Gill Sans MT"/>
                        </a:rPr>
                        <a:t>Protects sensitive client information</a:t>
                      </a:r>
                    </a:p>
                  </a:txBody>
                  <a:tcPr marL="150479" marR="168635" marT="115753" marB="115753" anchor="ctr"/>
                </a:tc>
                <a:extLst>
                  <a:ext uri="{0D108BD9-81ED-4DB2-BD59-A6C34878D82A}">
                    <a16:rowId xmlns:a16="http://schemas.microsoft.com/office/drawing/2014/main" val="3974730922"/>
                  </a:ext>
                </a:extLst>
              </a:tr>
              <a:tr h="872414">
                <a:tc>
                  <a:txBody>
                    <a:bodyPr/>
                    <a:lstStyle/>
                    <a:p>
                      <a:pPr algn="l">
                        <a:buNone/>
                      </a:pPr>
                      <a:r>
                        <a:rPr lang="en-GB" sz="1800" b="1" cap="none" spc="0">
                          <a:solidFill>
                            <a:schemeClr val="tx1"/>
                          </a:solidFill>
                          <a:effectLst/>
                          <a:latin typeface="Gill Sans MT"/>
                        </a:rPr>
                        <a:t>Email Awareness</a:t>
                      </a:r>
                    </a:p>
                  </a:txBody>
                  <a:tcPr marL="150479" marR="168635" marT="115753" marB="115753" anchor="ctr"/>
                </a:tc>
                <a:tc>
                  <a:txBody>
                    <a:bodyPr/>
                    <a:lstStyle/>
                    <a:p>
                      <a:pPr marL="0" marR="0" algn="l">
                        <a:buNone/>
                      </a:pPr>
                      <a:r>
                        <a:rPr lang="en-GB" sz="1800" b="1" cap="none" spc="0">
                          <a:solidFill>
                            <a:schemeClr val="tx1"/>
                          </a:solidFill>
                          <a:effectLst/>
                          <a:latin typeface="Gill Sans MT"/>
                        </a:rPr>
                        <a:t>Train staff to spot phishing and check attachments</a:t>
                      </a:r>
                    </a:p>
                  </a:txBody>
                  <a:tcPr marL="150479" marR="168635" marT="115753" marB="115753" anchor="ctr"/>
                </a:tc>
                <a:tc>
                  <a:txBody>
                    <a:bodyPr/>
                    <a:lstStyle/>
                    <a:p>
                      <a:pPr marL="0" marR="0" algn="l">
                        <a:buNone/>
                      </a:pPr>
                      <a:r>
                        <a:rPr lang="en-GB" sz="1800" b="1" cap="none" spc="0">
                          <a:solidFill>
                            <a:schemeClr val="tx1"/>
                          </a:solidFill>
                          <a:effectLst/>
                          <a:latin typeface="Gill Sans MT"/>
                        </a:rPr>
                        <a:t>Reduces cyber‑attack risks</a:t>
                      </a:r>
                    </a:p>
                  </a:txBody>
                  <a:tcPr marL="150479" marR="168635" marT="115753" marB="115753" anchor="ctr"/>
                </a:tc>
                <a:extLst>
                  <a:ext uri="{0D108BD9-81ED-4DB2-BD59-A6C34878D82A}">
                    <a16:rowId xmlns:a16="http://schemas.microsoft.com/office/drawing/2014/main" val="162446364"/>
                  </a:ext>
                </a:extLst>
              </a:tr>
              <a:tr h="1173247">
                <a:tc>
                  <a:txBody>
                    <a:bodyPr/>
                    <a:lstStyle/>
                    <a:p>
                      <a:pPr algn="l">
                        <a:buNone/>
                      </a:pPr>
                      <a:r>
                        <a:rPr lang="en-GB" sz="1800" b="1" cap="none" spc="0">
                          <a:solidFill>
                            <a:schemeClr val="tx1"/>
                          </a:solidFill>
                          <a:effectLst/>
                          <a:latin typeface="Gill Sans MT"/>
                        </a:rPr>
                        <a:t>Data Management</a:t>
                      </a:r>
                    </a:p>
                  </a:txBody>
                  <a:tcPr marL="150479" marR="168635" marT="115753" marB="115753" anchor="ctr"/>
                </a:tc>
                <a:tc>
                  <a:txBody>
                    <a:bodyPr/>
                    <a:lstStyle/>
                    <a:p>
                      <a:pPr marL="0" marR="0" algn="l">
                        <a:buNone/>
                      </a:pPr>
                      <a:r>
                        <a:rPr lang="en-GB" sz="1800" b="1" cap="none" spc="0">
                          <a:solidFill>
                            <a:schemeClr val="tx1"/>
                          </a:solidFill>
                          <a:effectLst/>
                          <a:latin typeface="Gill Sans MT"/>
                        </a:rPr>
                        <a:t>Store files in OneDrive, avoid paper records, and back up data</a:t>
                      </a:r>
                    </a:p>
                  </a:txBody>
                  <a:tcPr marL="150479" marR="168635" marT="115753" marB="115753" anchor="ctr"/>
                </a:tc>
                <a:tc>
                  <a:txBody>
                    <a:bodyPr/>
                    <a:lstStyle/>
                    <a:p>
                      <a:pPr marL="0" marR="0" algn="l">
                        <a:buNone/>
                      </a:pPr>
                      <a:r>
                        <a:rPr lang="en-GB" sz="1800" b="1" cap="none" spc="0">
                          <a:solidFill>
                            <a:schemeClr val="tx1"/>
                          </a:solidFill>
                          <a:effectLst/>
                          <a:latin typeface="Gill Sans MT"/>
                        </a:rPr>
                        <a:t>Keeps information secure and organised</a:t>
                      </a:r>
                    </a:p>
                  </a:txBody>
                  <a:tcPr marL="150479" marR="168635" marT="115753" marB="115753" anchor="ctr"/>
                </a:tc>
                <a:extLst>
                  <a:ext uri="{0D108BD9-81ED-4DB2-BD59-A6C34878D82A}">
                    <a16:rowId xmlns:a16="http://schemas.microsoft.com/office/drawing/2014/main" val="4194605228"/>
                  </a:ext>
                </a:extLst>
              </a:tr>
              <a:tr h="872414">
                <a:tc>
                  <a:txBody>
                    <a:bodyPr/>
                    <a:lstStyle/>
                    <a:p>
                      <a:pPr algn="l">
                        <a:buNone/>
                      </a:pPr>
                      <a:r>
                        <a:rPr lang="en-GB" sz="1800" b="1" cap="none" spc="0">
                          <a:solidFill>
                            <a:schemeClr val="tx1"/>
                          </a:solidFill>
                          <a:effectLst/>
                          <a:latin typeface="Gill Sans MT"/>
                        </a:rPr>
                        <a:t>Confidentiality &amp; Compliance</a:t>
                      </a:r>
                    </a:p>
                  </a:txBody>
                  <a:tcPr marL="150479" marR="168635" marT="115753" marB="115753" anchor="ctr"/>
                </a:tc>
                <a:tc>
                  <a:txBody>
                    <a:bodyPr/>
                    <a:lstStyle/>
                    <a:p>
                      <a:pPr marL="0" marR="0" algn="l">
                        <a:buNone/>
                      </a:pPr>
                      <a:r>
                        <a:rPr lang="en-GB" sz="1800" b="1" cap="none" spc="0">
                          <a:solidFill>
                            <a:schemeClr val="tx1"/>
                          </a:solidFill>
                          <a:effectLst/>
                          <a:latin typeface="Gill Sans MT"/>
                        </a:rPr>
                        <a:t>Provide GDPR training and encrypt devices</a:t>
                      </a:r>
                    </a:p>
                  </a:txBody>
                  <a:tcPr marL="150479" marR="168635" marT="115753" marB="115753" anchor="ctr"/>
                </a:tc>
                <a:tc>
                  <a:txBody>
                    <a:bodyPr/>
                    <a:lstStyle/>
                    <a:p>
                      <a:pPr marL="0" marR="0" algn="l">
                        <a:buNone/>
                      </a:pPr>
                      <a:r>
                        <a:rPr lang="en-GB" sz="1800" b="1" cap="none" spc="0">
                          <a:solidFill>
                            <a:schemeClr val="tx1"/>
                          </a:solidFill>
                          <a:effectLst/>
                          <a:latin typeface="Gill Sans MT"/>
                        </a:rPr>
                        <a:t>Ensures legal and ethical protection</a:t>
                      </a:r>
                    </a:p>
                  </a:txBody>
                  <a:tcPr marL="150479" marR="168635" marT="115753" marB="115753" anchor="ctr"/>
                </a:tc>
                <a:extLst>
                  <a:ext uri="{0D108BD9-81ED-4DB2-BD59-A6C34878D82A}">
                    <a16:rowId xmlns:a16="http://schemas.microsoft.com/office/drawing/2014/main" val="2815904585"/>
                  </a:ext>
                </a:extLst>
              </a:tr>
            </a:tbl>
          </a:graphicData>
        </a:graphic>
      </p:graphicFrame>
      <p:sp>
        <p:nvSpPr>
          <p:cNvPr id="6" name="TextBox 5">
            <a:extLst>
              <a:ext uri="{FF2B5EF4-FFF2-40B4-BE49-F238E27FC236}">
                <a16:creationId xmlns:a16="http://schemas.microsoft.com/office/drawing/2014/main" id="{027EE62D-AE05-BB9A-F52E-2AD3FE382F2D}"/>
              </a:ext>
            </a:extLst>
          </p:cNvPr>
          <p:cNvSpPr txBox="1"/>
          <p:nvPr/>
        </p:nvSpPr>
        <p:spPr>
          <a:xfrm>
            <a:off x="3316515" y="5932715"/>
            <a:ext cx="5275942" cy="923330"/>
          </a:xfrm>
          <a:custGeom>
            <a:avLst/>
            <a:gdLst>
              <a:gd name="csX0" fmla="*/ 0 w 5275942"/>
              <a:gd name="csY0" fmla="*/ 0 h 923330"/>
              <a:gd name="csX1" fmla="*/ 691735 w 5275942"/>
              <a:gd name="csY1" fmla="*/ 0 h 923330"/>
              <a:gd name="csX2" fmla="*/ 1225191 w 5275942"/>
              <a:gd name="csY2" fmla="*/ 0 h 923330"/>
              <a:gd name="csX3" fmla="*/ 1705888 w 5275942"/>
              <a:gd name="csY3" fmla="*/ 0 h 923330"/>
              <a:gd name="csX4" fmla="*/ 2292104 w 5275942"/>
              <a:gd name="csY4" fmla="*/ 0 h 923330"/>
              <a:gd name="csX5" fmla="*/ 2825560 w 5275942"/>
              <a:gd name="csY5" fmla="*/ 0 h 923330"/>
              <a:gd name="csX6" fmla="*/ 3517295 w 5275942"/>
              <a:gd name="csY6" fmla="*/ 0 h 923330"/>
              <a:gd name="csX7" fmla="*/ 4050751 w 5275942"/>
              <a:gd name="csY7" fmla="*/ 0 h 923330"/>
              <a:gd name="csX8" fmla="*/ 4584207 w 5275942"/>
              <a:gd name="csY8" fmla="*/ 0 h 923330"/>
              <a:gd name="csX9" fmla="*/ 5275942 w 5275942"/>
              <a:gd name="csY9" fmla="*/ 0 h 923330"/>
              <a:gd name="csX10" fmla="*/ 5275942 w 5275942"/>
              <a:gd name="csY10" fmla="*/ 443198 h 923330"/>
              <a:gd name="csX11" fmla="*/ 5275942 w 5275942"/>
              <a:gd name="csY11" fmla="*/ 923330 h 923330"/>
              <a:gd name="csX12" fmla="*/ 4742486 w 5275942"/>
              <a:gd name="csY12" fmla="*/ 923330 h 923330"/>
              <a:gd name="csX13" fmla="*/ 4050751 w 5275942"/>
              <a:gd name="csY13" fmla="*/ 923330 h 923330"/>
              <a:gd name="csX14" fmla="*/ 3411776 w 5275942"/>
              <a:gd name="csY14" fmla="*/ 923330 h 923330"/>
              <a:gd name="csX15" fmla="*/ 2825560 w 5275942"/>
              <a:gd name="csY15" fmla="*/ 923330 h 923330"/>
              <a:gd name="csX16" fmla="*/ 2397623 w 5275942"/>
              <a:gd name="csY16" fmla="*/ 923330 h 923330"/>
              <a:gd name="csX17" fmla="*/ 1916926 w 5275942"/>
              <a:gd name="csY17" fmla="*/ 923330 h 923330"/>
              <a:gd name="csX18" fmla="*/ 1225191 w 5275942"/>
              <a:gd name="csY18" fmla="*/ 923330 h 923330"/>
              <a:gd name="csX19" fmla="*/ 691735 w 5275942"/>
              <a:gd name="csY19" fmla="*/ 923330 h 923330"/>
              <a:gd name="csX20" fmla="*/ 0 w 5275942"/>
              <a:gd name="csY20" fmla="*/ 923330 h 923330"/>
              <a:gd name="csX21" fmla="*/ 0 w 5275942"/>
              <a:gd name="csY21" fmla="*/ 470898 h 923330"/>
              <a:gd name="csX22" fmla="*/ 0 w 5275942"/>
              <a:gd name="csY22" fmla="*/ 0 h 9233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5275942" h="923330" extrusionOk="0">
                <a:moveTo>
                  <a:pt x="0" y="0"/>
                </a:moveTo>
                <a:cubicBezTo>
                  <a:pt x="229569" y="-75450"/>
                  <a:pt x="430525" y="7316"/>
                  <a:pt x="691735" y="0"/>
                </a:cubicBezTo>
                <a:cubicBezTo>
                  <a:pt x="952946" y="-7316"/>
                  <a:pt x="1100799" y="19845"/>
                  <a:pt x="1225191" y="0"/>
                </a:cubicBezTo>
                <a:cubicBezTo>
                  <a:pt x="1349583" y="-19845"/>
                  <a:pt x="1606206" y="39303"/>
                  <a:pt x="1705888" y="0"/>
                </a:cubicBezTo>
                <a:cubicBezTo>
                  <a:pt x="1805570" y="-39303"/>
                  <a:pt x="2083629" y="49400"/>
                  <a:pt x="2292104" y="0"/>
                </a:cubicBezTo>
                <a:cubicBezTo>
                  <a:pt x="2500579" y="-49400"/>
                  <a:pt x="2649459" y="50059"/>
                  <a:pt x="2825560" y="0"/>
                </a:cubicBezTo>
                <a:cubicBezTo>
                  <a:pt x="3001661" y="-50059"/>
                  <a:pt x="3274514" y="2165"/>
                  <a:pt x="3517295" y="0"/>
                </a:cubicBezTo>
                <a:cubicBezTo>
                  <a:pt x="3760077" y="-2165"/>
                  <a:pt x="3810485" y="5143"/>
                  <a:pt x="4050751" y="0"/>
                </a:cubicBezTo>
                <a:cubicBezTo>
                  <a:pt x="4291017" y="-5143"/>
                  <a:pt x="4385976" y="34335"/>
                  <a:pt x="4584207" y="0"/>
                </a:cubicBezTo>
                <a:cubicBezTo>
                  <a:pt x="4782438" y="-34335"/>
                  <a:pt x="5083487" y="49294"/>
                  <a:pt x="5275942" y="0"/>
                </a:cubicBezTo>
                <a:cubicBezTo>
                  <a:pt x="5303787" y="98302"/>
                  <a:pt x="5258018" y="318619"/>
                  <a:pt x="5275942" y="443198"/>
                </a:cubicBezTo>
                <a:cubicBezTo>
                  <a:pt x="5293866" y="567777"/>
                  <a:pt x="5229123" y="794168"/>
                  <a:pt x="5275942" y="923330"/>
                </a:cubicBezTo>
                <a:cubicBezTo>
                  <a:pt x="5131242" y="967695"/>
                  <a:pt x="5000320" y="869336"/>
                  <a:pt x="4742486" y="923330"/>
                </a:cubicBezTo>
                <a:cubicBezTo>
                  <a:pt x="4484652" y="977324"/>
                  <a:pt x="4351772" y="897357"/>
                  <a:pt x="4050751" y="923330"/>
                </a:cubicBezTo>
                <a:cubicBezTo>
                  <a:pt x="3749731" y="949303"/>
                  <a:pt x="3640026" y="917086"/>
                  <a:pt x="3411776" y="923330"/>
                </a:cubicBezTo>
                <a:cubicBezTo>
                  <a:pt x="3183527" y="929574"/>
                  <a:pt x="2962447" y="893886"/>
                  <a:pt x="2825560" y="923330"/>
                </a:cubicBezTo>
                <a:cubicBezTo>
                  <a:pt x="2688673" y="952774"/>
                  <a:pt x="2546293" y="909932"/>
                  <a:pt x="2397623" y="923330"/>
                </a:cubicBezTo>
                <a:cubicBezTo>
                  <a:pt x="2248953" y="936728"/>
                  <a:pt x="2030439" y="910941"/>
                  <a:pt x="1916926" y="923330"/>
                </a:cubicBezTo>
                <a:cubicBezTo>
                  <a:pt x="1803413" y="935719"/>
                  <a:pt x="1392354" y="875823"/>
                  <a:pt x="1225191" y="923330"/>
                </a:cubicBezTo>
                <a:cubicBezTo>
                  <a:pt x="1058029" y="970837"/>
                  <a:pt x="853421" y="913070"/>
                  <a:pt x="691735" y="923330"/>
                </a:cubicBezTo>
                <a:cubicBezTo>
                  <a:pt x="530049" y="933590"/>
                  <a:pt x="332184" y="893620"/>
                  <a:pt x="0" y="923330"/>
                </a:cubicBezTo>
                <a:cubicBezTo>
                  <a:pt x="-29591" y="790426"/>
                  <a:pt x="13973" y="643111"/>
                  <a:pt x="0" y="470898"/>
                </a:cubicBezTo>
                <a:cubicBezTo>
                  <a:pt x="-13973" y="298685"/>
                  <a:pt x="21008" y="135004"/>
                  <a:pt x="0" y="0"/>
                </a:cubicBezTo>
                <a:close/>
              </a:path>
            </a:pathLst>
          </a:custGeom>
          <a:noFill/>
          <a:ln w="28575">
            <a:solidFill>
              <a:schemeClr val="accent2"/>
            </a:solidFill>
            <a:extLst>
              <a:ext uri="{C807C97D-BFC1-408E-A445-0C87EB9F89A2}">
                <ask:lineSketchStyleProps xmlns:ask="http://schemas.microsoft.com/office/drawing/2018/sketchyshapes" sd="3204300848">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222222"/>
                </a:solidFill>
                <a:latin typeface="Arial"/>
                <a:ea typeface="Arial"/>
                <a:cs typeface="Arial"/>
              </a:rPr>
              <a:t>Safe digital practice is essential in health and social care.</a:t>
            </a:r>
            <a:r>
              <a:rPr lang="en-US" dirty="0">
                <a:solidFill>
                  <a:srgbClr val="222222"/>
                </a:solidFill>
                <a:latin typeface="Arial"/>
                <a:ea typeface="Arial"/>
                <a:cs typeface="Arial"/>
              </a:rPr>
              <a:t> </a:t>
            </a:r>
            <a:r>
              <a:rPr lang="en-US" i="1">
                <a:solidFill>
                  <a:srgbClr val="222222"/>
                </a:solidFill>
                <a:latin typeface="Arial"/>
                <a:ea typeface="Arial"/>
                <a:cs typeface="Arial"/>
              </a:rPr>
              <a:t>(NHS England, 2023).</a:t>
            </a:r>
            <a:endParaRPr lang="en-US"/>
          </a:p>
          <a:p>
            <a:pPr algn="ctr"/>
            <a:endParaRPr lang="en-GB"/>
          </a:p>
        </p:txBody>
      </p:sp>
      <p:sp>
        <p:nvSpPr>
          <p:cNvPr id="7" name="TextBox 6">
            <a:extLst>
              <a:ext uri="{FF2B5EF4-FFF2-40B4-BE49-F238E27FC236}">
                <a16:creationId xmlns:a16="http://schemas.microsoft.com/office/drawing/2014/main" id="{48401B44-93AE-C7EA-1DA0-2A281AAC9D66}"/>
              </a:ext>
            </a:extLst>
          </p:cNvPr>
          <p:cNvSpPr txBox="1"/>
          <p:nvPr/>
        </p:nvSpPr>
        <p:spPr>
          <a:xfrm>
            <a:off x="3541486" y="206828"/>
            <a:ext cx="4637315" cy="800219"/>
          </a:xfrm>
          <a:custGeom>
            <a:avLst/>
            <a:gdLst>
              <a:gd name="csX0" fmla="*/ 0 w 4637315"/>
              <a:gd name="csY0" fmla="*/ 0 h 800219"/>
              <a:gd name="csX1" fmla="*/ 533291 w 4637315"/>
              <a:gd name="csY1" fmla="*/ 0 h 800219"/>
              <a:gd name="csX2" fmla="*/ 1112956 w 4637315"/>
              <a:gd name="csY2" fmla="*/ 0 h 800219"/>
              <a:gd name="csX3" fmla="*/ 1599874 w 4637315"/>
              <a:gd name="csY3" fmla="*/ 0 h 800219"/>
              <a:gd name="csX4" fmla="*/ 2179538 w 4637315"/>
              <a:gd name="csY4" fmla="*/ 0 h 800219"/>
              <a:gd name="csX5" fmla="*/ 2805576 w 4637315"/>
              <a:gd name="csY5" fmla="*/ 0 h 800219"/>
              <a:gd name="csX6" fmla="*/ 3431613 w 4637315"/>
              <a:gd name="csY6" fmla="*/ 0 h 800219"/>
              <a:gd name="csX7" fmla="*/ 4057651 w 4637315"/>
              <a:gd name="csY7" fmla="*/ 0 h 800219"/>
              <a:gd name="csX8" fmla="*/ 4637315 w 4637315"/>
              <a:gd name="csY8" fmla="*/ 0 h 800219"/>
              <a:gd name="csX9" fmla="*/ 4637315 w 4637315"/>
              <a:gd name="csY9" fmla="*/ 384105 h 800219"/>
              <a:gd name="csX10" fmla="*/ 4637315 w 4637315"/>
              <a:gd name="csY10" fmla="*/ 800219 h 800219"/>
              <a:gd name="csX11" fmla="*/ 4196770 w 4637315"/>
              <a:gd name="csY11" fmla="*/ 800219 h 800219"/>
              <a:gd name="csX12" fmla="*/ 3570733 w 4637315"/>
              <a:gd name="csY12" fmla="*/ 800219 h 800219"/>
              <a:gd name="csX13" fmla="*/ 2944695 w 4637315"/>
              <a:gd name="csY13" fmla="*/ 800219 h 800219"/>
              <a:gd name="csX14" fmla="*/ 2318658 w 4637315"/>
              <a:gd name="csY14" fmla="*/ 800219 h 800219"/>
              <a:gd name="csX15" fmla="*/ 1646247 w 4637315"/>
              <a:gd name="csY15" fmla="*/ 800219 h 800219"/>
              <a:gd name="csX16" fmla="*/ 1020209 w 4637315"/>
              <a:gd name="csY16" fmla="*/ 800219 h 800219"/>
              <a:gd name="csX17" fmla="*/ 0 w 4637315"/>
              <a:gd name="csY17" fmla="*/ 800219 h 800219"/>
              <a:gd name="csX18" fmla="*/ 0 w 4637315"/>
              <a:gd name="csY18" fmla="*/ 392107 h 800219"/>
              <a:gd name="csX19" fmla="*/ 0 w 4637315"/>
              <a:gd name="csY19" fmla="*/ 0 h 8002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4637315" h="800219" extrusionOk="0">
                <a:moveTo>
                  <a:pt x="0" y="0"/>
                </a:moveTo>
                <a:cubicBezTo>
                  <a:pt x="196478" y="-1463"/>
                  <a:pt x="290529" y="43738"/>
                  <a:pt x="533291" y="0"/>
                </a:cubicBezTo>
                <a:cubicBezTo>
                  <a:pt x="776053" y="-43738"/>
                  <a:pt x="851673" y="3349"/>
                  <a:pt x="1112956" y="0"/>
                </a:cubicBezTo>
                <a:cubicBezTo>
                  <a:pt x="1374240" y="-3349"/>
                  <a:pt x="1396647" y="12836"/>
                  <a:pt x="1599874" y="0"/>
                </a:cubicBezTo>
                <a:cubicBezTo>
                  <a:pt x="1803101" y="-12836"/>
                  <a:pt x="1921160" y="4026"/>
                  <a:pt x="2179538" y="0"/>
                </a:cubicBezTo>
                <a:cubicBezTo>
                  <a:pt x="2437916" y="-4026"/>
                  <a:pt x="2591101" y="39377"/>
                  <a:pt x="2805576" y="0"/>
                </a:cubicBezTo>
                <a:cubicBezTo>
                  <a:pt x="3020051" y="-39377"/>
                  <a:pt x="3302356" y="71968"/>
                  <a:pt x="3431613" y="0"/>
                </a:cubicBezTo>
                <a:cubicBezTo>
                  <a:pt x="3560870" y="-71968"/>
                  <a:pt x="3932076" y="46232"/>
                  <a:pt x="4057651" y="0"/>
                </a:cubicBezTo>
                <a:cubicBezTo>
                  <a:pt x="4183226" y="-46232"/>
                  <a:pt x="4487606" y="60415"/>
                  <a:pt x="4637315" y="0"/>
                </a:cubicBezTo>
                <a:cubicBezTo>
                  <a:pt x="4663645" y="171274"/>
                  <a:pt x="4593153" y="226370"/>
                  <a:pt x="4637315" y="384105"/>
                </a:cubicBezTo>
                <a:cubicBezTo>
                  <a:pt x="4681477" y="541840"/>
                  <a:pt x="4589881" y="676306"/>
                  <a:pt x="4637315" y="800219"/>
                </a:cubicBezTo>
                <a:cubicBezTo>
                  <a:pt x="4502659" y="824248"/>
                  <a:pt x="4399730" y="768334"/>
                  <a:pt x="4196770" y="800219"/>
                </a:cubicBezTo>
                <a:cubicBezTo>
                  <a:pt x="3993811" y="832104"/>
                  <a:pt x="3846364" y="756132"/>
                  <a:pt x="3570733" y="800219"/>
                </a:cubicBezTo>
                <a:cubicBezTo>
                  <a:pt x="3295102" y="844306"/>
                  <a:pt x="3092155" y="785587"/>
                  <a:pt x="2944695" y="800219"/>
                </a:cubicBezTo>
                <a:cubicBezTo>
                  <a:pt x="2797235" y="814851"/>
                  <a:pt x="2620090" y="729495"/>
                  <a:pt x="2318658" y="800219"/>
                </a:cubicBezTo>
                <a:cubicBezTo>
                  <a:pt x="2017226" y="870943"/>
                  <a:pt x="1882315" y="766480"/>
                  <a:pt x="1646247" y="800219"/>
                </a:cubicBezTo>
                <a:cubicBezTo>
                  <a:pt x="1410179" y="833958"/>
                  <a:pt x="1157614" y="781575"/>
                  <a:pt x="1020209" y="800219"/>
                </a:cubicBezTo>
                <a:cubicBezTo>
                  <a:pt x="882804" y="818863"/>
                  <a:pt x="296735" y="726384"/>
                  <a:pt x="0" y="800219"/>
                </a:cubicBezTo>
                <a:cubicBezTo>
                  <a:pt x="-20816" y="680824"/>
                  <a:pt x="43771" y="542477"/>
                  <a:pt x="0" y="392107"/>
                </a:cubicBezTo>
                <a:cubicBezTo>
                  <a:pt x="-43771" y="241737"/>
                  <a:pt x="16889" y="150078"/>
                  <a:pt x="0" y="0"/>
                </a:cubicBezTo>
                <a:close/>
              </a:path>
            </a:pathLst>
          </a:custGeom>
          <a:noFill/>
          <a:ln w="28575">
            <a:solidFill>
              <a:schemeClr val="accent2"/>
            </a:solidFill>
            <a:extLst>
              <a:ext uri="{C807C97D-BFC1-408E-A445-0C87EB9F89A2}">
                <ask:lineSketchStyleProps xmlns:ask="http://schemas.microsoft.com/office/drawing/2018/sketchyshapes" sd="469413359">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Gill Sans MT"/>
                <a:ea typeface="Arial"/>
                <a:cs typeface="Arial"/>
              </a:rPr>
              <a:t>Digital Safety Action Plan</a:t>
            </a:r>
            <a:endParaRPr lang="en-US" sz="2800">
              <a:solidFill>
                <a:schemeClr val="accent2"/>
              </a:solidFill>
              <a:latin typeface="Gill Sans MT"/>
            </a:endParaRPr>
          </a:p>
          <a:p>
            <a:pPr algn="ctr"/>
            <a:endParaRPr lang="en-GB"/>
          </a:p>
        </p:txBody>
      </p:sp>
      <p:pic>
        <p:nvPicPr>
          <p:cNvPr id="2" name="Graphic 1" descr="Unlock outline">
            <a:extLst>
              <a:ext uri="{FF2B5EF4-FFF2-40B4-BE49-F238E27FC236}">
                <a16:creationId xmlns:a16="http://schemas.microsoft.com/office/drawing/2014/main" id="{8F3E0969-361F-B4F0-9C07-202897E5411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39716" y="5932714"/>
            <a:ext cx="849085" cy="805543"/>
          </a:xfrm>
          <a:prstGeom prst="rect">
            <a:avLst/>
          </a:prstGeom>
        </p:spPr>
      </p:pic>
      <p:pic>
        <p:nvPicPr>
          <p:cNvPr id="3" name="Graphic 2" descr="Envelope with solid fill">
            <a:extLst>
              <a:ext uri="{FF2B5EF4-FFF2-40B4-BE49-F238E27FC236}">
                <a16:creationId xmlns:a16="http://schemas.microsoft.com/office/drawing/2014/main" id="{BC16AC31-3F66-7857-B5AB-8871A8F3DFC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68742" y="97972"/>
            <a:ext cx="820058" cy="805543"/>
          </a:xfrm>
          <a:prstGeom prst="rect">
            <a:avLst/>
          </a:prstGeom>
        </p:spPr>
      </p:pic>
      <p:pic>
        <p:nvPicPr>
          <p:cNvPr id="4" name="Graphic 3" descr="Shield Tick outline">
            <a:extLst>
              <a:ext uri="{FF2B5EF4-FFF2-40B4-BE49-F238E27FC236}">
                <a16:creationId xmlns:a16="http://schemas.microsoft.com/office/drawing/2014/main" id="{8DAD2D01-E75C-2A4F-02EA-EA9916D0FF0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6286" y="5947229"/>
            <a:ext cx="914400" cy="914400"/>
          </a:xfrm>
          <a:prstGeom prst="rect">
            <a:avLst/>
          </a:prstGeom>
        </p:spPr>
      </p:pic>
      <p:pic>
        <p:nvPicPr>
          <p:cNvPr id="8" name="Graphic 7" descr="Download from cloud with solid fill">
            <a:extLst>
              <a:ext uri="{FF2B5EF4-FFF2-40B4-BE49-F238E27FC236}">
                <a16:creationId xmlns:a16="http://schemas.microsoft.com/office/drawing/2014/main" id="{19DA39E5-ECE7-A0BA-3CBE-A4587CCC16C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6571" y="97972"/>
            <a:ext cx="914400" cy="914400"/>
          </a:xfrm>
          <a:prstGeom prst="rect">
            <a:avLst/>
          </a:prstGeom>
        </p:spPr>
      </p:pic>
    </p:spTree>
    <p:extLst>
      <p:ext uri="{BB962C8B-B14F-4D97-AF65-F5344CB8AC3E}">
        <p14:creationId xmlns:p14="http://schemas.microsoft.com/office/powerpoint/2010/main" val="2161563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8A32B-0D1F-62F7-0B65-44378B2BAB9B}"/>
              </a:ext>
            </a:extLst>
          </p:cNvPr>
          <p:cNvSpPr>
            <a:spLocks noGrp="1"/>
          </p:cNvSpPr>
          <p:nvPr>
            <p:ph type="title"/>
          </p:nvPr>
        </p:nvSpPr>
        <p:spPr>
          <a:xfrm>
            <a:off x="612648" y="548640"/>
            <a:ext cx="10741152" cy="1132258"/>
          </a:xfrm>
        </p:spPr>
        <p:txBody>
          <a:bodyPr anchor="t">
            <a:normAutofit/>
          </a:bodyPr>
          <a:lstStyle/>
          <a:p>
            <a:r>
              <a:rPr lang="en-GB" b="1">
                <a:solidFill>
                  <a:srgbClr val="0F38BD"/>
                </a:solidFill>
                <a:highlight>
                  <a:srgbClr val="FFFFFF"/>
                </a:highlight>
              </a:rPr>
              <a:t>Conclusion</a:t>
            </a:r>
            <a:endParaRPr lang="en-US">
              <a:solidFill>
                <a:srgbClr val="0F38BD"/>
              </a:solidFill>
            </a:endParaRPr>
          </a:p>
        </p:txBody>
      </p:sp>
      <p:sp>
        <p:nvSpPr>
          <p:cNvPr id="3" name="Content Placeholder 2">
            <a:extLst>
              <a:ext uri="{FF2B5EF4-FFF2-40B4-BE49-F238E27FC236}">
                <a16:creationId xmlns:a16="http://schemas.microsoft.com/office/drawing/2014/main" id="{FF4EFB32-F27C-2C2E-D0CF-31DED0A9783C}"/>
              </a:ext>
            </a:extLst>
          </p:cNvPr>
          <p:cNvSpPr>
            <a:spLocks noGrp="1"/>
          </p:cNvSpPr>
          <p:nvPr>
            <p:ph sz="half" idx="1"/>
          </p:nvPr>
        </p:nvSpPr>
        <p:spPr>
          <a:xfrm>
            <a:off x="2107620" y="1317626"/>
            <a:ext cx="6654799" cy="5113337"/>
          </a:xfrm>
        </p:spPr>
        <p:txBody>
          <a:bodyPr vert="horz" lIns="91440" tIns="45720" rIns="91440" bIns="45720" rtlCol="0" anchor="t">
            <a:noAutofit/>
          </a:bodyPr>
          <a:lstStyle/>
          <a:p>
            <a:pPr marL="0" indent="0">
              <a:lnSpc>
                <a:spcPct val="110000"/>
              </a:lnSpc>
              <a:buNone/>
            </a:pPr>
            <a:r>
              <a:rPr lang="en-GB" sz="2400">
                <a:solidFill>
                  <a:srgbClr val="0F38BD"/>
                </a:solidFill>
                <a:highlight>
                  <a:srgbClr val="FFFFFF"/>
                </a:highlight>
                <a:latin typeface="Gill Sans MT"/>
              </a:rPr>
              <a:t>Excel and Teams together offer Mayfair a clear way to improve efficiency, communication and digital safety. Excel strengthens scheduling and documentation by making information more accurate and easier to update, while Teams keeps carers and office staff connected in real time. Alongside these tools, a strong digital safety plan is essential to protect sensitive client data. With the right staff training and continued development of digital literacy, these systems can be used effectively across the whole organisation.</a:t>
            </a:r>
            <a:endParaRPr lang="en-GB" sz="2400">
              <a:solidFill>
                <a:srgbClr val="0F38BD"/>
              </a:solidFill>
              <a:latin typeface="Gill Sans MT"/>
            </a:endParaRPr>
          </a:p>
        </p:txBody>
      </p:sp>
      <p:pic>
        <p:nvPicPr>
          <p:cNvPr id="5" name="Picture 4" descr="File:Microsoft Office Teams (2025–present).svg - Wikimedia Commons">
            <a:extLst>
              <a:ext uri="{FF2B5EF4-FFF2-40B4-BE49-F238E27FC236}">
                <a16:creationId xmlns:a16="http://schemas.microsoft.com/office/drawing/2014/main" id="{455023CE-87C5-0F73-F5EC-472D53B6D38B}"/>
              </a:ext>
            </a:extLst>
          </p:cNvPr>
          <p:cNvPicPr>
            <a:picLocks noChangeAspect="1"/>
          </p:cNvPicPr>
          <p:nvPr/>
        </p:nvPicPr>
        <p:blipFill>
          <a:blip r:embed="rId2"/>
          <a:srcRect r="2" b="20433"/>
          <a:stretch>
            <a:fillRect/>
          </a:stretch>
        </p:blipFill>
        <p:spPr>
          <a:xfrm>
            <a:off x="8879114" y="4068082"/>
            <a:ext cx="3062515" cy="2573338"/>
          </a:xfrm>
          <a:prstGeom prst="rect">
            <a:avLst/>
          </a:prstGeom>
          <a:noFill/>
          <a:ln>
            <a:noFill/>
          </a:ln>
          <a:effectLst>
            <a:outerShdw blurRad="292100" dist="139700" dir="2700000" algn="tl" rotWithShape="0">
              <a:srgbClr val="333333">
                <a:alpha val="65000"/>
              </a:srgbClr>
            </a:outerShdw>
          </a:effectLst>
        </p:spPr>
      </p:pic>
      <p:sp>
        <p:nvSpPr>
          <p:cNvPr id="16" name="Date Placeholder 4">
            <a:extLst>
              <a:ext uri="{FF2B5EF4-FFF2-40B4-BE49-F238E27FC236}">
                <a16:creationId xmlns:a16="http://schemas.microsoft.com/office/drawing/2014/main" id="{01082624-C27F-D8C2-88AB-90B13F509AC5}"/>
              </a:ext>
            </a:extLst>
          </p:cNvPr>
          <p:cNvSpPr>
            <a:spLocks noGrp="1"/>
          </p:cNvSpPr>
          <p:nvPr>
            <p:ph type="dt" sz="half" idx="10"/>
          </p:nvPr>
        </p:nvSpPr>
        <p:spPr>
          <a:xfrm>
            <a:off x="137160" y="6453002"/>
            <a:ext cx="3494314" cy="365125"/>
          </a:xfrm>
        </p:spPr>
        <p:txBody>
          <a:bodyPr/>
          <a:lstStyle/>
          <a:p>
            <a:pPr>
              <a:spcAft>
                <a:spcPts val="600"/>
              </a:spcAft>
            </a:pPr>
            <a:fld id="{606033B7-5D0A-4416-BAE0-CC266EB6BABD}" type="datetime1">
              <a:rPr lang="en-US" smtClean="0"/>
              <a:pPr>
                <a:spcAft>
                  <a:spcPts val="600"/>
                </a:spcAft>
              </a:pPr>
              <a:t>7/15/2026</a:t>
            </a:fld>
            <a:endParaRPr lang="en-US"/>
          </a:p>
        </p:txBody>
      </p:sp>
      <p:sp>
        <p:nvSpPr>
          <p:cNvPr id="17" name="Footer Placeholder 5">
            <a:extLst>
              <a:ext uri="{FF2B5EF4-FFF2-40B4-BE49-F238E27FC236}">
                <a16:creationId xmlns:a16="http://schemas.microsoft.com/office/drawing/2014/main" id="{529DA44D-B8BF-1EBF-C567-A0A9EF3AF63F}"/>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8" name="Slide Number Placeholder 6">
            <a:extLst>
              <a:ext uri="{FF2B5EF4-FFF2-40B4-BE49-F238E27FC236}">
                <a16:creationId xmlns:a16="http://schemas.microsoft.com/office/drawing/2014/main" id="{AB2685D0-B802-CEAD-D68F-FC22EBB9D6C5}"/>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smtClean="0"/>
              <a:pPr>
                <a:spcAft>
                  <a:spcPts val="600"/>
                </a:spcAft>
              </a:pPr>
              <a:t>8</a:t>
            </a:fld>
            <a:endParaRPr lang="en-US"/>
          </a:p>
        </p:txBody>
      </p:sp>
      <p:pic>
        <p:nvPicPr>
          <p:cNvPr id="7" name="Picture 6" descr="What's New in Excel (March 2026) | Microsoft Community Hub">
            <a:extLst>
              <a:ext uri="{FF2B5EF4-FFF2-40B4-BE49-F238E27FC236}">
                <a16:creationId xmlns:a16="http://schemas.microsoft.com/office/drawing/2014/main" id="{D658FA10-8AC0-2B72-4A52-4E9A12897946}"/>
              </a:ext>
            </a:extLst>
          </p:cNvPr>
          <p:cNvPicPr>
            <a:picLocks noChangeAspect="1"/>
          </p:cNvPicPr>
          <p:nvPr/>
        </p:nvPicPr>
        <p:blipFill>
          <a:blip r:embed="rId3"/>
          <a:srcRect t="10431" b="5593"/>
          <a:stretch>
            <a:fillRect/>
          </a:stretch>
        </p:blipFill>
        <p:spPr>
          <a:xfrm>
            <a:off x="8762419" y="432254"/>
            <a:ext cx="3309258" cy="2783796"/>
          </a:xfrm>
          <a:prstGeom prst="rect">
            <a:avLst/>
          </a:prstGeom>
          <a:noFill/>
        </p:spPr>
      </p:pic>
      <p:pic>
        <p:nvPicPr>
          <p:cNvPr id="8" name="Graphic 7" descr="Group brainstorm with solid fill">
            <a:extLst>
              <a:ext uri="{FF2B5EF4-FFF2-40B4-BE49-F238E27FC236}">
                <a16:creationId xmlns:a16="http://schemas.microsoft.com/office/drawing/2014/main" id="{6F4B16D4-0D1A-0D92-21FE-7917C2F8EA9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23372" y="1825172"/>
            <a:ext cx="2024742" cy="1973942"/>
          </a:xfrm>
          <a:prstGeom prst="rect">
            <a:avLst/>
          </a:prstGeom>
        </p:spPr>
      </p:pic>
    </p:spTree>
    <p:extLst>
      <p:ext uri="{BB962C8B-B14F-4D97-AF65-F5344CB8AC3E}">
        <p14:creationId xmlns:p14="http://schemas.microsoft.com/office/powerpoint/2010/main" val="2588117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0000-2B88-904B-AE7A-FB530FAC6722}"/>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BF7E24D0-3F77-8DB0-5A70-2D929E4BB334}"/>
              </a:ext>
            </a:extLst>
          </p:cNvPr>
          <p:cNvSpPr>
            <a:spLocks noGrp="1"/>
          </p:cNvSpPr>
          <p:nvPr>
            <p:ph idx="1"/>
          </p:nvPr>
        </p:nvSpPr>
        <p:spPr>
          <a:solidFill>
            <a:schemeClr val="bg1"/>
          </a:solidFill>
        </p:spPr>
        <p:txBody>
          <a:bodyPr vert="horz" lIns="91440" tIns="45720" rIns="91440" bIns="45720" rtlCol="0" anchor="t">
            <a:noAutofit/>
          </a:bodyPr>
          <a:lstStyle/>
          <a:p>
            <a:r>
              <a:rPr lang="en-GB">
                <a:latin typeface="Arial"/>
                <a:ea typeface="Calibri"/>
                <a:cs typeface="Arial"/>
              </a:rPr>
              <a:t>NHS England (2023). </a:t>
            </a:r>
            <a:r>
              <a:rPr lang="en-GB" i="1">
                <a:latin typeface="Arial"/>
                <a:ea typeface="Calibri"/>
                <a:cs typeface="Arial"/>
              </a:rPr>
              <a:t>NHS England» Digital skills for patients</a:t>
            </a:r>
            <a:r>
              <a:rPr lang="en-GB">
                <a:latin typeface="Arial"/>
                <a:ea typeface="Calibri"/>
                <a:cs typeface="Arial"/>
              </a:rPr>
              <a:t>. [online] www.england.nhs.uk. Available at: </a:t>
            </a:r>
            <a:r>
              <a:rPr lang="en-GB" dirty="0">
                <a:latin typeface="Arial"/>
                <a:ea typeface="Calibri"/>
                <a:cs typeface="Arial"/>
              </a:rPr>
              <a:t>https://www.england.nhs.uk/long-read/digital-skills-for-patients/.</a:t>
            </a:r>
            <a:endParaRPr lang="en-GB">
              <a:latin typeface="Arial"/>
              <a:cs typeface="Arial"/>
            </a:endParaRPr>
          </a:p>
          <a:p>
            <a:r>
              <a:rPr lang="en-GB" dirty="0" err="1">
                <a:latin typeface="Arial"/>
                <a:ea typeface="Calibri"/>
                <a:cs typeface="Arial"/>
              </a:rPr>
              <a:t>Martzoukou</a:t>
            </a:r>
            <a:r>
              <a:rPr lang="en-GB" dirty="0">
                <a:latin typeface="Arial"/>
                <a:ea typeface="Calibri"/>
                <a:cs typeface="Arial"/>
              </a:rPr>
              <a:t>, K., Luders, E.S., Mair, J., </a:t>
            </a:r>
            <a:r>
              <a:rPr lang="en-GB" dirty="0" err="1">
                <a:latin typeface="Arial"/>
                <a:ea typeface="Calibri"/>
                <a:cs typeface="Arial"/>
              </a:rPr>
              <a:t>Kostagiolas</a:t>
            </a:r>
            <a:r>
              <a:rPr lang="en-GB" dirty="0">
                <a:latin typeface="Arial"/>
                <a:ea typeface="Calibri"/>
                <a:cs typeface="Arial"/>
              </a:rPr>
              <a:t>, P., Johnson, N., Work, F. and Fulton, C. (2023). A cross‐sectional study of discipline‐based self‐perceived digital literacy competencies of nursing students. </a:t>
            </a:r>
            <a:r>
              <a:rPr lang="en-GB" i="1" dirty="0">
                <a:latin typeface="Arial"/>
                <a:ea typeface="Calibri"/>
                <a:cs typeface="Arial"/>
              </a:rPr>
              <a:t>Journal of Advanced Nursing</a:t>
            </a:r>
            <a:r>
              <a:rPr lang="en-GB" dirty="0">
                <a:latin typeface="Arial"/>
                <a:ea typeface="Calibri"/>
                <a:cs typeface="Arial"/>
              </a:rPr>
              <a:t>, 80(3), pp. 656-672.</a:t>
            </a:r>
            <a:endParaRPr lang="en-GB">
              <a:latin typeface="Arial"/>
              <a:cs typeface="Arial"/>
            </a:endParaRPr>
          </a:p>
          <a:p>
            <a:r>
              <a:rPr lang="en-GB">
                <a:latin typeface="Arial"/>
                <a:ea typeface="Calibri"/>
                <a:cs typeface="Arial"/>
              </a:rPr>
              <a:t>NHS England (2023). </a:t>
            </a:r>
            <a:r>
              <a:rPr lang="en-GB" i="1">
                <a:latin typeface="Arial"/>
                <a:ea typeface="Calibri"/>
                <a:cs typeface="Arial"/>
              </a:rPr>
              <a:t>Digital transformation</a:t>
            </a:r>
            <a:r>
              <a:rPr lang="en-GB">
                <a:latin typeface="Arial"/>
                <a:ea typeface="Calibri"/>
                <a:cs typeface="Arial"/>
              </a:rPr>
              <a:t>. [online] England.nhs.uk. Available at: </a:t>
            </a:r>
            <a:r>
              <a:rPr lang="en-GB" dirty="0">
                <a:latin typeface="Arial"/>
                <a:ea typeface="Calibri"/>
                <a:cs typeface="Arial"/>
              </a:rPr>
              <a:t>https://www.england.nhs.uk/digitaltechnology/.</a:t>
            </a:r>
            <a:endParaRPr lang="en-GB">
              <a:latin typeface="Arial"/>
              <a:cs typeface="Arial"/>
            </a:endParaRPr>
          </a:p>
          <a:p>
            <a:r>
              <a:rPr lang="en-GB">
                <a:latin typeface="Arial"/>
                <a:cs typeface="Arial"/>
              </a:rPr>
              <a:t>Skills for Care</a:t>
            </a:r>
            <a:r>
              <a:rPr lang="en-GB">
                <a:solidFill>
                  <a:srgbClr val="222222"/>
                </a:solidFill>
                <a:latin typeface="Arial"/>
                <a:cs typeface="Arial"/>
              </a:rPr>
              <a:t> (2021)</a:t>
            </a:r>
            <a:r>
              <a:rPr lang="en-GB" dirty="0">
                <a:solidFill>
                  <a:srgbClr val="222222"/>
                </a:solidFill>
                <a:latin typeface="Arial"/>
                <a:cs typeface="Arial"/>
              </a:rPr>
              <a:t> </a:t>
            </a:r>
            <a:r>
              <a:rPr lang="en-GB" i="1">
                <a:solidFill>
                  <a:srgbClr val="222222"/>
                </a:solidFill>
                <a:latin typeface="Arial"/>
                <a:cs typeface="Arial"/>
              </a:rPr>
              <a:t>Digital Skills in Adult Social Care: Workforce Insights.</a:t>
            </a:r>
            <a:r>
              <a:rPr lang="en-GB">
                <a:solidFill>
                  <a:srgbClr val="222222"/>
                </a:solidFill>
                <a:latin typeface="Arial"/>
                <a:cs typeface="Arial"/>
              </a:rPr>
              <a:t> Leeds: Skills for Care.</a:t>
            </a:r>
            <a:endParaRPr lang="en-GB"/>
          </a:p>
          <a:p>
            <a:pPr marL="0" indent="0">
              <a:buNone/>
            </a:pPr>
            <a:endParaRPr lang="en-GB" sz="1400" dirty="0">
              <a:solidFill>
                <a:srgbClr val="2C3E50"/>
              </a:solidFill>
              <a:highlight>
                <a:srgbClr val="FEF1C4"/>
              </a:highlight>
              <a:latin typeface="Calibri"/>
              <a:ea typeface="Calibri"/>
              <a:cs typeface="Calibri"/>
            </a:endParaRPr>
          </a:p>
        </p:txBody>
      </p:sp>
    </p:spTree>
    <p:extLst>
      <p:ext uri="{BB962C8B-B14F-4D97-AF65-F5344CB8AC3E}">
        <p14:creationId xmlns:p14="http://schemas.microsoft.com/office/powerpoint/2010/main" val="3072058099"/>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VanillaVTI</vt:lpstr>
      <vt:lpstr>Nina mya  Student Number: 2328173 Module: Digital Skills and Research Methods Module Code: LCHS4007 Lectuer: Hajra Mustasim</vt:lpstr>
      <vt:lpstr> How Mayfair Currently Completes The Task</vt:lpstr>
      <vt:lpstr>How Excel Improves Efficiency</vt:lpstr>
      <vt:lpstr>PowerPoint Presentation</vt:lpstr>
      <vt:lpstr>How Teams Supports Communication</vt:lpstr>
      <vt:lpstr>PowerPoint Presentation</vt:lpstr>
      <vt:lpstr>PowerPoint Presentation</vt:lpstr>
      <vt:lpstr>Conclusion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570</cp:revision>
  <dcterms:created xsi:type="dcterms:W3CDTF">2026-06-29T20:59:44Z</dcterms:created>
  <dcterms:modified xsi:type="dcterms:W3CDTF">2026-07-15T13:16:58Z</dcterms:modified>
</cp:coreProperties>
</file>