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258" r:id="rId3"/>
    <p:sldId id="260" r:id="rId4"/>
    <p:sldId id="261" r:id="rId5"/>
    <p:sldId id="259" r:id="rId6"/>
    <p:sldId id="262" r:id="rId7"/>
    <p:sldId id="263" r:id="rId8"/>
    <p:sldId id="264" r:id="rId9"/>
    <p:sldId id="268" r:id="rId10"/>
    <p:sldId id="269" r:id="rId11"/>
    <p:sldId id="271" r:id="rId12"/>
    <p:sldId id="266" r:id="rId13"/>
    <p:sldId id="273" r:id="rId14"/>
    <p:sldId id="274" r:id="rId15"/>
    <p:sldId id="272" r:id="rId16"/>
    <p:sldId id="275" r:id="rId17"/>
    <p:sldId id="276" r:id="rId18"/>
    <p:sldId id="277" r:id="rId19"/>
    <p:sldId id="278" r:id="rId20"/>
    <p:sldId id="27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0" d="100"/>
          <a:sy n="80" d="100"/>
        </p:scale>
        <p:origin x="58"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790170-3AA7-41C3-8445-EAE3FBD980EC}" type="doc">
      <dgm:prSet loTypeId="urn:microsoft.com/office/officeart/2005/8/layout/default" loCatId="list" qsTypeId="urn:microsoft.com/office/officeart/2005/8/quickstyle/simple3" qsCatId="simple" csTypeId="urn:microsoft.com/office/officeart/2005/8/colors/accent1_5" csCatId="accent1" phldr="1"/>
      <dgm:spPr/>
      <dgm:t>
        <a:bodyPr/>
        <a:lstStyle/>
        <a:p>
          <a:endParaRPr lang="en-US"/>
        </a:p>
      </dgm:t>
    </dgm:pt>
    <dgm:pt modelId="{0F227AE2-D097-442F-97F4-460CA23F212D}">
      <dgm:prSet/>
      <dgm:spPr/>
      <dgm:t>
        <a:bodyPr/>
        <a:lstStyle/>
        <a:p>
          <a:r>
            <a:rPr lang="en-GB" dirty="0"/>
            <a:t>Patients to be informed about the nature of treatment for GAD</a:t>
          </a:r>
          <a:endParaRPr lang="en-US" dirty="0"/>
        </a:p>
      </dgm:t>
    </dgm:pt>
    <dgm:pt modelId="{E3FCE49B-69FC-431F-BDC0-01878FCB11CA}" type="parTrans" cxnId="{AF28066A-1123-42E6-B643-D115023ECF2C}">
      <dgm:prSet/>
      <dgm:spPr/>
      <dgm:t>
        <a:bodyPr/>
        <a:lstStyle/>
        <a:p>
          <a:endParaRPr lang="en-US"/>
        </a:p>
      </dgm:t>
    </dgm:pt>
    <dgm:pt modelId="{D8BBE08C-56EA-4D3D-87B4-5AE0ECAB7A8B}" type="sibTrans" cxnId="{AF28066A-1123-42E6-B643-D115023ECF2C}">
      <dgm:prSet/>
      <dgm:spPr/>
      <dgm:t>
        <a:bodyPr/>
        <a:lstStyle/>
        <a:p>
          <a:endParaRPr lang="en-US"/>
        </a:p>
      </dgm:t>
    </dgm:pt>
    <dgm:pt modelId="{AA679F51-F259-4822-BBEC-112A01E2DDC7}">
      <dgm:prSet/>
      <dgm:spPr/>
      <dgm:t>
        <a:bodyPr/>
        <a:lstStyle/>
        <a:p>
          <a:r>
            <a:rPr lang="en-GB"/>
            <a:t>Patients initially to be seen weekly to monitor adverse effects</a:t>
          </a:r>
          <a:endParaRPr lang="en-US"/>
        </a:p>
      </dgm:t>
    </dgm:pt>
    <dgm:pt modelId="{B012C420-12AE-42C4-A6FF-3AE29BE9EC6B}" type="parTrans" cxnId="{583B3C9A-6372-4C1E-A948-F6D6873FBA5F}">
      <dgm:prSet/>
      <dgm:spPr/>
      <dgm:t>
        <a:bodyPr/>
        <a:lstStyle/>
        <a:p>
          <a:endParaRPr lang="en-US"/>
        </a:p>
      </dgm:t>
    </dgm:pt>
    <dgm:pt modelId="{DE97460F-E4FA-4233-A1B1-98A050C13F58}" type="sibTrans" cxnId="{583B3C9A-6372-4C1E-A948-F6D6873FBA5F}">
      <dgm:prSet/>
      <dgm:spPr/>
      <dgm:t>
        <a:bodyPr/>
        <a:lstStyle/>
        <a:p>
          <a:endParaRPr lang="en-US"/>
        </a:p>
      </dgm:t>
    </dgm:pt>
    <dgm:pt modelId="{3ED6980E-5121-48C6-BD0D-76016AE9965E}">
      <dgm:prSet/>
      <dgm:spPr/>
      <dgm:t>
        <a:bodyPr/>
        <a:lstStyle/>
        <a:p>
          <a:r>
            <a:rPr lang="en-GB" dirty="0"/>
            <a:t>Patients to be reviewed 4-6 weeks following the start of combined treatment </a:t>
          </a:r>
          <a:endParaRPr lang="en-US" dirty="0"/>
        </a:p>
      </dgm:t>
    </dgm:pt>
    <dgm:pt modelId="{3366ED03-47FE-48A1-8119-DD64D0DF11A7}" type="parTrans" cxnId="{C4B1C505-3572-459D-9C95-368BEBAC4574}">
      <dgm:prSet/>
      <dgm:spPr/>
      <dgm:t>
        <a:bodyPr/>
        <a:lstStyle/>
        <a:p>
          <a:endParaRPr lang="en-US"/>
        </a:p>
      </dgm:t>
    </dgm:pt>
    <dgm:pt modelId="{CFEDB698-E032-41BB-8C55-3544603182C5}" type="sibTrans" cxnId="{C4B1C505-3572-459D-9C95-368BEBAC4574}">
      <dgm:prSet/>
      <dgm:spPr/>
      <dgm:t>
        <a:bodyPr/>
        <a:lstStyle/>
        <a:p>
          <a:endParaRPr lang="en-US"/>
        </a:p>
      </dgm:t>
    </dgm:pt>
    <dgm:pt modelId="{7AB901C8-409A-4B22-BCBF-CBECCBEB759E}">
      <dgm:prSet/>
      <dgm:spPr/>
      <dgm:t>
        <a:bodyPr/>
        <a:lstStyle/>
        <a:p>
          <a:r>
            <a:rPr lang="en-GB"/>
            <a:t>Antidepressant Sertraline recommended as first choice (National Institute for Health and Care Excellence, 2011)</a:t>
          </a:r>
          <a:endParaRPr lang="en-US"/>
        </a:p>
      </dgm:t>
    </dgm:pt>
    <dgm:pt modelId="{6665478B-B214-4B42-9794-1D5056DE17AF}" type="sibTrans" cxnId="{772B555B-915F-4828-A7ED-ED053BC2D9FE}">
      <dgm:prSet/>
      <dgm:spPr/>
      <dgm:t>
        <a:bodyPr/>
        <a:lstStyle/>
        <a:p>
          <a:endParaRPr lang="en-US"/>
        </a:p>
      </dgm:t>
    </dgm:pt>
    <dgm:pt modelId="{43756042-D6AD-45DE-AFEA-4922DE202D30}" type="parTrans" cxnId="{772B555B-915F-4828-A7ED-ED053BC2D9FE}">
      <dgm:prSet/>
      <dgm:spPr/>
      <dgm:t>
        <a:bodyPr/>
        <a:lstStyle/>
        <a:p>
          <a:endParaRPr lang="en-US"/>
        </a:p>
      </dgm:t>
    </dgm:pt>
    <dgm:pt modelId="{12A6A691-0BED-4105-A05E-29DFBDBDC712}">
      <dgm:prSet/>
      <dgm:spPr/>
      <dgm:t>
        <a:bodyPr/>
        <a:lstStyle/>
        <a:p>
          <a:r>
            <a:rPr lang="en-GB" dirty="0"/>
            <a:t>Combined with SSRI  </a:t>
          </a:r>
          <a:endParaRPr lang="en-US" dirty="0"/>
        </a:p>
      </dgm:t>
    </dgm:pt>
    <dgm:pt modelId="{EF19D8EF-9826-48D8-8197-2CBCEEE7BA68}" type="sibTrans" cxnId="{C6A98EA1-9193-45A8-88DB-7D11D8058B8E}">
      <dgm:prSet/>
      <dgm:spPr/>
      <dgm:t>
        <a:bodyPr/>
        <a:lstStyle/>
        <a:p>
          <a:endParaRPr lang="en-US"/>
        </a:p>
      </dgm:t>
    </dgm:pt>
    <dgm:pt modelId="{EF76EB71-97C3-424A-BAAE-D5CE02D81056}" type="parTrans" cxnId="{C6A98EA1-9193-45A8-88DB-7D11D8058B8E}">
      <dgm:prSet/>
      <dgm:spPr/>
      <dgm:t>
        <a:bodyPr/>
        <a:lstStyle/>
        <a:p>
          <a:endParaRPr lang="en-US"/>
        </a:p>
      </dgm:t>
    </dgm:pt>
    <dgm:pt modelId="{488DE233-ABF1-4D7F-B11A-24A0B13AEC16}">
      <dgm:prSet/>
      <dgm:spPr/>
      <dgm:t>
        <a:bodyPr/>
        <a:lstStyle/>
        <a:p>
          <a:r>
            <a:rPr lang="en-GB"/>
            <a:t>CBT 8-12  face to face sessions </a:t>
          </a:r>
          <a:endParaRPr lang="en-US"/>
        </a:p>
      </dgm:t>
    </dgm:pt>
    <dgm:pt modelId="{9163E53A-8515-4664-AE6C-0DE62DFA9286}" type="sibTrans" cxnId="{B0790EC8-F34F-4327-B96E-D7F2002EDC52}">
      <dgm:prSet/>
      <dgm:spPr/>
      <dgm:t>
        <a:bodyPr/>
        <a:lstStyle/>
        <a:p>
          <a:endParaRPr lang="en-US"/>
        </a:p>
      </dgm:t>
    </dgm:pt>
    <dgm:pt modelId="{899337A7-1F47-4013-AE8F-D405181934ED}" type="parTrans" cxnId="{B0790EC8-F34F-4327-B96E-D7F2002EDC52}">
      <dgm:prSet/>
      <dgm:spPr/>
      <dgm:t>
        <a:bodyPr/>
        <a:lstStyle/>
        <a:p>
          <a:endParaRPr lang="en-US"/>
        </a:p>
      </dgm:t>
    </dgm:pt>
    <dgm:pt modelId="{AD08E51E-EE64-41CE-B1EF-1FEA93B4B04B}">
      <dgm:prSet/>
      <dgm:spPr/>
      <dgm:t>
        <a:bodyPr/>
        <a:lstStyle/>
        <a:p>
          <a:r>
            <a:rPr lang="en-GB" dirty="0"/>
            <a:t>Psychoeducation – healthy eating, good sleep, regular exercise</a:t>
          </a:r>
          <a:endParaRPr lang="en-US" dirty="0"/>
        </a:p>
      </dgm:t>
    </dgm:pt>
    <dgm:pt modelId="{5E424D49-A7A8-4CCC-875B-9022D37B4EB2}" type="sibTrans" cxnId="{EA97619C-5661-49FC-A171-1E537157F626}">
      <dgm:prSet/>
      <dgm:spPr/>
      <dgm:t>
        <a:bodyPr/>
        <a:lstStyle/>
        <a:p>
          <a:endParaRPr lang="en-US"/>
        </a:p>
      </dgm:t>
    </dgm:pt>
    <dgm:pt modelId="{C1ECCFCD-9058-4E31-9D3A-040282F4F2B9}" type="parTrans" cxnId="{EA97619C-5661-49FC-A171-1E537157F626}">
      <dgm:prSet/>
      <dgm:spPr/>
      <dgm:t>
        <a:bodyPr/>
        <a:lstStyle/>
        <a:p>
          <a:endParaRPr lang="en-US"/>
        </a:p>
      </dgm:t>
    </dgm:pt>
    <dgm:pt modelId="{2C4B02C0-AE99-439F-BD66-E304BBAAF1DA}">
      <dgm:prSet/>
      <dgm:spPr/>
      <dgm:t>
        <a:bodyPr/>
        <a:lstStyle/>
        <a:p>
          <a:r>
            <a:rPr lang="en-GB" dirty="0"/>
            <a:t>Patients involved in development of treatment plan</a:t>
          </a:r>
          <a:endParaRPr lang="en-US" dirty="0"/>
        </a:p>
      </dgm:t>
    </dgm:pt>
    <dgm:pt modelId="{8E4938A1-B8E4-42C5-952A-78C0FC6799E6}" type="parTrans" cxnId="{8030DDC6-9728-4B99-B452-2F3DF9922547}">
      <dgm:prSet/>
      <dgm:spPr/>
      <dgm:t>
        <a:bodyPr/>
        <a:lstStyle/>
        <a:p>
          <a:endParaRPr lang="en-GB"/>
        </a:p>
      </dgm:t>
    </dgm:pt>
    <dgm:pt modelId="{1ED860C2-35FD-49D7-9B8C-69FB13888F65}" type="sibTrans" cxnId="{8030DDC6-9728-4B99-B452-2F3DF9922547}">
      <dgm:prSet/>
      <dgm:spPr/>
      <dgm:t>
        <a:bodyPr/>
        <a:lstStyle/>
        <a:p>
          <a:endParaRPr lang="en-GB"/>
        </a:p>
      </dgm:t>
    </dgm:pt>
    <dgm:pt modelId="{1A26113B-0253-459E-9851-DD8C110E5166}">
      <dgm:prSet/>
      <dgm:spPr/>
      <dgm:t>
        <a:bodyPr/>
        <a:lstStyle/>
        <a:p>
          <a:r>
            <a:rPr lang="en-US" dirty="0"/>
            <a:t>Improvement should be monitored using questionnaire-based assessment GAD-7</a:t>
          </a:r>
        </a:p>
      </dgm:t>
    </dgm:pt>
    <dgm:pt modelId="{91A917B8-5700-4C9E-8234-8B794525BA6C}" type="parTrans" cxnId="{554ADCAE-70C4-44C5-9707-B7808AE43337}">
      <dgm:prSet/>
      <dgm:spPr/>
      <dgm:t>
        <a:bodyPr/>
        <a:lstStyle/>
        <a:p>
          <a:endParaRPr lang="en-GB"/>
        </a:p>
      </dgm:t>
    </dgm:pt>
    <dgm:pt modelId="{887D729E-CA7E-45F6-9000-2F5BC0C9493B}" type="sibTrans" cxnId="{554ADCAE-70C4-44C5-9707-B7808AE43337}">
      <dgm:prSet/>
      <dgm:spPr/>
      <dgm:t>
        <a:bodyPr/>
        <a:lstStyle/>
        <a:p>
          <a:endParaRPr lang="en-GB"/>
        </a:p>
      </dgm:t>
    </dgm:pt>
    <dgm:pt modelId="{BEDCAFAC-5217-4E21-AFCD-D2F78B9CA458}" type="pres">
      <dgm:prSet presAssocID="{CE790170-3AA7-41C3-8445-EAE3FBD980EC}" presName="diagram" presStyleCnt="0">
        <dgm:presLayoutVars>
          <dgm:dir/>
          <dgm:resizeHandles val="exact"/>
        </dgm:presLayoutVars>
      </dgm:prSet>
      <dgm:spPr/>
    </dgm:pt>
    <dgm:pt modelId="{FA38DEC3-3A19-4F5A-836A-2B04DD8C2805}" type="pres">
      <dgm:prSet presAssocID="{0F227AE2-D097-442F-97F4-460CA23F212D}" presName="node" presStyleLbl="node1" presStyleIdx="0" presStyleCnt="9">
        <dgm:presLayoutVars>
          <dgm:bulletEnabled val="1"/>
        </dgm:presLayoutVars>
      </dgm:prSet>
      <dgm:spPr/>
    </dgm:pt>
    <dgm:pt modelId="{59AEA8F1-EEBC-4096-BD0B-1C63AA1C0255}" type="pres">
      <dgm:prSet presAssocID="{D8BBE08C-56EA-4D3D-87B4-5AE0ECAB7A8B}" presName="sibTrans" presStyleCnt="0"/>
      <dgm:spPr/>
    </dgm:pt>
    <dgm:pt modelId="{18CD8D1E-09D6-4356-B5AA-B3DD5EB69CF0}" type="pres">
      <dgm:prSet presAssocID="{AD08E51E-EE64-41CE-B1EF-1FEA93B4B04B}" presName="node" presStyleLbl="node1" presStyleIdx="1" presStyleCnt="9">
        <dgm:presLayoutVars>
          <dgm:bulletEnabled val="1"/>
        </dgm:presLayoutVars>
      </dgm:prSet>
      <dgm:spPr/>
    </dgm:pt>
    <dgm:pt modelId="{47ED1656-FEE3-47B4-93A7-D9581F3E8CE4}" type="pres">
      <dgm:prSet presAssocID="{5E424D49-A7A8-4CCC-875B-9022D37B4EB2}" presName="sibTrans" presStyleCnt="0"/>
      <dgm:spPr/>
    </dgm:pt>
    <dgm:pt modelId="{218BD2AE-A81D-46C3-A35C-948D70CBDF2E}" type="pres">
      <dgm:prSet presAssocID="{488DE233-ABF1-4D7F-B11A-24A0B13AEC16}" presName="node" presStyleLbl="node1" presStyleIdx="2" presStyleCnt="9">
        <dgm:presLayoutVars>
          <dgm:bulletEnabled val="1"/>
        </dgm:presLayoutVars>
      </dgm:prSet>
      <dgm:spPr/>
    </dgm:pt>
    <dgm:pt modelId="{19359FE6-B181-4C67-B438-F8BB6D68C4CD}" type="pres">
      <dgm:prSet presAssocID="{9163E53A-8515-4664-AE6C-0DE62DFA9286}" presName="sibTrans" presStyleCnt="0"/>
      <dgm:spPr/>
    </dgm:pt>
    <dgm:pt modelId="{7082458B-1C9F-4B14-9B13-88891745AE55}" type="pres">
      <dgm:prSet presAssocID="{12A6A691-0BED-4105-A05E-29DFBDBDC712}" presName="node" presStyleLbl="node1" presStyleIdx="3" presStyleCnt="9">
        <dgm:presLayoutVars>
          <dgm:bulletEnabled val="1"/>
        </dgm:presLayoutVars>
      </dgm:prSet>
      <dgm:spPr/>
    </dgm:pt>
    <dgm:pt modelId="{82F0F7F7-F71C-49E5-8917-D343B75961B1}" type="pres">
      <dgm:prSet presAssocID="{EF19D8EF-9826-48D8-8197-2CBCEEE7BA68}" presName="sibTrans" presStyleCnt="0"/>
      <dgm:spPr/>
    </dgm:pt>
    <dgm:pt modelId="{0B897F03-1906-40CF-8438-44CE58280B47}" type="pres">
      <dgm:prSet presAssocID="{7AB901C8-409A-4B22-BCBF-CBECCBEB759E}" presName="node" presStyleLbl="node1" presStyleIdx="4" presStyleCnt="9">
        <dgm:presLayoutVars>
          <dgm:bulletEnabled val="1"/>
        </dgm:presLayoutVars>
      </dgm:prSet>
      <dgm:spPr/>
    </dgm:pt>
    <dgm:pt modelId="{A56C58F3-07D4-45E4-81C0-CA72B2997281}" type="pres">
      <dgm:prSet presAssocID="{6665478B-B214-4B42-9794-1D5056DE17AF}" presName="sibTrans" presStyleCnt="0"/>
      <dgm:spPr/>
    </dgm:pt>
    <dgm:pt modelId="{D1134E19-F062-4DFC-B5E2-A3A2AF06D185}" type="pres">
      <dgm:prSet presAssocID="{AA679F51-F259-4822-BBEC-112A01E2DDC7}" presName="node" presStyleLbl="node1" presStyleIdx="5" presStyleCnt="9">
        <dgm:presLayoutVars>
          <dgm:bulletEnabled val="1"/>
        </dgm:presLayoutVars>
      </dgm:prSet>
      <dgm:spPr/>
    </dgm:pt>
    <dgm:pt modelId="{23B3C46B-3B7C-4351-BBBE-47A776A96AC6}" type="pres">
      <dgm:prSet presAssocID="{DE97460F-E4FA-4233-A1B1-98A050C13F58}" presName="sibTrans" presStyleCnt="0"/>
      <dgm:spPr/>
    </dgm:pt>
    <dgm:pt modelId="{D8050823-E15D-458D-9CFB-080386D05B98}" type="pres">
      <dgm:prSet presAssocID="{3ED6980E-5121-48C6-BD0D-76016AE9965E}" presName="node" presStyleLbl="node1" presStyleIdx="6" presStyleCnt="9">
        <dgm:presLayoutVars>
          <dgm:bulletEnabled val="1"/>
        </dgm:presLayoutVars>
      </dgm:prSet>
      <dgm:spPr/>
    </dgm:pt>
    <dgm:pt modelId="{AEADB211-6561-4F8E-9DBE-6FCC639D953A}" type="pres">
      <dgm:prSet presAssocID="{CFEDB698-E032-41BB-8C55-3544603182C5}" presName="sibTrans" presStyleCnt="0"/>
      <dgm:spPr/>
    </dgm:pt>
    <dgm:pt modelId="{6BD7939A-7CF8-4EA7-B652-4BD77316D010}" type="pres">
      <dgm:prSet presAssocID="{2C4B02C0-AE99-439F-BD66-E304BBAAF1DA}" presName="node" presStyleLbl="node1" presStyleIdx="7" presStyleCnt="9">
        <dgm:presLayoutVars>
          <dgm:bulletEnabled val="1"/>
        </dgm:presLayoutVars>
      </dgm:prSet>
      <dgm:spPr/>
    </dgm:pt>
    <dgm:pt modelId="{BA51E8FC-0259-4CF8-A2DE-4BC1C6A9460B}" type="pres">
      <dgm:prSet presAssocID="{1ED860C2-35FD-49D7-9B8C-69FB13888F65}" presName="sibTrans" presStyleCnt="0"/>
      <dgm:spPr/>
    </dgm:pt>
    <dgm:pt modelId="{0F5A7B09-DCFA-4942-8A23-7FF3617C08C7}" type="pres">
      <dgm:prSet presAssocID="{1A26113B-0253-459E-9851-DD8C110E5166}" presName="node" presStyleLbl="node1" presStyleIdx="8" presStyleCnt="9">
        <dgm:presLayoutVars>
          <dgm:bulletEnabled val="1"/>
        </dgm:presLayoutVars>
      </dgm:prSet>
      <dgm:spPr/>
    </dgm:pt>
  </dgm:ptLst>
  <dgm:cxnLst>
    <dgm:cxn modelId="{C4B1C505-3572-459D-9C95-368BEBAC4574}" srcId="{CE790170-3AA7-41C3-8445-EAE3FBD980EC}" destId="{3ED6980E-5121-48C6-BD0D-76016AE9965E}" srcOrd="6" destOrd="0" parTransId="{3366ED03-47FE-48A1-8119-DD64D0DF11A7}" sibTransId="{CFEDB698-E032-41BB-8C55-3544603182C5}"/>
    <dgm:cxn modelId="{1D41B00B-3B86-4419-A16A-A9737F8C3A56}" type="presOf" srcId="{7AB901C8-409A-4B22-BCBF-CBECCBEB759E}" destId="{0B897F03-1906-40CF-8438-44CE58280B47}" srcOrd="0" destOrd="0" presId="urn:microsoft.com/office/officeart/2005/8/layout/default"/>
    <dgm:cxn modelId="{BC2C1A14-D0DF-463E-9B58-51687C641B3F}" type="presOf" srcId="{AA679F51-F259-4822-BBEC-112A01E2DDC7}" destId="{D1134E19-F062-4DFC-B5E2-A3A2AF06D185}" srcOrd="0" destOrd="0" presId="urn:microsoft.com/office/officeart/2005/8/layout/default"/>
    <dgm:cxn modelId="{DE121B32-EC26-49EE-AA6E-604CE2857B8B}" type="presOf" srcId="{2C4B02C0-AE99-439F-BD66-E304BBAAF1DA}" destId="{6BD7939A-7CF8-4EA7-B652-4BD77316D010}" srcOrd="0" destOrd="0" presId="urn:microsoft.com/office/officeart/2005/8/layout/default"/>
    <dgm:cxn modelId="{14200036-EB7B-4AA2-83BD-FA96E672932C}" type="presOf" srcId="{AD08E51E-EE64-41CE-B1EF-1FEA93B4B04B}" destId="{18CD8D1E-09D6-4356-B5AA-B3DD5EB69CF0}" srcOrd="0" destOrd="0" presId="urn:microsoft.com/office/officeart/2005/8/layout/default"/>
    <dgm:cxn modelId="{6342DF39-1F48-41E5-860F-754689981A85}" type="presOf" srcId="{488DE233-ABF1-4D7F-B11A-24A0B13AEC16}" destId="{218BD2AE-A81D-46C3-A35C-948D70CBDF2E}" srcOrd="0" destOrd="0" presId="urn:microsoft.com/office/officeart/2005/8/layout/default"/>
    <dgm:cxn modelId="{772B555B-915F-4828-A7ED-ED053BC2D9FE}" srcId="{CE790170-3AA7-41C3-8445-EAE3FBD980EC}" destId="{7AB901C8-409A-4B22-BCBF-CBECCBEB759E}" srcOrd="4" destOrd="0" parTransId="{43756042-D6AD-45DE-AFEA-4922DE202D30}" sibTransId="{6665478B-B214-4B42-9794-1D5056DE17AF}"/>
    <dgm:cxn modelId="{B506085E-70AF-42CB-868A-D792AF4ED7D9}" type="presOf" srcId="{CE790170-3AA7-41C3-8445-EAE3FBD980EC}" destId="{BEDCAFAC-5217-4E21-AFCD-D2F78B9CA458}" srcOrd="0" destOrd="0" presId="urn:microsoft.com/office/officeart/2005/8/layout/default"/>
    <dgm:cxn modelId="{AF28066A-1123-42E6-B643-D115023ECF2C}" srcId="{CE790170-3AA7-41C3-8445-EAE3FBD980EC}" destId="{0F227AE2-D097-442F-97F4-460CA23F212D}" srcOrd="0" destOrd="0" parTransId="{E3FCE49B-69FC-431F-BDC0-01878FCB11CA}" sibTransId="{D8BBE08C-56EA-4D3D-87B4-5AE0ECAB7A8B}"/>
    <dgm:cxn modelId="{B8C0C786-6947-4A13-8885-0968980AE864}" type="presOf" srcId="{1A26113B-0253-459E-9851-DD8C110E5166}" destId="{0F5A7B09-DCFA-4942-8A23-7FF3617C08C7}" srcOrd="0" destOrd="0" presId="urn:microsoft.com/office/officeart/2005/8/layout/default"/>
    <dgm:cxn modelId="{A98C9F96-F037-460B-B664-C38E2BD50726}" type="presOf" srcId="{12A6A691-0BED-4105-A05E-29DFBDBDC712}" destId="{7082458B-1C9F-4B14-9B13-88891745AE55}" srcOrd="0" destOrd="0" presId="urn:microsoft.com/office/officeart/2005/8/layout/default"/>
    <dgm:cxn modelId="{583B3C9A-6372-4C1E-A948-F6D6873FBA5F}" srcId="{CE790170-3AA7-41C3-8445-EAE3FBD980EC}" destId="{AA679F51-F259-4822-BBEC-112A01E2DDC7}" srcOrd="5" destOrd="0" parTransId="{B012C420-12AE-42C4-A6FF-3AE29BE9EC6B}" sibTransId="{DE97460F-E4FA-4233-A1B1-98A050C13F58}"/>
    <dgm:cxn modelId="{EA97619C-5661-49FC-A171-1E537157F626}" srcId="{CE790170-3AA7-41C3-8445-EAE3FBD980EC}" destId="{AD08E51E-EE64-41CE-B1EF-1FEA93B4B04B}" srcOrd="1" destOrd="0" parTransId="{C1ECCFCD-9058-4E31-9D3A-040282F4F2B9}" sibTransId="{5E424D49-A7A8-4CCC-875B-9022D37B4EB2}"/>
    <dgm:cxn modelId="{C6A98EA1-9193-45A8-88DB-7D11D8058B8E}" srcId="{CE790170-3AA7-41C3-8445-EAE3FBD980EC}" destId="{12A6A691-0BED-4105-A05E-29DFBDBDC712}" srcOrd="3" destOrd="0" parTransId="{EF76EB71-97C3-424A-BAAE-D5CE02D81056}" sibTransId="{EF19D8EF-9826-48D8-8197-2CBCEEE7BA68}"/>
    <dgm:cxn modelId="{554ADCAE-70C4-44C5-9707-B7808AE43337}" srcId="{CE790170-3AA7-41C3-8445-EAE3FBD980EC}" destId="{1A26113B-0253-459E-9851-DD8C110E5166}" srcOrd="8" destOrd="0" parTransId="{91A917B8-5700-4C9E-8234-8B794525BA6C}" sibTransId="{887D729E-CA7E-45F6-9000-2F5BC0C9493B}"/>
    <dgm:cxn modelId="{8030DDC6-9728-4B99-B452-2F3DF9922547}" srcId="{CE790170-3AA7-41C3-8445-EAE3FBD980EC}" destId="{2C4B02C0-AE99-439F-BD66-E304BBAAF1DA}" srcOrd="7" destOrd="0" parTransId="{8E4938A1-B8E4-42C5-952A-78C0FC6799E6}" sibTransId="{1ED860C2-35FD-49D7-9B8C-69FB13888F65}"/>
    <dgm:cxn modelId="{B0790EC8-F34F-4327-B96E-D7F2002EDC52}" srcId="{CE790170-3AA7-41C3-8445-EAE3FBD980EC}" destId="{488DE233-ABF1-4D7F-B11A-24A0B13AEC16}" srcOrd="2" destOrd="0" parTransId="{899337A7-1F47-4013-AE8F-D405181934ED}" sibTransId="{9163E53A-8515-4664-AE6C-0DE62DFA9286}"/>
    <dgm:cxn modelId="{E4BD80ED-389A-4E21-8C22-A5A32EC85556}" type="presOf" srcId="{3ED6980E-5121-48C6-BD0D-76016AE9965E}" destId="{D8050823-E15D-458D-9CFB-080386D05B98}" srcOrd="0" destOrd="0" presId="urn:microsoft.com/office/officeart/2005/8/layout/default"/>
    <dgm:cxn modelId="{0B84BDEE-7CB6-4C5F-BA2E-6553166D26BB}" type="presOf" srcId="{0F227AE2-D097-442F-97F4-460CA23F212D}" destId="{FA38DEC3-3A19-4F5A-836A-2B04DD8C2805}" srcOrd="0" destOrd="0" presId="urn:microsoft.com/office/officeart/2005/8/layout/default"/>
    <dgm:cxn modelId="{9E8C187D-1E63-45BA-B35B-5371C5202E8A}" type="presParOf" srcId="{BEDCAFAC-5217-4E21-AFCD-D2F78B9CA458}" destId="{FA38DEC3-3A19-4F5A-836A-2B04DD8C2805}" srcOrd="0" destOrd="0" presId="urn:microsoft.com/office/officeart/2005/8/layout/default"/>
    <dgm:cxn modelId="{643B9F2E-9332-4ED7-AA6B-061E25F33690}" type="presParOf" srcId="{BEDCAFAC-5217-4E21-AFCD-D2F78B9CA458}" destId="{59AEA8F1-EEBC-4096-BD0B-1C63AA1C0255}" srcOrd="1" destOrd="0" presId="urn:microsoft.com/office/officeart/2005/8/layout/default"/>
    <dgm:cxn modelId="{DA9BF850-6372-44DD-A51A-D7F504C63546}" type="presParOf" srcId="{BEDCAFAC-5217-4E21-AFCD-D2F78B9CA458}" destId="{18CD8D1E-09D6-4356-B5AA-B3DD5EB69CF0}" srcOrd="2" destOrd="0" presId="urn:microsoft.com/office/officeart/2005/8/layout/default"/>
    <dgm:cxn modelId="{E1537082-D151-46DA-900A-0804C504FE6D}" type="presParOf" srcId="{BEDCAFAC-5217-4E21-AFCD-D2F78B9CA458}" destId="{47ED1656-FEE3-47B4-93A7-D9581F3E8CE4}" srcOrd="3" destOrd="0" presId="urn:microsoft.com/office/officeart/2005/8/layout/default"/>
    <dgm:cxn modelId="{79446240-5A41-4B6B-B131-9FA8EC7771B6}" type="presParOf" srcId="{BEDCAFAC-5217-4E21-AFCD-D2F78B9CA458}" destId="{218BD2AE-A81D-46C3-A35C-948D70CBDF2E}" srcOrd="4" destOrd="0" presId="urn:microsoft.com/office/officeart/2005/8/layout/default"/>
    <dgm:cxn modelId="{D86ED7A0-41D8-4558-A6D3-BAFB47E8B364}" type="presParOf" srcId="{BEDCAFAC-5217-4E21-AFCD-D2F78B9CA458}" destId="{19359FE6-B181-4C67-B438-F8BB6D68C4CD}" srcOrd="5" destOrd="0" presId="urn:microsoft.com/office/officeart/2005/8/layout/default"/>
    <dgm:cxn modelId="{7B73662D-03BC-481F-BE1D-2769915366C4}" type="presParOf" srcId="{BEDCAFAC-5217-4E21-AFCD-D2F78B9CA458}" destId="{7082458B-1C9F-4B14-9B13-88891745AE55}" srcOrd="6" destOrd="0" presId="urn:microsoft.com/office/officeart/2005/8/layout/default"/>
    <dgm:cxn modelId="{9448D2E0-E71F-4944-A42B-677D7A7F81CF}" type="presParOf" srcId="{BEDCAFAC-5217-4E21-AFCD-D2F78B9CA458}" destId="{82F0F7F7-F71C-49E5-8917-D343B75961B1}" srcOrd="7" destOrd="0" presId="urn:microsoft.com/office/officeart/2005/8/layout/default"/>
    <dgm:cxn modelId="{8CE51A08-DDF6-4E92-BD69-D7C6A33BF923}" type="presParOf" srcId="{BEDCAFAC-5217-4E21-AFCD-D2F78B9CA458}" destId="{0B897F03-1906-40CF-8438-44CE58280B47}" srcOrd="8" destOrd="0" presId="urn:microsoft.com/office/officeart/2005/8/layout/default"/>
    <dgm:cxn modelId="{C292633F-48FE-456D-B86C-22EDF8C1BC79}" type="presParOf" srcId="{BEDCAFAC-5217-4E21-AFCD-D2F78B9CA458}" destId="{A56C58F3-07D4-45E4-81C0-CA72B2997281}" srcOrd="9" destOrd="0" presId="urn:microsoft.com/office/officeart/2005/8/layout/default"/>
    <dgm:cxn modelId="{432AA7D5-ABBB-463C-AFA9-BFF414C58389}" type="presParOf" srcId="{BEDCAFAC-5217-4E21-AFCD-D2F78B9CA458}" destId="{D1134E19-F062-4DFC-B5E2-A3A2AF06D185}" srcOrd="10" destOrd="0" presId="urn:microsoft.com/office/officeart/2005/8/layout/default"/>
    <dgm:cxn modelId="{93397D06-F110-446F-9608-BB8FB888267C}" type="presParOf" srcId="{BEDCAFAC-5217-4E21-AFCD-D2F78B9CA458}" destId="{23B3C46B-3B7C-4351-BBBE-47A776A96AC6}" srcOrd="11" destOrd="0" presId="urn:microsoft.com/office/officeart/2005/8/layout/default"/>
    <dgm:cxn modelId="{F66024AA-2A1C-4BCD-88D6-8FC50B86E662}" type="presParOf" srcId="{BEDCAFAC-5217-4E21-AFCD-D2F78B9CA458}" destId="{D8050823-E15D-458D-9CFB-080386D05B98}" srcOrd="12" destOrd="0" presId="urn:microsoft.com/office/officeart/2005/8/layout/default"/>
    <dgm:cxn modelId="{5A4A41F6-702C-4F6B-A9A1-BFFFB571B84A}" type="presParOf" srcId="{BEDCAFAC-5217-4E21-AFCD-D2F78B9CA458}" destId="{AEADB211-6561-4F8E-9DBE-6FCC639D953A}" srcOrd="13" destOrd="0" presId="urn:microsoft.com/office/officeart/2005/8/layout/default"/>
    <dgm:cxn modelId="{CE331EBC-E7D8-4A12-BFE9-C5D6F0662B81}" type="presParOf" srcId="{BEDCAFAC-5217-4E21-AFCD-D2F78B9CA458}" destId="{6BD7939A-7CF8-4EA7-B652-4BD77316D010}" srcOrd="14" destOrd="0" presId="urn:microsoft.com/office/officeart/2005/8/layout/default"/>
    <dgm:cxn modelId="{2CAB621D-416A-4702-AC68-6E9BE97297DF}" type="presParOf" srcId="{BEDCAFAC-5217-4E21-AFCD-D2F78B9CA458}" destId="{BA51E8FC-0259-4CF8-A2DE-4BC1C6A9460B}" srcOrd="15" destOrd="0" presId="urn:microsoft.com/office/officeart/2005/8/layout/default"/>
    <dgm:cxn modelId="{1C1D54D4-C60E-4464-8C8D-B01099F74DC2}" type="presParOf" srcId="{BEDCAFAC-5217-4E21-AFCD-D2F78B9CA458}" destId="{0F5A7B09-DCFA-4942-8A23-7FF3617C08C7}" srcOrd="1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BD2D79-000D-4470-897F-10B0A4169E87}" type="doc">
      <dgm:prSet loTypeId="urn:microsoft.com/office/officeart/2005/8/layout/cycle3" loCatId="cycle" qsTypeId="urn:microsoft.com/office/officeart/2005/8/quickstyle/simple3" qsCatId="simple" csTypeId="urn:microsoft.com/office/officeart/2005/8/colors/accent1_2" csCatId="accent1" phldr="1"/>
      <dgm:spPr/>
      <dgm:t>
        <a:bodyPr/>
        <a:lstStyle/>
        <a:p>
          <a:endParaRPr lang="en-US"/>
        </a:p>
      </dgm:t>
    </dgm:pt>
    <dgm:pt modelId="{AAD5BEB2-07FA-4CBB-93BD-6D69664D5FC2}">
      <dgm:prSet/>
      <dgm:spPr/>
      <dgm:t>
        <a:bodyPr/>
        <a:lstStyle/>
        <a:p>
          <a:r>
            <a:rPr lang="en-GB" dirty="0"/>
            <a:t>Combined treatment plan</a:t>
          </a:r>
          <a:endParaRPr lang="en-US" dirty="0"/>
        </a:p>
      </dgm:t>
    </dgm:pt>
    <dgm:pt modelId="{222E07E2-FB35-49DC-BB85-863D1EDBE619}" type="parTrans" cxnId="{4300FA14-0E9A-4C10-A2B3-782BF1E146B8}">
      <dgm:prSet/>
      <dgm:spPr/>
      <dgm:t>
        <a:bodyPr/>
        <a:lstStyle/>
        <a:p>
          <a:endParaRPr lang="en-US"/>
        </a:p>
      </dgm:t>
    </dgm:pt>
    <dgm:pt modelId="{90774776-7652-4FBE-B629-F4A50D0987CE}" type="sibTrans" cxnId="{4300FA14-0E9A-4C10-A2B3-782BF1E146B8}">
      <dgm:prSet/>
      <dgm:spPr/>
      <dgm:t>
        <a:bodyPr/>
        <a:lstStyle/>
        <a:p>
          <a:endParaRPr lang="en-US"/>
        </a:p>
      </dgm:t>
    </dgm:pt>
    <dgm:pt modelId="{6D5C6AE8-B15C-4B89-80DB-9AC9CE4A8AD9}">
      <dgm:prSet/>
      <dgm:spPr/>
      <dgm:t>
        <a:bodyPr/>
        <a:lstStyle/>
        <a:p>
          <a:r>
            <a:rPr lang="en-GB" dirty="0"/>
            <a:t>Qualified professional to build a rapport with the patients</a:t>
          </a:r>
          <a:endParaRPr lang="en-US" dirty="0"/>
        </a:p>
      </dgm:t>
    </dgm:pt>
    <dgm:pt modelId="{9FBA43F6-8CC5-4F22-A4CC-EE89946F22F2}" type="parTrans" cxnId="{1DE9B546-3725-448A-9942-5311D08765A6}">
      <dgm:prSet/>
      <dgm:spPr/>
      <dgm:t>
        <a:bodyPr/>
        <a:lstStyle/>
        <a:p>
          <a:endParaRPr lang="en-US"/>
        </a:p>
      </dgm:t>
    </dgm:pt>
    <dgm:pt modelId="{9219E3E7-775E-4233-8DE3-DE29A782EFE7}" type="sibTrans" cxnId="{1DE9B546-3725-448A-9942-5311D08765A6}">
      <dgm:prSet/>
      <dgm:spPr/>
      <dgm:t>
        <a:bodyPr/>
        <a:lstStyle/>
        <a:p>
          <a:endParaRPr lang="en-US"/>
        </a:p>
      </dgm:t>
    </dgm:pt>
    <dgm:pt modelId="{EF111BC4-5566-4940-B5E3-F841F650EA28}">
      <dgm:prSet/>
      <dgm:spPr/>
      <dgm:t>
        <a:bodyPr/>
        <a:lstStyle/>
        <a:p>
          <a:r>
            <a:rPr lang="en-GB"/>
            <a:t>Psychoeducation approach </a:t>
          </a:r>
          <a:endParaRPr lang="en-US"/>
        </a:p>
      </dgm:t>
    </dgm:pt>
    <dgm:pt modelId="{EE89BFE1-6064-4D4C-AD87-9E3322459878}" type="parTrans" cxnId="{28CC064D-46F8-4DAE-88A1-C88917FD1949}">
      <dgm:prSet/>
      <dgm:spPr/>
      <dgm:t>
        <a:bodyPr/>
        <a:lstStyle/>
        <a:p>
          <a:endParaRPr lang="en-US"/>
        </a:p>
      </dgm:t>
    </dgm:pt>
    <dgm:pt modelId="{14319CA3-1335-4483-9782-475A44733BE2}" type="sibTrans" cxnId="{28CC064D-46F8-4DAE-88A1-C88917FD1949}">
      <dgm:prSet/>
      <dgm:spPr/>
      <dgm:t>
        <a:bodyPr/>
        <a:lstStyle/>
        <a:p>
          <a:endParaRPr lang="en-US"/>
        </a:p>
      </dgm:t>
    </dgm:pt>
    <dgm:pt modelId="{AD55F617-0636-4422-8A0E-88FC1D828EB1}">
      <dgm:prSet/>
      <dgm:spPr/>
      <dgm:t>
        <a:bodyPr/>
        <a:lstStyle/>
        <a:p>
          <a:r>
            <a:rPr lang="en-GB"/>
            <a:t>Watchful waiting</a:t>
          </a:r>
          <a:endParaRPr lang="en-US"/>
        </a:p>
      </dgm:t>
    </dgm:pt>
    <dgm:pt modelId="{761A6361-34A8-4346-A628-979B04266FAE}" type="parTrans" cxnId="{91227F6D-B6AF-43E9-A2EE-9F623E8FF7C0}">
      <dgm:prSet/>
      <dgm:spPr/>
      <dgm:t>
        <a:bodyPr/>
        <a:lstStyle/>
        <a:p>
          <a:endParaRPr lang="en-US"/>
        </a:p>
      </dgm:t>
    </dgm:pt>
    <dgm:pt modelId="{6DAF0BB4-5D7C-463C-9202-4BE376EC9DA1}" type="sibTrans" cxnId="{91227F6D-B6AF-43E9-A2EE-9F623E8FF7C0}">
      <dgm:prSet/>
      <dgm:spPr/>
      <dgm:t>
        <a:bodyPr/>
        <a:lstStyle/>
        <a:p>
          <a:endParaRPr lang="en-US"/>
        </a:p>
      </dgm:t>
    </dgm:pt>
    <dgm:pt modelId="{846F75B4-AF1A-48AB-B933-3836D62AD54F}">
      <dgm:prSet/>
      <dgm:spPr/>
      <dgm:t>
        <a:bodyPr/>
        <a:lstStyle/>
        <a:p>
          <a:r>
            <a:rPr lang="en-GB" dirty="0"/>
            <a:t>Initial treatment 4-6 weeks of weekly individual CBT</a:t>
          </a:r>
          <a:endParaRPr lang="en-US" dirty="0"/>
        </a:p>
      </dgm:t>
    </dgm:pt>
    <dgm:pt modelId="{668C4163-218F-4628-906A-C4BECBD58854}" type="parTrans" cxnId="{7F15978E-0FDD-4228-BF9B-C474C9162250}">
      <dgm:prSet/>
      <dgm:spPr/>
      <dgm:t>
        <a:bodyPr/>
        <a:lstStyle/>
        <a:p>
          <a:endParaRPr lang="en-US"/>
        </a:p>
      </dgm:t>
    </dgm:pt>
    <dgm:pt modelId="{7778A059-84B4-4706-B697-F3B5A89BB897}" type="sibTrans" cxnId="{7F15978E-0FDD-4228-BF9B-C474C9162250}">
      <dgm:prSet/>
      <dgm:spPr/>
      <dgm:t>
        <a:bodyPr/>
        <a:lstStyle/>
        <a:p>
          <a:endParaRPr lang="en-US"/>
        </a:p>
      </dgm:t>
    </dgm:pt>
    <dgm:pt modelId="{C9632493-1F40-4DC1-B125-56106CCAB1BD}">
      <dgm:prSet/>
      <dgm:spPr/>
      <dgm:t>
        <a:bodyPr/>
        <a:lstStyle/>
        <a:p>
          <a:r>
            <a:rPr lang="en-GB"/>
            <a:t>Assess progress after initial treatment</a:t>
          </a:r>
          <a:endParaRPr lang="en-US"/>
        </a:p>
      </dgm:t>
    </dgm:pt>
    <dgm:pt modelId="{B6DF4BC6-D83F-44F5-B5A9-971FEDE5AD2B}" type="parTrans" cxnId="{FA26018D-D6E5-4FFD-A5CB-04A7F73EE44A}">
      <dgm:prSet/>
      <dgm:spPr/>
      <dgm:t>
        <a:bodyPr/>
        <a:lstStyle/>
        <a:p>
          <a:endParaRPr lang="en-US"/>
        </a:p>
      </dgm:t>
    </dgm:pt>
    <dgm:pt modelId="{768AFC3D-A4F5-47E7-8DFD-7DDB4A70F57B}" type="sibTrans" cxnId="{FA26018D-D6E5-4FFD-A5CB-04A7F73EE44A}">
      <dgm:prSet/>
      <dgm:spPr/>
      <dgm:t>
        <a:bodyPr/>
        <a:lstStyle/>
        <a:p>
          <a:endParaRPr lang="en-US"/>
        </a:p>
      </dgm:t>
    </dgm:pt>
    <dgm:pt modelId="{23890C06-8E27-47A0-B750-20BB0C710733}">
      <dgm:prSet/>
      <dgm:spPr/>
      <dgm:t>
        <a:bodyPr/>
        <a:lstStyle/>
        <a:p>
          <a:r>
            <a:rPr lang="en-GB"/>
            <a:t>Introduce SSRI along side CBT </a:t>
          </a:r>
          <a:endParaRPr lang="en-US"/>
        </a:p>
      </dgm:t>
    </dgm:pt>
    <dgm:pt modelId="{7B5D7ACE-04F1-4525-9771-6F70D7698C9A}" type="parTrans" cxnId="{5EF1E159-2F3A-449C-9051-4DC79C13AD44}">
      <dgm:prSet/>
      <dgm:spPr/>
      <dgm:t>
        <a:bodyPr/>
        <a:lstStyle/>
        <a:p>
          <a:endParaRPr lang="en-US"/>
        </a:p>
      </dgm:t>
    </dgm:pt>
    <dgm:pt modelId="{333BD561-7C0B-462B-A2DE-F0A351790345}" type="sibTrans" cxnId="{5EF1E159-2F3A-449C-9051-4DC79C13AD44}">
      <dgm:prSet/>
      <dgm:spPr/>
      <dgm:t>
        <a:bodyPr/>
        <a:lstStyle/>
        <a:p>
          <a:endParaRPr lang="en-US"/>
        </a:p>
      </dgm:t>
    </dgm:pt>
    <dgm:pt modelId="{A017D665-AA34-4435-A824-52EA42231354}">
      <dgm:prSet/>
      <dgm:spPr/>
      <dgm:t>
        <a:bodyPr/>
        <a:lstStyle/>
        <a:p>
          <a:r>
            <a:rPr lang="en-GB"/>
            <a:t>Monitor weekly until side effects subside</a:t>
          </a:r>
          <a:endParaRPr lang="en-US"/>
        </a:p>
      </dgm:t>
    </dgm:pt>
    <dgm:pt modelId="{32810C00-D6E0-46A8-ACFC-D03A071879E3}" type="parTrans" cxnId="{068FD3B8-5FAF-4FF7-9D2B-928649E00331}">
      <dgm:prSet/>
      <dgm:spPr/>
      <dgm:t>
        <a:bodyPr/>
        <a:lstStyle/>
        <a:p>
          <a:endParaRPr lang="en-US"/>
        </a:p>
      </dgm:t>
    </dgm:pt>
    <dgm:pt modelId="{68B76000-017A-40EA-A612-EF95F2139D08}" type="sibTrans" cxnId="{068FD3B8-5FAF-4FF7-9D2B-928649E00331}">
      <dgm:prSet/>
      <dgm:spPr/>
      <dgm:t>
        <a:bodyPr/>
        <a:lstStyle/>
        <a:p>
          <a:endParaRPr lang="en-US"/>
        </a:p>
      </dgm:t>
    </dgm:pt>
    <dgm:pt modelId="{648C7C11-3078-47BE-BC8C-9D77E016C0C3}">
      <dgm:prSet/>
      <dgm:spPr/>
      <dgm:t>
        <a:bodyPr/>
        <a:lstStyle/>
        <a:p>
          <a:r>
            <a:rPr lang="en-GB" dirty="0"/>
            <a:t>Assess progress after another 4-6 weeks continually</a:t>
          </a:r>
          <a:endParaRPr lang="en-US" dirty="0"/>
        </a:p>
      </dgm:t>
    </dgm:pt>
    <dgm:pt modelId="{084BDD26-D84D-4005-8290-922D7215AFAC}" type="parTrans" cxnId="{61F04BBA-3F68-43A2-ACD3-A3B4EBEACB7A}">
      <dgm:prSet/>
      <dgm:spPr/>
      <dgm:t>
        <a:bodyPr/>
        <a:lstStyle/>
        <a:p>
          <a:endParaRPr lang="en-US"/>
        </a:p>
      </dgm:t>
    </dgm:pt>
    <dgm:pt modelId="{CA5ACB1A-7A24-40F4-BE09-C63E2D7B1283}" type="sibTrans" cxnId="{61F04BBA-3F68-43A2-ACD3-A3B4EBEACB7A}">
      <dgm:prSet/>
      <dgm:spPr/>
      <dgm:t>
        <a:bodyPr/>
        <a:lstStyle/>
        <a:p>
          <a:endParaRPr lang="en-US"/>
        </a:p>
      </dgm:t>
    </dgm:pt>
    <dgm:pt modelId="{2C25C162-00B1-4DC0-AEF9-D584228B7839}" type="pres">
      <dgm:prSet presAssocID="{B4BD2D79-000D-4470-897F-10B0A4169E87}" presName="Name0" presStyleCnt="0">
        <dgm:presLayoutVars>
          <dgm:dir/>
          <dgm:resizeHandles val="exact"/>
        </dgm:presLayoutVars>
      </dgm:prSet>
      <dgm:spPr/>
    </dgm:pt>
    <dgm:pt modelId="{1327DF78-B941-404A-A20B-0AD62CACD890}" type="pres">
      <dgm:prSet presAssocID="{B4BD2D79-000D-4470-897F-10B0A4169E87}" presName="cycle" presStyleCnt="0"/>
      <dgm:spPr/>
    </dgm:pt>
    <dgm:pt modelId="{883D8105-9915-4522-8B7A-66E62879BE35}" type="pres">
      <dgm:prSet presAssocID="{AAD5BEB2-07FA-4CBB-93BD-6D69664D5FC2}" presName="nodeFirstNode" presStyleLbl="node1" presStyleIdx="0" presStyleCnt="9">
        <dgm:presLayoutVars>
          <dgm:bulletEnabled val="1"/>
        </dgm:presLayoutVars>
      </dgm:prSet>
      <dgm:spPr/>
    </dgm:pt>
    <dgm:pt modelId="{2A54933E-828B-466C-BAD1-25658D79868A}" type="pres">
      <dgm:prSet presAssocID="{90774776-7652-4FBE-B629-F4A50D0987CE}" presName="sibTransFirstNode" presStyleLbl="bgShp" presStyleIdx="0" presStyleCnt="1"/>
      <dgm:spPr/>
    </dgm:pt>
    <dgm:pt modelId="{B410AAAA-B1C5-4E68-BAD0-943EC12B5874}" type="pres">
      <dgm:prSet presAssocID="{6D5C6AE8-B15C-4B89-80DB-9AC9CE4A8AD9}" presName="nodeFollowingNodes" presStyleLbl="node1" presStyleIdx="1" presStyleCnt="9" custRadScaleRad="101323" custRadScaleInc="20506">
        <dgm:presLayoutVars>
          <dgm:bulletEnabled val="1"/>
        </dgm:presLayoutVars>
      </dgm:prSet>
      <dgm:spPr/>
    </dgm:pt>
    <dgm:pt modelId="{BA6F85CF-E130-4AD4-9AF5-C269D42D0D59}" type="pres">
      <dgm:prSet presAssocID="{EF111BC4-5566-4940-B5E3-F841F650EA28}" presName="nodeFollowingNodes" presStyleLbl="node1" presStyleIdx="2" presStyleCnt="9">
        <dgm:presLayoutVars>
          <dgm:bulletEnabled val="1"/>
        </dgm:presLayoutVars>
      </dgm:prSet>
      <dgm:spPr/>
    </dgm:pt>
    <dgm:pt modelId="{EC8B2A6E-DF66-46AB-8E3D-D41E5BBD076A}" type="pres">
      <dgm:prSet presAssocID="{AD55F617-0636-4422-8A0E-88FC1D828EB1}" presName="nodeFollowingNodes" presStyleLbl="node1" presStyleIdx="3" presStyleCnt="9">
        <dgm:presLayoutVars>
          <dgm:bulletEnabled val="1"/>
        </dgm:presLayoutVars>
      </dgm:prSet>
      <dgm:spPr/>
    </dgm:pt>
    <dgm:pt modelId="{4B7992AB-5BC3-463B-A580-1B7ACA6D90F5}" type="pres">
      <dgm:prSet presAssocID="{846F75B4-AF1A-48AB-B933-3836D62AD54F}" presName="nodeFollowingNodes" presStyleLbl="node1" presStyleIdx="4" presStyleCnt="9">
        <dgm:presLayoutVars>
          <dgm:bulletEnabled val="1"/>
        </dgm:presLayoutVars>
      </dgm:prSet>
      <dgm:spPr/>
    </dgm:pt>
    <dgm:pt modelId="{A5DC5553-0D40-463E-B3C8-B9989533B63B}" type="pres">
      <dgm:prSet presAssocID="{C9632493-1F40-4DC1-B125-56106CCAB1BD}" presName="nodeFollowingNodes" presStyleLbl="node1" presStyleIdx="5" presStyleCnt="9">
        <dgm:presLayoutVars>
          <dgm:bulletEnabled val="1"/>
        </dgm:presLayoutVars>
      </dgm:prSet>
      <dgm:spPr/>
    </dgm:pt>
    <dgm:pt modelId="{1EB8A967-2887-435F-BAF9-2D0F021EC0FB}" type="pres">
      <dgm:prSet presAssocID="{23890C06-8E27-47A0-B750-20BB0C710733}" presName="nodeFollowingNodes" presStyleLbl="node1" presStyleIdx="6" presStyleCnt="9">
        <dgm:presLayoutVars>
          <dgm:bulletEnabled val="1"/>
        </dgm:presLayoutVars>
      </dgm:prSet>
      <dgm:spPr/>
    </dgm:pt>
    <dgm:pt modelId="{60FB0EF2-162E-4DB9-8782-ACA52327C433}" type="pres">
      <dgm:prSet presAssocID="{A017D665-AA34-4435-A824-52EA42231354}" presName="nodeFollowingNodes" presStyleLbl="node1" presStyleIdx="7" presStyleCnt="9">
        <dgm:presLayoutVars>
          <dgm:bulletEnabled val="1"/>
        </dgm:presLayoutVars>
      </dgm:prSet>
      <dgm:spPr/>
    </dgm:pt>
    <dgm:pt modelId="{B5B5981D-544A-4A2E-A4BB-8195F9A2907A}" type="pres">
      <dgm:prSet presAssocID="{648C7C11-3078-47BE-BC8C-9D77E016C0C3}" presName="nodeFollowingNodes" presStyleLbl="node1" presStyleIdx="8" presStyleCnt="9" custRadScaleRad="106201" custRadScaleInc="-15708">
        <dgm:presLayoutVars>
          <dgm:bulletEnabled val="1"/>
        </dgm:presLayoutVars>
      </dgm:prSet>
      <dgm:spPr/>
    </dgm:pt>
  </dgm:ptLst>
  <dgm:cxnLst>
    <dgm:cxn modelId="{AE7A1A01-414C-4ABA-BD6A-112827B598B9}" type="presOf" srcId="{AD55F617-0636-4422-8A0E-88FC1D828EB1}" destId="{EC8B2A6E-DF66-46AB-8E3D-D41E5BBD076A}" srcOrd="0" destOrd="0" presId="urn:microsoft.com/office/officeart/2005/8/layout/cycle3"/>
    <dgm:cxn modelId="{850A9509-0435-4BE7-9857-9C584B1E728E}" type="presOf" srcId="{90774776-7652-4FBE-B629-F4A50D0987CE}" destId="{2A54933E-828B-466C-BAD1-25658D79868A}" srcOrd="0" destOrd="0" presId="urn:microsoft.com/office/officeart/2005/8/layout/cycle3"/>
    <dgm:cxn modelId="{4300FA14-0E9A-4C10-A2B3-782BF1E146B8}" srcId="{B4BD2D79-000D-4470-897F-10B0A4169E87}" destId="{AAD5BEB2-07FA-4CBB-93BD-6D69664D5FC2}" srcOrd="0" destOrd="0" parTransId="{222E07E2-FB35-49DC-BB85-863D1EDBE619}" sibTransId="{90774776-7652-4FBE-B629-F4A50D0987CE}"/>
    <dgm:cxn modelId="{ACA9481A-206A-4084-A339-C7CD99D160B2}" type="presOf" srcId="{EF111BC4-5566-4940-B5E3-F841F650EA28}" destId="{BA6F85CF-E130-4AD4-9AF5-C269D42D0D59}" srcOrd="0" destOrd="0" presId="urn:microsoft.com/office/officeart/2005/8/layout/cycle3"/>
    <dgm:cxn modelId="{1DE9B546-3725-448A-9942-5311D08765A6}" srcId="{B4BD2D79-000D-4470-897F-10B0A4169E87}" destId="{6D5C6AE8-B15C-4B89-80DB-9AC9CE4A8AD9}" srcOrd="1" destOrd="0" parTransId="{9FBA43F6-8CC5-4F22-A4CC-EE89946F22F2}" sibTransId="{9219E3E7-775E-4233-8DE3-DE29A782EFE7}"/>
    <dgm:cxn modelId="{28CC064D-46F8-4DAE-88A1-C88917FD1949}" srcId="{B4BD2D79-000D-4470-897F-10B0A4169E87}" destId="{EF111BC4-5566-4940-B5E3-F841F650EA28}" srcOrd="2" destOrd="0" parTransId="{EE89BFE1-6064-4D4C-AD87-9E3322459878}" sibTransId="{14319CA3-1335-4483-9782-475A44733BE2}"/>
    <dgm:cxn modelId="{91227F6D-B6AF-43E9-A2EE-9F623E8FF7C0}" srcId="{B4BD2D79-000D-4470-897F-10B0A4169E87}" destId="{AD55F617-0636-4422-8A0E-88FC1D828EB1}" srcOrd="3" destOrd="0" parTransId="{761A6361-34A8-4346-A628-979B04266FAE}" sibTransId="{6DAF0BB4-5D7C-463C-9202-4BE376EC9DA1}"/>
    <dgm:cxn modelId="{64624D74-4F6A-4E79-B2FE-38C416220886}" type="presOf" srcId="{6D5C6AE8-B15C-4B89-80DB-9AC9CE4A8AD9}" destId="{B410AAAA-B1C5-4E68-BAD0-943EC12B5874}" srcOrd="0" destOrd="0" presId="urn:microsoft.com/office/officeart/2005/8/layout/cycle3"/>
    <dgm:cxn modelId="{5EF1E159-2F3A-449C-9051-4DC79C13AD44}" srcId="{B4BD2D79-000D-4470-897F-10B0A4169E87}" destId="{23890C06-8E27-47A0-B750-20BB0C710733}" srcOrd="6" destOrd="0" parTransId="{7B5D7ACE-04F1-4525-9771-6F70D7698C9A}" sibTransId="{333BD561-7C0B-462B-A2DE-F0A351790345}"/>
    <dgm:cxn modelId="{8960A47F-986F-465D-811D-41479D60C0A1}" type="presOf" srcId="{AAD5BEB2-07FA-4CBB-93BD-6D69664D5FC2}" destId="{883D8105-9915-4522-8B7A-66E62879BE35}" srcOrd="0" destOrd="0" presId="urn:microsoft.com/office/officeart/2005/8/layout/cycle3"/>
    <dgm:cxn modelId="{487BC582-769A-47B4-B9D2-069A20E131A1}" type="presOf" srcId="{846F75B4-AF1A-48AB-B933-3836D62AD54F}" destId="{4B7992AB-5BC3-463B-A580-1B7ACA6D90F5}" srcOrd="0" destOrd="0" presId="urn:microsoft.com/office/officeart/2005/8/layout/cycle3"/>
    <dgm:cxn modelId="{FA26018D-D6E5-4FFD-A5CB-04A7F73EE44A}" srcId="{B4BD2D79-000D-4470-897F-10B0A4169E87}" destId="{C9632493-1F40-4DC1-B125-56106CCAB1BD}" srcOrd="5" destOrd="0" parTransId="{B6DF4BC6-D83F-44F5-B5A9-971FEDE5AD2B}" sibTransId="{768AFC3D-A4F5-47E7-8DFD-7DDB4A70F57B}"/>
    <dgm:cxn modelId="{7F15978E-0FDD-4228-BF9B-C474C9162250}" srcId="{B4BD2D79-000D-4470-897F-10B0A4169E87}" destId="{846F75B4-AF1A-48AB-B933-3836D62AD54F}" srcOrd="4" destOrd="0" parTransId="{668C4163-218F-4628-906A-C4BECBD58854}" sibTransId="{7778A059-84B4-4706-B697-F3B5A89BB897}"/>
    <dgm:cxn modelId="{5B5946AD-A007-48EC-A192-6F5D046BF010}" type="presOf" srcId="{23890C06-8E27-47A0-B750-20BB0C710733}" destId="{1EB8A967-2887-435F-BAF9-2D0F021EC0FB}" srcOrd="0" destOrd="0" presId="urn:microsoft.com/office/officeart/2005/8/layout/cycle3"/>
    <dgm:cxn modelId="{068FD3B8-5FAF-4FF7-9D2B-928649E00331}" srcId="{B4BD2D79-000D-4470-897F-10B0A4169E87}" destId="{A017D665-AA34-4435-A824-52EA42231354}" srcOrd="7" destOrd="0" parTransId="{32810C00-D6E0-46A8-ACFC-D03A071879E3}" sibTransId="{68B76000-017A-40EA-A612-EF95F2139D08}"/>
    <dgm:cxn modelId="{61F04BBA-3F68-43A2-ACD3-A3B4EBEACB7A}" srcId="{B4BD2D79-000D-4470-897F-10B0A4169E87}" destId="{648C7C11-3078-47BE-BC8C-9D77E016C0C3}" srcOrd="8" destOrd="0" parTransId="{084BDD26-D84D-4005-8290-922D7215AFAC}" sibTransId="{CA5ACB1A-7A24-40F4-BE09-C63E2D7B1283}"/>
    <dgm:cxn modelId="{F319D6CB-4DEA-4A12-BAE5-6151CCBDD9AD}" type="presOf" srcId="{648C7C11-3078-47BE-BC8C-9D77E016C0C3}" destId="{B5B5981D-544A-4A2E-A4BB-8195F9A2907A}" srcOrd="0" destOrd="0" presId="urn:microsoft.com/office/officeart/2005/8/layout/cycle3"/>
    <dgm:cxn modelId="{9784E4D9-393F-46BA-BAFF-A505AF6DD77C}" type="presOf" srcId="{B4BD2D79-000D-4470-897F-10B0A4169E87}" destId="{2C25C162-00B1-4DC0-AEF9-D584228B7839}" srcOrd="0" destOrd="0" presId="urn:microsoft.com/office/officeart/2005/8/layout/cycle3"/>
    <dgm:cxn modelId="{2757B5E4-2EDA-4E95-BA76-D90F7FC4FC37}" type="presOf" srcId="{A017D665-AA34-4435-A824-52EA42231354}" destId="{60FB0EF2-162E-4DB9-8782-ACA52327C433}" srcOrd="0" destOrd="0" presId="urn:microsoft.com/office/officeart/2005/8/layout/cycle3"/>
    <dgm:cxn modelId="{0568A2F4-BF88-4EC6-9EA1-21FF662F97D3}" type="presOf" srcId="{C9632493-1F40-4DC1-B125-56106CCAB1BD}" destId="{A5DC5553-0D40-463E-B3C8-B9989533B63B}" srcOrd="0" destOrd="0" presId="urn:microsoft.com/office/officeart/2005/8/layout/cycle3"/>
    <dgm:cxn modelId="{A78EFEEB-D409-49AA-9FEB-97D6B7B484D7}" type="presParOf" srcId="{2C25C162-00B1-4DC0-AEF9-D584228B7839}" destId="{1327DF78-B941-404A-A20B-0AD62CACD890}" srcOrd="0" destOrd="0" presId="urn:microsoft.com/office/officeart/2005/8/layout/cycle3"/>
    <dgm:cxn modelId="{BA9FC422-88F2-4EFE-A653-FEFF43EF4C80}" type="presParOf" srcId="{1327DF78-B941-404A-A20B-0AD62CACD890}" destId="{883D8105-9915-4522-8B7A-66E62879BE35}" srcOrd="0" destOrd="0" presId="urn:microsoft.com/office/officeart/2005/8/layout/cycle3"/>
    <dgm:cxn modelId="{D10790A5-E60C-4803-B6EA-FF017FF982D2}" type="presParOf" srcId="{1327DF78-B941-404A-A20B-0AD62CACD890}" destId="{2A54933E-828B-466C-BAD1-25658D79868A}" srcOrd="1" destOrd="0" presId="urn:microsoft.com/office/officeart/2005/8/layout/cycle3"/>
    <dgm:cxn modelId="{B92D4C03-933F-49B5-9C62-53138A498573}" type="presParOf" srcId="{1327DF78-B941-404A-A20B-0AD62CACD890}" destId="{B410AAAA-B1C5-4E68-BAD0-943EC12B5874}" srcOrd="2" destOrd="0" presId="urn:microsoft.com/office/officeart/2005/8/layout/cycle3"/>
    <dgm:cxn modelId="{54013313-8A68-4C26-83CB-D86B7FA66187}" type="presParOf" srcId="{1327DF78-B941-404A-A20B-0AD62CACD890}" destId="{BA6F85CF-E130-4AD4-9AF5-C269D42D0D59}" srcOrd="3" destOrd="0" presId="urn:microsoft.com/office/officeart/2005/8/layout/cycle3"/>
    <dgm:cxn modelId="{6F06FCCE-9635-4FA7-8E94-965F23F6A945}" type="presParOf" srcId="{1327DF78-B941-404A-A20B-0AD62CACD890}" destId="{EC8B2A6E-DF66-46AB-8E3D-D41E5BBD076A}" srcOrd="4" destOrd="0" presId="urn:microsoft.com/office/officeart/2005/8/layout/cycle3"/>
    <dgm:cxn modelId="{3462F0B3-38A2-45D8-B4AC-539686AF898E}" type="presParOf" srcId="{1327DF78-B941-404A-A20B-0AD62CACD890}" destId="{4B7992AB-5BC3-463B-A580-1B7ACA6D90F5}" srcOrd="5" destOrd="0" presId="urn:microsoft.com/office/officeart/2005/8/layout/cycle3"/>
    <dgm:cxn modelId="{370AEBFC-1FCF-4239-89CB-F8271330F4CB}" type="presParOf" srcId="{1327DF78-B941-404A-A20B-0AD62CACD890}" destId="{A5DC5553-0D40-463E-B3C8-B9989533B63B}" srcOrd="6" destOrd="0" presId="urn:microsoft.com/office/officeart/2005/8/layout/cycle3"/>
    <dgm:cxn modelId="{1F9E1C75-37D1-4F55-ACE0-5C7B4EE5A753}" type="presParOf" srcId="{1327DF78-B941-404A-A20B-0AD62CACD890}" destId="{1EB8A967-2887-435F-BAF9-2D0F021EC0FB}" srcOrd="7" destOrd="0" presId="urn:microsoft.com/office/officeart/2005/8/layout/cycle3"/>
    <dgm:cxn modelId="{6F6C13BB-8C33-4DB4-B500-7045790E571E}" type="presParOf" srcId="{1327DF78-B941-404A-A20B-0AD62CACD890}" destId="{60FB0EF2-162E-4DB9-8782-ACA52327C433}" srcOrd="8" destOrd="0" presId="urn:microsoft.com/office/officeart/2005/8/layout/cycle3"/>
    <dgm:cxn modelId="{EDB9E0F2-8156-4E9E-A2C2-2C80325368D5}" type="presParOf" srcId="{1327DF78-B941-404A-A20B-0AD62CACD890}" destId="{B5B5981D-544A-4A2E-A4BB-8195F9A2907A}" srcOrd="9"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837B97-7DE6-4B2D-8764-AEA175C2AE88}" type="doc">
      <dgm:prSet loTypeId="urn:microsoft.com/office/officeart/2005/8/layout/default" loCatId="list" qsTypeId="urn:microsoft.com/office/officeart/2005/8/quickstyle/simple3" qsCatId="simple" csTypeId="urn:microsoft.com/office/officeart/2005/8/colors/accent1_2" csCatId="accent1"/>
      <dgm:spPr/>
      <dgm:t>
        <a:bodyPr/>
        <a:lstStyle/>
        <a:p>
          <a:endParaRPr lang="en-US"/>
        </a:p>
      </dgm:t>
    </dgm:pt>
    <dgm:pt modelId="{937D6F52-0756-4E97-B575-E999DD6C10C9}">
      <dgm:prSet/>
      <dgm:spPr/>
      <dgm:t>
        <a:bodyPr/>
        <a:lstStyle/>
        <a:p>
          <a:r>
            <a:rPr lang="en-GB" dirty="0"/>
            <a:t>Combining treatment compared to CBT alone will have superior results</a:t>
          </a:r>
          <a:endParaRPr lang="en-US" dirty="0"/>
        </a:p>
      </dgm:t>
    </dgm:pt>
    <dgm:pt modelId="{16669EB1-DB8E-44AB-9CC1-828BFBC162F0}" type="parTrans" cxnId="{D7AE36B1-831C-4F29-A3F7-849E8AABC1CF}">
      <dgm:prSet/>
      <dgm:spPr/>
      <dgm:t>
        <a:bodyPr/>
        <a:lstStyle/>
        <a:p>
          <a:endParaRPr lang="en-US"/>
        </a:p>
      </dgm:t>
    </dgm:pt>
    <dgm:pt modelId="{D0EF05F5-B312-4BE9-9CDA-FC62AB4828F8}" type="sibTrans" cxnId="{D7AE36B1-831C-4F29-A3F7-849E8AABC1CF}">
      <dgm:prSet/>
      <dgm:spPr/>
      <dgm:t>
        <a:bodyPr/>
        <a:lstStyle/>
        <a:p>
          <a:endParaRPr lang="en-US"/>
        </a:p>
      </dgm:t>
    </dgm:pt>
    <dgm:pt modelId="{D703D594-26F0-4ED2-BCD5-74CB532469C0}">
      <dgm:prSet/>
      <dgm:spPr/>
      <dgm:t>
        <a:bodyPr/>
        <a:lstStyle/>
        <a:p>
          <a:r>
            <a:rPr lang="en-GB" dirty="0"/>
            <a:t>CBT is seen to significantly reduce GAD symptoms </a:t>
          </a:r>
          <a:endParaRPr lang="en-US" dirty="0"/>
        </a:p>
      </dgm:t>
    </dgm:pt>
    <dgm:pt modelId="{6DCEF2BF-3172-409D-B87F-D0F2A896AFF4}" type="parTrans" cxnId="{AEF6367B-0A9E-421E-9C3D-CA6022F861B5}">
      <dgm:prSet/>
      <dgm:spPr/>
      <dgm:t>
        <a:bodyPr/>
        <a:lstStyle/>
        <a:p>
          <a:endParaRPr lang="en-US"/>
        </a:p>
      </dgm:t>
    </dgm:pt>
    <dgm:pt modelId="{38959207-55D0-4CB5-8B4E-A5FE5184AE46}" type="sibTrans" cxnId="{AEF6367B-0A9E-421E-9C3D-CA6022F861B5}">
      <dgm:prSet/>
      <dgm:spPr/>
      <dgm:t>
        <a:bodyPr/>
        <a:lstStyle/>
        <a:p>
          <a:endParaRPr lang="en-US"/>
        </a:p>
      </dgm:t>
    </dgm:pt>
    <dgm:pt modelId="{F8547C28-F06B-41DC-AD26-5A64F16D94F9}">
      <dgm:prSet/>
      <dgm:spPr/>
      <dgm:t>
        <a:bodyPr/>
        <a:lstStyle/>
        <a:p>
          <a:r>
            <a:rPr lang="en-GB"/>
            <a:t>CBT has low drop out rates </a:t>
          </a:r>
          <a:endParaRPr lang="en-US"/>
        </a:p>
      </dgm:t>
    </dgm:pt>
    <dgm:pt modelId="{EC904C3E-D7DB-42CD-851A-299FC08AA571}" type="parTrans" cxnId="{3B00098A-EDC4-4979-887C-C090510A1372}">
      <dgm:prSet/>
      <dgm:spPr/>
      <dgm:t>
        <a:bodyPr/>
        <a:lstStyle/>
        <a:p>
          <a:endParaRPr lang="en-US"/>
        </a:p>
      </dgm:t>
    </dgm:pt>
    <dgm:pt modelId="{B4CE24B0-75D8-4971-85FC-84A9A6D854FA}" type="sibTrans" cxnId="{3B00098A-EDC4-4979-887C-C090510A1372}">
      <dgm:prSet/>
      <dgm:spPr/>
      <dgm:t>
        <a:bodyPr/>
        <a:lstStyle/>
        <a:p>
          <a:endParaRPr lang="en-US"/>
        </a:p>
      </dgm:t>
    </dgm:pt>
    <dgm:pt modelId="{CC3903F0-9EF0-4028-98E1-C949425EEE96}">
      <dgm:prSet/>
      <dgm:spPr/>
      <dgm:t>
        <a:bodyPr/>
        <a:lstStyle/>
        <a:p>
          <a:r>
            <a:rPr lang="en-GB"/>
            <a:t>Benefits of CBT are maintained at 6 and 12 month follow ups</a:t>
          </a:r>
          <a:endParaRPr lang="en-US"/>
        </a:p>
      </dgm:t>
    </dgm:pt>
    <dgm:pt modelId="{3663E4BF-1936-4CBD-BDD5-B0D01F8D8E3F}" type="parTrans" cxnId="{0E52BB6A-F4B9-4C2B-A4C1-3A983DC3C6FA}">
      <dgm:prSet/>
      <dgm:spPr/>
      <dgm:t>
        <a:bodyPr/>
        <a:lstStyle/>
        <a:p>
          <a:endParaRPr lang="en-US"/>
        </a:p>
      </dgm:t>
    </dgm:pt>
    <dgm:pt modelId="{C871EABA-9654-4F85-AA0C-2FA0D24C5275}" type="sibTrans" cxnId="{0E52BB6A-F4B9-4C2B-A4C1-3A983DC3C6FA}">
      <dgm:prSet/>
      <dgm:spPr/>
      <dgm:t>
        <a:bodyPr/>
        <a:lstStyle/>
        <a:p>
          <a:endParaRPr lang="en-US"/>
        </a:p>
      </dgm:t>
    </dgm:pt>
    <dgm:pt modelId="{2F2F7800-1D73-495D-98EA-21BD5AFF5F2D}">
      <dgm:prSet/>
      <dgm:spPr/>
      <dgm:t>
        <a:bodyPr/>
        <a:lstStyle/>
        <a:p>
          <a:r>
            <a:rPr lang="en-GB" dirty="0"/>
            <a:t>Antidepressants are superior to pill placebo in treating GAD</a:t>
          </a:r>
          <a:endParaRPr lang="en-US" dirty="0"/>
        </a:p>
      </dgm:t>
    </dgm:pt>
    <dgm:pt modelId="{C5098633-88B8-4958-AC78-6BF708596AD4}" type="parTrans" cxnId="{5678B5B3-5521-4212-94B7-AE1BDDCB2350}">
      <dgm:prSet/>
      <dgm:spPr/>
      <dgm:t>
        <a:bodyPr/>
        <a:lstStyle/>
        <a:p>
          <a:endParaRPr lang="en-US"/>
        </a:p>
      </dgm:t>
    </dgm:pt>
    <dgm:pt modelId="{9A0E9EFA-929F-4CE3-BB43-947939F1DB00}" type="sibTrans" cxnId="{5678B5B3-5521-4212-94B7-AE1BDDCB2350}">
      <dgm:prSet/>
      <dgm:spPr/>
      <dgm:t>
        <a:bodyPr/>
        <a:lstStyle/>
        <a:p>
          <a:endParaRPr lang="en-US"/>
        </a:p>
      </dgm:t>
    </dgm:pt>
    <dgm:pt modelId="{5410C3DB-03C4-4506-9454-8E5E66C12D87}" type="pres">
      <dgm:prSet presAssocID="{6D837B97-7DE6-4B2D-8764-AEA175C2AE88}" presName="diagram" presStyleCnt="0">
        <dgm:presLayoutVars>
          <dgm:dir/>
          <dgm:resizeHandles val="exact"/>
        </dgm:presLayoutVars>
      </dgm:prSet>
      <dgm:spPr/>
    </dgm:pt>
    <dgm:pt modelId="{3344E88C-6D37-4A00-8B26-82C6D06FD079}" type="pres">
      <dgm:prSet presAssocID="{937D6F52-0756-4E97-B575-E999DD6C10C9}" presName="node" presStyleLbl="node1" presStyleIdx="0" presStyleCnt="5">
        <dgm:presLayoutVars>
          <dgm:bulletEnabled val="1"/>
        </dgm:presLayoutVars>
      </dgm:prSet>
      <dgm:spPr/>
    </dgm:pt>
    <dgm:pt modelId="{00F36E5F-3AA5-4972-A130-368C43853DB5}" type="pres">
      <dgm:prSet presAssocID="{D0EF05F5-B312-4BE9-9CDA-FC62AB4828F8}" presName="sibTrans" presStyleCnt="0"/>
      <dgm:spPr/>
    </dgm:pt>
    <dgm:pt modelId="{9342D9DB-6513-4529-8BF6-132E5D55AA51}" type="pres">
      <dgm:prSet presAssocID="{D703D594-26F0-4ED2-BCD5-74CB532469C0}" presName="node" presStyleLbl="node1" presStyleIdx="1" presStyleCnt="5">
        <dgm:presLayoutVars>
          <dgm:bulletEnabled val="1"/>
        </dgm:presLayoutVars>
      </dgm:prSet>
      <dgm:spPr/>
    </dgm:pt>
    <dgm:pt modelId="{0F8BF718-D1B5-4CE3-B50D-AB94824E1489}" type="pres">
      <dgm:prSet presAssocID="{38959207-55D0-4CB5-8B4E-A5FE5184AE46}" presName="sibTrans" presStyleCnt="0"/>
      <dgm:spPr/>
    </dgm:pt>
    <dgm:pt modelId="{A12EDEE8-D5CC-499D-9BF8-095571BC9C7D}" type="pres">
      <dgm:prSet presAssocID="{F8547C28-F06B-41DC-AD26-5A64F16D94F9}" presName="node" presStyleLbl="node1" presStyleIdx="2" presStyleCnt="5">
        <dgm:presLayoutVars>
          <dgm:bulletEnabled val="1"/>
        </dgm:presLayoutVars>
      </dgm:prSet>
      <dgm:spPr/>
    </dgm:pt>
    <dgm:pt modelId="{CA399598-DE5C-489B-B795-BA4B55334EF2}" type="pres">
      <dgm:prSet presAssocID="{B4CE24B0-75D8-4971-85FC-84A9A6D854FA}" presName="sibTrans" presStyleCnt="0"/>
      <dgm:spPr/>
    </dgm:pt>
    <dgm:pt modelId="{733FDFBE-31D0-4E21-89C8-FCF3E93DA562}" type="pres">
      <dgm:prSet presAssocID="{CC3903F0-9EF0-4028-98E1-C949425EEE96}" presName="node" presStyleLbl="node1" presStyleIdx="3" presStyleCnt="5">
        <dgm:presLayoutVars>
          <dgm:bulletEnabled val="1"/>
        </dgm:presLayoutVars>
      </dgm:prSet>
      <dgm:spPr/>
    </dgm:pt>
    <dgm:pt modelId="{5720762A-D8F0-4A85-A99B-76D15866FF8A}" type="pres">
      <dgm:prSet presAssocID="{C871EABA-9654-4F85-AA0C-2FA0D24C5275}" presName="sibTrans" presStyleCnt="0"/>
      <dgm:spPr/>
    </dgm:pt>
    <dgm:pt modelId="{5DE9C8BF-2C15-4889-B988-27151BBB5426}" type="pres">
      <dgm:prSet presAssocID="{2F2F7800-1D73-495D-98EA-21BD5AFF5F2D}" presName="node" presStyleLbl="node1" presStyleIdx="4" presStyleCnt="5">
        <dgm:presLayoutVars>
          <dgm:bulletEnabled val="1"/>
        </dgm:presLayoutVars>
      </dgm:prSet>
      <dgm:spPr/>
    </dgm:pt>
  </dgm:ptLst>
  <dgm:cxnLst>
    <dgm:cxn modelId="{43446423-631F-42A8-84C7-79EF54C4157B}" type="presOf" srcId="{F8547C28-F06B-41DC-AD26-5A64F16D94F9}" destId="{A12EDEE8-D5CC-499D-9BF8-095571BC9C7D}" srcOrd="0" destOrd="0" presId="urn:microsoft.com/office/officeart/2005/8/layout/default"/>
    <dgm:cxn modelId="{F5B3A63D-C802-4E4C-8C47-83F63DA55078}" type="presOf" srcId="{CC3903F0-9EF0-4028-98E1-C949425EEE96}" destId="{733FDFBE-31D0-4E21-89C8-FCF3E93DA562}" srcOrd="0" destOrd="0" presId="urn:microsoft.com/office/officeart/2005/8/layout/default"/>
    <dgm:cxn modelId="{0E52BB6A-F4B9-4C2B-A4C1-3A983DC3C6FA}" srcId="{6D837B97-7DE6-4B2D-8764-AEA175C2AE88}" destId="{CC3903F0-9EF0-4028-98E1-C949425EEE96}" srcOrd="3" destOrd="0" parTransId="{3663E4BF-1936-4CBD-BDD5-B0D01F8D8E3F}" sibTransId="{C871EABA-9654-4F85-AA0C-2FA0D24C5275}"/>
    <dgm:cxn modelId="{AEF6367B-0A9E-421E-9C3D-CA6022F861B5}" srcId="{6D837B97-7DE6-4B2D-8764-AEA175C2AE88}" destId="{D703D594-26F0-4ED2-BCD5-74CB532469C0}" srcOrd="1" destOrd="0" parTransId="{6DCEF2BF-3172-409D-B87F-D0F2A896AFF4}" sibTransId="{38959207-55D0-4CB5-8B4E-A5FE5184AE46}"/>
    <dgm:cxn modelId="{A77F0B7C-D7E1-40C8-BCAC-474EE20BB99A}" type="presOf" srcId="{2F2F7800-1D73-495D-98EA-21BD5AFF5F2D}" destId="{5DE9C8BF-2C15-4889-B988-27151BBB5426}" srcOrd="0" destOrd="0" presId="urn:microsoft.com/office/officeart/2005/8/layout/default"/>
    <dgm:cxn modelId="{3B00098A-EDC4-4979-887C-C090510A1372}" srcId="{6D837B97-7DE6-4B2D-8764-AEA175C2AE88}" destId="{F8547C28-F06B-41DC-AD26-5A64F16D94F9}" srcOrd="2" destOrd="0" parTransId="{EC904C3E-D7DB-42CD-851A-299FC08AA571}" sibTransId="{B4CE24B0-75D8-4971-85FC-84A9A6D854FA}"/>
    <dgm:cxn modelId="{D7AE36B1-831C-4F29-A3F7-849E8AABC1CF}" srcId="{6D837B97-7DE6-4B2D-8764-AEA175C2AE88}" destId="{937D6F52-0756-4E97-B575-E999DD6C10C9}" srcOrd="0" destOrd="0" parTransId="{16669EB1-DB8E-44AB-9CC1-828BFBC162F0}" sibTransId="{D0EF05F5-B312-4BE9-9CDA-FC62AB4828F8}"/>
    <dgm:cxn modelId="{5678B5B3-5521-4212-94B7-AE1BDDCB2350}" srcId="{6D837B97-7DE6-4B2D-8764-AEA175C2AE88}" destId="{2F2F7800-1D73-495D-98EA-21BD5AFF5F2D}" srcOrd="4" destOrd="0" parTransId="{C5098633-88B8-4958-AC78-6BF708596AD4}" sibTransId="{9A0E9EFA-929F-4CE3-BB43-947939F1DB00}"/>
    <dgm:cxn modelId="{A0FB91BC-817F-4290-B792-51E1AA86E19E}" type="presOf" srcId="{D703D594-26F0-4ED2-BCD5-74CB532469C0}" destId="{9342D9DB-6513-4529-8BF6-132E5D55AA51}" srcOrd="0" destOrd="0" presId="urn:microsoft.com/office/officeart/2005/8/layout/default"/>
    <dgm:cxn modelId="{BF3867D1-932C-43ED-ACBB-BC8B08D513AF}" type="presOf" srcId="{6D837B97-7DE6-4B2D-8764-AEA175C2AE88}" destId="{5410C3DB-03C4-4506-9454-8E5E66C12D87}" srcOrd="0" destOrd="0" presId="urn:microsoft.com/office/officeart/2005/8/layout/default"/>
    <dgm:cxn modelId="{2A0DA2EA-C465-4CAF-88F1-A4D025C10ADB}" type="presOf" srcId="{937D6F52-0756-4E97-B575-E999DD6C10C9}" destId="{3344E88C-6D37-4A00-8B26-82C6D06FD079}" srcOrd="0" destOrd="0" presId="urn:microsoft.com/office/officeart/2005/8/layout/default"/>
    <dgm:cxn modelId="{FFD7C55F-C426-4FB1-9963-7A9EED1BFAE2}" type="presParOf" srcId="{5410C3DB-03C4-4506-9454-8E5E66C12D87}" destId="{3344E88C-6D37-4A00-8B26-82C6D06FD079}" srcOrd="0" destOrd="0" presId="urn:microsoft.com/office/officeart/2005/8/layout/default"/>
    <dgm:cxn modelId="{E7FB52BD-301A-4038-8208-AD6A10103576}" type="presParOf" srcId="{5410C3DB-03C4-4506-9454-8E5E66C12D87}" destId="{00F36E5F-3AA5-4972-A130-368C43853DB5}" srcOrd="1" destOrd="0" presId="urn:microsoft.com/office/officeart/2005/8/layout/default"/>
    <dgm:cxn modelId="{F41FB87F-7F37-45FF-962B-6028342D701F}" type="presParOf" srcId="{5410C3DB-03C4-4506-9454-8E5E66C12D87}" destId="{9342D9DB-6513-4529-8BF6-132E5D55AA51}" srcOrd="2" destOrd="0" presId="urn:microsoft.com/office/officeart/2005/8/layout/default"/>
    <dgm:cxn modelId="{12C4DE3D-348A-4732-97B2-5313E1B69BF1}" type="presParOf" srcId="{5410C3DB-03C4-4506-9454-8E5E66C12D87}" destId="{0F8BF718-D1B5-4CE3-B50D-AB94824E1489}" srcOrd="3" destOrd="0" presId="urn:microsoft.com/office/officeart/2005/8/layout/default"/>
    <dgm:cxn modelId="{AFDA0FA0-C208-46C4-A661-195117EB2D02}" type="presParOf" srcId="{5410C3DB-03C4-4506-9454-8E5E66C12D87}" destId="{A12EDEE8-D5CC-499D-9BF8-095571BC9C7D}" srcOrd="4" destOrd="0" presId="urn:microsoft.com/office/officeart/2005/8/layout/default"/>
    <dgm:cxn modelId="{A98EEF89-1AF6-4F46-813F-7909E1639C59}" type="presParOf" srcId="{5410C3DB-03C4-4506-9454-8E5E66C12D87}" destId="{CA399598-DE5C-489B-B795-BA4B55334EF2}" srcOrd="5" destOrd="0" presId="urn:microsoft.com/office/officeart/2005/8/layout/default"/>
    <dgm:cxn modelId="{D03449D4-CC69-4D9C-95DE-9C12CB4F429D}" type="presParOf" srcId="{5410C3DB-03C4-4506-9454-8E5E66C12D87}" destId="{733FDFBE-31D0-4E21-89C8-FCF3E93DA562}" srcOrd="6" destOrd="0" presId="urn:microsoft.com/office/officeart/2005/8/layout/default"/>
    <dgm:cxn modelId="{52946437-1231-4D98-9225-7BDA606B6DA9}" type="presParOf" srcId="{5410C3DB-03C4-4506-9454-8E5E66C12D87}" destId="{5720762A-D8F0-4A85-A99B-76D15866FF8A}" srcOrd="7" destOrd="0" presId="urn:microsoft.com/office/officeart/2005/8/layout/default"/>
    <dgm:cxn modelId="{3AB65F6E-406D-4173-ACF5-C2D0582AE982}" type="presParOf" srcId="{5410C3DB-03C4-4506-9454-8E5E66C12D87}" destId="{5DE9C8BF-2C15-4889-B988-27151BBB5426}"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3DBC1E-E8A7-4FB0-8405-372191E54E16}" type="doc">
      <dgm:prSet loTypeId="urn:microsoft.com/office/officeart/2005/8/layout/vProcess5" loCatId="process" qsTypeId="urn:microsoft.com/office/officeart/2005/8/quickstyle/simple3" qsCatId="simple" csTypeId="urn:microsoft.com/office/officeart/2005/8/colors/accent1_2" csCatId="accent1" phldr="1"/>
      <dgm:spPr/>
      <dgm:t>
        <a:bodyPr/>
        <a:lstStyle/>
        <a:p>
          <a:endParaRPr lang="en-US"/>
        </a:p>
      </dgm:t>
    </dgm:pt>
    <dgm:pt modelId="{886F56DF-772A-4606-848A-410AD8B18E08}">
      <dgm:prSet/>
      <dgm:spPr/>
      <dgm:t>
        <a:bodyPr/>
        <a:lstStyle/>
        <a:p>
          <a:r>
            <a:rPr lang="en-GB" dirty="0"/>
            <a:t>Patients will be given a full description of what will be expected throughout the rehabilitation. They will be informed that they will have an integral part of making the treatment plan. As they will be over 18 , we are able to ask the patients directly for their consent. As long as they are seen to have capacity </a:t>
          </a:r>
          <a:endParaRPr lang="en-US" dirty="0"/>
        </a:p>
      </dgm:t>
    </dgm:pt>
    <dgm:pt modelId="{30B41251-1809-406C-B743-04976FE0A090}" type="parTrans" cxnId="{B3A52395-FE04-463F-B159-A4E8FC8042B4}">
      <dgm:prSet/>
      <dgm:spPr/>
      <dgm:t>
        <a:bodyPr/>
        <a:lstStyle/>
        <a:p>
          <a:endParaRPr lang="en-US"/>
        </a:p>
      </dgm:t>
    </dgm:pt>
    <dgm:pt modelId="{A069ABE1-B7E5-48A7-AC0B-53D38B3AB8CC}" type="sibTrans" cxnId="{B3A52395-FE04-463F-B159-A4E8FC8042B4}">
      <dgm:prSet/>
      <dgm:spPr/>
      <dgm:t>
        <a:bodyPr/>
        <a:lstStyle/>
        <a:p>
          <a:endParaRPr lang="en-US"/>
        </a:p>
      </dgm:t>
    </dgm:pt>
    <dgm:pt modelId="{8558659F-0902-43F7-A956-DBC3DE84902E}">
      <dgm:prSet/>
      <dgm:spPr/>
      <dgm:t>
        <a:bodyPr/>
        <a:lstStyle/>
        <a:p>
          <a:r>
            <a:rPr lang="en-GB" dirty="0"/>
            <a:t>They will be informed that they are able to withdraw from the rehabilitation at any point </a:t>
          </a:r>
          <a:endParaRPr lang="en-US" dirty="0"/>
        </a:p>
      </dgm:t>
    </dgm:pt>
    <dgm:pt modelId="{C744FEF8-6279-41B1-A998-118AED617EBC}" type="parTrans" cxnId="{D417BA8E-A21A-45E5-AF4E-D13C5B1A2C8C}">
      <dgm:prSet/>
      <dgm:spPr/>
      <dgm:t>
        <a:bodyPr/>
        <a:lstStyle/>
        <a:p>
          <a:endParaRPr lang="en-US"/>
        </a:p>
      </dgm:t>
    </dgm:pt>
    <dgm:pt modelId="{24EA5FE2-0306-46D4-8121-8A8ADBC98141}" type="sibTrans" cxnId="{D417BA8E-A21A-45E5-AF4E-D13C5B1A2C8C}">
      <dgm:prSet/>
      <dgm:spPr/>
      <dgm:t>
        <a:bodyPr/>
        <a:lstStyle/>
        <a:p>
          <a:endParaRPr lang="en-US"/>
        </a:p>
      </dgm:t>
    </dgm:pt>
    <dgm:pt modelId="{E70E2E23-896C-462F-A4FB-4A4D117027B9}">
      <dgm:prSet/>
      <dgm:spPr/>
      <dgm:t>
        <a:bodyPr/>
        <a:lstStyle/>
        <a:p>
          <a:r>
            <a:rPr lang="en-GB" dirty="0"/>
            <a:t>All patients will receive a debrief</a:t>
          </a:r>
          <a:endParaRPr lang="en-US" dirty="0"/>
        </a:p>
      </dgm:t>
    </dgm:pt>
    <dgm:pt modelId="{0020EC22-E867-4FBC-8223-275FF2C42FCD}" type="parTrans" cxnId="{172800BA-AE89-44B0-8BD0-BCF178D154C8}">
      <dgm:prSet/>
      <dgm:spPr/>
      <dgm:t>
        <a:bodyPr/>
        <a:lstStyle/>
        <a:p>
          <a:endParaRPr lang="en-US"/>
        </a:p>
      </dgm:t>
    </dgm:pt>
    <dgm:pt modelId="{5C5F98C0-A952-494A-B2E7-2B5505A3904E}" type="sibTrans" cxnId="{172800BA-AE89-44B0-8BD0-BCF178D154C8}">
      <dgm:prSet/>
      <dgm:spPr/>
      <dgm:t>
        <a:bodyPr/>
        <a:lstStyle/>
        <a:p>
          <a:endParaRPr lang="en-US"/>
        </a:p>
      </dgm:t>
    </dgm:pt>
    <dgm:pt modelId="{0F07536A-8BB6-4480-90E3-6E35F14AF1C1}">
      <dgm:prSet/>
      <dgm:spPr/>
      <dgm:t>
        <a:bodyPr/>
        <a:lstStyle/>
        <a:p>
          <a:r>
            <a:rPr lang="en-GB" dirty="0"/>
            <a:t>They will have regular check ins with their practitioners at pre-arranged times but will have contact details to make appointments if they feel they need one sooner</a:t>
          </a:r>
          <a:endParaRPr lang="en-US" dirty="0"/>
        </a:p>
      </dgm:t>
    </dgm:pt>
    <dgm:pt modelId="{08806897-4395-4B74-A0D5-4DF57F3C620D}" type="parTrans" cxnId="{99CEBDD0-1614-4B3A-A564-3E013C5E2B9B}">
      <dgm:prSet/>
      <dgm:spPr/>
      <dgm:t>
        <a:bodyPr/>
        <a:lstStyle/>
        <a:p>
          <a:endParaRPr lang="en-US"/>
        </a:p>
      </dgm:t>
    </dgm:pt>
    <dgm:pt modelId="{35C9C000-1419-4BFC-9763-04066DAE8065}" type="sibTrans" cxnId="{99CEBDD0-1614-4B3A-A564-3E013C5E2B9B}">
      <dgm:prSet/>
      <dgm:spPr/>
      <dgm:t>
        <a:bodyPr/>
        <a:lstStyle/>
        <a:p>
          <a:endParaRPr lang="en-US"/>
        </a:p>
      </dgm:t>
    </dgm:pt>
    <dgm:pt modelId="{0050A24E-831B-4F64-98E5-C487D288FDF0}" type="pres">
      <dgm:prSet presAssocID="{F63DBC1E-E8A7-4FB0-8405-372191E54E16}" presName="outerComposite" presStyleCnt="0">
        <dgm:presLayoutVars>
          <dgm:chMax val="5"/>
          <dgm:dir/>
          <dgm:resizeHandles val="exact"/>
        </dgm:presLayoutVars>
      </dgm:prSet>
      <dgm:spPr/>
    </dgm:pt>
    <dgm:pt modelId="{4DC73BD7-1147-4500-8AA3-F074BED2F1E5}" type="pres">
      <dgm:prSet presAssocID="{F63DBC1E-E8A7-4FB0-8405-372191E54E16}" presName="dummyMaxCanvas" presStyleCnt="0">
        <dgm:presLayoutVars/>
      </dgm:prSet>
      <dgm:spPr/>
    </dgm:pt>
    <dgm:pt modelId="{2CC62B1B-F9BF-4D53-9E10-54132D160A74}" type="pres">
      <dgm:prSet presAssocID="{F63DBC1E-E8A7-4FB0-8405-372191E54E16}" presName="FourNodes_1" presStyleLbl="node1" presStyleIdx="0" presStyleCnt="4">
        <dgm:presLayoutVars>
          <dgm:bulletEnabled val="1"/>
        </dgm:presLayoutVars>
      </dgm:prSet>
      <dgm:spPr/>
    </dgm:pt>
    <dgm:pt modelId="{712B6A6F-3262-4E5E-94DA-61665F5A5A30}" type="pres">
      <dgm:prSet presAssocID="{F63DBC1E-E8A7-4FB0-8405-372191E54E16}" presName="FourNodes_2" presStyleLbl="node1" presStyleIdx="1" presStyleCnt="4">
        <dgm:presLayoutVars>
          <dgm:bulletEnabled val="1"/>
        </dgm:presLayoutVars>
      </dgm:prSet>
      <dgm:spPr/>
    </dgm:pt>
    <dgm:pt modelId="{6470E1B2-DF1C-4EC7-8412-16D96CA4AB1A}" type="pres">
      <dgm:prSet presAssocID="{F63DBC1E-E8A7-4FB0-8405-372191E54E16}" presName="FourNodes_3" presStyleLbl="node1" presStyleIdx="2" presStyleCnt="4">
        <dgm:presLayoutVars>
          <dgm:bulletEnabled val="1"/>
        </dgm:presLayoutVars>
      </dgm:prSet>
      <dgm:spPr/>
    </dgm:pt>
    <dgm:pt modelId="{4A18AA20-12D6-4ECB-BCF2-C291C56B00DD}" type="pres">
      <dgm:prSet presAssocID="{F63DBC1E-E8A7-4FB0-8405-372191E54E16}" presName="FourNodes_4" presStyleLbl="node1" presStyleIdx="3" presStyleCnt="4">
        <dgm:presLayoutVars>
          <dgm:bulletEnabled val="1"/>
        </dgm:presLayoutVars>
      </dgm:prSet>
      <dgm:spPr/>
    </dgm:pt>
    <dgm:pt modelId="{2B403DD6-6008-41EE-9D94-B3676D96805C}" type="pres">
      <dgm:prSet presAssocID="{F63DBC1E-E8A7-4FB0-8405-372191E54E16}" presName="FourConn_1-2" presStyleLbl="fgAccFollowNode1" presStyleIdx="0" presStyleCnt="3">
        <dgm:presLayoutVars>
          <dgm:bulletEnabled val="1"/>
        </dgm:presLayoutVars>
      </dgm:prSet>
      <dgm:spPr/>
    </dgm:pt>
    <dgm:pt modelId="{C68D655D-8293-4D8F-B4BD-A7C6102883C6}" type="pres">
      <dgm:prSet presAssocID="{F63DBC1E-E8A7-4FB0-8405-372191E54E16}" presName="FourConn_2-3" presStyleLbl="fgAccFollowNode1" presStyleIdx="1" presStyleCnt="3">
        <dgm:presLayoutVars>
          <dgm:bulletEnabled val="1"/>
        </dgm:presLayoutVars>
      </dgm:prSet>
      <dgm:spPr/>
    </dgm:pt>
    <dgm:pt modelId="{AAECDD37-970F-4AC6-BE40-20D453792894}" type="pres">
      <dgm:prSet presAssocID="{F63DBC1E-E8A7-4FB0-8405-372191E54E16}" presName="FourConn_3-4" presStyleLbl="fgAccFollowNode1" presStyleIdx="2" presStyleCnt="3">
        <dgm:presLayoutVars>
          <dgm:bulletEnabled val="1"/>
        </dgm:presLayoutVars>
      </dgm:prSet>
      <dgm:spPr/>
    </dgm:pt>
    <dgm:pt modelId="{3FB5E031-B003-43AC-BC19-81310B6EF827}" type="pres">
      <dgm:prSet presAssocID="{F63DBC1E-E8A7-4FB0-8405-372191E54E16}" presName="FourNodes_1_text" presStyleLbl="node1" presStyleIdx="3" presStyleCnt="4">
        <dgm:presLayoutVars>
          <dgm:bulletEnabled val="1"/>
        </dgm:presLayoutVars>
      </dgm:prSet>
      <dgm:spPr/>
    </dgm:pt>
    <dgm:pt modelId="{44B8C2FC-BBE5-4135-B544-6959006B6A39}" type="pres">
      <dgm:prSet presAssocID="{F63DBC1E-E8A7-4FB0-8405-372191E54E16}" presName="FourNodes_2_text" presStyleLbl="node1" presStyleIdx="3" presStyleCnt="4">
        <dgm:presLayoutVars>
          <dgm:bulletEnabled val="1"/>
        </dgm:presLayoutVars>
      </dgm:prSet>
      <dgm:spPr/>
    </dgm:pt>
    <dgm:pt modelId="{C5A58686-A40B-40DC-AAF1-10B3CC31E4CC}" type="pres">
      <dgm:prSet presAssocID="{F63DBC1E-E8A7-4FB0-8405-372191E54E16}" presName="FourNodes_3_text" presStyleLbl="node1" presStyleIdx="3" presStyleCnt="4">
        <dgm:presLayoutVars>
          <dgm:bulletEnabled val="1"/>
        </dgm:presLayoutVars>
      </dgm:prSet>
      <dgm:spPr/>
    </dgm:pt>
    <dgm:pt modelId="{B92DFA31-7F2E-4866-BC47-901CB37DCAF7}" type="pres">
      <dgm:prSet presAssocID="{F63DBC1E-E8A7-4FB0-8405-372191E54E16}" presName="FourNodes_4_text" presStyleLbl="node1" presStyleIdx="3" presStyleCnt="4">
        <dgm:presLayoutVars>
          <dgm:bulletEnabled val="1"/>
        </dgm:presLayoutVars>
      </dgm:prSet>
      <dgm:spPr/>
    </dgm:pt>
  </dgm:ptLst>
  <dgm:cxnLst>
    <dgm:cxn modelId="{AF957904-4651-46A5-AD0B-363FC01700E8}" type="presOf" srcId="{A069ABE1-B7E5-48A7-AC0B-53D38B3AB8CC}" destId="{2B403DD6-6008-41EE-9D94-B3676D96805C}" srcOrd="0" destOrd="0" presId="urn:microsoft.com/office/officeart/2005/8/layout/vProcess5"/>
    <dgm:cxn modelId="{CF862A05-166D-4C8E-A000-57CF1E420383}" type="presOf" srcId="{F63DBC1E-E8A7-4FB0-8405-372191E54E16}" destId="{0050A24E-831B-4F64-98E5-C487D288FDF0}" srcOrd="0" destOrd="0" presId="urn:microsoft.com/office/officeart/2005/8/layout/vProcess5"/>
    <dgm:cxn modelId="{68BD9F12-6349-4FFA-96CA-65DF2EA5C2C9}" type="presOf" srcId="{8558659F-0902-43F7-A956-DBC3DE84902E}" destId="{712B6A6F-3262-4E5E-94DA-61665F5A5A30}" srcOrd="0" destOrd="0" presId="urn:microsoft.com/office/officeart/2005/8/layout/vProcess5"/>
    <dgm:cxn modelId="{9CCE076F-6EE6-48BF-B23A-4B75CEBDF94B}" type="presOf" srcId="{E70E2E23-896C-462F-A4FB-4A4D117027B9}" destId="{6470E1B2-DF1C-4EC7-8412-16D96CA4AB1A}" srcOrd="0" destOrd="0" presId="urn:microsoft.com/office/officeart/2005/8/layout/vProcess5"/>
    <dgm:cxn modelId="{EAD67171-6B6B-4A19-B82C-CD2D596AF9FC}" type="presOf" srcId="{886F56DF-772A-4606-848A-410AD8B18E08}" destId="{3FB5E031-B003-43AC-BC19-81310B6EF827}" srcOrd="1" destOrd="0" presId="urn:microsoft.com/office/officeart/2005/8/layout/vProcess5"/>
    <dgm:cxn modelId="{0BD5E97B-A42B-4388-9124-5E6691B91ACA}" type="presOf" srcId="{5C5F98C0-A952-494A-B2E7-2B5505A3904E}" destId="{AAECDD37-970F-4AC6-BE40-20D453792894}" srcOrd="0" destOrd="0" presId="urn:microsoft.com/office/officeart/2005/8/layout/vProcess5"/>
    <dgm:cxn modelId="{D417BA8E-A21A-45E5-AF4E-D13C5B1A2C8C}" srcId="{F63DBC1E-E8A7-4FB0-8405-372191E54E16}" destId="{8558659F-0902-43F7-A956-DBC3DE84902E}" srcOrd="1" destOrd="0" parTransId="{C744FEF8-6279-41B1-A998-118AED617EBC}" sibTransId="{24EA5FE2-0306-46D4-8121-8A8ADBC98141}"/>
    <dgm:cxn modelId="{B3A52395-FE04-463F-B159-A4E8FC8042B4}" srcId="{F63DBC1E-E8A7-4FB0-8405-372191E54E16}" destId="{886F56DF-772A-4606-848A-410AD8B18E08}" srcOrd="0" destOrd="0" parTransId="{30B41251-1809-406C-B743-04976FE0A090}" sibTransId="{A069ABE1-B7E5-48A7-AC0B-53D38B3AB8CC}"/>
    <dgm:cxn modelId="{0CECF8AD-C8ED-489A-A884-DDAAF1202CAE}" type="presOf" srcId="{0F07536A-8BB6-4480-90E3-6E35F14AF1C1}" destId="{4A18AA20-12D6-4ECB-BCF2-C291C56B00DD}" srcOrd="0" destOrd="0" presId="urn:microsoft.com/office/officeart/2005/8/layout/vProcess5"/>
    <dgm:cxn modelId="{D21D2BB5-4DA4-4489-A20D-03A4EDC21B62}" type="presOf" srcId="{24EA5FE2-0306-46D4-8121-8A8ADBC98141}" destId="{C68D655D-8293-4D8F-B4BD-A7C6102883C6}" srcOrd="0" destOrd="0" presId="urn:microsoft.com/office/officeart/2005/8/layout/vProcess5"/>
    <dgm:cxn modelId="{172800BA-AE89-44B0-8BD0-BCF178D154C8}" srcId="{F63DBC1E-E8A7-4FB0-8405-372191E54E16}" destId="{E70E2E23-896C-462F-A4FB-4A4D117027B9}" srcOrd="2" destOrd="0" parTransId="{0020EC22-E867-4FBC-8223-275FF2C42FCD}" sibTransId="{5C5F98C0-A952-494A-B2E7-2B5505A3904E}"/>
    <dgm:cxn modelId="{BC4DB8BE-6895-4FC0-8A7C-026F8DC0BF10}" type="presOf" srcId="{8558659F-0902-43F7-A956-DBC3DE84902E}" destId="{44B8C2FC-BBE5-4135-B544-6959006B6A39}" srcOrd="1" destOrd="0" presId="urn:microsoft.com/office/officeart/2005/8/layout/vProcess5"/>
    <dgm:cxn modelId="{99CEBDD0-1614-4B3A-A564-3E013C5E2B9B}" srcId="{F63DBC1E-E8A7-4FB0-8405-372191E54E16}" destId="{0F07536A-8BB6-4480-90E3-6E35F14AF1C1}" srcOrd="3" destOrd="0" parTransId="{08806897-4395-4B74-A0D5-4DF57F3C620D}" sibTransId="{35C9C000-1419-4BFC-9763-04066DAE8065}"/>
    <dgm:cxn modelId="{BEFDCBD7-6CD8-4EE9-B6D7-6F6BA3D6AFB6}" type="presOf" srcId="{E70E2E23-896C-462F-A4FB-4A4D117027B9}" destId="{C5A58686-A40B-40DC-AAF1-10B3CC31E4CC}" srcOrd="1" destOrd="0" presId="urn:microsoft.com/office/officeart/2005/8/layout/vProcess5"/>
    <dgm:cxn modelId="{BEF349EC-1A1D-47F6-92C0-2352FA5E8255}" type="presOf" srcId="{0F07536A-8BB6-4480-90E3-6E35F14AF1C1}" destId="{B92DFA31-7F2E-4866-BC47-901CB37DCAF7}" srcOrd="1" destOrd="0" presId="urn:microsoft.com/office/officeart/2005/8/layout/vProcess5"/>
    <dgm:cxn modelId="{E48237F3-22FD-4373-8CEF-FB70A4B0832C}" type="presOf" srcId="{886F56DF-772A-4606-848A-410AD8B18E08}" destId="{2CC62B1B-F9BF-4D53-9E10-54132D160A74}" srcOrd="0" destOrd="0" presId="urn:microsoft.com/office/officeart/2005/8/layout/vProcess5"/>
    <dgm:cxn modelId="{68A0DE4C-0F41-49A9-BBBC-7839731C7EF4}" type="presParOf" srcId="{0050A24E-831B-4F64-98E5-C487D288FDF0}" destId="{4DC73BD7-1147-4500-8AA3-F074BED2F1E5}" srcOrd="0" destOrd="0" presId="urn:microsoft.com/office/officeart/2005/8/layout/vProcess5"/>
    <dgm:cxn modelId="{F5FF1A8E-08DD-4CEB-AA9F-58E57C790389}" type="presParOf" srcId="{0050A24E-831B-4F64-98E5-C487D288FDF0}" destId="{2CC62B1B-F9BF-4D53-9E10-54132D160A74}" srcOrd="1" destOrd="0" presId="urn:microsoft.com/office/officeart/2005/8/layout/vProcess5"/>
    <dgm:cxn modelId="{F8AE61B5-5307-4AF5-8152-B65F9EB560AD}" type="presParOf" srcId="{0050A24E-831B-4F64-98E5-C487D288FDF0}" destId="{712B6A6F-3262-4E5E-94DA-61665F5A5A30}" srcOrd="2" destOrd="0" presId="urn:microsoft.com/office/officeart/2005/8/layout/vProcess5"/>
    <dgm:cxn modelId="{7291E25D-D5EA-480E-9E9A-0B4CB88FFBEA}" type="presParOf" srcId="{0050A24E-831B-4F64-98E5-C487D288FDF0}" destId="{6470E1B2-DF1C-4EC7-8412-16D96CA4AB1A}" srcOrd="3" destOrd="0" presId="urn:microsoft.com/office/officeart/2005/8/layout/vProcess5"/>
    <dgm:cxn modelId="{B4DF69F2-8DAF-44F3-ABCD-351F3FAB6D79}" type="presParOf" srcId="{0050A24E-831B-4F64-98E5-C487D288FDF0}" destId="{4A18AA20-12D6-4ECB-BCF2-C291C56B00DD}" srcOrd="4" destOrd="0" presId="urn:microsoft.com/office/officeart/2005/8/layout/vProcess5"/>
    <dgm:cxn modelId="{61CD1A72-0F9A-4479-83D3-7A2025C906FD}" type="presParOf" srcId="{0050A24E-831B-4F64-98E5-C487D288FDF0}" destId="{2B403DD6-6008-41EE-9D94-B3676D96805C}" srcOrd="5" destOrd="0" presId="urn:microsoft.com/office/officeart/2005/8/layout/vProcess5"/>
    <dgm:cxn modelId="{4E920248-07EF-44E1-B2BD-F194E322BD45}" type="presParOf" srcId="{0050A24E-831B-4F64-98E5-C487D288FDF0}" destId="{C68D655D-8293-4D8F-B4BD-A7C6102883C6}" srcOrd="6" destOrd="0" presId="urn:microsoft.com/office/officeart/2005/8/layout/vProcess5"/>
    <dgm:cxn modelId="{B6424796-E265-452E-9CA1-FA44596A6DA2}" type="presParOf" srcId="{0050A24E-831B-4F64-98E5-C487D288FDF0}" destId="{AAECDD37-970F-4AC6-BE40-20D453792894}" srcOrd="7" destOrd="0" presId="urn:microsoft.com/office/officeart/2005/8/layout/vProcess5"/>
    <dgm:cxn modelId="{3B461D9C-ADB4-41B2-9C70-D1DBCE2A6CA8}" type="presParOf" srcId="{0050A24E-831B-4F64-98E5-C487D288FDF0}" destId="{3FB5E031-B003-43AC-BC19-81310B6EF827}" srcOrd="8" destOrd="0" presId="urn:microsoft.com/office/officeart/2005/8/layout/vProcess5"/>
    <dgm:cxn modelId="{757164EB-34F1-4CFF-9EC6-B59DCFBDAB25}" type="presParOf" srcId="{0050A24E-831B-4F64-98E5-C487D288FDF0}" destId="{44B8C2FC-BBE5-4135-B544-6959006B6A39}" srcOrd="9" destOrd="0" presId="urn:microsoft.com/office/officeart/2005/8/layout/vProcess5"/>
    <dgm:cxn modelId="{7312C56A-040D-4331-B86A-990C24E600FA}" type="presParOf" srcId="{0050A24E-831B-4F64-98E5-C487D288FDF0}" destId="{C5A58686-A40B-40DC-AAF1-10B3CC31E4CC}" srcOrd="10" destOrd="0" presId="urn:microsoft.com/office/officeart/2005/8/layout/vProcess5"/>
    <dgm:cxn modelId="{510B0D07-20B3-4754-B7EE-D5F1EC5F5DD9}" type="presParOf" srcId="{0050A24E-831B-4F64-98E5-C487D288FDF0}" destId="{B92DFA31-7F2E-4866-BC47-901CB37DCAF7}"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38DEC3-3A19-4F5A-836A-2B04DD8C2805}">
      <dsp:nvSpPr>
        <dsp:cNvPr id="0" name=""/>
        <dsp:cNvSpPr/>
      </dsp:nvSpPr>
      <dsp:spPr>
        <a:xfrm>
          <a:off x="0" y="268322"/>
          <a:ext cx="1875659" cy="1125395"/>
        </a:xfrm>
        <a:prstGeom prst="rect">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Patients to be informed about the nature of treatment for GAD</a:t>
          </a:r>
          <a:endParaRPr lang="en-US" sz="1300" kern="1200" dirty="0"/>
        </a:p>
      </dsp:txBody>
      <dsp:txXfrm>
        <a:off x="0" y="268322"/>
        <a:ext cx="1875659" cy="1125395"/>
      </dsp:txXfrm>
    </dsp:sp>
    <dsp:sp modelId="{18CD8D1E-09D6-4356-B5AA-B3DD5EB69CF0}">
      <dsp:nvSpPr>
        <dsp:cNvPr id="0" name=""/>
        <dsp:cNvSpPr/>
      </dsp:nvSpPr>
      <dsp:spPr>
        <a:xfrm>
          <a:off x="2063225" y="268322"/>
          <a:ext cx="1875659" cy="1125395"/>
        </a:xfrm>
        <a:prstGeom prst="rect">
          <a:avLst/>
        </a:prstGeom>
        <a:gradFill rotWithShape="0">
          <a:gsLst>
            <a:gs pos="0">
              <a:schemeClr val="accent1">
                <a:alpha val="90000"/>
                <a:hueOff val="0"/>
                <a:satOff val="0"/>
                <a:lumOff val="0"/>
                <a:alphaOff val="-5000"/>
                <a:lumMod val="110000"/>
                <a:satMod val="105000"/>
                <a:tint val="67000"/>
              </a:schemeClr>
            </a:gs>
            <a:gs pos="50000">
              <a:schemeClr val="accent1">
                <a:alpha val="90000"/>
                <a:hueOff val="0"/>
                <a:satOff val="0"/>
                <a:lumOff val="0"/>
                <a:alphaOff val="-5000"/>
                <a:lumMod val="105000"/>
                <a:satMod val="103000"/>
                <a:tint val="73000"/>
              </a:schemeClr>
            </a:gs>
            <a:gs pos="100000">
              <a:schemeClr val="accent1">
                <a:alpha val="90000"/>
                <a:hueOff val="0"/>
                <a:satOff val="0"/>
                <a:lumOff val="0"/>
                <a:alphaOff val="-5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Psychoeducation – healthy eating, good sleep, regular exercise</a:t>
          </a:r>
          <a:endParaRPr lang="en-US" sz="1300" kern="1200" dirty="0"/>
        </a:p>
      </dsp:txBody>
      <dsp:txXfrm>
        <a:off x="2063225" y="268322"/>
        <a:ext cx="1875659" cy="1125395"/>
      </dsp:txXfrm>
    </dsp:sp>
    <dsp:sp modelId="{218BD2AE-A81D-46C3-A35C-948D70CBDF2E}">
      <dsp:nvSpPr>
        <dsp:cNvPr id="0" name=""/>
        <dsp:cNvSpPr/>
      </dsp:nvSpPr>
      <dsp:spPr>
        <a:xfrm>
          <a:off x="4126450" y="268322"/>
          <a:ext cx="1875659" cy="1125395"/>
        </a:xfrm>
        <a:prstGeom prst="rect">
          <a:avLst/>
        </a:prstGeom>
        <a:gradFill rotWithShape="0">
          <a:gsLst>
            <a:gs pos="0">
              <a:schemeClr val="accent1">
                <a:alpha val="90000"/>
                <a:hueOff val="0"/>
                <a:satOff val="0"/>
                <a:lumOff val="0"/>
                <a:alphaOff val="-10000"/>
                <a:lumMod val="110000"/>
                <a:satMod val="105000"/>
                <a:tint val="67000"/>
              </a:schemeClr>
            </a:gs>
            <a:gs pos="50000">
              <a:schemeClr val="accent1">
                <a:alpha val="90000"/>
                <a:hueOff val="0"/>
                <a:satOff val="0"/>
                <a:lumOff val="0"/>
                <a:alphaOff val="-10000"/>
                <a:lumMod val="105000"/>
                <a:satMod val="103000"/>
                <a:tint val="73000"/>
              </a:schemeClr>
            </a:gs>
            <a:gs pos="100000">
              <a:schemeClr val="accent1">
                <a:alpha val="90000"/>
                <a:hueOff val="0"/>
                <a:satOff val="0"/>
                <a:lumOff val="0"/>
                <a:alphaOff val="-1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CBT 8-12  face to face sessions </a:t>
          </a:r>
          <a:endParaRPr lang="en-US" sz="1300" kern="1200"/>
        </a:p>
      </dsp:txBody>
      <dsp:txXfrm>
        <a:off x="4126450" y="268322"/>
        <a:ext cx="1875659" cy="1125395"/>
      </dsp:txXfrm>
    </dsp:sp>
    <dsp:sp modelId="{7082458B-1C9F-4B14-9B13-88891745AE55}">
      <dsp:nvSpPr>
        <dsp:cNvPr id="0" name=""/>
        <dsp:cNvSpPr/>
      </dsp:nvSpPr>
      <dsp:spPr>
        <a:xfrm>
          <a:off x="0" y="1581284"/>
          <a:ext cx="1875659" cy="1125395"/>
        </a:xfrm>
        <a:prstGeom prst="rect">
          <a:avLst/>
        </a:prstGeom>
        <a:gradFill rotWithShape="0">
          <a:gsLst>
            <a:gs pos="0">
              <a:schemeClr val="accent1">
                <a:alpha val="90000"/>
                <a:hueOff val="0"/>
                <a:satOff val="0"/>
                <a:lumOff val="0"/>
                <a:alphaOff val="-15000"/>
                <a:lumMod val="110000"/>
                <a:satMod val="105000"/>
                <a:tint val="67000"/>
              </a:schemeClr>
            </a:gs>
            <a:gs pos="50000">
              <a:schemeClr val="accent1">
                <a:alpha val="90000"/>
                <a:hueOff val="0"/>
                <a:satOff val="0"/>
                <a:lumOff val="0"/>
                <a:alphaOff val="-15000"/>
                <a:lumMod val="105000"/>
                <a:satMod val="103000"/>
                <a:tint val="73000"/>
              </a:schemeClr>
            </a:gs>
            <a:gs pos="100000">
              <a:schemeClr val="accent1">
                <a:alpha val="90000"/>
                <a:hueOff val="0"/>
                <a:satOff val="0"/>
                <a:lumOff val="0"/>
                <a:alphaOff val="-15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Combined with SSRI  </a:t>
          </a:r>
          <a:endParaRPr lang="en-US" sz="1300" kern="1200" dirty="0"/>
        </a:p>
      </dsp:txBody>
      <dsp:txXfrm>
        <a:off x="0" y="1581284"/>
        <a:ext cx="1875659" cy="1125395"/>
      </dsp:txXfrm>
    </dsp:sp>
    <dsp:sp modelId="{0B897F03-1906-40CF-8438-44CE58280B47}">
      <dsp:nvSpPr>
        <dsp:cNvPr id="0" name=""/>
        <dsp:cNvSpPr/>
      </dsp:nvSpPr>
      <dsp:spPr>
        <a:xfrm>
          <a:off x="2063225" y="1581284"/>
          <a:ext cx="1875659" cy="1125395"/>
        </a:xfrm>
        <a:prstGeom prst="rect">
          <a:avLst/>
        </a:prstGeom>
        <a:gradFill rotWithShape="0">
          <a:gsLst>
            <a:gs pos="0">
              <a:schemeClr val="accent1">
                <a:alpha val="90000"/>
                <a:hueOff val="0"/>
                <a:satOff val="0"/>
                <a:lumOff val="0"/>
                <a:alphaOff val="-20000"/>
                <a:lumMod val="110000"/>
                <a:satMod val="105000"/>
                <a:tint val="67000"/>
              </a:schemeClr>
            </a:gs>
            <a:gs pos="50000">
              <a:schemeClr val="accent1">
                <a:alpha val="90000"/>
                <a:hueOff val="0"/>
                <a:satOff val="0"/>
                <a:lumOff val="0"/>
                <a:alphaOff val="-20000"/>
                <a:lumMod val="105000"/>
                <a:satMod val="103000"/>
                <a:tint val="73000"/>
              </a:schemeClr>
            </a:gs>
            <a:gs pos="100000">
              <a:schemeClr val="accent1">
                <a:alpha val="90000"/>
                <a:hueOff val="0"/>
                <a:satOff val="0"/>
                <a:lumOff val="0"/>
                <a:alphaOff val="-2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Antidepressant Sertraline recommended as first choice (National Institute for Health and Care Excellence, 2011)</a:t>
          </a:r>
          <a:endParaRPr lang="en-US" sz="1300" kern="1200"/>
        </a:p>
      </dsp:txBody>
      <dsp:txXfrm>
        <a:off x="2063225" y="1581284"/>
        <a:ext cx="1875659" cy="1125395"/>
      </dsp:txXfrm>
    </dsp:sp>
    <dsp:sp modelId="{D1134E19-F062-4DFC-B5E2-A3A2AF06D185}">
      <dsp:nvSpPr>
        <dsp:cNvPr id="0" name=""/>
        <dsp:cNvSpPr/>
      </dsp:nvSpPr>
      <dsp:spPr>
        <a:xfrm>
          <a:off x="4126450" y="1581284"/>
          <a:ext cx="1875659" cy="1125395"/>
        </a:xfrm>
        <a:prstGeom prst="rect">
          <a:avLst/>
        </a:prstGeom>
        <a:gradFill rotWithShape="0">
          <a:gsLst>
            <a:gs pos="0">
              <a:schemeClr val="accent1">
                <a:alpha val="90000"/>
                <a:hueOff val="0"/>
                <a:satOff val="0"/>
                <a:lumOff val="0"/>
                <a:alphaOff val="-25000"/>
                <a:lumMod val="110000"/>
                <a:satMod val="105000"/>
                <a:tint val="67000"/>
              </a:schemeClr>
            </a:gs>
            <a:gs pos="50000">
              <a:schemeClr val="accent1">
                <a:alpha val="90000"/>
                <a:hueOff val="0"/>
                <a:satOff val="0"/>
                <a:lumOff val="0"/>
                <a:alphaOff val="-25000"/>
                <a:lumMod val="105000"/>
                <a:satMod val="103000"/>
                <a:tint val="73000"/>
              </a:schemeClr>
            </a:gs>
            <a:gs pos="100000">
              <a:schemeClr val="accent1">
                <a:alpha val="90000"/>
                <a:hueOff val="0"/>
                <a:satOff val="0"/>
                <a:lumOff val="0"/>
                <a:alphaOff val="-25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Patients initially to be seen weekly to monitor adverse effects</a:t>
          </a:r>
          <a:endParaRPr lang="en-US" sz="1300" kern="1200"/>
        </a:p>
      </dsp:txBody>
      <dsp:txXfrm>
        <a:off x="4126450" y="1581284"/>
        <a:ext cx="1875659" cy="1125395"/>
      </dsp:txXfrm>
    </dsp:sp>
    <dsp:sp modelId="{D8050823-E15D-458D-9CFB-080386D05B98}">
      <dsp:nvSpPr>
        <dsp:cNvPr id="0" name=""/>
        <dsp:cNvSpPr/>
      </dsp:nvSpPr>
      <dsp:spPr>
        <a:xfrm>
          <a:off x="0" y="2894245"/>
          <a:ext cx="1875659" cy="1125395"/>
        </a:xfrm>
        <a:prstGeom prst="rect">
          <a:avLst/>
        </a:prstGeom>
        <a:gradFill rotWithShape="0">
          <a:gsLst>
            <a:gs pos="0">
              <a:schemeClr val="accent1">
                <a:alpha val="90000"/>
                <a:hueOff val="0"/>
                <a:satOff val="0"/>
                <a:lumOff val="0"/>
                <a:alphaOff val="-30000"/>
                <a:lumMod val="110000"/>
                <a:satMod val="105000"/>
                <a:tint val="67000"/>
              </a:schemeClr>
            </a:gs>
            <a:gs pos="50000">
              <a:schemeClr val="accent1">
                <a:alpha val="90000"/>
                <a:hueOff val="0"/>
                <a:satOff val="0"/>
                <a:lumOff val="0"/>
                <a:alphaOff val="-30000"/>
                <a:lumMod val="105000"/>
                <a:satMod val="103000"/>
                <a:tint val="73000"/>
              </a:schemeClr>
            </a:gs>
            <a:gs pos="100000">
              <a:schemeClr val="accent1">
                <a:alpha val="90000"/>
                <a:hueOff val="0"/>
                <a:satOff val="0"/>
                <a:lumOff val="0"/>
                <a:alphaOff val="-3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Patients to be reviewed 4-6 weeks following the start of combined treatment </a:t>
          </a:r>
          <a:endParaRPr lang="en-US" sz="1300" kern="1200" dirty="0"/>
        </a:p>
      </dsp:txBody>
      <dsp:txXfrm>
        <a:off x="0" y="2894245"/>
        <a:ext cx="1875659" cy="1125395"/>
      </dsp:txXfrm>
    </dsp:sp>
    <dsp:sp modelId="{6BD7939A-7CF8-4EA7-B652-4BD77316D010}">
      <dsp:nvSpPr>
        <dsp:cNvPr id="0" name=""/>
        <dsp:cNvSpPr/>
      </dsp:nvSpPr>
      <dsp:spPr>
        <a:xfrm>
          <a:off x="2063225" y="2894245"/>
          <a:ext cx="1875659" cy="1125395"/>
        </a:xfrm>
        <a:prstGeom prst="rect">
          <a:avLst/>
        </a:prstGeom>
        <a:gradFill rotWithShape="0">
          <a:gsLst>
            <a:gs pos="0">
              <a:schemeClr val="accent1">
                <a:alpha val="90000"/>
                <a:hueOff val="0"/>
                <a:satOff val="0"/>
                <a:lumOff val="0"/>
                <a:alphaOff val="-35000"/>
                <a:lumMod val="110000"/>
                <a:satMod val="105000"/>
                <a:tint val="67000"/>
              </a:schemeClr>
            </a:gs>
            <a:gs pos="50000">
              <a:schemeClr val="accent1">
                <a:alpha val="90000"/>
                <a:hueOff val="0"/>
                <a:satOff val="0"/>
                <a:lumOff val="0"/>
                <a:alphaOff val="-35000"/>
                <a:lumMod val="105000"/>
                <a:satMod val="103000"/>
                <a:tint val="73000"/>
              </a:schemeClr>
            </a:gs>
            <a:gs pos="100000">
              <a:schemeClr val="accent1">
                <a:alpha val="90000"/>
                <a:hueOff val="0"/>
                <a:satOff val="0"/>
                <a:lumOff val="0"/>
                <a:alphaOff val="-35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Patients involved in development of treatment plan</a:t>
          </a:r>
          <a:endParaRPr lang="en-US" sz="1300" kern="1200" dirty="0"/>
        </a:p>
      </dsp:txBody>
      <dsp:txXfrm>
        <a:off x="2063225" y="2894245"/>
        <a:ext cx="1875659" cy="1125395"/>
      </dsp:txXfrm>
    </dsp:sp>
    <dsp:sp modelId="{0F5A7B09-DCFA-4942-8A23-7FF3617C08C7}">
      <dsp:nvSpPr>
        <dsp:cNvPr id="0" name=""/>
        <dsp:cNvSpPr/>
      </dsp:nvSpPr>
      <dsp:spPr>
        <a:xfrm>
          <a:off x="4126450" y="2894245"/>
          <a:ext cx="1875659" cy="1125395"/>
        </a:xfrm>
        <a:prstGeom prst="rect">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Improvement should be monitored using questionnaire-based assessment GAD-7</a:t>
          </a:r>
        </a:p>
      </dsp:txBody>
      <dsp:txXfrm>
        <a:off x="4126450" y="2894245"/>
        <a:ext cx="1875659" cy="11253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4933E-828B-466C-BAD1-25658D79868A}">
      <dsp:nvSpPr>
        <dsp:cNvPr id="0" name=""/>
        <dsp:cNvSpPr/>
      </dsp:nvSpPr>
      <dsp:spPr>
        <a:xfrm>
          <a:off x="274595" y="-19677"/>
          <a:ext cx="5804013" cy="5804013"/>
        </a:xfrm>
        <a:prstGeom prst="circularArrow">
          <a:avLst>
            <a:gd name="adj1" fmla="val 5544"/>
            <a:gd name="adj2" fmla="val 330680"/>
            <a:gd name="adj3" fmla="val 14774182"/>
            <a:gd name="adj4" fmla="val 16803671"/>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883D8105-9915-4522-8B7A-66E62879BE35}">
      <dsp:nvSpPr>
        <dsp:cNvPr id="0" name=""/>
        <dsp:cNvSpPr/>
      </dsp:nvSpPr>
      <dsp:spPr>
        <a:xfrm>
          <a:off x="2440616" y="47736"/>
          <a:ext cx="1471970" cy="735985"/>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Combined treatment plan</a:t>
          </a:r>
          <a:endParaRPr lang="en-US" sz="1100" kern="1200" dirty="0"/>
        </a:p>
      </dsp:txBody>
      <dsp:txXfrm>
        <a:off x="2476544" y="83664"/>
        <a:ext cx="1400114" cy="664129"/>
      </dsp:txXfrm>
    </dsp:sp>
    <dsp:sp modelId="{B410AAAA-B1C5-4E68-BAD0-943EC12B5874}">
      <dsp:nvSpPr>
        <dsp:cNvPr id="0" name=""/>
        <dsp:cNvSpPr/>
      </dsp:nvSpPr>
      <dsp:spPr>
        <a:xfrm>
          <a:off x="4286075" y="824748"/>
          <a:ext cx="1471970" cy="735985"/>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Qualified professional to build a rapport with the patients</a:t>
          </a:r>
          <a:endParaRPr lang="en-US" sz="1100" kern="1200" dirty="0"/>
        </a:p>
      </dsp:txBody>
      <dsp:txXfrm>
        <a:off x="4322003" y="860676"/>
        <a:ext cx="1400114" cy="664129"/>
      </dsp:txXfrm>
    </dsp:sp>
    <dsp:sp modelId="{BA6F85CF-E130-4AD4-9AF5-C269D42D0D59}">
      <dsp:nvSpPr>
        <dsp:cNvPr id="0" name=""/>
        <dsp:cNvSpPr/>
      </dsp:nvSpPr>
      <dsp:spPr>
        <a:xfrm>
          <a:off x="4878074" y="2093005"/>
          <a:ext cx="1471970" cy="735985"/>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Psychoeducation approach </a:t>
          </a:r>
          <a:endParaRPr lang="en-US" sz="1100" kern="1200"/>
        </a:p>
      </dsp:txBody>
      <dsp:txXfrm>
        <a:off x="4914002" y="2128933"/>
        <a:ext cx="1400114" cy="664129"/>
      </dsp:txXfrm>
    </dsp:sp>
    <dsp:sp modelId="{EC8B2A6E-DF66-46AB-8E3D-D41E5BBD076A}">
      <dsp:nvSpPr>
        <dsp:cNvPr id="0" name=""/>
        <dsp:cNvSpPr/>
      </dsp:nvSpPr>
      <dsp:spPr>
        <a:xfrm>
          <a:off x="4584080" y="3760324"/>
          <a:ext cx="1471970" cy="735985"/>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Watchful waiting</a:t>
          </a:r>
          <a:endParaRPr lang="en-US" sz="1100" kern="1200"/>
        </a:p>
      </dsp:txBody>
      <dsp:txXfrm>
        <a:off x="4620008" y="3796252"/>
        <a:ext cx="1400114" cy="664129"/>
      </dsp:txXfrm>
    </dsp:sp>
    <dsp:sp modelId="{4B7992AB-5BC3-463B-A580-1B7ACA6D90F5}">
      <dsp:nvSpPr>
        <dsp:cNvPr id="0" name=""/>
        <dsp:cNvSpPr/>
      </dsp:nvSpPr>
      <dsp:spPr>
        <a:xfrm>
          <a:off x="3287136" y="4848589"/>
          <a:ext cx="1471970" cy="735985"/>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Initial treatment 4-6 weeks of weekly individual CBT</a:t>
          </a:r>
          <a:endParaRPr lang="en-US" sz="1100" kern="1200" dirty="0"/>
        </a:p>
      </dsp:txBody>
      <dsp:txXfrm>
        <a:off x="3323064" y="4884517"/>
        <a:ext cx="1400114" cy="664129"/>
      </dsp:txXfrm>
    </dsp:sp>
    <dsp:sp modelId="{A5DC5553-0D40-463E-B3C8-B9989533B63B}">
      <dsp:nvSpPr>
        <dsp:cNvPr id="0" name=""/>
        <dsp:cNvSpPr/>
      </dsp:nvSpPr>
      <dsp:spPr>
        <a:xfrm>
          <a:off x="1594096" y="4848589"/>
          <a:ext cx="1471970" cy="735985"/>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Assess progress after initial treatment</a:t>
          </a:r>
          <a:endParaRPr lang="en-US" sz="1100" kern="1200"/>
        </a:p>
      </dsp:txBody>
      <dsp:txXfrm>
        <a:off x="1630024" y="4884517"/>
        <a:ext cx="1400114" cy="664129"/>
      </dsp:txXfrm>
    </dsp:sp>
    <dsp:sp modelId="{1EB8A967-2887-435F-BAF9-2D0F021EC0FB}">
      <dsp:nvSpPr>
        <dsp:cNvPr id="0" name=""/>
        <dsp:cNvSpPr/>
      </dsp:nvSpPr>
      <dsp:spPr>
        <a:xfrm>
          <a:off x="297152" y="3760324"/>
          <a:ext cx="1471970" cy="735985"/>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Introduce SSRI along side CBT </a:t>
          </a:r>
          <a:endParaRPr lang="en-US" sz="1100" kern="1200"/>
        </a:p>
      </dsp:txBody>
      <dsp:txXfrm>
        <a:off x="333080" y="3796252"/>
        <a:ext cx="1400114" cy="664129"/>
      </dsp:txXfrm>
    </dsp:sp>
    <dsp:sp modelId="{60FB0EF2-162E-4DB9-8782-ACA52327C433}">
      <dsp:nvSpPr>
        <dsp:cNvPr id="0" name=""/>
        <dsp:cNvSpPr/>
      </dsp:nvSpPr>
      <dsp:spPr>
        <a:xfrm>
          <a:off x="3159" y="2093005"/>
          <a:ext cx="1471970" cy="735985"/>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Monitor weekly until side effects subside</a:t>
          </a:r>
          <a:endParaRPr lang="en-US" sz="1100" kern="1200"/>
        </a:p>
      </dsp:txBody>
      <dsp:txXfrm>
        <a:off x="39087" y="2128933"/>
        <a:ext cx="1400114" cy="664129"/>
      </dsp:txXfrm>
    </dsp:sp>
    <dsp:sp modelId="{B5B5981D-544A-4A2E-A4BB-8195F9A2907A}">
      <dsp:nvSpPr>
        <dsp:cNvPr id="0" name=""/>
        <dsp:cNvSpPr/>
      </dsp:nvSpPr>
      <dsp:spPr>
        <a:xfrm>
          <a:off x="560837" y="685503"/>
          <a:ext cx="1471970" cy="735985"/>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Assess progress after another 4-6 weeks continually</a:t>
          </a:r>
          <a:endParaRPr lang="en-US" sz="1100" kern="1200" dirty="0"/>
        </a:p>
      </dsp:txBody>
      <dsp:txXfrm>
        <a:off x="596765" y="721431"/>
        <a:ext cx="1400114" cy="6641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4E88C-6D37-4A00-8B26-82C6D06FD079}">
      <dsp:nvSpPr>
        <dsp:cNvPr id="0" name=""/>
        <dsp:cNvSpPr/>
      </dsp:nvSpPr>
      <dsp:spPr>
        <a:xfrm>
          <a:off x="0" y="645338"/>
          <a:ext cx="1875659" cy="11253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Combining treatment compared to CBT alone will have superior results</a:t>
          </a:r>
          <a:endParaRPr lang="en-US" sz="1600" kern="1200" dirty="0"/>
        </a:p>
      </dsp:txBody>
      <dsp:txXfrm>
        <a:off x="0" y="645338"/>
        <a:ext cx="1875659" cy="1125395"/>
      </dsp:txXfrm>
    </dsp:sp>
    <dsp:sp modelId="{9342D9DB-6513-4529-8BF6-132E5D55AA51}">
      <dsp:nvSpPr>
        <dsp:cNvPr id="0" name=""/>
        <dsp:cNvSpPr/>
      </dsp:nvSpPr>
      <dsp:spPr>
        <a:xfrm>
          <a:off x="2063225" y="645338"/>
          <a:ext cx="1875659" cy="11253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CBT is seen to significantly reduce GAD symptoms </a:t>
          </a:r>
          <a:endParaRPr lang="en-US" sz="1600" kern="1200" dirty="0"/>
        </a:p>
      </dsp:txBody>
      <dsp:txXfrm>
        <a:off x="2063225" y="645338"/>
        <a:ext cx="1875659" cy="1125395"/>
      </dsp:txXfrm>
    </dsp:sp>
    <dsp:sp modelId="{A12EDEE8-D5CC-499D-9BF8-095571BC9C7D}">
      <dsp:nvSpPr>
        <dsp:cNvPr id="0" name=""/>
        <dsp:cNvSpPr/>
      </dsp:nvSpPr>
      <dsp:spPr>
        <a:xfrm>
          <a:off x="4126450" y="645338"/>
          <a:ext cx="1875659" cy="11253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CBT has low drop out rates </a:t>
          </a:r>
          <a:endParaRPr lang="en-US" sz="1600" kern="1200"/>
        </a:p>
      </dsp:txBody>
      <dsp:txXfrm>
        <a:off x="4126450" y="645338"/>
        <a:ext cx="1875659" cy="1125395"/>
      </dsp:txXfrm>
    </dsp:sp>
    <dsp:sp modelId="{733FDFBE-31D0-4E21-89C8-FCF3E93DA562}">
      <dsp:nvSpPr>
        <dsp:cNvPr id="0" name=""/>
        <dsp:cNvSpPr/>
      </dsp:nvSpPr>
      <dsp:spPr>
        <a:xfrm>
          <a:off x="1031612" y="1958299"/>
          <a:ext cx="1875659" cy="11253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Benefits of CBT are maintained at 6 and 12 month follow ups</a:t>
          </a:r>
          <a:endParaRPr lang="en-US" sz="1600" kern="1200"/>
        </a:p>
      </dsp:txBody>
      <dsp:txXfrm>
        <a:off x="1031612" y="1958299"/>
        <a:ext cx="1875659" cy="1125395"/>
      </dsp:txXfrm>
    </dsp:sp>
    <dsp:sp modelId="{5DE9C8BF-2C15-4889-B988-27151BBB5426}">
      <dsp:nvSpPr>
        <dsp:cNvPr id="0" name=""/>
        <dsp:cNvSpPr/>
      </dsp:nvSpPr>
      <dsp:spPr>
        <a:xfrm>
          <a:off x="3094837" y="1958299"/>
          <a:ext cx="1875659" cy="11253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Antidepressants are superior to pill placebo in treating GAD</a:t>
          </a:r>
          <a:endParaRPr lang="en-US" sz="1600" kern="1200" dirty="0"/>
        </a:p>
      </dsp:txBody>
      <dsp:txXfrm>
        <a:off x="3094837" y="1958299"/>
        <a:ext cx="1875659" cy="11253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C62B1B-F9BF-4D53-9E10-54132D160A74}">
      <dsp:nvSpPr>
        <dsp:cNvPr id="0" name=""/>
        <dsp:cNvSpPr/>
      </dsp:nvSpPr>
      <dsp:spPr>
        <a:xfrm>
          <a:off x="0" y="0"/>
          <a:ext cx="8223294" cy="751590"/>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Patients will be given a full description of what will be expected throughout the rehabilitation. They will be informed that they will have an integral part of making the treatment plan. As they will be over 18 , we are able to ask the patients directly for their consent. As long as they are seen to have capacity </a:t>
          </a:r>
          <a:endParaRPr lang="en-US" sz="1300" kern="1200" dirty="0"/>
        </a:p>
      </dsp:txBody>
      <dsp:txXfrm>
        <a:off x="22013" y="22013"/>
        <a:ext cx="7348761" cy="707564"/>
      </dsp:txXfrm>
    </dsp:sp>
    <dsp:sp modelId="{712B6A6F-3262-4E5E-94DA-61665F5A5A30}">
      <dsp:nvSpPr>
        <dsp:cNvPr id="0" name=""/>
        <dsp:cNvSpPr/>
      </dsp:nvSpPr>
      <dsp:spPr>
        <a:xfrm>
          <a:off x="688700" y="888243"/>
          <a:ext cx="8223294" cy="751590"/>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They will be informed that they are able to withdraw from the rehabilitation at any point </a:t>
          </a:r>
          <a:endParaRPr lang="en-US" sz="1300" kern="1200" dirty="0"/>
        </a:p>
      </dsp:txBody>
      <dsp:txXfrm>
        <a:off x="710713" y="910256"/>
        <a:ext cx="7002033" cy="707564"/>
      </dsp:txXfrm>
    </dsp:sp>
    <dsp:sp modelId="{6470E1B2-DF1C-4EC7-8412-16D96CA4AB1A}">
      <dsp:nvSpPr>
        <dsp:cNvPr id="0" name=""/>
        <dsp:cNvSpPr/>
      </dsp:nvSpPr>
      <dsp:spPr>
        <a:xfrm>
          <a:off x="1367122" y="1776486"/>
          <a:ext cx="8223294" cy="751590"/>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All patients will receive a debrief</a:t>
          </a:r>
          <a:endParaRPr lang="en-US" sz="1300" kern="1200" dirty="0"/>
        </a:p>
      </dsp:txBody>
      <dsp:txXfrm>
        <a:off x="1389135" y="1798499"/>
        <a:ext cx="7012312" cy="707564"/>
      </dsp:txXfrm>
    </dsp:sp>
    <dsp:sp modelId="{4A18AA20-12D6-4ECB-BCF2-C291C56B00DD}">
      <dsp:nvSpPr>
        <dsp:cNvPr id="0" name=""/>
        <dsp:cNvSpPr/>
      </dsp:nvSpPr>
      <dsp:spPr>
        <a:xfrm>
          <a:off x="2055823" y="2664729"/>
          <a:ext cx="8223294" cy="751590"/>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They will have regular check ins with their practitioners at pre-arranged times but will have contact details to make appointments if they feel they need one sooner</a:t>
          </a:r>
          <a:endParaRPr lang="en-US" sz="1300" kern="1200" dirty="0"/>
        </a:p>
      </dsp:txBody>
      <dsp:txXfrm>
        <a:off x="2077836" y="2686742"/>
        <a:ext cx="7002033" cy="707564"/>
      </dsp:txXfrm>
    </dsp:sp>
    <dsp:sp modelId="{2B403DD6-6008-41EE-9D94-B3676D96805C}">
      <dsp:nvSpPr>
        <dsp:cNvPr id="0" name=""/>
        <dsp:cNvSpPr/>
      </dsp:nvSpPr>
      <dsp:spPr>
        <a:xfrm>
          <a:off x="7734760" y="575649"/>
          <a:ext cx="488533" cy="488533"/>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844680" y="575649"/>
        <a:ext cx="268693" cy="367621"/>
      </dsp:txXfrm>
    </dsp:sp>
    <dsp:sp modelId="{C68D655D-8293-4D8F-B4BD-A7C6102883C6}">
      <dsp:nvSpPr>
        <dsp:cNvPr id="0" name=""/>
        <dsp:cNvSpPr/>
      </dsp:nvSpPr>
      <dsp:spPr>
        <a:xfrm>
          <a:off x="8423461" y="1463893"/>
          <a:ext cx="488533" cy="488533"/>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533381" y="1463893"/>
        <a:ext cx="268693" cy="367621"/>
      </dsp:txXfrm>
    </dsp:sp>
    <dsp:sp modelId="{AAECDD37-970F-4AC6-BE40-20D453792894}">
      <dsp:nvSpPr>
        <dsp:cNvPr id="0" name=""/>
        <dsp:cNvSpPr/>
      </dsp:nvSpPr>
      <dsp:spPr>
        <a:xfrm>
          <a:off x="9101883" y="2352136"/>
          <a:ext cx="488533" cy="488533"/>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11803" y="2352136"/>
        <a:ext cx="268693" cy="36762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70AB41-3E73-4744-B032-400EF9691D71}" type="datetimeFigureOut">
              <a:rPr lang="en-GB" smtClean="0"/>
              <a:t>19/04/2023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3FD970-2670-44A9-9728-54C1B14A260D}" type="slidenum">
              <a:rPr lang="en-GB" smtClean="0"/>
              <a:t>‹#›</a:t>
            </a:fld>
            <a:endParaRPr lang="en-GB"/>
          </a:p>
        </p:txBody>
      </p:sp>
    </p:spTree>
    <p:extLst>
      <p:ext uri="{BB962C8B-B14F-4D97-AF65-F5344CB8AC3E}">
        <p14:creationId xmlns:p14="http://schemas.microsoft.com/office/powerpoint/2010/main" val="1487742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1</a:t>
            </a:fld>
            <a:endParaRPr lang="en-GB"/>
          </a:p>
        </p:txBody>
      </p:sp>
    </p:spTree>
    <p:extLst>
      <p:ext uri="{BB962C8B-B14F-4D97-AF65-F5344CB8AC3E}">
        <p14:creationId xmlns:p14="http://schemas.microsoft.com/office/powerpoint/2010/main" val="3723287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Many people have feelings of anxiety at some point in their life. For example if they have to have a medical test, going for a job interview or sitting an exam. Although these feelings of anxiety are seen to be normal feelings. </a:t>
            </a:r>
          </a:p>
          <a:p>
            <a:endParaRPr lang="en-GB" dirty="0"/>
          </a:p>
          <a:p>
            <a:r>
              <a:rPr lang="en-GB" dirty="0"/>
              <a:t>However some people find it difficult to control their anxiety and this often affects and takes over their daily life. </a:t>
            </a:r>
          </a:p>
          <a:p>
            <a:endParaRPr lang="en-GB" dirty="0"/>
          </a:p>
          <a:p>
            <a:r>
              <a:rPr lang="en-GB" dirty="0"/>
              <a:t>There are many types of anxiety. However for the purpose of this presentation we will be discussing Generalised Anxiety Disorder and proposing  rehabilitation for people suffering with Generalised Anxiety Disorder. </a:t>
            </a:r>
          </a:p>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2</a:t>
            </a:fld>
            <a:endParaRPr lang="en-GB"/>
          </a:p>
        </p:txBody>
      </p:sp>
    </p:spTree>
    <p:extLst>
      <p:ext uri="{BB962C8B-B14F-4D97-AF65-F5344CB8AC3E}">
        <p14:creationId xmlns:p14="http://schemas.microsoft.com/office/powerpoint/2010/main" val="6849328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3</a:t>
            </a:fld>
            <a:endParaRPr lang="en-GB"/>
          </a:p>
        </p:txBody>
      </p:sp>
    </p:spTree>
    <p:extLst>
      <p:ext uri="{BB962C8B-B14F-4D97-AF65-F5344CB8AC3E}">
        <p14:creationId xmlns:p14="http://schemas.microsoft.com/office/powerpoint/2010/main" val="3037748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4</a:t>
            </a:fld>
            <a:endParaRPr lang="en-GB"/>
          </a:p>
        </p:txBody>
      </p:sp>
    </p:spTree>
    <p:extLst>
      <p:ext uri="{BB962C8B-B14F-4D97-AF65-F5344CB8AC3E}">
        <p14:creationId xmlns:p14="http://schemas.microsoft.com/office/powerpoint/2010/main" val="1847435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5</a:t>
            </a:fld>
            <a:endParaRPr lang="en-GB"/>
          </a:p>
        </p:txBody>
      </p:sp>
    </p:spTree>
    <p:extLst>
      <p:ext uri="{BB962C8B-B14F-4D97-AF65-F5344CB8AC3E}">
        <p14:creationId xmlns:p14="http://schemas.microsoft.com/office/powerpoint/2010/main" val="3815602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6</a:t>
            </a:fld>
            <a:endParaRPr lang="en-GB"/>
          </a:p>
        </p:txBody>
      </p:sp>
    </p:spTree>
    <p:extLst>
      <p:ext uri="{BB962C8B-B14F-4D97-AF65-F5344CB8AC3E}">
        <p14:creationId xmlns:p14="http://schemas.microsoft.com/office/powerpoint/2010/main" val="260165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7</a:t>
            </a:fld>
            <a:endParaRPr lang="en-GB"/>
          </a:p>
        </p:txBody>
      </p:sp>
    </p:spTree>
    <p:extLst>
      <p:ext uri="{BB962C8B-B14F-4D97-AF65-F5344CB8AC3E}">
        <p14:creationId xmlns:p14="http://schemas.microsoft.com/office/powerpoint/2010/main" val="3022971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8</a:t>
            </a:fld>
            <a:endParaRPr lang="en-GB"/>
          </a:p>
        </p:txBody>
      </p:sp>
    </p:spTree>
    <p:extLst>
      <p:ext uri="{BB962C8B-B14F-4D97-AF65-F5344CB8AC3E}">
        <p14:creationId xmlns:p14="http://schemas.microsoft.com/office/powerpoint/2010/main" val="25036632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9</a:t>
            </a:fld>
            <a:endParaRPr lang="en-GB"/>
          </a:p>
        </p:txBody>
      </p:sp>
    </p:spTree>
    <p:extLst>
      <p:ext uri="{BB962C8B-B14F-4D97-AF65-F5344CB8AC3E}">
        <p14:creationId xmlns:p14="http://schemas.microsoft.com/office/powerpoint/2010/main" val="2403065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10</a:t>
            </a:fld>
            <a:endParaRPr lang="en-GB"/>
          </a:p>
        </p:txBody>
      </p:sp>
    </p:spTree>
    <p:extLst>
      <p:ext uri="{BB962C8B-B14F-4D97-AF65-F5344CB8AC3E}">
        <p14:creationId xmlns:p14="http://schemas.microsoft.com/office/powerpoint/2010/main" val="22277013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11</a:t>
            </a:fld>
            <a:endParaRPr lang="en-GB"/>
          </a:p>
        </p:txBody>
      </p:sp>
    </p:spTree>
    <p:extLst>
      <p:ext uri="{BB962C8B-B14F-4D97-AF65-F5344CB8AC3E}">
        <p14:creationId xmlns:p14="http://schemas.microsoft.com/office/powerpoint/2010/main" val="37901509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12</a:t>
            </a:fld>
            <a:endParaRPr lang="en-GB"/>
          </a:p>
        </p:txBody>
      </p:sp>
    </p:spTree>
    <p:extLst>
      <p:ext uri="{BB962C8B-B14F-4D97-AF65-F5344CB8AC3E}">
        <p14:creationId xmlns:p14="http://schemas.microsoft.com/office/powerpoint/2010/main" val="15168974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13</a:t>
            </a:fld>
            <a:endParaRPr lang="en-GB"/>
          </a:p>
        </p:txBody>
      </p:sp>
    </p:spTree>
    <p:extLst>
      <p:ext uri="{BB962C8B-B14F-4D97-AF65-F5344CB8AC3E}">
        <p14:creationId xmlns:p14="http://schemas.microsoft.com/office/powerpoint/2010/main" val="23417081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14</a:t>
            </a:fld>
            <a:endParaRPr lang="en-GB"/>
          </a:p>
        </p:txBody>
      </p:sp>
    </p:spTree>
    <p:extLst>
      <p:ext uri="{BB962C8B-B14F-4D97-AF65-F5344CB8AC3E}">
        <p14:creationId xmlns:p14="http://schemas.microsoft.com/office/powerpoint/2010/main" val="26434706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4B3FD970-2670-44A9-9728-54C1B14A260D}" type="slidenum">
              <a:rPr lang="en-GB" smtClean="0"/>
              <a:t>15</a:t>
            </a:fld>
            <a:endParaRPr lang="en-GB"/>
          </a:p>
        </p:txBody>
      </p:sp>
    </p:spTree>
    <p:extLst>
      <p:ext uri="{BB962C8B-B14F-4D97-AF65-F5344CB8AC3E}">
        <p14:creationId xmlns:p14="http://schemas.microsoft.com/office/powerpoint/2010/main" val="21597336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16</a:t>
            </a:fld>
            <a:endParaRPr lang="en-GB"/>
          </a:p>
        </p:txBody>
      </p:sp>
    </p:spTree>
    <p:extLst>
      <p:ext uri="{BB962C8B-B14F-4D97-AF65-F5344CB8AC3E}">
        <p14:creationId xmlns:p14="http://schemas.microsoft.com/office/powerpoint/2010/main" val="2164360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17</a:t>
            </a:fld>
            <a:endParaRPr lang="en-GB"/>
          </a:p>
        </p:txBody>
      </p:sp>
    </p:spTree>
    <p:extLst>
      <p:ext uri="{BB962C8B-B14F-4D97-AF65-F5344CB8AC3E}">
        <p14:creationId xmlns:p14="http://schemas.microsoft.com/office/powerpoint/2010/main" val="35921743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18</a:t>
            </a:fld>
            <a:endParaRPr lang="en-GB"/>
          </a:p>
        </p:txBody>
      </p:sp>
    </p:spTree>
    <p:extLst>
      <p:ext uri="{BB962C8B-B14F-4D97-AF65-F5344CB8AC3E}">
        <p14:creationId xmlns:p14="http://schemas.microsoft.com/office/powerpoint/2010/main" val="6841777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19</a:t>
            </a:fld>
            <a:endParaRPr lang="en-GB"/>
          </a:p>
        </p:txBody>
      </p:sp>
    </p:spTree>
    <p:extLst>
      <p:ext uri="{BB962C8B-B14F-4D97-AF65-F5344CB8AC3E}">
        <p14:creationId xmlns:p14="http://schemas.microsoft.com/office/powerpoint/2010/main" val="2509466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FD970-2670-44A9-9728-54C1B14A260D}" type="slidenum">
              <a:rPr lang="en-GB" smtClean="0"/>
              <a:t>20</a:t>
            </a:fld>
            <a:endParaRPr lang="en-GB"/>
          </a:p>
        </p:txBody>
      </p:sp>
    </p:spTree>
    <p:extLst>
      <p:ext uri="{BB962C8B-B14F-4D97-AF65-F5344CB8AC3E}">
        <p14:creationId xmlns:p14="http://schemas.microsoft.com/office/powerpoint/2010/main" val="1901464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5B65E-E028-984B-D538-0720CFC358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E88FB9-40F5-96EA-E013-6AD7D9C199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4DD5F2F-BE04-20AE-7458-8AB04D38DA37}"/>
              </a:ext>
            </a:extLst>
          </p:cNvPr>
          <p:cNvSpPr>
            <a:spLocks noGrp="1"/>
          </p:cNvSpPr>
          <p:nvPr>
            <p:ph type="dt" sz="half" idx="10"/>
          </p:nvPr>
        </p:nvSpPr>
        <p:spPr/>
        <p:txBody>
          <a:bodyPr/>
          <a:lstStyle/>
          <a:p>
            <a:fld id="{E4F89AC2-139A-442C-AECF-681131D956D8}" type="datetimeFigureOut">
              <a:rPr lang="en-GB" smtClean="0"/>
              <a:t>19/04/2023</a:t>
            </a:fld>
            <a:endParaRPr lang="en-GB"/>
          </a:p>
        </p:txBody>
      </p:sp>
      <p:sp>
        <p:nvSpPr>
          <p:cNvPr id="5" name="Footer Placeholder 4">
            <a:extLst>
              <a:ext uri="{FF2B5EF4-FFF2-40B4-BE49-F238E27FC236}">
                <a16:creationId xmlns:a16="http://schemas.microsoft.com/office/drawing/2014/main" id="{488D820E-F37E-44E3-54F0-ADAA7BB268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B362BC-C898-D340-7979-3F94259E5274}"/>
              </a:ext>
            </a:extLst>
          </p:cNvPr>
          <p:cNvSpPr>
            <a:spLocks noGrp="1"/>
          </p:cNvSpPr>
          <p:nvPr>
            <p:ph type="sldNum" sz="quarter" idx="12"/>
          </p:nvPr>
        </p:nvSpPr>
        <p:spPr/>
        <p:txBody>
          <a:bodyPr/>
          <a:lstStyle/>
          <a:p>
            <a:fld id="{DE6D1FD3-62A9-41FA-BE49-D3F8CBD20D47}" type="slidenum">
              <a:rPr lang="en-GB" smtClean="0"/>
              <a:t>‹#›</a:t>
            </a:fld>
            <a:endParaRPr lang="en-GB"/>
          </a:p>
        </p:txBody>
      </p:sp>
    </p:spTree>
    <p:extLst>
      <p:ext uri="{BB962C8B-B14F-4D97-AF65-F5344CB8AC3E}">
        <p14:creationId xmlns:p14="http://schemas.microsoft.com/office/powerpoint/2010/main" val="875167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F5C79-EBC8-F44B-8BED-EDA9214A9A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E47F27-507A-9592-E8F1-BDB2AE4963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E3C914-4968-2EDD-22A2-F491F3DC636E}"/>
              </a:ext>
            </a:extLst>
          </p:cNvPr>
          <p:cNvSpPr>
            <a:spLocks noGrp="1"/>
          </p:cNvSpPr>
          <p:nvPr>
            <p:ph type="dt" sz="half" idx="10"/>
          </p:nvPr>
        </p:nvSpPr>
        <p:spPr/>
        <p:txBody>
          <a:bodyPr/>
          <a:lstStyle/>
          <a:p>
            <a:fld id="{E4F89AC2-139A-442C-AECF-681131D956D8}" type="datetimeFigureOut">
              <a:rPr lang="en-GB" smtClean="0"/>
              <a:t>19/04/2023</a:t>
            </a:fld>
            <a:endParaRPr lang="en-GB"/>
          </a:p>
        </p:txBody>
      </p:sp>
      <p:sp>
        <p:nvSpPr>
          <p:cNvPr id="5" name="Footer Placeholder 4">
            <a:extLst>
              <a:ext uri="{FF2B5EF4-FFF2-40B4-BE49-F238E27FC236}">
                <a16:creationId xmlns:a16="http://schemas.microsoft.com/office/drawing/2014/main" id="{0C01EB98-96A1-C2A9-22C6-7781ECC7D0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F47D66-9378-A7BA-9E9A-932EBE22E1D8}"/>
              </a:ext>
            </a:extLst>
          </p:cNvPr>
          <p:cNvSpPr>
            <a:spLocks noGrp="1"/>
          </p:cNvSpPr>
          <p:nvPr>
            <p:ph type="sldNum" sz="quarter" idx="12"/>
          </p:nvPr>
        </p:nvSpPr>
        <p:spPr/>
        <p:txBody>
          <a:bodyPr/>
          <a:lstStyle/>
          <a:p>
            <a:fld id="{DE6D1FD3-62A9-41FA-BE49-D3F8CBD20D47}" type="slidenum">
              <a:rPr lang="en-GB" smtClean="0"/>
              <a:t>‹#›</a:t>
            </a:fld>
            <a:endParaRPr lang="en-GB"/>
          </a:p>
        </p:txBody>
      </p:sp>
    </p:spTree>
    <p:extLst>
      <p:ext uri="{BB962C8B-B14F-4D97-AF65-F5344CB8AC3E}">
        <p14:creationId xmlns:p14="http://schemas.microsoft.com/office/powerpoint/2010/main" val="1037668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BBE67-C02D-161D-37FD-AF9AB0BD4B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F84592-B4E4-D317-D117-96724F0687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63FBCC-C692-D87E-4A81-269244AA112C}"/>
              </a:ext>
            </a:extLst>
          </p:cNvPr>
          <p:cNvSpPr>
            <a:spLocks noGrp="1"/>
          </p:cNvSpPr>
          <p:nvPr>
            <p:ph type="dt" sz="half" idx="10"/>
          </p:nvPr>
        </p:nvSpPr>
        <p:spPr/>
        <p:txBody>
          <a:bodyPr/>
          <a:lstStyle/>
          <a:p>
            <a:fld id="{E4F89AC2-139A-442C-AECF-681131D956D8}" type="datetimeFigureOut">
              <a:rPr lang="en-GB" smtClean="0"/>
              <a:t>19/04/2023</a:t>
            </a:fld>
            <a:endParaRPr lang="en-GB"/>
          </a:p>
        </p:txBody>
      </p:sp>
      <p:sp>
        <p:nvSpPr>
          <p:cNvPr id="5" name="Footer Placeholder 4">
            <a:extLst>
              <a:ext uri="{FF2B5EF4-FFF2-40B4-BE49-F238E27FC236}">
                <a16:creationId xmlns:a16="http://schemas.microsoft.com/office/drawing/2014/main" id="{46BF8722-889F-3AA2-7E2E-CFEC07BE3F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DAB8ED-3F59-01AC-5E14-AA481E54DE2F}"/>
              </a:ext>
            </a:extLst>
          </p:cNvPr>
          <p:cNvSpPr>
            <a:spLocks noGrp="1"/>
          </p:cNvSpPr>
          <p:nvPr>
            <p:ph type="sldNum" sz="quarter" idx="12"/>
          </p:nvPr>
        </p:nvSpPr>
        <p:spPr/>
        <p:txBody>
          <a:bodyPr/>
          <a:lstStyle/>
          <a:p>
            <a:fld id="{DE6D1FD3-62A9-41FA-BE49-D3F8CBD20D47}" type="slidenum">
              <a:rPr lang="en-GB" smtClean="0"/>
              <a:t>‹#›</a:t>
            </a:fld>
            <a:endParaRPr lang="en-GB"/>
          </a:p>
        </p:txBody>
      </p:sp>
    </p:spTree>
    <p:extLst>
      <p:ext uri="{BB962C8B-B14F-4D97-AF65-F5344CB8AC3E}">
        <p14:creationId xmlns:p14="http://schemas.microsoft.com/office/powerpoint/2010/main" val="3917471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9C1CB-1251-E6CF-542F-260F6A2B17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8845A2-BC4E-3C37-4952-416003E1BA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768666D-7866-F3FB-8D48-15D92BA6B92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88CEBF-12C5-707F-BFC7-DB12F287C45E}"/>
              </a:ext>
            </a:extLst>
          </p:cNvPr>
          <p:cNvSpPr>
            <a:spLocks noGrp="1"/>
          </p:cNvSpPr>
          <p:nvPr>
            <p:ph type="dt" sz="half" idx="10"/>
          </p:nvPr>
        </p:nvSpPr>
        <p:spPr/>
        <p:txBody>
          <a:bodyPr/>
          <a:lstStyle/>
          <a:p>
            <a:fld id="{E4F89AC2-139A-442C-AECF-681131D956D8}" type="datetimeFigureOut">
              <a:rPr lang="en-GB" smtClean="0"/>
              <a:t>19/04/2023</a:t>
            </a:fld>
            <a:endParaRPr lang="en-GB"/>
          </a:p>
        </p:txBody>
      </p:sp>
      <p:sp>
        <p:nvSpPr>
          <p:cNvPr id="6" name="Footer Placeholder 5">
            <a:extLst>
              <a:ext uri="{FF2B5EF4-FFF2-40B4-BE49-F238E27FC236}">
                <a16:creationId xmlns:a16="http://schemas.microsoft.com/office/drawing/2014/main" id="{7CE3A206-9772-BCA4-9AA9-41718DD28A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3C78FC-5805-1EBC-CA68-0C15EDF33A06}"/>
              </a:ext>
            </a:extLst>
          </p:cNvPr>
          <p:cNvSpPr>
            <a:spLocks noGrp="1"/>
          </p:cNvSpPr>
          <p:nvPr>
            <p:ph type="sldNum" sz="quarter" idx="12"/>
          </p:nvPr>
        </p:nvSpPr>
        <p:spPr/>
        <p:txBody>
          <a:bodyPr/>
          <a:lstStyle/>
          <a:p>
            <a:fld id="{DE6D1FD3-62A9-41FA-BE49-D3F8CBD20D47}" type="slidenum">
              <a:rPr lang="en-GB" smtClean="0"/>
              <a:t>‹#›</a:t>
            </a:fld>
            <a:endParaRPr lang="en-GB"/>
          </a:p>
        </p:txBody>
      </p:sp>
    </p:spTree>
    <p:extLst>
      <p:ext uri="{BB962C8B-B14F-4D97-AF65-F5344CB8AC3E}">
        <p14:creationId xmlns:p14="http://schemas.microsoft.com/office/powerpoint/2010/main" val="2660544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AB548-B89C-D3EE-7713-F8865BC708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B308C6-A0E2-EC80-4F39-CD7B895E96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4C16A1-511D-2EEA-7FF3-C6B3D58253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DBF6EED-F069-216C-0944-D25AA1C44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03EB81-994D-FE0B-DBBA-F646875D77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A2F44A-5764-7CD2-A424-7CB995528E14}"/>
              </a:ext>
            </a:extLst>
          </p:cNvPr>
          <p:cNvSpPr>
            <a:spLocks noGrp="1"/>
          </p:cNvSpPr>
          <p:nvPr>
            <p:ph type="dt" sz="half" idx="10"/>
          </p:nvPr>
        </p:nvSpPr>
        <p:spPr/>
        <p:txBody>
          <a:bodyPr/>
          <a:lstStyle/>
          <a:p>
            <a:fld id="{E4F89AC2-139A-442C-AECF-681131D956D8}" type="datetimeFigureOut">
              <a:rPr lang="en-GB" smtClean="0"/>
              <a:t>19/04/2023</a:t>
            </a:fld>
            <a:endParaRPr lang="en-GB"/>
          </a:p>
        </p:txBody>
      </p:sp>
      <p:sp>
        <p:nvSpPr>
          <p:cNvPr id="8" name="Footer Placeholder 7">
            <a:extLst>
              <a:ext uri="{FF2B5EF4-FFF2-40B4-BE49-F238E27FC236}">
                <a16:creationId xmlns:a16="http://schemas.microsoft.com/office/drawing/2014/main" id="{3C2E81F5-29AD-B335-1DC7-F368F3047F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F226DD-1029-F67C-AE74-0F1755D2639E}"/>
              </a:ext>
            </a:extLst>
          </p:cNvPr>
          <p:cNvSpPr>
            <a:spLocks noGrp="1"/>
          </p:cNvSpPr>
          <p:nvPr>
            <p:ph type="sldNum" sz="quarter" idx="12"/>
          </p:nvPr>
        </p:nvSpPr>
        <p:spPr/>
        <p:txBody>
          <a:bodyPr/>
          <a:lstStyle/>
          <a:p>
            <a:fld id="{DE6D1FD3-62A9-41FA-BE49-D3F8CBD20D47}" type="slidenum">
              <a:rPr lang="en-GB" smtClean="0"/>
              <a:t>‹#›</a:t>
            </a:fld>
            <a:endParaRPr lang="en-GB"/>
          </a:p>
        </p:txBody>
      </p:sp>
    </p:spTree>
    <p:extLst>
      <p:ext uri="{BB962C8B-B14F-4D97-AF65-F5344CB8AC3E}">
        <p14:creationId xmlns:p14="http://schemas.microsoft.com/office/powerpoint/2010/main" val="696791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86316-D6DE-5E03-07B3-0AC5D18FEC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C3DCB40-E77C-47A7-8608-03256336DAB1}"/>
              </a:ext>
            </a:extLst>
          </p:cNvPr>
          <p:cNvSpPr>
            <a:spLocks noGrp="1"/>
          </p:cNvSpPr>
          <p:nvPr>
            <p:ph type="dt" sz="half" idx="10"/>
          </p:nvPr>
        </p:nvSpPr>
        <p:spPr/>
        <p:txBody>
          <a:bodyPr/>
          <a:lstStyle/>
          <a:p>
            <a:fld id="{E4F89AC2-139A-442C-AECF-681131D956D8}" type="datetimeFigureOut">
              <a:rPr lang="en-GB" smtClean="0"/>
              <a:t>19/04/2023</a:t>
            </a:fld>
            <a:endParaRPr lang="en-GB"/>
          </a:p>
        </p:txBody>
      </p:sp>
      <p:sp>
        <p:nvSpPr>
          <p:cNvPr id="4" name="Footer Placeholder 3">
            <a:extLst>
              <a:ext uri="{FF2B5EF4-FFF2-40B4-BE49-F238E27FC236}">
                <a16:creationId xmlns:a16="http://schemas.microsoft.com/office/drawing/2014/main" id="{E9EAD1AE-2FE1-8D3A-716F-AC9FBDF644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1B48624-7633-7470-F6D8-1676D98A99D0}"/>
              </a:ext>
            </a:extLst>
          </p:cNvPr>
          <p:cNvSpPr>
            <a:spLocks noGrp="1"/>
          </p:cNvSpPr>
          <p:nvPr>
            <p:ph type="sldNum" sz="quarter" idx="12"/>
          </p:nvPr>
        </p:nvSpPr>
        <p:spPr/>
        <p:txBody>
          <a:bodyPr/>
          <a:lstStyle/>
          <a:p>
            <a:fld id="{DE6D1FD3-62A9-41FA-BE49-D3F8CBD20D47}" type="slidenum">
              <a:rPr lang="en-GB" smtClean="0"/>
              <a:t>‹#›</a:t>
            </a:fld>
            <a:endParaRPr lang="en-GB"/>
          </a:p>
        </p:txBody>
      </p:sp>
    </p:spTree>
    <p:extLst>
      <p:ext uri="{BB962C8B-B14F-4D97-AF65-F5344CB8AC3E}">
        <p14:creationId xmlns:p14="http://schemas.microsoft.com/office/powerpoint/2010/main" val="4223607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0AD540-DB72-56BA-0452-147B71449F5D}"/>
              </a:ext>
            </a:extLst>
          </p:cNvPr>
          <p:cNvSpPr>
            <a:spLocks noGrp="1"/>
          </p:cNvSpPr>
          <p:nvPr>
            <p:ph type="dt" sz="half" idx="10"/>
          </p:nvPr>
        </p:nvSpPr>
        <p:spPr/>
        <p:txBody>
          <a:bodyPr/>
          <a:lstStyle/>
          <a:p>
            <a:fld id="{E4F89AC2-139A-442C-AECF-681131D956D8}" type="datetimeFigureOut">
              <a:rPr lang="en-GB" smtClean="0"/>
              <a:t>19/04/2023</a:t>
            </a:fld>
            <a:endParaRPr lang="en-GB"/>
          </a:p>
        </p:txBody>
      </p:sp>
      <p:sp>
        <p:nvSpPr>
          <p:cNvPr id="3" name="Footer Placeholder 2">
            <a:extLst>
              <a:ext uri="{FF2B5EF4-FFF2-40B4-BE49-F238E27FC236}">
                <a16:creationId xmlns:a16="http://schemas.microsoft.com/office/drawing/2014/main" id="{0E537C99-7371-6231-BC66-3B19A3A1D0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567511-3836-EA80-9A05-E015B45D4B76}"/>
              </a:ext>
            </a:extLst>
          </p:cNvPr>
          <p:cNvSpPr>
            <a:spLocks noGrp="1"/>
          </p:cNvSpPr>
          <p:nvPr>
            <p:ph type="sldNum" sz="quarter" idx="12"/>
          </p:nvPr>
        </p:nvSpPr>
        <p:spPr/>
        <p:txBody>
          <a:bodyPr/>
          <a:lstStyle/>
          <a:p>
            <a:fld id="{DE6D1FD3-62A9-41FA-BE49-D3F8CBD20D47}" type="slidenum">
              <a:rPr lang="en-GB" smtClean="0"/>
              <a:t>‹#›</a:t>
            </a:fld>
            <a:endParaRPr lang="en-GB"/>
          </a:p>
        </p:txBody>
      </p:sp>
    </p:spTree>
    <p:extLst>
      <p:ext uri="{BB962C8B-B14F-4D97-AF65-F5344CB8AC3E}">
        <p14:creationId xmlns:p14="http://schemas.microsoft.com/office/powerpoint/2010/main" val="3562827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41882-8524-D40E-8C2C-1D4ACB2B5D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AB1BBA8-6520-CADF-0DAC-A670677AF6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8D79B3-A913-AFCC-948C-607099C26E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0615A8-D53D-8388-5B2F-90EE609070ED}"/>
              </a:ext>
            </a:extLst>
          </p:cNvPr>
          <p:cNvSpPr>
            <a:spLocks noGrp="1"/>
          </p:cNvSpPr>
          <p:nvPr>
            <p:ph type="dt" sz="half" idx="10"/>
          </p:nvPr>
        </p:nvSpPr>
        <p:spPr/>
        <p:txBody>
          <a:bodyPr/>
          <a:lstStyle/>
          <a:p>
            <a:fld id="{E4F89AC2-139A-442C-AECF-681131D956D8}" type="datetimeFigureOut">
              <a:rPr lang="en-GB" smtClean="0"/>
              <a:t>19/04/2023</a:t>
            </a:fld>
            <a:endParaRPr lang="en-GB"/>
          </a:p>
        </p:txBody>
      </p:sp>
      <p:sp>
        <p:nvSpPr>
          <p:cNvPr id="6" name="Footer Placeholder 5">
            <a:extLst>
              <a:ext uri="{FF2B5EF4-FFF2-40B4-BE49-F238E27FC236}">
                <a16:creationId xmlns:a16="http://schemas.microsoft.com/office/drawing/2014/main" id="{BBB037F9-F136-98C3-43B9-00A9B53345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1E5B5B-A559-DCEE-5750-8F193F6251F0}"/>
              </a:ext>
            </a:extLst>
          </p:cNvPr>
          <p:cNvSpPr>
            <a:spLocks noGrp="1"/>
          </p:cNvSpPr>
          <p:nvPr>
            <p:ph type="sldNum" sz="quarter" idx="12"/>
          </p:nvPr>
        </p:nvSpPr>
        <p:spPr/>
        <p:txBody>
          <a:bodyPr/>
          <a:lstStyle/>
          <a:p>
            <a:fld id="{DE6D1FD3-62A9-41FA-BE49-D3F8CBD20D47}" type="slidenum">
              <a:rPr lang="en-GB" smtClean="0"/>
              <a:t>‹#›</a:t>
            </a:fld>
            <a:endParaRPr lang="en-GB"/>
          </a:p>
        </p:txBody>
      </p:sp>
    </p:spTree>
    <p:extLst>
      <p:ext uri="{BB962C8B-B14F-4D97-AF65-F5344CB8AC3E}">
        <p14:creationId xmlns:p14="http://schemas.microsoft.com/office/powerpoint/2010/main" val="68651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B921A-B0E5-91DA-6983-F104C75E9B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BFB77E-C3DA-7B35-9886-0AE15A9E5B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E71B21-15E5-FCE7-5BF2-755A049FC7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E9741F-908E-F3FD-037E-71106D10A0A8}"/>
              </a:ext>
            </a:extLst>
          </p:cNvPr>
          <p:cNvSpPr>
            <a:spLocks noGrp="1"/>
          </p:cNvSpPr>
          <p:nvPr>
            <p:ph type="dt" sz="half" idx="10"/>
          </p:nvPr>
        </p:nvSpPr>
        <p:spPr/>
        <p:txBody>
          <a:bodyPr/>
          <a:lstStyle/>
          <a:p>
            <a:fld id="{E4F89AC2-139A-442C-AECF-681131D956D8}" type="datetimeFigureOut">
              <a:rPr lang="en-GB" smtClean="0"/>
              <a:t>19/04/2023</a:t>
            </a:fld>
            <a:endParaRPr lang="en-GB"/>
          </a:p>
        </p:txBody>
      </p:sp>
      <p:sp>
        <p:nvSpPr>
          <p:cNvPr id="6" name="Footer Placeholder 5">
            <a:extLst>
              <a:ext uri="{FF2B5EF4-FFF2-40B4-BE49-F238E27FC236}">
                <a16:creationId xmlns:a16="http://schemas.microsoft.com/office/drawing/2014/main" id="{87AE1ED4-F4B7-DC2C-2C70-E2509E5CF0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E4A011-BCF6-3127-22AD-D7D035E3F829}"/>
              </a:ext>
            </a:extLst>
          </p:cNvPr>
          <p:cNvSpPr>
            <a:spLocks noGrp="1"/>
          </p:cNvSpPr>
          <p:nvPr>
            <p:ph type="sldNum" sz="quarter" idx="12"/>
          </p:nvPr>
        </p:nvSpPr>
        <p:spPr/>
        <p:txBody>
          <a:bodyPr/>
          <a:lstStyle/>
          <a:p>
            <a:fld id="{DE6D1FD3-62A9-41FA-BE49-D3F8CBD20D47}" type="slidenum">
              <a:rPr lang="en-GB" smtClean="0"/>
              <a:t>‹#›</a:t>
            </a:fld>
            <a:endParaRPr lang="en-GB"/>
          </a:p>
        </p:txBody>
      </p:sp>
    </p:spTree>
    <p:extLst>
      <p:ext uri="{BB962C8B-B14F-4D97-AF65-F5344CB8AC3E}">
        <p14:creationId xmlns:p14="http://schemas.microsoft.com/office/powerpoint/2010/main" val="2528381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9DE64-2C3E-0876-65D6-5B72C9F001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9582C8-E166-6BA6-0087-F63A78A1B1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3A169D-62A2-6495-A8AB-8816569406C3}"/>
              </a:ext>
            </a:extLst>
          </p:cNvPr>
          <p:cNvSpPr>
            <a:spLocks noGrp="1"/>
          </p:cNvSpPr>
          <p:nvPr>
            <p:ph type="dt" sz="half" idx="10"/>
          </p:nvPr>
        </p:nvSpPr>
        <p:spPr/>
        <p:txBody>
          <a:bodyPr/>
          <a:lstStyle/>
          <a:p>
            <a:fld id="{E4F89AC2-139A-442C-AECF-681131D956D8}" type="datetimeFigureOut">
              <a:rPr lang="en-GB" smtClean="0"/>
              <a:t>19/04/2023</a:t>
            </a:fld>
            <a:endParaRPr lang="en-GB"/>
          </a:p>
        </p:txBody>
      </p:sp>
      <p:sp>
        <p:nvSpPr>
          <p:cNvPr id="5" name="Footer Placeholder 4">
            <a:extLst>
              <a:ext uri="{FF2B5EF4-FFF2-40B4-BE49-F238E27FC236}">
                <a16:creationId xmlns:a16="http://schemas.microsoft.com/office/drawing/2014/main" id="{A0CB0653-925A-4E05-8957-CDAD5659EB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AA21E3-CFD4-4519-6DCE-6B27E95062EA}"/>
              </a:ext>
            </a:extLst>
          </p:cNvPr>
          <p:cNvSpPr>
            <a:spLocks noGrp="1"/>
          </p:cNvSpPr>
          <p:nvPr>
            <p:ph type="sldNum" sz="quarter" idx="12"/>
          </p:nvPr>
        </p:nvSpPr>
        <p:spPr/>
        <p:txBody>
          <a:bodyPr/>
          <a:lstStyle/>
          <a:p>
            <a:fld id="{DE6D1FD3-62A9-41FA-BE49-D3F8CBD20D47}" type="slidenum">
              <a:rPr lang="en-GB" smtClean="0"/>
              <a:t>‹#›</a:t>
            </a:fld>
            <a:endParaRPr lang="en-GB"/>
          </a:p>
        </p:txBody>
      </p:sp>
    </p:spTree>
    <p:extLst>
      <p:ext uri="{BB962C8B-B14F-4D97-AF65-F5344CB8AC3E}">
        <p14:creationId xmlns:p14="http://schemas.microsoft.com/office/powerpoint/2010/main" val="384113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044E35-8E47-8BB0-E4CC-52E4B992AB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C354CE-1115-D385-20E8-6B1E61E9FB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FED69-979E-9C5E-12FE-CEDAC00C4B8D}"/>
              </a:ext>
            </a:extLst>
          </p:cNvPr>
          <p:cNvSpPr>
            <a:spLocks noGrp="1"/>
          </p:cNvSpPr>
          <p:nvPr>
            <p:ph type="dt" sz="half" idx="10"/>
          </p:nvPr>
        </p:nvSpPr>
        <p:spPr/>
        <p:txBody>
          <a:bodyPr/>
          <a:lstStyle/>
          <a:p>
            <a:fld id="{E4F89AC2-139A-442C-AECF-681131D956D8}" type="datetimeFigureOut">
              <a:rPr lang="en-GB" smtClean="0"/>
              <a:t>19/04/2023</a:t>
            </a:fld>
            <a:endParaRPr lang="en-GB"/>
          </a:p>
        </p:txBody>
      </p:sp>
      <p:sp>
        <p:nvSpPr>
          <p:cNvPr id="5" name="Footer Placeholder 4">
            <a:extLst>
              <a:ext uri="{FF2B5EF4-FFF2-40B4-BE49-F238E27FC236}">
                <a16:creationId xmlns:a16="http://schemas.microsoft.com/office/drawing/2014/main" id="{D3B11176-A06B-3707-3A3B-7CE9B27E25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C538DA-64AE-E6FF-4CF4-719E6C1823CE}"/>
              </a:ext>
            </a:extLst>
          </p:cNvPr>
          <p:cNvSpPr>
            <a:spLocks noGrp="1"/>
          </p:cNvSpPr>
          <p:nvPr>
            <p:ph type="sldNum" sz="quarter" idx="12"/>
          </p:nvPr>
        </p:nvSpPr>
        <p:spPr/>
        <p:txBody>
          <a:bodyPr/>
          <a:lstStyle/>
          <a:p>
            <a:fld id="{DE6D1FD3-62A9-41FA-BE49-D3F8CBD20D47}" type="slidenum">
              <a:rPr lang="en-GB" smtClean="0"/>
              <a:t>‹#›</a:t>
            </a:fld>
            <a:endParaRPr lang="en-GB"/>
          </a:p>
        </p:txBody>
      </p:sp>
    </p:spTree>
    <p:extLst>
      <p:ext uri="{BB962C8B-B14F-4D97-AF65-F5344CB8AC3E}">
        <p14:creationId xmlns:p14="http://schemas.microsoft.com/office/powerpoint/2010/main" val="48462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10111B-6C17-73D8-75B5-420157144E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D99ED1-7878-B740-09B0-447EB37E1F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9BE381-1CE1-C80C-DFD8-16D009F422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F89AC2-139A-442C-AECF-681131D956D8}" type="datetimeFigureOut">
              <a:rPr lang="en-GB" smtClean="0"/>
              <a:t>19/04/2023</a:t>
            </a:fld>
            <a:endParaRPr lang="en-GB"/>
          </a:p>
        </p:txBody>
      </p:sp>
      <p:sp>
        <p:nvSpPr>
          <p:cNvPr id="5" name="Footer Placeholder 4">
            <a:extLst>
              <a:ext uri="{FF2B5EF4-FFF2-40B4-BE49-F238E27FC236}">
                <a16:creationId xmlns:a16="http://schemas.microsoft.com/office/drawing/2014/main" id="{72DC1DA8-CBC4-8EE6-5556-3161152CF4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BF342D1-7163-F5E5-9743-CD03D28A11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6D1FD3-62A9-41FA-BE49-D3F8CBD20D47}" type="slidenum">
              <a:rPr lang="en-GB" smtClean="0"/>
              <a:t>‹#›</a:t>
            </a:fld>
            <a:endParaRPr lang="en-GB"/>
          </a:p>
        </p:txBody>
      </p:sp>
    </p:spTree>
    <p:extLst>
      <p:ext uri="{BB962C8B-B14F-4D97-AF65-F5344CB8AC3E}">
        <p14:creationId xmlns:p14="http://schemas.microsoft.com/office/powerpoint/2010/main" val="18248447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jpeg"/><Relationship Id="rId7" Type="http://schemas.openxmlformats.org/officeDocument/2006/relationships/diagramColors" Target="../diagrams/colors3.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7B691A1F-F001-A145-F3EB-3D0CD4BEE230}"/>
              </a:ext>
            </a:extLst>
          </p:cNvPr>
          <p:cNvSpPr txBox="1"/>
          <p:nvPr/>
        </p:nvSpPr>
        <p:spPr>
          <a:xfrm>
            <a:off x="0" y="2195109"/>
            <a:ext cx="12218141" cy="3108543"/>
          </a:xfrm>
          <a:prstGeom prst="rect">
            <a:avLst/>
          </a:prstGeom>
          <a:noFill/>
        </p:spPr>
        <p:txBody>
          <a:bodyPr wrap="square">
            <a:spAutoFit/>
          </a:bodyPr>
          <a:lstStyle/>
          <a:p>
            <a:pPr algn="ctr"/>
            <a:r>
              <a:rPr lang="en-GB" sz="2800" dirty="0"/>
              <a:t>Rehabilitative Proposal for an Anxiety Disorder</a:t>
            </a:r>
          </a:p>
          <a:p>
            <a:pPr algn="ctr"/>
            <a:endParaRPr lang="en-GB" sz="2800" dirty="0"/>
          </a:p>
          <a:p>
            <a:pPr algn="ctr"/>
            <a:r>
              <a:rPr lang="en-GB" sz="2800" dirty="0"/>
              <a:t>Psychopathology</a:t>
            </a:r>
          </a:p>
          <a:p>
            <a:pPr algn="ctr"/>
            <a:endParaRPr lang="en-GB" sz="2800" dirty="0"/>
          </a:p>
          <a:p>
            <a:pPr algn="ctr"/>
            <a:r>
              <a:rPr lang="en-GB" sz="2800" dirty="0"/>
              <a:t>ECAP 6006</a:t>
            </a:r>
          </a:p>
          <a:p>
            <a:pPr algn="ctr"/>
            <a:endParaRPr lang="en-GB" sz="2800" dirty="0"/>
          </a:p>
          <a:p>
            <a:pPr algn="ctr"/>
            <a:r>
              <a:rPr lang="en-GB" sz="2800" dirty="0"/>
              <a:t>Kayleigh O’Shea</a:t>
            </a:r>
          </a:p>
        </p:txBody>
      </p:sp>
    </p:spTree>
    <p:extLst>
      <p:ext uri="{BB962C8B-B14F-4D97-AF65-F5344CB8AC3E}">
        <p14:creationId xmlns:p14="http://schemas.microsoft.com/office/powerpoint/2010/main" val="2397568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9602AC3-4B06-D829-7ABC-CF447DA0F285}"/>
              </a:ext>
            </a:extLst>
          </p:cNvPr>
          <p:cNvSpPr>
            <a:spLocks noGrp="1"/>
          </p:cNvSpPr>
          <p:nvPr>
            <p:ph type="title"/>
          </p:nvPr>
        </p:nvSpPr>
        <p:spPr>
          <a:xfrm>
            <a:off x="4990074" y="76861"/>
            <a:ext cx="5754696" cy="1837349"/>
          </a:xfrm>
        </p:spPr>
        <p:txBody>
          <a:bodyPr>
            <a:normAutofit/>
          </a:bodyPr>
          <a:lstStyle/>
          <a:p>
            <a:pPr algn="ctr"/>
            <a:r>
              <a:rPr lang="en-GB" sz="3600" b="1">
                <a:solidFill>
                  <a:schemeClr val="tx2"/>
                </a:solidFill>
              </a:rPr>
              <a:t>Anxiety</a:t>
            </a:r>
            <a:endParaRPr lang="en-GB" sz="3600" b="1"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35C307BD-981E-2393-4B73-0F9D4D9286B4}"/>
              </a:ext>
            </a:extLst>
          </p:cNvPr>
          <p:cNvSpPr txBox="1"/>
          <p:nvPr/>
        </p:nvSpPr>
        <p:spPr>
          <a:xfrm>
            <a:off x="4048125" y="1808798"/>
            <a:ext cx="9743650" cy="3693319"/>
          </a:xfrm>
          <a:prstGeom prst="rect">
            <a:avLst/>
          </a:prstGeom>
          <a:noFill/>
        </p:spPr>
        <p:txBody>
          <a:bodyPr wrap="square">
            <a:spAutoFit/>
          </a:bodyPr>
          <a:lstStyle/>
          <a:p>
            <a:r>
              <a:rPr lang="en-GB" dirty="0"/>
              <a:t>Feeling of unease</a:t>
            </a:r>
          </a:p>
          <a:p>
            <a:endParaRPr lang="en-GB" dirty="0"/>
          </a:p>
          <a:p>
            <a:r>
              <a:rPr lang="en-GB" dirty="0"/>
              <a:t>Mild to Severe</a:t>
            </a:r>
          </a:p>
          <a:p>
            <a:endParaRPr lang="en-GB" dirty="0"/>
          </a:p>
          <a:p>
            <a:r>
              <a:rPr lang="en-GB" dirty="0"/>
              <a:t>Many people have feelings of anxiety at some point in their life.</a:t>
            </a:r>
          </a:p>
          <a:p>
            <a:endParaRPr lang="en-GB" dirty="0"/>
          </a:p>
          <a:p>
            <a:r>
              <a:rPr lang="en-GB" dirty="0"/>
              <a:t>Normal to have feelings of Anxiety</a:t>
            </a:r>
          </a:p>
          <a:p>
            <a:endParaRPr lang="en-GB" dirty="0"/>
          </a:p>
          <a:p>
            <a:r>
              <a:rPr lang="en-GB" dirty="0"/>
              <a:t>Some people find it difficult to control their anxiety</a:t>
            </a:r>
          </a:p>
          <a:p>
            <a:endParaRPr lang="en-GB" dirty="0"/>
          </a:p>
          <a:p>
            <a:r>
              <a:rPr lang="en-GB" dirty="0"/>
              <a:t>Anxiety can take over their daily </a:t>
            </a:r>
            <a:r>
              <a:rPr lang="en-GB" dirty="0" err="1"/>
              <a:t>lifes</a:t>
            </a:r>
            <a:endParaRPr lang="en-GB" dirty="0"/>
          </a:p>
          <a:p>
            <a:endParaRPr lang="en-GB" dirty="0"/>
          </a:p>
          <a:p>
            <a:r>
              <a:rPr lang="en-GB" dirty="0"/>
              <a:t>Many types of Anxiety</a:t>
            </a:r>
          </a:p>
        </p:txBody>
      </p:sp>
    </p:spTree>
    <p:extLst>
      <p:ext uri="{BB962C8B-B14F-4D97-AF65-F5344CB8AC3E}">
        <p14:creationId xmlns:p14="http://schemas.microsoft.com/office/powerpoint/2010/main" val="3347819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50" name="Group 49">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51" name="Freeform: Shape 50">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52">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53">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9602AC3-4B06-D829-7ABC-CF447DA0F285}"/>
              </a:ext>
            </a:extLst>
          </p:cNvPr>
          <p:cNvSpPr>
            <a:spLocks noGrp="1"/>
          </p:cNvSpPr>
          <p:nvPr>
            <p:ph type="title"/>
          </p:nvPr>
        </p:nvSpPr>
        <p:spPr>
          <a:xfrm>
            <a:off x="230505" y="1233869"/>
            <a:ext cx="3855720" cy="4371974"/>
          </a:xfrm>
        </p:spPr>
        <p:txBody>
          <a:bodyPr vert="horz" lIns="91440" tIns="45720" rIns="91440" bIns="45720" rtlCol="0" anchor="ctr">
            <a:normAutofit/>
          </a:bodyPr>
          <a:lstStyle/>
          <a:p>
            <a:pPr algn="ctr"/>
            <a:r>
              <a:rPr lang="en-US" sz="3600" b="1" kern="1200" dirty="0">
                <a:solidFill>
                  <a:schemeClr val="tx2"/>
                </a:solidFill>
                <a:latin typeface="+mj-lt"/>
                <a:ea typeface="+mj-ea"/>
                <a:cs typeface="+mj-cs"/>
              </a:rPr>
              <a:t>Generalised Anxiety Disorder</a:t>
            </a:r>
            <a:br>
              <a:rPr lang="en-US" sz="3600" b="1" kern="1200" dirty="0">
                <a:solidFill>
                  <a:schemeClr val="tx2"/>
                </a:solidFill>
                <a:latin typeface="+mj-lt"/>
                <a:ea typeface="+mj-ea"/>
                <a:cs typeface="+mj-cs"/>
              </a:rPr>
            </a:br>
            <a:r>
              <a:rPr lang="en-US" sz="3600" b="1" kern="1200" dirty="0">
                <a:solidFill>
                  <a:schemeClr val="tx2"/>
                </a:solidFill>
                <a:latin typeface="+mj-lt"/>
                <a:ea typeface="+mj-ea"/>
                <a:cs typeface="+mj-cs"/>
              </a:rPr>
              <a:t>GAD</a:t>
            </a:r>
          </a:p>
        </p:txBody>
      </p:sp>
      <p:sp>
        <p:nvSpPr>
          <p:cNvPr id="3" name="TextBox 2">
            <a:extLst>
              <a:ext uri="{FF2B5EF4-FFF2-40B4-BE49-F238E27FC236}">
                <a16:creationId xmlns:a16="http://schemas.microsoft.com/office/drawing/2014/main" id="{D6895D49-7738-A138-360B-A8B4815EAFA1}"/>
              </a:ext>
            </a:extLst>
          </p:cNvPr>
          <p:cNvSpPr txBox="1"/>
          <p:nvPr/>
        </p:nvSpPr>
        <p:spPr>
          <a:xfrm>
            <a:off x="6172200" y="804672"/>
            <a:ext cx="5221224" cy="523036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Difficult to diagnose/ distinguish from other health conditions</a:t>
            </a: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Long term condition</a:t>
            </a: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Feel anxious most days</a:t>
            </a: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Struggle to remember a time they felt relaxed</a:t>
            </a: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GAD is a common condition</a:t>
            </a: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Affects more women than men</a:t>
            </a: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Common in people in the age category of 35 - 55</a:t>
            </a: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p:txBody>
      </p:sp>
    </p:spTree>
    <p:extLst>
      <p:ext uri="{BB962C8B-B14F-4D97-AF65-F5344CB8AC3E}">
        <p14:creationId xmlns:p14="http://schemas.microsoft.com/office/powerpoint/2010/main" val="3443684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50" name="Group 49">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51" name="Freeform: Shape 50">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52">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53">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9602AC3-4B06-D829-7ABC-CF447DA0F285}"/>
              </a:ext>
            </a:extLst>
          </p:cNvPr>
          <p:cNvSpPr>
            <a:spLocks noGrp="1"/>
          </p:cNvSpPr>
          <p:nvPr>
            <p:ph type="title"/>
          </p:nvPr>
        </p:nvSpPr>
        <p:spPr>
          <a:xfrm>
            <a:off x="312420" y="1243013"/>
            <a:ext cx="3855720" cy="4371974"/>
          </a:xfrm>
        </p:spPr>
        <p:txBody>
          <a:bodyPr vert="horz" lIns="91440" tIns="45720" rIns="91440" bIns="45720" rtlCol="0" anchor="ctr">
            <a:normAutofit/>
          </a:bodyPr>
          <a:lstStyle/>
          <a:p>
            <a:pPr algn="ctr"/>
            <a:r>
              <a:rPr lang="en-US" sz="3600" b="1" kern="1200" dirty="0">
                <a:solidFill>
                  <a:schemeClr val="tx2"/>
                </a:solidFill>
                <a:latin typeface="+mj-lt"/>
                <a:ea typeface="+mj-ea"/>
                <a:cs typeface="+mj-cs"/>
              </a:rPr>
              <a:t>Generalised Anxiety Disorder</a:t>
            </a:r>
            <a:br>
              <a:rPr lang="en-US" sz="3600" b="1" kern="1200" dirty="0">
                <a:solidFill>
                  <a:schemeClr val="tx2"/>
                </a:solidFill>
                <a:latin typeface="+mj-lt"/>
                <a:ea typeface="+mj-ea"/>
                <a:cs typeface="+mj-cs"/>
              </a:rPr>
            </a:br>
            <a:r>
              <a:rPr lang="en-US" sz="3600" b="1" kern="1200" dirty="0">
                <a:solidFill>
                  <a:schemeClr val="tx2"/>
                </a:solidFill>
                <a:latin typeface="+mj-lt"/>
                <a:ea typeface="+mj-ea"/>
                <a:cs typeface="+mj-cs"/>
              </a:rPr>
              <a:t>GAD</a:t>
            </a:r>
          </a:p>
        </p:txBody>
      </p:sp>
      <p:sp>
        <p:nvSpPr>
          <p:cNvPr id="3" name="TextBox 2">
            <a:extLst>
              <a:ext uri="{FF2B5EF4-FFF2-40B4-BE49-F238E27FC236}">
                <a16:creationId xmlns:a16="http://schemas.microsoft.com/office/drawing/2014/main" id="{D6895D49-7738-A138-360B-A8B4815EAFA1}"/>
              </a:ext>
            </a:extLst>
          </p:cNvPr>
          <p:cNvSpPr txBox="1"/>
          <p:nvPr/>
        </p:nvSpPr>
        <p:spPr>
          <a:xfrm>
            <a:off x="6172200" y="804672"/>
            <a:ext cx="5221224" cy="5230368"/>
          </a:xfrm>
          <a:prstGeom prst="rect">
            <a:avLst/>
          </a:prstGeom>
        </p:spPr>
        <p:txBody>
          <a:bodyPr vert="horz" lIns="91440" tIns="45720" rIns="91440" bIns="45720" rtlCol="0" anchor="ctr">
            <a:normAutofit/>
          </a:bodyPr>
          <a:lstStyle/>
          <a:p>
            <a:pPr>
              <a:lnSpc>
                <a:spcPct val="90000"/>
              </a:lnSpc>
              <a:spcAft>
                <a:spcPts val="600"/>
              </a:spcAft>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p:txBody>
      </p:sp>
      <p:sp>
        <p:nvSpPr>
          <p:cNvPr id="4" name="TextBox 3">
            <a:extLst>
              <a:ext uri="{FF2B5EF4-FFF2-40B4-BE49-F238E27FC236}">
                <a16:creationId xmlns:a16="http://schemas.microsoft.com/office/drawing/2014/main" id="{8E6DA1EB-D360-FC1D-2FB6-17221CE746AF}"/>
              </a:ext>
            </a:extLst>
          </p:cNvPr>
          <p:cNvSpPr txBox="1"/>
          <p:nvPr/>
        </p:nvSpPr>
        <p:spPr>
          <a:xfrm>
            <a:off x="6324600" y="957072"/>
            <a:ext cx="5221224" cy="523036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3200" dirty="0">
                <a:solidFill>
                  <a:schemeClr val="tx2"/>
                </a:solidFill>
              </a:rPr>
              <a:t>No exact cause of GAD</a:t>
            </a: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sz="2400" b="1" dirty="0">
                <a:solidFill>
                  <a:schemeClr val="tx2"/>
                </a:solidFill>
              </a:rPr>
              <a:t>Combination of several factors</a:t>
            </a:r>
          </a:p>
          <a:p>
            <a:pPr>
              <a:lnSpc>
                <a:spcPct val="90000"/>
              </a:lnSpc>
              <a:spcAft>
                <a:spcPts val="600"/>
              </a:spcAft>
            </a:pPr>
            <a:r>
              <a:rPr lang="en-US" dirty="0">
                <a:solidFill>
                  <a:schemeClr val="tx2"/>
                </a:solidFill>
              </a:rPr>
              <a:t>- Genes inherited from parents</a:t>
            </a:r>
          </a:p>
          <a:p>
            <a:pPr>
              <a:lnSpc>
                <a:spcPct val="90000"/>
              </a:lnSpc>
              <a:spcAft>
                <a:spcPts val="600"/>
              </a:spcAft>
            </a:pPr>
            <a:r>
              <a:rPr lang="en-US" dirty="0">
                <a:solidFill>
                  <a:schemeClr val="tx2"/>
                </a:solidFill>
              </a:rPr>
              <a:t>- History of stressful or traumatic experiences</a:t>
            </a:r>
          </a:p>
          <a:p>
            <a:pPr>
              <a:lnSpc>
                <a:spcPct val="90000"/>
              </a:lnSpc>
              <a:spcAft>
                <a:spcPts val="600"/>
              </a:spcAft>
            </a:pPr>
            <a:r>
              <a:rPr lang="en-US" dirty="0">
                <a:solidFill>
                  <a:schemeClr val="tx2"/>
                </a:solidFill>
              </a:rPr>
              <a:t>- Painful long term health condition</a:t>
            </a:r>
          </a:p>
          <a:p>
            <a:pPr>
              <a:lnSpc>
                <a:spcPct val="90000"/>
              </a:lnSpc>
              <a:spcAft>
                <a:spcPts val="600"/>
              </a:spcAft>
            </a:pPr>
            <a:r>
              <a:rPr lang="en-US" dirty="0">
                <a:solidFill>
                  <a:schemeClr val="tx2"/>
                </a:solidFill>
              </a:rPr>
              <a:t>- History of drug or alcohol misuse</a:t>
            </a: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sz="2400" b="1" dirty="0">
                <a:solidFill>
                  <a:schemeClr val="tx2"/>
                </a:solidFill>
              </a:rPr>
              <a:t>Symptoms</a:t>
            </a:r>
          </a:p>
          <a:p>
            <a:pPr marL="285750" indent="-285750">
              <a:lnSpc>
                <a:spcPct val="90000"/>
              </a:lnSpc>
              <a:spcAft>
                <a:spcPts val="600"/>
              </a:spcAft>
              <a:buFontTx/>
              <a:buChar char="-"/>
            </a:pPr>
            <a:r>
              <a:rPr lang="en-US" dirty="0">
                <a:solidFill>
                  <a:schemeClr val="tx2"/>
                </a:solidFill>
              </a:rPr>
              <a:t>Psychological and physical</a:t>
            </a:r>
          </a:p>
          <a:p>
            <a:pPr marL="285750" indent="-285750">
              <a:lnSpc>
                <a:spcPct val="90000"/>
              </a:lnSpc>
              <a:spcAft>
                <a:spcPts val="600"/>
              </a:spcAft>
              <a:buFontTx/>
              <a:buChar char="-"/>
            </a:pPr>
            <a:r>
              <a:rPr lang="en-US" dirty="0">
                <a:solidFill>
                  <a:schemeClr val="tx2"/>
                </a:solidFill>
              </a:rPr>
              <a:t>Restless and worried</a:t>
            </a:r>
          </a:p>
          <a:p>
            <a:pPr marL="285750" indent="-285750">
              <a:lnSpc>
                <a:spcPct val="90000"/>
              </a:lnSpc>
              <a:spcAft>
                <a:spcPts val="600"/>
              </a:spcAft>
              <a:buFontTx/>
              <a:buChar char="-"/>
            </a:pPr>
            <a:r>
              <a:rPr lang="en-US" dirty="0">
                <a:solidFill>
                  <a:schemeClr val="tx2"/>
                </a:solidFill>
              </a:rPr>
              <a:t>Trouble concentrating and sleeping</a:t>
            </a:r>
          </a:p>
          <a:p>
            <a:pPr marL="285750" indent="-285750">
              <a:lnSpc>
                <a:spcPct val="90000"/>
              </a:lnSpc>
              <a:spcAft>
                <a:spcPts val="600"/>
              </a:spcAft>
              <a:buFontTx/>
              <a:buChar char="-"/>
            </a:pPr>
            <a:r>
              <a:rPr lang="en-US" dirty="0">
                <a:solidFill>
                  <a:schemeClr val="tx2"/>
                </a:solidFill>
              </a:rPr>
              <a:t>Dizziness </a:t>
            </a:r>
          </a:p>
          <a:p>
            <a:pPr marL="285750" indent="-285750">
              <a:lnSpc>
                <a:spcPct val="90000"/>
              </a:lnSpc>
              <a:spcAft>
                <a:spcPts val="600"/>
              </a:spcAft>
              <a:buFontTx/>
              <a:buChar char="-"/>
            </a:pPr>
            <a:r>
              <a:rPr lang="en-US" dirty="0">
                <a:solidFill>
                  <a:schemeClr val="tx2"/>
                </a:solidFill>
              </a:rPr>
              <a:t>Heart palpitations</a:t>
            </a: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p:txBody>
      </p:sp>
    </p:spTree>
    <p:extLst>
      <p:ext uri="{BB962C8B-B14F-4D97-AF65-F5344CB8AC3E}">
        <p14:creationId xmlns:p14="http://schemas.microsoft.com/office/powerpoint/2010/main" val="3865625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C46F7E-4E9B-92ED-0A2C-8E84DE59C10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3400" dirty="0"/>
              <a:t>Royal Australian and New Zealand College of Psychiatrists (RANZCP)</a:t>
            </a:r>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80A5755-75CD-0E07-D8AF-E0DCA300ABB6}"/>
              </a:ext>
            </a:extLst>
          </p:cNvPr>
          <p:cNvSpPr txBox="1"/>
          <p:nvPr/>
        </p:nvSpPr>
        <p:spPr>
          <a:xfrm>
            <a:off x="640080" y="2872899"/>
            <a:ext cx="4243589" cy="332066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900" dirty="0"/>
              <a:t>RANCP developed the clinical practice guidelines for treatment of GAD</a:t>
            </a:r>
          </a:p>
          <a:p>
            <a:pPr marL="285750" indent="-228600">
              <a:lnSpc>
                <a:spcPct val="90000"/>
              </a:lnSpc>
              <a:spcAft>
                <a:spcPts val="600"/>
              </a:spcAft>
              <a:buFont typeface="Arial" panose="020B0604020202020204" pitchFamily="34" charset="0"/>
              <a:buChar char="•"/>
            </a:pPr>
            <a:endParaRPr lang="en-US" sz="1900" dirty="0"/>
          </a:p>
          <a:p>
            <a:pPr marL="285750" indent="-228600">
              <a:lnSpc>
                <a:spcPct val="90000"/>
              </a:lnSpc>
              <a:spcAft>
                <a:spcPts val="600"/>
              </a:spcAft>
              <a:buFont typeface="Arial" panose="020B0604020202020204" pitchFamily="34" charset="0"/>
              <a:buChar char="•"/>
            </a:pPr>
            <a:r>
              <a:rPr lang="en-US" sz="1900" dirty="0"/>
              <a:t>Evidenced based knowledge</a:t>
            </a:r>
          </a:p>
          <a:p>
            <a:pPr marL="285750" indent="-228600">
              <a:lnSpc>
                <a:spcPct val="90000"/>
              </a:lnSpc>
              <a:spcAft>
                <a:spcPts val="600"/>
              </a:spcAft>
              <a:buFont typeface="Arial" panose="020B0604020202020204" pitchFamily="34" charset="0"/>
              <a:buChar char="•"/>
            </a:pPr>
            <a:endParaRPr lang="en-US" sz="1900" dirty="0"/>
          </a:p>
          <a:p>
            <a:pPr marL="285750" indent="-228600">
              <a:lnSpc>
                <a:spcPct val="90000"/>
              </a:lnSpc>
              <a:spcAft>
                <a:spcPts val="600"/>
              </a:spcAft>
              <a:buFont typeface="Arial" panose="020B0604020202020204" pitchFamily="34" charset="0"/>
              <a:buChar char="•"/>
            </a:pPr>
            <a:r>
              <a:rPr lang="en-US" sz="1900" dirty="0"/>
              <a:t>Clinical knowledge</a:t>
            </a:r>
          </a:p>
          <a:p>
            <a:pPr marL="285750" indent="-228600">
              <a:lnSpc>
                <a:spcPct val="90000"/>
              </a:lnSpc>
              <a:spcAft>
                <a:spcPts val="600"/>
              </a:spcAft>
              <a:buFont typeface="Arial" panose="020B0604020202020204" pitchFamily="34" charset="0"/>
              <a:buChar char="•"/>
            </a:pPr>
            <a:endParaRPr lang="en-US" sz="1900" dirty="0"/>
          </a:p>
          <a:p>
            <a:pPr marL="285750" indent="-228600">
              <a:lnSpc>
                <a:spcPct val="90000"/>
              </a:lnSpc>
              <a:spcAft>
                <a:spcPts val="600"/>
              </a:spcAft>
              <a:buFont typeface="Arial" panose="020B0604020202020204" pitchFamily="34" charset="0"/>
              <a:buChar char="•"/>
            </a:pPr>
            <a:r>
              <a:rPr lang="en-US" sz="1900" dirty="0"/>
              <a:t>Target population adults ages 18-65 years</a:t>
            </a:r>
          </a:p>
          <a:p>
            <a:pPr indent="-228600">
              <a:lnSpc>
                <a:spcPct val="90000"/>
              </a:lnSpc>
              <a:spcAft>
                <a:spcPts val="600"/>
              </a:spcAft>
              <a:buFont typeface="Arial" panose="020B0604020202020204" pitchFamily="34" charset="0"/>
              <a:buChar char="•"/>
            </a:pPr>
            <a:endParaRPr lang="en-US" sz="1900" dirty="0"/>
          </a:p>
        </p:txBody>
      </p:sp>
      <p:pic>
        <p:nvPicPr>
          <p:cNvPr id="5" name="Picture 4">
            <a:extLst>
              <a:ext uri="{FF2B5EF4-FFF2-40B4-BE49-F238E27FC236}">
                <a16:creationId xmlns:a16="http://schemas.microsoft.com/office/drawing/2014/main" id="{C167BCD5-DAFF-CC46-15FD-B8ECF0E4A496}"/>
              </a:ext>
            </a:extLst>
          </p:cNvPr>
          <p:cNvPicPr>
            <a:picLocks noChangeAspect="1"/>
          </p:cNvPicPr>
          <p:nvPr/>
        </p:nvPicPr>
        <p:blipFill rotWithShape="1">
          <a:blip r:embed="rId3"/>
          <a:srcRect l="2782" r="2625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65C9FA7E-3405-FD07-9F7D-B228CADB6EDA}"/>
              </a:ext>
            </a:extLst>
          </p:cNvPr>
          <p:cNvSpPr txBox="1"/>
          <p:nvPr/>
        </p:nvSpPr>
        <p:spPr>
          <a:xfrm>
            <a:off x="542925" y="6193567"/>
            <a:ext cx="4465757" cy="369332"/>
          </a:xfrm>
          <a:prstGeom prst="rect">
            <a:avLst/>
          </a:prstGeom>
          <a:noFill/>
        </p:spPr>
        <p:txBody>
          <a:bodyPr wrap="square" rtlCol="0">
            <a:spAutoFit/>
          </a:bodyPr>
          <a:lstStyle/>
          <a:p>
            <a:pPr algn="ctr"/>
            <a:r>
              <a:rPr lang="en-GB" dirty="0"/>
              <a:t>(Andrews et al., 2018)</a:t>
            </a:r>
          </a:p>
        </p:txBody>
      </p:sp>
    </p:spTree>
    <p:extLst>
      <p:ext uri="{BB962C8B-B14F-4D97-AF65-F5344CB8AC3E}">
        <p14:creationId xmlns:p14="http://schemas.microsoft.com/office/powerpoint/2010/main" val="84060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0D25EC9-12ED-A57A-F0D5-C248115F9516}"/>
              </a:ext>
            </a:extLst>
          </p:cNvPr>
          <p:cNvSpPr>
            <a:spLocks noGrp="1"/>
          </p:cNvSpPr>
          <p:nvPr>
            <p:ph type="title"/>
          </p:nvPr>
        </p:nvSpPr>
        <p:spPr>
          <a:xfrm>
            <a:off x="804672" y="2053641"/>
            <a:ext cx="3669161" cy="2760098"/>
          </a:xfrm>
        </p:spPr>
        <p:txBody>
          <a:bodyPr vert="horz" lIns="91440" tIns="45720" rIns="91440" bIns="45720" rtlCol="0" anchor="ctr">
            <a:normAutofit/>
          </a:bodyPr>
          <a:lstStyle/>
          <a:p>
            <a:pPr algn="ctr"/>
            <a:r>
              <a:rPr lang="en-US" sz="4000" kern="1200" dirty="0">
                <a:solidFill>
                  <a:schemeClr val="tx2"/>
                </a:solidFill>
                <a:latin typeface="+mj-lt"/>
                <a:ea typeface="+mj-ea"/>
                <a:cs typeface="+mj-cs"/>
              </a:rPr>
              <a:t>Interventions</a:t>
            </a:r>
          </a:p>
        </p:txBody>
      </p:sp>
      <p:sp>
        <p:nvSpPr>
          <p:cNvPr id="3" name="TextBox 2">
            <a:extLst>
              <a:ext uri="{FF2B5EF4-FFF2-40B4-BE49-F238E27FC236}">
                <a16:creationId xmlns:a16="http://schemas.microsoft.com/office/drawing/2014/main" id="{CA5F42D5-F251-A920-4295-75CE60FB557B}"/>
              </a:ext>
            </a:extLst>
          </p:cNvPr>
          <p:cNvSpPr txBox="1"/>
          <p:nvPr/>
        </p:nvSpPr>
        <p:spPr>
          <a:xfrm>
            <a:off x="6090574" y="801866"/>
            <a:ext cx="5306084" cy="5230634"/>
          </a:xfrm>
          <a:prstGeom prst="rect">
            <a:avLst/>
          </a:prstGeom>
          <a:noFill/>
          <a:ln>
            <a:noFill/>
          </a:ln>
        </p:spPr>
        <p:txBody>
          <a:bodyPr vert="horz" lIns="91440" tIns="45720" rIns="91440" bIns="45720" rtlCol="0" anchor="ctr">
            <a:normAutofit/>
          </a:bodyPr>
          <a:lstStyle/>
          <a:p>
            <a:pPr algn="ctr">
              <a:lnSpc>
                <a:spcPct val="90000"/>
              </a:lnSpc>
              <a:spcAft>
                <a:spcPts val="600"/>
              </a:spcAft>
            </a:pPr>
            <a:r>
              <a:rPr lang="en-US" sz="2800" b="1" dirty="0">
                <a:solidFill>
                  <a:schemeClr val="tx2"/>
                </a:solidFill>
              </a:rPr>
              <a:t>Psychological Interventions</a:t>
            </a:r>
          </a:p>
          <a:p>
            <a:pPr indent="-228600">
              <a:lnSpc>
                <a:spcPct val="90000"/>
              </a:lnSpc>
              <a:spcAft>
                <a:spcPts val="600"/>
              </a:spcAft>
              <a:buFont typeface="Arial" panose="020B0604020202020204" pitchFamily="34" charset="0"/>
              <a:buChar char="•"/>
            </a:pPr>
            <a:endParaRPr lang="en-US" sz="1500" dirty="0">
              <a:solidFill>
                <a:schemeClr val="tx2"/>
              </a:solidFill>
            </a:endParaRPr>
          </a:p>
          <a:p>
            <a:pPr>
              <a:lnSpc>
                <a:spcPct val="90000"/>
              </a:lnSpc>
              <a:spcAft>
                <a:spcPts val="600"/>
              </a:spcAft>
            </a:pPr>
            <a:r>
              <a:rPr lang="en-US" sz="3200" b="1" dirty="0">
                <a:solidFill>
                  <a:schemeClr val="tx2"/>
                </a:solidFill>
              </a:rPr>
              <a:t>CBT</a:t>
            </a:r>
          </a:p>
          <a:p>
            <a:pPr indent="-228600">
              <a:lnSpc>
                <a:spcPct val="90000"/>
              </a:lnSpc>
              <a:spcAft>
                <a:spcPts val="600"/>
              </a:spcAft>
              <a:buFont typeface="Arial" panose="020B0604020202020204" pitchFamily="34" charset="0"/>
              <a:buChar char="•"/>
            </a:pPr>
            <a:r>
              <a:rPr lang="en-US" sz="1500" dirty="0">
                <a:solidFill>
                  <a:schemeClr val="tx2"/>
                </a:solidFill>
              </a:rPr>
              <a:t>Studied more than any other psychological therapy (</a:t>
            </a:r>
            <a:r>
              <a:rPr lang="en-US" sz="1500" dirty="0" err="1">
                <a:solidFill>
                  <a:schemeClr val="tx2"/>
                </a:solidFill>
              </a:rPr>
              <a:t>Craske</a:t>
            </a:r>
            <a:r>
              <a:rPr lang="en-US" sz="1500" dirty="0">
                <a:solidFill>
                  <a:schemeClr val="tx2"/>
                </a:solidFill>
              </a:rPr>
              <a:t> &amp; Stein, 2016)</a:t>
            </a:r>
          </a:p>
          <a:p>
            <a:pPr indent="-228600">
              <a:lnSpc>
                <a:spcPct val="90000"/>
              </a:lnSpc>
              <a:spcAft>
                <a:spcPts val="600"/>
              </a:spcAft>
              <a:buFont typeface="Arial" panose="020B0604020202020204" pitchFamily="34" charset="0"/>
              <a:buChar char="•"/>
            </a:pPr>
            <a:endParaRPr lang="en-US" sz="1500" dirty="0">
              <a:solidFill>
                <a:schemeClr val="tx2"/>
              </a:solidFill>
            </a:endParaRPr>
          </a:p>
          <a:p>
            <a:pPr indent="-228600">
              <a:lnSpc>
                <a:spcPct val="90000"/>
              </a:lnSpc>
              <a:spcAft>
                <a:spcPts val="600"/>
              </a:spcAft>
              <a:buFont typeface="Arial" panose="020B0604020202020204" pitchFamily="34" charset="0"/>
              <a:buChar char="•"/>
            </a:pPr>
            <a:r>
              <a:rPr lang="en-US" sz="1500" dirty="0">
                <a:solidFill>
                  <a:schemeClr val="tx2"/>
                </a:solidFill>
              </a:rPr>
              <a:t>Broad term, specific </a:t>
            </a:r>
            <a:r>
              <a:rPr lang="en-US" sz="1500" dirty="0" err="1">
                <a:solidFill>
                  <a:schemeClr val="tx2"/>
                </a:solidFill>
              </a:rPr>
              <a:t>programmes</a:t>
            </a:r>
            <a:r>
              <a:rPr lang="en-US" sz="1500" dirty="0">
                <a:solidFill>
                  <a:schemeClr val="tx2"/>
                </a:solidFill>
              </a:rPr>
              <a:t> may vary and not be as successful (Mayo-Wilson et al., 2014)</a:t>
            </a:r>
          </a:p>
          <a:p>
            <a:pPr indent="-228600">
              <a:lnSpc>
                <a:spcPct val="90000"/>
              </a:lnSpc>
              <a:spcAft>
                <a:spcPts val="600"/>
              </a:spcAft>
              <a:buFont typeface="Arial" panose="020B0604020202020204" pitchFamily="34" charset="0"/>
              <a:buChar char="•"/>
            </a:pPr>
            <a:endParaRPr lang="en-US" sz="1500" dirty="0">
              <a:solidFill>
                <a:schemeClr val="tx2"/>
              </a:solidFill>
            </a:endParaRPr>
          </a:p>
          <a:p>
            <a:pPr indent="-228600">
              <a:lnSpc>
                <a:spcPct val="90000"/>
              </a:lnSpc>
              <a:spcAft>
                <a:spcPts val="600"/>
              </a:spcAft>
              <a:buFont typeface="Arial" panose="020B0604020202020204" pitchFamily="34" charset="0"/>
              <a:buChar char="•"/>
            </a:pPr>
            <a:endParaRPr lang="en-US" sz="2000" dirty="0">
              <a:solidFill>
                <a:schemeClr val="tx2"/>
              </a:solidFill>
            </a:endParaRPr>
          </a:p>
          <a:p>
            <a:pPr>
              <a:lnSpc>
                <a:spcPct val="90000"/>
              </a:lnSpc>
              <a:spcAft>
                <a:spcPts val="600"/>
              </a:spcAft>
            </a:pPr>
            <a:r>
              <a:rPr lang="en-US" sz="2000" b="1" dirty="0">
                <a:solidFill>
                  <a:schemeClr val="tx2"/>
                </a:solidFill>
              </a:rPr>
              <a:t>Problem solving, Relaxation, Interpersonal therapy, Cognitive bias modification, Mindfulness, Psychodynamic approaches</a:t>
            </a:r>
          </a:p>
          <a:p>
            <a:pPr indent="-228600">
              <a:lnSpc>
                <a:spcPct val="90000"/>
              </a:lnSpc>
              <a:spcAft>
                <a:spcPts val="600"/>
              </a:spcAft>
              <a:buFont typeface="Arial" panose="020B0604020202020204" pitchFamily="34" charset="0"/>
              <a:buChar char="•"/>
            </a:pPr>
            <a:endParaRPr lang="en-US" sz="1500" dirty="0">
              <a:solidFill>
                <a:schemeClr val="tx2"/>
              </a:solidFill>
            </a:endParaRPr>
          </a:p>
          <a:p>
            <a:pPr indent="-228600">
              <a:lnSpc>
                <a:spcPct val="90000"/>
              </a:lnSpc>
              <a:spcAft>
                <a:spcPts val="600"/>
              </a:spcAft>
              <a:buFont typeface="Arial" panose="020B0604020202020204" pitchFamily="34" charset="0"/>
              <a:buChar char="•"/>
            </a:pPr>
            <a:r>
              <a:rPr lang="en-US" sz="1500" dirty="0">
                <a:solidFill>
                  <a:schemeClr val="tx2"/>
                </a:solidFill>
              </a:rPr>
              <a:t>Other therapies can be successful but less evidence to support   this (Andrews et al., 2018)</a:t>
            </a:r>
          </a:p>
          <a:p>
            <a:pPr indent="-228600">
              <a:lnSpc>
                <a:spcPct val="90000"/>
              </a:lnSpc>
              <a:spcAft>
                <a:spcPts val="600"/>
              </a:spcAft>
              <a:buFont typeface="Arial" panose="020B0604020202020204" pitchFamily="34" charset="0"/>
              <a:buChar char="•"/>
            </a:pPr>
            <a:endParaRPr lang="en-US" sz="1500" dirty="0">
              <a:solidFill>
                <a:schemeClr val="tx2"/>
              </a:solidFill>
            </a:endParaRPr>
          </a:p>
        </p:txBody>
      </p:sp>
    </p:spTree>
    <p:extLst>
      <p:ext uri="{BB962C8B-B14F-4D97-AF65-F5344CB8AC3E}">
        <p14:creationId xmlns:p14="http://schemas.microsoft.com/office/powerpoint/2010/main" val="599591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0D25EC9-12ED-A57A-F0D5-C248115F9516}"/>
              </a:ext>
            </a:extLst>
          </p:cNvPr>
          <p:cNvSpPr>
            <a:spLocks noGrp="1"/>
          </p:cNvSpPr>
          <p:nvPr>
            <p:ph type="title"/>
          </p:nvPr>
        </p:nvSpPr>
        <p:spPr>
          <a:xfrm>
            <a:off x="710404" y="1861432"/>
            <a:ext cx="3669161" cy="2760098"/>
          </a:xfrm>
        </p:spPr>
        <p:txBody>
          <a:bodyPr vert="horz" lIns="91440" tIns="45720" rIns="91440" bIns="45720" rtlCol="0" anchor="ctr">
            <a:normAutofit/>
          </a:bodyPr>
          <a:lstStyle/>
          <a:p>
            <a:pPr algn="ctr"/>
            <a:r>
              <a:rPr lang="en-US" sz="4000" kern="1200" dirty="0">
                <a:solidFill>
                  <a:schemeClr val="tx2"/>
                </a:solidFill>
                <a:latin typeface="+mj-lt"/>
                <a:ea typeface="+mj-ea"/>
                <a:cs typeface="+mj-cs"/>
              </a:rPr>
              <a:t>Interventions</a:t>
            </a:r>
          </a:p>
        </p:txBody>
      </p:sp>
      <p:sp>
        <p:nvSpPr>
          <p:cNvPr id="3" name="TextBox 2">
            <a:extLst>
              <a:ext uri="{FF2B5EF4-FFF2-40B4-BE49-F238E27FC236}">
                <a16:creationId xmlns:a16="http://schemas.microsoft.com/office/drawing/2014/main" id="{CA5F42D5-F251-A920-4295-75CE60FB557B}"/>
              </a:ext>
            </a:extLst>
          </p:cNvPr>
          <p:cNvSpPr txBox="1"/>
          <p:nvPr/>
        </p:nvSpPr>
        <p:spPr>
          <a:xfrm>
            <a:off x="6095847" y="626164"/>
            <a:ext cx="5306084" cy="5230634"/>
          </a:xfrm>
          <a:prstGeom prst="rect">
            <a:avLst/>
          </a:prstGeom>
          <a:noFill/>
          <a:ln>
            <a:noFill/>
          </a:ln>
        </p:spPr>
        <p:txBody>
          <a:bodyPr vert="horz" lIns="91440" tIns="45720" rIns="91440" bIns="45720" rtlCol="0" anchor="ctr">
            <a:normAutofit fontScale="70000" lnSpcReduction="20000"/>
          </a:bodyPr>
          <a:lstStyle/>
          <a:p>
            <a:pPr algn="ctr">
              <a:lnSpc>
                <a:spcPct val="90000"/>
              </a:lnSpc>
              <a:spcAft>
                <a:spcPts val="600"/>
              </a:spcAft>
            </a:pPr>
            <a:r>
              <a:rPr lang="en-US" sz="2800" b="1" dirty="0">
                <a:solidFill>
                  <a:schemeClr val="tx2"/>
                </a:solidFill>
              </a:rPr>
              <a:t>Pharmacotherapy Interventions</a:t>
            </a:r>
            <a:endParaRPr lang="en-US" sz="2000" b="1" dirty="0">
              <a:solidFill>
                <a:schemeClr val="tx2"/>
              </a:solidFill>
            </a:endParaRPr>
          </a:p>
          <a:p>
            <a:pPr algn="ctr">
              <a:lnSpc>
                <a:spcPct val="90000"/>
              </a:lnSpc>
              <a:spcAft>
                <a:spcPts val="600"/>
              </a:spcAft>
            </a:pPr>
            <a:r>
              <a:rPr lang="en-US" sz="2000" dirty="0">
                <a:solidFill>
                  <a:schemeClr val="tx2"/>
                </a:solidFill>
              </a:rPr>
              <a:t>Easy to prescribe		Wildly available</a:t>
            </a:r>
          </a:p>
          <a:p>
            <a:pPr algn="ctr">
              <a:lnSpc>
                <a:spcPct val="90000"/>
              </a:lnSpc>
              <a:spcAft>
                <a:spcPts val="600"/>
              </a:spcAft>
            </a:pPr>
            <a:endParaRPr lang="en-US" sz="2000" dirty="0">
              <a:solidFill>
                <a:schemeClr val="tx2"/>
              </a:solidFill>
            </a:endParaRPr>
          </a:p>
          <a:p>
            <a:pPr algn="ctr">
              <a:lnSpc>
                <a:spcPct val="90000"/>
              </a:lnSpc>
              <a:spcAft>
                <a:spcPts val="600"/>
              </a:spcAft>
            </a:pPr>
            <a:endParaRPr lang="en-US" sz="2000" dirty="0">
              <a:solidFill>
                <a:schemeClr val="tx2"/>
              </a:solidFill>
            </a:endParaRPr>
          </a:p>
          <a:p>
            <a:pPr algn="ctr">
              <a:lnSpc>
                <a:spcPct val="90000"/>
              </a:lnSpc>
              <a:spcAft>
                <a:spcPts val="600"/>
              </a:spcAft>
            </a:pPr>
            <a:endParaRPr lang="en-US" sz="2000" dirty="0">
              <a:solidFill>
                <a:schemeClr val="tx2"/>
              </a:solidFill>
            </a:endParaRPr>
          </a:p>
          <a:p>
            <a:pPr algn="ctr">
              <a:lnSpc>
                <a:spcPct val="90000"/>
              </a:lnSpc>
              <a:spcAft>
                <a:spcPts val="600"/>
              </a:spcAft>
            </a:pPr>
            <a:r>
              <a:rPr lang="en-US" sz="3200" b="1" dirty="0">
                <a:solidFill>
                  <a:schemeClr val="tx2"/>
                </a:solidFill>
              </a:rPr>
              <a:t>Antidepressants</a:t>
            </a:r>
          </a:p>
          <a:p>
            <a:pPr indent="-228600">
              <a:lnSpc>
                <a:spcPct val="90000"/>
              </a:lnSpc>
              <a:spcAft>
                <a:spcPts val="600"/>
              </a:spcAft>
              <a:buFont typeface="Arial" panose="020B0604020202020204" pitchFamily="34" charset="0"/>
              <a:buChar char="•"/>
            </a:pPr>
            <a:r>
              <a:rPr lang="en-US" sz="1500" dirty="0">
                <a:solidFill>
                  <a:schemeClr val="tx2"/>
                </a:solidFill>
              </a:rPr>
              <a:t>SSRI’s first line medication for GAD (</a:t>
            </a:r>
            <a:r>
              <a:rPr lang="en-US" sz="1500" dirty="0" err="1">
                <a:solidFill>
                  <a:schemeClr val="tx2"/>
                </a:solidFill>
              </a:rPr>
              <a:t>Craske</a:t>
            </a:r>
            <a:r>
              <a:rPr lang="en-US" sz="1500" dirty="0">
                <a:solidFill>
                  <a:schemeClr val="tx2"/>
                </a:solidFill>
              </a:rPr>
              <a:t> and Stein, 2016)</a:t>
            </a:r>
          </a:p>
          <a:p>
            <a:pPr indent="-228600">
              <a:lnSpc>
                <a:spcPct val="90000"/>
              </a:lnSpc>
              <a:spcAft>
                <a:spcPts val="600"/>
              </a:spcAft>
              <a:buFont typeface="Arial" panose="020B0604020202020204" pitchFamily="34" charset="0"/>
              <a:buChar char="•"/>
            </a:pPr>
            <a:r>
              <a:rPr lang="en-US" sz="1500" dirty="0">
                <a:solidFill>
                  <a:schemeClr val="tx2"/>
                </a:solidFill>
              </a:rPr>
              <a:t>Symptoms improve </a:t>
            </a:r>
          </a:p>
          <a:p>
            <a:pPr indent="-228600">
              <a:lnSpc>
                <a:spcPct val="90000"/>
              </a:lnSpc>
              <a:spcAft>
                <a:spcPts val="600"/>
              </a:spcAft>
              <a:buFont typeface="Arial" panose="020B0604020202020204" pitchFamily="34" charset="0"/>
              <a:buChar char="•"/>
            </a:pPr>
            <a:r>
              <a:rPr lang="en-US" sz="1500" dirty="0">
                <a:solidFill>
                  <a:schemeClr val="tx2"/>
                </a:solidFill>
              </a:rPr>
              <a:t>Adverse effects </a:t>
            </a:r>
          </a:p>
          <a:p>
            <a:pPr indent="-228600">
              <a:lnSpc>
                <a:spcPct val="90000"/>
              </a:lnSpc>
              <a:spcAft>
                <a:spcPts val="600"/>
              </a:spcAft>
              <a:buFont typeface="Arial" panose="020B0604020202020204" pitchFamily="34" charset="0"/>
              <a:buChar char="•"/>
            </a:pPr>
            <a:r>
              <a:rPr lang="en-US" sz="1500" dirty="0">
                <a:solidFill>
                  <a:schemeClr val="tx2"/>
                </a:solidFill>
              </a:rPr>
              <a:t>Suicidal thoughts in younger people (Bridge et al., 2007)</a:t>
            </a:r>
          </a:p>
          <a:p>
            <a:pPr indent="-228600">
              <a:lnSpc>
                <a:spcPct val="90000"/>
              </a:lnSpc>
              <a:spcAft>
                <a:spcPts val="600"/>
              </a:spcAft>
              <a:buFont typeface="Arial" panose="020B0604020202020204" pitchFamily="34" charset="0"/>
              <a:buChar char="•"/>
            </a:pPr>
            <a:endParaRPr lang="en-US" sz="1500" dirty="0">
              <a:solidFill>
                <a:schemeClr val="tx2"/>
              </a:solidFill>
            </a:endParaRPr>
          </a:p>
          <a:p>
            <a:pPr indent="-228600">
              <a:lnSpc>
                <a:spcPct val="90000"/>
              </a:lnSpc>
              <a:spcAft>
                <a:spcPts val="600"/>
              </a:spcAft>
              <a:buFont typeface="Arial" panose="020B0604020202020204" pitchFamily="34" charset="0"/>
              <a:buChar char="•"/>
            </a:pPr>
            <a:endParaRPr lang="en-US" sz="1500" dirty="0">
              <a:solidFill>
                <a:schemeClr val="tx2"/>
              </a:solidFill>
            </a:endParaRPr>
          </a:p>
          <a:p>
            <a:pPr indent="-228600">
              <a:lnSpc>
                <a:spcPct val="90000"/>
              </a:lnSpc>
              <a:spcAft>
                <a:spcPts val="600"/>
              </a:spcAft>
              <a:buFont typeface="Arial" panose="020B0604020202020204" pitchFamily="34" charset="0"/>
              <a:buChar char="•"/>
            </a:pPr>
            <a:endParaRPr lang="en-US" sz="1500" dirty="0">
              <a:solidFill>
                <a:schemeClr val="tx2"/>
              </a:solidFill>
            </a:endParaRPr>
          </a:p>
          <a:p>
            <a:pPr algn="ctr">
              <a:lnSpc>
                <a:spcPct val="90000"/>
              </a:lnSpc>
              <a:spcAft>
                <a:spcPts val="600"/>
              </a:spcAft>
            </a:pPr>
            <a:r>
              <a:rPr lang="en-US" sz="3200" b="1" dirty="0">
                <a:solidFill>
                  <a:schemeClr val="tx2"/>
                </a:solidFill>
              </a:rPr>
              <a:t>Tricyclic antidepressants (TCAs)</a:t>
            </a:r>
          </a:p>
          <a:p>
            <a:pPr marL="285750" indent="-285750">
              <a:lnSpc>
                <a:spcPct val="90000"/>
              </a:lnSpc>
              <a:spcAft>
                <a:spcPts val="600"/>
              </a:spcAft>
              <a:buFont typeface="Arial" panose="020B0604020202020204" pitchFamily="34" charset="0"/>
              <a:buChar char="•"/>
            </a:pPr>
            <a:r>
              <a:rPr lang="en-US" sz="1500" dirty="0">
                <a:solidFill>
                  <a:schemeClr val="tx2"/>
                </a:solidFill>
              </a:rPr>
              <a:t>Used when patients have not responded to or can not tolerate SSRI’s</a:t>
            </a:r>
          </a:p>
          <a:p>
            <a:pPr marL="285750" indent="-285750">
              <a:lnSpc>
                <a:spcPct val="90000"/>
              </a:lnSpc>
              <a:spcAft>
                <a:spcPts val="600"/>
              </a:spcAft>
              <a:buFont typeface="Arial" panose="020B0604020202020204" pitchFamily="34" charset="0"/>
              <a:buChar char="•"/>
            </a:pPr>
            <a:r>
              <a:rPr lang="en-US" sz="1500" dirty="0">
                <a:solidFill>
                  <a:schemeClr val="tx2"/>
                </a:solidFill>
              </a:rPr>
              <a:t>Limited research due to the adverse side effects</a:t>
            </a:r>
          </a:p>
          <a:p>
            <a:pPr marL="285750" indent="-285750">
              <a:lnSpc>
                <a:spcPct val="90000"/>
              </a:lnSpc>
              <a:spcAft>
                <a:spcPts val="600"/>
              </a:spcAft>
              <a:buFont typeface="Arial" panose="020B0604020202020204" pitchFamily="34" charset="0"/>
              <a:buChar char="•"/>
            </a:pPr>
            <a:r>
              <a:rPr lang="en-US" sz="1500" dirty="0">
                <a:solidFill>
                  <a:schemeClr val="tx2"/>
                </a:solidFill>
              </a:rPr>
              <a:t>Agomelatine used to treat GAD</a:t>
            </a:r>
          </a:p>
          <a:p>
            <a:pPr marL="285750" indent="-285750">
              <a:lnSpc>
                <a:spcPct val="90000"/>
              </a:lnSpc>
              <a:spcAft>
                <a:spcPts val="600"/>
              </a:spcAft>
              <a:buFont typeface="Arial" panose="020B0604020202020204" pitchFamily="34" charset="0"/>
              <a:buChar char="•"/>
            </a:pPr>
            <a:endParaRPr lang="en-US" sz="1500" dirty="0">
              <a:solidFill>
                <a:schemeClr val="tx2"/>
              </a:solidFill>
            </a:endParaRPr>
          </a:p>
          <a:p>
            <a:pPr marL="285750" indent="-285750">
              <a:lnSpc>
                <a:spcPct val="90000"/>
              </a:lnSpc>
              <a:spcAft>
                <a:spcPts val="600"/>
              </a:spcAft>
              <a:buFont typeface="Arial" panose="020B0604020202020204" pitchFamily="34" charset="0"/>
              <a:buChar char="•"/>
            </a:pPr>
            <a:endParaRPr lang="en-US" sz="1500" dirty="0">
              <a:solidFill>
                <a:schemeClr val="tx2"/>
              </a:solidFill>
            </a:endParaRPr>
          </a:p>
          <a:p>
            <a:pPr marL="285750" indent="-285750">
              <a:lnSpc>
                <a:spcPct val="90000"/>
              </a:lnSpc>
              <a:spcAft>
                <a:spcPts val="600"/>
              </a:spcAft>
              <a:buFont typeface="Arial" panose="020B0604020202020204" pitchFamily="34" charset="0"/>
              <a:buChar char="•"/>
            </a:pPr>
            <a:endParaRPr lang="en-US" sz="1500" dirty="0">
              <a:solidFill>
                <a:schemeClr val="tx2"/>
              </a:solidFill>
            </a:endParaRPr>
          </a:p>
          <a:p>
            <a:pPr marL="285750" indent="-285750">
              <a:lnSpc>
                <a:spcPct val="90000"/>
              </a:lnSpc>
              <a:spcAft>
                <a:spcPts val="600"/>
              </a:spcAft>
              <a:buFont typeface="Arial" panose="020B0604020202020204" pitchFamily="34" charset="0"/>
              <a:buChar char="•"/>
            </a:pPr>
            <a:endParaRPr lang="en-US" sz="1500" dirty="0">
              <a:solidFill>
                <a:schemeClr val="tx2"/>
              </a:solidFill>
            </a:endParaRPr>
          </a:p>
          <a:p>
            <a:pPr>
              <a:lnSpc>
                <a:spcPct val="90000"/>
              </a:lnSpc>
              <a:spcAft>
                <a:spcPts val="600"/>
              </a:spcAft>
            </a:pPr>
            <a:endParaRPr lang="en-US" sz="1500" b="1"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Both SSRI’s and TCAs should be reduced gradually (Taylor et al., 2015)</a:t>
            </a:r>
          </a:p>
        </p:txBody>
      </p:sp>
    </p:spTree>
    <p:extLst>
      <p:ext uri="{BB962C8B-B14F-4D97-AF65-F5344CB8AC3E}">
        <p14:creationId xmlns:p14="http://schemas.microsoft.com/office/powerpoint/2010/main" val="29889724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2BA15C-CC0C-D9C5-75DA-D3A9422BAE41}"/>
              </a:ext>
            </a:extLst>
          </p:cNvPr>
          <p:cNvSpPr>
            <a:spLocks noGrp="1"/>
          </p:cNvSpPr>
          <p:nvPr>
            <p:ph type="title"/>
          </p:nvPr>
        </p:nvSpPr>
        <p:spPr>
          <a:xfrm>
            <a:off x="205083" y="164969"/>
            <a:ext cx="6002110" cy="552452"/>
          </a:xfrm>
        </p:spPr>
        <p:txBody>
          <a:bodyPr vert="horz" lIns="91440" tIns="45720" rIns="91440" bIns="45720" rtlCol="0" anchor="ctr">
            <a:normAutofit fontScale="90000"/>
          </a:bodyPr>
          <a:lstStyle/>
          <a:p>
            <a:pPr algn="ctr"/>
            <a:r>
              <a:rPr lang="en-US" sz="4000" dirty="0">
                <a:solidFill>
                  <a:srgbClr val="0070C0"/>
                </a:solidFill>
              </a:rPr>
              <a:t>Treatment</a:t>
            </a:r>
          </a:p>
        </p:txBody>
      </p:sp>
      <p:sp>
        <p:nvSpPr>
          <p:cNvPr id="3" name="TextBox 2">
            <a:extLst>
              <a:ext uri="{FF2B5EF4-FFF2-40B4-BE49-F238E27FC236}">
                <a16:creationId xmlns:a16="http://schemas.microsoft.com/office/drawing/2014/main" id="{3BE18746-FDFC-A2C0-4F22-646A6E78F97E}"/>
              </a:ext>
            </a:extLst>
          </p:cNvPr>
          <p:cNvSpPr txBox="1"/>
          <p:nvPr/>
        </p:nvSpPr>
        <p:spPr>
          <a:xfrm>
            <a:off x="205083" y="885881"/>
            <a:ext cx="6590122" cy="1354217"/>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dirty="0">
                <a:solidFill>
                  <a:srgbClr val="0070C0"/>
                </a:solidFill>
              </a:rPr>
              <a:t>Score on GAD-7 will determine severity of GAD</a:t>
            </a:r>
          </a:p>
          <a:p>
            <a:pPr marL="285750" indent="-285750">
              <a:spcAft>
                <a:spcPts val="600"/>
              </a:spcAft>
              <a:buFont typeface="Arial" panose="020B0604020202020204" pitchFamily="34" charset="0"/>
              <a:buChar char="•"/>
            </a:pPr>
            <a:r>
              <a:rPr lang="en-GB" dirty="0">
                <a:solidFill>
                  <a:srgbClr val="0070C0"/>
                </a:solidFill>
              </a:rPr>
              <a:t>Score between 15-21 GAD is severe (Andrews et al., 2018)</a:t>
            </a:r>
          </a:p>
          <a:p>
            <a:pPr marL="285750" indent="-285750">
              <a:spcAft>
                <a:spcPts val="600"/>
              </a:spcAft>
              <a:buFont typeface="Arial" panose="020B0604020202020204" pitchFamily="34" charset="0"/>
              <a:buChar char="•"/>
            </a:pPr>
            <a:r>
              <a:rPr lang="en-GB" dirty="0">
                <a:solidFill>
                  <a:srgbClr val="0070C0"/>
                </a:solidFill>
              </a:rPr>
              <a:t>Hofmann et al., (2009) combining medication and CBT had better results for treatment of GAD</a:t>
            </a:r>
          </a:p>
        </p:txBody>
      </p:sp>
      <p:pic>
        <p:nvPicPr>
          <p:cNvPr id="16" name="Picture 15">
            <a:extLst>
              <a:ext uri="{FF2B5EF4-FFF2-40B4-BE49-F238E27FC236}">
                <a16:creationId xmlns:a16="http://schemas.microsoft.com/office/drawing/2014/main" id="{A5F47F44-21C6-DBAC-DBE6-8B0419679F72}"/>
              </a:ext>
            </a:extLst>
          </p:cNvPr>
          <p:cNvPicPr>
            <a:picLocks noChangeAspect="1"/>
          </p:cNvPicPr>
          <p:nvPr/>
        </p:nvPicPr>
        <p:blipFill rotWithShape="1">
          <a:blip r:embed="rId3"/>
          <a:srcRect l="19514" r="31892" b="-1"/>
          <a:stretch/>
        </p:blipFill>
        <p:spPr>
          <a:xfrm>
            <a:off x="7199440" y="10"/>
            <a:ext cx="4992560" cy="6857990"/>
          </a:xfrm>
          <a:prstGeom prst="rect">
            <a:avLst/>
          </a:prstGeom>
          <a:effectLst/>
        </p:spPr>
      </p:pic>
      <p:graphicFrame>
        <p:nvGraphicFramePr>
          <p:cNvPr id="14" name="TextBox 3">
            <a:extLst>
              <a:ext uri="{FF2B5EF4-FFF2-40B4-BE49-F238E27FC236}">
                <a16:creationId xmlns:a16="http://schemas.microsoft.com/office/drawing/2014/main" id="{CB38CD73-3858-6885-9E45-AFAB3F9546FD}"/>
              </a:ext>
            </a:extLst>
          </p:cNvPr>
          <p:cNvGraphicFramePr/>
          <p:nvPr>
            <p:extLst>
              <p:ext uri="{D42A27DB-BD31-4B8C-83A1-F6EECF244321}">
                <p14:modId xmlns:p14="http://schemas.microsoft.com/office/powerpoint/2010/main" val="817547638"/>
              </p:ext>
            </p:extLst>
          </p:nvPr>
        </p:nvGraphicFramePr>
        <p:xfrm>
          <a:off x="836680" y="2405067"/>
          <a:ext cx="6002110" cy="42879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6529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D25EC9-12ED-A57A-F0D5-C248115F9516}"/>
              </a:ext>
            </a:extLst>
          </p:cNvPr>
          <p:cNvSpPr>
            <a:spLocks noGrp="1"/>
          </p:cNvSpPr>
          <p:nvPr>
            <p:ph type="title"/>
          </p:nvPr>
        </p:nvSpPr>
        <p:spPr>
          <a:xfrm>
            <a:off x="6504154" y="76526"/>
            <a:ext cx="5297212" cy="1807305"/>
          </a:xfrm>
        </p:spPr>
        <p:txBody>
          <a:bodyPr vert="horz" lIns="91440" tIns="45720" rIns="91440" bIns="45720" rtlCol="0" anchor="ctr">
            <a:normAutofit/>
          </a:bodyPr>
          <a:lstStyle/>
          <a:p>
            <a:pPr algn="ctr"/>
            <a:r>
              <a:rPr lang="en-US" sz="4100" b="1" dirty="0">
                <a:solidFill>
                  <a:srgbClr val="0070C0"/>
                </a:solidFill>
              </a:rPr>
              <a:t>Proposed Methodology </a:t>
            </a:r>
            <a:br>
              <a:rPr lang="en-US" sz="4100" dirty="0">
                <a:solidFill>
                  <a:srgbClr val="0070C0"/>
                </a:solidFill>
              </a:rPr>
            </a:br>
            <a:r>
              <a:rPr lang="en-US" sz="4100" dirty="0">
                <a:solidFill>
                  <a:srgbClr val="0070C0"/>
                </a:solidFill>
              </a:rPr>
              <a:t>Intervention Design </a:t>
            </a:r>
          </a:p>
        </p:txBody>
      </p:sp>
      <p:pic>
        <p:nvPicPr>
          <p:cNvPr id="28" name="Picture 18">
            <a:extLst>
              <a:ext uri="{FF2B5EF4-FFF2-40B4-BE49-F238E27FC236}">
                <a16:creationId xmlns:a16="http://schemas.microsoft.com/office/drawing/2014/main" id="{E88525B6-8EE1-D34F-5002-41379532110D}"/>
              </a:ext>
            </a:extLst>
          </p:cNvPr>
          <p:cNvPicPr>
            <a:picLocks noChangeAspect="1"/>
          </p:cNvPicPr>
          <p:nvPr/>
        </p:nvPicPr>
        <p:blipFill rotWithShape="1">
          <a:blip r:embed="rId3">
            <a:duotone>
              <a:schemeClr val="accent5">
                <a:shade val="45000"/>
                <a:satMod val="135000"/>
              </a:schemeClr>
              <a:prstClr val="white"/>
            </a:duotone>
          </a:blip>
          <a:srcRect l="8770" r="204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TextBox 3">
            <a:extLst>
              <a:ext uri="{FF2B5EF4-FFF2-40B4-BE49-F238E27FC236}">
                <a16:creationId xmlns:a16="http://schemas.microsoft.com/office/drawing/2014/main" id="{B4EBB506-00AE-79C1-CA97-01D920C3B6DC}"/>
              </a:ext>
            </a:extLst>
          </p:cNvPr>
          <p:cNvSpPr txBox="1"/>
          <p:nvPr/>
        </p:nvSpPr>
        <p:spPr>
          <a:xfrm>
            <a:off x="6824872" y="1960357"/>
            <a:ext cx="4840010" cy="3843666"/>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dirty="0">
                <a:solidFill>
                  <a:srgbClr val="0070C0"/>
                </a:solidFill>
              </a:rPr>
              <a:t>Many different treatment routes can be taken depending on severity of GAD</a:t>
            </a:r>
          </a:p>
          <a:p>
            <a:pPr marL="285750" indent="-228600">
              <a:lnSpc>
                <a:spcPct val="90000"/>
              </a:lnSpc>
              <a:spcAft>
                <a:spcPts val="600"/>
              </a:spcAft>
              <a:buFont typeface="Arial" panose="020B0604020202020204" pitchFamily="34" charset="0"/>
              <a:buChar char="•"/>
            </a:pPr>
            <a:endParaRPr lang="en-US" sz="2000" dirty="0">
              <a:solidFill>
                <a:srgbClr val="0070C0"/>
              </a:solidFill>
            </a:endParaRPr>
          </a:p>
          <a:p>
            <a:pPr marL="285750" indent="-228600">
              <a:lnSpc>
                <a:spcPct val="90000"/>
              </a:lnSpc>
              <a:spcAft>
                <a:spcPts val="600"/>
              </a:spcAft>
              <a:buFont typeface="Arial" panose="020B0604020202020204" pitchFamily="34" charset="0"/>
              <a:buChar char="•"/>
            </a:pPr>
            <a:r>
              <a:rPr lang="en-US" sz="2000" dirty="0">
                <a:solidFill>
                  <a:srgbClr val="0070C0"/>
                </a:solidFill>
              </a:rPr>
              <a:t>Combined treatment plan, including psychoeducation, psychological and pharmacotherapy interventions</a:t>
            </a:r>
          </a:p>
          <a:p>
            <a:pPr marL="285750"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endParaRPr lang="en-US" sz="2000" dirty="0"/>
          </a:p>
        </p:txBody>
      </p:sp>
      <p:sp>
        <p:nvSpPr>
          <p:cNvPr id="5" name="TextBox 4">
            <a:extLst>
              <a:ext uri="{FF2B5EF4-FFF2-40B4-BE49-F238E27FC236}">
                <a16:creationId xmlns:a16="http://schemas.microsoft.com/office/drawing/2014/main" id="{A29FFDAB-B0DB-082E-8227-1B2B9CCFDC3B}"/>
              </a:ext>
            </a:extLst>
          </p:cNvPr>
          <p:cNvSpPr txBox="1"/>
          <p:nvPr/>
        </p:nvSpPr>
        <p:spPr>
          <a:xfrm>
            <a:off x="5995446" y="5208205"/>
            <a:ext cx="5486149" cy="1200329"/>
          </a:xfrm>
          <a:prstGeom prst="rect">
            <a:avLst/>
          </a:prstGeom>
          <a:noFill/>
        </p:spPr>
        <p:txBody>
          <a:bodyPr wrap="square" rtlCol="0">
            <a:spAutoFit/>
          </a:bodyPr>
          <a:lstStyle/>
          <a:p>
            <a:pPr>
              <a:spcAft>
                <a:spcPts val="600"/>
              </a:spcAft>
            </a:pPr>
            <a:r>
              <a:rPr lang="en-GB" dirty="0">
                <a:solidFill>
                  <a:srgbClr val="0070C0"/>
                </a:solidFill>
              </a:rPr>
              <a:t>Research has found that combing treatment there is a higher rate of succession compared to CBT alone, both in short term and long term studies.                                       (Hofmann et al., 2009; </a:t>
            </a:r>
            <a:r>
              <a:rPr lang="en-GB" dirty="0" err="1">
                <a:solidFill>
                  <a:srgbClr val="0070C0"/>
                </a:solidFill>
              </a:rPr>
              <a:t>Wurz</a:t>
            </a:r>
            <a:r>
              <a:rPr lang="en-GB" dirty="0">
                <a:solidFill>
                  <a:srgbClr val="0070C0"/>
                </a:solidFill>
              </a:rPr>
              <a:t> and </a:t>
            </a:r>
            <a:r>
              <a:rPr lang="en-GB" dirty="0" err="1">
                <a:solidFill>
                  <a:srgbClr val="0070C0"/>
                </a:solidFill>
              </a:rPr>
              <a:t>Sungur</a:t>
            </a:r>
            <a:r>
              <a:rPr lang="en-GB" dirty="0">
                <a:solidFill>
                  <a:srgbClr val="0070C0"/>
                </a:solidFill>
              </a:rPr>
              <a:t>, 2009)</a:t>
            </a:r>
          </a:p>
        </p:txBody>
      </p:sp>
    </p:spTree>
    <p:extLst>
      <p:ext uri="{BB962C8B-B14F-4D97-AF65-F5344CB8AC3E}">
        <p14:creationId xmlns:p14="http://schemas.microsoft.com/office/powerpoint/2010/main" val="672519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D25EC9-12ED-A57A-F0D5-C248115F9516}"/>
              </a:ext>
            </a:extLst>
          </p:cNvPr>
          <p:cNvSpPr>
            <a:spLocks noGrp="1"/>
          </p:cNvSpPr>
          <p:nvPr>
            <p:ph type="title"/>
          </p:nvPr>
        </p:nvSpPr>
        <p:spPr>
          <a:xfrm>
            <a:off x="6504154" y="76526"/>
            <a:ext cx="5297212" cy="1807305"/>
          </a:xfrm>
        </p:spPr>
        <p:txBody>
          <a:bodyPr vert="horz" lIns="91440" tIns="45720" rIns="91440" bIns="45720" rtlCol="0" anchor="ctr">
            <a:normAutofit/>
          </a:bodyPr>
          <a:lstStyle/>
          <a:p>
            <a:pPr algn="ctr"/>
            <a:r>
              <a:rPr lang="en-US" sz="4100" b="1" dirty="0">
                <a:solidFill>
                  <a:srgbClr val="0070C0"/>
                </a:solidFill>
              </a:rPr>
              <a:t>Proposed Methodology </a:t>
            </a:r>
            <a:br>
              <a:rPr lang="en-US" sz="4100" dirty="0">
                <a:solidFill>
                  <a:srgbClr val="0070C0"/>
                </a:solidFill>
              </a:rPr>
            </a:br>
            <a:r>
              <a:rPr lang="en-US" sz="4100" dirty="0">
                <a:solidFill>
                  <a:srgbClr val="0070C0"/>
                </a:solidFill>
              </a:rPr>
              <a:t>Target Participants </a:t>
            </a:r>
          </a:p>
        </p:txBody>
      </p:sp>
      <p:pic>
        <p:nvPicPr>
          <p:cNvPr id="28" name="Picture 18">
            <a:extLst>
              <a:ext uri="{FF2B5EF4-FFF2-40B4-BE49-F238E27FC236}">
                <a16:creationId xmlns:a16="http://schemas.microsoft.com/office/drawing/2014/main" id="{E88525B6-8EE1-D34F-5002-41379532110D}"/>
              </a:ext>
            </a:extLst>
          </p:cNvPr>
          <p:cNvPicPr>
            <a:picLocks noChangeAspect="1"/>
          </p:cNvPicPr>
          <p:nvPr/>
        </p:nvPicPr>
        <p:blipFill rotWithShape="1">
          <a:blip r:embed="rId3">
            <a:duotone>
              <a:schemeClr val="accent5">
                <a:shade val="45000"/>
                <a:satMod val="135000"/>
              </a:schemeClr>
              <a:prstClr val="white"/>
            </a:duotone>
          </a:blip>
          <a:srcRect l="8770" r="204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TextBox 3">
            <a:extLst>
              <a:ext uri="{FF2B5EF4-FFF2-40B4-BE49-F238E27FC236}">
                <a16:creationId xmlns:a16="http://schemas.microsoft.com/office/drawing/2014/main" id="{B4EBB506-00AE-79C1-CA97-01D920C3B6DC}"/>
              </a:ext>
            </a:extLst>
          </p:cNvPr>
          <p:cNvSpPr txBox="1"/>
          <p:nvPr/>
        </p:nvSpPr>
        <p:spPr>
          <a:xfrm>
            <a:off x="6824872" y="1960357"/>
            <a:ext cx="4840010" cy="3843666"/>
          </a:xfrm>
          <a:prstGeom prst="rect">
            <a:avLst/>
          </a:prstGeom>
        </p:spPr>
        <p:txBody>
          <a:bodyPr vert="horz" lIns="91440" tIns="45720" rIns="91440" bIns="45720" rtlCol="0">
            <a:normAutofit/>
          </a:bodyPr>
          <a:lstStyle/>
          <a:p>
            <a:pPr marL="400050" indent="-342900">
              <a:lnSpc>
                <a:spcPct val="90000"/>
              </a:lnSpc>
              <a:spcAft>
                <a:spcPts val="600"/>
              </a:spcAft>
              <a:buFont typeface="Arial" panose="020B0604020202020204" pitchFamily="34" charset="0"/>
              <a:buChar char="•"/>
            </a:pPr>
            <a:r>
              <a:rPr lang="en-US" sz="2000" dirty="0">
                <a:solidFill>
                  <a:srgbClr val="0070C0"/>
                </a:solidFill>
              </a:rPr>
              <a:t>Aimed at adults aged 18 years onwards</a:t>
            </a:r>
          </a:p>
          <a:p>
            <a:pPr marL="400050" indent="-342900">
              <a:lnSpc>
                <a:spcPct val="90000"/>
              </a:lnSpc>
              <a:spcAft>
                <a:spcPts val="600"/>
              </a:spcAft>
              <a:buFont typeface="Arial" panose="020B0604020202020204" pitchFamily="34" charset="0"/>
              <a:buChar char="•"/>
            </a:pPr>
            <a:endParaRPr lang="en-US" sz="2000" dirty="0">
              <a:solidFill>
                <a:srgbClr val="0070C0"/>
              </a:solidFill>
            </a:endParaRPr>
          </a:p>
          <a:p>
            <a:pPr marL="400050" indent="-342900">
              <a:lnSpc>
                <a:spcPct val="90000"/>
              </a:lnSpc>
              <a:spcAft>
                <a:spcPts val="600"/>
              </a:spcAft>
              <a:buFont typeface="Arial" panose="020B0604020202020204" pitchFamily="34" charset="0"/>
              <a:buChar char="•"/>
            </a:pPr>
            <a:r>
              <a:rPr lang="en-US" sz="2000" dirty="0">
                <a:solidFill>
                  <a:srgbClr val="0070C0"/>
                </a:solidFill>
              </a:rPr>
              <a:t>Diagnosed with GAD</a:t>
            </a:r>
          </a:p>
          <a:p>
            <a:pPr marL="57150">
              <a:lnSpc>
                <a:spcPct val="90000"/>
              </a:lnSpc>
              <a:spcAft>
                <a:spcPts val="600"/>
              </a:spcAft>
            </a:pPr>
            <a:endParaRPr lang="en-US" sz="2000" dirty="0">
              <a:solidFill>
                <a:srgbClr val="0070C0"/>
              </a:solidFill>
            </a:endParaRPr>
          </a:p>
          <a:p>
            <a:pPr marL="400050" indent="-342900">
              <a:lnSpc>
                <a:spcPct val="90000"/>
              </a:lnSpc>
              <a:spcAft>
                <a:spcPts val="600"/>
              </a:spcAft>
              <a:buFont typeface="Arial" panose="020B0604020202020204" pitchFamily="34" charset="0"/>
              <a:buChar char="•"/>
            </a:pPr>
            <a:r>
              <a:rPr lang="en-US" sz="2000" dirty="0">
                <a:solidFill>
                  <a:srgbClr val="0070C0"/>
                </a:solidFill>
              </a:rPr>
              <a:t>GAD-7 score of 15-21 </a:t>
            </a:r>
          </a:p>
          <a:p>
            <a:pPr marL="400050" indent="-342900">
              <a:lnSpc>
                <a:spcPct val="90000"/>
              </a:lnSpc>
              <a:spcAft>
                <a:spcPts val="600"/>
              </a:spcAft>
              <a:buFont typeface="Arial" panose="020B0604020202020204" pitchFamily="34" charset="0"/>
              <a:buChar char="•"/>
            </a:pPr>
            <a:endParaRPr lang="en-US" sz="2000" dirty="0">
              <a:solidFill>
                <a:srgbClr val="0070C0"/>
              </a:solidFill>
            </a:endParaRPr>
          </a:p>
          <a:p>
            <a:pPr marL="400050" indent="-342900">
              <a:lnSpc>
                <a:spcPct val="90000"/>
              </a:lnSpc>
              <a:spcAft>
                <a:spcPts val="600"/>
              </a:spcAft>
              <a:buFont typeface="Arial" panose="020B0604020202020204" pitchFamily="34" charset="0"/>
              <a:buChar char="•"/>
            </a:pPr>
            <a:r>
              <a:rPr lang="en-US" sz="2000" dirty="0">
                <a:solidFill>
                  <a:srgbClr val="0070C0"/>
                </a:solidFill>
              </a:rPr>
              <a:t>Severe GAD</a:t>
            </a:r>
          </a:p>
          <a:p>
            <a:pPr marL="400050" indent="-342900">
              <a:lnSpc>
                <a:spcPct val="90000"/>
              </a:lnSpc>
              <a:spcAft>
                <a:spcPts val="600"/>
              </a:spcAft>
              <a:buFont typeface="Arial" panose="020B0604020202020204" pitchFamily="34" charset="0"/>
              <a:buChar char="•"/>
            </a:pPr>
            <a:endParaRPr lang="en-US" sz="2000" dirty="0">
              <a:solidFill>
                <a:srgbClr val="0070C0"/>
              </a:solidFill>
            </a:endParaRPr>
          </a:p>
          <a:p>
            <a:pPr marL="400050" indent="-342900">
              <a:lnSpc>
                <a:spcPct val="90000"/>
              </a:lnSpc>
              <a:spcAft>
                <a:spcPts val="600"/>
              </a:spcAft>
              <a:buFont typeface="Arial" panose="020B0604020202020204" pitchFamily="34" charset="0"/>
              <a:buChar char="•"/>
            </a:pPr>
            <a:r>
              <a:rPr lang="en-US" sz="2000" dirty="0">
                <a:solidFill>
                  <a:srgbClr val="0070C0"/>
                </a:solidFill>
              </a:rPr>
              <a:t>Is on a waiting list for treatment </a:t>
            </a:r>
            <a:endParaRPr lang="en-US" sz="2000" dirty="0"/>
          </a:p>
        </p:txBody>
      </p:sp>
    </p:spTree>
    <p:extLst>
      <p:ext uri="{BB962C8B-B14F-4D97-AF65-F5344CB8AC3E}">
        <p14:creationId xmlns:p14="http://schemas.microsoft.com/office/powerpoint/2010/main" val="696848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D25EC9-12ED-A57A-F0D5-C248115F9516}"/>
              </a:ext>
            </a:extLst>
          </p:cNvPr>
          <p:cNvSpPr>
            <a:spLocks noGrp="1"/>
          </p:cNvSpPr>
          <p:nvPr>
            <p:ph type="title"/>
          </p:nvPr>
        </p:nvSpPr>
        <p:spPr>
          <a:xfrm>
            <a:off x="6504154" y="76526"/>
            <a:ext cx="5297212" cy="1807305"/>
          </a:xfrm>
        </p:spPr>
        <p:txBody>
          <a:bodyPr vert="horz" lIns="91440" tIns="45720" rIns="91440" bIns="45720" rtlCol="0" anchor="ctr">
            <a:normAutofit/>
          </a:bodyPr>
          <a:lstStyle/>
          <a:p>
            <a:pPr algn="ctr"/>
            <a:r>
              <a:rPr lang="en-US" sz="4100" b="1" dirty="0">
                <a:solidFill>
                  <a:srgbClr val="0070C0"/>
                </a:solidFill>
              </a:rPr>
              <a:t>Proposed Methodology </a:t>
            </a:r>
            <a:br>
              <a:rPr lang="en-US" sz="4100" dirty="0">
                <a:solidFill>
                  <a:srgbClr val="0070C0"/>
                </a:solidFill>
              </a:rPr>
            </a:br>
            <a:r>
              <a:rPr lang="en-US" sz="4100" dirty="0">
                <a:solidFill>
                  <a:srgbClr val="0070C0"/>
                </a:solidFill>
              </a:rPr>
              <a:t>Materials </a:t>
            </a:r>
          </a:p>
        </p:txBody>
      </p:sp>
      <p:pic>
        <p:nvPicPr>
          <p:cNvPr id="28" name="Picture 18">
            <a:extLst>
              <a:ext uri="{FF2B5EF4-FFF2-40B4-BE49-F238E27FC236}">
                <a16:creationId xmlns:a16="http://schemas.microsoft.com/office/drawing/2014/main" id="{E88525B6-8EE1-D34F-5002-41379532110D}"/>
              </a:ext>
            </a:extLst>
          </p:cNvPr>
          <p:cNvPicPr>
            <a:picLocks noChangeAspect="1"/>
          </p:cNvPicPr>
          <p:nvPr/>
        </p:nvPicPr>
        <p:blipFill rotWithShape="1">
          <a:blip r:embed="rId3">
            <a:duotone>
              <a:schemeClr val="accent5">
                <a:shade val="45000"/>
                <a:satMod val="135000"/>
              </a:schemeClr>
              <a:prstClr val="white"/>
            </a:duotone>
          </a:blip>
          <a:srcRect l="8770" r="204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TextBox 3">
            <a:extLst>
              <a:ext uri="{FF2B5EF4-FFF2-40B4-BE49-F238E27FC236}">
                <a16:creationId xmlns:a16="http://schemas.microsoft.com/office/drawing/2014/main" id="{B4EBB506-00AE-79C1-CA97-01D920C3B6DC}"/>
              </a:ext>
            </a:extLst>
          </p:cNvPr>
          <p:cNvSpPr txBox="1"/>
          <p:nvPr/>
        </p:nvSpPr>
        <p:spPr>
          <a:xfrm>
            <a:off x="5957739" y="1883831"/>
            <a:ext cx="6116549" cy="4974159"/>
          </a:xfrm>
          <a:prstGeom prst="rect">
            <a:avLst/>
          </a:prstGeom>
        </p:spPr>
        <p:txBody>
          <a:bodyPr vert="horz" lIns="91440" tIns="45720" rIns="91440" bIns="45720" rtlCol="0">
            <a:normAutofit fontScale="92500" lnSpcReduction="10000"/>
          </a:bodyPr>
          <a:lstStyle/>
          <a:p>
            <a:pPr marL="400050" indent="-342900">
              <a:lnSpc>
                <a:spcPct val="90000"/>
              </a:lnSpc>
              <a:spcAft>
                <a:spcPts val="600"/>
              </a:spcAft>
              <a:buFont typeface="Arial" panose="020B0604020202020204" pitchFamily="34" charset="0"/>
              <a:buChar char="•"/>
            </a:pPr>
            <a:r>
              <a:rPr lang="en-US" sz="2000" dirty="0">
                <a:solidFill>
                  <a:srgbClr val="0070C0"/>
                </a:solidFill>
              </a:rPr>
              <a:t>Generalised Anxiety Disorder Assessment (GAD – 7)</a:t>
            </a:r>
          </a:p>
          <a:p>
            <a:pPr marL="57150">
              <a:lnSpc>
                <a:spcPct val="90000"/>
              </a:lnSpc>
              <a:spcAft>
                <a:spcPts val="600"/>
              </a:spcAft>
            </a:pPr>
            <a:endParaRPr lang="en-US" sz="2000" dirty="0">
              <a:solidFill>
                <a:srgbClr val="0070C0"/>
              </a:solidFill>
            </a:endParaRPr>
          </a:p>
          <a:p>
            <a:pPr marL="400050" indent="-342900">
              <a:lnSpc>
                <a:spcPct val="90000"/>
              </a:lnSpc>
              <a:spcAft>
                <a:spcPts val="600"/>
              </a:spcAft>
              <a:buFont typeface="Arial" panose="020B0604020202020204" pitchFamily="34" charset="0"/>
              <a:buChar char="•"/>
            </a:pPr>
            <a:r>
              <a:rPr lang="en-US" sz="2000" dirty="0">
                <a:solidFill>
                  <a:srgbClr val="0070C0"/>
                </a:solidFill>
              </a:rPr>
              <a:t>Patient Questionnaire used as a screening tool and measures the severity of GAD, </a:t>
            </a:r>
          </a:p>
          <a:p>
            <a:pPr marL="57150">
              <a:lnSpc>
                <a:spcPct val="90000"/>
              </a:lnSpc>
              <a:spcAft>
                <a:spcPts val="600"/>
              </a:spcAft>
            </a:pPr>
            <a:endParaRPr lang="en-US" sz="2000" dirty="0">
              <a:solidFill>
                <a:srgbClr val="0070C0"/>
              </a:solidFill>
            </a:endParaRPr>
          </a:p>
          <a:p>
            <a:pPr marL="400050" indent="-342900">
              <a:lnSpc>
                <a:spcPct val="90000"/>
              </a:lnSpc>
              <a:spcAft>
                <a:spcPts val="600"/>
              </a:spcAft>
              <a:buFont typeface="Arial" panose="020B0604020202020204" pitchFamily="34" charset="0"/>
              <a:buChar char="•"/>
            </a:pPr>
            <a:r>
              <a:rPr lang="en-US" sz="2000" dirty="0">
                <a:solidFill>
                  <a:srgbClr val="0070C0"/>
                </a:solidFill>
              </a:rPr>
              <a:t>7 questions, scores calculated by assigning scores of 0. 1, 2 and 3 to the response and adding these scores at the end. </a:t>
            </a:r>
          </a:p>
          <a:p>
            <a:pPr marL="57150">
              <a:lnSpc>
                <a:spcPct val="90000"/>
              </a:lnSpc>
              <a:spcAft>
                <a:spcPts val="600"/>
              </a:spcAft>
            </a:pPr>
            <a:r>
              <a:rPr lang="en-US" sz="2000" dirty="0">
                <a:solidFill>
                  <a:srgbClr val="0070C0"/>
                </a:solidFill>
              </a:rPr>
              <a:t> </a:t>
            </a:r>
          </a:p>
          <a:p>
            <a:pPr marL="400050" indent="-342900">
              <a:lnSpc>
                <a:spcPct val="90000"/>
              </a:lnSpc>
              <a:spcAft>
                <a:spcPts val="600"/>
              </a:spcAft>
              <a:buFont typeface="Arial" panose="020B0604020202020204" pitchFamily="34" charset="0"/>
              <a:buChar char="•"/>
            </a:pPr>
            <a:r>
              <a:rPr lang="en-US" sz="2000" dirty="0">
                <a:solidFill>
                  <a:srgbClr val="0070C0"/>
                </a:solidFill>
              </a:rPr>
              <a:t>A score between 5-9 would be classified as mild anxiety</a:t>
            </a:r>
          </a:p>
          <a:p>
            <a:pPr marL="400050" indent="-342900">
              <a:lnSpc>
                <a:spcPct val="90000"/>
              </a:lnSpc>
              <a:spcAft>
                <a:spcPts val="600"/>
              </a:spcAft>
              <a:buFont typeface="Arial" panose="020B0604020202020204" pitchFamily="34" charset="0"/>
              <a:buChar char="•"/>
            </a:pPr>
            <a:r>
              <a:rPr lang="en-US" sz="2000" dirty="0">
                <a:solidFill>
                  <a:srgbClr val="0070C0"/>
                </a:solidFill>
              </a:rPr>
              <a:t>10-14 classified moderate anxiety </a:t>
            </a:r>
          </a:p>
          <a:p>
            <a:pPr marL="400050" indent="-342900">
              <a:lnSpc>
                <a:spcPct val="90000"/>
              </a:lnSpc>
              <a:spcAft>
                <a:spcPts val="600"/>
              </a:spcAft>
              <a:buFont typeface="Arial" panose="020B0604020202020204" pitchFamily="34" charset="0"/>
              <a:buChar char="•"/>
            </a:pPr>
            <a:r>
              <a:rPr lang="en-US" sz="2000" dirty="0">
                <a:solidFill>
                  <a:srgbClr val="0070C0"/>
                </a:solidFill>
              </a:rPr>
              <a:t>15-21 classified severe anxiety</a:t>
            </a:r>
          </a:p>
          <a:p>
            <a:pPr marL="57150">
              <a:lnSpc>
                <a:spcPct val="90000"/>
              </a:lnSpc>
              <a:spcAft>
                <a:spcPts val="600"/>
              </a:spcAft>
            </a:pPr>
            <a:endParaRPr lang="en-US" sz="2000" dirty="0">
              <a:solidFill>
                <a:srgbClr val="0070C0"/>
              </a:solidFill>
            </a:endParaRPr>
          </a:p>
          <a:p>
            <a:pPr marL="400050" indent="-342900">
              <a:lnSpc>
                <a:spcPct val="90000"/>
              </a:lnSpc>
              <a:spcAft>
                <a:spcPts val="600"/>
              </a:spcAft>
              <a:buFont typeface="Arial" panose="020B0604020202020204" pitchFamily="34" charset="0"/>
              <a:buChar char="•"/>
            </a:pPr>
            <a:r>
              <a:rPr lang="en-US" sz="2000" dirty="0">
                <a:solidFill>
                  <a:srgbClr val="0070C0"/>
                </a:solidFill>
              </a:rPr>
              <a:t>Can be used to measure progress throughout treatment</a:t>
            </a:r>
          </a:p>
          <a:p>
            <a:pPr marL="57150">
              <a:lnSpc>
                <a:spcPct val="90000"/>
              </a:lnSpc>
              <a:spcAft>
                <a:spcPts val="600"/>
              </a:spcAft>
            </a:pPr>
            <a:endParaRPr lang="en-US" sz="2000" dirty="0">
              <a:solidFill>
                <a:srgbClr val="0070C0"/>
              </a:solidFill>
            </a:endParaRPr>
          </a:p>
          <a:p>
            <a:pPr marL="57150" algn="ctr">
              <a:lnSpc>
                <a:spcPct val="90000"/>
              </a:lnSpc>
              <a:spcAft>
                <a:spcPts val="600"/>
              </a:spcAft>
            </a:pPr>
            <a:r>
              <a:rPr lang="en-US" sz="2000" dirty="0">
                <a:solidFill>
                  <a:srgbClr val="0070C0"/>
                </a:solidFill>
              </a:rPr>
              <a:t>(Spitzer et al., 2006)</a:t>
            </a:r>
          </a:p>
        </p:txBody>
      </p:sp>
    </p:spTree>
    <p:extLst>
      <p:ext uri="{BB962C8B-B14F-4D97-AF65-F5344CB8AC3E}">
        <p14:creationId xmlns:p14="http://schemas.microsoft.com/office/powerpoint/2010/main" val="1348999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0D25EC9-12ED-A57A-F0D5-C248115F9516}"/>
              </a:ext>
            </a:extLst>
          </p:cNvPr>
          <p:cNvSpPr>
            <a:spLocks noGrp="1"/>
          </p:cNvSpPr>
          <p:nvPr>
            <p:ph type="title"/>
          </p:nvPr>
        </p:nvSpPr>
        <p:spPr>
          <a:xfrm>
            <a:off x="-16273" y="2048951"/>
            <a:ext cx="5097320" cy="2760098"/>
          </a:xfrm>
        </p:spPr>
        <p:txBody>
          <a:bodyPr vert="horz" lIns="91440" tIns="45720" rIns="91440" bIns="45720" rtlCol="0" anchor="ctr">
            <a:normAutofit/>
          </a:bodyPr>
          <a:lstStyle/>
          <a:p>
            <a:pPr algn="ctr"/>
            <a:r>
              <a:rPr lang="en-US" sz="4000" b="1" kern="1200" dirty="0">
                <a:solidFill>
                  <a:schemeClr val="tx2"/>
                </a:solidFill>
                <a:latin typeface="+mj-lt"/>
                <a:ea typeface="+mj-ea"/>
                <a:cs typeface="+mj-cs"/>
              </a:rPr>
              <a:t>Proposed Methodology</a:t>
            </a:r>
            <a:br>
              <a:rPr lang="en-US" sz="4000" kern="1200" dirty="0">
                <a:solidFill>
                  <a:schemeClr val="tx2"/>
                </a:solidFill>
                <a:latin typeface="+mj-lt"/>
                <a:ea typeface="+mj-ea"/>
                <a:cs typeface="+mj-cs"/>
              </a:rPr>
            </a:br>
            <a:r>
              <a:rPr lang="en-US" sz="4000" kern="1200" dirty="0">
                <a:solidFill>
                  <a:schemeClr val="tx2"/>
                </a:solidFill>
                <a:latin typeface="+mj-lt"/>
                <a:ea typeface="+mj-ea"/>
                <a:cs typeface="+mj-cs"/>
              </a:rPr>
              <a:t>Procedure </a:t>
            </a:r>
          </a:p>
        </p:txBody>
      </p:sp>
      <p:sp>
        <p:nvSpPr>
          <p:cNvPr id="3" name="TextBox 2">
            <a:extLst>
              <a:ext uri="{FF2B5EF4-FFF2-40B4-BE49-F238E27FC236}">
                <a16:creationId xmlns:a16="http://schemas.microsoft.com/office/drawing/2014/main" id="{CA5F42D5-F251-A920-4295-75CE60FB557B}"/>
              </a:ext>
            </a:extLst>
          </p:cNvPr>
          <p:cNvSpPr txBox="1"/>
          <p:nvPr/>
        </p:nvSpPr>
        <p:spPr>
          <a:xfrm>
            <a:off x="4628560" y="176240"/>
            <a:ext cx="7437749" cy="759576"/>
          </a:xfrm>
          <a:prstGeom prst="rect">
            <a:avLst/>
          </a:prstGeom>
          <a:noFill/>
          <a:ln>
            <a:noFill/>
          </a:ln>
        </p:spPr>
        <p:txBody>
          <a:bodyPr vert="horz" lIns="91440" tIns="45720" rIns="91440" bIns="45720" rtlCol="0" anchor="ctr">
            <a:normAutofit/>
          </a:bodyPr>
          <a:lstStyle/>
          <a:p>
            <a:pPr algn="ctr"/>
            <a:r>
              <a:rPr lang="en-GB"/>
              <a:t>This rehabilitation proposal is for patients who have scored 15-21 on GAD-7</a:t>
            </a:r>
            <a:endParaRPr lang="en-GB" dirty="0"/>
          </a:p>
        </p:txBody>
      </p:sp>
      <p:graphicFrame>
        <p:nvGraphicFramePr>
          <p:cNvPr id="34" name="TextBox 3">
            <a:extLst>
              <a:ext uri="{FF2B5EF4-FFF2-40B4-BE49-F238E27FC236}">
                <a16:creationId xmlns:a16="http://schemas.microsoft.com/office/drawing/2014/main" id="{73166A86-8F48-A56A-C600-945077CD4690}"/>
              </a:ext>
            </a:extLst>
          </p:cNvPr>
          <p:cNvGraphicFramePr/>
          <p:nvPr>
            <p:extLst>
              <p:ext uri="{D42A27DB-BD31-4B8C-83A1-F6EECF244321}">
                <p14:modId xmlns:p14="http://schemas.microsoft.com/office/powerpoint/2010/main" val="3329459819"/>
              </p:ext>
            </p:extLst>
          </p:nvPr>
        </p:nvGraphicFramePr>
        <p:xfrm>
          <a:off x="5535001" y="995447"/>
          <a:ext cx="6353204" cy="5632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2908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3F8BADC-F4DC-4212-3741-B3F1805B6852}"/>
              </a:ext>
            </a:extLst>
          </p:cNvPr>
          <p:cNvSpPr txBox="1"/>
          <p:nvPr/>
        </p:nvSpPr>
        <p:spPr>
          <a:xfrm>
            <a:off x="389004" y="90343"/>
            <a:ext cx="6002110" cy="1495425"/>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4000" dirty="0">
              <a:solidFill>
                <a:srgbClr val="0070C0"/>
              </a:solidFill>
              <a:latin typeface="+mj-lt"/>
              <a:ea typeface="+mj-ea"/>
              <a:cs typeface="+mj-cs"/>
            </a:endParaRPr>
          </a:p>
        </p:txBody>
      </p:sp>
      <p:sp>
        <p:nvSpPr>
          <p:cNvPr id="4" name="TextBox 3">
            <a:extLst>
              <a:ext uri="{FF2B5EF4-FFF2-40B4-BE49-F238E27FC236}">
                <a16:creationId xmlns:a16="http://schemas.microsoft.com/office/drawing/2014/main" id="{6DE6BD70-5B38-6455-75AD-52A87186C9E2}"/>
              </a:ext>
            </a:extLst>
          </p:cNvPr>
          <p:cNvSpPr txBox="1"/>
          <p:nvPr/>
        </p:nvSpPr>
        <p:spPr>
          <a:xfrm>
            <a:off x="97357" y="5686723"/>
            <a:ext cx="7102083" cy="369332"/>
          </a:xfrm>
          <a:prstGeom prst="rect">
            <a:avLst/>
          </a:prstGeom>
          <a:noFill/>
        </p:spPr>
        <p:txBody>
          <a:bodyPr wrap="square" rtlCol="0">
            <a:spAutoFit/>
          </a:bodyPr>
          <a:lstStyle/>
          <a:p>
            <a:pPr>
              <a:spcAft>
                <a:spcPts val="600"/>
              </a:spcAft>
            </a:pPr>
            <a:endParaRPr lang="en-GB" dirty="0"/>
          </a:p>
        </p:txBody>
      </p:sp>
      <p:pic>
        <p:nvPicPr>
          <p:cNvPr id="14" name="Picture 13" descr="Background pattern&#10;&#10;Description automatically generated">
            <a:extLst>
              <a:ext uri="{FF2B5EF4-FFF2-40B4-BE49-F238E27FC236}">
                <a16:creationId xmlns:a16="http://schemas.microsoft.com/office/drawing/2014/main" id="{30AC3478-75E2-6E70-FEE3-9128DF8C2320}"/>
              </a:ext>
            </a:extLst>
          </p:cNvPr>
          <p:cNvPicPr>
            <a:picLocks noChangeAspect="1"/>
          </p:cNvPicPr>
          <p:nvPr/>
        </p:nvPicPr>
        <p:blipFill rotWithShape="1">
          <a:blip r:embed="rId3"/>
          <a:srcRect l="29653" r="21753" b="-1"/>
          <a:stretch/>
        </p:blipFill>
        <p:spPr>
          <a:xfrm>
            <a:off x="7199440" y="10"/>
            <a:ext cx="4992560" cy="6857990"/>
          </a:xfrm>
          <a:prstGeom prst="rect">
            <a:avLst/>
          </a:prstGeom>
          <a:effectLst/>
        </p:spPr>
      </p:pic>
      <p:pic>
        <p:nvPicPr>
          <p:cNvPr id="5" name="Picture 4">
            <a:extLst>
              <a:ext uri="{FF2B5EF4-FFF2-40B4-BE49-F238E27FC236}">
                <a16:creationId xmlns:a16="http://schemas.microsoft.com/office/drawing/2014/main" id="{610E7809-A4B0-2EB3-DB44-9AE19884A908}"/>
              </a:ext>
            </a:extLst>
          </p:cNvPr>
          <p:cNvPicPr>
            <a:picLocks noChangeAspect="1"/>
          </p:cNvPicPr>
          <p:nvPr/>
        </p:nvPicPr>
        <p:blipFill>
          <a:blip r:embed="rId4"/>
          <a:stretch>
            <a:fillRect/>
          </a:stretch>
        </p:blipFill>
        <p:spPr>
          <a:xfrm>
            <a:off x="7199375" y="0"/>
            <a:ext cx="4992625" cy="6858000"/>
          </a:xfrm>
          <a:prstGeom prst="rect">
            <a:avLst/>
          </a:prstGeom>
        </p:spPr>
      </p:pic>
      <p:sp>
        <p:nvSpPr>
          <p:cNvPr id="3" name="TextBox 2">
            <a:extLst>
              <a:ext uri="{FF2B5EF4-FFF2-40B4-BE49-F238E27FC236}">
                <a16:creationId xmlns:a16="http://schemas.microsoft.com/office/drawing/2014/main" id="{7147BD11-1FA5-61BD-D303-9F25FC312CED}"/>
              </a:ext>
            </a:extLst>
          </p:cNvPr>
          <p:cNvSpPr txBox="1"/>
          <p:nvPr/>
        </p:nvSpPr>
        <p:spPr>
          <a:xfrm>
            <a:off x="263951" y="358219"/>
            <a:ext cx="6617616" cy="646331"/>
          </a:xfrm>
          <a:prstGeom prst="rect">
            <a:avLst/>
          </a:prstGeom>
          <a:noFill/>
        </p:spPr>
        <p:txBody>
          <a:bodyPr wrap="square" rtlCol="0">
            <a:spAutoFit/>
          </a:bodyPr>
          <a:lstStyle/>
          <a:p>
            <a:pPr algn="ctr"/>
            <a:r>
              <a:rPr lang="en-GB" sz="3600" dirty="0">
                <a:solidFill>
                  <a:srgbClr val="0070C0"/>
                </a:solidFill>
              </a:rPr>
              <a:t>CBT for GAD</a:t>
            </a:r>
          </a:p>
        </p:txBody>
      </p:sp>
      <p:sp>
        <p:nvSpPr>
          <p:cNvPr id="7" name="TextBox 6">
            <a:extLst>
              <a:ext uri="{FF2B5EF4-FFF2-40B4-BE49-F238E27FC236}">
                <a16:creationId xmlns:a16="http://schemas.microsoft.com/office/drawing/2014/main" id="{66413147-C8A1-7F13-EBA3-1D390E0C472C}"/>
              </a:ext>
            </a:extLst>
          </p:cNvPr>
          <p:cNvSpPr txBox="1"/>
          <p:nvPr/>
        </p:nvSpPr>
        <p:spPr>
          <a:xfrm>
            <a:off x="385955" y="1362769"/>
            <a:ext cx="6492563" cy="3693319"/>
          </a:xfrm>
          <a:prstGeom prst="rect">
            <a:avLst/>
          </a:prstGeom>
          <a:noFill/>
        </p:spPr>
        <p:txBody>
          <a:bodyPr wrap="square" rtlCol="0">
            <a:spAutoFit/>
          </a:bodyPr>
          <a:lstStyle/>
          <a:p>
            <a:pPr marL="285750" indent="-285750">
              <a:buFont typeface="Arial" panose="020B0604020202020204" pitchFamily="34" charset="0"/>
              <a:buChar char="•"/>
            </a:pPr>
            <a:r>
              <a:rPr lang="en-GB" dirty="0"/>
              <a:t>Physical, cognitive and behavioural symptoms of GAD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Aim to prevent relapse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Three stages</a:t>
            </a:r>
          </a:p>
          <a:p>
            <a:r>
              <a:rPr lang="en-GB" dirty="0"/>
              <a:t>          - First stage, notice habitual worrying, formulation, </a:t>
            </a:r>
            <a:r>
              <a:rPr lang="en-GB" dirty="0" err="1"/>
              <a:t>educationg</a:t>
            </a:r>
            <a:r>
              <a:rPr lang="en-GB" dirty="0"/>
              <a:t> about nature of GAD, treatment rationale, symptom monitoring, addressing factors that facilitate or hinder therapy</a:t>
            </a:r>
          </a:p>
          <a:p>
            <a:endParaRPr lang="en-GB" dirty="0"/>
          </a:p>
          <a:p>
            <a:r>
              <a:rPr lang="en-GB" dirty="0"/>
              <a:t>       - Second stage includes reducing, physical and cognitive symptoms and behavioural avoidance</a:t>
            </a:r>
          </a:p>
          <a:p>
            <a:endParaRPr lang="en-GB" dirty="0"/>
          </a:p>
          <a:p>
            <a:r>
              <a:rPr lang="en-GB" dirty="0"/>
              <a:t>        - Final stage targets relapse prevention</a:t>
            </a:r>
          </a:p>
        </p:txBody>
      </p:sp>
      <p:sp>
        <p:nvSpPr>
          <p:cNvPr id="8" name="TextBox 7">
            <a:extLst>
              <a:ext uri="{FF2B5EF4-FFF2-40B4-BE49-F238E27FC236}">
                <a16:creationId xmlns:a16="http://schemas.microsoft.com/office/drawing/2014/main" id="{9CF45783-DBD1-2C2E-6B96-3741C619B10F}"/>
              </a:ext>
            </a:extLst>
          </p:cNvPr>
          <p:cNvSpPr txBox="1"/>
          <p:nvPr/>
        </p:nvSpPr>
        <p:spPr>
          <a:xfrm>
            <a:off x="385955" y="5686723"/>
            <a:ext cx="6156735" cy="646331"/>
          </a:xfrm>
          <a:prstGeom prst="rect">
            <a:avLst/>
          </a:prstGeom>
          <a:noFill/>
        </p:spPr>
        <p:txBody>
          <a:bodyPr wrap="square" rtlCol="0">
            <a:spAutoFit/>
          </a:bodyPr>
          <a:lstStyle/>
          <a:p>
            <a:r>
              <a:rPr lang="en-GB" dirty="0"/>
              <a:t>Individual therapy is seen to achieve larger results in worry reduction</a:t>
            </a:r>
          </a:p>
        </p:txBody>
      </p:sp>
    </p:spTree>
    <p:extLst>
      <p:ext uri="{BB962C8B-B14F-4D97-AF65-F5344CB8AC3E}">
        <p14:creationId xmlns:p14="http://schemas.microsoft.com/office/powerpoint/2010/main" val="2442431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3F8BADC-F4DC-4212-3741-B3F1805B6852}"/>
              </a:ext>
            </a:extLst>
          </p:cNvPr>
          <p:cNvSpPr txBox="1"/>
          <p:nvPr/>
        </p:nvSpPr>
        <p:spPr>
          <a:xfrm>
            <a:off x="389004" y="90343"/>
            <a:ext cx="6002110" cy="1495425"/>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4000" dirty="0">
              <a:solidFill>
                <a:srgbClr val="0070C0"/>
              </a:solidFill>
              <a:latin typeface="+mj-lt"/>
              <a:ea typeface="+mj-ea"/>
              <a:cs typeface="+mj-cs"/>
            </a:endParaRPr>
          </a:p>
        </p:txBody>
      </p:sp>
      <p:sp>
        <p:nvSpPr>
          <p:cNvPr id="4" name="TextBox 3">
            <a:extLst>
              <a:ext uri="{FF2B5EF4-FFF2-40B4-BE49-F238E27FC236}">
                <a16:creationId xmlns:a16="http://schemas.microsoft.com/office/drawing/2014/main" id="{6DE6BD70-5B38-6455-75AD-52A87186C9E2}"/>
              </a:ext>
            </a:extLst>
          </p:cNvPr>
          <p:cNvSpPr txBox="1"/>
          <p:nvPr/>
        </p:nvSpPr>
        <p:spPr>
          <a:xfrm>
            <a:off x="97357" y="5686723"/>
            <a:ext cx="7102083" cy="369332"/>
          </a:xfrm>
          <a:prstGeom prst="rect">
            <a:avLst/>
          </a:prstGeom>
          <a:noFill/>
        </p:spPr>
        <p:txBody>
          <a:bodyPr wrap="square" rtlCol="0">
            <a:spAutoFit/>
          </a:bodyPr>
          <a:lstStyle/>
          <a:p>
            <a:pPr>
              <a:spcAft>
                <a:spcPts val="600"/>
              </a:spcAft>
            </a:pPr>
            <a:endParaRPr lang="en-GB" dirty="0"/>
          </a:p>
        </p:txBody>
      </p:sp>
      <p:pic>
        <p:nvPicPr>
          <p:cNvPr id="14" name="Picture 13" descr="Background pattern&#10;&#10;Description automatically generated">
            <a:extLst>
              <a:ext uri="{FF2B5EF4-FFF2-40B4-BE49-F238E27FC236}">
                <a16:creationId xmlns:a16="http://schemas.microsoft.com/office/drawing/2014/main" id="{30AC3478-75E2-6E70-FEE3-9128DF8C2320}"/>
              </a:ext>
            </a:extLst>
          </p:cNvPr>
          <p:cNvPicPr>
            <a:picLocks noChangeAspect="1"/>
          </p:cNvPicPr>
          <p:nvPr/>
        </p:nvPicPr>
        <p:blipFill rotWithShape="1">
          <a:blip r:embed="rId3"/>
          <a:srcRect l="29653" r="21753" b="-1"/>
          <a:stretch/>
        </p:blipFill>
        <p:spPr>
          <a:xfrm>
            <a:off x="7199440" y="10"/>
            <a:ext cx="4992560" cy="6857990"/>
          </a:xfrm>
          <a:prstGeom prst="rect">
            <a:avLst/>
          </a:prstGeom>
          <a:effectLst/>
        </p:spPr>
      </p:pic>
      <p:pic>
        <p:nvPicPr>
          <p:cNvPr id="5" name="Picture 4">
            <a:extLst>
              <a:ext uri="{FF2B5EF4-FFF2-40B4-BE49-F238E27FC236}">
                <a16:creationId xmlns:a16="http://schemas.microsoft.com/office/drawing/2014/main" id="{610E7809-A4B0-2EB3-DB44-9AE19884A908}"/>
              </a:ext>
            </a:extLst>
          </p:cNvPr>
          <p:cNvPicPr>
            <a:picLocks noChangeAspect="1"/>
          </p:cNvPicPr>
          <p:nvPr/>
        </p:nvPicPr>
        <p:blipFill>
          <a:blip r:embed="rId4"/>
          <a:stretch>
            <a:fillRect/>
          </a:stretch>
        </p:blipFill>
        <p:spPr>
          <a:xfrm>
            <a:off x="7199375" y="0"/>
            <a:ext cx="4992625" cy="6858000"/>
          </a:xfrm>
          <a:prstGeom prst="rect">
            <a:avLst/>
          </a:prstGeom>
        </p:spPr>
      </p:pic>
      <p:sp>
        <p:nvSpPr>
          <p:cNvPr id="3" name="TextBox 2">
            <a:extLst>
              <a:ext uri="{FF2B5EF4-FFF2-40B4-BE49-F238E27FC236}">
                <a16:creationId xmlns:a16="http://schemas.microsoft.com/office/drawing/2014/main" id="{7147BD11-1FA5-61BD-D303-9F25FC312CED}"/>
              </a:ext>
            </a:extLst>
          </p:cNvPr>
          <p:cNvSpPr txBox="1"/>
          <p:nvPr/>
        </p:nvSpPr>
        <p:spPr>
          <a:xfrm>
            <a:off x="290879" y="90343"/>
            <a:ext cx="6617616" cy="646331"/>
          </a:xfrm>
          <a:prstGeom prst="rect">
            <a:avLst/>
          </a:prstGeom>
          <a:noFill/>
        </p:spPr>
        <p:txBody>
          <a:bodyPr wrap="square" rtlCol="0">
            <a:spAutoFit/>
          </a:bodyPr>
          <a:lstStyle/>
          <a:p>
            <a:pPr algn="ctr"/>
            <a:r>
              <a:rPr lang="en-GB" sz="3600" dirty="0">
                <a:solidFill>
                  <a:srgbClr val="0070C0"/>
                </a:solidFill>
              </a:rPr>
              <a:t>SSRI’s for GAD</a:t>
            </a:r>
          </a:p>
        </p:txBody>
      </p:sp>
      <p:sp>
        <p:nvSpPr>
          <p:cNvPr id="7" name="TextBox 6">
            <a:extLst>
              <a:ext uri="{FF2B5EF4-FFF2-40B4-BE49-F238E27FC236}">
                <a16:creationId xmlns:a16="http://schemas.microsoft.com/office/drawing/2014/main" id="{66413147-C8A1-7F13-EBA3-1D390E0C472C}"/>
              </a:ext>
            </a:extLst>
          </p:cNvPr>
          <p:cNvSpPr txBox="1"/>
          <p:nvPr/>
        </p:nvSpPr>
        <p:spPr>
          <a:xfrm>
            <a:off x="302681" y="948690"/>
            <a:ext cx="6492563" cy="5909310"/>
          </a:xfrm>
          <a:prstGeom prst="rect">
            <a:avLst/>
          </a:prstGeom>
          <a:noFill/>
        </p:spPr>
        <p:txBody>
          <a:bodyPr wrap="square" rtlCol="0">
            <a:spAutoFit/>
          </a:bodyPr>
          <a:lstStyle/>
          <a:p>
            <a:pPr marL="285750" indent="-285750">
              <a:buFont typeface="Arial" panose="020B0604020202020204" pitchFamily="34" charset="0"/>
              <a:buChar char="•"/>
            </a:pPr>
            <a:r>
              <a:rPr lang="en-GB" dirty="0"/>
              <a:t>Timeframe of effects to be discussed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Potential adverse effects to be discussed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Must be taken daily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Start on a low dose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Reduced gradually to reduce the risk of side effects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Evidence from randomised controlled trials found benefits with using Sertraline  (</a:t>
            </a:r>
            <a:r>
              <a:rPr lang="en-GB" dirty="0" err="1"/>
              <a:t>Mokhber</a:t>
            </a:r>
            <a:r>
              <a:rPr lang="en-GB" dirty="0"/>
              <a:t> et al., 2010)</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Sertraline has highest acceptance, risk to benefit ratio and cost effectiveness (National Institute for Health and Care Excellence, 2011)</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No duration of treatment has been determined, however  it is thought a minimum of 1 year (Davidson, 2009)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371505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3F8BADC-F4DC-4212-3741-B3F1805B6852}"/>
              </a:ext>
            </a:extLst>
          </p:cNvPr>
          <p:cNvSpPr txBox="1"/>
          <p:nvPr/>
        </p:nvSpPr>
        <p:spPr>
          <a:xfrm>
            <a:off x="389004" y="90343"/>
            <a:ext cx="6002110" cy="149542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solidFill>
                  <a:srgbClr val="0070C0"/>
                </a:solidFill>
                <a:latin typeface="+mj-lt"/>
                <a:ea typeface="+mj-ea"/>
                <a:cs typeface="+mj-cs"/>
              </a:rPr>
              <a:t>Outcomes</a:t>
            </a:r>
          </a:p>
        </p:txBody>
      </p:sp>
      <p:sp>
        <p:nvSpPr>
          <p:cNvPr id="4" name="TextBox 3">
            <a:extLst>
              <a:ext uri="{FF2B5EF4-FFF2-40B4-BE49-F238E27FC236}">
                <a16:creationId xmlns:a16="http://schemas.microsoft.com/office/drawing/2014/main" id="{6DE6BD70-5B38-6455-75AD-52A87186C9E2}"/>
              </a:ext>
            </a:extLst>
          </p:cNvPr>
          <p:cNvSpPr txBox="1"/>
          <p:nvPr/>
        </p:nvSpPr>
        <p:spPr>
          <a:xfrm>
            <a:off x="94308" y="6321700"/>
            <a:ext cx="7102083" cy="430887"/>
          </a:xfrm>
          <a:prstGeom prst="rect">
            <a:avLst/>
          </a:prstGeom>
          <a:noFill/>
        </p:spPr>
        <p:txBody>
          <a:bodyPr wrap="square" rtlCol="0">
            <a:spAutoFit/>
          </a:bodyPr>
          <a:lstStyle/>
          <a:p>
            <a:pPr>
              <a:spcAft>
                <a:spcPts val="600"/>
              </a:spcAft>
            </a:pPr>
            <a:r>
              <a:rPr lang="da-DK" sz="1100" dirty="0"/>
              <a:t>Borkovec and Ruscio (2001); Haby et al., (2006); Hunot et al., (2007); Hofmann and Smits (2008); Covin et al., (2008); </a:t>
            </a:r>
            <a:r>
              <a:rPr lang="en-GB" sz="1100" dirty="0"/>
              <a:t>Schmitt et al., (2005); </a:t>
            </a:r>
            <a:r>
              <a:rPr lang="de-DE" sz="1100" dirty="0"/>
              <a:t>Hofmann et al., (2009); Würz and Sungur (2009)</a:t>
            </a:r>
            <a:endParaRPr lang="en-GB" sz="1100" dirty="0"/>
          </a:p>
        </p:txBody>
      </p:sp>
      <p:pic>
        <p:nvPicPr>
          <p:cNvPr id="14" name="Picture 13" descr="Background pattern&#10;&#10;Description automatically generated">
            <a:extLst>
              <a:ext uri="{FF2B5EF4-FFF2-40B4-BE49-F238E27FC236}">
                <a16:creationId xmlns:a16="http://schemas.microsoft.com/office/drawing/2014/main" id="{30AC3478-75E2-6E70-FEE3-9128DF8C2320}"/>
              </a:ext>
            </a:extLst>
          </p:cNvPr>
          <p:cNvPicPr>
            <a:picLocks noChangeAspect="1"/>
          </p:cNvPicPr>
          <p:nvPr/>
        </p:nvPicPr>
        <p:blipFill rotWithShape="1">
          <a:blip r:embed="rId3"/>
          <a:srcRect l="29653" r="21753" b="-1"/>
          <a:stretch/>
        </p:blipFill>
        <p:spPr>
          <a:xfrm>
            <a:off x="7199440" y="10"/>
            <a:ext cx="4992560" cy="6857990"/>
          </a:xfrm>
          <a:prstGeom prst="rect">
            <a:avLst/>
          </a:prstGeom>
          <a:effectLst/>
        </p:spPr>
      </p:pic>
      <p:graphicFrame>
        <p:nvGraphicFramePr>
          <p:cNvPr id="6" name="TextBox 2">
            <a:extLst>
              <a:ext uri="{FF2B5EF4-FFF2-40B4-BE49-F238E27FC236}">
                <a16:creationId xmlns:a16="http://schemas.microsoft.com/office/drawing/2014/main" id="{0F8B1B8B-F5A8-039E-F920-6CEE5D302469}"/>
              </a:ext>
            </a:extLst>
          </p:cNvPr>
          <p:cNvGraphicFramePr/>
          <p:nvPr>
            <p:extLst>
              <p:ext uri="{D42A27DB-BD31-4B8C-83A1-F6EECF244321}">
                <p14:modId xmlns:p14="http://schemas.microsoft.com/office/powerpoint/2010/main" val="3700118402"/>
              </p:ext>
            </p:extLst>
          </p:nvPr>
        </p:nvGraphicFramePr>
        <p:xfrm>
          <a:off x="644294" y="2592666"/>
          <a:ext cx="6002110" cy="37290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a:extLst>
              <a:ext uri="{FF2B5EF4-FFF2-40B4-BE49-F238E27FC236}">
                <a16:creationId xmlns:a16="http://schemas.microsoft.com/office/drawing/2014/main" id="{610E7809-A4B0-2EB3-DB44-9AE19884A908}"/>
              </a:ext>
            </a:extLst>
          </p:cNvPr>
          <p:cNvPicPr>
            <a:picLocks noChangeAspect="1"/>
          </p:cNvPicPr>
          <p:nvPr/>
        </p:nvPicPr>
        <p:blipFill>
          <a:blip r:embed="rId9"/>
          <a:stretch>
            <a:fillRect/>
          </a:stretch>
        </p:blipFill>
        <p:spPr>
          <a:xfrm>
            <a:off x="7199375" y="0"/>
            <a:ext cx="4992625" cy="6858000"/>
          </a:xfrm>
          <a:prstGeom prst="rect">
            <a:avLst/>
          </a:prstGeom>
        </p:spPr>
      </p:pic>
      <p:sp>
        <p:nvSpPr>
          <p:cNvPr id="7" name="TextBox 6">
            <a:extLst>
              <a:ext uri="{FF2B5EF4-FFF2-40B4-BE49-F238E27FC236}">
                <a16:creationId xmlns:a16="http://schemas.microsoft.com/office/drawing/2014/main" id="{7BF2F383-FB44-FBB4-D932-A7FED60F873C}"/>
              </a:ext>
            </a:extLst>
          </p:cNvPr>
          <p:cNvSpPr txBox="1"/>
          <p:nvPr/>
        </p:nvSpPr>
        <p:spPr>
          <a:xfrm>
            <a:off x="537328" y="1159497"/>
            <a:ext cx="6222140" cy="1477328"/>
          </a:xfrm>
          <a:prstGeom prst="rect">
            <a:avLst/>
          </a:prstGeom>
          <a:noFill/>
        </p:spPr>
        <p:txBody>
          <a:bodyPr wrap="square" rtlCol="0">
            <a:spAutoFit/>
          </a:bodyPr>
          <a:lstStyle/>
          <a:p>
            <a:pPr marL="285750" indent="-285750">
              <a:buFont typeface="Arial" panose="020B0604020202020204" pitchFamily="34" charset="0"/>
              <a:buChar char="•"/>
            </a:pPr>
            <a:r>
              <a:rPr lang="en-GB" dirty="0"/>
              <a:t>Patients will be able to function daily without feelings of anxiety taking over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They will be able to notice early warning signs and will have a strategy in place to counteract the early warning signs</a:t>
            </a:r>
          </a:p>
        </p:txBody>
      </p:sp>
    </p:spTree>
    <p:extLst>
      <p:ext uri="{BB962C8B-B14F-4D97-AF65-F5344CB8AC3E}">
        <p14:creationId xmlns:p14="http://schemas.microsoft.com/office/powerpoint/2010/main" val="16224992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9602AC3-4B06-D829-7ABC-CF447DA0F285}"/>
              </a:ext>
            </a:extLst>
          </p:cNvPr>
          <p:cNvSpPr>
            <a:spLocks noGrp="1"/>
          </p:cNvSpPr>
          <p:nvPr>
            <p:ph type="title"/>
          </p:nvPr>
        </p:nvSpPr>
        <p:spPr>
          <a:xfrm>
            <a:off x="4990074" y="76861"/>
            <a:ext cx="5754696" cy="1837349"/>
          </a:xfrm>
        </p:spPr>
        <p:txBody>
          <a:bodyPr>
            <a:normAutofit/>
          </a:bodyPr>
          <a:lstStyle/>
          <a:p>
            <a:pPr algn="ctr"/>
            <a:r>
              <a:rPr lang="en-GB" sz="3600" b="1" dirty="0">
                <a:solidFill>
                  <a:schemeClr val="tx2"/>
                </a:solidFill>
              </a:rPr>
              <a:t>Ethical Considerations</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24" name="TextBox 2">
            <a:extLst>
              <a:ext uri="{FF2B5EF4-FFF2-40B4-BE49-F238E27FC236}">
                <a16:creationId xmlns:a16="http://schemas.microsoft.com/office/drawing/2014/main" id="{F681A0CA-8B56-3B0D-DE02-5E6DE0772F98}"/>
              </a:ext>
            </a:extLst>
          </p:cNvPr>
          <p:cNvGraphicFramePr/>
          <p:nvPr>
            <p:extLst>
              <p:ext uri="{D42A27DB-BD31-4B8C-83A1-F6EECF244321}">
                <p14:modId xmlns:p14="http://schemas.microsoft.com/office/powerpoint/2010/main" val="3255730189"/>
              </p:ext>
            </p:extLst>
          </p:nvPr>
        </p:nvGraphicFramePr>
        <p:xfrm>
          <a:off x="956288" y="2516170"/>
          <a:ext cx="10279118" cy="3416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9890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89153525-3306-CF4B-0EE4-A30DA0192B57}"/>
              </a:ext>
            </a:extLst>
          </p:cNvPr>
          <p:cNvSpPr txBox="1"/>
          <p:nvPr/>
        </p:nvSpPr>
        <p:spPr>
          <a:xfrm>
            <a:off x="169682" y="395926"/>
            <a:ext cx="11840066" cy="5547929"/>
          </a:xfrm>
          <a:prstGeom prst="rect">
            <a:avLst/>
          </a:prstGeom>
          <a:noFill/>
        </p:spPr>
        <p:txBody>
          <a:bodyPr wrap="square">
            <a:spAutoFit/>
          </a:bodyPr>
          <a:lstStyle/>
          <a:p>
            <a:pPr algn="ctr">
              <a:lnSpc>
                <a:spcPct val="200000"/>
              </a:lnSpc>
            </a:pPr>
            <a:r>
              <a:rPr lang="en-GB" sz="1800" b="0" dirty="0">
                <a:effectLst/>
                <a:latin typeface="Times New Roman" panose="02020603050405020304" pitchFamily="18" charset="0"/>
              </a:rPr>
              <a:t>References</a:t>
            </a:r>
          </a:p>
          <a:p>
            <a:pPr indent="-457200">
              <a:lnSpc>
                <a:spcPct val="200000"/>
              </a:lnSpc>
            </a:pPr>
            <a:r>
              <a:rPr lang="en-GB" sz="1800" dirty="0">
                <a:effectLst/>
                <a:latin typeface="Times New Roman" panose="02020603050405020304" pitchFamily="18" charset="0"/>
              </a:rPr>
              <a:t>Andrews, G., Bell, C., Boyce, P., Gale, C., Lampe, L., </a:t>
            </a:r>
            <a:r>
              <a:rPr lang="en-GB" sz="1800" dirty="0" err="1">
                <a:effectLst/>
                <a:latin typeface="Times New Roman" panose="02020603050405020304" pitchFamily="18" charset="0"/>
              </a:rPr>
              <a:t>Marwat</a:t>
            </a:r>
            <a:r>
              <a:rPr lang="en-GB" sz="1800" dirty="0">
                <a:effectLst/>
                <a:latin typeface="Times New Roman" panose="02020603050405020304" pitchFamily="18" charset="0"/>
              </a:rPr>
              <a:t>, O., </a:t>
            </a:r>
            <a:r>
              <a:rPr lang="en-GB" sz="1800" dirty="0" err="1">
                <a:effectLst/>
                <a:latin typeface="Times New Roman" panose="02020603050405020304" pitchFamily="18" charset="0"/>
              </a:rPr>
              <a:t>Rapee</a:t>
            </a:r>
            <a:r>
              <a:rPr lang="en-GB" sz="1800" dirty="0">
                <a:effectLst/>
                <a:latin typeface="Times New Roman" panose="02020603050405020304" pitchFamily="18" charset="0"/>
              </a:rPr>
              <a:t>, R., &amp; Wilkins, G. (2018). Royal Australian and New Zealand College of Psychiatrists clinical practice guidelines for the treatment of panic disorder, social anxiety disorder and generalised anxiety disorder. </a:t>
            </a:r>
            <a:r>
              <a:rPr lang="en-GB" sz="1800" i="1" dirty="0">
                <a:effectLst/>
                <a:latin typeface="Times New Roman" panose="02020603050405020304" pitchFamily="18" charset="0"/>
              </a:rPr>
              <a:t>Australian &amp; New Zealand Journal of Psychiatry</a:t>
            </a:r>
            <a:r>
              <a:rPr lang="en-GB" sz="1800" dirty="0">
                <a:effectLst/>
                <a:latin typeface="Times New Roman" panose="02020603050405020304" pitchFamily="18" charset="0"/>
              </a:rPr>
              <a:t>, </a:t>
            </a:r>
            <a:r>
              <a:rPr lang="en-GB" sz="1800" i="1" dirty="0">
                <a:effectLst/>
                <a:latin typeface="Times New Roman" panose="02020603050405020304" pitchFamily="18" charset="0"/>
              </a:rPr>
              <a:t>52</a:t>
            </a:r>
            <a:r>
              <a:rPr lang="en-GB" sz="1800" dirty="0">
                <a:effectLst/>
                <a:latin typeface="Times New Roman" panose="02020603050405020304" pitchFamily="18" charset="0"/>
              </a:rPr>
              <a:t>(12), 1109–1172. https://doi.org/10.1177/0004867418799453</a:t>
            </a:r>
          </a:p>
          <a:p>
            <a:pPr indent="-457200">
              <a:lnSpc>
                <a:spcPct val="200000"/>
              </a:lnSpc>
            </a:pPr>
            <a:r>
              <a:rPr lang="en-GB" sz="1800" dirty="0">
                <a:effectLst/>
                <a:latin typeface="Times New Roman" panose="02020603050405020304" pitchFamily="18" charset="0"/>
              </a:rPr>
              <a:t>Axel </a:t>
            </a:r>
            <a:r>
              <a:rPr lang="en-GB" sz="1800" dirty="0" err="1">
                <a:effectLst/>
                <a:latin typeface="Times New Roman" panose="02020603050405020304" pitchFamily="18" charset="0"/>
              </a:rPr>
              <a:t>Würz</a:t>
            </a:r>
            <a:r>
              <a:rPr lang="en-GB" sz="1800" dirty="0">
                <a:effectLst/>
                <a:latin typeface="Times New Roman" panose="02020603050405020304" pitchFamily="18" charset="0"/>
              </a:rPr>
              <a:t>, &amp; Mehmet Ali </a:t>
            </a:r>
            <a:r>
              <a:rPr lang="en-GB" sz="1800" dirty="0" err="1">
                <a:effectLst/>
                <a:latin typeface="Times New Roman" panose="02020603050405020304" pitchFamily="18" charset="0"/>
              </a:rPr>
              <a:t>Sungur</a:t>
            </a:r>
            <a:r>
              <a:rPr lang="en-GB" sz="1800" dirty="0">
                <a:effectLst/>
                <a:latin typeface="Times New Roman" panose="02020603050405020304" pitchFamily="18" charset="0"/>
              </a:rPr>
              <a:t>. (2009). Combining cognitive behavioural therapy and pharmacotherapy in the treatment of anxiety disorders: True gains or false hopes? </a:t>
            </a:r>
            <a:r>
              <a:rPr lang="en-GB" sz="1800" i="1" dirty="0" err="1">
                <a:effectLst/>
                <a:latin typeface="Times New Roman" panose="02020603050405020304" pitchFamily="18" charset="0"/>
              </a:rPr>
              <a:t>Klinik</a:t>
            </a:r>
            <a:r>
              <a:rPr lang="en-GB" sz="1800" i="1" dirty="0">
                <a:effectLst/>
                <a:latin typeface="Times New Roman" panose="02020603050405020304" pitchFamily="18" charset="0"/>
              </a:rPr>
              <a:t> </a:t>
            </a:r>
            <a:r>
              <a:rPr lang="en-GB" sz="1800" i="1" dirty="0" err="1">
                <a:effectLst/>
                <a:latin typeface="Times New Roman" panose="02020603050405020304" pitchFamily="18" charset="0"/>
              </a:rPr>
              <a:t>Psikofarmakoloji</a:t>
            </a:r>
            <a:r>
              <a:rPr lang="en-GB" sz="1800" i="1" dirty="0">
                <a:effectLst/>
                <a:latin typeface="Times New Roman" panose="02020603050405020304" pitchFamily="18" charset="0"/>
              </a:rPr>
              <a:t> </a:t>
            </a:r>
            <a:r>
              <a:rPr lang="en-GB" sz="1800" i="1" dirty="0" err="1">
                <a:effectLst/>
                <a:latin typeface="Times New Roman" panose="02020603050405020304" pitchFamily="18" charset="0"/>
              </a:rPr>
              <a:t>Bulteni</a:t>
            </a:r>
            <a:r>
              <a:rPr lang="en-GB" sz="1800" i="1" dirty="0">
                <a:effectLst/>
                <a:latin typeface="Times New Roman" panose="02020603050405020304" pitchFamily="18" charset="0"/>
              </a:rPr>
              <a:t>-Bulletin of Clinical Psychopharmacology</a:t>
            </a:r>
            <a:r>
              <a:rPr lang="en-GB" sz="1800" dirty="0">
                <a:effectLst/>
                <a:latin typeface="Times New Roman" panose="02020603050405020304" pitchFamily="18" charset="0"/>
              </a:rPr>
              <a:t>, </a:t>
            </a:r>
            <a:r>
              <a:rPr lang="en-GB" sz="1800" i="1" dirty="0">
                <a:effectLst/>
                <a:latin typeface="Times New Roman" panose="02020603050405020304" pitchFamily="18" charset="0"/>
              </a:rPr>
              <a:t>19</a:t>
            </a:r>
            <a:r>
              <a:rPr lang="en-GB" sz="1800" dirty="0">
                <a:effectLst/>
                <a:latin typeface="Times New Roman" panose="02020603050405020304" pitchFamily="18" charset="0"/>
              </a:rPr>
              <a:t>(4), 436–446.</a:t>
            </a:r>
          </a:p>
          <a:p>
            <a:pPr indent="-457200">
              <a:lnSpc>
                <a:spcPct val="200000"/>
              </a:lnSpc>
            </a:pPr>
            <a:r>
              <a:rPr lang="en-GB" sz="1800" dirty="0" err="1">
                <a:effectLst/>
                <a:latin typeface="Times New Roman" panose="02020603050405020304" pitchFamily="18" charset="0"/>
              </a:rPr>
              <a:t>Borkovec</a:t>
            </a:r>
            <a:r>
              <a:rPr lang="en-GB" sz="1800" dirty="0">
                <a:effectLst/>
                <a:latin typeface="Times New Roman" panose="02020603050405020304" pitchFamily="18" charset="0"/>
              </a:rPr>
              <a:t>, T. D., &amp; </a:t>
            </a:r>
            <a:r>
              <a:rPr lang="en-GB" sz="1800" dirty="0" err="1">
                <a:effectLst/>
                <a:latin typeface="Times New Roman" panose="02020603050405020304" pitchFamily="18" charset="0"/>
              </a:rPr>
              <a:t>Ruscio</a:t>
            </a:r>
            <a:r>
              <a:rPr lang="en-GB" sz="1800" dirty="0">
                <a:effectLst/>
                <a:latin typeface="Times New Roman" panose="02020603050405020304" pitchFamily="18" charset="0"/>
              </a:rPr>
              <a:t>, A. M. (2001). Psychotherapy for generalized anxiety disorder. </a:t>
            </a:r>
            <a:r>
              <a:rPr lang="en-GB" sz="1800" i="1" dirty="0">
                <a:effectLst/>
                <a:latin typeface="Times New Roman" panose="02020603050405020304" pitchFamily="18" charset="0"/>
              </a:rPr>
              <a:t>The Journal of Clinical Psychiatry</a:t>
            </a:r>
            <a:r>
              <a:rPr lang="en-GB" sz="1800" dirty="0">
                <a:effectLst/>
                <a:latin typeface="Times New Roman" panose="02020603050405020304" pitchFamily="18" charset="0"/>
              </a:rPr>
              <a:t>, </a:t>
            </a:r>
            <a:r>
              <a:rPr lang="en-GB" sz="1800" i="1" dirty="0">
                <a:effectLst/>
                <a:latin typeface="Times New Roman" panose="02020603050405020304" pitchFamily="18" charset="0"/>
              </a:rPr>
              <a:t>62 </a:t>
            </a:r>
            <a:r>
              <a:rPr lang="en-GB" sz="1800" i="1" dirty="0" err="1">
                <a:effectLst/>
                <a:latin typeface="Times New Roman" panose="02020603050405020304" pitchFamily="18" charset="0"/>
              </a:rPr>
              <a:t>Suppl</a:t>
            </a:r>
            <a:r>
              <a:rPr lang="en-GB" sz="1800" i="1" dirty="0">
                <a:effectLst/>
                <a:latin typeface="Times New Roman" panose="02020603050405020304" pitchFamily="18" charset="0"/>
              </a:rPr>
              <a:t> 11</a:t>
            </a:r>
            <a:r>
              <a:rPr lang="en-GB" sz="1800" dirty="0">
                <a:effectLst/>
                <a:latin typeface="Times New Roman" panose="02020603050405020304" pitchFamily="18" charset="0"/>
              </a:rPr>
              <a:t>, 37–42; discussion 43-45. https://pubmed.ncbi.nlm.nih.gov/11414549/</a:t>
            </a:r>
          </a:p>
        </p:txBody>
      </p:sp>
    </p:spTree>
    <p:extLst>
      <p:ext uri="{BB962C8B-B14F-4D97-AF65-F5344CB8AC3E}">
        <p14:creationId xmlns:p14="http://schemas.microsoft.com/office/powerpoint/2010/main" val="3749122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2CD40EE3-2ADB-D88C-F896-3E6263924E6E}"/>
              </a:ext>
            </a:extLst>
          </p:cNvPr>
          <p:cNvSpPr txBox="1"/>
          <p:nvPr/>
        </p:nvSpPr>
        <p:spPr>
          <a:xfrm>
            <a:off x="160257" y="292231"/>
            <a:ext cx="11830638" cy="6101927"/>
          </a:xfrm>
          <a:prstGeom prst="rect">
            <a:avLst/>
          </a:prstGeom>
          <a:noFill/>
        </p:spPr>
        <p:txBody>
          <a:bodyPr wrap="square">
            <a:spAutoFit/>
          </a:bodyPr>
          <a:lstStyle/>
          <a:p>
            <a:pPr indent="-457200">
              <a:lnSpc>
                <a:spcPct val="200000"/>
              </a:lnSpc>
            </a:pPr>
            <a:r>
              <a:rPr lang="en-GB" sz="1800" dirty="0" err="1">
                <a:effectLst/>
                <a:latin typeface="Times New Roman" panose="02020603050405020304" pitchFamily="18" charset="0"/>
              </a:rPr>
              <a:t>Covin</a:t>
            </a:r>
            <a:r>
              <a:rPr lang="en-GB" sz="1800" dirty="0">
                <a:effectLst/>
                <a:latin typeface="Times New Roman" panose="02020603050405020304" pitchFamily="18" charset="0"/>
              </a:rPr>
              <a:t>, R., Ouimet, A. J., Seeds, P. M., &amp; Dozois, D. J. A. (2008). A meta-analysis of CBT for pathological worry among clients with GAD. </a:t>
            </a:r>
            <a:r>
              <a:rPr lang="en-GB" sz="1800" i="1" dirty="0">
                <a:effectLst/>
                <a:latin typeface="Times New Roman" panose="02020603050405020304" pitchFamily="18" charset="0"/>
              </a:rPr>
              <a:t>Journal of Anxiety Disorders</a:t>
            </a:r>
            <a:r>
              <a:rPr lang="en-GB" sz="1800" dirty="0">
                <a:effectLst/>
                <a:latin typeface="Times New Roman" panose="02020603050405020304" pitchFamily="18" charset="0"/>
              </a:rPr>
              <a:t>, </a:t>
            </a:r>
            <a:r>
              <a:rPr lang="en-GB" sz="1800" i="1" dirty="0">
                <a:effectLst/>
                <a:latin typeface="Times New Roman" panose="02020603050405020304" pitchFamily="18" charset="0"/>
              </a:rPr>
              <a:t>22</a:t>
            </a:r>
            <a:r>
              <a:rPr lang="en-GB" sz="1800" dirty="0">
                <a:effectLst/>
                <a:latin typeface="Times New Roman" panose="02020603050405020304" pitchFamily="18" charset="0"/>
              </a:rPr>
              <a:t>(1), 108–116. https://doi.org/10.1016/j.janxdis.2007.01.002</a:t>
            </a:r>
          </a:p>
          <a:p>
            <a:pPr indent="-457200">
              <a:lnSpc>
                <a:spcPct val="200000"/>
              </a:lnSpc>
            </a:pPr>
            <a:r>
              <a:rPr lang="en-GB" sz="1800" dirty="0" err="1">
                <a:effectLst/>
                <a:latin typeface="Times New Roman" panose="02020603050405020304" pitchFamily="18" charset="0"/>
              </a:rPr>
              <a:t>Craske</a:t>
            </a:r>
            <a:r>
              <a:rPr lang="en-GB" sz="1800" dirty="0">
                <a:effectLst/>
                <a:latin typeface="Times New Roman" panose="02020603050405020304" pitchFamily="18" charset="0"/>
              </a:rPr>
              <a:t>, M. G., &amp; Stein, M. B. (2016). Anxiety. </a:t>
            </a:r>
            <a:r>
              <a:rPr lang="en-GB" sz="1800" i="1" dirty="0">
                <a:effectLst/>
                <a:latin typeface="Times New Roman" panose="02020603050405020304" pitchFamily="18" charset="0"/>
              </a:rPr>
              <a:t>The Lancet</a:t>
            </a:r>
            <a:r>
              <a:rPr lang="en-GB" sz="1800" dirty="0">
                <a:effectLst/>
                <a:latin typeface="Times New Roman" panose="02020603050405020304" pitchFamily="18" charset="0"/>
              </a:rPr>
              <a:t>, </a:t>
            </a:r>
            <a:r>
              <a:rPr lang="en-GB" sz="1800" i="1" dirty="0">
                <a:effectLst/>
                <a:latin typeface="Times New Roman" panose="02020603050405020304" pitchFamily="18" charset="0"/>
              </a:rPr>
              <a:t>388</a:t>
            </a:r>
            <a:r>
              <a:rPr lang="en-GB" sz="1800" dirty="0">
                <a:effectLst/>
                <a:latin typeface="Times New Roman" panose="02020603050405020304" pitchFamily="18" charset="0"/>
              </a:rPr>
              <a:t>(10063), 3048–3059. https://doi.org/10.1016/s0140-6736(16)30381-6</a:t>
            </a:r>
          </a:p>
          <a:p>
            <a:pPr indent="-457200">
              <a:lnSpc>
                <a:spcPct val="200000"/>
              </a:lnSpc>
            </a:pPr>
            <a:r>
              <a:rPr lang="en-GB" sz="1800" dirty="0">
                <a:effectLst/>
                <a:latin typeface="Times New Roman" panose="02020603050405020304" pitchFamily="18" charset="0"/>
              </a:rPr>
              <a:t>Davidson, J. R. T. (2009). First-Line Pharmacotherapy Approaches for Generalized Anxiety Disorder. </a:t>
            </a:r>
            <a:r>
              <a:rPr lang="en-GB" sz="1800" i="1" dirty="0">
                <a:effectLst/>
                <a:latin typeface="Times New Roman" panose="02020603050405020304" pitchFamily="18" charset="0"/>
              </a:rPr>
              <a:t>The Journal of Clinical Psychiatry</a:t>
            </a:r>
            <a:r>
              <a:rPr lang="en-GB" sz="1800" dirty="0">
                <a:effectLst/>
                <a:latin typeface="Times New Roman" panose="02020603050405020304" pitchFamily="18" charset="0"/>
              </a:rPr>
              <a:t>, </a:t>
            </a:r>
            <a:r>
              <a:rPr lang="en-GB" sz="1800" i="1" dirty="0">
                <a:effectLst/>
                <a:latin typeface="Times New Roman" panose="02020603050405020304" pitchFamily="18" charset="0"/>
              </a:rPr>
              <a:t>70</a:t>
            </a:r>
            <a:r>
              <a:rPr lang="en-GB" sz="1800" dirty="0">
                <a:effectLst/>
                <a:latin typeface="Times New Roman" panose="02020603050405020304" pitchFamily="18" charset="0"/>
              </a:rPr>
              <a:t>(</a:t>
            </a:r>
            <a:r>
              <a:rPr lang="en-GB" sz="1800" dirty="0" err="1">
                <a:effectLst/>
                <a:latin typeface="Times New Roman" panose="02020603050405020304" pitchFamily="18" charset="0"/>
              </a:rPr>
              <a:t>suppl</a:t>
            </a:r>
            <a:r>
              <a:rPr lang="en-GB" sz="1800" dirty="0">
                <a:effectLst/>
                <a:latin typeface="Times New Roman" panose="02020603050405020304" pitchFamily="18" charset="0"/>
              </a:rPr>
              <a:t> 2), 25–31. https://doi.org/10.4088/jcp.s.7002.05</a:t>
            </a:r>
          </a:p>
          <a:p>
            <a:pPr indent="-457200">
              <a:lnSpc>
                <a:spcPct val="200000"/>
              </a:lnSpc>
            </a:pPr>
            <a:r>
              <a:rPr lang="en-GB" sz="1800" dirty="0" err="1">
                <a:effectLst/>
                <a:latin typeface="Times New Roman" panose="02020603050405020304" pitchFamily="18" charset="0"/>
              </a:rPr>
              <a:t>Haby</a:t>
            </a:r>
            <a:r>
              <a:rPr lang="en-GB" sz="1800" dirty="0">
                <a:effectLst/>
                <a:latin typeface="Times New Roman" panose="02020603050405020304" pitchFamily="18" charset="0"/>
              </a:rPr>
              <a:t>, M. M., Donnelly, M., Corry, J., &amp; Vos, T. (2006). Cognitive Behavioural Therapy for Depression, Panic Disorder and Generalized Anxiety Disorder: A Meta-Regression of Factors that May Predict Outcome. </a:t>
            </a:r>
            <a:r>
              <a:rPr lang="en-GB" sz="1800" i="1" dirty="0">
                <a:effectLst/>
                <a:latin typeface="Times New Roman" panose="02020603050405020304" pitchFamily="18" charset="0"/>
              </a:rPr>
              <a:t>Australian &amp; New Zealand Journal of Psychiatry</a:t>
            </a:r>
            <a:r>
              <a:rPr lang="en-GB" sz="1800" dirty="0">
                <a:effectLst/>
                <a:latin typeface="Times New Roman" panose="02020603050405020304" pitchFamily="18" charset="0"/>
              </a:rPr>
              <a:t>, </a:t>
            </a:r>
            <a:r>
              <a:rPr lang="en-GB" sz="1800" i="1" dirty="0">
                <a:effectLst/>
                <a:latin typeface="Times New Roman" panose="02020603050405020304" pitchFamily="18" charset="0"/>
              </a:rPr>
              <a:t>40</a:t>
            </a:r>
            <a:r>
              <a:rPr lang="en-GB" sz="1800" dirty="0">
                <a:effectLst/>
                <a:latin typeface="Times New Roman" panose="02020603050405020304" pitchFamily="18" charset="0"/>
              </a:rPr>
              <a:t>(1), 9–19. https://doi.org/10.1080/j.1440-1614.2006.01736.x</a:t>
            </a:r>
          </a:p>
          <a:p>
            <a:pPr indent="-457200">
              <a:lnSpc>
                <a:spcPct val="200000"/>
              </a:lnSpc>
            </a:pPr>
            <a:r>
              <a:rPr lang="en-GB" sz="1800" dirty="0">
                <a:effectLst/>
                <a:latin typeface="Times New Roman" panose="02020603050405020304" pitchFamily="18" charset="0"/>
              </a:rPr>
              <a:t>Hoffman, S. G., &amp; Smits, J. A. J. (2008). Cognitive-</a:t>
            </a:r>
            <a:r>
              <a:rPr lang="en-GB" sz="1800" dirty="0" err="1">
                <a:effectLst/>
                <a:latin typeface="Times New Roman" panose="02020603050405020304" pitchFamily="18" charset="0"/>
              </a:rPr>
              <a:t>Behavioral</a:t>
            </a:r>
            <a:r>
              <a:rPr lang="en-GB" sz="1800" dirty="0">
                <a:effectLst/>
                <a:latin typeface="Times New Roman" panose="02020603050405020304" pitchFamily="18" charset="0"/>
              </a:rPr>
              <a:t> Therapy for Adult Anxiety Disorders. </a:t>
            </a:r>
            <a:r>
              <a:rPr lang="en-GB" sz="1800" i="1" dirty="0">
                <a:effectLst/>
                <a:latin typeface="Times New Roman" panose="02020603050405020304" pitchFamily="18" charset="0"/>
              </a:rPr>
              <a:t>The Journal of Clinical Psychiatry</a:t>
            </a:r>
            <a:r>
              <a:rPr lang="en-GB" sz="1800" dirty="0">
                <a:effectLst/>
                <a:latin typeface="Times New Roman" panose="02020603050405020304" pitchFamily="18" charset="0"/>
              </a:rPr>
              <a:t>, </a:t>
            </a:r>
            <a:r>
              <a:rPr lang="en-GB" sz="1800" i="1" dirty="0">
                <a:effectLst/>
                <a:latin typeface="Times New Roman" panose="02020603050405020304" pitchFamily="18" charset="0"/>
              </a:rPr>
              <a:t>69</a:t>
            </a:r>
            <a:r>
              <a:rPr lang="en-GB" sz="1800" dirty="0">
                <a:effectLst/>
                <a:latin typeface="Times New Roman" panose="02020603050405020304" pitchFamily="18" charset="0"/>
              </a:rPr>
              <a:t>(4), 621–632. https://doi.org/10.4088/jcp.v69n0415</a:t>
            </a:r>
          </a:p>
        </p:txBody>
      </p:sp>
    </p:spTree>
    <p:extLst>
      <p:ext uri="{BB962C8B-B14F-4D97-AF65-F5344CB8AC3E}">
        <p14:creationId xmlns:p14="http://schemas.microsoft.com/office/powerpoint/2010/main" val="38520678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0477DC2B-28BD-43BD-C1BD-5949E7983A94}"/>
              </a:ext>
            </a:extLst>
          </p:cNvPr>
          <p:cNvSpPr txBox="1"/>
          <p:nvPr/>
        </p:nvSpPr>
        <p:spPr>
          <a:xfrm>
            <a:off x="157113" y="226244"/>
            <a:ext cx="11877774" cy="6101927"/>
          </a:xfrm>
          <a:prstGeom prst="rect">
            <a:avLst/>
          </a:prstGeom>
          <a:noFill/>
        </p:spPr>
        <p:txBody>
          <a:bodyPr wrap="square">
            <a:spAutoFit/>
          </a:bodyPr>
          <a:lstStyle/>
          <a:p>
            <a:pPr indent="-457200">
              <a:lnSpc>
                <a:spcPct val="200000"/>
              </a:lnSpc>
            </a:pPr>
            <a:r>
              <a:rPr lang="en-GB" sz="1800" dirty="0">
                <a:effectLst/>
                <a:latin typeface="Times New Roman" panose="02020603050405020304" pitchFamily="18" charset="0"/>
              </a:rPr>
              <a:t>Hofmann, S. G., Sawyer, A. T., Korte, K. J., &amp; Smits, J. A. J. (2009). Is it Beneficial to Add Pharmacotherapy to Cognitive-</a:t>
            </a:r>
            <a:r>
              <a:rPr lang="en-GB" sz="1800" dirty="0" err="1">
                <a:effectLst/>
                <a:latin typeface="Times New Roman" panose="02020603050405020304" pitchFamily="18" charset="0"/>
              </a:rPr>
              <a:t>Behavioral</a:t>
            </a:r>
            <a:r>
              <a:rPr lang="en-GB" sz="1800" dirty="0">
                <a:effectLst/>
                <a:latin typeface="Times New Roman" panose="02020603050405020304" pitchFamily="18" charset="0"/>
              </a:rPr>
              <a:t> Therapy When Treating Anxiety Disorders? A Meta-Analytic Review. </a:t>
            </a:r>
            <a:r>
              <a:rPr lang="en-GB" sz="1800" i="1" dirty="0">
                <a:effectLst/>
                <a:latin typeface="Times New Roman" panose="02020603050405020304" pitchFamily="18" charset="0"/>
              </a:rPr>
              <a:t>International Journal of Cognitive Therapy</a:t>
            </a:r>
            <a:r>
              <a:rPr lang="en-GB" sz="1800" dirty="0">
                <a:effectLst/>
                <a:latin typeface="Times New Roman" panose="02020603050405020304" pitchFamily="18" charset="0"/>
              </a:rPr>
              <a:t>, </a:t>
            </a:r>
            <a:r>
              <a:rPr lang="en-GB" sz="1800" i="1" dirty="0">
                <a:effectLst/>
                <a:latin typeface="Times New Roman" panose="02020603050405020304" pitchFamily="18" charset="0"/>
              </a:rPr>
              <a:t>2</a:t>
            </a:r>
            <a:r>
              <a:rPr lang="en-GB" sz="1800" dirty="0">
                <a:effectLst/>
                <a:latin typeface="Times New Roman" panose="02020603050405020304" pitchFamily="18" charset="0"/>
              </a:rPr>
              <a:t>(2), 160–175. https://doi.org/10.1521/ijct.2009.2.2.160</a:t>
            </a:r>
          </a:p>
          <a:p>
            <a:pPr indent="-457200">
              <a:lnSpc>
                <a:spcPct val="200000"/>
              </a:lnSpc>
            </a:pPr>
            <a:r>
              <a:rPr lang="en-GB" sz="1800" dirty="0" err="1">
                <a:effectLst/>
                <a:latin typeface="Times New Roman" panose="02020603050405020304" pitchFamily="18" charset="0"/>
              </a:rPr>
              <a:t>Hunot</a:t>
            </a:r>
            <a:r>
              <a:rPr lang="en-GB" sz="1800" dirty="0">
                <a:effectLst/>
                <a:latin typeface="Times New Roman" panose="02020603050405020304" pitchFamily="18" charset="0"/>
              </a:rPr>
              <a:t>, V., Churchill, R., Teixeira, V., &amp; Silva de Lima, M. (2007). Psychological therapies for generalised anxiety disorder. </a:t>
            </a:r>
            <a:r>
              <a:rPr lang="en-GB" sz="1800" i="1" dirty="0">
                <a:effectLst/>
                <a:latin typeface="Times New Roman" panose="02020603050405020304" pitchFamily="18" charset="0"/>
              </a:rPr>
              <a:t>Cochrane Database of Systematic Reviews</a:t>
            </a:r>
            <a:r>
              <a:rPr lang="en-GB" sz="1800" dirty="0">
                <a:effectLst/>
                <a:latin typeface="Times New Roman" panose="02020603050405020304" pitchFamily="18" charset="0"/>
              </a:rPr>
              <a:t>, </a:t>
            </a:r>
            <a:r>
              <a:rPr lang="en-GB" sz="1800" i="1" dirty="0">
                <a:effectLst/>
                <a:latin typeface="Times New Roman" panose="02020603050405020304" pitchFamily="18" charset="0"/>
              </a:rPr>
              <a:t>1</a:t>
            </a:r>
            <a:r>
              <a:rPr lang="en-GB" sz="1800" dirty="0">
                <a:effectLst/>
                <a:latin typeface="Times New Roman" panose="02020603050405020304" pitchFamily="18" charset="0"/>
              </a:rPr>
              <a:t>. https://doi.org/10.1002/14651858.cd001848.pub4</a:t>
            </a:r>
          </a:p>
          <a:p>
            <a:pPr indent="-457200">
              <a:lnSpc>
                <a:spcPct val="200000"/>
              </a:lnSpc>
            </a:pPr>
            <a:r>
              <a:rPr lang="en-GB" sz="1800" dirty="0">
                <a:effectLst/>
                <a:latin typeface="Times New Roman" panose="02020603050405020304" pitchFamily="18" charset="0"/>
              </a:rPr>
              <a:t>Mayo-Wilson, E., Dias, S., </a:t>
            </a:r>
            <a:r>
              <a:rPr lang="en-GB" sz="1800" dirty="0" err="1">
                <a:effectLst/>
                <a:latin typeface="Times New Roman" panose="02020603050405020304" pitchFamily="18" charset="0"/>
              </a:rPr>
              <a:t>Mavranezouli</a:t>
            </a:r>
            <a:r>
              <a:rPr lang="en-GB" sz="1800" dirty="0">
                <a:effectLst/>
                <a:latin typeface="Times New Roman" panose="02020603050405020304" pitchFamily="18" charset="0"/>
              </a:rPr>
              <a:t>, I., Kew, K., Clark, D. M., Ades, A. E., &amp; Pilling, S. (2014). Psychological and pharmacological interventions for social anxiety disorder in adults: a systematic review and network meta-analysis. </a:t>
            </a:r>
            <a:r>
              <a:rPr lang="en-GB" sz="1800" i="1" dirty="0">
                <a:effectLst/>
                <a:latin typeface="Times New Roman" panose="02020603050405020304" pitchFamily="18" charset="0"/>
              </a:rPr>
              <a:t>The Lancet Psychiatry</a:t>
            </a:r>
            <a:r>
              <a:rPr lang="en-GB" sz="1800" dirty="0">
                <a:effectLst/>
                <a:latin typeface="Times New Roman" panose="02020603050405020304" pitchFamily="18" charset="0"/>
              </a:rPr>
              <a:t>, </a:t>
            </a:r>
            <a:r>
              <a:rPr lang="en-GB" sz="1800" i="1" dirty="0">
                <a:effectLst/>
                <a:latin typeface="Times New Roman" panose="02020603050405020304" pitchFamily="18" charset="0"/>
              </a:rPr>
              <a:t>1</a:t>
            </a:r>
            <a:r>
              <a:rPr lang="en-GB" sz="1800" dirty="0">
                <a:effectLst/>
                <a:latin typeface="Times New Roman" panose="02020603050405020304" pitchFamily="18" charset="0"/>
              </a:rPr>
              <a:t>(5), 368–376. https://doi.org/10.1016/s2215-0366(14)70329-3</a:t>
            </a:r>
          </a:p>
          <a:p>
            <a:pPr indent="-457200">
              <a:lnSpc>
                <a:spcPct val="200000"/>
              </a:lnSpc>
            </a:pPr>
            <a:r>
              <a:rPr lang="en-GB" sz="1800" dirty="0" err="1">
                <a:effectLst/>
                <a:latin typeface="Times New Roman" panose="02020603050405020304" pitchFamily="18" charset="0"/>
              </a:rPr>
              <a:t>Mokhber</a:t>
            </a:r>
            <a:r>
              <a:rPr lang="en-GB" sz="1800" dirty="0">
                <a:effectLst/>
                <a:latin typeface="Times New Roman" panose="02020603050405020304" pitchFamily="18" charset="0"/>
              </a:rPr>
              <a:t>, N., </a:t>
            </a:r>
            <a:r>
              <a:rPr lang="en-GB" sz="1800" dirty="0" err="1">
                <a:effectLst/>
                <a:latin typeface="Times New Roman" panose="02020603050405020304" pitchFamily="18" charset="0"/>
              </a:rPr>
              <a:t>Azarpazhooh</a:t>
            </a:r>
            <a:r>
              <a:rPr lang="en-GB" sz="1800" dirty="0">
                <a:effectLst/>
                <a:latin typeface="Times New Roman" panose="02020603050405020304" pitchFamily="18" charset="0"/>
              </a:rPr>
              <a:t>, M. R., </a:t>
            </a:r>
            <a:r>
              <a:rPr lang="en-GB" sz="1800" dirty="0" err="1">
                <a:effectLst/>
                <a:latin typeface="Times New Roman" panose="02020603050405020304" pitchFamily="18" charset="0"/>
              </a:rPr>
              <a:t>Khajehdaluee</a:t>
            </a:r>
            <a:r>
              <a:rPr lang="en-GB" sz="1800" dirty="0">
                <a:effectLst/>
                <a:latin typeface="Times New Roman" panose="02020603050405020304" pitchFamily="18" charset="0"/>
              </a:rPr>
              <a:t>, M., Velayati, A., &amp; Hopwood, M. (2010). Randomized, single-blind, trial of sertraline and buspirone for treatment of elderly patients with generalized anxiety disorder. </a:t>
            </a:r>
            <a:r>
              <a:rPr lang="en-GB" sz="1800" i="1" dirty="0">
                <a:effectLst/>
                <a:latin typeface="Times New Roman" panose="02020603050405020304" pitchFamily="18" charset="0"/>
              </a:rPr>
              <a:t>Psychiatry and Clinical Neurosciences</a:t>
            </a:r>
            <a:r>
              <a:rPr lang="en-GB" sz="1800" dirty="0">
                <a:effectLst/>
                <a:latin typeface="Times New Roman" panose="02020603050405020304" pitchFamily="18" charset="0"/>
              </a:rPr>
              <a:t>, </a:t>
            </a:r>
            <a:r>
              <a:rPr lang="en-GB" sz="1800" i="1" dirty="0">
                <a:effectLst/>
                <a:latin typeface="Times New Roman" panose="02020603050405020304" pitchFamily="18" charset="0"/>
              </a:rPr>
              <a:t>64</a:t>
            </a:r>
            <a:r>
              <a:rPr lang="en-GB" sz="1800" dirty="0">
                <a:effectLst/>
                <a:latin typeface="Times New Roman" panose="02020603050405020304" pitchFamily="18" charset="0"/>
              </a:rPr>
              <a:t>(2), 128–133. https://doi.org/10.1111/j.1440-1819.2009.02055.x</a:t>
            </a:r>
          </a:p>
        </p:txBody>
      </p:sp>
    </p:spTree>
    <p:extLst>
      <p:ext uri="{BB962C8B-B14F-4D97-AF65-F5344CB8AC3E}">
        <p14:creationId xmlns:p14="http://schemas.microsoft.com/office/powerpoint/2010/main" val="2414036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0477DC2B-28BD-43BD-C1BD-5949E7983A94}"/>
              </a:ext>
            </a:extLst>
          </p:cNvPr>
          <p:cNvSpPr txBox="1"/>
          <p:nvPr/>
        </p:nvSpPr>
        <p:spPr>
          <a:xfrm>
            <a:off x="156960" y="201998"/>
            <a:ext cx="11877774" cy="6655925"/>
          </a:xfrm>
          <a:prstGeom prst="rect">
            <a:avLst/>
          </a:prstGeom>
          <a:noFill/>
        </p:spPr>
        <p:txBody>
          <a:bodyPr wrap="square">
            <a:spAutoFit/>
          </a:bodyPr>
          <a:lstStyle/>
          <a:p>
            <a:pPr indent="-457200">
              <a:lnSpc>
                <a:spcPct val="200000"/>
              </a:lnSpc>
            </a:pPr>
            <a:r>
              <a:rPr lang="en-GB" sz="1800" dirty="0">
                <a:effectLst/>
                <a:latin typeface="Times New Roman" panose="02020603050405020304" pitchFamily="18" charset="0"/>
              </a:rPr>
              <a:t>NHS. (2018). </a:t>
            </a:r>
            <a:r>
              <a:rPr lang="en-GB" sz="1800" i="1" dirty="0">
                <a:effectLst/>
                <a:latin typeface="Times New Roman" panose="02020603050405020304" pitchFamily="18" charset="0"/>
              </a:rPr>
              <a:t>Overview - Generalised Anxiety Disorder in Adults</a:t>
            </a:r>
            <a:r>
              <a:rPr lang="en-GB" sz="1800" dirty="0">
                <a:effectLst/>
                <a:latin typeface="Times New Roman" panose="02020603050405020304" pitchFamily="18" charset="0"/>
              </a:rPr>
              <a:t>. Nhs.uk. https://www.nhs.uk/mental-health/conditions/generalised-anxiety-disorder/overview/</a:t>
            </a:r>
          </a:p>
          <a:p>
            <a:pPr indent="-457200">
              <a:lnSpc>
                <a:spcPct val="200000"/>
              </a:lnSpc>
            </a:pPr>
            <a:r>
              <a:rPr lang="en-GB" sz="1800" dirty="0">
                <a:effectLst/>
                <a:latin typeface="Times New Roman" panose="02020603050405020304" pitchFamily="18" charset="0"/>
              </a:rPr>
              <a:t>NICE. (2011, May 25). </a:t>
            </a:r>
            <a:r>
              <a:rPr lang="en-GB" sz="1800" i="1" dirty="0">
                <a:effectLst/>
                <a:latin typeface="Times New Roman" panose="02020603050405020304" pitchFamily="18" charset="0"/>
              </a:rPr>
              <a:t>Overview | Common mental health problems: identification and pathways to care | Guidance | NICE</a:t>
            </a:r>
            <a:r>
              <a:rPr lang="en-GB" sz="1800" dirty="0">
                <a:effectLst/>
                <a:latin typeface="Times New Roman" panose="02020603050405020304" pitchFamily="18" charset="0"/>
              </a:rPr>
              <a:t>. Nice.org.uk; NICE. https://www.nice.org.uk/guidance/CG123</a:t>
            </a:r>
          </a:p>
          <a:p>
            <a:pPr indent="-457200">
              <a:lnSpc>
                <a:spcPct val="200000"/>
              </a:lnSpc>
            </a:pPr>
            <a:r>
              <a:rPr lang="en-GB" sz="1800" dirty="0">
                <a:effectLst/>
                <a:latin typeface="Times New Roman" panose="02020603050405020304" pitchFamily="18" charset="0"/>
              </a:rPr>
              <a:t>Schmitt, R., </a:t>
            </a:r>
            <a:r>
              <a:rPr lang="en-GB" sz="1800" dirty="0" err="1">
                <a:effectLst/>
                <a:latin typeface="Times New Roman" panose="02020603050405020304" pitchFamily="18" charset="0"/>
              </a:rPr>
              <a:t>Gazalle</a:t>
            </a:r>
            <a:r>
              <a:rPr lang="en-GB" sz="1800" dirty="0">
                <a:effectLst/>
                <a:latin typeface="Times New Roman" panose="02020603050405020304" pitchFamily="18" charset="0"/>
              </a:rPr>
              <a:t>, F. K., Lima, M. S. de, Cunha, Â., Souza, J., &amp; </a:t>
            </a:r>
            <a:r>
              <a:rPr lang="en-GB" sz="1800" dirty="0" err="1">
                <a:effectLst/>
                <a:latin typeface="Times New Roman" panose="02020603050405020304" pitchFamily="18" charset="0"/>
              </a:rPr>
              <a:t>Kapczinski</a:t>
            </a:r>
            <a:r>
              <a:rPr lang="en-GB" sz="1800" dirty="0">
                <a:effectLst/>
                <a:latin typeface="Times New Roman" panose="02020603050405020304" pitchFamily="18" charset="0"/>
              </a:rPr>
              <a:t>, F. (2005). The efficacy of antidepressants for generalized anxiety disorder: a systematic review and meta-analysis. </a:t>
            </a:r>
            <a:r>
              <a:rPr lang="en-GB" sz="1800" i="1" dirty="0">
                <a:effectLst/>
                <a:latin typeface="Times New Roman" panose="02020603050405020304" pitchFamily="18" charset="0"/>
              </a:rPr>
              <a:t>Brazilian Journal of Psychiatry</a:t>
            </a:r>
            <a:r>
              <a:rPr lang="en-GB" sz="1800" dirty="0">
                <a:effectLst/>
                <a:latin typeface="Times New Roman" panose="02020603050405020304" pitchFamily="18" charset="0"/>
              </a:rPr>
              <a:t>, </a:t>
            </a:r>
            <a:r>
              <a:rPr lang="en-GB" sz="1800" i="1" dirty="0">
                <a:effectLst/>
                <a:latin typeface="Times New Roman" panose="02020603050405020304" pitchFamily="18" charset="0"/>
              </a:rPr>
              <a:t>27</a:t>
            </a:r>
            <a:r>
              <a:rPr lang="en-GB" sz="1800" dirty="0">
                <a:effectLst/>
                <a:latin typeface="Times New Roman" panose="02020603050405020304" pitchFamily="18" charset="0"/>
              </a:rPr>
              <a:t>(1), 18–24. https://doi.org/10.1590/S1516-44462005000100007</a:t>
            </a:r>
          </a:p>
          <a:p>
            <a:pPr indent="-457200">
              <a:lnSpc>
                <a:spcPct val="200000"/>
              </a:lnSpc>
            </a:pPr>
            <a:r>
              <a:rPr lang="en-GB" sz="1800" dirty="0">
                <a:effectLst/>
                <a:latin typeface="Times New Roman" panose="02020603050405020304" pitchFamily="18" charset="0"/>
              </a:rPr>
              <a:t>Spitzer, R. L., Kroenke, K., Williams, J. B. W., &amp; </a:t>
            </a:r>
            <a:r>
              <a:rPr lang="en-GB" sz="1800" dirty="0" err="1">
                <a:effectLst/>
                <a:latin typeface="Times New Roman" panose="02020603050405020304" pitchFamily="18" charset="0"/>
              </a:rPr>
              <a:t>Löwe</a:t>
            </a:r>
            <a:r>
              <a:rPr lang="en-GB" sz="1800" dirty="0">
                <a:effectLst/>
                <a:latin typeface="Times New Roman" panose="02020603050405020304" pitchFamily="18" charset="0"/>
              </a:rPr>
              <a:t>, B. (2006). A Brief Measure for Assessing Generalized Anxiety Disorder. </a:t>
            </a:r>
            <a:r>
              <a:rPr lang="en-GB" sz="1800" i="1" dirty="0">
                <a:effectLst/>
                <a:latin typeface="Times New Roman" panose="02020603050405020304" pitchFamily="18" charset="0"/>
              </a:rPr>
              <a:t>Archives of Internal Medicine</a:t>
            </a:r>
            <a:r>
              <a:rPr lang="en-GB" sz="1800" dirty="0">
                <a:effectLst/>
                <a:latin typeface="Times New Roman" panose="02020603050405020304" pitchFamily="18" charset="0"/>
              </a:rPr>
              <a:t>, </a:t>
            </a:r>
            <a:r>
              <a:rPr lang="en-GB" sz="1800" i="1" dirty="0">
                <a:effectLst/>
                <a:latin typeface="Times New Roman" panose="02020603050405020304" pitchFamily="18" charset="0"/>
              </a:rPr>
              <a:t>166</a:t>
            </a:r>
            <a:r>
              <a:rPr lang="en-GB" sz="1800" dirty="0">
                <a:effectLst/>
                <a:latin typeface="Times New Roman" panose="02020603050405020304" pitchFamily="18" charset="0"/>
              </a:rPr>
              <a:t>(10), 1092–1097. https://doi.org/10.1001/archinte.166.10.1092</a:t>
            </a:r>
          </a:p>
          <a:p>
            <a:pPr indent="-457200">
              <a:lnSpc>
                <a:spcPct val="200000"/>
              </a:lnSpc>
            </a:pPr>
            <a:r>
              <a:rPr lang="en-GB" sz="1800" dirty="0">
                <a:effectLst/>
                <a:latin typeface="Times New Roman" panose="02020603050405020304" pitchFamily="18" charset="0"/>
              </a:rPr>
              <a:t>Taylor, D. M., Barnes, T. R. E., &amp; Young, A. H. (2015). </a:t>
            </a:r>
            <a:r>
              <a:rPr lang="en-GB" sz="1800" i="1" dirty="0">
                <a:effectLst/>
                <a:latin typeface="Times New Roman" panose="02020603050405020304" pitchFamily="18" charset="0"/>
              </a:rPr>
              <a:t>The Maudsley Prescribing Guidelines in Psychiatry</a:t>
            </a:r>
            <a:r>
              <a:rPr lang="en-GB" sz="1800" dirty="0">
                <a:effectLst/>
                <a:latin typeface="Times New Roman" panose="02020603050405020304" pitchFamily="18" charset="0"/>
              </a:rPr>
              <a:t>. https://doi.org/10.1002/9781119870203</a:t>
            </a:r>
          </a:p>
          <a:p>
            <a:pPr indent="-457200">
              <a:lnSpc>
                <a:spcPct val="200000"/>
              </a:lnSpc>
            </a:pPr>
            <a:endParaRPr lang="en-GB" sz="1800" dirty="0">
              <a:effectLst/>
              <a:latin typeface="Times New Roman" panose="02020603050405020304" pitchFamily="18" charset="0"/>
            </a:endParaRPr>
          </a:p>
        </p:txBody>
      </p:sp>
    </p:spTree>
    <p:extLst>
      <p:ext uri="{BB962C8B-B14F-4D97-AF65-F5344CB8AC3E}">
        <p14:creationId xmlns:p14="http://schemas.microsoft.com/office/powerpoint/2010/main" val="22658195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11083</TotalTime>
  <Words>2190</Words>
  <Application>Microsoft Office PowerPoint</Application>
  <PresentationFormat>Widescreen</PresentationFormat>
  <Paragraphs>237</Paragraphs>
  <Slides>20</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Times New Roman</vt:lpstr>
      <vt:lpstr>Office Theme</vt:lpstr>
      <vt:lpstr>PowerPoint Presentation</vt:lpstr>
      <vt:lpstr>Anxiety</vt:lpstr>
      <vt:lpstr>Generalised Anxiety Disorder GAD</vt:lpstr>
      <vt:lpstr>Generalised Anxiety Disorder GAD</vt:lpstr>
      <vt:lpstr>Royal Australian and New Zealand College of Psychiatrists (RANZCP)</vt:lpstr>
      <vt:lpstr>Interventions</vt:lpstr>
      <vt:lpstr>Interventions</vt:lpstr>
      <vt:lpstr>Treatment</vt:lpstr>
      <vt:lpstr>Proposed Methodology  Intervention Design </vt:lpstr>
      <vt:lpstr>Proposed Methodology  Target Participants </vt:lpstr>
      <vt:lpstr>Proposed Methodology  Materials </vt:lpstr>
      <vt:lpstr>Proposed Methodology Procedure </vt:lpstr>
      <vt:lpstr>PowerPoint Presentation</vt:lpstr>
      <vt:lpstr>PowerPoint Presentation</vt:lpstr>
      <vt:lpstr>PowerPoint Presentation</vt:lpstr>
      <vt:lpstr>Ethical Considerations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O'Shea (2000277)</dc:creator>
  <cp:lastModifiedBy>Kayleigh O'Shea (2000277)</cp:lastModifiedBy>
  <cp:revision>18</cp:revision>
  <dcterms:created xsi:type="dcterms:W3CDTF">2023-04-19T09:34:15Z</dcterms:created>
  <dcterms:modified xsi:type="dcterms:W3CDTF">2023-04-27T10:59:35Z</dcterms:modified>
</cp:coreProperties>
</file>