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914FD-EB6F-43F4-8845-A3215DACAE6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8B125A-3CF2-4E95-B5BE-28651F7A6A5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D1A1E-9D9E-470A-A6CF-6318FFA6A6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5711C5A-FF62-4C83-8EE9-2ED3336AB0D7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FE35B9-DD76-41FB-9C05-FEF033A93B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161AF-D471-4FF1-8CDE-87328EA1FB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5434754-4030-4BFA-A7F6-11CC2405CD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6437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41EBB-3BD6-4C67-869A-C6B52564A4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14ABD-062B-4A6E-B6D4-B33FD968C1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7865F-7BA0-4CFC-AFB9-DF3F785CA1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31F8F98-597E-4E81-AEFF-FDF8D33A843B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D6D57-843D-4BA3-8D03-3E5D267723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297C3-BD97-4805-8A03-2EA0D378EB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EC46A16-97B5-45CB-8746-A62D15BBA7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4543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21679-B0B2-4A01-988C-6D3C537E1C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19C5DC-33FD-46A9-B506-C79FCC2C89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AA9B8-DDF1-4EEE-BEE2-B5863494DA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742067B-68FC-46DA-8EE0-A5041A30B250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0B1AA-AECC-4786-8EE7-51FBD5C5FD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A6856-0139-4750-BA1E-F9F97D7655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4FE6189-D677-4222-A2ED-108F605635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35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C6604-EB37-4810-B7E1-85622468F1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29096-4062-4E04-8113-4453BA4092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2009D5-A9BB-417C-8FA6-1B17E9E13C8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B3EEC6-833D-421D-915E-E2CD4D77D8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83B9CCC-29B2-4E99-86DA-5F97C0C6965D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8F514-91FD-42C1-A06E-A5727AE230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F5A836-FCDE-4A55-8C25-FFDDD56D65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21B7F13-47FE-43CC-B184-2887E13DE9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38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9CFC1-47F1-4BB3-BC89-A03CDE3B38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5EFFD2-CB99-4FAF-91C3-EE66129BBD5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1A042-97A1-42FF-A8E2-67B7BD6D31F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7F6343-C4EB-498E-B2A9-20C86D5FD8A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F0B84E-A49A-42AA-B5BB-C5CC951F9F3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B30F8C-38AF-4E24-A8FF-01C063373F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1D3FCF0-27D3-4D05-BDD3-1AB99E6EFE13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FE5CAC-0B8A-4573-A5C3-42AF94FE268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49EBCA-8C5E-43D6-ABE4-3E8547372D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D35D486-D670-46F7-9403-1DD8F563243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848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67163-86FC-44EB-8C31-7900B80876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03B56A-D313-42B2-9434-99A35649E2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DC79E77-8D10-4EE8-87B6-CD2FDCC685C1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FCF97-385E-4D33-8142-655BECFC8B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8C83F1-4DE6-41E8-90F7-4EDC745620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24B68C9-FA0D-4EC1-A8AB-8105820778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583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447A50-5999-4078-BE42-20DC92E0AD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B5F3D6-92A0-461B-8201-4AF0A033C59E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A2046-7AA4-4F0B-8702-DFDB35ECC2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A84C3-BFF9-46F4-B3AE-9A59542D5D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B3C4E9C-725B-4AD6-AB51-B7EBEB0CB1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357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AEE0-E78F-40E2-9B92-D47EACBBE6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B98D3-7509-48D2-BA21-805818DFCD2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D5981-EA29-4E06-9131-7DD507B5DBB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C7C8-9F8F-474C-90C9-5927563748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D8F8183-9750-42EB-B6F6-ADDAB025A68B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3C88C9-59FD-469D-92C1-34D8C3A298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5105BB-821C-481C-A6EA-06EEE43E73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EC85926-1DB3-40FD-BFCB-EBBF8BFEBD6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652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ACC4-F0C3-415C-B5D6-65DA320656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C62DA7-B63B-4528-8273-D8E3305DD0B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6705B2-A1F9-466D-AE81-648B7B18486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BF075B-3B21-4D34-B2AB-59DBD862BC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CF7F037-4724-4BE7-94C3-D20B9F17C27A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07AE43-9A58-405F-B563-A8351EF9C0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F21754-AE57-4F94-9FF2-996881A622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6B7D04A-E9C2-48D6-8BE3-375F506E2C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187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84960-F4A0-4EF3-9673-5089955E17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71C6F-68AB-4B88-B84F-E85F08804A4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8389B-0FF1-463E-9F43-55C3474A12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0C17092-6A84-4B35-B53B-02A550C7AC0B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4301E0-B24A-4E12-98AD-AB3F0A2950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0589D-9677-4E75-8755-9725D26D0F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678DA1A-23F3-4AB0-A2AD-FDF5188971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594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A49869-C041-4942-A5A3-8D0ECA92AAE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703553-8F3C-41DB-950A-83C7F498D5D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2F703-D5E9-4910-83D4-782FEA5643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B982895-3600-446C-A6BE-960AD057703E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49D77-46B0-43A7-8F90-68CDCF6A70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E6D33-5399-47FB-AA79-262075DDDC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F3C99CA-DA94-41FC-B77A-D21C3CD5B1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0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95E413-5F6C-4F9F-97C9-C22403FE94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6EB0E3-7AEB-4CD8-B6D7-F2D195D099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972A6-4D68-4B70-BA98-A0971A0CAF7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2AD6D54-9953-4D81-AB48-DAAB533C9AD1}" type="datetime1">
              <a:rPr lang="en-GB"/>
              <a:pPr lvl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6ABED-7BE0-4FB2-8A87-2458C19DC6B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7586A-ED73-48D0-B387-0A492C1173A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2A3BE1B-0935-45B9-B6AB-7BAFF7B266C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rment-graphics.co.uk/" TargetMode="External" /><Relationship Id="rId2" Type="http://schemas.openxmlformats.org/officeDocument/2006/relationships/hyperlink" Target="mailto:info@Garment-Graphics.co.uk" TargetMode="Externa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 /><Relationship Id="rId2" Type="http://schemas.openxmlformats.org/officeDocument/2006/relationships/slideLayout" Target="../slideLayouts/slideLayout2.xml" /><Relationship Id="rId1" Type="http://schemas.openxmlformats.org/officeDocument/2006/relationships/vmlDrawing" Target="../drawings/vmlDrawing1.vml" /><Relationship Id="rId4" Type="http://schemas.openxmlformats.org/officeDocument/2006/relationships/image" Target="../media/image2.emf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 /><Relationship Id="rId2" Type="http://schemas.openxmlformats.org/officeDocument/2006/relationships/slideLayout" Target="../slideLayouts/slideLayout2.xml" /><Relationship Id="rId1" Type="http://schemas.openxmlformats.org/officeDocument/2006/relationships/vmlDrawing" Target="../drawings/vmlDrawing2.vml" /><Relationship Id="rId4" Type="http://schemas.openxmlformats.org/officeDocument/2006/relationships/image" Target="../media/image5.wmf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 /><Relationship Id="rId2" Type="http://schemas.openxmlformats.org/officeDocument/2006/relationships/slideLayout" Target="../slideLayouts/slideLayout2.xml" /><Relationship Id="rId1" Type="http://schemas.openxmlformats.org/officeDocument/2006/relationships/vmlDrawing" Target="../drawings/vmlDrawing3.vml" /><Relationship Id="rId4" Type="http://schemas.openxmlformats.org/officeDocument/2006/relationships/image" Target="../media/image6.emf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597B45AE-88CD-46A1-9990-418EB77EE89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300"/>
              <a:t>Students:  Mohammed Tuhindor Razak 1714379</a:t>
            </a:r>
            <a:endParaRPr lang="en-US" sz="1300"/>
          </a:p>
          <a:p>
            <a:pPr lvl="0">
              <a:lnSpc>
                <a:spcPct val="70000"/>
              </a:lnSpc>
            </a:pPr>
            <a:r>
              <a:rPr lang="en-GB" sz="1300"/>
              <a:t>Sagveth Alum 1714392 </a:t>
            </a:r>
            <a:endParaRPr lang="en-US" sz="1300"/>
          </a:p>
          <a:p>
            <a:pPr lvl="0">
              <a:lnSpc>
                <a:spcPct val="70000"/>
              </a:lnSpc>
            </a:pPr>
            <a:r>
              <a:rPr lang="en-GB" sz="1300"/>
              <a:t>Mohammed Abdul Ozudh 1715328</a:t>
            </a:r>
            <a:endParaRPr lang="en-US" sz="1300"/>
          </a:p>
          <a:p>
            <a:pPr lvl="0">
              <a:lnSpc>
                <a:spcPct val="70000"/>
              </a:lnSpc>
            </a:pPr>
            <a:r>
              <a:rPr lang="en-GB" sz="1300"/>
              <a:t>Ruqueya Rahman 1714898</a:t>
            </a:r>
            <a:endParaRPr lang="en-US" sz="1300"/>
          </a:p>
          <a:p>
            <a:pPr lvl="0">
              <a:lnSpc>
                <a:spcPct val="70000"/>
              </a:lnSpc>
            </a:pPr>
            <a:r>
              <a:rPr lang="en-GB" sz="1300"/>
              <a:t>Nannu Ahmed 1713349 </a:t>
            </a:r>
            <a:endParaRPr lang="en-US" sz="1300"/>
          </a:p>
          <a:p>
            <a:pPr lvl="0">
              <a:lnSpc>
                <a:spcPct val="70000"/>
              </a:lnSpc>
            </a:pPr>
            <a:r>
              <a:rPr lang="en-GB" sz="1300"/>
              <a:t>Mohammed Abdul Matin 1712116</a:t>
            </a:r>
            <a:endParaRPr lang="en-US" sz="1300"/>
          </a:p>
          <a:p>
            <a:pPr lvl="0">
              <a:lnSpc>
                <a:spcPct val="70000"/>
              </a:lnSpc>
            </a:pPr>
            <a:endParaRPr lang="en-GB" sz="1300"/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84BB0796-D81D-4660-B255-83721F68C3A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/>
          <a:lstStyle/>
          <a:p>
            <a:pPr lvl="0"/>
            <a:r>
              <a:rPr lang="en-GB" sz="3200"/>
              <a:t>Lecturer: Dr. Doreen Nyaa Amundam</a:t>
            </a:r>
            <a:br>
              <a:rPr lang="en-US" sz="3200"/>
            </a:br>
            <a:r>
              <a:rPr lang="en-GB" sz="3200"/>
              <a:t>ASSIGNMENT BMSK4006 – Managing Enterprise in the 21</a:t>
            </a:r>
            <a:r>
              <a:rPr lang="en-GB" sz="3200" baseline="30000"/>
              <a:t>st</a:t>
            </a:r>
            <a:r>
              <a:rPr lang="en-GB" sz="3200"/>
              <a:t> century</a:t>
            </a:r>
            <a:br>
              <a:rPr lang="en-US" sz="3200"/>
            </a:br>
            <a:endParaRPr lang="en-GB" sz="3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583A74F-5AB2-4987-AE2D-1BCCA566D4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83147" y="3116421"/>
            <a:ext cx="3870646" cy="3060542"/>
          </a:xfrm>
        </p:spPr>
        <p:txBody>
          <a:bodyPr/>
          <a:lstStyle/>
          <a:p>
            <a:pPr marL="0" lvl="0" indent="0" algn="r">
              <a:buNone/>
            </a:pPr>
            <a:r>
              <a:rPr lang="en-GB" sz="900"/>
              <a:t>Garment Graphics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636 Stratford Road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Sparkhill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Birmingham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West Midlands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B11 4AR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United Kingdom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 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Contact number: 0121 010 1010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Mobile contact Number: 07654321234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Email: </a:t>
            </a:r>
            <a:r>
              <a:rPr lang="en-GB" sz="900" u="sng">
                <a:hlinkClick r:id="rId2"/>
              </a:rPr>
              <a:t>info@Garment-Graphics.co.uk</a:t>
            </a:r>
            <a:endParaRPr lang="en-US" sz="900"/>
          </a:p>
          <a:p>
            <a:pPr marL="0" lvl="0" indent="0" algn="r">
              <a:buNone/>
            </a:pPr>
            <a:r>
              <a:rPr lang="en-GB" sz="900"/>
              <a:t>Website: </a:t>
            </a:r>
            <a:r>
              <a:rPr lang="en-GB" sz="900" u="sng">
                <a:hlinkClick r:id="rId3"/>
              </a:rPr>
              <a:t>www.Garment-Graphics.co.uk</a:t>
            </a:r>
            <a:endParaRPr lang="en-US" sz="900"/>
          </a:p>
          <a:p>
            <a:pPr marL="0" lvl="0" indent="0" algn="r">
              <a:lnSpc>
                <a:spcPct val="80000"/>
              </a:lnSpc>
              <a:buNone/>
            </a:pPr>
            <a:endParaRPr lang="en-GB" sz="260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84539C-87E2-4613-B050-75B9F08A20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158224"/>
            <a:ext cx="10515600" cy="1883554"/>
          </a:xfrm>
        </p:spPr>
        <p:txBody>
          <a:bodyPr anchorCtr="1"/>
          <a:lstStyle/>
          <a:p>
            <a:pPr lvl="0" algn="ctr"/>
            <a:r>
              <a:rPr lang="en-GB" sz="7200">
                <a:solidFill>
                  <a:srgbClr val="70AD47"/>
                </a:solidFill>
                <a:latin typeface="World Conflict" pitchFamily="2"/>
              </a:rPr>
              <a:t>Garment Graphics</a:t>
            </a:r>
            <a:r>
              <a:rPr lang="en-GB" sz="7200">
                <a:latin typeface="World Conflict" pitchFamily="2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>
            <a:alphaModFix amt="57000"/>
          </a:blip>
          <a:tile sx="100000" sy="100000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FF26B-4BE8-45C6-A93F-1ACE8BDEC65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61921"/>
            <a:ext cx="9144000" cy="1128717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CE7B15-5B55-4012-9A57-EE4104C6A41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52453" y="1554159"/>
            <a:ext cx="11287125" cy="4837111"/>
          </a:xfrm>
        </p:spPr>
        <p:txBody>
          <a:bodyPr/>
          <a:lstStyle/>
          <a:p>
            <a:pPr marL="342900" lvl="0" indent="-342900">
              <a:lnSpc>
                <a:spcPct val="200000"/>
              </a:lnSpc>
              <a:buChar char="•"/>
            </a:pPr>
            <a:r>
              <a:rPr lang="en-GB"/>
              <a:t>Garment Graphics is a new business which provides garment printing.</a:t>
            </a:r>
          </a:p>
          <a:p>
            <a:pPr marL="342900" lvl="0" indent="-342900">
              <a:lnSpc>
                <a:spcPct val="200000"/>
              </a:lnSpc>
              <a:buChar char="•"/>
            </a:pPr>
            <a:r>
              <a:rPr lang="en-GB"/>
              <a:t>The companies business model: Low running cost = Maximum profit.</a:t>
            </a:r>
          </a:p>
          <a:p>
            <a:pPr marL="342900" lvl="0" indent="-342900">
              <a:lnSpc>
                <a:spcPct val="200000"/>
              </a:lnSpc>
              <a:buChar char="•"/>
            </a:pPr>
            <a:r>
              <a:rPr lang="en-GB"/>
              <a:t>Subcontract all production to minimize on overheads </a:t>
            </a:r>
          </a:p>
          <a:p>
            <a:pPr marL="342900" lvl="0" indent="-342900">
              <a:lnSpc>
                <a:spcPct val="200000"/>
              </a:lnSpc>
              <a:buChar char="•"/>
            </a:pPr>
            <a:r>
              <a:rPr lang="en-GB"/>
              <a:t>Products – Promotional, Uniform, Branding, Custom.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>
            <a:hlinkClick r:id="" action="ppaction://ole?verb=0"/>
            <a:extLst>
              <a:ext uri="{FF2B5EF4-FFF2-40B4-BE49-F238E27FC236}">
                <a16:creationId xmlns:a16="http://schemas.microsoft.com/office/drawing/2014/main" id="{35E3C672-CDEC-4949-9DBC-DEEC27AEE5EC}"/>
              </a:ext>
            </a:extLst>
          </p:cNvPr>
          <p:cNvGraphicFramePr/>
          <p:nvPr/>
        </p:nvGraphicFramePr>
        <p:xfrm>
          <a:off x="0" y="0"/>
          <a:ext cx="12191996" cy="68566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r:id="rId3" imgW="6093342" imgH="3428011" progId="">
                  <p:embed/>
                </p:oleObj>
              </mc:Choice>
              <mc:Fallback>
                <p:oleObj r:id="rId3" imgW="6093342" imgH="3428011" progId="">
                  <p:embed/>
                  <p:pic>
                    <p:nvPicPr>
                      <p:cNvPr id="2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5E3C672-CDEC-4949-9DBC-DEEC27AEE5E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191996" cy="685661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>
            <a:extLst>
              <a:ext uri="{FF2B5EF4-FFF2-40B4-BE49-F238E27FC236}">
                <a16:creationId xmlns:a16="http://schemas.microsoft.com/office/drawing/2014/main" id="{D5ADECF4-7C50-4080-A18B-E50E1C871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5" y="72137"/>
            <a:ext cx="3415777" cy="35872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F9B3CF03-1CD4-4647-A8E9-34BED239B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9419" y="186610"/>
            <a:ext cx="3958702" cy="22287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EC524E-24AE-4E6F-B41F-07338A8E792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792163"/>
          </a:xfrm>
        </p:spPr>
        <p:txBody>
          <a:bodyPr/>
          <a:lstStyle/>
          <a:p>
            <a:pPr lvl="0"/>
            <a:r>
              <a:rPr lang="en-GB" sz="4900"/>
              <a:t>Competitors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04E9229F-A810-491A-8EF5-C1F98D5C1E0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914525"/>
            <a:ext cx="9144000" cy="4295778"/>
          </a:xfrm>
        </p:spPr>
        <p:txBody>
          <a:bodyPr/>
          <a:lstStyle/>
          <a:p>
            <a:pPr lvl="0">
              <a:lnSpc>
                <a:spcPct val="200000"/>
              </a:lnSpc>
            </a:pPr>
            <a:r>
              <a:rPr lang="en-GB"/>
              <a:t>Strategy to compete with competitors </a:t>
            </a:r>
          </a:p>
          <a:p>
            <a:pPr marL="457200" lvl="0" indent="-457200">
              <a:lnSpc>
                <a:spcPct val="200000"/>
              </a:lnSpc>
              <a:buFont typeface="Calibri Light"/>
              <a:buAutoNum type="arabicPeriod"/>
            </a:pPr>
            <a:r>
              <a:rPr lang="en-GB"/>
              <a:t>Low setup cost – Bigger budget for advertising  </a:t>
            </a:r>
          </a:p>
          <a:p>
            <a:pPr marL="457200" lvl="0" indent="-457200">
              <a:lnSpc>
                <a:spcPct val="200000"/>
              </a:lnSpc>
              <a:buFont typeface="Calibri Light"/>
              <a:buAutoNum type="arabicPeriod"/>
            </a:pPr>
            <a:r>
              <a:rPr lang="en-GB"/>
              <a:t>Low running cost – Adaptability to market demand</a:t>
            </a:r>
          </a:p>
          <a:p>
            <a:pPr marL="457200" lvl="0" indent="-457200">
              <a:lnSpc>
                <a:spcPct val="200000"/>
              </a:lnSpc>
              <a:buFont typeface="Calibri Light"/>
              <a:buAutoNum type="arabicPeriod"/>
            </a:pPr>
            <a:r>
              <a:rPr lang="en-GB"/>
              <a:t>Low production cost – Lower prices for customer</a:t>
            </a:r>
          </a:p>
          <a:p>
            <a:pPr marL="457200" lvl="0" indent="-457200">
              <a:lnSpc>
                <a:spcPct val="200000"/>
              </a:lnSpc>
              <a:buFont typeface="Calibri Light"/>
              <a:buAutoNum type="arabicPeriod"/>
            </a:pPr>
            <a:endParaRPr lang="en-GB"/>
          </a:p>
          <a:p>
            <a:pPr marL="457200" lvl="0" indent="-457200">
              <a:buFont typeface="Calibri Light"/>
              <a:buAutoNum type="arabicPeriod"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>
            <a:hlinkClick r:id="" action="ppaction://ole?verb=0"/>
            <a:extLst>
              <a:ext uri="{FF2B5EF4-FFF2-40B4-BE49-F238E27FC236}">
                <a16:creationId xmlns:a16="http://schemas.microsoft.com/office/drawing/2014/main" id="{7ED3ED12-AC7C-44E2-A656-8CDF42DF2B44}"/>
              </a:ext>
            </a:extLst>
          </p:cNvPr>
          <p:cNvGraphicFramePr/>
          <p:nvPr/>
        </p:nvGraphicFramePr>
        <p:xfrm>
          <a:off x="0" y="0"/>
          <a:ext cx="12191996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" r:id="rId3" imgW="45155556" imgH="25400000" progId="">
                  <p:embed/>
                </p:oleObj>
              </mc:Choice>
              <mc:Fallback>
                <p:oleObj r:id="rId3" imgW="45155556" imgH="25400000" progId="">
                  <p:embed/>
                  <p:pic>
                    <p:nvPicPr>
                      <p:cNvPr id="2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7ED3ED12-AC7C-44E2-A656-8CDF42DF2B4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2191996" cy="6858000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3">
            <a:hlinkClick r:id="" action="ppaction://ole?verb=0"/>
            <a:extLst>
              <a:ext uri="{FF2B5EF4-FFF2-40B4-BE49-F238E27FC236}">
                <a16:creationId xmlns:a16="http://schemas.microsoft.com/office/drawing/2014/main" id="{2CF4C398-5D12-4E76-B577-E087A2C8F4DE}"/>
              </a:ext>
            </a:extLst>
          </p:cNvPr>
          <p:cNvGraphicFramePr/>
          <p:nvPr/>
        </p:nvGraphicFramePr>
        <p:xfrm>
          <a:off x="356" y="0"/>
          <a:ext cx="12191649" cy="68564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" r:id="rId3" imgW="6093342" imgH="3428011" progId="">
                  <p:embed/>
                </p:oleObj>
              </mc:Choice>
              <mc:Fallback>
                <p:oleObj r:id="rId3" imgW="6093342" imgH="3428011" progId="">
                  <p:embed/>
                  <p:pic>
                    <p:nvPicPr>
                      <p:cNvPr id="2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2CF4C398-5D12-4E76-B577-E087A2C8F4D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56" y="0"/>
                        <a:ext cx="12191649" cy="6856408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0FFD333D-AAC4-4007-8415-4E2B53B009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9418" y="531220"/>
          <a:ext cx="11198446" cy="5402430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342613">
                  <a:extLst>
                    <a:ext uri="{9D8B030D-6E8A-4147-A177-3AD203B41FA5}">
                      <a16:colId xmlns:a16="http://schemas.microsoft.com/office/drawing/2014/main" val="3610043069"/>
                    </a:ext>
                  </a:extLst>
                </a:gridCol>
                <a:gridCol w="786932">
                  <a:extLst>
                    <a:ext uri="{9D8B030D-6E8A-4147-A177-3AD203B41FA5}">
                      <a16:colId xmlns:a16="http://schemas.microsoft.com/office/drawing/2014/main" val="2919705041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2005987349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678489377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840384326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2203524353"/>
                    </a:ext>
                  </a:extLst>
                </a:gridCol>
                <a:gridCol w="719550">
                  <a:extLst>
                    <a:ext uri="{9D8B030D-6E8A-4147-A177-3AD203B41FA5}">
                      <a16:colId xmlns:a16="http://schemas.microsoft.com/office/drawing/2014/main" val="2285140870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2083322570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2913634554"/>
                    </a:ext>
                  </a:extLst>
                </a:gridCol>
                <a:gridCol w="718727">
                  <a:extLst>
                    <a:ext uri="{9D8B030D-6E8A-4147-A177-3AD203B41FA5}">
                      <a16:colId xmlns:a16="http://schemas.microsoft.com/office/drawing/2014/main" val="2594835179"/>
                    </a:ext>
                  </a:extLst>
                </a:gridCol>
                <a:gridCol w="788596">
                  <a:extLst>
                    <a:ext uri="{9D8B030D-6E8A-4147-A177-3AD203B41FA5}">
                      <a16:colId xmlns:a16="http://schemas.microsoft.com/office/drawing/2014/main" val="2160989796"/>
                    </a:ext>
                  </a:extLst>
                </a:gridCol>
                <a:gridCol w="786932">
                  <a:extLst>
                    <a:ext uri="{9D8B030D-6E8A-4147-A177-3AD203B41FA5}">
                      <a16:colId xmlns:a16="http://schemas.microsoft.com/office/drawing/2014/main" val="2961536362"/>
                    </a:ext>
                  </a:extLst>
                </a:gridCol>
                <a:gridCol w="786932">
                  <a:extLst>
                    <a:ext uri="{9D8B030D-6E8A-4147-A177-3AD203B41FA5}">
                      <a16:colId xmlns:a16="http://schemas.microsoft.com/office/drawing/2014/main" val="3596478035"/>
                    </a:ext>
                  </a:extLst>
                </a:gridCol>
                <a:gridCol w="955804">
                  <a:extLst>
                    <a:ext uri="{9D8B030D-6E8A-4147-A177-3AD203B41FA5}">
                      <a16:colId xmlns:a16="http://schemas.microsoft.com/office/drawing/2014/main" val="2867551951"/>
                    </a:ext>
                  </a:extLst>
                </a:gridCol>
              </a:tblGrid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December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January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February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March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April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May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June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July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August 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September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October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November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Total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1305177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Cash Sale 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£3,910.50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£4,110.00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£4,780.00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£4,990.00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£4,850.00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£4,890.00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£5,450.00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£5,100.00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£4,950.00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£5,015.00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£58,454.00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9326945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Money from debtor 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£6,500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£6,500.00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28659213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Total Receipt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£10,410.00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£4,110.00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£4,780.00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£4,990.00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£4,850.00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£4,890.00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£5,450.00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£5,100.00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£4,950.00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£5,015.00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£65,045.50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285376"/>
                  </a:ext>
                </a:extLst>
              </a:tr>
              <a:tr h="522625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Payments to creditors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£4,080.00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1173017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Wages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£700.00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£9,700.00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5292208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Rent/rates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2999453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Overheads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5500524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Insurance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£367.56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84530234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Marketing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£1000.00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£700.00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£2,900.00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5221165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  <a:tabLst>
                          <a:tab pos="560070" algn="ctr"/>
                        </a:tabLst>
                      </a:pPr>
                      <a:r>
                        <a:rPr lang="en-GB" sz="1000"/>
                        <a:t>Utility Bills	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£360.00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3988903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Materials and stocks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£1,800.00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£2,050.00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£1,950.00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£1,810.00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1,800.00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£2,100.00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£2,050.00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£2,000.00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£1,890.00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£1,800.00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£2,005.00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£22,855.00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90830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Telephone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£240.00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7653239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Capital payments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£5,000.00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5679946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Import duty VAT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£3,600.00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200463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VAT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570196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Total payments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£8,660.63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£3,560.63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£4,020.63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£4,530.63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£3,790.63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£3,780.63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£4,780.63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£4,030.63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£3,970.63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£4,460.63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£3,770.63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£3,975.63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£53,332.56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1108197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Net cash flow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£1,749.87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£549.37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£759.37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£459.37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£1,059.37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£1,109.37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£669.37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£1,569.37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£1,129.37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£439.37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£1,179.37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£1,039.37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£11,712.94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119785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Opening Balance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£1,749.87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£2,299.24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£3,058.61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£3,517.98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£4,500.35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£5,686.72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£6,356.09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£7,925.46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£9,054.83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£9,494.20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£10,673.57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 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5628256"/>
                  </a:ext>
                </a:extLst>
              </a:tr>
              <a:tr h="256827"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Closing Balance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£1,749.87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£2,299.24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£3,058.61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£3,517.98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£4,500.35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£5.686.72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£6,356.09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£7,925.46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£9,054.46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£9,494.20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£10,673.57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£11,712.94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2000"/>
                        </a:lnSpc>
                        <a:spcAft>
                          <a:spcPts val="0"/>
                        </a:spcAft>
                      </a:pPr>
                      <a:r>
                        <a:rPr lang="en-GB" sz="1000"/>
                        <a:t>£11,712.94</a:t>
                      </a:r>
                      <a:endParaRPr lang="en-US" sz="10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23484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568</Words>
  <Application>Microsoft Office PowerPoint</Application>
  <PresentationFormat>Widescreen</PresentationFormat>
  <Paragraphs>310</Paragraphs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Lecturer: Dr. Doreen Nyaa Amundam ASSIGNMENT BMSK4006 – Managing Enterprise in the 21st century </vt:lpstr>
      <vt:lpstr>Garment Graphics </vt:lpstr>
      <vt:lpstr>Introduction</vt:lpstr>
      <vt:lpstr>PowerPoint Presentation</vt:lpstr>
      <vt:lpstr>Competitors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Lecturer: Dr. Doreen Nyaa Amundam ASSIGNMENT BMSK4006 – Managing Enterprise in the 21st century</dc:title>
  <dc:creator>John</dc:creator>
  <cp:lastModifiedBy>omith94@gmail.com</cp:lastModifiedBy>
  <cp:revision>6</cp:revision>
  <dcterms:created xsi:type="dcterms:W3CDTF">2019-01-11T13:40:04Z</dcterms:created>
  <dcterms:modified xsi:type="dcterms:W3CDTF">2019-01-11T14:34:56Z</dcterms:modified>
</cp:coreProperties>
</file>