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59" autoAdjust="0"/>
    <p:restoredTop sz="94660"/>
  </p:normalViewPr>
  <p:slideViewPr>
    <p:cSldViewPr snapToGrid="0">
      <p:cViewPr varScale="1">
        <p:scale>
          <a:sx n="42" d="100"/>
          <a:sy n="42" d="100"/>
        </p:scale>
        <p:origin x="960"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F217E7-FE21-422A-B6FE-D206208F46C0}" type="doc">
      <dgm:prSet loTypeId="urn:microsoft.com/office/officeart/2005/8/layout/chevron1" loCatId="process" qsTypeId="urn:microsoft.com/office/officeart/2005/8/quickstyle/3d5" qsCatId="3D" csTypeId="urn:microsoft.com/office/officeart/2005/8/colors/accent1_2" csCatId="accent1" phldr="1"/>
      <dgm:spPr/>
    </dgm:pt>
    <dgm:pt modelId="{FFF3140B-245F-4993-8B41-0930C7722080}">
      <dgm:prSet phldrT="[Text]"/>
      <dgm:spPr/>
      <dgm:t>
        <a:bodyPr/>
        <a:lstStyle/>
        <a:p>
          <a:r>
            <a:rPr lang="en-US" dirty="0"/>
            <a:t>CEO</a:t>
          </a:r>
        </a:p>
      </dgm:t>
    </dgm:pt>
    <dgm:pt modelId="{4CD074F3-5C9E-4A70-9867-2FE0A4F9E8DB}" type="parTrans" cxnId="{17460662-961A-42F4-B193-467DD34939CB}">
      <dgm:prSet/>
      <dgm:spPr/>
      <dgm:t>
        <a:bodyPr/>
        <a:lstStyle/>
        <a:p>
          <a:endParaRPr lang="en-US"/>
        </a:p>
      </dgm:t>
    </dgm:pt>
    <dgm:pt modelId="{6D3C1E1C-7C3E-4D23-96F3-F1A237DF371B}" type="sibTrans" cxnId="{17460662-961A-42F4-B193-467DD34939CB}">
      <dgm:prSet/>
      <dgm:spPr/>
      <dgm:t>
        <a:bodyPr/>
        <a:lstStyle/>
        <a:p>
          <a:endParaRPr lang="en-US"/>
        </a:p>
      </dgm:t>
    </dgm:pt>
    <dgm:pt modelId="{1801EA65-917B-471E-99A8-2F88EA4B1B14}">
      <dgm:prSet phldrT="[Text]"/>
      <dgm:spPr/>
      <dgm:t>
        <a:bodyPr/>
        <a:lstStyle/>
        <a:p>
          <a:r>
            <a:rPr lang="en-US" dirty="0"/>
            <a:t>General Manager</a:t>
          </a:r>
        </a:p>
      </dgm:t>
    </dgm:pt>
    <dgm:pt modelId="{FBB88986-04C3-4F7E-90CC-5EA72724F337}" type="parTrans" cxnId="{66BFB59B-4AE9-4286-9FB5-601AE8DDA938}">
      <dgm:prSet/>
      <dgm:spPr/>
      <dgm:t>
        <a:bodyPr/>
        <a:lstStyle/>
        <a:p>
          <a:endParaRPr lang="en-US"/>
        </a:p>
      </dgm:t>
    </dgm:pt>
    <dgm:pt modelId="{D5917F4A-F8D8-4F49-876E-339FB460E679}" type="sibTrans" cxnId="{66BFB59B-4AE9-4286-9FB5-601AE8DDA938}">
      <dgm:prSet/>
      <dgm:spPr/>
      <dgm:t>
        <a:bodyPr/>
        <a:lstStyle/>
        <a:p>
          <a:endParaRPr lang="en-US"/>
        </a:p>
      </dgm:t>
    </dgm:pt>
    <dgm:pt modelId="{D7C7DD03-F6E6-4E30-9F81-B0BF0C89CD2B}">
      <dgm:prSet phldrT="[Text]"/>
      <dgm:spPr/>
      <dgm:t>
        <a:bodyPr/>
        <a:lstStyle/>
        <a:p>
          <a:r>
            <a:rPr lang="en-US" dirty="0"/>
            <a:t>Operational Manager</a:t>
          </a:r>
        </a:p>
      </dgm:t>
    </dgm:pt>
    <dgm:pt modelId="{39C33707-4F61-4803-BCA3-F2611409F085}" type="parTrans" cxnId="{6C88CD2A-9FD4-4042-A846-6DA7C7F9F9F5}">
      <dgm:prSet/>
      <dgm:spPr/>
      <dgm:t>
        <a:bodyPr/>
        <a:lstStyle/>
        <a:p>
          <a:endParaRPr lang="en-US"/>
        </a:p>
      </dgm:t>
    </dgm:pt>
    <dgm:pt modelId="{77DE1149-6DF1-489E-A863-B330170964E8}" type="sibTrans" cxnId="{6C88CD2A-9FD4-4042-A846-6DA7C7F9F9F5}">
      <dgm:prSet/>
      <dgm:spPr/>
      <dgm:t>
        <a:bodyPr/>
        <a:lstStyle/>
        <a:p>
          <a:endParaRPr lang="en-US"/>
        </a:p>
      </dgm:t>
    </dgm:pt>
    <dgm:pt modelId="{0E72E45F-1495-47AD-8515-FD49BD3689CE}">
      <dgm:prSet/>
      <dgm:spPr/>
      <dgm:t>
        <a:bodyPr/>
        <a:lstStyle/>
        <a:p>
          <a:r>
            <a:rPr lang="en-US" dirty="0"/>
            <a:t>Operational Executives</a:t>
          </a:r>
        </a:p>
      </dgm:t>
    </dgm:pt>
    <dgm:pt modelId="{5C0BF701-83A8-4E01-9009-81C18E06AB60}" type="parTrans" cxnId="{77AC9FAB-FA73-474B-8205-016F8087652B}">
      <dgm:prSet/>
      <dgm:spPr/>
      <dgm:t>
        <a:bodyPr/>
        <a:lstStyle/>
        <a:p>
          <a:endParaRPr lang="en-US"/>
        </a:p>
      </dgm:t>
    </dgm:pt>
    <dgm:pt modelId="{15F3BFCB-A745-4643-9E7B-0572CA769F71}" type="sibTrans" cxnId="{77AC9FAB-FA73-474B-8205-016F8087652B}">
      <dgm:prSet/>
      <dgm:spPr/>
      <dgm:t>
        <a:bodyPr/>
        <a:lstStyle/>
        <a:p>
          <a:endParaRPr lang="en-US"/>
        </a:p>
      </dgm:t>
    </dgm:pt>
    <dgm:pt modelId="{9484AAC9-8DCC-4FE8-938D-F94598E7DAF3}" type="pres">
      <dgm:prSet presAssocID="{05F217E7-FE21-422A-B6FE-D206208F46C0}" presName="Name0" presStyleCnt="0">
        <dgm:presLayoutVars>
          <dgm:dir/>
          <dgm:animLvl val="lvl"/>
          <dgm:resizeHandles val="exact"/>
        </dgm:presLayoutVars>
      </dgm:prSet>
      <dgm:spPr/>
    </dgm:pt>
    <dgm:pt modelId="{CEDC3738-4D90-45DB-9914-9F57D1DD8778}" type="pres">
      <dgm:prSet presAssocID="{FFF3140B-245F-4993-8B41-0930C7722080}" presName="parTxOnly" presStyleLbl="node1" presStyleIdx="0" presStyleCnt="4">
        <dgm:presLayoutVars>
          <dgm:chMax val="0"/>
          <dgm:chPref val="0"/>
          <dgm:bulletEnabled val="1"/>
        </dgm:presLayoutVars>
      </dgm:prSet>
      <dgm:spPr/>
      <dgm:t>
        <a:bodyPr/>
        <a:lstStyle/>
        <a:p>
          <a:endParaRPr lang="ru-RU"/>
        </a:p>
      </dgm:t>
    </dgm:pt>
    <dgm:pt modelId="{96517836-EFC2-4333-A59C-58A1B9C8FB5D}" type="pres">
      <dgm:prSet presAssocID="{6D3C1E1C-7C3E-4D23-96F3-F1A237DF371B}" presName="parTxOnlySpace" presStyleCnt="0"/>
      <dgm:spPr/>
    </dgm:pt>
    <dgm:pt modelId="{8613478F-7974-44B8-9E4D-57FCA7BC1990}" type="pres">
      <dgm:prSet presAssocID="{1801EA65-917B-471E-99A8-2F88EA4B1B14}" presName="parTxOnly" presStyleLbl="node1" presStyleIdx="1" presStyleCnt="4">
        <dgm:presLayoutVars>
          <dgm:chMax val="0"/>
          <dgm:chPref val="0"/>
          <dgm:bulletEnabled val="1"/>
        </dgm:presLayoutVars>
      </dgm:prSet>
      <dgm:spPr/>
      <dgm:t>
        <a:bodyPr/>
        <a:lstStyle/>
        <a:p>
          <a:endParaRPr lang="ru-RU"/>
        </a:p>
      </dgm:t>
    </dgm:pt>
    <dgm:pt modelId="{E812B6BA-F2EA-4717-867B-FD6DCDD36D36}" type="pres">
      <dgm:prSet presAssocID="{D5917F4A-F8D8-4F49-876E-339FB460E679}" presName="parTxOnlySpace" presStyleCnt="0"/>
      <dgm:spPr/>
    </dgm:pt>
    <dgm:pt modelId="{1A2AF47E-AAA3-4807-9900-FAC46B8024ED}" type="pres">
      <dgm:prSet presAssocID="{D7C7DD03-F6E6-4E30-9F81-B0BF0C89CD2B}" presName="parTxOnly" presStyleLbl="node1" presStyleIdx="2" presStyleCnt="4">
        <dgm:presLayoutVars>
          <dgm:chMax val="0"/>
          <dgm:chPref val="0"/>
          <dgm:bulletEnabled val="1"/>
        </dgm:presLayoutVars>
      </dgm:prSet>
      <dgm:spPr/>
      <dgm:t>
        <a:bodyPr/>
        <a:lstStyle/>
        <a:p>
          <a:endParaRPr lang="ru-RU"/>
        </a:p>
      </dgm:t>
    </dgm:pt>
    <dgm:pt modelId="{EDF9D97A-3A8D-4E08-BFCF-5C59C3B544C7}" type="pres">
      <dgm:prSet presAssocID="{77DE1149-6DF1-489E-A863-B330170964E8}" presName="parTxOnlySpace" presStyleCnt="0"/>
      <dgm:spPr/>
    </dgm:pt>
    <dgm:pt modelId="{5A611B97-6DC4-45D3-94FE-9F3A9B15D3B2}" type="pres">
      <dgm:prSet presAssocID="{0E72E45F-1495-47AD-8515-FD49BD3689CE}" presName="parTxOnly" presStyleLbl="node1" presStyleIdx="3" presStyleCnt="4">
        <dgm:presLayoutVars>
          <dgm:chMax val="0"/>
          <dgm:chPref val="0"/>
          <dgm:bulletEnabled val="1"/>
        </dgm:presLayoutVars>
      </dgm:prSet>
      <dgm:spPr/>
      <dgm:t>
        <a:bodyPr/>
        <a:lstStyle/>
        <a:p>
          <a:endParaRPr lang="ru-RU"/>
        </a:p>
      </dgm:t>
    </dgm:pt>
  </dgm:ptLst>
  <dgm:cxnLst>
    <dgm:cxn modelId="{91CEC1A7-AA58-43C9-A4AC-702222E896F1}" type="presOf" srcId="{1801EA65-917B-471E-99A8-2F88EA4B1B14}" destId="{8613478F-7974-44B8-9E4D-57FCA7BC1990}" srcOrd="0" destOrd="0" presId="urn:microsoft.com/office/officeart/2005/8/layout/chevron1"/>
    <dgm:cxn modelId="{8F5713E2-E57C-4153-8ECD-9375E261EF52}" type="presOf" srcId="{FFF3140B-245F-4993-8B41-0930C7722080}" destId="{CEDC3738-4D90-45DB-9914-9F57D1DD8778}" srcOrd="0" destOrd="0" presId="urn:microsoft.com/office/officeart/2005/8/layout/chevron1"/>
    <dgm:cxn modelId="{66BFB59B-4AE9-4286-9FB5-601AE8DDA938}" srcId="{05F217E7-FE21-422A-B6FE-D206208F46C0}" destId="{1801EA65-917B-471E-99A8-2F88EA4B1B14}" srcOrd="1" destOrd="0" parTransId="{FBB88986-04C3-4F7E-90CC-5EA72724F337}" sibTransId="{D5917F4A-F8D8-4F49-876E-339FB460E679}"/>
    <dgm:cxn modelId="{17460662-961A-42F4-B193-467DD34939CB}" srcId="{05F217E7-FE21-422A-B6FE-D206208F46C0}" destId="{FFF3140B-245F-4993-8B41-0930C7722080}" srcOrd="0" destOrd="0" parTransId="{4CD074F3-5C9E-4A70-9867-2FE0A4F9E8DB}" sibTransId="{6D3C1E1C-7C3E-4D23-96F3-F1A237DF371B}"/>
    <dgm:cxn modelId="{4C2D9BB3-B077-461C-9BBD-65BDA4C57721}" type="presOf" srcId="{D7C7DD03-F6E6-4E30-9F81-B0BF0C89CD2B}" destId="{1A2AF47E-AAA3-4807-9900-FAC46B8024ED}" srcOrd="0" destOrd="0" presId="urn:microsoft.com/office/officeart/2005/8/layout/chevron1"/>
    <dgm:cxn modelId="{0DCB7BCD-C3C4-4A69-93B3-3A39F6FDE120}" type="presOf" srcId="{0E72E45F-1495-47AD-8515-FD49BD3689CE}" destId="{5A611B97-6DC4-45D3-94FE-9F3A9B15D3B2}" srcOrd="0" destOrd="0" presId="urn:microsoft.com/office/officeart/2005/8/layout/chevron1"/>
    <dgm:cxn modelId="{6C88CD2A-9FD4-4042-A846-6DA7C7F9F9F5}" srcId="{05F217E7-FE21-422A-B6FE-D206208F46C0}" destId="{D7C7DD03-F6E6-4E30-9F81-B0BF0C89CD2B}" srcOrd="2" destOrd="0" parTransId="{39C33707-4F61-4803-BCA3-F2611409F085}" sibTransId="{77DE1149-6DF1-489E-A863-B330170964E8}"/>
    <dgm:cxn modelId="{77AC9FAB-FA73-474B-8205-016F8087652B}" srcId="{05F217E7-FE21-422A-B6FE-D206208F46C0}" destId="{0E72E45F-1495-47AD-8515-FD49BD3689CE}" srcOrd="3" destOrd="0" parTransId="{5C0BF701-83A8-4E01-9009-81C18E06AB60}" sibTransId="{15F3BFCB-A745-4643-9E7B-0572CA769F71}"/>
    <dgm:cxn modelId="{0BA8F61B-D0A5-49E2-8537-18CE59F424B9}" type="presOf" srcId="{05F217E7-FE21-422A-B6FE-D206208F46C0}" destId="{9484AAC9-8DCC-4FE8-938D-F94598E7DAF3}" srcOrd="0" destOrd="0" presId="urn:microsoft.com/office/officeart/2005/8/layout/chevron1"/>
    <dgm:cxn modelId="{761DC6C1-BA5B-4A3F-A45D-0E4DCF04D5E4}" type="presParOf" srcId="{9484AAC9-8DCC-4FE8-938D-F94598E7DAF3}" destId="{CEDC3738-4D90-45DB-9914-9F57D1DD8778}" srcOrd="0" destOrd="0" presId="urn:microsoft.com/office/officeart/2005/8/layout/chevron1"/>
    <dgm:cxn modelId="{AE88D9DD-BB9F-48AC-8328-065298C2FCF0}" type="presParOf" srcId="{9484AAC9-8DCC-4FE8-938D-F94598E7DAF3}" destId="{96517836-EFC2-4333-A59C-58A1B9C8FB5D}" srcOrd="1" destOrd="0" presId="urn:microsoft.com/office/officeart/2005/8/layout/chevron1"/>
    <dgm:cxn modelId="{C5D34A10-BE52-472F-AB23-A076EC9697CB}" type="presParOf" srcId="{9484AAC9-8DCC-4FE8-938D-F94598E7DAF3}" destId="{8613478F-7974-44B8-9E4D-57FCA7BC1990}" srcOrd="2" destOrd="0" presId="urn:microsoft.com/office/officeart/2005/8/layout/chevron1"/>
    <dgm:cxn modelId="{4A6A9229-8F68-49D7-97D8-4B0C87A6CB01}" type="presParOf" srcId="{9484AAC9-8DCC-4FE8-938D-F94598E7DAF3}" destId="{E812B6BA-F2EA-4717-867B-FD6DCDD36D36}" srcOrd="3" destOrd="0" presId="urn:microsoft.com/office/officeart/2005/8/layout/chevron1"/>
    <dgm:cxn modelId="{A0051A24-7100-4D52-96C7-19C2899B2548}" type="presParOf" srcId="{9484AAC9-8DCC-4FE8-938D-F94598E7DAF3}" destId="{1A2AF47E-AAA3-4807-9900-FAC46B8024ED}" srcOrd="4" destOrd="0" presId="urn:microsoft.com/office/officeart/2005/8/layout/chevron1"/>
    <dgm:cxn modelId="{CF8AB742-E22A-4DCE-818C-3CCD97CDD934}" type="presParOf" srcId="{9484AAC9-8DCC-4FE8-938D-F94598E7DAF3}" destId="{EDF9D97A-3A8D-4E08-BFCF-5C59C3B544C7}" srcOrd="5" destOrd="0" presId="urn:microsoft.com/office/officeart/2005/8/layout/chevron1"/>
    <dgm:cxn modelId="{F313AC1C-8A7C-438E-9F21-94907078642D}" type="presParOf" srcId="{9484AAC9-8DCC-4FE8-938D-F94598E7DAF3}" destId="{5A611B97-6DC4-45D3-94FE-9F3A9B15D3B2}"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C3738-4D90-45DB-9914-9F57D1DD8778}">
      <dsp:nvSpPr>
        <dsp:cNvPr id="0" name=""/>
        <dsp:cNvSpPr/>
      </dsp:nvSpPr>
      <dsp:spPr>
        <a:xfrm>
          <a:off x="4462" y="1046064"/>
          <a:ext cx="2597499" cy="1038999"/>
        </a:xfrm>
        <a:prstGeom prst="chevron">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lvl="0" algn="ctr" defTabSz="1022350">
            <a:lnSpc>
              <a:spcPct val="90000"/>
            </a:lnSpc>
            <a:spcBef>
              <a:spcPct val="0"/>
            </a:spcBef>
            <a:spcAft>
              <a:spcPct val="35000"/>
            </a:spcAft>
          </a:pPr>
          <a:r>
            <a:rPr lang="en-US" sz="2300" kern="1200" dirty="0"/>
            <a:t>CEO</a:t>
          </a:r>
        </a:p>
      </dsp:txBody>
      <dsp:txXfrm>
        <a:off x="523962" y="1046064"/>
        <a:ext cx="1558500" cy="1038999"/>
      </dsp:txXfrm>
    </dsp:sp>
    <dsp:sp modelId="{8613478F-7974-44B8-9E4D-57FCA7BC1990}">
      <dsp:nvSpPr>
        <dsp:cNvPr id="0" name=""/>
        <dsp:cNvSpPr/>
      </dsp:nvSpPr>
      <dsp:spPr>
        <a:xfrm>
          <a:off x="2342211" y="1046064"/>
          <a:ext cx="2597499" cy="1038999"/>
        </a:xfrm>
        <a:prstGeom prst="chevron">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lvl="0" algn="ctr" defTabSz="1022350">
            <a:lnSpc>
              <a:spcPct val="90000"/>
            </a:lnSpc>
            <a:spcBef>
              <a:spcPct val="0"/>
            </a:spcBef>
            <a:spcAft>
              <a:spcPct val="35000"/>
            </a:spcAft>
          </a:pPr>
          <a:r>
            <a:rPr lang="en-US" sz="2300" kern="1200" dirty="0"/>
            <a:t>General Manager</a:t>
          </a:r>
        </a:p>
      </dsp:txBody>
      <dsp:txXfrm>
        <a:off x="2861711" y="1046064"/>
        <a:ext cx="1558500" cy="1038999"/>
      </dsp:txXfrm>
    </dsp:sp>
    <dsp:sp modelId="{1A2AF47E-AAA3-4807-9900-FAC46B8024ED}">
      <dsp:nvSpPr>
        <dsp:cNvPr id="0" name=""/>
        <dsp:cNvSpPr/>
      </dsp:nvSpPr>
      <dsp:spPr>
        <a:xfrm>
          <a:off x="4679961" y="1046064"/>
          <a:ext cx="2597499" cy="1038999"/>
        </a:xfrm>
        <a:prstGeom prst="chevron">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lvl="0" algn="ctr" defTabSz="1022350">
            <a:lnSpc>
              <a:spcPct val="90000"/>
            </a:lnSpc>
            <a:spcBef>
              <a:spcPct val="0"/>
            </a:spcBef>
            <a:spcAft>
              <a:spcPct val="35000"/>
            </a:spcAft>
          </a:pPr>
          <a:r>
            <a:rPr lang="en-US" sz="2300" kern="1200" dirty="0"/>
            <a:t>Operational Manager</a:t>
          </a:r>
        </a:p>
      </dsp:txBody>
      <dsp:txXfrm>
        <a:off x="5199461" y="1046064"/>
        <a:ext cx="1558500" cy="1038999"/>
      </dsp:txXfrm>
    </dsp:sp>
    <dsp:sp modelId="{5A611B97-6DC4-45D3-94FE-9F3A9B15D3B2}">
      <dsp:nvSpPr>
        <dsp:cNvPr id="0" name=""/>
        <dsp:cNvSpPr/>
      </dsp:nvSpPr>
      <dsp:spPr>
        <a:xfrm>
          <a:off x="7017710" y="1046064"/>
          <a:ext cx="2597499" cy="1038999"/>
        </a:xfrm>
        <a:prstGeom prst="chevron">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lvl="0" algn="ctr" defTabSz="1022350">
            <a:lnSpc>
              <a:spcPct val="90000"/>
            </a:lnSpc>
            <a:spcBef>
              <a:spcPct val="0"/>
            </a:spcBef>
            <a:spcAft>
              <a:spcPct val="35000"/>
            </a:spcAft>
          </a:pPr>
          <a:r>
            <a:rPr lang="en-US" sz="2300" kern="1200" dirty="0"/>
            <a:t>Operational Executives</a:t>
          </a:r>
        </a:p>
      </dsp:txBody>
      <dsp:txXfrm>
        <a:off x="7537210" y="1046064"/>
        <a:ext cx="1558500" cy="103899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EF0E30D-693E-4F03-9A46-D6FD8C49401D}"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2278350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F0E30D-693E-4F03-9A46-D6FD8C49401D}"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2676808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EF0E30D-693E-4F03-9A46-D6FD8C49401D}"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974379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EF0E30D-693E-4F03-9A46-D6FD8C49401D}" type="datetimeFigureOut">
              <a:rPr lang="en-US" smtClean="0"/>
              <a:t>8/19/2020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2148404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EF0E30D-693E-4F03-9A46-D6FD8C49401D}" type="datetimeFigureOut">
              <a:rPr lang="en-US" smtClean="0"/>
              <a:t>8/19/2020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2245684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EF0E30D-693E-4F03-9A46-D6FD8C49401D}" type="datetimeFigureOut">
              <a:rPr lang="en-US" smtClean="0"/>
              <a:t>8/19/2020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3662867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F0E30D-693E-4F03-9A46-D6FD8C49401D}" type="datetimeFigureOut">
              <a:rPr lang="en-US" smtClean="0"/>
              <a:t>8/19/2020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4055702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F0E30D-693E-4F03-9A46-D6FD8C49401D}" type="datetimeFigureOut">
              <a:rPr lang="en-US" smtClean="0"/>
              <a:t>8/19/2020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2227983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EF0E30D-693E-4F03-9A46-D6FD8C49401D}" type="datetimeFigureOut">
              <a:rPr lang="en-US" smtClean="0"/>
              <a:t>8/19/2020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2812863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F0E30D-693E-4F03-9A46-D6FD8C49401D}"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3473172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F0E30D-693E-4F03-9A46-D6FD8C49401D}" type="datetimeFigureOut">
              <a:rPr lang="en-US" smtClean="0"/>
              <a:t>8/19/2020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F582A2-212C-4688-A282-E5EF7437EF82}" type="slidenum">
              <a:rPr lang="en-US" smtClean="0"/>
              <a:t>‹#›</a:t>
            </a:fld>
            <a:endParaRPr lang="en-US"/>
          </a:p>
        </p:txBody>
      </p:sp>
    </p:spTree>
    <p:extLst>
      <p:ext uri="{BB962C8B-B14F-4D97-AF65-F5344CB8AC3E}">
        <p14:creationId xmlns:p14="http://schemas.microsoft.com/office/powerpoint/2010/main" val="3936797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F0E30D-693E-4F03-9A46-D6FD8C49401D}" type="datetimeFigureOut">
              <a:rPr lang="en-US" smtClean="0"/>
              <a:t>8/19/2020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F582A2-212C-4688-A282-E5EF7437EF82}" type="slidenum">
              <a:rPr lang="en-US" smtClean="0"/>
              <a:t>‹#›</a:t>
            </a:fld>
            <a:endParaRPr lang="en-US"/>
          </a:p>
        </p:txBody>
      </p:sp>
    </p:spTree>
    <p:extLst>
      <p:ext uri="{BB962C8B-B14F-4D97-AF65-F5344CB8AC3E}">
        <p14:creationId xmlns:p14="http://schemas.microsoft.com/office/powerpoint/2010/main" val="9155413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Managing Enterprise </a:t>
            </a:r>
          </a:p>
        </p:txBody>
      </p:sp>
      <p:sp>
        <p:nvSpPr>
          <p:cNvPr id="3" name="Subtitle 2"/>
          <p:cNvSpPr>
            <a:spLocks noGrp="1"/>
          </p:cNvSpPr>
          <p:nvPr>
            <p:ph type="subTitle" idx="1"/>
          </p:nvPr>
        </p:nvSpPr>
        <p:spPr>
          <a:xfrm>
            <a:off x="1524000" y="3602038"/>
            <a:ext cx="9144000" cy="1655762"/>
          </a:xfrm>
        </p:spPr>
        <p:txBody>
          <a:bodyPr/>
          <a:lstStyle/>
          <a:p>
            <a:r>
              <a:rPr lang="en-US" dirty="0"/>
              <a:t>A New Business Venture</a:t>
            </a:r>
          </a:p>
        </p:txBody>
      </p:sp>
    </p:spTree>
    <p:extLst>
      <p:ext uri="{BB962C8B-B14F-4D97-AF65-F5344CB8AC3E}">
        <p14:creationId xmlns:p14="http://schemas.microsoft.com/office/powerpoint/2010/main" val="1834470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524000" y="1122362"/>
            <a:ext cx="9144000" cy="2479675"/>
          </a:xfrm>
        </p:spPr>
        <p:txBody>
          <a:bodyPr>
            <a:normAutofit fontScale="90000"/>
          </a:bodyPr>
          <a:lstStyle/>
          <a:p>
            <a:r>
              <a:rPr lang="ro-MD" sz="3200" dirty="0" smtClean="0">
                <a:latin typeface="+mn-lt"/>
              </a:rPr>
              <a:t>Group members</a:t>
            </a:r>
            <a:r>
              <a:rPr lang="en-US" sz="3200" dirty="0" smtClean="0">
                <a:latin typeface="+mn-lt"/>
              </a:rPr>
              <a:t> :</a:t>
            </a:r>
            <a:br>
              <a:rPr lang="en-US" sz="3200" dirty="0" smtClean="0">
                <a:latin typeface="+mn-lt"/>
              </a:rPr>
            </a:br>
            <a:r>
              <a:rPr lang="en-US" sz="3200" dirty="0" smtClean="0">
                <a:latin typeface="+mn-lt"/>
              </a:rPr>
              <a:t/>
            </a:r>
            <a:br>
              <a:rPr lang="en-US" sz="3200" dirty="0" smtClean="0">
                <a:latin typeface="+mn-lt"/>
              </a:rPr>
            </a:br>
            <a:r>
              <a:rPr lang="en-US" sz="3200" dirty="0" smtClean="0">
                <a:latin typeface="+mn-lt"/>
              </a:rPr>
              <a:t>Alina </a:t>
            </a:r>
            <a:r>
              <a:rPr lang="en-US" sz="3200" dirty="0" err="1" smtClean="0">
                <a:latin typeface="+mn-lt"/>
              </a:rPr>
              <a:t>Agrici</a:t>
            </a:r>
            <a:r>
              <a:rPr lang="en-US" sz="3200" dirty="0" smtClean="0">
                <a:latin typeface="+mn-lt"/>
              </a:rPr>
              <a:t> (1917479)</a:t>
            </a:r>
            <a:br>
              <a:rPr lang="en-US" sz="3200" dirty="0" smtClean="0">
                <a:latin typeface="+mn-lt"/>
              </a:rPr>
            </a:br>
            <a:r>
              <a:rPr lang="en-US" sz="3200" dirty="0" err="1" smtClean="0">
                <a:latin typeface="+mn-lt"/>
              </a:rPr>
              <a:t>Nicolae</a:t>
            </a:r>
            <a:r>
              <a:rPr lang="en-US" sz="3200" dirty="0" smtClean="0">
                <a:latin typeface="+mn-lt"/>
              </a:rPr>
              <a:t> Tudor </a:t>
            </a:r>
            <a:r>
              <a:rPr lang="en-US" sz="3200" dirty="0" err="1" smtClean="0">
                <a:latin typeface="+mn-lt"/>
              </a:rPr>
              <a:t>Brindusa</a:t>
            </a:r>
            <a:r>
              <a:rPr lang="en-US" sz="3200" dirty="0" smtClean="0">
                <a:latin typeface="+mn-lt"/>
              </a:rPr>
              <a:t> (1915722)</a:t>
            </a:r>
            <a:br>
              <a:rPr lang="en-US" sz="3200" dirty="0" smtClean="0">
                <a:latin typeface="+mn-lt"/>
              </a:rPr>
            </a:br>
            <a:r>
              <a:rPr lang="en-US" sz="3200" dirty="0" smtClean="0">
                <a:latin typeface="+mn-lt"/>
              </a:rPr>
              <a:t>Catalina </a:t>
            </a:r>
            <a:r>
              <a:rPr lang="en-US" sz="3200" dirty="0" err="1" smtClean="0">
                <a:latin typeface="+mn-lt"/>
              </a:rPr>
              <a:t>Cioculescu</a:t>
            </a:r>
            <a:r>
              <a:rPr lang="en-US" sz="3200" dirty="0" smtClean="0">
                <a:latin typeface="+mn-lt"/>
              </a:rPr>
              <a:t> (1913283)</a:t>
            </a:r>
            <a:br>
              <a:rPr lang="en-US" sz="3200" dirty="0" smtClean="0">
                <a:latin typeface="+mn-lt"/>
              </a:rPr>
            </a:br>
            <a:r>
              <a:rPr lang="en-US" sz="3200" dirty="0" err="1" smtClean="0">
                <a:latin typeface="+mn-lt"/>
              </a:rPr>
              <a:t>Basit</a:t>
            </a:r>
            <a:r>
              <a:rPr lang="en-US" sz="3200" dirty="0" smtClean="0">
                <a:latin typeface="+mn-lt"/>
              </a:rPr>
              <a:t> </a:t>
            </a:r>
            <a:r>
              <a:rPr lang="en-US" sz="3200" dirty="0" err="1" smtClean="0">
                <a:latin typeface="+mn-lt"/>
              </a:rPr>
              <a:t>Ajala</a:t>
            </a:r>
            <a:r>
              <a:rPr lang="en-US" sz="3200" dirty="0" smtClean="0">
                <a:latin typeface="+mn-lt"/>
              </a:rPr>
              <a:t> (1916035</a:t>
            </a:r>
            <a:r>
              <a:rPr lang="en-US" sz="2400" dirty="0" smtClean="0">
                <a:latin typeface="+mn-lt"/>
              </a:rPr>
              <a:t>)</a:t>
            </a:r>
            <a:endParaRPr lang="ru-RU" sz="2400" dirty="0">
              <a:latin typeface="+mn-lt"/>
            </a:endParaRPr>
          </a:p>
        </p:txBody>
      </p:sp>
      <p:sp>
        <p:nvSpPr>
          <p:cNvPr id="3" name="Подзаголовок 2"/>
          <p:cNvSpPr>
            <a:spLocks noGrp="1"/>
          </p:cNvSpPr>
          <p:nvPr>
            <p:ph type="subTitle" idx="1"/>
          </p:nvPr>
        </p:nvSpPr>
        <p:spPr/>
        <p:txBody>
          <a:bodyPr/>
          <a:lstStyle/>
          <a:p>
            <a:endParaRPr lang="en-US" dirty="0" smtClean="0"/>
          </a:p>
          <a:p>
            <a:r>
              <a:rPr lang="en-US" sz="3200" dirty="0" smtClean="0"/>
              <a:t>Lecturer’s name : Dr. </a:t>
            </a:r>
            <a:r>
              <a:rPr lang="en-US" sz="3200" dirty="0" err="1" smtClean="0"/>
              <a:t>Rexon</a:t>
            </a:r>
            <a:r>
              <a:rPr lang="en-US" sz="3200" dirty="0" smtClean="0"/>
              <a:t> </a:t>
            </a:r>
            <a:r>
              <a:rPr lang="en-US" sz="3200" dirty="0" err="1" smtClean="0"/>
              <a:t>Nting</a:t>
            </a:r>
            <a:endParaRPr lang="ru-RU" sz="3200" dirty="0"/>
          </a:p>
        </p:txBody>
      </p:sp>
    </p:spTree>
    <p:extLst>
      <p:ext uri="{BB962C8B-B14F-4D97-AF65-F5344CB8AC3E}">
        <p14:creationId xmlns:p14="http://schemas.microsoft.com/office/powerpoint/2010/main" val="3785075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lstStyle/>
          <a:p>
            <a:pPr algn="just"/>
            <a:r>
              <a:rPr lang="en-US" dirty="0"/>
              <a:t>This presentation is about the new business venture which is planned for establishment. Since the technological use and the use of information technologies are taking place more in business activities, providing security to these firms are more important while complying with the business activities. The plan for the new venture is to serve with the security for the information use by different organizations in online and offline. </a:t>
            </a:r>
          </a:p>
        </p:txBody>
      </p:sp>
    </p:spTree>
    <p:extLst>
      <p:ext uri="{BB962C8B-B14F-4D97-AF65-F5344CB8AC3E}">
        <p14:creationId xmlns:p14="http://schemas.microsoft.com/office/powerpoint/2010/main" val="749792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Business /Company </a:t>
            </a:r>
            <a:r>
              <a:rPr lang="en-US" dirty="0" err="1" smtClean="0"/>
              <a:t>Overwiew</a:t>
            </a:r>
            <a:endParaRPr lang="en-US" dirty="0"/>
          </a:p>
        </p:txBody>
      </p:sp>
      <p:sp>
        <p:nvSpPr>
          <p:cNvPr id="3" name="Content Placeholder 2"/>
          <p:cNvSpPr>
            <a:spLocks noGrp="1"/>
          </p:cNvSpPr>
          <p:nvPr>
            <p:ph idx="1"/>
          </p:nvPr>
        </p:nvSpPr>
        <p:spPr/>
        <p:txBody>
          <a:bodyPr/>
          <a:lstStyle/>
          <a:p>
            <a:pPr algn="just"/>
            <a:r>
              <a:rPr lang="en-US" dirty="0"/>
              <a:t>Name: ‘</a:t>
            </a:r>
            <a:r>
              <a:rPr lang="en-US" dirty="0" err="1"/>
              <a:t>SoSo</a:t>
            </a:r>
            <a:r>
              <a:rPr lang="en-US" dirty="0"/>
              <a:t>’ stands for Software Solution. </a:t>
            </a:r>
          </a:p>
          <a:p>
            <a:pPr algn="just"/>
            <a:r>
              <a:rPr lang="en-US" dirty="0"/>
              <a:t>Area: Direct service in London and online service for any online organization. </a:t>
            </a:r>
          </a:p>
          <a:p>
            <a:pPr algn="just"/>
            <a:r>
              <a:rPr lang="en-US" dirty="0"/>
              <a:t>Service: Software security, information security, database server and computer security. </a:t>
            </a:r>
          </a:p>
          <a:p>
            <a:pPr algn="just"/>
            <a:r>
              <a:rPr lang="en-US" dirty="0"/>
              <a:t>Customers: The organization in London and all other organization which maintains their operations in online media. </a:t>
            </a:r>
          </a:p>
          <a:p>
            <a:endParaRPr lang="en-US" dirty="0"/>
          </a:p>
        </p:txBody>
      </p:sp>
    </p:spTree>
    <p:extLst>
      <p:ext uri="{BB962C8B-B14F-4D97-AF65-F5344CB8AC3E}">
        <p14:creationId xmlns:p14="http://schemas.microsoft.com/office/powerpoint/2010/main" val="2849827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Product and services for new business</a:t>
            </a:r>
            <a:endParaRPr lang="en-US" dirty="0"/>
          </a:p>
        </p:txBody>
      </p:sp>
      <p:sp>
        <p:nvSpPr>
          <p:cNvPr id="3" name="Content Placeholder 2"/>
          <p:cNvSpPr>
            <a:spLocks noGrp="1"/>
          </p:cNvSpPr>
          <p:nvPr>
            <p:ph idx="1"/>
          </p:nvPr>
        </p:nvSpPr>
        <p:spPr/>
        <p:txBody>
          <a:bodyPr/>
          <a:lstStyle/>
          <a:p>
            <a:pPr algn="just"/>
            <a:r>
              <a:rPr lang="en-US" dirty="0"/>
              <a:t>There are different risk related to the information that are recorded and maintained in computer system. Confidential data for any company might be hacked, virus might cause some data erased and so on. The new organization will meet the demand of such firms with proper security software and its service. The service will be provided offline and online. In case of online service the websites and online profile of the clients will be protected by the company. In offline servicing the technician from this organization will visit the client and make their database system with proper security</a:t>
            </a:r>
          </a:p>
        </p:txBody>
      </p:sp>
    </p:spTree>
    <p:extLst>
      <p:ext uri="{BB962C8B-B14F-4D97-AF65-F5344CB8AC3E}">
        <p14:creationId xmlns:p14="http://schemas.microsoft.com/office/powerpoint/2010/main" val="3232432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strategy</a:t>
            </a:r>
          </a:p>
        </p:txBody>
      </p:sp>
      <p:sp>
        <p:nvSpPr>
          <p:cNvPr id="3" name="Content Placeholder 2"/>
          <p:cNvSpPr>
            <a:spLocks noGrp="1"/>
          </p:cNvSpPr>
          <p:nvPr>
            <p:ph idx="1"/>
          </p:nvPr>
        </p:nvSpPr>
        <p:spPr/>
        <p:txBody>
          <a:bodyPr/>
          <a:lstStyle/>
          <a:p>
            <a:pPr algn="just"/>
            <a:r>
              <a:rPr lang="en-US" dirty="0"/>
              <a:t>The new business venture </a:t>
            </a:r>
            <a:r>
              <a:rPr lang="en-US" dirty="0" err="1"/>
              <a:t>SoSo</a:t>
            </a:r>
            <a:r>
              <a:rPr lang="en-US" dirty="0"/>
              <a:t> will work for the security service for the computerized information system in different organizations. For providing service there should be availability of such protective tools and program in the organization. The organization will ensure the availability of software and tool in the office and server so that they can respond to the service instantly via online media or physically. Since the company is not a large so direct service will be provided within the area of London. </a:t>
            </a:r>
          </a:p>
        </p:txBody>
      </p:sp>
    </p:spTree>
    <p:extLst>
      <p:ext uri="{BB962C8B-B14F-4D97-AF65-F5344CB8AC3E}">
        <p14:creationId xmlns:p14="http://schemas.microsoft.com/office/powerpoint/2010/main" val="2382887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plan</a:t>
            </a:r>
          </a:p>
        </p:txBody>
      </p:sp>
      <p:sp>
        <p:nvSpPr>
          <p:cNvPr id="3" name="Content Placeholder 2"/>
          <p:cNvSpPr>
            <a:spLocks noGrp="1"/>
          </p:cNvSpPr>
          <p:nvPr>
            <p:ph idx="1"/>
          </p:nvPr>
        </p:nvSpPr>
        <p:spPr/>
        <p:txBody>
          <a:bodyPr/>
          <a:lstStyle/>
          <a:p>
            <a:pPr algn="just"/>
            <a:r>
              <a:rPr lang="en-US" dirty="0"/>
              <a:t>The organization needs to maintain an office in Commercial Area of London where different client organization can contact easily. For physical marketing there will be billboard, leaflet about the organization, and direct visiting the client and confessing about the service with different promotional activities. The online marketing plan includes online advertisement, social media interaction, and email marketing (De </a:t>
            </a:r>
            <a:r>
              <a:rPr lang="en-US" dirty="0" err="1"/>
              <a:t>Pelsmacker</a:t>
            </a:r>
            <a:r>
              <a:rPr lang="en-US" dirty="0"/>
              <a:t>, 2017). Moreover the new organization will act for the marketing plan according to the service which indicates the physical marketing for direct service and online marketing online service.</a:t>
            </a:r>
          </a:p>
        </p:txBody>
      </p:sp>
    </p:spTree>
    <p:extLst>
      <p:ext uri="{BB962C8B-B14F-4D97-AF65-F5344CB8AC3E}">
        <p14:creationId xmlns:p14="http://schemas.microsoft.com/office/powerpoint/2010/main" val="1736291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Management Team</a:t>
            </a:r>
            <a:endParaRPr lang="en-US" dirty="0"/>
          </a:p>
        </p:txBody>
      </p:sp>
      <p:sp>
        <p:nvSpPr>
          <p:cNvPr id="3" name="Content Placeholder 2"/>
          <p:cNvSpPr>
            <a:spLocks noGrp="1"/>
          </p:cNvSpPr>
          <p:nvPr>
            <p:ph idx="1"/>
          </p:nvPr>
        </p:nvSpPr>
        <p:spPr/>
        <p:txBody>
          <a:bodyPr/>
          <a:lstStyle/>
          <a:p>
            <a:r>
              <a:rPr lang="en-US" dirty="0"/>
              <a:t>The new planned organization will be led with proper management team. The organization will be led with the office building where the following criteria of managerial personnel will be formed with sequence</a:t>
            </a:r>
          </a:p>
          <a:p>
            <a:endParaRPr lang="en-US" dirty="0"/>
          </a:p>
          <a:p>
            <a:endParaRPr lang="en-US" dirty="0"/>
          </a:p>
        </p:txBody>
      </p:sp>
      <p:graphicFrame>
        <p:nvGraphicFramePr>
          <p:cNvPr id="4" name="Diagram 3"/>
          <p:cNvGraphicFramePr/>
          <p:nvPr>
            <p:extLst>
              <p:ext uri="{D42A27DB-BD31-4B8C-83A1-F6EECF244321}">
                <p14:modId xmlns:p14="http://schemas.microsoft.com/office/powerpoint/2010/main" val="1771309442"/>
              </p:ext>
            </p:extLst>
          </p:nvPr>
        </p:nvGraphicFramePr>
        <p:xfrm>
          <a:off x="1380837" y="3394363"/>
          <a:ext cx="9619672" cy="3131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6391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Financial plan</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US" b="1" u="sng" dirty="0"/>
              <a:t>Tangible resources</a:t>
            </a:r>
            <a:endParaRPr lang="en-US" dirty="0"/>
          </a:p>
          <a:p>
            <a:pPr marL="0" indent="0">
              <a:buNone/>
            </a:pPr>
            <a:r>
              <a:rPr lang="en-US" dirty="0"/>
              <a:t>The required tangible assets are </a:t>
            </a:r>
          </a:p>
          <a:p>
            <a:r>
              <a:rPr lang="en-US" dirty="0"/>
              <a:t>Office building</a:t>
            </a:r>
          </a:p>
          <a:p>
            <a:r>
              <a:rPr lang="en-US" dirty="0"/>
              <a:t>Capital. (</a:t>
            </a:r>
            <a:r>
              <a:rPr lang="en-US" dirty="0" err="1"/>
              <a:t>Bystryakov</a:t>
            </a:r>
            <a:r>
              <a:rPr lang="en-US" dirty="0"/>
              <a:t>, 2013)</a:t>
            </a:r>
          </a:p>
          <a:p>
            <a:r>
              <a:rPr lang="en-US" dirty="0"/>
              <a:t> Employees and staffs</a:t>
            </a:r>
          </a:p>
          <a:p>
            <a:r>
              <a:rPr lang="en-US" dirty="0"/>
              <a:t>Equipment</a:t>
            </a:r>
          </a:p>
          <a:p>
            <a:pPr marL="0" indent="0">
              <a:buNone/>
            </a:pPr>
            <a:r>
              <a:rPr lang="en-US" b="1" u="sng" dirty="0"/>
              <a:t>Intangible resources:</a:t>
            </a:r>
            <a:r>
              <a:rPr lang="en-US" dirty="0"/>
              <a:t> The intangible assets for the organization are the permission, goodwill about the organization, trademark, and the skills of the security providers (</a:t>
            </a:r>
            <a:r>
              <a:rPr lang="en-US" dirty="0" err="1"/>
              <a:t>Bonomo</a:t>
            </a:r>
            <a:r>
              <a:rPr lang="en-US" dirty="0"/>
              <a:t> and Pasternak, 2012). By maintaining proper intangible assets for the organization the new venture can develop its quality. </a:t>
            </a:r>
          </a:p>
          <a:p>
            <a:pPr marL="0" indent="0">
              <a:buNone/>
            </a:pPr>
            <a:endParaRPr lang="en-US" b="1" u="sng" dirty="0"/>
          </a:p>
        </p:txBody>
      </p:sp>
    </p:spTree>
    <p:extLst>
      <p:ext uri="{BB962C8B-B14F-4D97-AF65-F5344CB8AC3E}">
        <p14:creationId xmlns:p14="http://schemas.microsoft.com/office/powerpoint/2010/main" val="1428238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Financial plan</a:t>
            </a:r>
            <a:endParaRPr lang="en-US" dirty="0"/>
          </a:p>
        </p:txBody>
      </p:sp>
      <p:sp>
        <p:nvSpPr>
          <p:cNvPr id="3" name="Content Placeholder 2"/>
          <p:cNvSpPr>
            <a:spLocks noGrp="1"/>
          </p:cNvSpPr>
          <p:nvPr>
            <p:ph idx="1"/>
          </p:nvPr>
        </p:nvSpPr>
        <p:spPr/>
        <p:txBody>
          <a:bodyPr/>
          <a:lstStyle/>
          <a:p>
            <a:r>
              <a:rPr lang="en-US" b="1" u="sng" dirty="0"/>
              <a:t>Budget for the new business organization</a:t>
            </a:r>
            <a:endParaRPr lang="en-US" dirty="0"/>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743297939"/>
              </p:ext>
            </p:extLst>
          </p:nvPr>
        </p:nvGraphicFramePr>
        <p:xfrm>
          <a:off x="1648688" y="2493821"/>
          <a:ext cx="7620002" cy="2934889"/>
        </p:xfrm>
        <a:graphic>
          <a:graphicData uri="http://schemas.openxmlformats.org/drawingml/2006/table">
            <a:tbl>
              <a:tblPr firstRow="1" firstCol="1" bandRow="1">
                <a:tableStyleId>{5C22544A-7EE6-4342-B048-85BDC9FD1C3A}</a:tableStyleId>
              </a:tblPr>
              <a:tblGrid>
                <a:gridCol w="3810001">
                  <a:extLst>
                    <a:ext uri="{9D8B030D-6E8A-4147-A177-3AD203B41FA5}">
                      <a16:colId xmlns:a16="http://schemas.microsoft.com/office/drawing/2014/main" val="297522132"/>
                    </a:ext>
                  </a:extLst>
                </a:gridCol>
                <a:gridCol w="3810001">
                  <a:extLst>
                    <a:ext uri="{9D8B030D-6E8A-4147-A177-3AD203B41FA5}">
                      <a16:colId xmlns:a16="http://schemas.microsoft.com/office/drawing/2014/main" val="3767340838"/>
                    </a:ext>
                  </a:extLst>
                </a:gridCol>
              </a:tblGrid>
              <a:tr h="417221">
                <a:tc>
                  <a:txBody>
                    <a:bodyPr/>
                    <a:lstStyle/>
                    <a:p>
                      <a:pPr marL="0" marR="0" algn="ctr">
                        <a:lnSpc>
                          <a:spcPct val="115000"/>
                        </a:lnSpc>
                        <a:spcBef>
                          <a:spcPts val="600"/>
                        </a:spcBef>
                        <a:spcAft>
                          <a:spcPts val="600"/>
                        </a:spcAft>
                      </a:pPr>
                      <a:r>
                        <a:rPr lang="en-US" sz="1200">
                          <a:effectLst/>
                        </a:rPr>
                        <a:t>Particulars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a:effectLst/>
                        </a:rPr>
                        <a:t>Amount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71567618"/>
                  </a:ext>
                </a:extLst>
              </a:tr>
              <a:tr h="417221">
                <a:tc>
                  <a:txBody>
                    <a:bodyPr/>
                    <a:lstStyle/>
                    <a:p>
                      <a:pPr marL="0" marR="0" algn="ctr">
                        <a:lnSpc>
                          <a:spcPct val="115000"/>
                        </a:lnSpc>
                        <a:spcBef>
                          <a:spcPts val="600"/>
                        </a:spcBef>
                        <a:spcAft>
                          <a:spcPts val="600"/>
                        </a:spcAft>
                      </a:pPr>
                      <a:r>
                        <a:rPr lang="en-US" sz="1200">
                          <a:effectLst/>
                        </a:rPr>
                        <a:t>Operating capital</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a:effectLst/>
                        </a:rPr>
                        <a:t>£25000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32195223"/>
                  </a:ext>
                </a:extLst>
              </a:tr>
              <a:tr h="417221">
                <a:tc>
                  <a:txBody>
                    <a:bodyPr/>
                    <a:lstStyle/>
                    <a:p>
                      <a:pPr marL="0" marR="0" algn="ctr">
                        <a:lnSpc>
                          <a:spcPct val="115000"/>
                        </a:lnSpc>
                        <a:spcBef>
                          <a:spcPts val="600"/>
                        </a:spcBef>
                        <a:spcAft>
                          <a:spcPts val="600"/>
                        </a:spcAft>
                      </a:pPr>
                      <a:r>
                        <a:rPr lang="en-US" sz="1200">
                          <a:effectLst/>
                        </a:rPr>
                        <a:t>Office rent and decoration: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a:effectLst/>
                        </a:rPr>
                        <a:t>£20000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36233941"/>
                  </a:ext>
                </a:extLst>
              </a:tr>
              <a:tr h="424392">
                <a:tc>
                  <a:txBody>
                    <a:bodyPr/>
                    <a:lstStyle/>
                    <a:p>
                      <a:pPr marL="0" marR="0" algn="ctr">
                        <a:lnSpc>
                          <a:spcPct val="115000"/>
                        </a:lnSpc>
                        <a:spcBef>
                          <a:spcPts val="600"/>
                        </a:spcBef>
                        <a:spcAft>
                          <a:spcPts val="600"/>
                        </a:spcAft>
                      </a:pPr>
                      <a:r>
                        <a:rPr lang="en-US" sz="1200">
                          <a:effectLst/>
                        </a:rPr>
                        <a:t>IT equipment procurement: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a:effectLst/>
                        </a:rPr>
                        <a:t>£40000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59997779"/>
                  </a:ext>
                </a:extLst>
              </a:tr>
              <a:tr h="417221">
                <a:tc>
                  <a:txBody>
                    <a:bodyPr/>
                    <a:lstStyle/>
                    <a:p>
                      <a:pPr marL="0" marR="0" algn="ctr">
                        <a:lnSpc>
                          <a:spcPct val="115000"/>
                        </a:lnSpc>
                        <a:spcBef>
                          <a:spcPts val="600"/>
                        </a:spcBef>
                        <a:spcAft>
                          <a:spcPts val="600"/>
                        </a:spcAft>
                      </a:pPr>
                      <a:r>
                        <a:rPr lang="en-US" sz="1200">
                          <a:effectLst/>
                        </a:rPr>
                        <a:t>Staff salary: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a:effectLst/>
                        </a:rPr>
                        <a:t>£60000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78790337"/>
                  </a:ext>
                </a:extLst>
              </a:tr>
              <a:tr h="410050">
                <a:tc>
                  <a:txBody>
                    <a:bodyPr/>
                    <a:lstStyle/>
                    <a:p>
                      <a:pPr marL="0" marR="0" algn="ctr">
                        <a:lnSpc>
                          <a:spcPct val="115000"/>
                        </a:lnSpc>
                        <a:spcBef>
                          <a:spcPts val="600"/>
                        </a:spcBef>
                        <a:spcAft>
                          <a:spcPts val="600"/>
                        </a:spcAft>
                      </a:pPr>
                      <a:r>
                        <a:rPr lang="en-US" sz="1200">
                          <a:effectLst/>
                        </a:rPr>
                        <a:t>Promotion and advertising: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a:effectLst/>
                        </a:rPr>
                        <a:t>£20000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51432872"/>
                  </a:ext>
                </a:extLst>
              </a:tr>
              <a:tr h="219693">
                <a:tc>
                  <a:txBody>
                    <a:bodyPr/>
                    <a:lstStyle/>
                    <a:p>
                      <a:pPr marL="0" marR="0" algn="ctr">
                        <a:lnSpc>
                          <a:spcPct val="115000"/>
                        </a:lnSpc>
                        <a:spcBef>
                          <a:spcPts val="600"/>
                        </a:spcBef>
                        <a:spcAft>
                          <a:spcPts val="600"/>
                        </a:spcAft>
                      </a:pPr>
                      <a:r>
                        <a:rPr lang="en-US" sz="1200">
                          <a:effectLst/>
                        </a:rPr>
                        <a:t>Miscellanies: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a:effectLst/>
                        </a:rPr>
                        <a:t>£5000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405638900"/>
                  </a:ext>
                </a:extLst>
              </a:tr>
              <a:tr h="211870">
                <a:tc>
                  <a:txBody>
                    <a:bodyPr/>
                    <a:lstStyle/>
                    <a:p>
                      <a:pPr marL="0" marR="0" algn="ctr">
                        <a:lnSpc>
                          <a:spcPct val="115000"/>
                        </a:lnSpc>
                        <a:spcBef>
                          <a:spcPts val="600"/>
                        </a:spcBef>
                        <a:spcAft>
                          <a:spcPts val="600"/>
                        </a:spcAft>
                      </a:pPr>
                      <a:r>
                        <a:rPr lang="en-US" sz="1200">
                          <a:effectLst/>
                        </a:rPr>
                        <a:t>Total: </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200" dirty="0">
                          <a:effectLst/>
                        </a:rPr>
                        <a:t>£170000</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978172"/>
                  </a:ext>
                </a:extLst>
              </a:tr>
            </a:tbl>
          </a:graphicData>
        </a:graphic>
      </p:graphicFrame>
    </p:spTree>
    <p:extLst>
      <p:ext uri="{BB962C8B-B14F-4D97-AF65-F5344CB8AC3E}">
        <p14:creationId xmlns:p14="http://schemas.microsoft.com/office/powerpoint/2010/main" val="1297911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Financial plan</a:t>
            </a:r>
            <a:endParaRPr lang="en-US" dirty="0"/>
          </a:p>
        </p:txBody>
      </p:sp>
      <p:sp>
        <p:nvSpPr>
          <p:cNvPr id="3" name="Content Placeholder 2"/>
          <p:cNvSpPr>
            <a:spLocks noGrp="1"/>
          </p:cNvSpPr>
          <p:nvPr>
            <p:ph idx="1"/>
          </p:nvPr>
        </p:nvSpPr>
        <p:spPr/>
        <p:txBody>
          <a:bodyPr/>
          <a:lstStyle/>
          <a:p>
            <a:r>
              <a:rPr lang="en-US" dirty="0"/>
              <a:t>Forecast of financial plan and revenue goal for the first year:</a:t>
            </a:r>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82436803"/>
              </p:ext>
            </p:extLst>
          </p:nvPr>
        </p:nvGraphicFramePr>
        <p:xfrm>
          <a:off x="1011383" y="2382976"/>
          <a:ext cx="10086108" cy="3928925"/>
        </p:xfrm>
        <a:graphic>
          <a:graphicData uri="http://schemas.openxmlformats.org/drawingml/2006/table">
            <a:tbl>
              <a:tblPr firstRow="1" firstCol="1" bandRow="1">
                <a:tableStyleId>{5C22544A-7EE6-4342-B048-85BDC9FD1C3A}</a:tableStyleId>
              </a:tblPr>
              <a:tblGrid>
                <a:gridCol w="2520988">
                  <a:extLst>
                    <a:ext uri="{9D8B030D-6E8A-4147-A177-3AD203B41FA5}">
                      <a16:colId xmlns:a16="http://schemas.microsoft.com/office/drawing/2014/main" val="3617692502"/>
                    </a:ext>
                  </a:extLst>
                </a:gridCol>
                <a:gridCol w="2520988">
                  <a:extLst>
                    <a:ext uri="{9D8B030D-6E8A-4147-A177-3AD203B41FA5}">
                      <a16:colId xmlns:a16="http://schemas.microsoft.com/office/drawing/2014/main" val="2884642045"/>
                    </a:ext>
                  </a:extLst>
                </a:gridCol>
                <a:gridCol w="2522066">
                  <a:extLst>
                    <a:ext uri="{9D8B030D-6E8A-4147-A177-3AD203B41FA5}">
                      <a16:colId xmlns:a16="http://schemas.microsoft.com/office/drawing/2014/main" val="977836685"/>
                    </a:ext>
                  </a:extLst>
                </a:gridCol>
                <a:gridCol w="2522066">
                  <a:extLst>
                    <a:ext uri="{9D8B030D-6E8A-4147-A177-3AD203B41FA5}">
                      <a16:colId xmlns:a16="http://schemas.microsoft.com/office/drawing/2014/main" val="1769729511"/>
                    </a:ext>
                  </a:extLst>
                </a:gridCol>
              </a:tblGrid>
              <a:tr h="302225">
                <a:tc>
                  <a:txBody>
                    <a:bodyPr/>
                    <a:lstStyle/>
                    <a:p>
                      <a:pPr marL="0" marR="0" algn="ctr">
                        <a:lnSpc>
                          <a:spcPct val="115000"/>
                        </a:lnSpc>
                        <a:spcBef>
                          <a:spcPts val="600"/>
                        </a:spcBef>
                        <a:spcAft>
                          <a:spcPts val="600"/>
                        </a:spcAft>
                      </a:pPr>
                      <a:r>
                        <a:rPr lang="en-US" sz="1400" dirty="0">
                          <a:effectLst/>
                        </a:rPr>
                        <a:t>Months</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Cash Inflows in £</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Cash outflows In £</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Profit In £</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07028586"/>
                  </a:ext>
                </a:extLst>
              </a:tr>
              <a:tr h="302225">
                <a:tc>
                  <a:txBody>
                    <a:bodyPr/>
                    <a:lstStyle/>
                    <a:p>
                      <a:pPr marL="0" marR="0" algn="ctr">
                        <a:lnSpc>
                          <a:spcPct val="115000"/>
                        </a:lnSpc>
                        <a:spcBef>
                          <a:spcPts val="600"/>
                        </a:spcBef>
                        <a:spcAft>
                          <a:spcPts val="600"/>
                        </a:spcAft>
                      </a:pPr>
                      <a:r>
                        <a:rPr lang="en-US" sz="1400" dirty="0">
                          <a:effectLst/>
                        </a:rPr>
                        <a:t>1</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60000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25000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22700613"/>
                  </a:ext>
                </a:extLst>
              </a:tr>
              <a:tr h="302225">
                <a:tc>
                  <a:txBody>
                    <a:bodyPr/>
                    <a:lstStyle/>
                    <a:p>
                      <a:pPr marL="0" marR="0" algn="ctr">
                        <a:lnSpc>
                          <a:spcPct val="115000"/>
                        </a:lnSpc>
                        <a:spcBef>
                          <a:spcPts val="600"/>
                        </a:spcBef>
                        <a:spcAft>
                          <a:spcPts val="600"/>
                        </a:spcAft>
                      </a:pPr>
                      <a:r>
                        <a:rPr lang="en-US" sz="1400" dirty="0">
                          <a:effectLst/>
                        </a:rPr>
                        <a:t>2</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65000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59953280"/>
                  </a:ext>
                </a:extLst>
              </a:tr>
              <a:tr h="302225">
                <a:tc>
                  <a:txBody>
                    <a:bodyPr/>
                    <a:lstStyle/>
                    <a:p>
                      <a:pPr marL="0" marR="0" algn="ctr">
                        <a:lnSpc>
                          <a:spcPct val="115000"/>
                        </a:lnSpc>
                        <a:spcBef>
                          <a:spcPts val="600"/>
                        </a:spcBef>
                        <a:spcAft>
                          <a:spcPts val="600"/>
                        </a:spcAft>
                      </a:pPr>
                      <a:r>
                        <a:rPr lang="en-US" sz="1400" dirty="0">
                          <a:effectLst/>
                        </a:rPr>
                        <a:t>3</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70000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40000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290068629"/>
                  </a:ext>
                </a:extLst>
              </a:tr>
              <a:tr h="302225">
                <a:tc>
                  <a:txBody>
                    <a:bodyPr/>
                    <a:lstStyle/>
                    <a:p>
                      <a:pPr marL="0" marR="0" algn="ctr">
                        <a:lnSpc>
                          <a:spcPct val="115000"/>
                        </a:lnSpc>
                        <a:spcBef>
                          <a:spcPts val="600"/>
                        </a:spcBef>
                        <a:spcAft>
                          <a:spcPts val="600"/>
                        </a:spcAft>
                      </a:pPr>
                      <a:r>
                        <a:rPr lang="en-US" sz="1400">
                          <a:effectLst/>
                        </a:rPr>
                        <a:t>4</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72000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42000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32143683"/>
                  </a:ext>
                </a:extLst>
              </a:tr>
              <a:tr h="302225">
                <a:tc>
                  <a:txBody>
                    <a:bodyPr/>
                    <a:lstStyle/>
                    <a:p>
                      <a:pPr marL="0" marR="0" algn="ctr">
                        <a:lnSpc>
                          <a:spcPct val="115000"/>
                        </a:lnSpc>
                        <a:spcBef>
                          <a:spcPts val="600"/>
                        </a:spcBef>
                        <a:spcAft>
                          <a:spcPts val="600"/>
                        </a:spcAft>
                      </a:pPr>
                      <a:r>
                        <a:rPr lang="en-US" sz="1400">
                          <a:effectLst/>
                        </a:rPr>
                        <a:t>5</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75000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32000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43000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70099351"/>
                  </a:ext>
                </a:extLst>
              </a:tr>
              <a:tr h="302225">
                <a:tc>
                  <a:txBody>
                    <a:bodyPr/>
                    <a:lstStyle/>
                    <a:p>
                      <a:pPr marL="0" marR="0" algn="ctr">
                        <a:lnSpc>
                          <a:spcPct val="115000"/>
                        </a:lnSpc>
                        <a:spcBef>
                          <a:spcPts val="600"/>
                        </a:spcBef>
                        <a:spcAft>
                          <a:spcPts val="600"/>
                        </a:spcAft>
                      </a:pPr>
                      <a:r>
                        <a:rPr lang="en-US" sz="1400">
                          <a:effectLst/>
                        </a:rPr>
                        <a:t>6</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75000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40000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50796247"/>
                  </a:ext>
                </a:extLst>
              </a:tr>
              <a:tr h="302225">
                <a:tc>
                  <a:txBody>
                    <a:bodyPr/>
                    <a:lstStyle/>
                    <a:p>
                      <a:pPr marL="0" marR="0" algn="ctr">
                        <a:lnSpc>
                          <a:spcPct val="115000"/>
                        </a:lnSpc>
                        <a:spcBef>
                          <a:spcPts val="600"/>
                        </a:spcBef>
                        <a:spcAft>
                          <a:spcPts val="600"/>
                        </a:spcAft>
                      </a:pPr>
                      <a:r>
                        <a:rPr lang="en-US" sz="1400">
                          <a:effectLst/>
                        </a:rPr>
                        <a:t>7</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78000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35000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43000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40980239"/>
                  </a:ext>
                </a:extLst>
              </a:tr>
              <a:tr h="302225">
                <a:tc>
                  <a:txBody>
                    <a:bodyPr/>
                    <a:lstStyle/>
                    <a:p>
                      <a:pPr marL="0" marR="0" algn="ctr">
                        <a:lnSpc>
                          <a:spcPct val="115000"/>
                        </a:lnSpc>
                        <a:spcBef>
                          <a:spcPts val="600"/>
                        </a:spcBef>
                        <a:spcAft>
                          <a:spcPts val="600"/>
                        </a:spcAft>
                      </a:pPr>
                      <a:r>
                        <a:rPr lang="en-US" sz="1400">
                          <a:effectLst/>
                        </a:rPr>
                        <a:t>8</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80000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35000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45000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9398192"/>
                  </a:ext>
                </a:extLst>
              </a:tr>
              <a:tr h="302225">
                <a:tc>
                  <a:txBody>
                    <a:bodyPr/>
                    <a:lstStyle/>
                    <a:p>
                      <a:pPr marL="0" marR="0" algn="ctr">
                        <a:lnSpc>
                          <a:spcPct val="115000"/>
                        </a:lnSpc>
                        <a:spcBef>
                          <a:spcPts val="600"/>
                        </a:spcBef>
                        <a:spcAft>
                          <a:spcPts val="600"/>
                        </a:spcAft>
                      </a:pPr>
                      <a:r>
                        <a:rPr lang="en-US" sz="1400">
                          <a:effectLst/>
                        </a:rPr>
                        <a:t>9</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82000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35000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47000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10553794"/>
                  </a:ext>
                </a:extLst>
              </a:tr>
              <a:tr h="302225">
                <a:tc>
                  <a:txBody>
                    <a:bodyPr/>
                    <a:lstStyle/>
                    <a:p>
                      <a:pPr marL="0" marR="0" algn="ctr">
                        <a:lnSpc>
                          <a:spcPct val="115000"/>
                        </a:lnSpc>
                        <a:spcBef>
                          <a:spcPts val="600"/>
                        </a:spcBef>
                        <a:spcAft>
                          <a:spcPts val="600"/>
                        </a:spcAft>
                      </a:pPr>
                      <a:r>
                        <a:rPr lang="en-US" sz="1400">
                          <a:effectLst/>
                        </a:rPr>
                        <a:t>10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85000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50000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04098240"/>
                  </a:ext>
                </a:extLst>
              </a:tr>
              <a:tr h="302225">
                <a:tc>
                  <a:txBody>
                    <a:bodyPr/>
                    <a:lstStyle/>
                    <a:p>
                      <a:pPr marL="0" marR="0" algn="ctr">
                        <a:lnSpc>
                          <a:spcPct val="115000"/>
                        </a:lnSpc>
                        <a:spcBef>
                          <a:spcPts val="600"/>
                        </a:spcBef>
                        <a:spcAft>
                          <a:spcPts val="600"/>
                        </a:spcAft>
                      </a:pPr>
                      <a:r>
                        <a:rPr lang="en-US" sz="1400">
                          <a:effectLst/>
                        </a:rPr>
                        <a:t>11</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88000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53000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41054306"/>
                  </a:ext>
                </a:extLst>
              </a:tr>
              <a:tr h="302225">
                <a:tc>
                  <a:txBody>
                    <a:bodyPr/>
                    <a:lstStyle/>
                    <a:p>
                      <a:pPr marL="0" marR="0" algn="ctr">
                        <a:lnSpc>
                          <a:spcPct val="115000"/>
                        </a:lnSpc>
                        <a:spcBef>
                          <a:spcPts val="600"/>
                        </a:spcBef>
                        <a:spcAft>
                          <a:spcPts val="600"/>
                        </a:spcAft>
                      </a:pPr>
                      <a:r>
                        <a:rPr lang="en-US" sz="1400">
                          <a:effectLst/>
                        </a:rPr>
                        <a:t>12</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90000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a:effectLst/>
                        </a:rPr>
                        <a:t>35000</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15000"/>
                        </a:lnSpc>
                        <a:spcBef>
                          <a:spcPts val="600"/>
                        </a:spcBef>
                        <a:spcAft>
                          <a:spcPts val="600"/>
                        </a:spcAft>
                      </a:pPr>
                      <a:r>
                        <a:rPr lang="en-US" sz="1400" dirty="0">
                          <a:effectLst/>
                        </a:rPr>
                        <a:t>55000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48694914"/>
                  </a:ext>
                </a:extLst>
              </a:tr>
            </a:tbl>
          </a:graphicData>
        </a:graphic>
      </p:graphicFrame>
    </p:spTree>
    <p:extLst>
      <p:ext uri="{BB962C8B-B14F-4D97-AF65-F5344CB8AC3E}">
        <p14:creationId xmlns:p14="http://schemas.microsoft.com/office/powerpoint/2010/main" val="1577334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 </a:t>
            </a:r>
          </a:p>
        </p:txBody>
      </p:sp>
      <p:sp>
        <p:nvSpPr>
          <p:cNvPr id="3" name="Content Placeholder 2"/>
          <p:cNvSpPr>
            <a:spLocks noGrp="1"/>
          </p:cNvSpPr>
          <p:nvPr>
            <p:ph idx="1"/>
          </p:nvPr>
        </p:nvSpPr>
        <p:spPr/>
        <p:txBody>
          <a:bodyPr>
            <a:normAutofit fontScale="85000" lnSpcReduction="10000"/>
          </a:bodyPr>
          <a:lstStyle/>
          <a:p>
            <a:pPr marL="0" indent="0" algn="just">
              <a:buNone/>
            </a:pPr>
            <a:r>
              <a:rPr lang="en-US" b="1" u="sng" dirty="0"/>
              <a:t>Strength</a:t>
            </a:r>
            <a:endParaRPr lang="en-US" dirty="0"/>
          </a:p>
          <a:p>
            <a:pPr lvl="0" algn="just"/>
            <a:r>
              <a:rPr lang="en-US" dirty="0"/>
              <a:t>More companies are involving in computerized information system which are the potential clients for the company. </a:t>
            </a:r>
          </a:p>
          <a:p>
            <a:pPr lvl="0" algn="just"/>
            <a:r>
              <a:rPr lang="en-US" dirty="0"/>
              <a:t>The online marketing area provides more opportunity for the organization to grow in multinational extent. </a:t>
            </a:r>
          </a:p>
          <a:p>
            <a:pPr lvl="0" algn="just"/>
            <a:r>
              <a:rPr lang="en-US" dirty="0"/>
              <a:t>The security measurement in online and offline computer system are required for all the organization which are involved in technological service. </a:t>
            </a:r>
          </a:p>
          <a:p>
            <a:pPr marL="0" indent="0" algn="just">
              <a:buNone/>
            </a:pPr>
            <a:r>
              <a:rPr lang="en-US" b="1" u="sng" dirty="0"/>
              <a:t>Weakness</a:t>
            </a:r>
            <a:endParaRPr lang="en-US" dirty="0"/>
          </a:p>
          <a:p>
            <a:pPr lvl="0" algn="just"/>
            <a:r>
              <a:rPr lang="en-US" dirty="0"/>
              <a:t>It is tough for new business organization to raise trust among the customers and clients.</a:t>
            </a:r>
          </a:p>
          <a:p>
            <a:pPr lvl="0" algn="just"/>
            <a:r>
              <a:rPr lang="en-US" dirty="0"/>
              <a:t>The lack of experience for the organization might cause mistake in operations.</a:t>
            </a:r>
          </a:p>
          <a:p>
            <a:pPr lvl="0" algn="just"/>
            <a:endParaRPr lang="en-US" dirty="0"/>
          </a:p>
          <a:p>
            <a:pPr algn="just"/>
            <a:endParaRPr lang="en-US" dirty="0"/>
          </a:p>
        </p:txBody>
      </p:sp>
    </p:spTree>
    <p:extLst>
      <p:ext uri="{BB962C8B-B14F-4D97-AF65-F5344CB8AC3E}">
        <p14:creationId xmlns:p14="http://schemas.microsoft.com/office/powerpoint/2010/main" val="2690064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 </a:t>
            </a:r>
          </a:p>
        </p:txBody>
      </p:sp>
      <p:sp>
        <p:nvSpPr>
          <p:cNvPr id="3" name="Content Placeholder 2"/>
          <p:cNvSpPr>
            <a:spLocks noGrp="1"/>
          </p:cNvSpPr>
          <p:nvPr>
            <p:ph idx="1"/>
          </p:nvPr>
        </p:nvSpPr>
        <p:spPr/>
        <p:txBody>
          <a:bodyPr>
            <a:normAutofit fontScale="92500"/>
          </a:bodyPr>
          <a:lstStyle/>
          <a:p>
            <a:pPr marL="0" indent="0" algn="just">
              <a:buNone/>
            </a:pPr>
            <a:r>
              <a:rPr lang="en-US" b="1" u="sng" dirty="0"/>
              <a:t>Opportunities</a:t>
            </a:r>
            <a:endParaRPr lang="en-US" dirty="0"/>
          </a:p>
          <a:p>
            <a:pPr lvl="0" algn="just"/>
            <a:r>
              <a:rPr lang="en-US" dirty="0"/>
              <a:t>More business organizations are coming in the online market which requires proper security.</a:t>
            </a:r>
          </a:p>
          <a:p>
            <a:pPr lvl="0" algn="just"/>
            <a:r>
              <a:rPr lang="en-US" dirty="0"/>
              <a:t>The online marketing for the company is easier since the employees of the organization are selected from the technological background. </a:t>
            </a:r>
          </a:p>
          <a:p>
            <a:pPr marL="0" indent="0" algn="just">
              <a:buNone/>
            </a:pPr>
            <a:r>
              <a:rPr lang="en-US" b="1" u="sng" dirty="0"/>
              <a:t>Threats</a:t>
            </a:r>
            <a:endParaRPr lang="en-US" dirty="0"/>
          </a:p>
          <a:p>
            <a:pPr lvl="0" algn="just"/>
            <a:r>
              <a:rPr lang="en-US" dirty="0"/>
              <a:t>The market for security service is more competitive in online marketing area and the new organization has to compete with larger firms. </a:t>
            </a:r>
          </a:p>
          <a:p>
            <a:pPr lvl="0" algn="just"/>
            <a:r>
              <a:rPr lang="en-US" dirty="0"/>
              <a:t>The new business venture has lacking in resources for complying with proper security services. </a:t>
            </a:r>
          </a:p>
          <a:p>
            <a:pPr algn="just"/>
            <a:endParaRPr lang="en-US" dirty="0"/>
          </a:p>
        </p:txBody>
      </p:sp>
    </p:spTree>
    <p:extLst>
      <p:ext uri="{BB962C8B-B14F-4D97-AF65-F5344CB8AC3E}">
        <p14:creationId xmlns:p14="http://schemas.microsoft.com/office/powerpoint/2010/main" val="130141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pPr algn="just"/>
            <a:r>
              <a:rPr lang="en-US" dirty="0"/>
              <a:t>Establishing a new business organization is a complicated tasks for which different elements are to gather by entrepreneur. This presentation explained the requirements for an organization to start operating in the marketing. The report explained the elements and their implication in business organization by providing example of a new business plan. </a:t>
            </a:r>
          </a:p>
        </p:txBody>
      </p:sp>
    </p:spTree>
    <p:extLst>
      <p:ext uri="{BB962C8B-B14F-4D97-AF65-F5344CB8AC3E}">
        <p14:creationId xmlns:p14="http://schemas.microsoft.com/office/powerpoint/2010/main" val="3038688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lnSpcReduction="10000"/>
          </a:bodyPr>
          <a:lstStyle/>
          <a:p>
            <a:pPr marL="0" indent="0">
              <a:buNone/>
            </a:pPr>
            <a:r>
              <a:rPr lang="en-US" dirty="0"/>
              <a:t>Barrow, C., Barrow, P. and Brown, R. (2008). The business plan workbook. London: </a:t>
            </a:r>
            <a:r>
              <a:rPr lang="en-US" dirty="0" err="1"/>
              <a:t>Kogan</a:t>
            </a:r>
            <a:r>
              <a:rPr lang="en-US" dirty="0"/>
              <a:t> Page.</a:t>
            </a:r>
          </a:p>
          <a:p>
            <a:pPr marL="0" indent="0">
              <a:buNone/>
            </a:pPr>
            <a:r>
              <a:rPr lang="en-US" dirty="0"/>
              <a:t>Brown, B. (2010). Why Innovation Matters. Research Technology Management, 53(6), pp.18-23.</a:t>
            </a:r>
          </a:p>
          <a:p>
            <a:pPr marL="0" indent="0">
              <a:buNone/>
            </a:pPr>
            <a:r>
              <a:rPr lang="en-US" dirty="0"/>
              <a:t>Clifton, D., Anderson, E. and Schreiner, L. (2006). </a:t>
            </a:r>
            <a:r>
              <a:rPr lang="en-US" dirty="0" err="1"/>
              <a:t>StrengthsQuest</a:t>
            </a:r>
            <a:r>
              <a:rPr lang="en-US" dirty="0"/>
              <a:t>. New York: Gallup Press, p.34.</a:t>
            </a:r>
          </a:p>
          <a:p>
            <a:pPr marL="0" indent="0">
              <a:buNone/>
            </a:pPr>
            <a:r>
              <a:rPr lang="en-US" dirty="0"/>
              <a:t>Finch, B. (2010). How to write a business plan. London: </a:t>
            </a:r>
            <a:r>
              <a:rPr lang="en-US" dirty="0" err="1"/>
              <a:t>Kogan</a:t>
            </a:r>
            <a:r>
              <a:rPr lang="en-US" dirty="0"/>
              <a:t> Page.</a:t>
            </a:r>
          </a:p>
          <a:p>
            <a:pPr marL="0" indent="0">
              <a:buNone/>
            </a:pPr>
            <a:r>
              <a:rPr lang="en-US" dirty="0"/>
              <a:t>Hinchliffe, G. and Jolly, A. (2011). Graduate identity and employability. British Educational Research Journal, 37(4), pp.563-584.</a:t>
            </a:r>
          </a:p>
          <a:p>
            <a:pPr marL="0" indent="0">
              <a:buNone/>
            </a:pPr>
            <a:r>
              <a:rPr lang="en-US" dirty="0"/>
              <a:t>Tracy, B. (2005). The Role of the Entrepreneur. [online] </a:t>
            </a:r>
            <a:r>
              <a:rPr lang="en-US" dirty="0" err="1"/>
              <a:t>Entrepre</a:t>
            </a:r>
            <a:endParaRPr lang="en-US" dirty="0"/>
          </a:p>
        </p:txBody>
      </p:sp>
    </p:spTree>
    <p:extLst>
      <p:ext uri="{BB962C8B-B14F-4D97-AF65-F5344CB8AC3E}">
        <p14:creationId xmlns:p14="http://schemas.microsoft.com/office/powerpoint/2010/main" val="1185893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1033</Words>
  <Application>Microsoft Office PowerPoint</Application>
  <PresentationFormat>Широкоэкранный</PresentationFormat>
  <Paragraphs>128</Paragraphs>
  <Slides>15</Slides>
  <Notes>0</Notes>
  <HiddenSlides>0</HiddenSlides>
  <MMClips>0</MMClips>
  <ScaleCrop>false</ScaleCrop>
  <HeadingPairs>
    <vt:vector size="6" baseType="variant">
      <vt:variant>
        <vt:lpstr>Использованные шрифты</vt:lpstr>
      </vt:variant>
      <vt:variant>
        <vt:i4>4</vt:i4>
      </vt:variant>
      <vt:variant>
        <vt:lpstr>Тема</vt:lpstr>
      </vt:variant>
      <vt:variant>
        <vt:i4>1</vt:i4>
      </vt:variant>
      <vt:variant>
        <vt:lpstr>Заголовки слайдов</vt:lpstr>
      </vt:variant>
      <vt:variant>
        <vt:i4>15</vt:i4>
      </vt:variant>
    </vt:vector>
  </HeadingPairs>
  <TitlesOfParts>
    <vt:vector size="20" baseType="lpstr">
      <vt:lpstr>Arial</vt:lpstr>
      <vt:lpstr>Calibri</vt:lpstr>
      <vt:lpstr>Calibri Light</vt:lpstr>
      <vt:lpstr>Times New Roman</vt:lpstr>
      <vt:lpstr>Office Theme</vt:lpstr>
      <vt:lpstr>Managing Enterprise </vt:lpstr>
      <vt:lpstr>Group members :  Alina Agrici (1917479) Nicolae Tudor Brindusa (1915722) Catalina Cioculescu (1913283) Basit Ajala (1916035)</vt:lpstr>
      <vt:lpstr>Introduction </vt:lpstr>
      <vt:lpstr>Business /Company Overwiew</vt:lpstr>
      <vt:lpstr>Product and services for new business</vt:lpstr>
      <vt:lpstr>Marketing strategy</vt:lpstr>
      <vt:lpstr>Marketing plan</vt:lpstr>
      <vt:lpstr>Management Team</vt:lpstr>
      <vt:lpstr>Financial plan</vt:lpstr>
      <vt:lpstr>Financial plan</vt:lpstr>
      <vt:lpstr>Financial plan</vt:lpstr>
      <vt:lpstr>SWOT analysis </vt:lpstr>
      <vt:lpstr>SWOT analysis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dc:title>
  <dc:creator>SM</dc:creator>
  <cp:lastModifiedBy>Asus</cp:lastModifiedBy>
  <cp:revision>23</cp:revision>
  <dcterms:created xsi:type="dcterms:W3CDTF">2020-08-07T09:38:31Z</dcterms:created>
  <dcterms:modified xsi:type="dcterms:W3CDTF">2020-08-19T08:07:54Z</dcterms:modified>
</cp:coreProperties>
</file>