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7" r:id="rId1"/>
    <p:sldMasterId id="2147483745" r:id="rId2"/>
  </p:sldMasterIdLst>
  <p:notesMasterIdLst>
    <p:notesMasterId r:id="rId25"/>
  </p:notesMasterIdLst>
  <p:sldIdLst>
    <p:sldId id="364" r:id="rId3"/>
    <p:sldId id="365" r:id="rId4"/>
    <p:sldId id="366" r:id="rId5"/>
    <p:sldId id="367" r:id="rId6"/>
    <p:sldId id="368" r:id="rId7"/>
    <p:sldId id="374" r:id="rId8"/>
    <p:sldId id="369" r:id="rId9"/>
    <p:sldId id="370" r:id="rId10"/>
    <p:sldId id="371" r:id="rId11"/>
    <p:sldId id="372" r:id="rId12"/>
    <p:sldId id="373" r:id="rId13"/>
    <p:sldId id="375" r:id="rId14"/>
    <p:sldId id="376" r:id="rId15"/>
    <p:sldId id="377" r:id="rId16"/>
    <p:sldId id="378" r:id="rId17"/>
    <p:sldId id="379" r:id="rId18"/>
    <p:sldId id="380" r:id="rId19"/>
    <p:sldId id="381" r:id="rId20"/>
    <p:sldId id="382" r:id="rId21"/>
    <p:sldId id="383" r:id="rId22"/>
    <p:sldId id="386" r:id="rId23"/>
    <p:sldId id="384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9A69884F-CB89-4A32-994D-F6589D26EC95}">
          <p14:sldIdLst>
            <p14:sldId id="364"/>
            <p14:sldId id="365"/>
            <p14:sldId id="366"/>
            <p14:sldId id="367"/>
            <p14:sldId id="368"/>
            <p14:sldId id="374"/>
            <p14:sldId id="369"/>
            <p14:sldId id="370"/>
            <p14:sldId id="371"/>
            <p14:sldId id="372"/>
            <p14:sldId id="373"/>
            <p14:sldId id="375"/>
            <p14:sldId id="376"/>
            <p14:sldId id="377"/>
            <p14:sldId id="378"/>
            <p14:sldId id="379"/>
            <p14:sldId id="380"/>
            <p14:sldId id="381"/>
            <p14:sldId id="382"/>
            <p14:sldId id="383"/>
            <p14:sldId id="386"/>
            <p14:sldId id="384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04BE479-8FB1-428A-9583-21243BCD4172}" v="20" dt="2025-09-02T10:09:23.08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491" autoAdjust="0"/>
    <p:restoredTop sz="94660"/>
  </p:normalViewPr>
  <p:slideViewPr>
    <p:cSldViewPr snapToGrid="0">
      <p:cViewPr>
        <p:scale>
          <a:sx n="90" d="100"/>
          <a:sy n="90" d="100"/>
        </p:scale>
        <p:origin x="93" y="-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viewProps" Target="viewProps.xml"/><Relationship Id="rId30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AA7656-64B3-4E88-AA6B-6B13EAD0CB76}" type="datetimeFigureOut">
              <a:rPr lang="en-GB" smtClean="0"/>
              <a:t>02/09/2025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64941D-40EE-4ACB-B0DD-9F90DC2B7B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33209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297211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02/09/2025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72676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02/09/2025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92339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02/09/2025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83549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567827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6"/>
            <a:ext cx="10515600" cy="36408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608248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623158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753812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457201"/>
            <a:ext cx="617220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892863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457200"/>
            <a:ext cx="617220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238105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7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6" Type="http://schemas.openxmlformats.org/officeDocument/2006/relationships/slideLayout" Target="../slideLayouts/slideLayout10.xml"/><Relationship Id="rId5" Type="http://schemas.openxmlformats.org/officeDocument/2006/relationships/slideLayout" Target="../slideLayouts/slideLayout9.xml"/><Relationship Id="rId4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03B507-B5A5-4EB8-9ED0-F32979F097C2}" type="datetimeFigureOut">
              <a:rPr lang="en-GB" smtClean="0"/>
              <a:t>02/09/2025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36468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9/2/2025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87490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51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M1ANV5BQnJA" TargetMode="Externa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psycnet.apa.org/doiLanding?doi=10.1037%2Famp0000794" TargetMode="External"/><Relationship Id="rId2" Type="http://schemas.openxmlformats.org/officeDocument/2006/relationships/hyperlink" Target="https://www.tandfonline.com/doi/epdf/10.1080/1350293X.2012.704762?needAccess=true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D9F30170-A59E-5394-21DA-74DE71DDBD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>
            <a:normAutofit/>
          </a:bodyPr>
          <a:lstStyle/>
          <a:p>
            <a:r>
              <a:rPr lang="en-US" sz="1800" dirty="0">
                <a:solidFill>
                  <a:schemeClr val="bg1"/>
                </a:solidFill>
              </a:rPr>
              <a:t>ECIE5007</a:t>
            </a:r>
            <a:endParaRPr lang="en-US" sz="1800" dirty="0"/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EC39FE56-0AFA-A731-C197-4F6491D3735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Skills for Employability in the 21</a:t>
            </a:r>
            <a:r>
              <a:rPr lang="en-US" baseline="30000" dirty="0">
                <a:solidFill>
                  <a:schemeClr val="bg1"/>
                </a:solidFill>
              </a:rPr>
              <a:t>st</a:t>
            </a:r>
            <a:r>
              <a:rPr lang="en-US" dirty="0">
                <a:solidFill>
                  <a:schemeClr val="bg1"/>
                </a:solidFill>
              </a:rPr>
              <a:t> Century</a:t>
            </a:r>
          </a:p>
        </p:txBody>
      </p:sp>
    </p:spTree>
    <p:extLst>
      <p:ext uri="{BB962C8B-B14F-4D97-AF65-F5344CB8AC3E}">
        <p14:creationId xmlns:p14="http://schemas.microsoft.com/office/powerpoint/2010/main" val="26950733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613D91-60D2-D99F-770D-8378B10825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0DC167-3460-3B8D-8394-DD9BB8DD38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>
              <a:cs typeface="Segoe UI"/>
            </a:endParaRPr>
          </a:p>
          <a:p>
            <a:r>
              <a:rPr lang="en-GB" sz="3600" dirty="0"/>
              <a:t>To build the skills and competencies</a:t>
            </a:r>
            <a:r>
              <a:rPr lang="en-GB" sz="3600" dirty="0">
                <a:cs typeface="Segoe UI"/>
              </a:rPr>
              <a:t> </a:t>
            </a:r>
            <a:r>
              <a:rPr lang="en-GB" sz="3600" dirty="0"/>
              <a:t>necessary for career resilience and professional development for the future work context. </a:t>
            </a:r>
            <a:endParaRPr lang="en-GB" sz="3600" dirty="0">
              <a:cs typeface="Segoe UI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33970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924282-93C2-BC19-3573-56689F0952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63D53F-E9D7-5BAA-5171-9FCA0ED229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342900" lvl="0" indent="-342900" algn="just">
              <a:lnSpc>
                <a:spcPct val="200000"/>
              </a:lnSpc>
            </a:pPr>
            <a:r>
              <a:rPr lang="en-GB" dirty="0">
                <a:latin typeface="Arial" panose="020B0604020202020204" pitchFamily="34" charset="0"/>
                <a:cs typeface="Times New Roman" panose="02020603050405020304" pitchFamily="18" charset="0"/>
              </a:rPr>
              <a:t>Evaluate personal employability skills and their congruence with the skills required for professional practice.</a:t>
            </a:r>
            <a:endParaRPr lang="en-GB" b="1" dirty="0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200000"/>
              </a:lnSpc>
              <a:buFont typeface="Symbol" panose="05050102010706020507" pitchFamily="18" charset="2"/>
              <a:buChar char=""/>
            </a:pPr>
            <a:r>
              <a:rPr lang="en-GB" dirty="0">
                <a:latin typeface="Arial" panose="020B0604020202020204" pitchFamily="34" charset="0"/>
                <a:cs typeface="Times New Roman" panose="02020603050405020304" pitchFamily="18" charset="0"/>
              </a:rPr>
              <a:t>Build a personal brand and promote a professional identity for a specific opportunity.</a:t>
            </a:r>
          </a:p>
          <a:p>
            <a:pPr marL="342900" lvl="0" indent="-342900" algn="just">
              <a:lnSpc>
                <a:spcPct val="200000"/>
              </a:lnSpc>
              <a:buFont typeface="Symbol" panose="05050102010706020507" pitchFamily="18" charset="2"/>
              <a:buChar char=""/>
            </a:pPr>
            <a:r>
              <a:rPr lang="en-GB" dirty="0">
                <a:latin typeface="Arial" panose="020B0604020202020204" pitchFamily="34" charset="0"/>
                <a:cs typeface="Times New Roman" panose="02020603050405020304" pitchFamily="18" charset="0"/>
              </a:rPr>
              <a:t>Organise knowledge and learning through the use of a range of information resources and present work at an appropriate level.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66892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14E567-8746-705A-8852-B7010C9ED8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Delivery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FB4313-921C-E6BE-2558-5F7B38887F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1200" b="1" u="sng" dirty="0">
                <a:cs typeface="Segoe UI"/>
              </a:rPr>
              <a:t>Monkton : Cindy </a:t>
            </a:r>
          </a:p>
          <a:p>
            <a:r>
              <a:rPr lang="en-GB" sz="1200" dirty="0">
                <a:cs typeface="Segoe UI"/>
              </a:rPr>
              <a:t>Tue 9</a:t>
            </a:r>
            <a:r>
              <a:rPr lang="en-GB" sz="1200" baseline="30000" dirty="0">
                <a:cs typeface="Segoe UI"/>
              </a:rPr>
              <a:t>th</a:t>
            </a:r>
            <a:r>
              <a:rPr lang="en-GB" sz="1200" dirty="0">
                <a:cs typeface="Segoe UI"/>
              </a:rPr>
              <a:t> September: Face-to-face </a:t>
            </a:r>
          </a:p>
          <a:p>
            <a:r>
              <a:rPr lang="en-GB" sz="1200" b="1" u="sng" dirty="0">
                <a:solidFill>
                  <a:srgbClr val="FF0000"/>
                </a:solidFill>
                <a:cs typeface="Segoe UI"/>
              </a:rPr>
              <a:t>Weds 17</a:t>
            </a:r>
            <a:r>
              <a:rPr lang="en-GB" sz="1200" b="1" u="sng" baseline="30000" dirty="0">
                <a:solidFill>
                  <a:srgbClr val="FF0000"/>
                </a:solidFill>
                <a:cs typeface="Segoe UI"/>
              </a:rPr>
              <a:t>th</a:t>
            </a:r>
            <a:r>
              <a:rPr lang="en-GB" sz="1200" b="1" u="sng" dirty="0">
                <a:solidFill>
                  <a:srgbClr val="FF0000"/>
                </a:solidFill>
                <a:cs typeface="Segoe UI"/>
              </a:rPr>
              <a:t> </a:t>
            </a:r>
            <a:r>
              <a:rPr lang="en-GB" sz="1200" b="1" dirty="0">
                <a:solidFill>
                  <a:srgbClr val="FF0000"/>
                </a:solidFill>
                <a:cs typeface="Segoe UI"/>
              </a:rPr>
              <a:t>September</a:t>
            </a:r>
            <a:r>
              <a:rPr lang="en-GB" sz="1200" dirty="0">
                <a:cs typeface="Segoe UI"/>
              </a:rPr>
              <a:t>: Online with Guest Speaker (with Swansea &amp; </a:t>
            </a:r>
            <a:r>
              <a:rPr lang="en-GB" sz="1200" dirty="0" err="1">
                <a:cs typeface="Segoe UI"/>
              </a:rPr>
              <a:t>Gelliswick</a:t>
            </a:r>
            <a:r>
              <a:rPr lang="en-GB" sz="1200" dirty="0">
                <a:cs typeface="Segoe UI"/>
              </a:rPr>
              <a:t>) </a:t>
            </a:r>
          </a:p>
          <a:p>
            <a:r>
              <a:rPr lang="en-GB" sz="1200" dirty="0">
                <a:cs typeface="Segoe UI"/>
              </a:rPr>
              <a:t>Tues  23</a:t>
            </a:r>
            <a:r>
              <a:rPr lang="en-GB" sz="1200" baseline="30000" dirty="0">
                <a:cs typeface="Segoe UI"/>
              </a:rPr>
              <a:t>rd</a:t>
            </a:r>
            <a:r>
              <a:rPr lang="en-GB" sz="1200" dirty="0">
                <a:cs typeface="Segoe UI"/>
              </a:rPr>
              <a:t> September: Face-to-face </a:t>
            </a:r>
          </a:p>
          <a:p>
            <a:r>
              <a:rPr lang="en-GB" sz="1200" dirty="0">
                <a:cs typeface="Segoe UI"/>
              </a:rPr>
              <a:t>Tues 30</a:t>
            </a:r>
            <a:r>
              <a:rPr lang="en-GB" sz="1200" baseline="30000" dirty="0">
                <a:cs typeface="Segoe UI"/>
              </a:rPr>
              <a:t>th</a:t>
            </a:r>
            <a:r>
              <a:rPr lang="en-GB" sz="1200" dirty="0">
                <a:cs typeface="Segoe UI"/>
              </a:rPr>
              <a:t> September: Online</a:t>
            </a:r>
            <a:endParaRPr lang="en-GB" sz="1200" b="1" u="sng" dirty="0">
              <a:solidFill>
                <a:srgbClr val="FF0000"/>
              </a:solidFill>
              <a:cs typeface="Segoe UI"/>
            </a:endParaRPr>
          </a:p>
          <a:p>
            <a:r>
              <a:rPr lang="en-GB" sz="1200" b="1" u="sng" dirty="0">
                <a:cs typeface="Segoe UI"/>
              </a:rPr>
              <a:t>Swansea: Heike</a:t>
            </a:r>
          </a:p>
          <a:p>
            <a:r>
              <a:rPr lang="en-GB" sz="1200" dirty="0">
                <a:cs typeface="Segoe UI"/>
              </a:rPr>
              <a:t>Weds 10</a:t>
            </a:r>
            <a:r>
              <a:rPr lang="en-GB" sz="1200" baseline="30000" dirty="0">
                <a:cs typeface="Segoe UI"/>
              </a:rPr>
              <a:t>th</a:t>
            </a:r>
            <a:r>
              <a:rPr lang="en-GB" sz="1200" dirty="0">
                <a:cs typeface="Segoe UI"/>
              </a:rPr>
              <a:t> September: Face-to-face</a:t>
            </a:r>
          </a:p>
          <a:p>
            <a:r>
              <a:rPr lang="en-GB" sz="1200" b="1" u="sng" dirty="0">
                <a:solidFill>
                  <a:srgbClr val="FF0000"/>
                </a:solidFill>
                <a:cs typeface="Segoe UI"/>
              </a:rPr>
              <a:t>Weds 17</a:t>
            </a:r>
            <a:r>
              <a:rPr lang="en-GB" sz="1200" b="1" u="sng" baseline="30000" dirty="0">
                <a:solidFill>
                  <a:srgbClr val="FF0000"/>
                </a:solidFill>
                <a:cs typeface="Segoe UI"/>
              </a:rPr>
              <a:t>th</a:t>
            </a:r>
            <a:r>
              <a:rPr lang="en-GB" sz="1200" b="1" u="sng" dirty="0">
                <a:solidFill>
                  <a:srgbClr val="FF0000"/>
                </a:solidFill>
                <a:cs typeface="Segoe UI"/>
              </a:rPr>
              <a:t> </a:t>
            </a:r>
            <a:r>
              <a:rPr lang="en-GB" sz="1200" b="1" dirty="0">
                <a:solidFill>
                  <a:srgbClr val="FF0000"/>
                </a:solidFill>
                <a:cs typeface="Segoe UI"/>
              </a:rPr>
              <a:t>September</a:t>
            </a:r>
            <a:r>
              <a:rPr lang="en-GB" sz="1200" dirty="0">
                <a:cs typeface="Segoe UI"/>
              </a:rPr>
              <a:t>: Online with Guest Speaker (with Monkton &amp; </a:t>
            </a:r>
            <a:r>
              <a:rPr lang="en-GB" sz="1200" dirty="0" err="1">
                <a:cs typeface="Segoe UI"/>
              </a:rPr>
              <a:t>Gelliswick</a:t>
            </a:r>
            <a:r>
              <a:rPr lang="en-GB" sz="1200" dirty="0">
                <a:cs typeface="Segoe UI"/>
              </a:rPr>
              <a:t>) Weds 24</a:t>
            </a:r>
            <a:r>
              <a:rPr lang="en-GB" sz="1200" baseline="30000" dirty="0">
                <a:cs typeface="Segoe UI"/>
              </a:rPr>
              <a:t>th</a:t>
            </a:r>
            <a:r>
              <a:rPr lang="en-GB" sz="1200" dirty="0">
                <a:cs typeface="Segoe UI"/>
              </a:rPr>
              <a:t> September: Face-to-face</a:t>
            </a:r>
          </a:p>
          <a:p>
            <a:r>
              <a:rPr lang="en-GB" sz="1200" dirty="0">
                <a:cs typeface="Segoe UI"/>
              </a:rPr>
              <a:t>Weds 1</a:t>
            </a:r>
            <a:r>
              <a:rPr lang="en-GB" sz="1200" baseline="30000" dirty="0">
                <a:cs typeface="Segoe UI"/>
              </a:rPr>
              <a:t>st</a:t>
            </a:r>
            <a:r>
              <a:rPr lang="en-GB" sz="1200" dirty="0">
                <a:cs typeface="Segoe UI"/>
              </a:rPr>
              <a:t> October: Online</a:t>
            </a:r>
          </a:p>
          <a:p>
            <a:r>
              <a:rPr lang="en-GB" sz="1200" b="1" dirty="0" err="1">
                <a:cs typeface="Segoe UI"/>
              </a:rPr>
              <a:t>Gelliswick</a:t>
            </a:r>
            <a:r>
              <a:rPr lang="en-GB" sz="1200" b="1" dirty="0">
                <a:cs typeface="Segoe UI"/>
              </a:rPr>
              <a:t>: Sue</a:t>
            </a:r>
          </a:p>
          <a:p>
            <a:r>
              <a:rPr lang="en-GB" sz="1200" dirty="0">
                <a:cs typeface="Segoe UI"/>
              </a:rPr>
              <a:t>Thurs 11</a:t>
            </a:r>
            <a:r>
              <a:rPr lang="en-GB" sz="1200" baseline="30000" dirty="0">
                <a:cs typeface="Segoe UI"/>
              </a:rPr>
              <a:t>th</a:t>
            </a:r>
            <a:r>
              <a:rPr lang="en-GB" sz="1200" dirty="0">
                <a:cs typeface="Segoe UI"/>
              </a:rPr>
              <a:t> September:  Face-to- face</a:t>
            </a:r>
          </a:p>
          <a:p>
            <a:r>
              <a:rPr lang="en-GB" sz="1200" b="1" dirty="0">
                <a:solidFill>
                  <a:srgbClr val="FF0000"/>
                </a:solidFill>
                <a:cs typeface="Segoe UI"/>
              </a:rPr>
              <a:t>Weds 17</a:t>
            </a:r>
            <a:r>
              <a:rPr lang="en-GB" sz="1200" b="1" baseline="30000" dirty="0">
                <a:solidFill>
                  <a:srgbClr val="FF0000"/>
                </a:solidFill>
                <a:cs typeface="Segoe UI"/>
              </a:rPr>
              <a:t>th</a:t>
            </a:r>
            <a:r>
              <a:rPr lang="en-GB" sz="1200" b="1" dirty="0">
                <a:solidFill>
                  <a:srgbClr val="FF0000"/>
                </a:solidFill>
                <a:cs typeface="Segoe UI"/>
              </a:rPr>
              <a:t> September: </a:t>
            </a:r>
            <a:r>
              <a:rPr lang="en-GB" sz="1200" dirty="0">
                <a:cs typeface="Segoe UI"/>
              </a:rPr>
              <a:t>Online with Guest Speaker (with Swansea &amp; Monkton)</a:t>
            </a:r>
          </a:p>
          <a:p>
            <a:r>
              <a:rPr lang="en-GB" sz="1200" dirty="0">
                <a:cs typeface="Segoe UI"/>
              </a:rPr>
              <a:t>Thurs 25</a:t>
            </a:r>
            <a:r>
              <a:rPr lang="en-GB" sz="1200" baseline="30000" dirty="0">
                <a:cs typeface="Segoe UI"/>
              </a:rPr>
              <a:t>th</a:t>
            </a:r>
            <a:r>
              <a:rPr lang="en-GB" sz="1200" dirty="0">
                <a:cs typeface="Segoe UI"/>
              </a:rPr>
              <a:t> September: Face-to-face</a:t>
            </a:r>
          </a:p>
          <a:p>
            <a:r>
              <a:rPr lang="en-GB" sz="1200" dirty="0">
                <a:cs typeface="Segoe UI"/>
              </a:rPr>
              <a:t>Thurs 2</a:t>
            </a:r>
            <a:r>
              <a:rPr lang="en-GB" sz="1200" baseline="30000" dirty="0">
                <a:cs typeface="Segoe UI"/>
              </a:rPr>
              <a:t>nd</a:t>
            </a:r>
            <a:r>
              <a:rPr lang="en-GB" sz="1200" dirty="0">
                <a:cs typeface="Segoe UI"/>
              </a:rPr>
              <a:t> October: Online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9356493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B2D3E5-D198-5EF1-6026-CF32D7686E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361E3B-96F2-787A-C767-9D920AD8BA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u="sng" dirty="0">
                <a:cs typeface="Segoe UI"/>
              </a:rPr>
              <a:t>Week 1</a:t>
            </a:r>
            <a:r>
              <a:rPr lang="en-GB" dirty="0">
                <a:cs typeface="Segoe UI"/>
              </a:rPr>
              <a:t>:  Introduction and some key concepts; Zander letter</a:t>
            </a:r>
          </a:p>
          <a:p>
            <a:endParaRPr lang="en-GB" dirty="0">
              <a:cs typeface="Segoe UI"/>
            </a:endParaRPr>
          </a:p>
          <a:p>
            <a:r>
              <a:rPr lang="en-GB" b="1" u="sng" dirty="0">
                <a:cs typeface="Segoe UI"/>
              </a:rPr>
              <a:t>Week 2</a:t>
            </a:r>
            <a:r>
              <a:rPr lang="en-GB" dirty="0">
                <a:cs typeface="Segoe UI"/>
              </a:rPr>
              <a:t>: Guest speaker – Bethan Jenkins How to progress your career; Professional development*</a:t>
            </a:r>
          </a:p>
          <a:p>
            <a:pPr marL="0" indent="0">
              <a:buNone/>
            </a:pPr>
            <a:r>
              <a:rPr lang="en-GB" dirty="0">
                <a:cs typeface="Segoe UI"/>
              </a:rPr>
              <a:t>*</a:t>
            </a:r>
            <a:r>
              <a:rPr lang="en-GB" sz="1400" dirty="0">
                <a:cs typeface="Segoe UI"/>
              </a:rPr>
              <a:t>Excellent preparation for the assignment</a:t>
            </a:r>
            <a:endParaRPr lang="en-GB" dirty="0">
              <a:cs typeface="Segoe UI"/>
            </a:endParaRPr>
          </a:p>
          <a:p>
            <a:r>
              <a:rPr lang="en-GB" b="1" u="sng" dirty="0">
                <a:cs typeface="Segoe UI"/>
              </a:rPr>
              <a:t>Week 3</a:t>
            </a:r>
            <a:r>
              <a:rPr lang="en-GB" dirty="0">
                <a:cs typeface="Segoe UI"/>
              </a:rPr>
              <a:t>: Reflection; Limiting beliefs</a:t>
            </a:r>
          </a:p>
          <a:p>
            <a:endParaRPr lang="en-GB" dirty="0">
              <a:cs typeface="Segoe UI"/>
            </a:endParaRPr>
          </a:p>
          <a:p>
            <a:r>
              <a:rPr lang="en-GB" b="1" u="sng" dirty="0">
                <a:cs typeface="Segoe UI"/>
              </a:rPr>
              <a:t>Week 4</a:t>
            </a:r>
            <a:r>
              <a:rPr lang="en-GB" dirty="0">
                <a:cs typeface="Segoe UI"/>
              </a:rPr>
              <a:t>: Networking, theory and practice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70323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4E6A7C-A10C-8F5B-2862-1269CEEEA0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information: Component 1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ADD065-FA6F-C556-8130-4E265CEE9C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b="1" u="sng" dirty="0">
                <a:cs typeface="Segoe UI"/>
              </a:rPr>
              <a:t>Component 1 </a:t>
            </a:r>
            <a:r>
              <a:rPr lang="en-GB" u="sng" dirty="0">
                <a:cs typeface="Segoe UI"/>
              </a:rPr>
              <a:t>(50% of the assignment)</a:t>
            </a:r>
            <a:r>
              <a:rPr lang="en-GB" dirty="0">
                <a:cs typeface="Segoe UI"/>
              </a:rPr>
              <a:t>: </a:t>
            </a:r>
          </a:p>
          <a:p>
            <a:r>
              <a:rPr lang="en-GB" dirty="0">
                <a:cs typeface="Segoe UI"/>
              </a:rPr>
              <a:t>An E-portfolio of evidence consisting of </a:t>
            </a:r>
            <a:r>
              <a:rPr lang="en-GB" b="1" dirty="0">
                <a:cs typeface="Segoe UI"/>
              </a:rPr>
              <a:t>3 elements </a:t>
            </a:r>
            <a:r>
              <a:rPr lang="en-GB" dirty="0">
                <a:cs typeface="Segoe UI"/>
              </a:rPr>
              <a:t>(2000 words total)</a:t>
            </a:r>
          </a:p>
          <a:p>
            <a:endParaRPr lang="en-GB" dirty="0">
              <a:cs typeface="Segoe UI"/>
            </a:endParaRPr>
          </a:p>
          <a:p>
            <a:r>
              <a:rPr lang="en-GB" b="1" u="sng" dirty="0">
                <a:cs typeface="Segoe UI"/>
              </a:rPr>
              <a:t>Element 1</a:t>
            </a:r>
            <a:r>
              <a:rPr lang="en-GB" dirty="0">
                <a:cs typeface="Segoe UI"/>
              </a:rPr>
              <a:t>: Write a Zander letter to yourself (600 words)</a:t>
            </a:r>
          </a:p>
          <a:p>
            <a:r>
              <a:rPr lang="en-GB" b="1" u="sng" dirty="0">
                <a:cs typeface="Segoe UI"/>
              </a:rPr>
              <a:t>Elements 2 and 3</a:t>
            </a:r>
            <a:r>
              <a:rPr lang="en-GB" dirty="0">
                <a:cs typeface="Segoe UI"/>
              </a:rPr>
              <a:t>: </a:t>
            </a:r>
            <a:r>
              <a:rPr lang="en-GB" b="1" u="sng" dirty="0">
                <a:cs typeface="Segoe UI"/>
              </a:rPr>
              <a:t>Choose from 2 </a:t>
            </a:r>
            <a:r>
              <a:rPr lang="en-GB" dirty="0">
                <a:cs typeface="Segoe UI"/>
              </a:rPr>
              <a:t>of the following-</a:t>
            </a:r>
          </a:p>
          <a:p>
            <a:pPr marL="342900" indent="-342900"/>
            <a:r>
              <a:rPr lang="en-GB" b="1" dirty="0">
                <a:cs typeface="Segoe UI"/>
              </a:rPr>
              <a:t>Build a Personal Development Plan (PDP) </a:t>
            </a:r>
            <a:r>
              <a:rPr lang="en-GB" dirty="0">
                <a:cs typeface="Segoe UI"/>
              </a:rPr>
              <a:t>which identifies skills you will need to be successful in your chosen field &amp; how you plan to develop them (700 words) [A template is provided]</a:t>
            </a:r>
          </a:p>
          <a:p>
            <a:pPr marL="342900" indent="-342900"/>
            <a:r>
              <a:rPr lang="en-GB" b="1" dirty="0">
                <a:cs typeface="Segoe UI"/>
              </a:rPr>
              <a:t>Produce a professional CV </a:t>
            </a:r>
            <a:r>
              <a:rPr lang="en-GB" dirty="0">
                <a:cs typeface="Segoe UI"/>
              </a:rPr>
              <a:t>(700 words) [A template is provided]</a:t>
            </a:r>
          </a:p>
          <a:p>
            <a:pPr marL="342900" indent="-342900"/>
            <a:r>
              <a:rPr lang="en-GB" b="1" dirty="0">
                <a:cs typeface="Segoe UI"/>
              </a:rPr>
              <a:t>Write a personal statement applying for a postgraduate degree </a:t>
            </a:r>
            <a:r>
              <a:rPr lang="en-GB" dirty="0">
                <a:cs typeface="Segoe UI"/>
              </a:rPr>
              <a:t>(700 words)</a:t>
            </a:r>
          </a:p>
          <a:p>
            <a:pPr marL="342900" indent="-342900"/>
            <a:r>
              <a:rPr lang="en-GB" b="1" dirty="0">
                <a:cs typeface="Segoe UI"/>
              </a:rPr>
              <a:t>Write a cover letter applying for a job </a:t>
            </a:r>
            <a:r>
              <a:rPr lang="en-GB" dirty="0">
                <a:cs typeface="Segoe UI"/>
              </a:rPr>
              <a:t>based on your plans for the future (700 words)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63284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96ACFF-4365-0749-3C31-A26A2F70D6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information: Component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A7BAF7-2311-2627-7459-337A270815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b="1" u="sng" dirty="0">
                <a:cs typeface="Segoe UI"/>
              </a:rPr>
              <a:t>Component 2 </a:t>
            </a:r>
            <a:r>
              <a:rPr lang="en-GB" u="sng" dirty="0">
                <a:cs typeface="Segoe UI"/>
              </a:rPr>
              <a:t>(50% of the assignment)</a:t>
            </a:r>
            <a:r>
              <a:rPr lang="en-GB" dirty="0">
                <a:cs typeface="Segoe UI"/>
              </a:rPr>
              <a:t>:</a:t>
            </a:r>
          </a:p>
          <a:p>
            <a:r>
              <a:rPr lang="en-GB" dirty="0">
                <a:cs typeface="Segoe UI"/>
              </a:rPr>
              <a:t>A reflection (2000 words)</a:t>
            </a:r>
          </a:p>
          <a:p>
            <a:endParaRPr lang="en-GB" sz="2000" dirty="0">
              <a:cs typeface="Segoe UI"/>
            </a:endParaRPr>
          </a:p>
          <a:p>
            <a:r>
              <a:rPr lang="en-GB" dirty="0">
                <a:cs typeface="Segoe UI"/>
              </a:rPr>
              <a:t>Your opportunity to critically reflect and discuss how well you have developed skills so far in the Foundation degree and to identify your personal development needs , e.g. how developing new skills may assist you in your current employment and/or future plans.</a:t>
            </a:r>
          </a:p>
          <a:p>
            <a:endParaRPr lang="en-GB" dirty="0">
              <a:cs typeface="Segoe UI"/>
            </a:endParaRPr>
          </a:p>
          <a:p>
            <a:pPr marL="0" indent="0" algn="ctr">
              <a:buNone/>
            </a:pPr>
            <a:r>
              <a:rPr lang="en-GB" sz="4000" i="1" dirty="0">
                <a:cs typeface="Segoe UI"/>
              </a:rPr>
              <a:t>For further information and guidance, look at the assignment specification sheets on Moodle and Teams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12749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4FFFA2-9BC3-4389-AA37-EF6D9F9FD1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Employability skills for the 21</a:t>
            </a:r>
            <a:r>
              <a:rPr lang="en-GB" baseline="30000" dirty="0"/>
              <a:t>st</a:t>
            </a:r>
            <a:r>
              <a:rPr lang="en-GB" dirty="0"/>
              <a:t> century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88846A-3C33-1867-5061-ED480A76B8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457200" indent="-457200"/>
            <a:r>
              <a:rPr lang="en-GB" dirty="0">
                <a:cs typeface="Segoe UI"/>
              </a:rPr>
              <a:t>Think of the skills you needed when you first started work.</a:t>
            </a:r>
          </a:p>
          <a:p>
            <a:endParaRPr lang="en-GB" dirty="0">
              <a:cs typeface="Segoe UI"/>
            </a:endParaRPr>
          </a:p>
          <a:p>
            <a:pPr marL="457200" indent="-457200"/>
            <a:r>
              <a:rPr lang="en-GB" dirty="0">
                <a:cs typeface="Segoe UI"/>
              </a:rPr>
              <a:t>Has your workplace changed?</a:t>
            </a:r>
          </a:p>
          <a:p>
            <a:endParaRPr lang="en-GB" dirty="0">
              <a:cs typeface="Segoe UI"/>
            </a:endParaRPr>
          </a:p>
          <a:p>
            <a:pPr marL="457200" indent="-457200"/>
            <a:r>
              <a:rPr lang="en-GB" dirty="0">
                <a:cs typeface="Segoe UI"/>
              </a:rPr>
              <a:t>Have the skills necessary to be effective in your workplace changed?</a:t>
            </a:r>
          </a:p>
          <a:p>
            <a:endParaRPr lang="en-GB" dirty="0">
              <a:cs typeface="Segoe UI"/>
            </a:endParaRPr>
          </a:p>
          <a:p>
            <a:pPr marL="457200" indent="-457200"/>
            <a:r>
              <a:rPr lang="en-GB" dirty="0">
                <a:cs typeface="Segoe UI"/>
              </a:rPr>
              <a:t>Which particular employability skills for the 21</a:t>
            </a:r>
            <a:r>
              <a:rPr lang="en-GB" baseline="30000" dirty="0">
                <a:cs typeface="Segoe UI"/>
              </a:rPr>
              <a:t>st</a:t>
            </a:r>
            <a:r>
              <a:rPr lang="en-GB" dirty="0">
                <a:cs typeface="Segoe UI"/>
              </a:rPr>
              <a:t> century can you identify?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66860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4E4343-7F9C-3EE5-226A-68EC90660C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3600" dirty="0">
                <a:cs typeface="Segoe UI Light"/>
              </a:rPr>
              <a:t>Let’s focus on some specific skills for employability </a:t>
            </a:r>
            <a:br>
              <a:rPr lang="en-GB" sz="3600" dirty="0">
                <a:cs typeface="Segoe UI Light"/>
              </a:rPr>
            </a:br>
            <a:r>
              <a:rPr lang="en-GB" sz="3600" dirty="0">
                <a:cs typeface="Segoe UI Light"/>
              </a:rPr>
              <a:t>in the 21</a:t>
            </a:r>
            <a:r>
              <a:rPr lang="en-GB" sz="3600" baseline="30000" dirty="0">
                <a:cs typeface="Segoe UI Light"/>
              </a:rPr>
              <a:t>st</a:t>
            </a:r>
            <a:r>
              <a:rPr lang="en-GB" sz="3600" dirty="0">
                <a:cs typeface="Segoe UI Light"/>
              </a:rPr>
              <a:t> century:</a:t>
            </a:r>
            <a:br>
              <a:rPr lang="en-GB" dirty="0">
                <a:cs typeface="Segoe UI Light"/>
              </a:rPr>
            </a:br>
            <a:r>
              <a:rPr lang="en-GB" dirty="0">
                <a:cs typeface="Segoe UI Light"/>
              </a:rPr>
              <a:t>1.Growth Mindset - Carol Dweck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A079A3-8491-E175-39BB-C762F62366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342900" indent="-342900"/>
            <a:r>
              <a:rPr lang="en-GB" dirty="0"/>
              <a:t>It’s not intelligence, talent or education that sets successful people apart. It’s their mindset, or the way they approach life’s challenges. (Dweck, 2017)</a:t>
            </a:r>
          </a:p>
          <a:p>
            <a:pPr marL="342900" indent="-342900"/>
            <a:endParaRPr lang="en-GB" dirty="0"/>
          </a:p>
          <a:p>
            <a:pPr marL="342900" indent="-342900"/>
            <a:r>
              <a:rPr lang="en-GB" dirty="0"/>
              <a:t>Fixed mindset versus Growth mindset</a:t>
            </a:r>
          </a:p>
          <a:p>
            <a:pPr marL="342900" indent="-342900"/>
            <a:endParaRPr lang="en-GB" dirty="0"/>
          </a:p>
          <a:p>
            <a:pPr marL="342900" indent="-342900"/>
            <a:r>
              <a:rPr lang="en-GB" dirty="0">
                <a:latin typeface="ProximaNova-n4"/>
              </a:rPr>
              <a:t>Growth mindset =  self-motivation, effectiveness and success (Dweck, 2017)</a:t>
            </a:r>
          </a:p>
          <a:p>
            <a:pPr marL="342900" indent="-342900"/>
            <a:endParaRPr lang="en-GB" dirty="0">
              <a:latin typeface="ProximaNova-n4"/>
            </a:endParaRPr>
          </a:p>
          <a:p>
            <a:pPr marL="342900" indent="-342900"/>
            <a:r>
              <a:rPr lang="en-GB" dirty="0">
                <a:latin typeface="ProximaNova-n4"/>
              </a:rPr>
              <a:t>Focus is on effort not results</a:t>
            </a:r>
          </a:p>
        </p:txBody>
      </p:sp>
    </p:spTree>
    <p:extLst>
      <p:ext uri="{BB962C8B-B14F-4D97-AF65-F5344CB8AC3E}">
        <p14:creationId xmlns:p14="http://schemas.microsoft.com/office/powerpoint/2010/main" val="31900748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8F5CCE-4B9A-9DED-E7C7-CEC73CBE80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How to achieve a growth mindset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B8389F-2927-2BC8-63DC-711338B24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342900" indent="-342900"/>
            <a:r>
              <a:rPr lang="en-GB" dirty="0">
                <a:latin typeface="ProximaNova-n4"/>
              </a:rPr>
              <a:t>Listen to yourself</a:t>
            </a:r>
          </a:p>
          <a:p>
            <a:endParaRPr lang="en-GB" dirty="0">
              <a:latin typeface="ProximaNova-n4"/>
            </a:endParaRPr>
          </a:p>
          <a:p>
            <a:pPr marL="342900" indent="-342900"/>
            <a:r>
              <a:rPr lang="en-GB" dirty="0">
                <a:latin typeface="ProximaNova-n4"/>
              </a:rPr>
              <a:t>Recognise you have a choice</a:t>
            </a:r>
          </a:p>
          <a:p>
            <a:endParaRPr lang="en-GB" dirty="0">
              <a:latin typeface="ProximaNova-n4"/>
            </a:endParaRPr>
          </a:p>
          <a:p>
            <a:pPr marL="342900" indent="-342900"/>
            <a:r>
              <a:rPr lang="en-GB" dirty="0">
                <a:latin typeface="ProximaNova-n4"/>
              </a:rPr>
              <a:t>Challenge your fixed mindset</a:t>
            </a:r>
          </a:p>
          <a:p>
            <a:pPr marL="342900" indent="-342900"/>
            <a:endParaRPr lang="en-GB" dirty="0">
              <a:latin typeface="ProximaNova-n4"/>
            </a:endParaRPr>
          </a:p>
          <a:p>
            <a:pPr marL="342900" indent="-342900"/>
            <a:r>
              <a:rPr lang="en-GB" dirty="0">
                <a:latin typeface="ProximaNova-n4"/>
              </a:rPr>
              <a:t>Take action</a:t>
            </a:r>
          </a:p>
          <a:p>
            <a:pPr marL="0" indent="0" algn="r">
              <a:buNone/>
            </a:pPr>
            <a:r>
              <a:rPr lang="en-GB" dirty="0">
                <a:latin typeface="ProximaNova-n4"/>
              </a:rPr>
              <a:t>(Dweck, 2017)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46235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70214-48EF-4004-9041-2C361940C9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Research on growth mindset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A5D4DF-313C-90DC-4133-1FE1DBD852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>
              <a:latin typeface="ProximaNova-n4"/>
            </a:endParaRPr>
          </a:p>
          <a:p>
            <a:r>
              <a:rPr lang="en-GB" dirty="0">
                <a:latin typeface="ProximaNova-n4"/>
              </a:rPr>
              <a:t>‘</a:t>
            </a:r>
            <a:r>
              <a:rPr lang="en-GB" i="1" dirty="0">
                <a:latin typeface="ProximaNova-n4"/>
              </a:rPr>
              <a:t>Research on growth mindset – the belief that intellectual ability can be developed – has found that a growth mindset can lead to greater resilience and academic achievement among students facing difficulties.’ </a:t>
            </a:r>
          </a:p>
          <a:p>
            <a:endParaRPr lang="en-GB" i="1" dirty="0">
              <a:latin typeface="ProximaNova-n4"/>
            </a:endParaRPr>
          </a:p>
          <a:p>
            <a:pPr marL="0" indent="0" algn="r">
              <a:buNone/>
            </a:pPr>
            <a:r>
              <a:rPr lang="en-GB" i="1" dirty="0">
                <a:latin typeface="ProximaNova-n4"/>
              </a:rPr>
              <a:t>(Yeager &amp; Dweck, p.1270, 2020)</a:t>
            </a:r>
            <a:endParaRPr lang="en-GB" dirty="0">
              <a:latin typeface="ProximaNova-n4"/>
            </a:endParaRPr>
          </a:p>
        </p:txBody>
      </p:sp>
    </p:spTree>
    <p:extLst>
      <p:ext uri="{BB962C8B-B14F-4D97-AF65-F5344CB8AC3E}">
        <p14:creationId xmlns:p14="http://schemas.microsoft.com/office/powerpoint/2010/main" val="13573994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B1ECB3-BAD2-A602-F57E-352355CE2A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3100" dirty="0">
                <a:cs typeface="Segoe UI Light"/>
              </a:rPr>
              <a:t>Let’s focus on some specific skills for employability </a:t>
            </a:r>
            <a:br>
              <a:rPr lang="en-GB" sz="3100" dirty="0">
                <a:cs typeface="Segoe UI Light"/>
              </a:rPr>
            </a:br>
            <a:r>
              <a:rPr lang="en-GB" sz="3100" dirty="0">
                <a:cs typeface="Segoe UI Light"/>
              </a:rPr>
              <a:t>in the 21</a:t>
            </a:r>
            <a:r>
              <a:rPr lang="en-GB" sz="3100" baseline="30000" dirty="0">
                <a:cs typeface="Segoe UI Light"/>
              </a:rPr>
              <a:t>st</a:t>
            </a:r>
            <a:r>
              <a:rPr lang="en-GB" sz="3100" dirty="0">
                <a:cs typeface="Segoe UI Light"/>
              </a:rPr>
              <a:t> century:</a:t>
            </a:r>
            <a:br>
              <a:rPr lang="en-GB" dirty="0">
                <a:cs typeface="Segoe UI Light"/>
              </a:rPr>
            </a:br>
            <a:r>
              <a:rPr lang="en-GB" dirty="0">
                <a:cs typeface="Segoe UI Light"/>
              </a:rPr>
              <a:t>2.</a:t>
            </a:r>
            <a:r>
              <a:rPr lang="en-US" dirty="0">
                <a:cs typeface="Segoe UI Light"/>
              </a:rPr>
              <a:t>Catalytic Leadership - agents of change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D8BC17-1B62-C315-B9CD-C6FACB3925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>
                <a:latin typeface="Open Sans" panose="020B0606030504020204" pitchFamily="34" charset="0"/>
              </a:rPr>
              <a:t>‘</a:t>
            </a:r>
            <a:r>
              <a:rPr lang="en-GB" i="1" dirty="0">
                <a:latin typeface="Open Sans" panose="020B0606030504020204" pitchFamily="34" charset="0"/>
              </a:rPr>
              <a:t>A catalyst is defined as an agent that provokes or speeds significant change or action. A catalytic leader, then, is an agent of change</a:t>
            </a:r>
            <a:r>
              <a:rPr lang="en-GB" dirty="0">
                <a:latin typeface="Open Sans" panose="020B0606030504020204" pitchFamily="34" charset="0"/>
              </a:rPr>
              <a:t>.’                 (Attaway, p.4, 2022)</a:t>
            </a:r>
          </a:p>
          <a:p>
            <a:endParaRPr lang="en-GB" dirty="0">
              <a:latin typeface="Open Sans" panose="020B0606030504020204" pitchFamily="34" charset="0"/>
            </a:endParaRPr>
          </a:p>
          <a:p>
            <a:pPr marL="0" indent="0">
              <a:buNone/>
            </a:pPr>
            <a:r>
              <a:rPr lang="en-GB" i="1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This does </a:t>
            </a:r>
            <a:r>
              <a:rPr lang="en-GB" b="1" i="1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not</a:t>
            </a:r>
            <a:r>
              <a:rPr lang="en-GB" i="1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come from colleagues </a:t>
            </a:r>
            <a:r>
              <a:rPr lang="en-GB" b="1" i="1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above,</a:t>
            </a:r>
            <a:r>
              <a:rPr lang="en-GB" i="1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neither is it  led from the </a:t>
            </a:r>
            <a:r>
              <a:rPr lang="en-GB" b="1" i="1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front</a:t>
            </a:r>
            <a:r>
              <a:rPr lang="en-GB" i="1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.</a:t>
            </a:r>
          </a:p>
          <a:p>
            <a:pPr marL="0" indent="0">
              <a:buNone/>
            </a:pPr>
            <a:r>
              <a:rPr lang="en-GB" i="1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This comes from anywhere and everywhere.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(Reed and Canning, 2012)</a:t>
            </a:r>
            <a:endParaRPr lang="en-GB" sz="1600" dirty="0">
              <a:latin typeface="Open Sans" panose="020B0606030504020204" pitchFamily="34" charset="0"/>
            </a:endParaRPr>
          </a:p>
          <a:p>
            <a:endParaRPr lang="en-GB" sz="3200" dirty="0">
              <a:latin typeface="Open Sans" panose="020B0606030504020204" pitchFamily="34" charset="0"/>
            </a:endParaRPr>
          </a:p>
          <a:p>
            <a:pPr algn="ctr"/>
            <a:r>
              <a:rPr lang="en-GB" sz="3600" b="1" dirty="0">
                <a:latin typeface="Open Sans" panose="020B0606030504020204" pitchFamily="34" charset="0"/>
              </a:rPr>
              <a:t>Anyone can be a catalytic leader – especially you!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50221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D1041D-8F3A-D439-DC18-20AAA006EF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Catalytic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39CB69-BAB0-FCCB-8652-71EE73BEAE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catalytic leader can:</a:t>
            </a:r>
          </a:p>
          <a:p>
            <a:pPr marL="342900" indent="-34290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Identify the problem/issue</a:t>
            </a:r>
          </a:p>
          <a:p>
            <a:pPr marL="342900" indent="-34290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Communicate it</a:t>
            </a:r>
          </a:p>
          <a:p>
            <a:pPr marL="342900" indent="-34290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Involve others in solution-finding</a:t>
            </a:r>
          </a:p>
          <a:p>
            <a:pPr marL="342900" indent="-34290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Maintain engagement with the issue and sustain the engagement and interest of others</a:t>
            </a:r>
            <a:endParaRPr lang="en-GB" sz="5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5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You do not need to be a manager to be a catalytic leader</a:t>
            </a:r>
          </a:p>
          <a:p>
            <a:pPr marL="0" indent="0" algn="ctr">
              <a:buNone/>
            </a:pPr>
            <a:endParaRPr lang="en-GB" sz="2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‘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 leader with authority by job title can impose change, but a catalytic leader brings change through progressive action.’ </a:t>
            </a:r>
          </a:p>
          <a:p>
            <a:pPr marL="0" indent="0" algn="r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(Reed and Canning, 2012, cited in Siraj-Blatchford a Hallett, 2014, p. 103)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551635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CDAA24-7444-55A7-8DCF-3337F1B1F3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Catalytic leaders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EEE7C-9D15-AD32-6E3C-409F248C3B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342900" indent="-342900"/>
            <a:r>
              <a:rPr lang="en-GB" dirty="0"/>
              <a:t>Position of </a:t>
            </a:r>
            <a:r>
              <a:rPr lang="en-GB" b="1" dirty="0"/>
              <a:t>influence</a:t>
            </a:r>
            <a:r>
              <a:rPr lang="en-GB" dirty="0"/>
              <a:t> </a:t>
            </a:r>
            <a:r>
              <a:rPr lang="en-GB" b="1" dirty="0"/>
              <a:t>rather than </a:t>
            </a:r>
            <a:r>
              <a:rPr lang="en-GB" dirty="0"/>
              <a:t>position of </a:t>
            </a:r>
            <a:r>
              <a:rPr lang="en-GB" b="1" dirty="0"/>
              <a:t>authority</a:t>
            </a:r>
            <a:r>
              <a:rPr lang="en-GB" dirty="0"/>
              <a:t> is key to becoming a change agent</a:t>
            </a:r>
          </a:p>
          <a:p>
            <a:pPr marL="342900" indent="-342900"/>
            <a:r>
              <a:rPr lang="en-GB" dirty="0"/>
              <a:t>Change through small incremental steps</a:t>
            </a:r>
          </a:p>
          <a:p>
            <a:pPr marL="342900" indent="-342900"/>
            <a:r>
              <a:rPr lang="en-GB" dirty="0"/>
              <a:t>Change through recognition of potential rather than imposed from above</a:t>
            </a:r>
          </a:p>
          <a:p>
            <a:pPr marL="342900" indent="-342900"/>
            <a:r>
              <a:rPr lang="en-GB" dirty="0"/>
              <a:t>Creative and dynamic process rather than a set of attitudes and behaviours</a:t>
            </a:r>
          </a:p>
          <a:p>
            <a:pPr marL="342900" indent="-342900"/>
            <a:r>
              <a:rPr lang="en-GB" dirty="0"/>
              <a:t>Non-directive</a:t>
            </a:r>
          </a:p>
          <a:p>
            <a:pPr marL="342900" indent="-342900"/>
            <a:r>
              <a:rPr lang="en-GB" dirty="0"/>
              <a:t>Links to Vygotsky’s ZPD (e.g. LSAs support &amp; collaborate with each other to bring about change) </a:t>
            </a:r>
            <a:r>
              <a:rPr lang="en-GB" sz="1400" dirty="0"/>
              <a:t>(McDowall Clark, 2012)</a:t>
            </a:r>
            <a:endParaRPr lang="en-GB" dirty="0"/>
          </a:p>
          <a:p>
            <a:pPr marL="342900" indent="-342900"/>
            <a:endParaRPr lang="en-GB" dirty="0"/>
          </a:p>
          <a:p>
            <a:pPr marL="342900" indent="-342900"/>
            <a:r>
              <a:rPr lang="en-GB" dirty="0"/>
              <a:t>Do you know a catalytic leader in your work place? Are you one?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253679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A12B12-BC7F-9BCE-35BE-3EC5056C3C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What is your current skill set?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680D6D-9B59-47A7-DF4F-1AA16B6798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/>
            <a:r>
              <a:rPr lang="en-GB" dirty="0"/>
              <a:t>Tools to get your foot in the door of a prospective employer </a:t>
            </a:r>
          </a:p>
          <a:p>
            <a:pPr marL="0" indent="0" algn="r">
              <a:buNone/>
            </a:pPr>
            <a:r>
              <a:rPr lang="en-GB" sz="1600" dirty="0"/>
              <a:t>(Morgan, 2020) </a:t>
            </a:r>
          </a:p>
          <a:p>
            <a:endParaRPr lang="en-GB" dirty="0"/>
          </a:p>
          <a:p>
            <a:pPr marL="457200" indent="-457200"/>
            <a:r>
              <a:rPr lang="en-GB" dirty="0"/>
              <a:t>Identifies your academic achievements, skills and competencies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960356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4CCD7A-A979-3D62-75A6-6E2FAF0046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Which skills and competencies will you list?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0CB915-F5FB-89F9-6F23-138C0ECCAF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A Zander letter can help you to </a:t>
            </a:r>
          </a:p>
          <a:p>
            <a:endParaRPr lang="en-GB" dirty="0"/>
          </a:p>
          <a:p>
            <a:r>
              <a:rPr lang="en-GB" dirty="0"/>
              <a:t>identify your skills and competencies.</a:t>
            </a:r>
          </a:p>
          <a:p>
            <a:endParaRPr lang="en-GB" dirty="0"/>
          </a:p>
          <a:p>
            <a:r>
              <a:rPr lang="en-GB" dirty="0"/>
              <a:t>‘The art of possibility’ – identifying the best you can be</a:t>
            </a:r>
          </a:p>
          <a:p>
            <a:endParaRPr lang="en-GB" dirty="0"/>
          </a:p>
          <a:p>
            <a:pPr marL="0" indent="0" algn="r">
              <a:buNone/>
            </a:pPr>
            <a:r>
              <a:rPr lang="en-GB" dirty="0"/>
              <a:t>(Zander, 2000)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006839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07ED06-9178-83B2-0542-162D11E71D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 Zander letter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B8A358-ED7D-555C-6F96-E6B249CED7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dirty="0"/>
              <a:t>Students are told they have achieved an A grade. They write a letter to themselves in the future which identifies the skills they developed to achieve this.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364075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6EB8E3-AC0B-C15E-173F-A7763CB576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 Zander letter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C1996C-BE46-24D4-B1C6-F49016218B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en-GB" dirty="0">
              <a:hlinkClick r:id="rId2"/>
            </a:endParaRPr>
          </a:p>
          <a:p>
            <a:pPr marL="0" indent="0" algn="ctr">
              <a:buNone/>
            </a:pPr>
            <a:endParaRPr lang="en-GB" dirty="0">
              <a:hlinkClick r:id="rId2"/>
            </a:endParaRPr>
          </a:p>
          <a:p>
            <a:pPr marL="0" indent="0" algn="ctr">
              <a:buNone/>
            </a:pPr>
            <a:r>
              <a:rPr lang="en-GB" dirty="0">
                <a:hlinkClick r:id="rId2"/>
              </a:rPr>
              <a:t>Benjamin Zander- Give Yourself an A - YouTube</a:t>
            </a:r>
            <a:endParaRPr lang="en-US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294296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02152A-C469-770B-2AFE-68058BAAEA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Zander letter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69C089-08C8-900F-34E0-FE6C4640DD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US" dirty="0"/>
          </a:p>
          <a:p>
            <a:pPr marL="0" indent="0" algn="ctr">
              <a:buNone/>
            </a:pPr>
            <a:r>
              <a:rPr lang="en-US" dirty="0"/>
              <a:t>Identify some of the skills you have developed through the Foundation degree so far…….</a:t>
            </a:r>
            <a:endParaRPr lang="en-GB" sz="1400" dirty="0">
              <a:ea typeface="Calibri" panose="020F050202020403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053866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3550E-8F81-2835-AD69-24969A55F8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Component 1 Element 1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113006-7863-191E-6E9E-6EAF790D29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algn="ctr"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457200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Write a Zander letter to yourself (600 words).</a:t>
            </a:r>
            <a:endParaRPr lang="en-GB" dirty="0"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159417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607556-F0FB-99C3-35E2-C01C8B981D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Next week:  </a:t>
            </a:r>
            <a:r>
              <a:rPr lang="en-GB" sz="2800" b="1" u="sng" dirty="0">
                <a:solidFill>
                  <a:srgbClr val="FF0000"/>
                </a:solidFill>
              </a:rPr>
              <a:t>Wednesday 17</a:t>
            </a:r>
            <a:r>
              <a:rPr lang="en-GB" sz="2800" b="1" u="sng" baseline="30000" dirty="0">
                <a:solidFill>
                  <a:srgbClr val="FF0000"/>
                </a:solidFill>
              </a:rPr>
              <a:t>th</a:t>
            </a:r>
            <a:r>
              <a:rPr lang="en-GB" sz="2800" b="1" u="sng" dirty="0">
                <a:solidFill>
                  <a:srgbClr val="FF0000"/>
                </a:solidFill>
              </a:rPr>
              <a:t> September</a:t>
            </a:r>
            <a:br>
              <a:rPr lang="en-GB" sz="2800" dirty="0">
                <a:solidFill>
                  <a:srgbClr val="FF0000"/>
                </a:solidFill>
              </a:rPr>
            </a:br>
            <a:r>
              <a:rPr lang="en-GB" sz="2800" dirty="0">
                <a:solidFill>
                  <a:srgbClr val="FF0000"/>
                </a:solidFill>
              </a:rPr>
              <a:t>Our guest speaker will be delivering content to support Elements 2 &amp; 3</a:t>
            </a: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34CAD7-12D0-034F-DAFA-7491A7D5E0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u="sng" dirty="0">
                <a:cs typeface="Segoe UI"/>
              </a:rPr>
              <a:t>Elements 2 and 3</a:t>
            </a:r>
            <a:r>
              <a:rPr lang="en-GB" dirty="0">
                <a:cs typeface="Segoe UI"/>
              </a:rPr>
              <a:t>: </a:t>
            </a:r>
            <a:r>
              <a:rPr lang="en-GB" b="1" u="sng" dirty="0">
                <a:cs typeface="Segoe UI"/>
              </a:rPr>
              <a:t>Choose from 2 </a:t>
            </a:r>
            <a:r>
              <a:rPr lang="en-GB" dirty="0">
                <a:cs typeface="Segoe UI"/>
              </a:rPr>
              <a:t>of the following-</a:t>
            </a:r>
          </a:p>
          <a:p>
            <a:pPr marL="342900" indent="-342900"/>
            <a:r>
              <a:rPr lang="en-GB" b="1" dirty="0">
                <a:cs typeface="Segoe UI"/>
              </a:rPr>
              <a:t>Build a Personal Development Plan (PDP) </a:t>
            </a:r>
            <a:r>
              <a:rPr lang="en-GB" dirty="0">
                <a:cs typeface="Segoe UI"/>
              </a:rPr>
              <a:t>which identifies skills you will need to be successful in your chosen field &amp; how you plan to develop them (700 words) [A template is provided]</a:t>
            </a:r>
          </a:p>
          <a:p>
            <a:pPr marL="342900" indent="-342900"/>
            <a:r>
              <a:rPr lang="en-GB" b="1" dirty="0">
                <a:cs typeface="Segoe UI"/>
              </a:rPr>
              <a:t>Produce a professional CV </a:t>
            </a:r>
            <a:r>
              <a:rPr lang="en-GB" dirty="0">
                <a:cs typeface="Segoe UI"/>
              </a:rPr>
              <a:t>(700 words) [A template is provided]</a:t>
            </a:r>
          </a:p>
          <a:p>
            <a:pPr marL="342900" indent="-342900"/>
            <a:r>
              <a:rPr lang="en-GB" b="1" dirty="0">
                <a:cs typeface="Segoe UI"/>
              </a:rPr>
              <a:t>Write a personal statement applying for a postgraduate degree </a:t>
            </a:r>
            <a:r>
              <a:rPr lang="en-GB" dirty="0">
                <a:cs typeface="Segoe UI"/>
              </a:rPr>
              <a:t>(700 words)</a:t>
            </a:r>
          </a:p>
          <a:p>
            <a:pPr marL="342900" indent="-342900"/>
            <a:r>
              <a:rPr lang="en-GB" b="1" dirty="0">
                <a:cs typeface="Segoe UI"/>
              </a:rPr>
              <a:t>Write a cover letter applying for a job </a:t>
            </a:r>
            <a:r>
              <a:rPr lang="en-GB" dirty="0">
                <a:cs typeface="Segoe UI"/>
              </a:rPr>
              <a:t>based on your plans for the future (700 words)</a:t>
            </a:r>
          </a:p>
          <a:p>
            <a:r>
              <a:rPr lang="en-GB" dirty="0">
                <a:solidFill>
                  <a:srgbClr val="FF0000"/>
                </a:solidFill>
              </a:rPr>
              <a:t>Reminder: A separate link has been sent to you for </a:t>
            </a:r>
            <a:r>
              <a:rPr lang="en-GB">
                <a:solidFill>
                  <a:srgbClr val="FF0000"/>
                </a:solidFill>
              </a:rPr>
              <a:t>this session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761780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C97A32-DBDD-8B1E-4001-216A06233B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27AA7F-DBAA-039B-F65B-364428DD18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33338" y="1825626"/>
            <a:ext cx="11025188" cy="3640897"/>
          </a:xfrm>
        </p:spPr>
        <p:txBody>
          <a:bodyPr>
            <a:normAutofit fontScale="40000" lnSpcReduction="20000"/>
          </a:bodyPr>
          <a:lstStyle/>
          <a:p>
            <a:pPr marL="457200" algn="just">
              <a:lnSpc>
                <a:spcPct val="150000"/>
              </a:lnSpc>
            </a:pPr>
            <a:r>
              <a:rPr lang="en-GB" dirty="0">
                <a:latin typeface="Roboto" panose="02000000000000000000" pitchFamily="2" charset="0"/>
              </a:rPr>
              <a:t>Attaway, W.C. (2022) </a:t>
            </a:r>
            <a:r>
              <a:rPr lang="en-GB" i="1" dirty="0">
                <a:latin typeface="Roboto" panose="02000000000000000000" pitchFamily="2" charset="0"/>
              </a:rPr>
              <a:t>Catalytic Leadership: 12 keys to becoming an intentional leader who makes a difference. </a:t>
            </a:r>
            <a:r>
              <a:rPr lang="en-GB" dirty="0">
                <a:latin typeface="Roboto" panose="02000000000000000000" pitchFamily="2" charset="0"/>
              </a:rPr>
              <a:t>Washington D.C. : </a:t>
            </a:r>
            <a:r>
              <a:rPr lang="en-GB" dirty="0" err="1">
                <a:latin typeface="Roboto" panose="02000000000000000000" pitchFamily="2" charset="0"/>
              </a:rPr>
              <a:t>Eriall</a:t>
            </a:r>
            <a:r>
              <a:rPr lang="en-GB" dirty="0">
                <a:latin typeface="Roboto" panose="02000000000000000000" pitchFamily="2" charset="0"/>
              </a:rPr>
              <a:t> Press</a:t>
            </a:r>
          </a:p>
          <a:p>
            <a:pPr marL="457200" algn="just">
              <a:lnSpc>
                <a:spcPct val="150000"/>
              </a:lnSpc>
            </a:pPr>
            <a:r>
              <a:rPr lang="en-GB" dirty="0">
                <a:latin typeface="Roboto" panose="02000000000000000000" pitchFamily="2" charset="0"/>
              </a:rPr>
              <a:t>Dweck, C.S. (2017) </a:t>
            </a:r>
            <a:r>
              <a:rPr lang="en-GB" i="1" dirty="0">
                <a:latin typeface="Roboto" panose="02000000000000000000" pitchFamily="2" charset="0"/>
              </a:rPr>
              <a:t>Changing the way you think to fulfil your potential (6</a:t>
            </a:r>
            <a:r>
              <a:rPr lang="en-GB" i="1" baseline="30000" dirty="0">
                <a:latin typeface="Roboto" panose="02000000000000000000" pitchFamily="2" charset="0"/>
              </a:rPr>
              <a:t>th</a:t>
            </a:r>
            <a:r>
              <a:rPr lang="en-GB" i="1" dirty="0">
                <a:latin typeface="Roboto" panose="02000000000000000000" pitchFamily="2" charset="0"/>
              </a:rPr>
              <a:t> </a:t>
            </a:r>
            <a:r>
              <a:rPr lang="en-GB" i="1" dirty="0" err="1">
                <a:latin typeface="Roboto" panose="02000000000000000000" pitchFamily="2" charset="0"/>
              </a:rPr>
              <a:t>Edn</a:t>
            </a:r>
            <a:r>
              <a:rPr lang="en-GB" i="1" dirty="0">
                <a:latin typeface="Roboto" panose="02000000000000000000" pitchFamily="2" charset="0"/>
              </a:rPr>
              <a:t>..) </a:t>
            </a:r>
            <a:r>
              <a:rPr lang="en-GB" dirty="0">
                <a:latin typeface="Roboto" panose="02000000000000000000" pitchFamily="2" charset="0"/>
              </a:rPr>
              <a:t>London</a:t>
            </a:r>
            <a:r>
              <a:rPr lang="en-GB" i="1" dirty="0">
                <a:latin typeface="Roboto" panose="02000000000000000000" pitchFamily="2" charset="0"/>
              </a:rPr>
              <a:t>: </a:t>
            </a:r>
            <a:r>
              <a:rPr lang="en-GB" dirty="0">
                <a:latin typeface="Roboto" panose="02000000000000000000" pitchFamily="2" charset="0"/>
              </a:rPr>
              <a:t>Robinson </a:t>
            </a:r>
          </a:p>
          <a:p>
            <a:pPr marL="457200" algn="just">
              <a:lnSpc>
                <a:spcPct val="150000"/>
              </a:lnSpc>
            </a:pPr>
            <a:r>
              <a:rPr lang="en-GB" dirty="0">
                <a:latin typeface="Roboto" panose="02000000000000000000" pitchFamily="2" charset="0"/>
              </a:rPr>
              <a:t>McDowall Clark, R. (2012) ‘‘I’ve never thought of myself as a leader but…’: the Early Years Professional and catalytic leadership’ </a:t>
            </a:r>
            <a:r>
              <a:rPr lang="en-GB" i="1" dirty="0">
                <a:latin typeface="Roboto" panose="02000000000000000000" pitchFamily="2" charset="0"/>
              </a:rPr>
              <a:t>European Early Childhood Education Research Journal </a:t>
            </a:r>
            <a:r>
              <a:rPr lang="en-GB" dirty="0">
                <a:latin typeface="Roboto" panose="02000000000000000000" pitchFamily="2" charset="0"/>
              </a:rPr>
              <a:t>Vol. 20, No. 3, September 2012, pp391–401 Available at </a:t>
            </a:r>
            <a:r>
              <a:rPr lang="en-GB" dirty="0">
                <a:hlinkClick r:id="rId2"/>
              </a:rPr>
              <a:t>‘I've never thought of myself as a leader but…’: the Early Years Professional and catalytic leadership (tandfonline.com)</a:t>
            </a:r>
            <a:r>
              <a:rPr lang="en-GB" dirty="0"/>
              <a:t> (Accessed 20.08.2025)</a:t>
            </a:r>
            <a:endParaRPr lang="en-GB" dirty="0">
              <a:latin typeface="Roboto" panose="02000000000000000000" pitchFamily="2" charset="0"/>
            </a:endParaRPr>
          </a:p>
          <a:p>
            <a:pPr marL="457200" algn="just">
              <a:lnSpc>
                <a:spcPct val="150000"/>
              </a:lnSpc>
            </a:pPr>
            <a:r>
              <a:rPr lang="en-GB" dirty="0">
                <a:latin typeface="Roboto" panose="02000000000000000000" pitchFamily="2" charset="0"/>
              </a:rPr>
              <a:t>Morgan, J. (2020) </a:t>
            </a:r>
            <a:r>
              <a:rPr lang="en-GB" i="1" dirty="0">
                <a:latin typeface="Roboto" panose="02000000000000000000" pitchFamily="2" charset="0"/>
              </a:rPr>
              <a:t>The Future Leader: 9 Skills and Mindsets to achieve in the next decade. </a:t>
            </a:r>
            <a:r>
              <a:rPr lang="en-GB" dirty="0">
                <a:latin typeface="Roboto" panose="02000000000000000000" pitchFamily="2" charset="0"/>
              </a:rPr>
              <a:t>New Jersey</a:t>
            </a:r>
            <a:r>
              <a:rPr lang="en-GB" i="1" dirty="0">
                <a:latin typeface="Roboto" panose="02000000000000000000" pitchFamily="2" charset="0"/>
              </a:rPr>
              <a:t>: </a:t>
            </a:r>
            <a:r>
              <a:rPr lang="en-GB" dirty="0">
                <a:latin typeface="Roboto" panose="02000000000000000000" pitchFamily="2" charset="0"/>
              </a:rPr>
              <a:t>Wiley</a:t>
            </a:r>
          </a:p>
          <a:p>
            <a:pPr marL="457200" algn="just">
              <a:lnSpc>
                <a:spcPct val="150000"/>
              </a:lnSpc>
            </a:pPr>
            <a:r>
              <a:rPr lang="en-GB" dirty="0">
                <a:latin typeface="Roboto" panose="02000000000000000000" pitchFamily="2" charset="0"/>
              </a:rPr>
              <a:t>Reed, M. and Canning, N. (2012) </a:t>
            </a:r>
            <a:r>
              <a:rPr lang="en-GB" i="1" dirty="0">
                <a:latin typeface="Roboto" panose="02000000000000000000" pitchFamily="2" charset="0"/>
              </a:rPr>
              <a:t>Implementing quality improvement and change in the Early Years. London: Sage</a:t>
            </a:r>
          </a:p>
          <a:p>
            <a:pPr marL="457200" algn="just">
              <a:lnSpc>
                <a:spcPct val="150000"/>
              </a:lnSpc>
            </a:pPr>
            <a:r>
              <a:rPr lang="en-GB" dirty="0">
                <a:latin typeface="Roboto" panose="02000000000000000000" pitchFamily="2" charset="0"/>
              </a:rPr>
              <a:t>Siraj-Blatchford, I and Hallet, E. (2014) </a:t>
            </a:r>
            <a:r>
              <a:rPr lang="en-GB" i="1" dirty="0">
                <a:latin typeface="Roboto" panose="02000000000000000000" pitchFamily="2" charset="0"/>
              </a:rPr>
              <a:t>Effective and caring leadership in the Early Years. London: Sage Publications</a:t>
            </a:r>
          </a:p>
          <a:p>
            <a:pPr marL="457200" algn="just">
              <a:lnSpc>
                <a:spcPct val="150000"/>
              </a:lnSpc>
            </a:pPr>
            <a:r>
              <a:rPr lang="en-GB" dirty="0">
                <a:latin typeface="Roboto" panose="02000000000000000000" pitchFamily="2" charset="0"/>
              </a:rPr>
              <a:t>Yeager, D. and Dweck, C.S. (2020) ‘What can be learned from growth mindset controversies?’ </a:t>
            </a:r>
            <a:r>
              <a:rPr lang="en-GB" i="1" dirty="0">
                <a:latin typeface="Roboto" panose="02000000000000000000" pitchFamily="2" charset="0"/>
              </a:rPr>
              <a:t>American Psychologist </a:t>
            </a:r>
            <a:r>
              <a:rPr lang="en-GB" dirty="0">
                <a:latin typeface="Roboto" panose="02000000000000000000" pitchFamily="2" charset="0"/>
              </a:rPr>
              <a:t>75(9) pp1269-1284 </a:t>
            </a:r>
            <a:r>
              <a:rPr lang="en-GB" dirty="0">
                <a:latin typeface="Arial" panose="020B0604020202020204" pitchFamily="34" charset="0"/>
              </a:rPr>
              <a:t>. Available at </a:t>
            </a:r>
            <a:r>
              <a:rPr lang="en-GB" dirty="0">
                <a:hlinkClick r:id="rId3"/>
              </a:rPr>
              <a:t>What can be learned from growth mindset controversies? (apa.org)</a:t>
            </a:r>
            <a:r>
              <a:rPr lang="en-GB" dirty="0">
                <a:latin typeface="Arial" panose="020B0604020202020204" pitchFamily="34" charset="0"/>
              </a:rPr>
              <a:t> (Accessed 20.08.2025)</a:t>
            </a:r>
            <a:endParaRPr lang="en-GB" i="1" dirty="0">
              <a:latin typeface="Roboto" panose="02000000000000000000" pitchFamily="2" charset="0"/>
            </a:endParaRPr>
          </a:p>
          <a:p>
            <a:pPr marL="457200" algn="just">
              <a:lnSpc>
                <a:spcPct val="150000"/>
              </a:lnSpc>
            </a:pPr>
            <a:r>
              <a:rPr lang="en-GB" dirty="0">
                <a:latin typeface="Roboto" panose="02000000000000000000" pitchFamily="2" charset="0"/>
              </a:rPr>
              <a:t>Zander, R.S. and Zander, B. (2000) </a:t>
            </a:r>
            <a:r>
              <a:rPr lang="en-GB" i="1" dirty="0">
                <a:latin typeface="Roboto" panose="02000000000000000000" pitchFamily="2" charset="0"/>
              </a:rPr>
              <a:t>The Art of Possibility: Transforming Professional and Personal Life (1</a:t>
            </a:r>
            <a:r>
              <a:rPr lang="en-GB" i="1" baseline="30000" dirty="0">
                <a:latin typeface="Roboto" panose="02000000000000000000" pitchFamily="2" charset="0"/>
              </a:rPr>
              <a:t>st</a:t>
            </a:r>
            <a:r>
              <a:rPr lang="en-GB" i="1" dirty="0">
                <a:latin typeface="Roboto" panose="02000000000000000000" pitchFamily="2" charset="0"/>
              </a:rPr>
              <a:t> </a:t>
            </a:r>
            <a:r>
              <a:rPr lang="en-GB" i="1" dirty="0" err="1">
                <a:latin typeface="Roboto" panose="02000000000000000000" pitchFamily="2" charset="0"/>
              </a:rPr>
              <a:t>Edn</a:t>
            </a:r>
            <a:r>
              <a:rPr lang="en-GB" i="1" dirty="0">
                <a:latin typeface="Roboto" panose="02000000000000000000" pitchFamily="2" charset="0"/>
              </a:rPr>
              <a:t>.). </a:t>
            </a:r>
            <a:r>
              <a:rPr lang="en-GB" dirty="0">
                <a:latin typeface="Roboto" panose="02000000000000000000" pitchFamily="2" charset="0"/>
              </a:rPr>
              <a:t>Massachusetts: Harvard Business School Press</a:t>
            </a:r>
            <a:endParaRPr lang="en-GB" dirty="0">
              <a:ea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1582414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3ADACCA7-A0F1-4AED-8127-65658204012C}"/>
    </a:ext>
  </a:extLst>
</a:theme>
</file>

<file path=ppt/theme/theme2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Standard_2023 Accessible" id="{5B2C1888-8C3F-4C68-BAF5-167F4168EEEB}" vid="{86883F0F-287E-4407-A9BD-FB3F2413EBF2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UWTSD_Powerpoint Template Accessible Widescreen_2023 Sept</Template>
  <TotalTime>0</TotalTime>
  <Words>1483</Words>
  <Application>Microsoft Office PowerPoint</Application>
  <PresentationFormat>Widescreen</PresentationFormat>
  <Paragraphs>147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22</vt:i4>
      </vt:variant>
    </vt:vector>
  </HeadingPairs>
  <TitlesOfParts>
    <vt:vector size="33" baseType="lpstr">
      <vt:lpstr>ProximaNova-n4</vt:lpstr>
      <vt:lpstr>Arial</vt:lpstr>
      <vt:lpstr>Calibri</vt:lpstr>
      <vt:lpstr>Calibri Light</vt:lpstr>
      <vt:lpstr>Open Sans</vt:lpstr>
      <vt:lpstr>Roboto</vt:lpstr>
      <vt:lpstr>Segoe UI</vt:lpstr>
      <vt:lpstr>Segoe UI Light</vt:lpstr>
      <vt:lpstr>Symbol</vt:lpstr>
      <vt:lpstr>UWTSD Holding Page</vt:lpstr>
      <vt:lpstr>Accessible 2</vt:lpstr>
      <vt:lpstr>ECIE5007</vt:lpstr>
      <vt:lpstr>Module Aims</vt:lpstr>
      <vt:lpstr>Learning Outcomes</vt:lpstr>
      <vt:lpstr>Delivery</vt:lpstr>
      <vt:lpstr>Content</vt:lpstr>
      <vt:lpstr>Assignment information: Component 1 </vt:lpstr>
      <vt:lpstr>Assignment information: Component 2</vt:lpstr>
      <vt:lpstr>Employability skills for the 21st century</vt:lpstr>
      <vt:lpstr>Let’s focus on some specific skills for employability  in the 21st century: 1.Growth Mindset - Carol Dweck </vt:lpstr>
      <vt:lpstr>How to achieve a growth mindset</vt:lpstr>
      <vt:lpstr>Research on growth mindset</vt:lpstr>
      <vt:lpstr>Let’s focus on some specific skills for employability  in the 21st century: 2.Catalytic Leadership - agents of change</vt:lpstr>
      <vt:lpstr>Catalytic leadership</vt:lpstr>
      <vt:lpstr>Catalytic leaders</vt:lpstr>
      <vt:lpstr>What is your current skill set?</vt:lpstr>
      <vt:lpstr>Which skills and competencies will you list?</vt:lpstr>
      <vt:lpstr>A Zander letter</vt:lpstr>
      <vt:lpstr>A Zander letter</vt:lpstr>
      <vt:lpstr>Zander letter</vt:lpstr>
      <vt:lpstr>Component 1 Element 1 </vt:lpstr>
      <vt:lpstr>Next week:  Wednesday 17th September Our guest speaker will be delivering content to support Elements 2 &amp; 3</vt:lpstr>
      <vt:lpstr>Reference list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Natasha Young</dc:creator>
  <cp:lastModifiedBy>Sue Ainsworth</cp:lastModifiedBy>
  <cp:revision>6</cp:revision>
  <dcterms:created xsi:type="dcterms:W3CDTF">2022-06-22T10:03:12Z</dcterms:created>
  <dcterms:modified xsi:type="dcterms:W3CDTF">2025-09-02T10:12:28Z</dcterms:modified>
</cp:coreProperties>
</file>