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5" r:id="rId6"/>
    <p:sldId id="261" r:id="rId7"/>
    <p:sldId id="262" r:id="rId8"/>
    <p:sldId id="263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8CE"/>
    <a:srgbClr val="75613D"/>
    <a:srgbClr val="555555"/>
    <a:srgbClr val="264E3B"/>
    <a:srgbClr val="FCFBF8"/>
    <a:srgbClr val="EEEAE2"/>
    <a:srgbClr val="F7F5F0"/>
    <a:srgbClr val="292929"/>
    <a:srgbClr val="704F4F"/>
    <a:srgbClr val="244E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6" autoAdjust="0"/>
    <p:restoredTop sz="94660"/>
  </p:normalViewPr>
  <p:slideViewPr>
    <p:cSldViewPr snapToGrid="0">
      <p:cViewPr varScale="1">
        <p:scale>
          <a:sx n="83" d="100"/>
          <a:sy n="83" d="100"/>
        </p:scale>
        <p:origin x="39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BD081F-2050-4926-ACF0-82B3BF5268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60B7A6-ABBE-4CC0-8792-4685302D0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48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058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E99C4-2EF1-9DCE-D69E-BDCF68BAE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08A5B1-AC8A-EDF1-12A2-E36EA98B75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BD79C7-1BF1-408D-313A-3A1EAF78E9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D5A6A2-A01F-2406-DF7A-94F35C40BD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52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8B1BC-486D-EB4B-BCE0-D4505B040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3642E6-34C1-6F4C-6082-9CBE42145D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45EA71-9097-2888-8335-2CBF4705D6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5003D1-3119-6540-9CB5-FBBF48DB5D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799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EB6AC-A329-5A07-D858-A08B05B9E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907DD9-C467-85E6-E916-AC50F9E46A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035F47-EEC8-8AB1-9663-B43459BAFF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A14C63-2AFB-8146-4EAF-46806785C7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13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70F979-8820-1AD5-6A72-839BE5CE6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BC3D57-4EA6-EBE7-67BD-59046404AB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0798B-C2CD-6A90-9DCD-812C0639FC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4CD45-8B05-2285-5879-1F90B5216D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91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4E6B0-A96F-3C9C-CE34-185F74417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EC225E-0855-07A0-1F25-A9C6B517A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6183E4-68B3-E2C1-2A15-795EFF1DAB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48183-8B3D-2351-D25E-E133B0B0CB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440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192E7-33F4-8328-74D8-AE36C89F8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28F2DD-5052-164F-2719-DF98A51209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4C335D-9542-6E73-B3F7-4021BE58A9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C4D67-E4EB-CF88-4319-51465EF998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9359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C4EC1-61D3-ABDC-0AA4-84AD91D29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AF5452-E457-D463-1161-D1C51E4D1F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793C16-E446-C316-2DF6-0D28A4748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7056B-C6E5-F12E-E43D-1F404812EF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0049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144A0-F77F-9289-4192-1CF6FE6FE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8FF294-7116-8DD2-8860-60169CC63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66585F-9022-D0DB-1EE1-5797C087CA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095203-6123-E91B-F99F-B0D59A3311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98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BE1CB-D044-2340-E3B4-370409A6F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5DB75E-3E1E-59A8-E6BC-FB7F561A4B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BFCDCD-A06A-5B9A-5D14-D26BC87EDA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8FB2DD-BAB4-F494-C61A-D5F6800466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60B7A6-ABBE-4CC0-8792-4685302D06E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32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927CB-76AF-B239-2F67-B38DA2282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D069B4-EA50-EB00-7D16-E59E29A85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3E160-1C38-E832-0D3F-8AAA5F6E9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B3F01-FF43-A87D-F7E6-605ABE391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26966-C302-67F6-FAC2-5312595F5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74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21818-BEDE-4699-C831-90A863715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741B0-EC76-3AE6-4F9A-E1DD64965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1E832-E446-7D42-6C10-51C9BAD2D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0FDAE-A7E0-BB2F-730D-FAD21865B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09C8F-6353-7591-5AB8-84C71D625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823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07456-31BE-5A90-EECD-24866A712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C410ED-02E4-42DE-7E15-AA2EEB0339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9E3AC-FE73-32C4-B2FE-63E23FB8C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4EAC9-BCE7-448D-1F21-45FE42FA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BD6A4-3BE2-F1FB-0370-FB2FB061B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01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2D75E-3B13-0430-5C6F-1716338B8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6A12E-0527-5A5B-0CE8-46C998C292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8E1D6-66FF-9EEF-6F89-9FA08095E3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C7118-A7C4-18C9-501B-CA4ECE1F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310361-E196-9F90-B564-2FA548BD9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61C189-6B87-C416-554F-B61F6F3E9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903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DDBE2-A456-C5A4-4570-95984192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3CCDD-492D-FFED-21E0-04404C2A7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C89CC-5359-7BA4-6EDD-63D3F0420E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515038-147E-C613-6BC4-78E5368B7E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708A16-1DC2-2BB7-BE9C-8897F1F931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0D0740-FAE3-9DFC-5FAE-9AD60AE5C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EF837E-9349-0300-FC7F-6CA0FCD2A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6A9424-77A2-E22C-38AF-082589F21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0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AD787-B1C8-24E2-A975-684CBF630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B503C-A005-4562-EBD8-500E16D34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85D85-8314-BC17-376D-A2FF75591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E35B60-8F5A-FF25-85B0-424105D52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9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99C879-A61F-D753-2E5D-48E2BCBD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F23495-46EB-00C1-9429-0BAEB4084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F5AD7B-6546-77B7-1740-21C524480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27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E6B07-C55B-925E-F31D-AFB0EFBBA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7A2A0-59CE-B5B6-F936-8664276C8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8BBF40-99AA-6E22-B625-155B068421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C2463-6061-A7FA-4FA2-989D43379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A2C15F-907F-E256-AB4E-108A9F53B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940C56-1B7E-6DA4-A72D-A93D6169F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216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4BFC8-3A3F-5E15-4C27-3A1781742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C97C51-8AEE-D977-3A74-82E78C2F22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743523-10EA-D79C-66A7-DCA924E00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9F1D6-A950-ED60-5465-0B9FBFCB9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A83E2C-D8A8-27A4-E60C-7BE0A1696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98FF8E-0EC9-66F2-317D-F0C2DEB62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897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0F628-65DC-2A77-CA83-4648CF374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B5032E-56D2-B9F8-DEBF-6D46092085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2C85F-6736-814B-23D4-654D729B4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0AFF6-B1A9-BAAB-7F3E-A07AA9669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32A38-4347-0FBC-4072-4169AA746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04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A38849-2F5A-9D62-088F-62849661FA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77A16-A60E-5EA8-BDA0-1F584593D5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945C-682C-802A-2F21-2F99360EA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9C6C3-9AB4-56B4-5364-CDDABBCD4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BC22B-0E62-5986-2D0B-2770D738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53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F98FDD-854C-F45B-BB39-87AFBC786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BA7D9-5F82-9698-263B-C9F14BA1E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F0C01-9D27-70B2-C8EC-F4DF92DFE9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988AF1-CF5E-41D5-AFAB-A94950E7397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7DAE5-4809-1A1C-1C40-CE7639A93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81C1C-CD4F-E305-A8DB-68705E7E51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5EA3F1-48BC-4853-BD53-D2DEF0B2C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64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2449E1D-524C-7084-E758-1C61F81EEFDB}"/>
              </a:ext>
            </a:extLst>
          </p:cNvPr>
          <p:cNvSpPr/>
          <p:nvPr/>
        </p:nvSpPr>
        <p:spPr>
          <a:xfrm>
            <a:off x="6918385" y="0"/>
            <a:ext cx="5273615" cy="6858000"/>
          </a:xfrm>
          <a:prstGeom prst="rect">
            <a:avLst/>
          </a:prstGeom>
          <a:blipFill dpi="0"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10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ABA9E8-4B9A-6CCA-0247-16A8C3E80255}"/>
              </a:ext>
            </a:extLst>
          </p:cNvPr>
          <p:cNvSpPr txBox="1"/>
          <p:nvPr/>
        </p:nvSpPr>
        <p:spPr>
          <a:xfrm>
            <a:off x="546340" y="892536"/>
            <a:ext cx="376111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VERDEMODE STUDIO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1CAFFD-1B21-D184-A1CB-CF7DF7261B9F}"/>
              </a:ext>
            </a:extLst>
          </p:cNvPr>
          <p:cNvSpPr txBox="1"/>
          <p:nvPr/>
        </p:nvSpPr>
        <p:spPr>
          <a:xfrm>
            <a:off x="514710" y="1742704"/>
            <a:ext cx="43160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Online Presence </a:t>
            </a:r>
          </a:p>
          <a:p>
            <a:r>
              <a:rPr lang="en-GB" sz="44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D26B36-AE36-FFD9-99FE-4C2E96AFE20D}"/>
              </a:ext>
            </a:extLst>
          </p:cNvPr>
          <p:cNvSpPr txBox="1"/>
          <p:nvPr/>
        </p:nvSpPr>
        <p:spPr>
          <a:xfrm>
            <a:off x="546340" y="3268637"/>
            <a:ext cx="22601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solidFill>
                  <a:srgbClr val="555555"/>
                </a:solidFill>
              </a:rPr>
              <a:t>Style with Purpose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D4C095-ED1E-ECC1-1EC1-F80D11DABE21}"/>
              </a:ext>
            </a:extLst>
          </p:cNvPr>
          <p:cNvSpPr txBox="1"/>
          <p:nvPr/>
        </p:nvSpPr>
        <p:spPr>
          <a:xfrm>
            <a:off x="546339" y="6291532"/>
            <a:ext cx="26758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292929"/>
                </a:solidFill>
              </a:rPr>
              <a:t>Ilia Fedorovich · 2410118 · </a:t>
            </a:r>
            <a:r>
              <a:rPr lang="en-GB" sz="1200" dirty="0"/>
              <a:t>ACCA5019</a:t>
            </a:r>
            <a:endParaRPr lang="en-GB" sz="1200" dirty="0">
              <a:solidFill>
                <a:srgbClr val="2929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242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570211D-1769-E034-AB1D-BD9E85CA8674}"/>
              </a:ext>
            </a:extLst>
          </p:cNvPr>
          <p:cNvSpPr txBox="1"/>
          <p:nvPr/>
        </p:nvSpPr>
        <p:spPr>
          <a:xfrm>
            <a:off x="546340" y="652191"/>
            <a:ext cx="24211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409CC9-4BB0-7756-4EEA-F4FBDE05FA45}"/>
              </a:ext>
            </a:extLst>
          </p:cNvPr>
          <p:cNvSpPr txBox="1"/>
          <p:nvPr/>
        </p:nvSpPr>
        <p:spPr>
          <a:xfrm>
            <a:off x="538298" y="1355384"/>
            <a:ext cx="4764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Building </a:t>
            </a:r>
            <a:r>
              <a:rPr lang="en-GB" sz="3600" dirty="0" err="1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VerdeMode’s</a:t>
            </a:r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 Online Presence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7F410B-EAB3-2F33-E8FC-9C00B6F10C64}"/>
              </a:ext>
            </a:extLst>
          </p:cNvPr>
          <p:cNvSpPr txBox="1"/>
          <p:nvPr/>
        </p:nvSpPr>
        <p:spPr>
          <a:xfrm>
            <a:off x="538298" y="2599780"/>
            <a:ext cx="49702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Creating recognisable, scalable and secure online presence.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434081B-B141-FD42-F404-7402CBA6D229}"/>
              </a:ext>
            </a:extLst>
          </p:cNvPr>
          <p:cNvGrpSpPr/>
          <p:nvPr/>
        </p:nvGrpSpPr>
        <p:grpSpPr>
          <a:xfrm>
            <a:off x="9210364" y="4377039"/>
            <a:ext cx="2518913" cy="1739403"/>
            <a:chOff x="543462" y="4772366"/>
            <a:chExt cx="2518913" cy="1242548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7F50F25-7F65-8FE1-8354-7489F2E080D5}"/>
                </a:ext>
              </a:extLst>
            </p:cNvPr>
            <p:cNvSpPr txBox="1"/>
            <p:nvPr/>
          </p:nvSpPr>
          <p:spPr>
            <a:xfrm>
              <a:off x="1292747" y="4772366"/>
              <a:ext cx="97721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dirty="0">
                  <a:solidFill>
                    <a:srgbClr val="264E3B"/>
                  </a:solidFill>
                  <a:latin typeface="Georgia" panose="02040502050405020303" pitchFamily="18" charset="0"/>
                </a:rPr>
                <a:t>04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0BCA24A-4615-0695-8F8C-0B568788A6A8}"/>
                </a:ext>
              </a:extLst>
            </p:cNvPr>
            <p:cNvSpPr txBox="1"/>
            <p:nvPr/>
          </p:nvSpPr>
          <p:spPr>
            <a:xfrm>
              <a:off x="567905" y="5443399"/>
              <a:ext cx="24700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292929"/>
                  </a:solidFill>
                </a:rPr>
                <a:t>SECURITY MEASURES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4FEB0AB-C00C-2B5D-387D-15830EFD6680}"/>
                </a:ext>
              </a:extLst>
            </p:cNvPr>
            <p:cNvSpPr txBox="1"/>
            <p:nvPr/>
          </p:nvSpPr>
          <p:spPr>
            <a:xfrm>
              <a:off x="543462" y="5773067"/>
              <a:ext cx="2518913" cy="2418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rgbClr val="555555"/>
                  </a:solidFill>
                </a:rPr>
                <a:t>Website · Data · Payments 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7D4C2E-5DFA-26AC-7FDD-FDCD14B925D1}"/>
              </a:ext>
            </a:extLst>
          </p:cNvPr>
          <p:cNvGrpSpPr/>
          <p:nvPr/>
        </p:nvGrpSpPr>
        <p:grpSpPr>
          <a:xfrm>
            <a:off x="5712011" y="4387001"/>
            <a:ext cx="3127406" cy="1724911"/>
            <a:chOff x="251644" y="4767416"/>
            <a:chExt cx="3127406" cy="1247382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96C459B-21B9-0311-8F7D-D2C2D29CC155}"/>
                </a:ext>
              </a:extLst>
            </p:cNvPr>
            <p:cNvSpPr txBox="1"/>
            <p:nvPr/>
          </p:nvSpPr>
          <p:spPr>
            <a:xfrm>
              <a:off x="1234023" y="4767416"/>
              <a:ext cx="97721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dirty="0">
                  <a:solidFill>
                    <a:srgbClr val="264E3B"/>
                  </a:solidFill>
                  <a:latin typeface="Georgia" panose="02040502050405020303" pitchFamily="18" charset="0"/>
                </a:rPr>
                <a:t>03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1FA555F-A9FF-C1AD-D19B-388C1E33A70C}"/>
                </a:ext>
              </a:extLst>
            </p:cNvPr>
            <p:cNvSpPr txBox="1"/>
            <p:nvPr/>
          </p:nvSpPr>
          <p:spPr>
            <a:xfrm>
              <a:off x="634579" y="5430630"/>
              <a:ext cx="23490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292929"/>
                  </a:solidFill>
                </a:rPr>
                <a:t>CLOUD COMPUTING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5EC8221-3EC1-5538-AB8C-4322E48F33AB}"/>
                </a:ext>
              </a:extLst>
            </p:cNvPr>
            <p:cNvSpPr txBox="1"/>
            <p:nvPr/>
          </p:nvSpPr>
          <p:spPr>
            <a:xfrm>
              <a:off x="251644" y="5769970"/>
              <a:ext cx="3127406" cy="244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rgbClr val="555555"/>
                  </a:solidFill>
                </a:rPr>
                <a:t>Scalability · Reliability · Efficiency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FA3614B-4204-2B21-5404-CC7876A79F67}"/>
              </a:ext>
            </a:extLst>
          </p:cNvPr>
          <p:cNvGrpSpPr/>
          <p:nvPr/>
        </p:nvGrpSpPr>
        <p:grpSpPr>
          <a:xfrm>
            <a:off x="3018843" y="4444516"/>
            <a:ext cx="2567708" cy="1797003"/>
            <a:chOff x="590912" y="4804596"/>
            <a:chExt cx="2567708" cy="1299517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6E8693E-16C8-B967-7357-AF678E43395A}"/>
                </a:ext>
              </a:extLst>
            </p:cNvPr>
            <p:cNvSpPr txBox="1"/>
            <p:nvPr/>
          </p:nvSpPr>
          <p:spPr>
            <a:xfrm>
              <a:off x="1315078" y="4804596"/>
              <a:ext cx="97721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dirty="0">
                  <a:solidFill>
                    <a:srgbClr val="264E3B"/>
                  </a:solidFill>
                  <a:latin typeface="Georgia" panose="02040502050405020303" pitchFamily="18" charset="0"/>
                </a:rPr>
                <a:t>02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4D6A976-284D-4B42-47BF-BA107869879D}"/>
                </a:ext>
              </a:extLst>
            </p:cNvPr>
            <p:cNvSpPr txBox="1"/>
            <p:nvPr/>
          </p:nvSpPr>
          <p:spPr>
            <a:xfrm>
              <a:off x="590912" y="5430636"/>
              <a:ext cx="25677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292929"/>
                  </a:solidFill>
                </a:rPr>
                <a:t>MARKETING STRATEGY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C1B7DCCB-D563-F8D4-9FBC-D5A96D74C936}"/>
                </a:ext>
              </a:extLst>
            </p:cNvPr>
            <p:cNvSpPr txBox="1"/>
            <p:nvPr/>
          </p:nvSpPr>
          <p:spPr>
            <a:xfrm>
              <a:off x="799518" y="5765559"/>
              <a:ext cx="215049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rgbClr val="555555"/>
                  </a:solidFill>
                </a:rPr>
                <a:t>Social · Content · SEO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8EA389E-181B-17B8-4832-5A8B74798C7C}"/>
              </a:ext>
            </a:extLst>
          </p:cNvPr>
          <p:cNvGrpSpPr/>
          <p:nvPr/>
        </p:nvGrpSpPr>
        <p:grpSpPr>
          <a:xfrm>
            <a:off x="527907" y="4417337"/>
            <a:ext cx="2047335" cy="1834480"/>
            <a:chOff x="533073" y="4780595"/>
            <a:chExt cx="2047335" cy="1270724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15E6959-2575-D32B-21F9-2F6F63DC9C0A}"/>
                </a:ext>
              </a:extLst>
            </p:cNvPr>
            <p:cNvSpPr txBox="1"/>
            <p:nvPr/>
          </p:nvSpPr>
          <p:spPr>
            <a:xfrm>
              <a:off x="1122693" y="4780595"/>
              <a:ext cx="87989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dirty="0">
                  <a:solidFill>
                    <a:srgbClr val="264E3B"/>
                  </a:solidFill>
                  <a:latin typeface="Georgia" panose="02040502050405020303" pitchFamily="18" charset="0"/>
                </a:rPr>
                <a:t>01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8B68967-A639-44CB-39F9-1B4A17C40962}"/>
                </a:ext>
              </a:extLst>
            </p:cNvPr>
            <p:cNvSpPr txBox="1"/>
            <p:nvPr/>
          </p:nvSpPr>
          <p:spPr>
            <a:xfrm>
              <a:off x="866955" y="5397763"/>
              <a:ext cx="13917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292929"/>
                  </a:solidFill>
                </a:rPr>
                <a:t>BRANDING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EC9E2F3-797B-032C-3751-0A27634C75F0}"/>
                </a:ext>
              </a:extLst>
            </p:cNvPr>
            <p:cNvSpPr txBox="1"/>
            <p:nvPr/>
          </p:nvSpPr>
          <p:spPr>
            <a:xfrm>
              <a:off x="533073" y="5712765"/>
              <a:ext cx="204733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rgbClr val="555555"/>
                  </a:solidFill>
                </a:rPr>
                <a:t>Identity · Logo · Story </a:t>
              </a:r>
            </a:p>
          </p:txBody>
        </p:sp>
      </p:grpSp>
      <p:pic>
        <p:nvPicPr>
          <p:cNvPr id="29" name="Graphic 28" descr="Palette with solid fill">
            <a:extLst>
              <a:ext uri="{FF2B5EF4-FFF2-40B4-BE49-F238E27FC236}">
                <a16:creationId xmlns:a16="http://schemas.microsoft.com/office/drawing/2014/main" id="{9C4D930C-DB96-EAED-0C12-879343B2D3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1960" y="3352899"/>
            <a:ext cx="1296000" cy="1296000"/>
          </a:xfrm>
          <a:prstGeom prst="rect">
            <a:avLst/>
          </a:prstGeom>
        </p:spPr>
      </p:pic>
      <p:pic>
        <p:nvPicPr>
          <p:cNvPr id="37" name="Graphic 36" descr="Cloud with solid fill">
            <a:extLst>
              <a:ext uri="{FF2B5EF4-FFF2-40B4-BE49-F238E27FC236}">
                <a16:creationId xmlns:a16="http://schemas.microsoft.com/office/drawing/2014/main" id="{E2ADB6E4-2670-1F88-0458-14309BB7D4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87410" y="3348702"/>
            <a:ext cx="1296000" cy="1296000"/>
          </a:xfrm>
          <a:prstGeom prst="rect">
            <a:avLst/>
          </a:prstGeom>
        </p:spPr>
      </p:pic>
      <p:pic>
        <p:nvPicPr>
          <p:cNvPr id="41" name="Graphic 40" descr="Megaphone with solid fill">
            <a:extLst>
              <a:ext uri="{FF2B5EF4-FFF2-40B4-BE49-F238E27FC236}">
                <a16:creationId xmlns:a16="http://schemas.microsoft.com/office/drawing/2014/main" id="{57DAEB88-B3DD-53E6-B9D4-7867BD94C15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20050" y="3348702"/>
            <a:ext cx="1296000" cy="1296000"/>
          </a:xfrm>
          <a:prstGeom prst="rect">
            <a:avLst/>
          </a:prstGeom>
        </p:spPr>
      </p:pic>
      <p:pic>
        <p:nvPicPr>
          <p:cNvPr id="43" name="Graphic 42" descr="Key with solid fill">
            <a:extLst>
              <a:ext uri="{FF2B5EF4-FFF2-40B4-BE49-F238E27FC236}">
                <a16:creationId xmlns:a16="http://schemas.microsoft.com/office/drawing/2014/main" id="{013B1906-F6D1-A458-788D-90DBD1B3A3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48640" y="3348702"/>
            <a:ext cx="1296000" cy="1296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57A65E-09D1-0302-2315-1A439D680D04}"/>
              </a:ext>
            </a:extLst>
          </p:cNvPr>
          <p:cNvSpPr txBox="1">
            <a:spLocks/>
          </p:cNvSpPr>
          <p:nvPr/>
        </p:nvSpPr>
        <p:spPr>
          <a:xfrm>
            <a:off x="5724601" y="716163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FROM IDEA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4167EE-B4AC-4EC2-CBB7-D421C4F8792D}"/>
              </a:ext>
            </a:extLst>
          </p:cNvPr>
          <p:cNvSpPr txBox="1">
            <a:spLocks/>
          </p:cNvSpPr>
          <p:nvPr/>
        </p:nvSpPr>
        <p:spPr>
          <a:xfrm>
            <a:off x="5806005" y="1858403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TO IMPACT</a:t>
            </a:r>
          </a:p>
        </p:txBody>
      </p:sp>
    </p:spTree>
    <p:extLst>
      <p:ext uri="{BB962C8B-B14F-4D97-AF65-F5344CB8AC3E}">
        <p14:creationId xmlns:p14="http://schemas.microsoft.com/office/powerpoint/2010/main" val="137668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D7C24-7A23-1860-39AF-E9AAF5A25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E68E6FA-4BA7-F0BA-4FC1-AF3443E7F58C}"/>
              </a:ext>
            </a:extLst>
          </p:cNvPr>
          <p:cNvSpPr txBox="1"/>
          <p:nvPr/>
        </p:nvSpPr>
        <p:spPr>
          <a:xfrm>
            <a:off x="546340" y="652191"/>
            <a:ext cx="24211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BRANDING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8BF5B7-0A3A-67B8-F29B-34A21F4F88B9}"/>
              </a:ext>
            </a:extLst>
          </p:cNvPr>
          <p:cNvSpPr txBox="1"/>
          <p:nvPr/>
        </p:nvSpPr>
        <p:spPr>
          <a:xfrm>
            <a:off x="538298" y="1355384"/>
            <a:ext cx="4764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Fashion with a Purpose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7C6DCA-2CA1-3A9E-38AB-4D4F6500CA4C}"/>
              </a:ext>
            </a:extLst>
          </p:cNvPr>
          <p:cNvSpPr txBox="1"/>
          <p:nvPr/>
        </p:nvSpPr>
        <p:spPr>
          <a:xfrm>
            <a:off x="538298" y="2599780"/>
            <a:ext cx="4045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Modern style designed with people and the planet in mind.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9A772-AC06-A11F-4775-73596D47CF85}"/>
              </a:ext>
            </a:extLst>
          </p:cNvPr>
          <p:cNvSpPr txBox="1"/>
          <p:nvPr/>
        </p:nvSpPr>
        <p:spPr>
          <a:xfrm>
            <a:off x="538298" y="3846663"/>
            <a:ext cx="17195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4F4F"/>
                </a:solidFill>
              </a:rPr>
              <a:t>THE STORY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2494E1-D34A-96D1-28F7-50F80B17A5B5}"/>
              </a:ext>
            </a:extLst>
          </p:cNvPr>
          <p:cNvSpPr txBox="1"/>
          <p:nvPr/>
        </p:nvSpPr>
        <p:spPr>
          <a:xfrm>
            <a:off x="799381" y="4579650"/>
            <a:ext cx="4706561" cy="1735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dirty="0" err="1">
                <a:solidFill>
                  <a:srgbClr val="333333"/>
                </a:solidFill>
              </a:rPr>
              <a:t>VerdeMode</a:t>
            </a:r>
            <a:r>
              <a:rPr lang="en-GB" dirty="0">
                <a:solidFill>
                  <a:srgbClr val="333333"/>
                </a:solidFill>
              </a:rPr>
              <a:t> believes style and sustainability should go together.</a:t>
            </a:r>
            <a:br>
              <a:rPr lang="en-GB" dirty="0">
                <a:solidFill>
                  <a:srgbClr val="333333"/>
                </a:solidFill>
              </a:rPr>
            </a:br>
            <a:r>
              <a:rPr lang="en-GB" dirty="0">
                <a:solidFill>
                  <a:srgbClr val="333333"/>
                </a:solidFill>
              </a:rPr>
              <a:t>Timeless design, responsible materials and ethical production shape everything we create.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0DBC908-21C2-BA14-558C-3482903E6390}"/>
              </a:ext>
            </a:extLst>
          </p:cNvPr>
          <p:cNvCxnSpPr>
            <a:cxnSpLocks/>
          </p:cNvCxnSpPr>
          <p:nvPr/>
        </p:nvCxnSpPr>
        <p:spPr>
          <a:xfrm>
            <a:off x="713117" y="4493521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98F7A720-32F2-AC48-CBB2-4311067472C7}"/>
              </a:ext>
            </a:extLst>
          </p:cNvPr>
          <p:cNvSpPr/>
          <p:nvPr/>
        </p:nvSpPr>
        <p:spPr>
          <a:xfrm>
            <a:off x="5796070" y="452032"/>
            <a:ext cx="5857632" cy="292027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316" t="-52573" r="-11780" b="-1941"/>
            </a:stretch>
          </a:blipFill>
          <a:ln>
            <a:solidFill>
              <a:srgbClr val="B89B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0CD58A-EDC7-34FC-2CEB-28A5841E3FB4}"/>
              </a:ext>
            </a:extLst>
          </p:cNvPr>
          <p:cNvSpPr txBox="1"/>
          <p:nvPr/>
        </p:nvSpPr>
        <p:spPr>
          <a:xfrm>
            <a:off x="6327179" y="3851696"/>
            <a:ext cx="223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4F4F"/>
                </a:solidFill>
              </a:rPr>
              <a:t>OUR MISSION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54A8F7C-7E6D-C46E-F748-40D83B5213AD}"/>
              </a:ext>
            </a:extLst>
          </p:cNvPr>
          <p:cNvSpPr txBox="1"/>
          <p:nvPr/>
        </p:nvSpPr>
        <p:spPr>
          <a:xfrm>
            <a:off x="6588263" y="5158569"/>
            <a:ext cx="4597322" cy="1070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rgbClr val="333333"/>
                </a:solidFill>
              </a:rPr>
              <a:t>To challenge fast fashion by making sustainable, innovative and timeless design a desirable everyday choice.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1C4214F-AE7E-FB1B-2093-D85B4F013D03}"/>
              </a:ext>
            </a:extLst>
          </p:cNvPr>
          <p:cNvCxnSpPr>
            <a:cxnSpLocks/>
          </p:cNvCxnSpPr>
          <p:nvPr/>
        </p:nvCxnSpPr>
        <p:spPr>
          <a:xfrm>
            <a:off x="6501999" y="4498554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C7882B04-17F1-A570-28E0-41A8E5AA6777}"/>
              </a:ext>
            </a:extLst>
          </p:cNvPr>
          <p:cNvSpPr txBox="1"/>
          <p:nvPr/>
        </p:nvSpPr>
        <p:spPr>
          <a:xfrm>
            <a:off x="6588262" y="4695482"/>
            <a:ext cx="48043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500" b="1" dirty="0">
                <a:solidFill>
                  <a:srgbClr val="264E3B"/>
                </a:solidFill>
              </a:rPr>
              <a:t>SUSTAINABILITY · TRANSPARENCY ·  INNOVATION</a:t>
            </a:r>
            <a:br>
              <a:rPr lang="en-GB" sz="1500" b="1" dirty="0">
                <a:solidFill>
                  <a:srgbClr val="264E3B"/>
                </a:solidFill>
              </a:rPr>
            </a:br>
            <a:endParaRPr lang="en-GB" sz="1500" b="1" dirty="0">
              <a:solidFill>
                <a:srgbClr val="264E3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273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E2AC7-5F45-8DC7-C003-3FB4CC414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20CA440-F295-9347-66DA-F27621C34D54}"/>
              </a:ext>
            </a:extLst>
          </p:cNvPr>
          <p:cNvSpPr txBox="1"/>
          <p:nvPr/>
        </p:nvSpPr>
        <p:spPr>
          <a:xfrm>
            <a:off x="546340" y="652191"/>
            <a:ext cx="24211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BRANDING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4155FB-140D-7447-1F89-00BCF74E29D6}"/>
              </a:ext>
            </a:extLst>
          </p:cNvPr>
          <p:cNvSpPr txBox="1"/>
          <p:nvPr/>
        </p:nvSpPr>
        <p:spPr>
          <a:xfrm>
            <a:off x="538298" y="1355384"/>
            <a:ext cx="41153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A Mark Made</a:t>
            </a:r>
          </a:p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to Be Remembered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9431B3-ECB4-5165-C49C-E1C31A12ABBF}"/>
              </a:ext>
            </a:extLst>
          </p:cNvPr>
          <p:cNvSpPr txBox="1"/>
          <p:nvPr/>
        </p:nvSpPr>
        <p:spPr>
          <a:xfrm>
            <a:off x="538298" y="2599780"/>
            <a:ext cx="4045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Two initials — one identity.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8192986-DBAA-5F91-CD4F-AF950E6ECF07}"/>
              </a:ext>
            </a:extLst>
          </p:cNvPr>
          <p:cNvGrpSpPr/>
          <p:nvPr/>
        </p:nvGrpSpPr>
        <p:grpSpPr>
          <a:xfrm>
            <a:off x="5832857" y="758510"/>
            <a:ext cx="5450571" cy="5016758"/>
            <a:chOff x="5703204" y="-224128"/>
            <a:chExt cx="5450571" cy="5016758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CE16D44-A98F-5735-C9C2-18D10B93272D}"/>
                </a:ext>
              </a:extLst>
            </p:cNvPr>
            <p:cNvGrpSpPr/>
            <p:nvPr/>
          </p:nvGrpSpPr>
          <p:grpSpPr>
            <a:xfrm>
              <a:off x="6693328" y="-224128"/>
              <a:ext cx="3218115" cy="5016758"/>
              <a:chOff x="6312328" y="47334"/>
              <a:chExt cx="3218115" cy="5016758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A5C7BDB-0C95-DCB8-92C8-71FF9EBF836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312328" y="47334"/>
                <a:ext cx="3218115" cy="5016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0" dirty="0">
                    <a:solidFill>
                      <a:srgbClr val="75613D"/>
                    </a:solidFill>
                    <a:latin typeface="Bodoni MT" panose="02070603080606020203" pitchFamily="18" charset="0"/>
                  </a:rPr>
                  <a:t>V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AFDC3FC-6062-F781-0420-69817E23A69F}"/>
                  </a:ext>
                </a:extLst>
              </p:cNvPr>
              <p:cNvSpPr txBox="1"/>
              <p:nvPr/>
            </p:nvSpPr>
            <p:spPr>
              <a:xfrm>
                <a:off x="7565291" y="1045508"/>
                <a:ext cx="813758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GB" sz="24000" dirty="0">
                    <a:solidFill>
                      <a:srgbClr val="75613D"/>
                    </a:solidFill>
                    <a:latin typeface="Bodoni MT" panose="02070603080606020203" pitchFamily="18" charset="0"/>
                  </a:rPr>
                  <a:t>S</a:t>
                </a:r>
              </a:p>
            </p:txBody>
          </p:sp>
        </p:grp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47CA32A-10AC-4550-0A7A-E383ACF80FC5}"/>
                </a:ext>
              </a:extLst>
            </p:cNvPr>
            <p:cNvSpPr txBox="1"/>
            <p:nvPr/>
          </p:nvSpPr>
          <p:spPr>
            <a:xfrm>
              <a:off x="5703204" y="3683584"/>
              <a:ext cx="5450571" cy="6617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700" spc="300" dirty="0">
                  <a:solidFill>
                    <a:srgbClr val="292927"/>
                  </a:solidFill>
                  <a:latin typeface="Gill Sans MT" panose="020B0502020104020203" pitchFamily="34" charset="0"/>
                </a:rPr>
                <a:t>VERDEMODE STUDIO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C67DBAB-4D85-3362-A5CC-C22179C162EC}"/>
              </a:ext>
            </a:extLst>
          </p:cNvPr>
          <p:cNvSpPr txBox="1"/>
          <p:nvPr/>
        </p:nvSpPr>
        <p:spPr>
          <a:xfrm>
            <a:off x="538298" y="3846663"/>
            <a:ext cx="26729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4F4F"/>
                </a:solidFill>
              </a:rPr>
              <a:t>THE CONCEPT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B8FF949-FCD9-C561-CDD2-1D4A8BF9F298}"/>
              </a:ext>
            </a:extLst>
          </p:cNvPr>
          <p:cNvSpPr txBox="1"/>
          <p:nvPr/>
        </p:nvSpPr>
        <p:spPr>
          <a:xfrm>
            <a:off x="801399" y="4792763"/>
            <a:ext cx="4332176" cy="1070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V and S come together in a refined monogram, balancing timeless elegance with a modern fashion aesthetic.</a:t>
            </a:r>
            <a:endParaRPr lang="en-GB" dirty="0">
              <a:solidFill>
                <a:srgbClr val="333333"/>
              </a:solidFill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2F8B8B7-437F-B892-2F52-298DF143AFDF}"/>
              </a:ext>
            </a:extLst>
          </p:cNvPr>
          <p:cNvCxnSpPr>
            <a:cxnSpLocks/>
          </p:cNvCxnSpPr>
          <p:nvPr/>
        </p:nvCxnSpPr>
        <p:spPr>
          <a:xfrm>
            <a:off x="706293" y="4623855"/>
            <a:ext cx="0" cy="1541506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020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8FC13-2733-5035-A711-1999682C1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7870C75-BFD1-61BE-E537-471A30A99B52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BRANDING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6B898C-48F4-0F9C-181A-BCAF61B3C8E3}"/>
              </a:ext>
            </a:extLst>
          </p:cNvPr>
          <p:cNvSpPr txBox="1"/>
          <p:nvPr/>
        </p:nvSpPr>
        <p:spPr>
          <a:xfrm>
            <a:off x="538298" y="1355384"/>
            <a:ext cx="44327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Who We’re Designing For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B070E8-FF76-8A31-0F53-44C516EC823F}"/>
              </a:ext>
            </a:extLst>
          </p:cNvPr>
          <p:cNvSpPr txBox="1"/>
          <p:nvPr/>
        </p:nvSpPr>
        <p:spPr>
          <a:xfrm>
            <a:off x="538297" y="2599780"/>
            <a:ext cx="46987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A closer look at </a:t>
            </a:r>
            <a:r>
              <a:rPr lang="en-GB" sz="1600" i="1" dirty="0" err="1">
                <a:solidFill>
                  <a:srgbClr val="555555"/>
                </a:solidFill>
              </a:rPr>
              <a:t>VerdeMode’s</a:t>
            </a:r>
            <a:r>
              <a:rPr lang="en-GB" sz="1600" i="1" dirty="0">
                <a:solidFill>
                  <a:srgbClr val="555555"/>
                </a:solidFill>
              </a:rPr>
              <a:t> audience and what shapes their choices.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C03E71F-E3E4-D8B3-0B7C-ABD8C57CD9BA}"/>
              </a:ext>
            </a:extLst>
          </p:cNvPr>
          <p:cNvGrpSpPr/>
          <p:nvPr/>
        </p:nvGrpSpPr>
        <p:grpSpPr>
          <a:xfrm>
            <a:off x="77248" y="3106339"/>
            <a:ext cx="3973350" cy="2994643"/>
            <a:chOff x="339582" y="3106339"/>
            <a:chExt cx="3973350" cy="327702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E5085B7E-78C1-6624-D52B-436AD9AB211F}"/>
                </a:ext>
              </a:extLst>
            </p:cNvPr>
            <p:cNvGrpSpPr/>
            <p:nvPr/>
          </p:nvGrpSpPr>
          <p:grpSpPr>
            <a:xfrm>
              <a:off x="339582" y="3106339"/>
              <a:ext cx="3973350" cy="3277023"/>
              <a:chOff x="583408" y="4337944"/>
              <a:chExt cx="3973350" cy="154571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1990AB40-ED1A-B78E-4F4C-90CD5EFF826C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01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53BFED6A-7330-407B-777A-3F69F9042E54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TARGET AGE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15F7695-BDE9-3245-CC55-7B29BF0F1643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Modern fashion consumers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0A25A21-1E5E-9C08-72E8-23B3D16FB2F3}"/>
                </a:ext>
              </a:extLst>
            </p:cNvPr>
            <p:cNvSpPr txBox="1"/>
            <p:nvPr/>
          </p:nvSpPr>
          <p:spPr>
            <a:xfrm>
              <a:off x="1244398" y="4395319"/>
              <a:ext cx="2163715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20-45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F1D1D543-3FBF-4AF5-F9A8-6F50F8135F5D}"/>
              </a:ext>
            </a:extLst>
          </p:cNvPr>
          <p:cNvGrpSpPr/>
          <p:nvPr/>
        </p:nvGrpSpPr>
        <p:grpSpPr>
          <a:xfrm>
            <a:off x="3859913" y="3106339"/>
            <a:ext cx="3973350" cy="2994643"/>
            <a:chOff x="4178337" y="3106339"/>
            <a:chExt cx="3973350" cy="327702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15267D2-8521-87E9-112D-CD7D595FDB7E}"/>
                </a:ext>
              </a:extLst>
            </p:cNvPr>
            <p:cNvGrpSpPr/>
            <p:nvPr/>
          </p:nvGrpSpPr>
          <p:grpSpPr>
            <a:xfrm>
              <a:off x="4178337" y="3106339"/>
              <a:ext cx="3973350" cy="3277023"/>
              <a:chOff x="583408" y="4337944"/>
              <a:chExt cx="3973350" cy="1545716"/>
            </a:xfrm>
          </p:grpSpPr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A355D833-562E-01EE-20AD-D02288A04953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B2CB49DC-3FD8-44E0-A840-9B1303C1B836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LIFESTYLE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A8EAD75-F832-F6E6-C7B8-9CF9A3287124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Professionals · Creatives · Students</a:t>
                </a:r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CDF41261-3EAD-CA77-F8C8-C11E05C977AD}"/>
                </a:ext>
              </a:extLst>
            </p:cNvPr>
            <p:cNvSpPr txBox="1"/>
            <p:nvPr/>
          </p:nvSpPr>
          <p:spPr>
            <a:xfrm>
              <a:off x="4887582" y="4395319"/>
              <a:ext cx="2554857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URBAN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A4BA139-2E4A-BE69-788D-BE2C8658FB42}"/>
              </a:ext>
            </a:extLst>
          </p:cNvPr>
          <p:cNvGrpSpPr/>
          <p:nvPr/>
        </p:nvGrpSpPr>
        <p:grpSpPr>
          <a:xfrm>
            <a:off x="7930801" y="3106340"/>
            <a:ext cx="3973350" cy="2994642"/>
            <a:chOff x="8063099" y="3106341"/>
            <a:chExt cx="3973350" cy="3277022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20AE59DE-F44B-6336-9B25-D937802CF45C}"/>
                </a:ext>
              </a:extLst>
            </p:cNvPr>
            <p:cNvGrpSpPr/>
            <p:nvPr/>
          </p:nvGrpSpPr>
          <p:grpSpPr>
            <a:xfrm>
              <a:off x="8063099" y="3106341"/>
              <a:ext cx="3973350" cy="3277022"/>
              <a:chOff x="583408" y="4337944"/>
              <a:chExt cx="3973350" cy="1545716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44831DB8-FC23-D3AC-5184-2F3CB0BD2B34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FF63BAC3-D6F8-B670-F244-5AA8D315F0E8}"/>
                  </a:ext>
                </a:extLst>
              </p:cNvPr>
              <p:cNvSpPr txBox="1"/>
              <p:nvPr/>
            </p:nvSpPr>
            <p:spPr>
              <a:xfrm>
                <a:off x="777370" y="5303845"/>
                <a:ext cx="3585424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CHOICES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07459F7C-AFB2-ADA6-B049-7F5714BBCBD4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Style · Quality · Responsibility</a:t>
                </a:r>
              </a:p>
            </p:txBody>
          </p:sp>
        </p:grp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F3F4D971-DC72-FEEF-215C-47374B8E9AA3}"/>
                </a:ext>
              </a:extLst>
            </p:cNvPr>
            <p:cNvSpPr txBox="1"/>
            <p:nvPr/>
          </p:nvSpPr>
          <p:spPr>
            <a:xfrm>
              <a:off x="8663795" y="4403262"/>
              <a:ext cx="2771956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CONSIDERED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02A24787-8FCE-C152-4329-42CDB2BAD0A3}"/>
              </a:ext>
            </a:extLst>
          </p:cNvPr>
          <p:cNvCxnSpPr>
            <a:cxnSpLocks/>
          </p:cNvCxnSpPr>
          <p:nvPr/>
        </p:nvCxnSpPr>
        <p:spPr>
          <a:xfrm>
            <a:off x="3967418" y="3875635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DA50457A-0891-9066-6E4B-99DD33F761B7}"/>
              </a:ext>
            </a:extLst>
          </p:cNvPr>
          <p:cNvCxnSpPr>
            <a:cxnSpLocks/>
          </p:cNvCxnSpPr>
          <p:nvPr/>
        </p:nvCxnSpPr>
        <p:spPr>
          <a:xfrm>
            <a:off x="7790842" y="3875635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B38DCA0-0427-5563-2BE9-85866D51A1E4}"/>
              </a:ext>
            </a:extLst>
          </p:cNvPr>
          <p:cNvSpPr txBox="1">
            <a:spLocks/>
          </p:cNvSpPr>
          <p:nvPr/>
        </p:nvSpPr>
        <p:spPr>
          <a:xfrm>
            <a:off x="6095999" y="757018"/>
            <a:ext cx="47755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SMARTER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0DA342-7E30-5F4B-2331-4DF55DF45628}"/>
              </a:ext>
            </a:extLst>
          </p:cNvPr>
          <p:cNvSpPr txBox="1">
            <a:spLocks/>
          </p:cNvSpPr>
          <p:nvPr/>
        </p:nvSpPr>
        <p:spPr>
          <a:xfrm>
            <a:off x="5704936" y="1862997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BUSINESS</a:t>
            </a:r>
          </a:p>
        </p:txBody>
      </p:sp>
    </p:spTree>
    <p:extLst>
      <p:ext uri="{BB962C8B-B14F-4D97-AF65-F5344CB8AC3E}">
        <p14:creationId xmlns:p14="http://schemas.microsoft.com/office/powerpoint/2010/main" val="3501172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3A34C-E047-F348-65B6-F396E065E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F021063-D3DB-F734-1338-71CB69BD02F4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MARKETING STRATEGY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805134-C7BF-6E8C-07EC-5573362A670E}"/>
              </a:ext>
            </a:extLst>
          </p:cNvPr>
          <p:cNvSpPr txBox="1"/>
          <p:nvPr/>
        </p:nvSpPr>
        <p:spPr>
          <a:xfrm>
            <a:off x="538298" y="1355384"/>
            <a:ext cx="4873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Connecting Through Content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693996-F7CC-D407-22E7-B0F245846DA6}"/>
              </a:ext>
            </a:extLst>
          </p:cNvPr>
          <p:cNvSpPr txBox="1"/>
          <p:nvPr/>
        </p:nvSpPr>
        <p:spPr>
          <a:xfrm>
            <a:off x="538297" y="2599780"/>
            <a:ext cx="5166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Reaching customers through visual, relevant and engaging content.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78F00A0F-1E59-6263-A20F-12598BFEACEE}"/>
              </a:ext>
            </a:extLst>
          </p:cNvPr>
          <p:cNvGrpSpPr/>
          <p:nvPr/>
        </p:nvGrpSpPr>
        <p:grpSpPr>
          <a:xfrm>
            <a:off x="91134" y="3150670"/>
            <a:ext cx="3973350" cy="2994645"/>
            <a:chOff x="339582" y="3106337"/>
            <a:chExt cx="3973350" cy="3277025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ACC33388-3A21-A63A-A504-3939952A6CEF}"/>
                </a:ext>
              </a:extLst>
            </p:cNvPr>
            <p:cNvGrpSpPr/>
            <p:nvPr/>
          </p:nvGrpSpPr>
          <p:grpSpPr>
            <a:xfrm>
              <a:off x="339582" y="3106337"/>
              <a:ext cx="3973350" cy="3277025"/>
              <a:chOff x="583408" y="4337943"/>
              <a:chExt cx="3973350" cy="1545717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7ED0BA5-B998-77A2-42BA-D177B77A15C8}"/>
                  </a:ext>
                </a:extLst>
              </p:cNvPr>
              <p:cNvSpPr txBox="1"/>
              <p:nvPr/>
            </p:nvSpPr>
            <p:spPr>
              <a:xfrm>
                <a:off x="1876550" y="4337943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01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372ED42-42BF-586C-808A-D130E12EE9D6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INSTAGRAM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80C3DCF-8B52-CF8E-0E23-F25E4261A8EA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Reels · Styling · Brand stories 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8D698BA-A522-008B-47ED-D9333364AD2D}"/>
                </a:ext>
              </a:extLst>
            </p:cNvPr>
            <p:cNvSpPr txBox="1"/>
            <p:nvPr/>
          </p:nvSpPr>
          <p:spPr>
            <a:xfrm>
              <a:off x="1265864" y="4413974"/>
              <a:ext cx="2120783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SHOWCASE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AFF7D920-2F8F-41D0-B565-8901B386425B}"/>
              </a:ext>
            </a:extLst>
          </p:cNvPr>
          <p:cNvGrpSpPr/>
          <p:nvPr/>
        </p:nvGrpSpPr>
        <p:grpSpPr>
          <a:xfrm>
            <a:off x="3952186" y="3150672"/>
            <a:ext cx="3973350" cy="2994643"/>
            <a:chOff x="4178337" y="3106339"/>
            <a:chExt cx="3973350" cy="327702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CF853285-CB91-8C29-CC4C-B3C55A4E2563}"/>
                </a:ext>
              </a:extLst>
            </p:cNvPr>
            <p:cNvGrpSpPr/>
            <p:nvPr/>
          </p:nvGrpSpPr>
          <p:grpSpPr>
            <a:xfrm>
              <a:off x="4178337" y="3106339"/>
              <a:ext cx="3973350" cy="3277023"/>
              <a:chOff x="583408" y="4337944"/>
              <a:chExt cx="3973350" cy="1545716"/>
            </a:xfrm>
          </p:grpSpPr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F2DE9746-9B02-1C04-989C-260C7C956687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7FCB06B6-9F06-55D7-D950-ACC21F82EE6C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TIKTOK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50A6BA56-3097-3E38-1CFF-EF70C8DF138C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Short videos · Trends · Behind the scenes</a:t>
                </a:r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E2A09988-C906-CC08-D539-7755AE058D79}"/>
                </a:ext>
              </a:extLst>
            </p:cNvPr>
            <p:cNvSpPr txBox="1"/>
            <p:nvPr/>
          </p:nvSpPr>
          <p:spPr>
            <a:xfrm>
              <a:off x="4887582" y="4395319"/>
              <a:ext cx="2554857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DISCOVER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2737000B-1A56-86C2-20A2-D85297C95CC3}"/>
              </a:ext>
            </a:extLst>
          </p:cNvPr>
          <p:cNvGrpSpPr/>
          <p:nvPr/>
        </p:nvGrpSpPr>
        <p:grpSpPr>
          <a:xfrm>
            <a:off x="7925536" y="3150670"/>
            <a:ext cx="3973350" cy="2994642"/>
            <a:chOff x="8063099" y="3106341"/>
            <a:chExt cx="3973350" cy="3277022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B2F9D23B-FA2C-BF73-2F09-F16552A944A4}"/>
                </a:ext>
              </a:extLst>
            </p:cNvPr>
            <p:cNvGrpSpPr/>
            <p:nvPr/>
          </p:nvGrpSpPr>
          <p:grpSpPr>
            <a:xfrm>
              <a:off x="8063099" y="3106341"/>
              <a:ext cx="3973350" cy="3277022"/>
              <a:chOff x="583408" y="4337944"/>
              <a:chExt cx="3973350" cy="1545716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EFD7F579-B103-5B9A-E977-E69863A41BA6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95C84B1D-40BE-1EC8-4025-E00CB5842A9B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PINTEREST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D7904A63-F400-F2B1-5AF4-E80B5C148575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Outfits · Mood boards · Product pins </a:t>
                </a:r>
              </a:p>
            </p:txBody>
          </p:sp>
        </p:grp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EF4B94A-9482-E5FF-1CDD-D9ED21B46A96}"/>
                </a:ext>
              </a:extLst>
            </p:cNvPr>
            <p:cNvSpPr txBox="1"/>
            <p:nvPr/>
          </p:nvSpPr>
          <p:spPr>
            <a:xfrm>
              <a:off x="8663795" y="4403262"/>
              <a:ext cx="2771956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INSPIRE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8DCB43A-D6C1-2ED9-5AAE-EBEE8A02D7AB}"/>
              </a:ext>
            </a:extLst>
          </p:cNvPr>
          <p:cNvCxnSpPr>
            <a:cxnSpLocks/>
          </p:cNvCxnSpPr>
          <p:nvPr/>
        </p:nvCxnSpPr>
        <p:spPr>
          <a:xfrm>
            <a:off x="3845185" y="3853586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C27A97A-85D9-C77B-4DD4-CD177E9389F0}"/>
              </a:ext>
            </a:extLst>
          </p:cNvPr>
          <p:cNvCxnSpPr>
            <a:cxnSpLocks/>
          </p:cNvCxnSpPr>
          <p:nvPr/>
        </p:nvCxnSpPr>
        <p:spPr>
          <a:xfrm>
            <a:off x="8038499" y="3836539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536F04E-4999-5F4A-739E-46B61B69329D}"/>
              </a:ext>
            </a:extLst>
          </p:cNvPr>
          <p:cNvGrpSpPr/>
          <p:nvPr/>
        </p:nvGrpSpPr>
        <p:grpSpPr>
          <a:xfrm>
            <a:off x="7400961" y="-93987"/>
            <a:ext cx="3218115" cy="3785652"/>
            <a:chOff x="6428971" y="45251"/>
            <a:chExt cx="3218115" cy="3785652"/>
          </a:xfrm>
        </p:grpSpPr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6CDF656-DEC5-6019-35B4-9DAA319FA80D}"/>
                </a:ext>
              </a:extLst>
            </p:cNvPr>
            <p:cNvSpPr txBox="1">
              <a:spLocks/>
            </p:cNvSpPr>
            <p:nvPr/>
          </p:nvSpPr>
          <p:spPr>
            <a:xfrm>
              <a:off x="6428971" y="45251"/>
              <a:ext cx="3218115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0" dirty="0">
                  <a:solidFill>
                    <a:srgbClr val="DDD8CE"/>
                  </a:solidFill>
                  <a:latin typeface="Bodoni MT" panose="02070603080606020203" pitchFamily="18" charset="0"/>
                </a:rPr>
                <a:t>V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13B23BAD-9A64-7F9F-E7D8-67FDB5FE0CE2}"/>
                </a:ext>
              </a:extLst>
            </p:cNvPr>
            <p:cNvSpPr txBox="1"/>
            <p:nvPr/>
          </p:nvSpPr>
          <p:spPr>
            <a:xfrm>
              <a:off x="7376551" y="789724"/>
              <a:ext cx="813758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8000" dirty="0">
                  <a:solidFill>
                    <a:srgbClr val="DDD8CE"/>
                  </a:solidFill>
                  <a:latin typeface="Bodoni MT" panose="02070603080606020203" pitchFamily="18" charset="0"/>
                </a:rPr>
                <a:t>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040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27306-FC07-B20E-1235-5317665AE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25410D6-774B-E387-63F8-B70A4B1F29EB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MARKETING STRATEGY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7F4D30-4DCA-6B0E-438D-7A981F352708}"/>
              </a:ext>
            </a:extLst>
          </p:cNvPr>
          <p:cNvSpPr txBox="1"/>
          <p:nvPr/>
        </p:nvSpPr>
        <p:spPr>
          <a:xfrm>
            <a:off x="538298" y="1355384"/>
            <a:ext cx="4873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Making </a:t>
            </a:r>
            <a:r>
              <a:rPr lang="en-GB" sz="3600" dirty="0" err="1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VerdeMode</a:t>
            </a:r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 Easy to Find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D40DC7-8F77-33BF-E544-61878B62C893}"/>
              </a:ext>
            </a:extLst>
          </p:cNvPr>
          <p:cNvSpPr txBox="1"/>
          <p:nvPr/>
        </p:nvSpPr>
        <p:spPr>
          <a:xfrm>
            <a:off x="538297" y="2599780"/>
            <a:ext cx="5166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Improving search visibility and helping customers discover the brand online.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3CBC51B5-C440-4166-CF76-35962A327A72}"/>
              </a:ext>
            </a:extLst>
          </p:cNvPr>
          <p:cNvGrpSpPr/>
          <p:nvPr/>
        </p:nvGrpSpPr>
        <p:grpSpPr>
          <a:xfrm>
            <a:off x="77248" y="3106339"/>
            <a:ext cx="3973350" cy="2994643"/>
            <a:chOff x="339582" y="3106339"/>
            <a:chExt cx="3973350" cy="327702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40AA772A-C385-4C75-6840-DAB570CE764E}"/>
                </a:ext>
              </a:extLst>
            </p:cNvPr>
            <p:cNvGrpSpPr/>
            <p:nvPr/>
          </p:nvGrpSpPr>
          <p:grpSpPr>
            <a:xfrm>
              <a:off x="339582" y="3106339"/>
              <a:ext cx="3973350" cy="3277023"/>
              <a:chOff x="583408" y="4337944"/>
              <a:chExt cx="3973350" cy="154571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690906A2-77AC-528B-C9FC-005F3FBED637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01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B0B21F6-1EDD-544D-0B62-C814DA1C1F71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KEYWORDS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56DAD950-B4B5-EB66-DCB3-FEC908758784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Fashion · Clothing · Style 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5BF33D6-DEA5-CF97-14B6-4ADBA977AD47}"/>
                </a:ext>
              </a:extLst>
            </p:cNvPr>
            <p:cNvSpPr txBox="1"/>
            <p:nvPr/>
          </p:nvSpPr>
          <p:spPr>
            <a:xfrm>
              <a:off x="1244398" y="4395319"/>
              <a:ext cx="2163715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RELEVANCE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A8DB3567-E86E-7932-6CA6-A8BA4E979F00}"/>
              </a:ext>
            </a:extLst>
          </p:cNvPr>
          <p:cNvGrpSpPr/>
          <p:nvPr/>
        </p:nvGrpSpPr>
        <p:grpSpPr>
          <a:xfrm>
            <a:off x="3859913" y="3106339"/>
            <a:ext cx="3973350" cy="2994643"/>
            <a:chOff x="4178337" y="3106339"/>
            <a:chExt cx="3973350" cy="327702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7E74B0B-DC46-9A50-E189-A801CEF78C97}"/>
                </a:ext>
              </a:extLst>
            </p:cNvPr>
            <p:cNvGrpSpPr/>
            <p:nvPr/>
          </p:nvGrpSpPr>
          <p:grpSpPr>
            <a:xfrm>
              <a:off x="4178337" y="3106339"/>
              <a:ext cx="3973350" cy="3277023"/>
              <a:chOff x="583408" y="4337944"/>
              <a:chExt cx="3973350" cy="1545716"/>
            </a:xfrm>
          </p:grpSpPr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8F7AAFC-0B53-FC24-BB47-B59BFAD23107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AF4B3A87-FB7A-A9D3-DC58-5023AAC11C76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ON-PAGE SEO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CAE4ED6E-DDCC-41AF-F455-B3A7D16F84AC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Titles · Descriptions · Image alt text</a:t>
                </a:r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915BC3B4-EA1D-4631-592E-1FEA130A2EDE}"/>
                </a:ext>
              </a:extLst>
            </p:cNvPr>
            <p:cNvSpPr txBox="1"/>
            <p:nvPr/>
          </p:nvSpPr>
          <p:spPr>
            <a:xfrm>
              <a:off x="4887582" y="4395319"/>
              <a:ext cx="2554857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OPTIMISE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7CF40166-8241-7D8D-7FA4-B4D47903BD71}"/>
              </a:ext>
            </a:extLst>
          </p:cNvPr>
          <p:cNvGrpSpPr/>
          <p:nvPr/>
        </p:nvGrpSpPr>
        <p:grpSpPr>
          <a:xfrm>
            <a:off x="7930801" y="3106340"/>
            <a:ext cx="3973350" cy="2994642"/>
            <a:chOff x="8063099" y="3106341"/>
            <a:chExt cx="3973350" cy="3277022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286B2402-1A04-CF61-1B41-EFD0C6C5195F}"/>
                </a:ext>
              </a:extLst>
            </p:cNvPr>
            <p:cNvGrpSpPr/>
            <p:nvPr/>
          </p:nvGrpSpPr>
          <p:grpSpPr>
            <a:xfrm>
              <a:off x="8063099" y="3106341"/>
              <a:ext cx="3973350" cy="3277022"/>
              <a:chOff x="583408" y="4337944"/>
              <a:chExt cx="3973350" cy="1545716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CB668AEB-F6AD-266A-21FD-909E67ABE4DF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14D28043-703C-381D-E53F-69C3E39DEE44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CONTENT SEO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EEF23B29-1679-BF0A-3CF8-A0568A28F110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Articles · Guides · Internal links </a:t>
                </a:r>
              </a:p>
            </p:txBody>
          </p:sp>
        </p:grp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F4620D84-6605-903E-D085-730BD47121C0}"/>
                </a:ext>
              </a:extLst>
            </p:cNvPr>
            <p:cNvSpPr txBox="1"/>
            <p:nvPr/>
          </p:nvSpPr>
          <p:spPr>
            <a:xfrm>
              <a:off x="8663795" y="4403262"/>
              <a:ext cx="2771956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ATTRACT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A36460A-BD76-5257-8C32-F3C3D78BE7C5}"/>
              </a:ext>
            </a:extLst>
          </p:cNvPr>
          <p:cNvCxnSpPr>
            <a:cxnSpLocks/>
          </p:cNvCxnSpPr>
          <p:nvPr/>
        </p:nvCxnSpPr>
        <p:spPr>
          <a:xfrm>
            <a:off x="3762371" y="3875635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ACFE3CC9-85C0-398E-1BFA-21759F31E197}"/>
              </a:ext>
            </a:extLst>
          </p:cNvPr>
          <p:cNvCxnSpPr>
            <a:cxnSpLocks/>
          </p:cNvCxnSpPr>
          <p:nvPr/>
        </p:nvCxnSpPr>
        <p:spPr>
          <a:xfrm>
            <a:off x="7962638" y="3911762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10A7F91-C092-D072-9D82-CF242180888D}"/>
              </a:ext>
            </a:extLst>
          </p:cNvPr>
          <p:cNvSpPr txBox="1">
            <a:spLocks/>
          </p:cNvSpPr>
          <p:nvPr/>
        </p:nvSpPr>
        <p:spPr>
          <a:xfrm>
            <a:off x="6096000" y="757018"/>
            <a:ext cx="45346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STAY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2D1CF1-06C6-3C83-02A0-B2C6B82F9196}"/>
              </a:ext>
            </a:extLst>
          </p:cNvPr>
          <p:cNvSpPr txBox="1">
            <a:spLocks/>
          </p:cNvSpPr>
          <p:nvPr/>
        </p:nvSpPr>
        <p:spPr>
          <a:xfrm>
            <a:off x="5704936" y="1862997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VISIBLE</a:t>
            </a:r>
          </a:p>
        </p:txBody>
      </p:sp>
    </p:spTree>
    <p:extLst>
      <p:ext uri="{BB962C8B-B14F-4D97-AF65-F5344CB8AC3E}">
        <p14:creationId xmlns:p14="http://schemas.microsoft.com/office/powerpoint/2010/main" val="51440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8B5D4-AC0B-C7A5-7F52-D6A56AF68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9490AB1-A2D1-D212-761B-3E335180C77E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CLOUD COMPUTING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FE979D-C916-E393-B58F-68D34BBCC9BD}"/>
              </a:ext>
            </a:extLst>
          </p:cNvPr>
          <p:cNvSpPr txBox="1"/>
          <p:nvPr/>
        </p:nvSpPr>
        <p:spPr>
          <a:xfrm>
            <a:off x="538298" y="1355384"/>
            <a:ext cx="3741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More Power, Less Overhead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E7D501-41EA-5BCE-0D82-6E08BA62E9DF}"/>
              </a:ext>
            </a:extLst>
          </p:cNvPr>
          <p:cNvSpPr txBox="1"/>
          <p:nvPr/>
        </p:nvSpPr>
        <p:spPr>
          <a:xfrm>
            <a:off x="538297" y="2599780"/>
            <a:ext cx="5166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Cloud technology that keeps </a:t>
            </a:r>
            <a:r>
              <a:rPr lang="en-GB" sz="1600" i="1" dirty="0" err="1">
                <a:solidFill>
                  <a:srgbClr val="555555"/>
                </a:solidFill>
              </a:rPr>
              <a:t>VerdeMode</a:t>
            </a:r>
            <a:r>
              <a:rPr lang="en-GB" sz="1600" i="1" dirty="0">
                <a:solidFill>
                  <a:srgbClr val="555555"/>
                </a:solidFill>
              </a:rPr>
              <a:t> flexible, reliable and ready to scale.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9223CC54-5084-8109-3DF0-A26C29F36ABA}"/>
              </a:ext>
            </a:extLst>
          </p:cNvPr>
          <p:cNvGrpSpPr/>
          <p:nvPr/>
        </p:nvGrpSpPr>
        <p:grpSpPr>
          <a:xfrm>
            <a:off x="77248" y="3106339"/>
            <a:ext cx="3973350" cy="2994643"/>
            <a:chOff x="339582" y="3106339"/>
            <a:chExt cx="3973350" cy="327702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16D8AC37-4952-9907-BF1D-9CDD015932A2}"/>
                </a:ext>
              </a:extLst>
            </p:cNvPr>
            <p:cNvGrpSpPr/>
            <p:nvPr/>
          </p:nvGrpSpPr>
          <p:grpSpPr>
            <a:xfrm>
              <a:off x="339582" y="3106339"/>
              <a:ext cx="3973350" cy="3277023"/>
              <a:chOff x="583408" y="4337944"/>
              <a:chExt cx="3973350" cy="154571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A98994D-13B9-779A-4600-53696D5FDFDD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01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094A31A-93E1-65FD-28F7-3C970DE473A6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SCALABILITY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E98697A-3CA1-8AAC-8207-43211EDE1E3D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Traffic · Demand · Expansion 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A2BD25A8-16A3-B1FE-A99E-AE0E0EDC637B}"/>
                </a:ext>
              </a:extLst>
            </p:cNvPr>
            <p:cNvSpPr txBox="1"/>
            <p:nvPr/>
          </p:nvSpPr>
          <p:spPr>
            <a:xfrm>
              <a:off x="1244398" y="4395319"/>
              <a:ext cx="2163715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GROW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983D2B44-794B-59D6-A87B-0705793F7A77}"/>
              </a:ext>
            </a:extLst>
          </p:cNvPr>
          <p:cNvGrpSpPr/>
          <p:nvPr/>
        </p:nvGrpSpPr>
        <p:grpSpPr>
          <a:xfrm>
            <a:off x="3859913" y="3106339"/>
            <a:ext cx="3973350" cy="2994643"/>
            <a:chOff x="4178337" y="3106339"/>
            <a:chExt cx="3973350" cy="327702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AC5FFC5-D3C9-82F0-DE02-D8BBC06B179B}"/>
                </a:ext>
              </a:extLst>
            </p:cNvPr>
            <p:cNvGrpSpPr/>
            <p:nvPr/>
          </p:nvGrpSpPr>
          <p:grpSpPr>
            <a:xfrm>
              <a:off x="4178337" y="3106339"/>
              <a:ext cx="3973350" cy="3277023"/>
              <a:chOff x="583408" y="4337944"/>
              <a:chExt cx="3973350" cy="1545716"/>
            </a:xfrm>
          </p:grpSpPr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75D5AD1C-5B6E-7A74-45B3-97CF70C5F998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71E94D31-B8D5-8D36-ED6E-D92647E3CCB6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RELIABILITY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00C84F4-475F-CC8D-217A-5E04BF4C1ABD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Uptime · Continuity · Recovery</a:t>
                </a:r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19A5F218-6281-43EB-3368-78485DD3F903}"/>
                </a:ext>
              </a:extLst>
            </p:cNvPr>
            <p:cNvSpPr txBox="1"/>
            <p:nvPr/>
          </p:nvSpPr>
          <p:spPr>
            <a:xfrm>
              <a:off x="4887582" y="4395319"/>
              <a:ext cx="2554857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STAY ONLINE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F866855C-1990-35DC-3BFC-E5AA184B8FB8}"/>
              </a:ext>
            </a:extLst>
          </p:cNvPr>
          <p:cNvGrpSpPr/>
          <p:nvPr/>
        </p:nvGrpSpPr>
        <p:grpSpPr>
          <a:xfrm>
            <a:off x="7930801" y="3106340"/>
            <a:ext cx="3973350" cy="2994642"/>
            <a:chOff x="8063099" y="3106341"/>
            <a:chExt cx="3973350" cy="3277022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E85295A3-9967-F53A-6A85-9EF47F4E8768}"/>
                </a:ext>
              </a:extLst>
            </p:cNvPr>
            <p:cNvGrpSpPr/>
            <p:nvPr/>
          </p:nvGrpSpPr>
          <p:grpSpPr>
            <a:xfrm>
              <a:off x="8063099" y="3106341"/>
              <a:ext cx="3973350" cy="3277022"/>
              <a:chOff x="583408" y="4337944"/>
              <a:chExt cx="3973350" cy="1545716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EF6B2BAB-57E1-1A2A-DB7E-A3FFBE1A96EB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FD3A33CB-854E-0A93-48F8-976B765B9E65}"/>
                  </a:ext>
                </a:extLst>
              </p:cNvPr>
              <p:cNvSpPr txBox="1"/>
              <p:nvPr/>
            </p:nvSpPr>
            <p:spPr>
              <a:xfrm>
                <a:off x="836916" y="5303845"/>
                <a:ext cx="3585424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COST EFFICIENCY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E997A443-563D-7572-4443-9C93AC2FE35C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Pay-as-you-go · Resources · Control</a:t>
                </a:r>
              </a:p>
            </p:txBody>
          </p:sp>
        </p:grp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1BC6F9E-0A8C-99B5-0BFD-96726CEDBCEA}"/>
                </a:ext>
              </a:extLst>
            </p:cNvPr>
            <p:cNvSpPr txBox="1"/>
            <p:nvPr/>
          </p:nvSpPr>
          <p:spPr>
            <a:xfrm>
              <a:off x="8663795" y="4403262"/>
              <a:ext cx="2771956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SAVE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55ADBAE6-4328-51BD-4155-85303246B9ED}"/>
              </a:ext>
            </a:extLst>
          </p:cNvPr>
          <p:cNvCxnSpPr>
            <a:cxnSpLocks/>
          </p:cNvCxnSpPr>
          <p:nvPr/>
        </p:nvCxnSpPr>
        <p:spPr>
          <a:xfrm>
            <a:off x="3967418" y="3875635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88D88A50-C08D-0749-CC24-6A690E51350B}"/>
              </a:ext>
            </a:extLst>
          </p:cNvPr>
          <p:cNvCxnSpPr>
            <a:cxnSpLocks/>
          </p:cNvCxnSpPr>
          <p:nvPr/>
        </p:nvCxnSpPr>
        <p:spPr>
          <a:xfrm>
            <a:off x="7790842" y="3875635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FB0EAF4-E236-53D5-3984-668BCB8C889C}"/>
              </a:ext>
            </a:extLst>
          </p:cNvPr>
          <p:cNvSpPr txBox="1">
            <a:spLocks/>
          </p:cNvSpPr>
          <p:nvPr/>
        </p:nvSpPr>
        <p:spPr>
          <a:xfrm>
            <a:off x="6095999" y="757018"/>
            <a:ext cx="47755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SMARTER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3A2134-F22C-C5A1-A558-0ED90286975A}"/>
              </a:ext>
            </a:extLst>
          </p:cNvPr>
          <p:cNvSpPr txBox="1">
            <a:spLocks/>
          </p:cNvSpPr>
          <p:nvPr/>
        </p:nvSpPr>
        <p:spPr>
          <a:xfrm>
            <a:off x="5704936" y="1862997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BUSINESS</a:t>
            </a:r>
          </a:p>
        </p:txBody>
      </p:sp>
    </p:spTree>
    <p:extLst>
      <p:ext uri="{BB962C8B-B14F-4D97-AF65-F5344CB8AC3E}">
        <p14:creationId xmlns:p14="http://schemas.microsoft.com/office/powerpoint/2010/main" val="1329125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D7209-A112-4406-01BB-7C74ABA2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4CE74CF-03EF-BFF9-1E2B-B9D0B36DA71A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SECURITY MEASURES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0FB68-88DC-B609-40CB-DD30C18E41BB}"/>
              </a:ext>
            </a:extLst>
          </p:cNvPr>
          <p:cNvSpPr txBox="1"/>
          <p:nvPr/>
        </p:nvSpPr>
        <p:spPr>
          <a:xfrm>
            <a:off x="538298" y="1355384"/>
            <a:ext cx="3741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Protection at Every Level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A2586A-FAB7-FE69-89DA-DA3C4BCD80A5}"/>
              </a:ext>
            </a:extLst>
          </p:cNvPr>
          <p:cNvSpPr txBox="1"/>
          <p:nvPr/>
        </p:nvSpPr>
        <p:spPr>
          <a:xfrm>
            <a:off x="538298" y="2599780"/>
            <a:ext cx="4474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Strong security measures to protect </a:t>
            </a:r>
            <a:r>
              <a:rPr lang="en-GB" sz="1600" i="1" dirty="0" err="1">
                <a:solidFill>
                  <a:srgbClr val="555555"/>
                </a:solidFill>
              </a:rPr>
              <a:t>VerdeMode</a:t>
            </a:r>
            <a:r>
              <a:rPr lang="en-GB" sz="1600" i="1" dirty="0">
                <a:solidFill>
                  <a:srgbClr val="555555"/>
                </a:solidFill>
              </a:rPr>
              <a:t> and its customers.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41B7FF0-B82E-F259-BFD6-F818316B28C0}"/>
              </a:ext>
            </a:extLst>
          </p:cNvPr>
          <p:cNvGrpSpPr/>
          <p:nvPr/>
        </p:nvGrpSpPr>
        <p:grpSpPr>
          <a:xfrm>
            <a:off x="77248" y="3106339"/>
            <a:ext cx="3973350" cy="2994643"/>
            <a:chOff x="339582" y="3106339"/>
            <a:chExt cx="3973350" cy="327702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CF6BD2CF-AD0C-08EF-6160-F5A68BF4BA6F}"/>
                </a:ext>
              </a:extLst>
            </p:cNvPr>
            <p:cNvGrpSpPr/>
            <p:nvPr/>
          </p:nvGrpSpPr>
          <p:grpSpPr>
            <a:xfrm>
              <a:off x="339582" y="3106339"/>
              <a:ext cx="3973350" cy="3277023"/>
              <a:chOff x="583408" y="4337944"/>
              <a:chExt cx="3973350" cy="154571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AA8A907-EEF0-D336-7DD6-46785DA9CB3A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01</a:t>
                </a: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4613E91-79F4-EE1C-052B-E19B3900A236}"/>
                  </a:ext>
                </a:extLst>
              </p:cNvPr>
              <p:cNvSpPr txBox="1"/>
              <p:nvPr/>
            </p:nvSpPr>
            <p:spPr>
              <a:xfrm>
                <a:off x="888629" y="5303845"/>
                <a:ext cx="3362903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CUSTOMER DATA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CB4922A-6997-E07C-0C1A-51EBF059C987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Encryption · Privacy · Secure storage 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C54D957A-386F-91FC-1AD3-C44A1E2BFFAD}"/>
                </a:ext>
              </a:extLst>
            </p:cNvPr>
            <p:cNvSpPr txBox="1"/>
            <p:nvPr/>
          </p:nvSpPr>
          <p:spPr>
            <a:xfrm>
              <a:off x="1244398" y="4395319"/>
              <a:ext cx="2163715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PROTECT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70B4B81B-8AAD-FFB8-D39D-2A08D357860D}"/>
              </a:ext>
            </a:extLst>
          </p:cNvPr>
          <p:cNvGrpSpPr/>
          <p:nvPr/>
        </p:nvGrpSpPr>
        <p:grpSpPr>
          <a:xfrm>
            <a:off x="4214226" y="3106339"/>
            <a:ext cx="3973350" cy="2994643"/>
            <a:chOff x="4178337" y="3106339"/>
            <a:chExt cx="3973350" cy="3277023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147D63A-3456-9E4B-85AA-A9E74D542EA1}"/>
                </a:ext>
              </a:extLst>
            </p:cNvPr>
            <p:cNvGrpSpPr/>
            <p:nvPr/>
          </p:nvGrpSpPr>
          <p:grpSpPr>
            <a:xfrm>
              <a:off x="4178337" y="3106339"/>
              <a:ext cx="3973350" cy="3277023"/>
              <a:chOff x="583408" y="4337944"/>
              <a:chExt cx="3973350" cy="1545716"/>
            </a:xfrm>
          </p:grpSpPr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6F99599D-26AD-CCB3-0E84-188E03DD7D60}"/>
                  </a:ext>
                </a:extLst>
              </p:cNvPr>
              <p:cNvSpPr txBox="1"/>
              <p:nvPr/>
            </p:nvSpPr>
            <p:spPr>
              <a:xfrm>
                <a:off x="1876550" y="4337944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ABF3EE3B-260A-739A-30ED-071B087E6A72}"/>
                  </a:ext>
                </a:extLst>
              </p:cNvPr>
              <p:cNvSpPr txBox="1"/>
              <p:nvPr/>
            </p:nvSpPr>
            <p:spPr>
              <a:xfrm>
                <a:off x="1003170" y="5303845"/>
                <a:ext cx="3133825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PAYMENTS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BA4E430A-60CD-42C1-71F5-CD7AF9D2C026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Trusted gateway · PCI DSS · Tokenisation</a:t>
                </a:r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058DAECD-7702-0FE1-679C-21D21BD1F145}"/>
                </a:ext>
              </a:extLst>
            </p:cNvPr>
            <p:cNvSpPr txBox="1"/>
            <p:nvPr/>
          </p:nvSpPr>
          <p:spPr>
            <a:xfrm>
              <a:off x="4887582" y="4395319"/>
              <a:ext cx="2554857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SECURE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2652B7-985A-F941-4563-4640FF2EB4AB}"/>
              </a:ext>
            </a:extLst>
          </p:cNvPr>
          <p:cNvGrpSpPr/>
          <p:nvPr/>
        </p:nvGrpSpPr>
        <p:grpSpPr>
          <a:xfrm>
            <a:off x="7930801" y="3106338"/>
            <a:ext cx="3973350" cy="2994644"/>
            <a:chOff x="8063099" y="3106339"/>
            <a:chExt cx="3973350" cy="3277024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13C10E49-9B6E-E992-78D3-8C2CAE317C34}"/>
                </a:ext>
              </a:extLst>
            </p:cNvPr>
            <p:cNvGrpSpPr/>
            <p:nvPr/>
          </p:nvGrpSpPr>
          <p:grpSpPr>
            <a:xfrm>
              <a:off x="8063099" y="3106339"/>
              <a:ext cx="3973350" cy="3277024"/>
              <a:chOff x="583408" y="4337943"/>
              <a:chExt cx="3973350" cy="1545717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1FB1B5BE-117E-5CA0-CB46-A05A0D0AEDE6}"/>
                  </a:ext>
                </a:extLst>
              </p:cNvPr>
              <p:cNvSpPr txBox="1"/>
              <p:nvPr/>
            </p:nvSpPr>
            <p:spPr>
              <a:xfrm>
                <a:off x="1936096" y="4337943"/>
                <a:ext cx="1387064" cy="831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7200" dirty="0">
                    <a:solidFill>
                      <a:srgbClr val="75613D"/>
                    </a:solidFill>
                    <a:latin typeface="Georgia" panose="02040502050405020303" pitchFamily="18" charset="0"/>
                  </a:rPr>
                  <a:t>03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87673FA5-8D72-1316-5EAC-8DECF4D6B21D}"/>
                  </a:ext>
                </a:extLst>
              </p:cNvPr>
              <p:cNvSpPr txBox="1"/>
              <p:nvPr/>
            </p:nvSpPr>
            <p:spPr>
              <a:xfrm>
                <a:off x="836916" y="5303845"/>
                <a:ext cx="3585424" cy="301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rgbClr val="292929"/>
                    </a:solidFill>
                  </a:rPr>
                  <a:t>WEBSITE</a:t>
                </a:r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0B3B4995-D24D-AACA-843E-8E2B4EFB0E8F}"/>
                  </a:ext>
                </a:extLst>
              </p:cNvPr>
              <p:cNvSpPr txBox="1"/>
              <p:nvPr/>
            </p:nvSpPr>
            <p:spPr>
              <a:xfrm>
                <a:off x="583408" y="5708912"/>
                <a:ext cx="3973350" cy="1747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>
                    <a:solidFill>
                      <a:srgbClr val="555555"/>
                    </a:solidFill>
                  </a:rPr>
                  <a:t>HTTPS · WAF · Updates</a:t>
                </a:r>
              </a:p>
            </p:txBody>
          </p:sp>
        </p:grp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BCEF83F-AC28-3B51-E51E-7C74933EBF53}"/>
                </a:ext>
              </a:extLst>
            </p:cNvPr>
            <p:cNvSpPr txBox="1"/>
            <p:nvPr/>
          </p:nvSpPr>
          <p:spPr>
            <a:xfrm>
              <a:off x="8723341" y="4394446"/>
              <a:ext cx="2771956" cy="5051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spc="300" dirty="0">
                  <a:solidFill>
                    <a:srgbClr val="264E3B"/>
                  </a:solidFill>
                </a:rPr>
                <a:t>DEFEND</a:t>
              </a:r>
            </a:p>
          </p:txBody>
        </p:sp>
      </p:grp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8C77BE66-750F-7496-815E-2CB1562E6F5B}"/>
              </a:ext>
            </a:extLst>
          </p:cNvPr>
          <p:cNvCxnSpPr>
            <a:cxnSpLocks/>
          </p:cNvCxnSpPr>
          <p:nvPr/>
        </p:nvCxnSpPr>
        <p:spPr>
          <a:xfrm>
            <a:off x="4050598" y="3855014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AFC8442-805B-94DD-55AE-F73BDC0F7F8B}"/>
              </a:ext>
            </a:extLst>
          </p:cNvPr>
          <p:cNvCxnSpPr>
            <a:cxnSpLocks/>
          </p:cNvCxnSpPr>
          <p:nvPr/>
        </p:nvCxnSpPr>
        <p:spPr>
          <a:xfrm>
            <a:off x="8427414" y="3851589"/>
            <a:ext cx="0" cy="1907414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ACB066B-1AC0-E883-094B-484831D0770C}"/>
              </a:ext>
            </a:extLst>
          </p:cNvPr>
          <p:cNvSpPr txBox="1">
            <a:spLocks/>
          </p:cNvSpPr>
          <p:nvPr/>
        </p:nvSpPr>
        <p:spPr>
          <a:xfrm>
            <a:off x="6095999" y="757018"/>
            <a:ext cx="47755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BUILD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666145-32BE-AF94-78BE-FD1FFCD967C6}"/>
              </a:ext>
            </a:extLst>
          </p:cNvPr>
          <p:cNvSpPr txBox="1">
            <a:spLocks/>
          </p:cNvSpPr>
          <p:nvPr/>
        </p:nvSpPr>
        <p:spPr>
          <a:xfrm>
            <a:off x="5704936" y="1862997"/>
            <a:ext cx="5952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200" dirty="0">
                <a:solidFill>
                  <a:srgbClr val="DDD8CE"/>
                </a:solidFill>
                <a:latin typeface="Bodoni MT" panose="02070603080606020203" pitchFamily="18" charset="0"/>
              </a:rPr>
              <a:t>ON TRUST</a:t>
            </a:r>
          </a:p>
        </p:txBody>
      </p:sp>
    </p:spTree>
    <p:extLst>
      <p:ext uri="{BB962C8B-B14F-4D97-AF65-F5344CB8AC3E}">
        <p14:creationId xmlns:p14="http://schemas.microsoft.com/office/powerpoint/2010/main" val="254048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5001D-E7B7-E982-7621-45306AA07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618DA08-351C-821D-37FA-0AC10748FA99}"/>
              </a:ext>
            </a:extLst>
          </p:cNvPr>
          <p:cNvSpPr txBox="1"/>
          <p:nvPr/>
        </p:nvSpPr>
        <p:spPr>
          <a:xfrm>
            <a:off x="546340" y="652191"/>
            <a:ext cx="35598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64E3B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CONCLUSION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6A6499-D259-1728-0FF0-EFB176737A5C}"/>
              </a:ext>
            </a:extLst>
          </p:cNvPr>
          <p:cNvSpPr txBox="1"/>
          <p:nvPr/>
        </p:nvSpPr>
        <p:spPr>
          <a:xfrm>
            <a:off x="538298" y="1355384"/>
            <a:ext cx="51808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92929"/>
                </a:solidFill>
                <a:latin typeface="Georgia" panose="02040502050405020303" pitchFamily="18" charset="0"/>
                <a:ea typeface="PMingLiU-ExtB" panose="02020500000000000000" pitchFamily="18" charset="-120"/>
              </a:rPr>
              <a:t>A Strategy for a Stronger Digital Future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F02542-37A5-4E04-C5B6-1E878150BFD2}"/>
              </a:ext>
            </a:extLst>
          </p:cNvPr>
          <p:cNvSpPr txBox="1"/>
          <p:nvPr/>
        </p:nvSpPr>
        <p:spPr>
          <a:xfrm>
            <a:off x="538298" y="2599780"/>
            <a:ext cx="4033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555555"/>
                </a:solidFill>
              </a:rPr>
              <a:t>Building a recognisable, scalable and secure </a:t>
            </a:r>
            <a:r>
              <a:rPr lang="en-GB" sz="1600" i="1" dirty="0" err="1">
                <a:solidFill>
                  <a:srgbClr val="555555"/>
                </a:solidFill>
              </a:rPr>
              <a:t>VerdeMode</a:t>
            </a:r>
            <a:r>
              <a:rPr lang="en-GB" sz="1600" i="1" dirty="0">
                <a:solidFill>
                  <a:srgbClr val="555555"/>
                </a:solidFill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19C332-AB71-A6AA-794F-D30F81DA6F04}"/>
              </a:ext>
            </a:extLst>
          </p:cNvPr>
          <p:cNvSpPr txBox="1"/>
          <p:nvPr/>
        </p:nvSpPr>
        <p:spPr>
          <a:xfrm>
            <a:off x="538297" y="3846663"/>
            <a:ext cx="2964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4F4F"/>
                </a:solidFill>
              </a:rPr>
              <a:t>THE WAY FORWARD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CF7D66-7F35-8093-AAC3-EAC6A728B261}"/>
              </a:ext>
            </a:extLst>
          </p:cNvPr>
          <p:cNvSpPr txBox="1"/>
          <p:nvPr/>
        </p:nvSpPr>
        <p:spPr>
          <a:xfrm>
            <a:off x="806940" y="4693230"/>
            <a:ext cx="5516269" cy="1402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By combining a clear brand identity, targeted digital marketing, scalable cloud technology and strong security, </a:t>
            </a:r>
            <a:r>
              <a:rPr lang="en-GB" dirty="0" err="1"/>
              <a:t>VerdeMode</a:t>
            </a:r>
            <a:r>
              <a:rPr lang="en-GB" dirty="0"/>
              <a:t> can build a stronger online presence and support long-term growth.</a:t>
            </a:r>
            <a:endParaRPr lang="en-GB" dirty="0">
              <a:solidFill>
                <a:srgbClr val="333333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C268FC-9B9E-4C86-F464-1BFFC1B9208E}"/>
              </a:ext>
            </a:extLst>
          </p:cNvPr>
          <p:cNvCxnSpPr>
            <a:cxnSpLocks/>
          </p:cNvCxnSpPr>
          <p:nvPr/>
        </p:nvCxnSpPr>
        <p:spPr>
          <a:xfrm>
            <a:off x="706293" y="4623855"/>
            <a:ext cx="0" cy="1541506"/>
          </a:xfrm>
          <a:prstGeom prst="line">
            <a:avLst/>
          </a:prstGeom>
          <a:ln>
            <a:solidFill>
              <a:srgbClr val="A88C68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078EEA03-98C1-4B6D-DCA3-31A3AFFE961B}"/>
              </a:ext>
            </a:extLst>
          </p:cNvPr>
          <p:cNvSpPr/>
          <p:nvPr/>
        </p:nvSpPr>
        <p:spPr>
          <a:xfrm>
            <a:off x="7498079" y="0"/>
            <a:ext cx="4693921" cy="6858000"/>
          </a:xfrm>
          <a:prstGeom prst="rect">
            <a:avLst/>
          </a:pr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59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329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45632-D010-E12D-63EA-B92548A9B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E6FCC5C-7E08-3B8C-1377-072F96A43DA1}"/>
              </a:ext>
            </a:extLst>
          </p:cNvPr>
          <p:cNvGrpSpPr/>
          <p:nvPr/>
        </p:nvGrpSpPr>
        <p:grpSpPr>
          <a:xfrm>
            <a:off x="4406748" y="-222392"/>
            <a:ext cx="3218115" cy="5016758"/>
            <a:chOff x="6312328" y="47334"/>
            <a:chExt cx="3218115" cy="501675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12FE21D-5503-09A8-679F-F883A111D07A}"/>
                </a:ext>
              </a:extLst>
            </p:cNvPr>
            <p:cNvSpPr txBox="1">
              <a:spLocks/>
            </p:cNvSpPr>
            <p:nvPr/>
          </p:nvSpPr>
          <p:spPr>
            <a:xfrm>
              <a:off x="6312328" y="47334"/>
              <a:ext cx="3218115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0" dirty="0">
                  <a:solidFill>
                    <a:srgbClr val="DDD8CE"/>
                  </a:solidFill>
                  <a:latin typeface="Bodoni MT" panose="02070603080606020203" pitchFamily="18" charset="0"/>
                </a:rPr>
                <a:t>V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5D22944-745D-AF81-48A4-8BA12E9B99D1}"/>
                </a:ext>
              </a:extLst>
            </p:cNvPr>
            <p:cNvSpPr txBox="1"/>
            <p:nvPr/>
          </p:nvSpPr>
          <p:spPr>
            <a:xfrm>
              <a:off x="7565291" y="1045508"/>
              <a:ext cx="813758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0" dirty="0">
                  <a:solidFill>
                    <a:srgbClr val="DDD8CE"/>
                  </a:solidFill>
                  <a:latin typeface="Bodoni MT" panose="02070603080606020203" pitchFamily="18" charset="0"/>
                </a:rPr>
                <a:t>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17E3A979-143B-1BF0-875A-DE1430032AA6}"/>
              </a:ext>
            </a:extLst>
          </p:cNvPr>
          <p:cNvSpPr txBox="1">
            <a:spLocks/>
          </p:cNvSpPr>
          <p:nvPr/>
        </p:nvSpPr>
        <p:spPr>
          <a:xfrm>
            <a:off x="3157899" y="4359279"/>
            <a:ext cx="58762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solidFill>
                  <a:srgbClr val="75613D"/>
                </a:solidFill>
                <a:latin typeface="Bodoni MT" panose="02070603080606020203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670144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465</Words>
  <Application>Microsoft Office PowerPoint</Application>
  <PresentationFormat>Widescreen</PresentationFormat>
  <Paragraphs>142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Bodoni MT</vt:lpstr>
      <vt:lpstr>Georgia</vt:lpstr>
      <vt:lpstr>Gill Sans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Ilia Fedorovich</dc:creator>
  <cp:lastModifiedBy>Ilia Fedorovich</cp:lastModifiedBy>
  <cp:revision>99</cp:revision>
  <dcterms:created xsi:type="dcterms:W3CDTF">2026-08-08T13:03:36Z</dcterms:created>
  <dcterms:modified xsi:type="dcterms:W3CDTF">2026-08-09T10:58:19Z</dcterms:modified>
</cp:coreProperties>
</file>