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305" r:id="rId6"/>
    <p:sldId id="279" r:id="rId7"/>
    <p:sldId id="291" r:id="rId8"/>
    <p:sldId id="278" r:id="rId9"/>
    <p:sldId id="285" r:id="rId10"/>
    <p:sldId id="288" r:id="rId11"/>
    <p:sldId id="308" r:id="rId12"/>
    <p:sldId id="283" r:id="rId13"/>
    <p:sldId id="284" r:id="rId14"/>
    <p:sldId id="307" r:id="rId15"/>
    <p:sldId id="287" r:id="rId16"/>
    <p:sldId id="286" r:id="rId17"/>
    <p:sldId id="302" r:id="rId18"/>
    <p:sldId id="275" r:id="rId19"/>
    <p:sldId id="289" r:id="rId20"/>
    <p:sldId id="261" r:id="rId21"/>
    <p:sldId id="274" r:id="rId22"/>
    <p:sldId id="292" r:id="rId23"/>
    <p:sldId id="272" r:id="rId24"/>
    <p:sldId id="259" r:id="rId25"/>
    <p:sldId id="294" r:id="rId26"/>
    <p:sldId id="264" r:id="rId27"/>
    <p:sldId id="295" r:id="rId28"/>
    <p:sldId id="296" r:id="rId29"/>
    <p:sldId id="300" r:id="rId30"/>
    <p:sldId id="299" r:id="rId31"/>
    <p:sldId id="298" r:id="rId32"/>
    <p:sldId id="260" r:id="rId33"/>
    <p:sldId id="268" r:id="rId34"/>
    <p:sldId id="293" r:id="rId35"/>
    <p:sldId id="304"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60691F-60FF-92B7-C2D3-5ACBFFB103B2}" name="Alexandra Ghita (2127554)" initials="" userId="S::2127554@student.uwtsd.ac.uk::fe0e45c4-f203-48ab-9b3d-a824819fa671" providerId="AD"/>
  <p188:author id="{C27F0957-8E46-F445-F653-87FE1ECD2395}" name="Elena Mihaela Radu (2126383)" initials="ER" userId="S::2126383@student.uwtsd.ac.uk::3509061d-4147-4254-be2e-79d60527ab3b" providerId="AD"/>
  <p188:author id="{266121F9-6A49-32B0-B41A-B90D8A78A2B3}" name="Livia Dragan (2130234)" initials="L(" userId="S::2130234@student.uwtsd.ac.uk::7eac8206-2c1a-48bb-b8a3-0261a8596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5D65C-D1E2-A348-AAC2-A620983D4CE6}" v="28" dt="2024-02-25T10:17:25.188"/>
    <p1510:client id="{54267897-8168-416B-8552-B8BF14F8019A}" v="482" dt="2024-02-25T11:48:37.113"/>
    <p1510:client id="{AFD984B7-EE6E-4DE4-BC3D-CBCE68EE3946}" v="410" dt="2024-02-25T11:52:46.757"/>
    <p1510:client id="{DE0FB4DB-DB84-34D4-1496-02603CECF3A6}" v="68" dt="2024-02-25T12:01:51.548"/>
    <p1510:client id="{E377E3BD-51E3-A51D-98FF-8E8DE0379812}" v="632" dt="2024-02-24T11:58:30.6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D1ADA5-9AEB-4E8F-91DA-196E066A3A6D}"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09A186B5-97BF-46EB-B8B2-246A030BA037}">
      <dgm:prSet custT="1"/>
      <dgm:spPr/>
      <dgm:t>
        <a:bodyPr/>
        <a:lstStyle/>
        <a:p>
          <a:r>
            <a:rPr lang="en-GB" sz="1800" b="0" i="0"/>
            <a:t>Please seek guidance from the relevant local authorities to comprehend any conditions that are applicable (Smith, 2023). </a:t>
          </a:r>
          <a:endParaRPr lang="en-US" sz="1800" b="0">
            <a:solidFill>
              <a:schemeClr val="tx1"/>
            </a:solidFill>
            <a:latin typeface="Times New Roman" panose="02020603050405020304" pitchFamily="18" charset="0"/>
            <a:cs typeface="Times New Roman" panose="02020603050405020304" pitchFamily="18" charset="0"/>
          </a:endParaRPr>
        </a:p>
      </dgm:t>
    </dgm:pt>
    <dgm:pt modelId="{AF3C8DE9-1726-4638-87DE-117BFF7E7DD5}" type="parTrans" cxnId="{FD3DB07F-FCC7-4DD9-8B30-35B0A18E4901}">
      <dgm:prSet/>
      <dgm:spPr/>
      <dgm:t>
        <a:bodyPr/>
        <a:lstStyle/>
        <a:p>
          <a:endParaRPr lang="en-US"/>
        </a:p>
      </dgm:t>
    </dgm:pt>
    <dgm:pt modelId="{8BCD9992-6D63-45BD-8B6D-3F60B293049D}" type="sibTrans" cxnId="{FD3DB07F-FCC7-4DD9-8B30-35B0A18E4901}">
      <dgm:prSet/>
      <dgm:spPr/>
      <dgm:t>
        <a:bodyPr/>
        <a:lstStyle/>
        <a:p>
          <a:endParaRPr lang="en-US"/>
        </a:p>
      </dgm:t>
    </dgm:pt>
    <dgm:pt modelId="{9C816084-192B-42CF-80A5-47043AE3CC39}">
      <dgm:prSet custT="1"/>
      <dgm:spPr/>
      <dgm:t>
        <a:bodyPr/>
        <a:lstStyle/>
        <a:p>
          <a:pPr rtl="0"/>
          <a:r>
            <a:rPr lang="en-GB" sz="1800" b="0" i="0"/>
            <a:t>Children's clubs must comply with health and safety guidelines to guarantee a secure setting for kids. This encompasses regulations concerning facilities, apparatus, fire safety, and the provision of first aid (Jones &amp; Brown, 2020).</a:t>
          </a:r>
          <a:endParaRPr lang="en-US" sz="1800" b="0">
            <a:solidFill>
              <a:schemeClr val="tx1"/>
            </a:solidFill>
            <a:latin typeface="Times New Roman" panose="02020603050405020304" pitchFamily="18" charset="0"/>
            <a:cs typeface="Times New Roman" panose="02020603050405020304" pitchFamily="18" charset="0"/>
          </a:endParaRPr>
        </a:p>
      </dgm:t>
    </dgm:pt>
    <dgm:pt modelId="{F08E3998-4B6A-4B23-810D-9E09AF4B1BBC}" type="parTrans" cxnId="{CDF48F67-F9A4-4948-B9EC-1F9E855E2385}">
      <dgm:prSet/>
      <dgm:spPr/>
      <dgm:t>
        <a:bodyPr/>
        <a:lstStyle/>
        <a:p>
          <a:endParaRPr lang="en-US"/>
        </a:p>
      </dgm:t>
    </dgm:pt>
    <dgm:pt modelId="{1F22CD25-68AD-4010-8770-26144EB98CB6}" type="sibTrans" cxnId="{CDF48F67-F9A4-4948-B9EC-1F9E855E2385}">
      <dgm:prSet/>
      <dgm:spPr/>
      <dgm:t>
        <a:bodyPr/>
        <a:lstStyle/>
        <a:p>
          <a:endParaRPr lang="en-US"/>
        </a:p>
      </dgm:t>
    </dgm:pt>
    <dgm:pt modelId="{9527C47A-D073-4324-9DAD-757E32FD2E03}">
      <dgm:prSet custT="1"/>
      <dgm:spPr/>
      <dgm:t>
        <a:bodyPr/>
        <a:lstStyle/>
        <a:p>
          <a:r>
            <a:rPr lang="en-GB" sz="1800" b="0" i="0"/>
            <a:t>Personnel may undergo Disclosure and Barring Service (DBS) screenings to ascertain their suitability for working with children (Johnson et al., 2018).</a:t>
          </a:r>
          <a:endParaRPr lang="en-US" sz="1800" b="0">
            <a:solidFill>
              <a:schemeClr val="tx1"/>
            </a:solidFill>
            <a:latin typeface="Times New Roman" panose="02020603050405020304" pitchFamily="18" charset="0"/>
            <a:cs typeface="Times New Roman" panose="02020603050405020304" pitchFamily="18" charset="0"/>
          </a:endParaRPr>
        </a:p>
      </dgm:t>
    </dgm:pt>
    <dgm:pt modelId="{59E2F167-6802-4BF3-9E27-6D1D8DEC8471}" type="parTrans" cxnId="{97FF3B63-F496-4ECE-8710-2C9259FC815A}">
      <dgm:prSet/>
      <dgm:spPr/>
      <dgm:t>
        <a:bodyPr/>
        <a:lstStyle/>
        <a:p>
          <a:endParaRPr lang="en-US"/>
        </a:p>
      </dgm:t>
    </dgm:pt>
    <dgm:pt modelId="{A73778AB-8911-475E-817D-2AE7223A0837}" type="sibTrans" cxnId="{97FF3B63-F496-4ECE-8710-2C9259FC815A}">
      <dgm:prSet/>
      <dgm:spPr/>
      <dgm:t>
        <a:bodyPr/>
        <a:lstStyle/>
        <a:p>
          <a:endParaRPr lang="en-US"/>
        </a:p>
      </dgm:t>
    </dgm:pt>
    <dgm:pt modelId="{CF03975F-D472-4190-99AB-FB2103337276}">
      <dgm:prSet custT="1"/>
      <dgm:spPr/>
      <dgm:t>
        <a:bodyPr/>
        <a:lstStyle/>
        <a:p>
          <a:r>
            <a:rPr lang="en-GB" sz="1800" b="0" i="0"/>
            <a:t>Employee training, hazard evaluations, and procedures for addressing safeguarding issues are essential (Clark &amp; Miller, 2019). </a:t>
          </a:r>
          <a:endParaRPr lang="en-US" sz="1800" b="0">
            <a:solidFill>
              <a:schemeClr val="tx1"/>
            </a:solidFill>
            <a:latin typeface="Times New Roman" panose="02020603050405020304" pitchFamily="18" charset="0"/>
            <a:cs typeface="Times New Roman" panose="02020603050405020304" pitchFamily="18" charset="0"/>
          </a:endParaRPr>
        </a:p>
      </dgm:t>
    </dgm:pt>
    <dgm:pt modelId="{9FB40CB7-600D-4B2E-8F48-D5E21A0723F6}" type="parTrans" cxnId="{2B772F18-A33E-40A9-8493-37A3D026ED70}">
      <dgm:prSet/>
      <dgm:spPr/>
      <dgm:t>
        <a:bodyPr/>
        <a:lstStyle/>
        <a:p>
          <a:endParaRPr lang="en-US"/>
        </a:p>
      </dgm:t>
    </dgm:pt>
    <dgm:pt modelId="{0B39DC2C-8951-4CE6-852F-32E2F75BD32C}" type="sibTrans" cxnId="{2B772F18-A33E-40A9-8493-37A3D026ED70}">
      <dgm:prSet/>
      <dgm:spPr/>
      <dgm:t>
        <a:bodyPr/>
        <a:lstStyle/>
        <a:p>
          <a:endParaRPr lang="en-US"/>
        </a:p>
      </dgm:t>
    </dgm:pt>
    <dgm:pt modelId="{1A17D2DD-793A-483E-8935-254611EB22B4}">
      <dgm:prSet custT="1"/>
      <dgm:spPr/>
      <dgm:t>
        <a:bodyPr/>
        <a:lstStyle/>
        <a:p>
          <a:r>
            <a:rPr lang="en-GB" sz="1800" b="0" i="0"/>
            <a:t>Suitable insurance is necessary to safeguard against liabilities and risks linked to operating the club (Anderson, 2021).</a:t>
          </a:r>
          <a:endParaRPr lang="en-US" sz="1800" b="0">
            <a:solidFill>
              <a:schemeClr val="tx1"/>
            </a:solidFill>
            <a:latin typeface="Times New Roman" panose="02020603050405020304" pitchFamily="18" charset="0"/>
            <a:cs typeface="Times New Roman" panose="02020603050405020304" pitchFamily="18" charset="0"/>
          </a:endParaRPr>
        </a:p>
      </dgm:t>
    </dgm:pt>
    <dgm:pt modelId="{A7C6F1EE-868A-4C26-B4C2-E5341D515173}" type="parTrans" cxnId="{62AA32E6-BA1C-4788-ABC9-6F554FCD3FE9}">
      <dgm:prSet/>
      <dgm:spPr/>
      <dgm:t>
        <a:bodyPr/>
        <a:lstStyle/>
        <a:p>
          <a:endParaRPr lang="en-US"/>
        </a:p>
      </dgm:t>
    </dgm:pt>
    <dgm:pt modelId="{6310336A-2565-4B83-9852-A5F4FF89B45E}" type="sibTrans" cxnId="{62AA32E6-BA1C-4788-ABC9-6F554FCD3FE9}">
      <dgm:prSet/>
      <dgm:spPr/>
      <dgm:t>
        <a:bodyPr/>
        <a:lstStyle/>
        <a:p>
          <a:endParaRPr lang="en-US"/>
        </a:p>
      </dgm:t>
    </dgm:pt>
    <dgm:pt modelId="{E97E8A14-83E3-4E29-8750-45E9C35B2CB8}" type="pres">
      <dgm:prSet presAssocID="{CAD1ADA5-9AEB-4E8F-91DA-196E066A3A6D}" presName="vert0" presStyleCnt="0">
        <dgm:presLayoutVars>
          <dgm:dir/>
          <dgm:animOne val="branch"/>
          <dgm:animLvl val="lvl"/>
        </dgm:presLayoutVars>
      </dgm:prSet>
      <dgm:spPr/>
    </dgm:pt>
    <dgm:pt modelId="{29E0BDEF-7E89-4741-B5A7-19BF4EFAB63B}" type="pres">
      <dgm:prSet presAssocID="{09A186B5-97BF-46EB-B8B2-246A030BA037}" presName="thickLine" presStyleLbl="alignNode1" presStyleIdx="0" presStyleCnt="5"/>
      <dgm:spPr/>
    </dgm:pt>
    <dgm:pt modelId="{F1A94925-5D0A-48EF-A6CC-0A030CE64CA5}" type="pres">
      <dgm:prSet presAssocID="{09A186B5-97BF-46EB-B8B2-246A030BA037}" presName="horz1" presStyleCnt="0"/>
      <dgm:spPr/>
    </dgm:pt>
    <dgm:pt modelId="{585A3DE2-F2A2-4083-98A2-4FCF5D63DA2F}" type="pres">
      <dgm:prSet presAssocID="{09A186B5-97BF-46EB-B8B2-246A030BA037}" presName="tx1" presStyleLbl="revTx" presStyleIdx="0" presStyleCnt="5"/>
      <dgm:spPr/>
    </dgm:pt>
    <dgm:pt modelId="{BB5497B7-3121-4FDD-8467-913447776EA5}" type="pres">
      <dgm:prSet presAssocID="{09A186B5-97BF-46EB-B8B2-246A030BA037}" presName="vert1" presStyleCnt="0"/>
      <dgm:spPr/>
    </dgm:pt>
    <dgm:pt modelId="{2BB8428D-C3B4-4865-8DF3-EE46009A0F72}" type="pres">
      <dgm:prSet presAssocID="{9C816084-192B-42CF-80A5-47043AE3CC39}" presName="thickLine" presStyleLbl="alignNode1" presStyleIdx="1" presStyleCnt="5"/>
      <dgm:spPr/>
    </dgm:pt>
    <dgm:pt modelId="{6FCE337D-844C-4E69-9D4C-6940A60E6687}" type="pres">
      <dgm:prSet presAssocID="{9C816084-192B-42CF-80A5-47043AE3CC39}" presName="horz1" presStyleCnt="0"/>
      <dgm:spPr/>
    </dgm:pt>
    <dgm:pt modelId="{9B116FA8-A132-4A8F-B06F-6F59C2F19D03}" type="pres">
      <dgm:prSet presAssocID="{9C816084-192B-42CF-80A5-47043AE3CC39}" presName="tx1" presStyleLbl="revTx" presStyleIdx="1" presStyleCnt="5"/>
      <dgm:spPr/>
    </dgm:pt>
    <dgm:pt modelId="{16584832-356C-45B0-9A10-9A315C6D9D78}" type="pres">
      <dgm:prSet presAssocID="{9C816084-192B-42CF-80A5-47043AE3CC39}" presName="vert1" presStyleCnt="0"/>
      <dgm:spPr/>
    </dgm:pt>
    <dgm:pt modelId="{CB4459DD-7BF7-4CE9-A6BB-4988A63E224A}" type="pres">
      <dgm:prSet presAssocID="{9527C47A-D073-4324-9DAD-757E32FD2E03}" presName="thickLine" presStyleLbl="alignNode1" presStyleIdx="2" presStyleCnt="5"/>
      <dgm:spPr/>
    </dgm:pt>
    <dgm:pt modelId="{8C401F44-2145-470B-856E-0F833FEA24BA}" type="pres">
      <dgm:prSet presAssocID="{9527C47A-D073-4324-9DAD-757E32FD2E03}" presName="horz1" presStyleCnt="0"/>
      <dgm:spPr/>
    </dgm:pt>
    <dgm:pt modelId="{DBC7FE90-75C0-4486-9833-5FE2C9CFF628}" type="pres">
      <dgm:prSet presAssocID="{9527C47A-D073-4324-9DAD-757E32FD2E03}" presName="tx1" presStyleLbl="revTx" presStyleIdx="2" presStyleCnt="5"/>
      <dgm:spPr/>
    </dgm:pt>
    <dgm:pt modelId="{3218614A-63B3-4B15-8A35-B5987D7EE328}" type="pres">
      <dgm:prSet presAssocID="{9527C47A-D073-4324-9DAD-757E32FD2E03}" presName="vert1" presStyleCnt="0"/>
      <dgm:spPr/>
    </dgm:pt>
    <dgm:pt modelId="{9CB337CE-723C-4F5D-AE67-04724A00AF01}" type="pres">
      <dgm:prSet presAssocID="{CF03975F-D472-4190-99AB-FB2103337276}" presName="thickLine" presStyleLbl="alignNode1" presStyleIdx="3" presStyleCnt="5"/>
      <dgm:spPr/>
    </dgm:pt>
    <dgm:pt modelId="{5C4ED96A-E572-42B3-8BCA-3CEB0CAE451F}" type="pres">
      <dgm:prSet presAssocID="{CF03975F-D472-4190-99AB-FB2103337276}" presName="horz1" presStyleCnt="0"/>
      <dgm:spPr/>
    </dgm:pt>
    <dgm:pt modelId="{15EB3EA9-B00E-45D9-88FD-AFB73ADF68A3}" type="pres">
      <dgm:prSet presAssocID="{CF03975F-D472-4190-99AB-FB2103337276}" presName="tx1" presStyleLbl="revTx" presStyleIdx="3" presStyleCnt="5"/>
      <dgm:spPr/>
    </dgm:pt>
    <dgm:pt modelId="{D417D679-9A81-4D5E-BA0A-E5E97A0BE116}" type="pres">
      <dgm:prSet presAssocID="{CF03975F-D472-4190-99AB-FB2103337276}" presName="vert1" presStyleCnt="0"/>
      <dgm:spPr/>
    </dgm:pt>
    <dgm:pt modelId="{C5FB62AB-F323-47C4-8FAC-00E428141FFC}" type="pres">
      <dgm:prSet presAssocID="{1A17D2DD-793A-483E-8935-254611EB22B4}" presName="thickLine" presStyleLbl="alignNode1" presStyleIdx="4" presStyleCnt="5"/>
      <dgm:spPr/>
    </dgm:pt>
    <dgm:pt modelId="{AA063EE5-7E19-41FC-A2BF-64086F3D502D}" type="pres">
      <dgm:prSet presAssocID="{1A17D2DD-793A-483E-8935-254611EB22B4}" presName="horz1" presStyleCnt="0"/>
      <dgm:spPr/>
    </dgm:pt>
    <dgm:pt modelId="{1EBD3EB9-7B78-4DE4-BA20-053386E9E8B6}" type="pres">
      <dgm:prSet presAssocID="{1A17D2DD-793A-483E-8935-254611EB22B4}" presName="tx1" presStyleLbl="revTx" presStyleIdx="4" presStyleCnt="5"/>
      <dgm:spPr/>
    </dgm:pt>
    <dgm:pt modelId="{F41794C3-3BFA-4B77-A7A2-5A3429A53A57}" type="pres">
      <dgm:prSet presAssocID="{1A17D2DD-793A-483E-8935-254611EB22B4}" presName="vert1" presStyleCnt="0"/>
      <dgm:spPr/>
    </dgm:pt>
  </dgm:ptLst>
  <dgm:cxnLst>
    <dgm:cxn modelId="{2B772F18-A33E-40A9-8493-37A3D026ED70}" srcId="{CAD1ADA5-9AEB-4E8F-91DA-196E066A3A6D}" destId="{CF03975F-D472-4190-99AB-FB2103337276}" srcOrd="3" destOrd="0" parTransId="{9FB40CB7-600D-4B2E-8F48-D5E21A0723F6}" sibTransId="{0B39DC2C-8951-4CE6-852F-32E2F75BD32C}"/>
    <dgm:cxn modelId="{97FF3B63-F496-4ECE-8710-2C9259FC815A}" srcId="{CAD1ADA5-9AEB-4E8F-91DA-196E066A3A6D}" destId="{9527C47A-D073-4324-9DAD-757E32FD2E03}" srcOrd="2" destOrd="0" parTransId="{59E2F167-6802-4BF3-9E27-6D1D8DEC8471}" sibTransId="{A73778AB-8911-475E-817D-2AE7223A0837}"/>
    <dgm:cxn modelId="{CDF48F67-F9A4-4948-B9EC-1F9E855E2385}" srcId="{CAD1ADA5-9AEB-4E8F-91DA-196E066A3A6D}" destId="{9C816084-192B-42CF-80A5-47043AE3CC39}" srcOrd="1" destOrd="0" parTransId="{F08E3998-4B6A-4B23-810D-9E09AF4B1BBC}" sibTransId="{1F22CD25-68AD-4010-8770-26144EB98CB6}"/>
    <dgm:cxn modelId="{A74F3378-F6DB-4C9D-9BA9-BC2F1BD3F252}" type="presOf" srcId="{CF03975F-D472-4190-99AB-FB2103337276}" destId="{15EB3EA9-B00E-45D9-88FD-AFB73ADF68A3}" srcOrd="0" destOrd="0" presId="urn:microsoft.com/office/officeart/2008/layout/LinedList"/>
    <dgm:cxn modelId="{FD3DB07F-FCC7-4DD9-8B30-35B0A18E4901}" srcId="{CAD1ADA5-9AEB-4E8F-91DA-196E066A3A6D}" destId="{09A186B5-97BF-46EB-B8B2-246A030BA037}" srcOrd="0" destOrd="0" parTransId="{AF3C8DE9-1726-4638-87DE-117BFF7E7DD5}" sibTransId="{8BCD9992-6D63-45BD-8B6D-3F60B293049D}"/>
    <dgm:cxn modelId="{03A0D2B5-CADC-45EC-88EB-7AAED59869E7}" type="presOf" srcId="{09A186B5-97BF-46EB-B8B2-246A030BA037}" destId="{585A3DE2-F2A2-4083-98A2-4FCF5D63DA2F}" srcOrd="0" destOrd="0" presId="urn:microsoft.com/office/officeart/2008/layout/LinedList"/>
    <dgm:cxn modelId="{20842BD6-C7C7-4AA9-9A16-D3F2FF6FAB2A}" type="presOf" srcId="{9527C47A-D073-4324-9DAD-757E32FD2E03}" destId="{DBC7FE90-75C0-4486-9833-5FE2C9CFF628}" srcOrd="0" destOrd="0" presId="urn:microsoft.com/office/officeart/2008/layout/LinedList"/>
    <dgm:cxn modelId="{DBE586DD-A160-4CCB-9F68-8964E7EA6E30}" type="presOf" srcId="{1A17D2DD-793A-483E-8935-254611EB22B4}" destId="{1EBD3EB9-7B78-4DE4-BA20-053386E9E8B6}" srcOrd="0" destOrd="0" presId="urn:microsoft.com/office/officeart/2008/layout/LinedList"/>
    <dgm:cxn modelId="{F324E6E0-1458-427C-B7D8-26B6E1C47D91}" type="presOf" srcId="{CAD1ADA5-9AEB-4E8F-91DA-196E066A3A6D}" destId="{E97E8A14-83E3-4E29-8750-45E9C35B2CB8}" srcOrd="0" destOrd="0" presId="urn:microsoft.com/office/officeart/2008/layout/LinedList"/>
    <dgm:cxn modelId="{CBC492E2-574E-4275-A939-FD08466A5DBE}" type="presOf" srcId="{9C816084-192B-42CF-80A5-47043AE3CC39}" destId="{9B116FA8-A132-4A8F-B06F-6F59C2F19D03}" srcOrd="0" destOrd="0" presId="urn:microsoft.com/office/officeart/2008/layout/LinedList"/>
    <dgm:cxn modelId="{62AA32E6-BA1C-4788-ABC9-6F554FCD3FE9}" srcId="{CAD1ADA5-9AEB-4E8F-91DA-196E066A3A6D}" destId="{1A17D2DD-793A-483E-8935-254611EB22B4}" srcOrd="4" destOrd="0" parTransId="{A7C6F1EE-868A-4C26-B4C2-E5341D515173}" sibTransId="{6310336A-2565-4B83-9852-A5F4FF89B45E}"/>
    <dgm:cxn modelId="{F927564F-904D-49B5-94E5-63A75AD1DF5E}" type="presParOf" srcId="{E97E8A14-83E3-4E29-8750-45E9C35B2CB8}" destId="{29E0BDEF-7E89-4741-B5A7-19BF4EFAB63B}" srcOrd="0" destOrd="0" presId="urn:microsoft.com/office/officeart/2008/layout/LinedList"/>
    <dgm:cxn modelId="{C2EA3F30-F8DF-42CD-BA21-29D2740A5B27}" type="presParOf" srcId="{E97E8A14-83E3-4E29-8750-45E9C35B2CB8}" destId="{F1A94925-5D0A-48EF-A6CC-0A030CE64CA5}" srcOrd="1" destOrd="0" presId="urn:microsoft.com/office/officeart/2008/layout/LinedList"/>
    <dgm:cxn modelId="{8D5E18ED-5B13-44D2-806A-3A1E539EA47F}" type="presParOf" srcId="{F1A94925-5D0A-48EF-A6CC-0A030CE64CA5}" destId="{585A3DE2-F2A2-4083-98A2-4FCF5D63DA2F}" srcOrd="0" destOrd="0" presId="urn:microsoft.com/office/officeart/2008/layout/LinedList"/>
    <dgm:cxn modelId="{1C8666B9-3249-4A90-953D-18F62CEE7CF5}" type="presParOf" srcId="{F1A94925-5D0A-48EF-A6CC-0A030CE64CA5}" destId="{BB5497B7-3121-4FDD-8467-913447776EA5}" srcOrd="1" destOrd="0" presId="urn:microsoft.com/office/officeart/2008/layout/LinedList"/>
    <dgm:cxn modelId="{3EBD2A98-FFED-4172-AF7C-763637B7AE10}" type="presParOf" srcId="{E97E8A14-83E3-4E29-8750-45E9C35B2CB8}" destId="{2BB8428D-C3B4-4865-8DF3-EE46009A0F72}" srcOrd="2" destOrd="0" presId="urn:microsoft.com/office/officeart/2008/layout/LinedList"/>
    <dgm:cxn modelId="{BD884D5C-7830-4EFD-906A-F44B43B4DF35}" type="presParOf" srcId="{E97E8A14-83E3-4E29-8750-45E9C35B2CB8}" destId="{6FCE337D-844C-4E69-9D4C-6940A60E6687}" srcOrd="3" destOrd="0" presId="urn:microsoft.com/office/officeart/2008/layout/LinedList"/>
    <dgm:cxn modelId="{11F746F9-5F20-4148-A32C-849C365882D5}" type="presParOf" srcId="{6FCE337D-844C-4E69-9D4C-6940A60E6687}" destId="{9B116FA8-A132-4A8F-B06F-6F59C2F19D03}" srcOrd="0" destOrd="0" presId="urn:microsoft.com/office/officeart/2008/layout/LinedList"/>
    <dgm:cxn modelId="{696B41D9-6F39-40EF-A6D4-443FD109D1E2}" type="presParOf" srcId="{6FCE337D-844C-4E69-9D4C-6940A60E6687}" destId="{16584832-356C-45B0-9A10-9A315C6D9D78}" srcOrd="1" destOrd="0" presId="urn:microsoft.com/office/officeart/2008/layout/LinedList"/>
    <dgm:cxn modelId="{E9086009-250A-4F82-921E-573A047D22C6}" type="presParOf" srcId="{E97E8A14-83E3-4E29-8750-45E9C35B2CB8}" destId="{CB4459DD-7BF7-4CE9-A6BB-4988A63E224A}" srcOrd="4" destOrd="0" presId="urn:microsoft.com/office/officeart/2008/layout/LinedList"/>
    <dgm:cxn modelId="{383E1DC5-C12B-48D9-87DE-00309F79148D}" type="presParOf" srcId="{E97E8A14-83E3-4E29-8750-45E9C35B2CB8}" destId="{8C401F44-2145-470B-856E-0F833FEA24BA}" srcOrd="5" destOrd="0" presId="urn:microsoft.com/office/officeart/2008/layout/LinedList"/>
    <dgm:cxn modelId="{42358158-940F-4658-88EC-183FD2230535}" type="presParOf" srcId="{8C401F44-2145-470B-856E-0F833FEA24BA}" destId="{DBC7FE90-75C0-4486-9833-5FE2C9CFF628}" srcOrd="0" destOrd="0" presId="urn:microsoft.com/office/officeart/2008/layout/LinedList"/>
    <dgm:cxn modelId="{1F01B6E8-9718-4A3D-9C40-5401D30628D6}" type="presParOf" srcId="{8C401F44-2145-470B-856E-0F833FEA24BA}" destId="{3218614A-63B3-4B15-8A35-B5987D7EE328}" srcOrd="1" destOrd="0" presId="urn:microsoft.com/office/officeart/2008/layout/LinedList"/>
    <dgm:cxn modelId="{30E636EF-105A-4F93-BAB8-71FB001A8EDD}" type="presParOf" srcId="{E97E8A14-83E3-4E29-8750-45E9C35B2CB8}" destId="{9CB337CE-723C-4F5D-AE67-04724A00AF01}" srcOrd="6" destOrd="0" presId="urn:microsoft.com/office/officeart/2008/layout/LinedList"/>
    <dgm:cxn modelId="{4772002F-F5BF-4458-AC8A-F8E596C691CB}" type="presParOf" srcId="{E97E8A14-83E3-4E29-8750-45E9C35B2CB8}" destId="{5C4ED96A-E572-42B3-8BCA-3CEB0CAE451F}" srcOrd="7" destOrd="0" presId="urn:microsoft.com/office/officeart/2008/layout/LinedList"/>
    <dgm:cxn modelId="{816F90EC-68E4-4E00-B4E9-C60320507CC4}" type="presParOf" srcId="{5C4ED96A-E572-42B3-8BCA-3CEB0CAE451F}" destId="{15EB3EA9-B00E-45D9-88FD-AFB73ADF68A3}" srcOrd="0" destOrd="0" presId="urn:microsoft.com/office/officeart/2008/layout/LinedList"/>
    <dgm:cxn modelId="{A05BC7CF-BBEB-4642-BC71-6ABD008B023F}" type="presParOf" srcId="{5C4ED96A-E572-42B3-8BCA-3CEB0CAE451F}" destId="{D417D679-9A81-4D5E-BA0A-E5E97A0BE116}" srcOrd="1" destOrd="0" presId="urn:microsoft.com/office/officeart/2008/layout/LinedList"/>
    <dgm:cxn modelId="{1B961CF3-C2AA-48DF-85AE-2A2EEC9B49B3}" type="presParOf" srcId="{E97E8A14-83E3-4E29-8750-45E9C35B2CB8}" destId="{C5FB62AB-F323-47C4-8FAC-00E428141FFC}" srcOrd="8" destOrd="0" presId="urn:microsoft.com/office/officeart/2008/layout/LinedList"/>
    <dgm:cxn modelId="{D725AE14-1323-4B43-AF23-EBDAF862D6D3}" type="presParOf" srcId="{E97E8A14-83E3-4E29-8750-45E9C35B2CB8}" destId="{AA063EE5-7E19-41FC-A2BF-64086F3D502D}" srcOrd="9" destOrd="0" presId="urn:microsoft.com/office/officeart/2008/layout/LinedList"/>
    <dgm:cxn modelId="{F75215C5-7362-4271-8AD0-AE39EBCE8F00}" type="presParOf" srcId="{AA063EE5-7E19-41FC-A2BF-64086F3D502D}" destId="{1EBD3EB9-7B78-4DE4-BA20-053386E9E8B6}" srcOrd="0" destOrd="0" presId="urn:microsoft.com/office/officeart/2008/layout/LinedList"/>
    <dgm:cxn modelId="{3BB4D0C3-019E-487B-AF12-42530CBDA133}" type="presParOf" srcId="{AA063EE5-7E19-41FC-A2BF-64086F3D502D}" destId="{F41794C3-3BFA-4B77-A7A2-5A3429A53A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BDEF-7E89-4741-B5A7-19BF4EFAB63B}">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5A3DE2-F2A2-4083-98A2-4FCF5D63DA2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Please seek guidance from the relevant local authorities to comprehend any conditions that are applicable (Smith, 2023).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531"/>
        <a:ext cx="10515600" cy="870055"/>
      </dsp:txXfrm>
    </dsp:sp>
    <dsp:sp modelId="{2BB8428D-C3B4-4865-8DF3-EE46009A0F72}">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B116FA8-A132-4A8F-B06F-6F59C2F19D0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Children's clubs must comply with health and safety guidelines to guarantee a secure setting for kids. This encompasses regulations concerning facilities, apparatus, fire safety, and the provision of first aid (Jones &amp; Brown, 2020).</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870586"/>
        <a:ext cx="10515600" cy="870055"/>
      </dsp:txXfrm>
    </dsp:sp>
    <dsp:sp modelId="{CB4459DD-7BF7-4CE9-A6BB-4988A63E224A}">
      <dsp:nvSpPr>
        <dsp:cNvPr id="0" name=""/>
        <dsp:cNvSpPr/>
      </dsp:nvSpPr>
      <dsp:spPr>
        <a:xfrm>
          <a:off x="0" y="174064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C7FE90-75C0-4486-9833-5FE2C9CFF62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Personnel may undergo Disclosure and Barring Service (DBS) screenings to ascertain their suitability for working with children (Johnson et al., 2018).</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1740641"/>
        <a:ext cx="10515600" cy="870055"/>
      </dsp:txXfrm>
    </dsp:sp>
    <dsp:sp modelId="{9CB337CE-723C-4F5D-AE67-04724A00AF01}">
      <dsp:nvSpPr>
        <dsp:cNvPr id="0" name=""/>
        <dsp:cNvSpPr/>
      </dsp:nvSpPr>
      <dsp:spPr>
        <a:xfrm>
          <a:off x="0" y="261069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EB3EA9-B00E-45D9-88FD-AFB73ADF68A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Employee training, hazard evaluations, and procedures for addressing safeguarding issues are essential (Clark &amp; Miller, 2019).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2610696"/>
        <a:ext cx="10515600" cy="870055"/>
      </dsp:txXfrm>
    </dsp:sp>
    <dsp:sp modelId="{C5FB62AB-F323-47C4-8FAC-00E428141FFC}">
      <dsp:nvSpPr>
        <dsp:cNvPr id="0" name=""/>
        <dsp:cNvSpPr/>
      </dsp:nvSpPr>
      <dsp:spPr>
        <a:xfrm>
          <a:off x="0" y="348075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EBD3EB9-7B78-4DE4-BA20-053386E9E8B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Suitable insurance is necessary to safeguard against liabilities and risks linked to operating the club (Anderson, 2021).</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04063C-6612-4D58-8CC7-FB00FF15F82D}" type="datetimeFigureOut">
              <a:rPr lang="en-GB" smtClean="0"/>
              <a:t>02/03/2024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DE46E-E294-4A8B-B117-6893A673393B}" type="slidenum">
              <a:rPr lang="en-GB" smtClean="0"/>
              <a:t>‹#›</a:t>
            </a:fld>
            <a:endParaRPr lang="en-GB"/>
          </a:p>
        </p:txBody>
      </p:sp>
    </p:spTree>
    <p:extLst>
      <p:ext uri="{BB962C8B-B14F-4D97-AF65-F5344CB8AC3E}">
        <p14:creationId xmlns:p14="http://schemas.microsoft.com/office/powerpoint/2010/main" val="51208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solidFill>
                  <a:srgbClr val="000000"/>
                </a:solidFill>
                <a:latin typeface="Arial"/>
                <a:cs typeface="Arial"/>
              </a:rPr>
              <a:t>Scope refers to all the work involved in creating the products of the project and the processes used to create them.</a:t>
            </a:r>
            <a:endParaRPr lang="en-US" sz="1200"/>
          </a:p>
          <a:p>
            <a:pPr marL="0" indent="0">
              <a:buNone/>
            </a:pPr>
            <a:endParaRPr lang="en-GB" sz="2400">
              <a:solidFill>
                <a:srgbClr val="000000">
                  <a:alpha val="80000"/>
                </a:srgbClr>
              </a:solidFill>
              <a:cs typeface="Calibri"/>
            </a:endParaRPr>
          </a:p>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5</a:t>
            </a:fld>
            <a:endParaRPr lang="en-GB"/>
          </a:p>
        </p:txBody>
      </p:sp>
    </p:spTree>
    <p:extLst>
      <p:ext uri="{BB962C8B-B14F-4D97-AF65-F5344CB8AC3E}">
        <p14:creationId xmlns:p14="http://schemas.microsoft.com/office/powerpoint/2010/main" val="324312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27</a:t>
            </a:fld>
            <a:endParaRPr lang="en-GB"/>
          </a:p>
        </p:txBody>
      </p:sp>
    </p:spTree>
    <p:extLst>
      <p:ext uri="{BB962C8B-B14F-4D97-AF65-F5344CB8AC3E}">
        <p14:creationId xmlns:p14="http://schemas.microsoft.com/office/powerpoint/2010/main" val="283016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40F6-C1A1-6A13-4A6F-BF834827B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91B806-4EA0-1BB6-49BD-03919186B4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7DDA9-8486-3DC7-7F99-EA6649A64598}"/>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5C4B67F6-6BF4-E7B6-8DC9-87EE188E9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C39A-4A3C-7444-D956-8FD75D36E7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40713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7738-DABF-59DE-ADB5-0D12081ABA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E3F5E-BD4B-F228-1509-9ABBF0D4D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9E79A-15F7-15EF-CA43-2C21AD1586F2}"/>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B28977C5-CD38-DCE9-B6F5-037758421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AC5E5-8302-0750-545B-A64F9214DA8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256352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0EFC-A90C-2404-74F4-9D24BD5C19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8E3DF6-11FC-F8A6-F230-B8CCC400C7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55C0CE-7591-A827-471E-708B4AC50D5A}"/>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96653899-E028-D7CA-AD54-0D0363B9CF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FE227-39DB-EED6-596B-92EF4648ACB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6001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AB8-3F5D-B5D7-02C3-7898E6CB8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46DFF7-1EE4-1D38-2266-AF207D4B0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9680D6-6327-662B-7018-0AACD494D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91ED24-ACAE-BA5B-8667-989D3B273F34}"/>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6" name="Footer Placeholder 5">
            <a:extLst>
              <a:ext uri="{FF2B5EF4-FFF2-40B4-BE49-F238E27FC236}">
                <a16:creationId xmlns:a16="http://schemas.microsoft.com/office/drawing/2014/main" id="{FD052B31-F39E-6022-F503-CA6E69705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3FD40-67A2-0C19-F501-55749A10994F}"/>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895268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B6E2-4532-2485-62D7-B4EC927BB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63B08-B685-624F-DE47-0E1FF95F7E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7602C6-894D-BC1C-02BA-8470D71F61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871DF6-0CEB-89FB-196E-89032F754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29A017-B0A8-65CD-17FD-293E0B70F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544BB-A9B4-4385-A656-66C83F7C720E}"/>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8" name="Footer Placeholder 7">
            <a:extLst>
              <a:ext uri="{FF2B5EF4-FFF2-40B4-BE49-F238E27FC236}">
                <a16:creationId xmlns:a16="http://schemas.microsoft.com/office/drawing/2014/main" id="{95D538D3-6DAE-DCE0-3168-B47143044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F16C3D-A23A-A8B1-E9C5-44C22720253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70505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BAE4A-99A7-F28B-E957-E61BB60F1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497D4-84BD-A278-CA9F-1D5951709414}"/>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4" name="Footer Placeholder 3">
            <a:extLst>
              <a:ext uri="{FF2B5EF4-FFF2-40B4-BE49-F238E27FC236}">
                <a16:creationId xmlns:a16="http://schemas.microsoft.com/office/drawing/2014/main" id="{42614848-5976-D0BE-3032-FB279F9787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E3C84-911E-0A6C-5B5C-033C54A9E1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50319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7912D-CE6F-B5FF-C198-9C35E5F1C299}"/>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3" name="Footer Placeholder 2">
            <a:extLst>
              <a:ext uri="{FF2B5EF4-FFF2-40B4-BE49-F238E27FC236}">
                <a16:creationId xmlns:a16="http://schemas.microsoft.com/office/drawing/2014/main" id="{FA3C481C-3872-9B24-1C92-B4BCB33B6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A3A680-2DAF-CC24-2588-A3E373A64465}"/>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8480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C7F8-DF18-3FB6-35AA-80C251497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26D87E-0C92-14C1-7165-382CAA5D8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1A2BC6-62D7-54D7-F95D-0516EE84F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E1E445-0E4B-C600-6BD8-D60B546F7F00}"/>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6" name="Footer Placeholder 5">
            <a:extLst>
              <a:ext uri="{FF2B5EF4-FFF2-40B4-BE49-F238E27FC236}">
                <a16:creationId xmlns:a16="http://schemas.microsoft.com/office/drawing/2014/main" id="{A28AC906-7FC7-4CCC-B704-6073187D8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4C55A-A0B5-22A7-AE3B-9DF7A2AAAFDB}"/>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890816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47AE-30A0-E690-929C-E12F618977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49A75-F243-1AD2-C808-5D9B024FCE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84624-C5F4-BF97-34E2-7B0751DB7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E6249-820B-6062-DDCA-2CF8E2805E17}"/>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6" name="Footer Placeholder 5">
            <a:extLst>
              <a:ext uri="{FF2B5EF4-FFF2-40B4-BE49-F238E27FC236}">
                <a16:creationId xmlns:a16="http://schemas.microsoft.com/office/drawing/2014/main" id="{722D9422-5D01-CE65-E553-50D4A4923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166E5-B3F9-F2D4-A41D-5FE376A8709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0309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24E1-53A7-6F6A-E861-4D7E15A3A6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326DB9-29C5-0256-4FB8-7501AA1D64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6D604-F417-470D-86DB-4FA63B689568}"/>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9D8E05B7-5BAF-1D37-89BE-E6F5A858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40CB7-D71A-9BA7-B1F3-77C6FEF0F809}"/>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066674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E12E6-3A3F-5CE2-3B81-A95806374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E4A0E-18F2-AE46-F9B0-C39D0B8A8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D154B-F516-6AA5-FCF2-60408FA91DBC}"/>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0A074B2C-24D0-5CE0-DC74-A64BBBCC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C666A-011D-E51F-00E4-2E8D01CD4242}"/>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900982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516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7262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2298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0592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014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2699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72693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0391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45091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3830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528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45A4E-4613-36F3-319C-82327C4FF9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4BF405-383E-D05E-93B2-825141BD4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34C1BA-62E9-6E15-0605-6E0F10FC5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C6A3E053-78DA-C80D-4763-FD0170140C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68617A-ED07-A270-C6E3-C779682BC7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1DC19-6059-4E99-9ADF-403982F497EB}" type="slidenum">
              <a:rPr lang="en-GB" smtClean="0"/>
              <a:t>‹#›</a:t>
            </a:fld>
            <a:endParaRPr lang="en-GB"/>
          </a:p>
        </p:txBody>
      </p:sp>
    </p:spTree>
    <p:extLst>
      <p:ext uri="{BB962C8B-B14F-4D97-AF65-F5344CB8AC3E}">
        <p14:creationId xmlns:p14="http://schemas.microsoft.com/office/powerpoint/2010/main" val="401430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3/2/2024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875707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5" Type="http://schemas.openxmlformats.org/officeDocument/2006/relationships/image" Target="../media/image2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svg"/></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8.svg"/><Relationship Id="rId4" Type="http://schemas.openxmlformats.org/officeDocument/2006/relationships/image" Target="../media/image38.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9.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slides/_rels/slide1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18.xml"/><Relationship Id="rId5" Type="http://schemas.openxmlformats.org/officeDocument/2006/relationships/image" Target="../media/image35.sv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9.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8.sv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3" Type="http://schemas.openxmlformats.org/officeDocument/2006/relationships/image" Target="../media/image62.svg"/><Relationship Id="rId7" Type="http://schemas.microsoft.com/office/2007/relationships/hdphoto" Target="../media/hdphoto3.wdp"/><Relationship Id="rId2" Type="http://schemas.openxmlformats.org/officeDocument/2006/relationships/image" Target="../media/image61.png"/><Relationship Id="rId1" Type="http://schemas.openxmlformats.org/officeDocument/2006/relationships/slideLayout" Target="../slideLayouts/slideLayout18.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4324/9781315245911" TargetMode="External"/><Relationship Id="rId2" Type="http://schemas.openxmlformats.org/officeDocument/2006/relationships/hyperlink" Target="https://www.capterra.com/resources/project-timeline/" TargetMode="Externa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28.png"/><Relationship Id="rId7" Type="http://schemas.openxmlformats.org/officeDocument/2006/relationships/image" Target="../media/image7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sv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blueprints">
            <a:extLst>
              <a:ext uri="{FF2B5EF4-FFF2-40B4-BE49-F238E27FC236}">
                <a16:creationId xmlns:a16="http://schemas.microsoft.com/office/drawing/2014/main" id="{E26194DA-87EE-B245-564A-29FFF743B900}"/>
              </a:ext>
            </a:extLst>
          </p:cNvPr>
          <p:cNvPicPr>
            <a:picLocks noChangeAspect="1"/>
          </p:cNvPicPr>
          <p:nvPr/>
        </p:nvPicPr>
        <p:blipFill rotWithShape="1">
          <a:blip r:embed="rId2"/>
          <a:srcRect t="1300" b="14431"/>
          <a:stretch/>
        </p:blipFill>
        <p:spPr>
          <a:xfrm>
            <a:off x="1" y="-30482"/>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EFC93A6-6D21-14BA-68CB-A64D035AE613}"/>
              </a:ext>
            </a:extLst>
          </p:cNvPr>
          <p:cNvSpPr txBox="1"/>
          <p:nvPr/>
        </p:nvSpPr>
        <p:spPr>
          <a:xfrm>
            <a:off x="553534" y="632199"/>
            <a:ext cx="8964705" cy="769441"/>
          </a:xfrm>
          <a:prstGeom prst="rect">
            <a:avLst/>
          </a:prstGeom>
          <a:noFill/>
        </p:spPr>
        <p:txBody>
          <a:bodyPr wrap="square">
            <a:spAutoFit/>
          </a:bodyPr>
          <a:lstStyle/>
          <a:p>
            <a:r>
              <a:rPr lang="en-GB" sz="4400" b="1">
                <a:effectLst>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PROJECT PROPOSAL PITCH</a:t>
            </a:r>
            <a:endParaRPr lang="en-GB" sz="44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C1C7BD0-2DFE-BEF3-C0A3-C91D6A62D0E1}"/>
              </a:ext>
            </a:extLst>
          </p:cNvPr>
          <p:cNvSpPr txBox="1"/>
          <p:nvPr/>
        </p:nvSpPr>
        <p:spPr>
          <a:xfrm>
            <a:off x="4577319" y="1684382"/>
            <a:ext cx="3630706" cy="523220"/>
          </a:xfrm>
          <a:prstGeom prst="rect">
            <a:avLst/>
          </a:prstGeom>
          <a:noFill/>
        </p:spPr>
        <p:txBody>
          <a:bodyPr wrap="square">
            <a:spAutoFit/>
          </a:bodyPr>
          <a:lstStyle/>
          <a:p>
            <a:pPr algn="r"/>
            <a:r>
              <a:rPr lang="en-GB" sz="2800" b="1"/>
              <a:t>Kids Club @XYZ GYM</a:t>
            </a:r>
          </a:p>
        </p:txBody>
      </p:sp>
      <p:sp>
        <p:nvSpPr>
          <p:cNvPr id="23" name="TextBox 22">
            <a:extLst>
              <a:ext uri="{FF2B5EF4-FFF2-40B4-BE49-F238E27FC236}">
                <a16:creationId xmlns:a16="http://schemas.microsoft.com/office/drawing/2014/main" id="{76D2BA6C-38F5-8D43-1AEE-B7707A070E30}"/>
              </a:ext>
            </a:extLst>
          </p:cNvPr>
          <p:cNvSpPr txBox="1"/>
          <p:nvPr/>
        </p:nvSpPr>
        <p:spPr>
          <a:xfrm>
            <a:off x="658386" y="4818056"/>
            <a:ext cx="6326695" cy="1138773"/>
          </a:xfrm>
          <a:prstGeom prst="rect">
            <a:avLst/>
          </a:prstGeom>
          <a:noFill/>
        </p:spPr>
        <p:txBody>
          <a:bodyPr wrap="square" rtlCol="0">
            <a:spAutoFit/>
          </a:bodyPr>
          <a:lstStyle/>
          <a:p>
            <a:pPr marL="0" indent="0">
              <a:buNone/>
            </a:pPr>
            <a:r>
              <a:rPr lang="en-GB" b="1">
                <a:latin typeface="Times New Roman" panose="02020603050405020304" pitchFamily="18" charset="0"/>
                <a:cs typeface="Times New Roman" panose="02020603050405020304" pitchFamily="18" charset="0"/>
              </a:rPr>
              <a:t>Module Name: Managing Projects in the Organisation </a:t>
            </a:r>
          </a:p>
          <a:p>
            <a:pPr marL="0" indent="0">
              <a:buNone/>
            </a:pPr>
            <a:r>
              <a:rPr lang="en-GB" b="1">
                <a:latin typeface="Times New Roman" panose="02020603050405020304" pitchFamily="18" charset="0"/>
                <a:cs typeface="Times New Roman" panose="02020603050405020304" pitchFamily="18" charset="0"/>
              </a:rPr>
              <a:t>Module Code: BMSW5104</a:t>
            </a:r>
          </a:p>
          <a:p>
            <a:pPr marL="0" indent="0">
              <a:buNone/>
            </a:pPr>
            <a:r>
              <a:rPr lang="en-GB" b="1">
                <a:latin typeface="Times New Roman" panose="02020603050405020304" pitchFamily="18" charset="0"/>
                <a:cs typeface="Times New Roman" panose="02020603050405020304" pitchFamily="18" charset="0"/>
              </a:rPr>
              <a:t>Lecturer: DR. </a:t>
            </a:r>
            <a:r>
              <a:rPr lang="en-GB" b="1" err="1">
                <a:latin typeface="Times New Roman" panose="02020603050405020304" pitchFamily="18" charset="0"/>
                <a:cs typeface="Times New Roman" panose="02020603050405020304" pitchFamily="18" charset="0"/>
              </a:rPr>
              <a:t>Aderemi</a:t>
            </a:r>
            <a:r>
              <a:rPr lang="en-GB" b="1">
                <a:latin typeface="Times New Roman" panose="02020603050405020304" pitchFamily="18" charset="0"/>
                <a:cs typeface="Times New Roman" panose="02020603050405020304" pitchFamily="18" charset="0"/>
              </a:rPr>
              <a:t> </a:t>
            </a:r>
            <a:r>
              <a:rPr lang="en-GB" b="1" err="1">
                <a:latin typeface="Times New Roman" panose="02020603050405020304" pitchFamily="18" charset="0"/>
                <a:cs typeface="Times New Roman" panose="02020603050405020304" pitchFamily="18" charset="0"/>
              </a:rPr>
              <a:t>Ojebode</a:t>
            </a:r>
            <a:endParaRPr lang="en-GB" b="1">
              <a:latin typeface="Times New Roman" panose="02020603050405020304" pitchFamily="18" charset="0"/>
              <a:cs typeface="Times New Roman" panose="02020603050405020304" pitchFamily="18" charset="0"/>
            </a:endParaRPr>
          </a:p>
          <a:p>
            <a:endParaRPr lang="en-GB" sz="140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C3F6AD9-6BBF-47DD-E93F-30DE95BCEDA4}"/>
              </a:ext>
            </a:extLst>
          </p:cNvPr>
          <p:cNvSpPr txBox="1"/>
          <p:nvPr/>
        </p:nvSpPr>
        <p:spPr>
          <a:xfrm>
            <a:off x="553534" y="3013564"/>
            <a:ext cx="6174658" cy="1200329"/>
          </a:xfrm>
          <a:prstGeom prst="rect">
            <a:avLst/>
          </a:prstGeom>
          <a:noFill/>
        </p:spPr>
        <p:txBody>
          <a:bodyPr wrap="square">
            <a:spAutoFit/>
          </a:bodyPr>
          <a:lstStyle/>
          <a:p>
            <a:r>
              <a:rPr lang="en-GB" b="1">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Alexandra Valentina Ghita – 2127554</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Elena Mihaela Radu – 2126383</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Livia Dragan – 2130234</a:t>
            </a:r>
          </a:p>
        </p:txBody>
      </p:sp>
    </p:spTree>
    <p:extLst>
      <p:ext uri="{BB962C8B-B14F-4D97-AF65-F5344CB8AC3E}">
        <p14:creationId xmlns:p14="http://schemas.microsoft.com/office/powerpoint/2010/main" val="191392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2" y="1934465"/>
            <a:ext cx="933657" cy="432878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defTabSz="609630"/>
              <a:endParaRPr lang="en-GB" sz="1200">
                <a:solidFill>
                  <a:prstClr val="black"/>
                </a:solidFill>
                <a:latin typeface="Calibri"/>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grpSp>
        <p:nvGrpSpPr>
          <p:cNvPr id="8" name="Group 8"/>
          <p:cNvGrpSpPr/>
          <p:nvPr/>
        </p:nvGrpSpPr>
        <p:grpSpPr>
          <a:xfrm>
            <a:off x="8138643" y="958861"/>
            <a:ext cx="3605989" cy="5367839"/>
            <a:chOff x="0" y="-19050"/>
            <a:chExt cx="1424588" cy="2120628"/>
          </a:xfrm>
          <a:solidFill>
            <a:schemeClr val="tx1"/>
          </a:solidFill>
        </p:grpSpPr>
        <p:sp>
          <p:nvSpPr>
            <p:cNvPr id="9" name="Freeform 9"/>
            <p:cNvSpPr/>
            <p:nvPr/>
          </p:nvSpPr>
          <p:spPr>
            <a:xfrm>
              <a:off x="0" y="0"/>
              <a:ext cx="1424588" cy="2101578"/>
            </a:xfrm>
            <a:custGeom>
              <a:avLst/>
              <a:gdLst/>
              <a:ahLst/>
              <a:cxnLst/>
              <a:rect l="l" t="t" r="r" b="b"/>
              <a:pathLst>
                <a:path w="1424588" h="2101578">
                  <a:moveTo>
                    <a:pt x="0" y="0"/>
                  </a:moveTo>
                  <a:lnTo>
                    <a:pt x="1424588" y="0"/>
                  </a:lnTo>
                  <a:lnTo>
                    <a:pt x="1424588" y="2101578"/>
                  </a:lnTo>
                  <a:lnTo>
                    <a:pt x="0" y="2101578"/>
                  </a:lnTo>
                  <a:close/>
                </a:path>
              </a:pathLst>
            </a:custGeom>
            <a:grpFill/>
          </p:spPr>
          <p:txBody>
            <a:bodyPr/>
            <a:lstStyle/>
            <a:p>
              <a:pPr defTabSz="609630"/>
              <a:endParaRPr lang="en-GB" sz="1200">
                <a:solidFill>
                  <a:prstClr val="black"/>
                </a:solidFill>
                <a:latin typeface="Calibri"/>
              </a:endParaRPr>
            </a:p>
          </p:txBody>
        </p:sp>
        <p:sp>
          <p:nvSpPr>
            <p:cNvPr id="10" name="TextBox 10"/>
            <p:cNvSpPr txBox="1"/>
            <p:nvPr/>
          </p:nvSpPr>
          <p:spPr>
            <a:xfrm>
              <a:off x="0" y="-19050"/>
              <a:ext cx="1424588" cy="2120628"/>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defTabSz="609630">
              <a:lnSpc>
                <a:spcPts val="7239"/>
              </a:lnSpc>
            </a:pPr>
            <a:r>
              <a:rPr lang="en-US" sz="5246" spc="514">
                <a:solidFill>
                  <a:srgbClr val="231F20"/>
                </a:solidFill>
                <a:latin typeface="Codec Pro ExtraBold"/>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01</a:t>
            </a: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02</a:t>
            </a:r>
          </a:p>
        </p:txBody>
      </p:sp>
      <p:sp>
        <p:nvSpPr>
          <p:cNvPr id="16" name="TextBox 16"/>
          <p:cNvSpPr txBox="1"/>
          <p:nvPr/>
        </p:nvSpPr>
        <p:spPr>
          <a:xfrm>
            <a:off x="2706904" y="3152368"/>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03</a:t>
            </a:r>
          </a:p>
        </p:txBody>
      </p:sp>
      <p:sp>
        <p:nvSpPr>
          <p:cNvPr id="17" name="TextBox 17"/>
          <p:cNvSpPr txBox="1"/>
          <p:nvPr/>
        </p:nvSpPr>
        <p:spPr>
          <a:xfrm>
            <a:off x="2694861" y="369560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04</a:t>
            </a:r>
          </a:p>
        </p:txBody>
      </p:sp>
      <p:sp>
        <p:nvSpPr>
          <p:cNvPr id="18" name="TextBox 18"/>
          <p:cNvSpPr txBox="1"/>
          <p:nvPr/>
        </p:nvSpPr>
        <p:spPr>
          <a:xfrm>
            <a:off x="2706903" y="4253749"/>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05</a:t>
            </a:r>
          </a:p>
        </p:txBody>
      </p:sp>
      <p:sp>
        <p:nvSpPr>
          <p:cNvPr id="19" name="TextBox 19"/>
          <p:cNvSpPr txBox="1"/>
          <p:nvPr/>
        </p:nvSpPr>
        <p:spPr>
          <a:xfrm>
            <a:off x="2694861" y="477563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06</a:t>
            </a:r>
          </a:p>
        </p:txBody>
      </p:sp>
      <p:sp>
        <p:nvSpPr>
          <p:cNvPr id="20" name="TextBox 20"/>
          <p:cNvSpPr txBox="1"/>
          <p:nvPr/>
        </p:nvSpPr>
        <p:spPr>
          <a:xfrm>
            <a:off x="2724063" y="5294093"/>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07</a:t>
            </a:r>
          </a:p>
        </p:txBody>
      </p:sp>
      <p:sp>
        <p:nvSpPr>
          <p:cNvPr id="29" name="TextBox 28">
            <a:extLst>
              <a:ext uri="{FF2B5EF4-FFF2-40B4-BE49-F238E27FC236}">
                <a16:creationId xmlns:a16="http://schemas.microsoft.com/office/drawing/2014/main" id="{04909259-BF3E-4A96-A35B-BD0963E2D56E}"/>
              </a:ext>
            </a:extLst>
          </p:cNvPr>
          <p:cNvSpPr txBox="1"/>
          <p:nvPr/>
        </p:nvSpPr>
        <p:spPr>
          <a:xfrm>
            <a:off x="3537745" y="2072621"/>
            <a:ext cx="3921665" cy="4739759"/>
          </a:xfrm>
          <a:prstGeom prst="rect">
            <a:avLst/>
          </a:prstGeom>
          <a:noFill/>
        </p:spPr>
        <p:txBody>
          <a:bodyPr wrap="square" lIns="91440" tIns="45720" rIns="91440" bIns="45720" anchor="t">
            <a:spAutoFit/>
          </a:bodyPr>
          <a:lstStyle/>
          <a:p>
            <a:r>
              <a:rPr lang="en-GB" sz="3000"/>
              <a:t>Overview</a:t>
            </a:r>
            <a:endParaRPr lang="en-GB" sz="3000">
              <a:ea typeface="Calibri"/>
              <a:cs typeface="Calibri"/>
            </a:endParaRPr>
          </a:p>
          <a:p>
            <a:r>
              <a:rPr lang="en-GB" sz="3000"/>
              <a:t>Aims, Objectives, Scopes</a:t>
            </a:r>
            <a:endParaRPr lang="en-GB" sz="3000">
              <a:ea typeface="Calibri"/>
              <a:cs typeface="Calibri"/>
            </a:endParaRPr>
          </a:p>
          <a:p>
            <a:r>
              <a:rPr lang="en-GB" sz="3000"/>
              <a:t>Goals and Values</a:t>
            </a:r>
            <a:endParaRPr lang="en-GB" sz="3000">
              <a:ea typeface="Calibri"/>
              <a:cs typeface="Calibri"/>
            </a:endParaRPr>
          </a:p>
          <a:p>
            <a:r>
              <a:rPr lang="en-GB" sz="3000"/>
              <a:t>Stakeholders</a:t>
            </a:r>
            <a:endParaRPr lang="en-GB" sz="3000">
              <a:ea typeface="Calibri"/>
              <a:cs typeface="Calibri"/>
            </a:endParaRPr>
          </a:p>
          <a:p>
            <a:r>
              <a:rPr lang="en-GB" sz="3000"/>
              <a:t>Project Timeline</a:t>
            </a:r>
            <a:endParaRPr lang="en-GB" sz="3000">
              <a:ea typeface="Calibri"/>
              <a:cs typeface="Calibri"/>
            </a:endParaRPr>
          </a:p>
          <a:p>
            <a:r>
              <a:rPr lang="en-GB" sz="3000"/>
              <a:t>Gantt Chart</a:t>
            </a:r>
            <a:endParaRPr lang="en-GB" sz="3000">
              <a:ea typeface="Calibri"/>
              <a:cs typeface="Calibri"/>
            </a:endParaRPr>
          </a:p>
          <a:p>
            <a:r>
              <a:rPr lang="en-GB" sz="3000"/>
              <a:t>WBS </a:t>
            </a:r>
            <a:endParaRPr lang="en-GB" sz="3000">
              <a:ea typeface="Calibri"/>
              <a:cs typeface="Calibri"/>
            </a:endParaRPr>
          </a:p>
          <a:p>
            <a:r>
              <a:rPr lang="en-GB" sz="3000"/>
              <a:t>SMART-Target</a:t>
            </a:r>
            <a:endParaRPr lang="en-GB" sz="3000">
              <a:ea typeface="Calibri"/>
              <a:cs typeface="Calibri"/>
            </a:endParaRPr>
          </a:p>
          <a:p>
            <a:endParaRPr lang="en-GB" sz="3200"/>
          </a:p>
        </p:txBody>
      </p:sp>
      <p:sp>
        <p:nvSpPr>
          <p:cNvPr id="31" name="TextBox 20">
            <a:extLst>
              <a:ext uri="{FF2B5EF4-FFF2-40B4-BE49-F238E27FC236}">
                <a16:creationId xmlns:a16="http://schemas.microsoft.com/office/drawing/2014/main" id="{03BA4FEC-3D32-F942-D7CC-A0CA7E899975}"/>
              </a:ext>
            </a:extLst>
          </p:cNvPr>
          <p:cNvSpPr txBox="1"/>
          <p:nvPr/>
        </p:nvSpPr>
        <p:spPr>
          <a:xfrm>
            <a:off x="2696174" y="5778671"/>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08</a:t>
            </a:r>
          </a:p>
        </p:txBody>
      </p:sp>
      <p:pic>
        <p:nvPicPr>
          <p:cNvPr id="24" name="Picture 23" descr="Close up of checklist">
            <a:extLst>
              <a:ext uri="{FF2B5EF4-FFF2-40B4-BE49-F238E27FC236}">
                <a16:creationId xmlns:a16="http://schemas.microsoft.com/office/drawing/2014/main" id="{AA3C63A6-1747-DE1E-D6C1-993D02F755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80170" y="1723593"/>
            <a:ext cx="3553301" cy="43800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3" y="1934465"/>
            <a:ext cx="933656" cy="492353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marL="0" marR="0" lvl="0" indent="0" algn="l" defTabSz="609630" rtl="0" eaLnBrk="1" fontAlgn="auto" latinLnBrk="0" hangingPunct="1">
              <a:lnSpc>
                <a:spcPts val="7239"/>
              </a:lnSpc>
              <a:spcBef>
                <a:spcPts val="0"/>
              </a:spcBef>
              <a:spcAft>
                <a:spcPts val="0"/>
              </a:spcAft>
              <a:buClrTx/>
              <a:buSzTx/>
              <a:buFontTx/>
              <a:buNone/>
              <a:tabLst/>
              <a:defRPr/>
            </a:pPr>
            <a:r>
              <a:rPr kumimoji="0" lang="en-US" sz="5246" b="0" i="0" u="none" strike="noStrike" kern="1200" cap="none" spc="514" normalizeH="0" baseline="0" noProof="0">
                <a:ln>
                  <a:noFill/>
                </a:ln>
                <a:solidFill>
                  <a:srgbClr val="231F20"/>
                </a:solidFill>
                <a:effectLst/>
                <a:uLnTx/>
                <a:uFillTx/>
                <a:latin typeface="Codec Pro ExtraBold"/>
                <a:ea typeface="+mn-ea"/>
                <a:cs typeface="+mn-cs"/>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kumimoji="0" lang="en-US" sz="2847" b="0" i="0" u="none" strike="noStrike" kern="1200" cap="none" spc="233" normalizeH="0" baseline="0" noProof="0">
                <a:ln>
                  <a:noFill/>
                </a:ln>
                <a:solidFill>
                  <a:srgbClr val="FFFFFF"/>
                </a:solidFill>
                <a:effectLst/>
                <a:uLnTx/>
                <a:uFillTx/>
                <a:latin typeface="Codec Pro ExtraBold Italics"/>
                <a:ea typeface="+mn-ea"/>
                <a:cs typeface="+mn-cs"/>
              </a:rPr>
              <a:t>0</a:t>
            </a:r>
            <a:r>
              <a:rPr lang="en-US" sz="2847" spc="233">
                <a:solidFill>
                  <a:srgbClr val="FFFFFF"/>
                </a:solidFill>
                <a:latin typeface="Codec Pro ExtraBold Italics"/>
              </a:rPr>
              <a:t>9</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10</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6" name="TextBox 16"/>
          <p:cNvSpPr txBox="1"/>
          <p:nvPr/>
        </p:nvSpPr>
        <p:spPr>
          <a:xfrm>
            <a:off x="2683106" y="323087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11</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7" name="TextBox 17"/>
          <p:cNvSpPr txBox="1"/>
          <p:nvPr/>
        </p:nvSpPr>
        <p:spPr>
          <a:xfrm>
            <a:off x="2683106" y="3762287"/>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12</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8" name="TextBox 18"/>
          <p:cNvSpPr txBox="1"/>
          <p:nvPr/>
        </p:nvSpPr>
        <p:spPr>
          <a:xfrm>
            <a:off x="2696174" y="4290538"/>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13</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9" name="TextBox 19"/>
          <p:cNvSpPr txBox="1"/>
          <p:nvPr/>
        </p:nvSpPr>
        <p:spPr>
          <a:xfrm>
            <a:off x="2696174" y="484451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14</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0" name="TextBox 20"/>
          <p:cNvSpPr txBox="1"/>
          <p:nvPr/>
        </p:nvSpPr>
        <p:spPr>
          <a:xfrm>
            <a:off x="2696174" y="541137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15</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8" name="TextBox 20">
            <a:extLst>
              <a:ext uri="{FF2B5EF4-FFF2-40B4-BE49-F238E27FC236}">
                <a16:creationId xmlns:a16="http://schemas.microsoft.com/office/drawing/2014/main" id="{3447C1E0-0C09-00DF-329C-3F7E78FA937F}"/>
              </a:ext>
            </a:extLst>
          </p:cNvPr>
          <p:cNvSpPr txBox="1"/>
          <p:nvPr/>
        </p:nvSpPr>
        <p:spPr>
          <a:xfrm>
            <a:off x="2696174" y="5892092"/>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16</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9" name="TextBox 20">
            <a:extLst>
              <a:ext uri="{FF2B5EF4-FFF2-40B4-BE49-F238E27FC236}">
                <a16:creationId xmlns:a16="http://schemas.microsoft.com/office/drawing/2014/main" id="{5F0805B2-44AD-B0D2-BB5C-B0ACA929D78C}"/>
              </a:ext>
            </a:extLst>
          </p:cNvPr>
          <p:cNvSpPr txBox="1"/>
          <p:nvPr/>
        </p:nvSpPr>
        <p:spPr>
          <a:xfrm>
            <a:off x="2701056" y="6361733"/>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17</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31" name="TextBox 30">
            <a:extLst>
              <a:ext uri="{FF2B5EF4-FFF2-40B4-BE49-F238E27FC236}">
                <a16:creationId xmlns:a16="http://schemas.microsoft.com/office/drawing/2014/main" id="{778E6503-7D91-8BD4-9B19-93E33E9A117C}"/>
              </a:ext>
            </a:extLst>
          </p:cNvPr>
          <p:cNvSpPr txBox="1"/>
          <p:nvPr/>
        </p:nvSpPr>
        <p:spPr>
          <a:xfrm>
            <a:off x="3542583" y="1910399"/>
            <a:ext cx="4586227" cy="5078313"/>
          </a:xfrm>
          <a:prstGeom prst="rect">
            <a:avLst/>
          </a:prstGeom>
          <a:noFill/>
        </p:spPr>
        <p:txBody>
          <a:bodyPr wrap="square">
            <a:spAutoFit/>
          </a:bodyPr>
          <a:lstStyle/>
          <a:p>
            <a:r>
              <a:rPr lang="en-GB" sz="3600" b="0" i="0" u="none" strike="noStrike">
                <a:solidFill>
                  <a:srgbClr val="000000"/>
                </a:solidFill>
                <a:effectLst/>
                <a:latin typeface="Calibri" panose="020F0502020204030204" pitchFamily="34" charset="0"/>
              </a:rPr>
              <a:t>Regulations</a:t>
            </a:r>
            <a:r>
              <a:rPr lang="en-GB" sz="3200"/>
              <a:t> </a:t>
            </a:r>
          </a:p>
          <a:p>
            <a:r>
              <a:rPr lang="en-GB" sz="3600"/>
              <a:t>Quad Chart</a:t>
            </a:r>
          </a:p>
          <a:p>
            <a:r>
              <a:rPr lang="en-GB" sz="3600"/>
              <a:t>Project Success Criteria</a:t>
            </a:r>
          </a:p>
          <a:p>
            <a:r>
              <a:rPr lang="en-GB" sz="3600"/>
              <a:t>Risk Alternatives</a:t>
            </a:r>
          </a:p>
          <a:p>
            <a:r>
              <a:rPr lang="en-GB" sz="3600"/>
              <a:t>Cost Estimates</a:t>
            </a:r>
          </a:p>
          <a:p>
            <a:r>
              <a:rPr lang="en-GB" sz="3600"/>
              <a:t>PESTEL Analysis</a:t>
            </a:r>
          </a:p>
          <a:p>
            <a:r>
              <a:rPr lang="en-GB" sz="3600"/>
              <a:t>SWOT Analysis</a:t>
            </a:r>
          </a:p>
          <a:p>
            <a:r>
              <a:rPr lang="en-GB" sz="3600"/>
              <a:t>Conclusions</a:t>
            </a:r>
          </a:p>
          <a:p>
            <a:r>
              <a:rPr lang="en-GB" sz="3600"/>
              <a:t>References</a:t>
            </a:r>
          </a:p>
        </p:txBody>
      </p:sp>
      <p:pic>
        <p:nvPicPr>
          <p:cNvPr id="21" name="Picture 20">
            <a:extLst>
              <a:ext uri="{FF2B5EF4-FFF2-40B4-BE49-F238E27FC236}">
                <a16:creationId xmlns:a16="http://schemas.microsoft.com/office/drawing/2014/main" id="{427C7A22-3A43-7209-F9CC-A159A7156831}"/>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8469785" y="1208699"/>
            <a:ext cx="3609145" cy="5371042"/>
          </a:xfrm>
          <a:prstGeom prst="rect">
            <a:avLst/>
          </a:prstGeom>
        </p:spPr>
      </p:pic>
      <p:pic>
        <p:nvPicPr>
          <p:cNvPr id="22" name="Picture 21">
            <a:extLst>
              <a:ext uri="{FF2B5EF4-FFF2-40B4-BE49-F238E27FC236}">
                <a16:creationId xmlns:a16="http://schemas.microsoft.com/office/drawing/2014/main" id="{7F0540EE-03D4-3CD8-E562-D66F12B5D9DD}"/>
              </a:ext>
            </a:extLst>
          </p:cNvPr>
          <p:cNvPicPr>
            <a:picLocks noChangeAspect="1"/>
          </p:cNvPicPr>
          <p:nvPr/>
        </p:nvPicPr>
        <p:blipFill>
          <a:blip r:embed="rId6"/>
          <a:stretch>
            <a:fillRect/>
          </a:stretch>
        </p:blipFill>
        <p:spPr>
          <a:xfrm>
            <a:off x="8049892" y="1723594"/>
            <a:ext cx="3554276" cy="4599068"/>
          </a:xfrm>
          <a:prstGeom prst="rect">
            <a:avLst/>
          </a:prstGeom>
        </p:spPr>
      </p:pic>
    </p:spTree>
    <p:extLst>
      <p:ext uri="{BB962C8B-B14F-4D97-AF65-F5344CB8AC3E}">
        <p14:creationId xmlns:p14="http://schemas.microsoft.com/office/powerpoint/2010/main" val="352068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88FBC-892A-A522-A1B2-9932E8C5B15F}"/>
            </a:ext>
          </a:extLst>
        </p:cNvPr>
        <p:cNvGrpSpPr/>
        <p:nvPr/>
      </p:nvGrpSpPr>
      <p:grpSpPr>
        <a:xfrm>
          <a:off x="0" y="0"/>
          <a:ext cx="0" cy="0"/>
          <a:chOff x="0" y="0"/>
          <a:chExt cx="0" cy="0"/>
        </a:xfrm>
      </p:grpSpPr>
      <p:sp>
        <p:nvSpPr>
          <p:cNvPr id="51" name="Freeform 6">
            <a:extLst>
              <a:ext uri="{FF2B5EF4-FFF2-40B4-BE49-F238E27FC236}">
                <a16:creationId xmlns:a16="http://schemas.microsoft.com/office/drawing/2014/main" id="{8ED6F243-319E-1868-0AB4-99C8BE3CD6DF}"/>
              </a:ext>
            </a:extLst>
          </p:cNvPr>
          <p:cNvSpPr/>
          <p:nvPr/>
        </p:nvSpPr>
        <p:spPr>
          <a:xfrm>
            <a:off x="-1575032" y="-1041728"/>
            <a:ext cx="4687320" cy="468732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Freeform 2">
            <a:extLst>
              <a:ext uri="{FF2B5EF4-FFF2-40B4-BE49-F238E27FC236}">
                <a16:creationId xmlns:a16="http://schemas.microsoft.com/office/drawing/2014/main" id="{1A0B3122-9823-16CC-B128-22FFF8930741}"/>
              </a:ext>
            </a:extLst>
          </p:cNvPr>
          <p:cNvSpPr/>
          <p:nvPr/>
        </p:nvSpPr>
        <p:spPr>
          <a:xfrm>
            <a:off x="10095120" y="4037465"/>
            <a:ext cx="3124880" cy="312488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4" name="Freeform 4">
            <a:extLst>
              <a:ext uri="{FF2B5EF4-FFF2-40B4-BE49-F238E27FC236}">
                <a16:creationId xmlns:a16="http://schemas.microsoft.com/office/drawing/2014/main" id="{DEB50D83-B072-997D-B705-1C46B4160A8A}"/>
              </a:ext>
            </a:extLst>
          </p:cNvPr>
          <p:cNvSpPr/>
          <p:nvPr/>
        </p:nvSpPr>
        <p:spPr>
          <a:xfrm>
            <a:off x="11324029" y="3855784"/>
            <a:ext cx="1553522" cy="139007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8" name="Freeform 8">
            <a:extLst>
              <a:ext uri="{FF2B5EF4-FFF2-40B4-BE49-F238E27FC236}">
                <a16:creationId xmlns:a16="http://schemas.microsoft.com/office/drawing/2014/main" id="{972ADADA-5F5A-3253-FA6B-1F58CBA124BF}"/>
              </a:ext>
            </a:extLst>
          </p:cNvPr>
          <p:cNvSpPr/>
          <p:nvPr/>
        </p:nvSpPr>
        <p:spPr>
          <a:xfrm>
            <a:off x="-755140" y="-1272078"/>
            <a:ext cx="4404480" cy="398572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10" name="Group 10">
            <a:extLst>
              <a:ext uri="{FF2B5EF4-FFF2-40B4-BE49-F238E27FC236}">
                <a16:creationId xmlns:a16="http://schemas.microsoft.com/office/drawing/2014/main" id="{0BF097BB-1B20-9479-21BE-D325B17A4CC4}"/>
              </a:ext>
            </a:extLst>
          </p:cNvPr>
          <p:cNvGrpSpPr/>
          <p:nvPr/>
        </p:nvGrpSpPr>
        <p:grpSpPr>
          <a:xfrm>
            <a:off x="4974069" y="895041"/>
            <a:ext cx="776411" cy="1273606"/>
            <a:chOff x="0" y="0"/>
            <a:chExt cx="1451520" cy="2381040"/>
          </a:xfrm>
          <a:solidFill>
            <a:schemeClr val="tx1"/>
          </a:solidFill>
        </p:grpSpPr>
        <p:sp>
          <p:nvSpPr>
            <p:cNvPr id="11" name="Freeform 11">
              <a:extLst>
                <a:ext uri="{FF2B5EF4-FFF2-40B4-BE49-F238E27FC236}">
                  <a16:creationId xmlns:a16="http://schemas.microsoft.com/office/drawing/2014/main" id="{4865B58E-5EF8-51CD-CDCC-A2478DB6FAFB}"/>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2" name="Group 12">
            <a:extLst>
              <a:ext uri="{FF2B5EF4-FFF2-40B4-BE49-F238E27FC236}">
                <a16:creationId xmlns:a16="http://schemas.microsoft.com/office/drawing/2014/main" id="{53DAA9DA-BE5A-2EF8-AF06-FA5EDD37E536}"/>
              </a:ext>
            </a:extLst>
          </p:cNvPr>
          <p:cNvGrpSpPr/>
          <p:nvPr/>
        </p:nvGrpSpPr>
        <p:grpSpPr>
          <a:xfrm>
            <a:off x="5067654" y="1330232"/>
            <a:ext cx="217210" cy="403610"/>
            <a:chOff x="0" y="0"/>
            <a:chExt cx="406080" cy="754560"/>
          </a:xfrm>
          <a:solidFill>
            <a:schemeClr val="tx1"/>
          </a:solidFill>
        </p:grpSpPr>
        <p:sp>
          <p:nvSpPr>
            <p:cNvPr id="13" name="Freeform 13">
              <a:extLst>
                <a:ext uri="{FF2B5EF4-FFF2-40B4-BE49-F238E27FC236}">
                  <a16:creationId xmlns:a16="http://schemas.microsoft.com/office/drawing/2014/main" id="{BD6C151A-78E0-E810-F23C-6F69A219AA81}"/>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4" name="Group 14">
            <a:extLst>
              <a:ext uri="{FF2B5EF4-FFF2-40B4-BE49-F238E27FC236}">
                <a16:creationId xmlns:a16="http://schemas.microsoft.com/office/drawing/2014/main" id="{9912FD83-7F37-9FAA-A09D-E5BB2F82485D}"/>
              </a:ext>
            </a:extLst>
          </p:cNvPr>
          <p:cNvGrpSpPr/>
          <p:nvPr/>
        </p:nvGrpSpPr>
        <p:grpSpPr>
          <a:xfrm>
            <a:off x="5271769" y="1013274"/>
            <a:ext cx="6460063" cy="1025201"/>
            <a:chOff x="0" y="0"/>
            <a:chExt cx="7374240" cy="1916640"/>
          </a:xfrm>
          <a:solidFill>
            <a:schemeClr val="tx1"/>
          </a:solidFill>
        </p:grpSpPr>
        <p:sp>
          <p:nvSpPr>
            <p:cNvPr id="15" name="Freeform 15">
              <a:extLst>
                <a:ext uri="{FF2B5EF4-FFF2-40B4-BE49-F238E27FC236}">
                  <a16:creationId xmlns:a16="http://schemas.microsoft.com/office/drawing/2014/main" id="{AB52B0B9-BD54-13CC-94D4-1A0A5E39B780}"/>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6" name="Group 16">
            <a:extLst>
              <a:ext uri="{FF2B5EF4-FFF2-40B4-BE49-F238E27FC236}">
                <a16:creationId xmlns:a16="http://schemas.microsoft.com/office/drawing/2014/main" id="{407F860A-F65D-1BDE-05BF-2C077257D975}"/>
              </a:ext>
            </a:extLst>
          </p:cNvPr>
          <p:cNvGrpSpPr/>
          <p:nvPr/>
        </p:nvGrpSpPr>
        <p:grpSpPr>
          <a:xfrm>
            <a:off x="9995087" y="2264038"/>
            <a:ext cx="776795" cy="1273606"/>
            <a:chOff x="0" y="0"/>
            <a:chExt cx="1452240" cy="2381040"/>
          </a:xfrm>
          <a:solidFill>
            <a:schemeClr val="tx1"/>
          </a:solidFill>
        </p:grpSpPr>
        <p:sp>
          <p:nvSpPr>
            <p:cNvPr id="17" name="Freeform 17">
              <a:extLst>
                <a:ext uri="{FF2B5EF4-FFF2-40B4-BE49-F238E27FC236}">
                  <a16:creationId xmlns:a16="http://schemas.microsoft.com/office/drawing/2014/main" id="{9ECA0846-788A-1FED-9875-82F60CE1B972}"/>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8" name="Group 18">
            <a:extLst>
              <a:ext uri="{FF2B5EF4-FFF2-40B4-BE49-F238E27FC236}">
                <a16:creationId xmlns:a16="http://schemas.microsoft.com/office/drawing/2014/main" id="{139ADDBC-BE5A-28DF-7D8F-BD30F0F43E2B}"/>
              </a:ext>
            </a:extLst>
          </p:cNvPr>
          <p:cNvGrpSpPr/>
          <p:nvPr/>
        </p:nvGrpSpPr>
        <p:grpSpPr>
          <a:xfrm>
            <a:off x="10350623" y="2682068"/>
            <a:ext cx="239255" cy="450522"/>
            <a:chOff x="4890657" y="174333"/>
            <a:chExt cx="447294" cy="842263"/>
          </a:xfrm>
          <a:solidFill>
            <a:schemeClr val="tx1"/>
          </a:solidFill>
        </p:grpSpPr>
        <p:sp>
          <p:nvSpPr>
            <p:cNvPr id="19" name="Freeform 19">
              <a:extLst>
                <a:ext uri="{FF2B5EF4-FFF2-40B4-BE49-F238E27FC236}">
                  <a16:creationId xmlns:a16="http://schemas.microsoft.com/office/drawing/2014/main" id="{635212ED-9B9C-A98F-EF57-0F2F07D2C549}"/>
                </a:ext>
              </a:extLst>
            </p:cNvPr>
            <p:cNvSpPr/>
            <p:nvPr/>
          </p:nvSpPr>
          <p:spPr>
            <a:xfrm>
              <a:off x="4890657" y="174333"/>
              <a:ext cx="447294" cy="842263"/>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0" name="Group 20">
            <a:extLst>
              <a:ext uri="{FF2B5EF4-FFF2-40B4-BE49-F238E27FC236}">
                <a16:creationId xmlns:a16="http://schemas.microsoft.com/office/drawing/2014/main" id="{9F29F5B8-6578-A774-D342-814296395B72}"/>
              </a:ext>
            </a:extLst>
          </p:cNvPr>
          <p:cNvGrpSpPr/>
          <p:nvPr/>
        </p:nvGrpSpPr>
        <p:grpSpPr>
          <a:xfrm>
            <a:off x="4209755" y="2382902"/>
            <a:ext cx="6158623" cy="1025201"/>
            <a:chOff x="0" y="0"/>
            <a:chExt cx="7377120" cy="1916640"/>
          </a:xfrm>
          <a:solidFill>
            <a:schemeClr val="tx1"/>
          </a:solidFill>
        </p:grpSpPr>
        <p:sp>
          <p:nvSpPr>
            <p:cNvPr id="21" name="Freeform 21">
              <a:extLst>
                <a:ext uri="{FF2B5EF4-FFF2-40B4-BE49-F238E27FC236}">
                  <a16:creationId xmlns:a16="http://schemas.microsoft.com/office/drawing/2014/main" id="{0D1AA339-298A-4A4B-D237-C395F3E4C339}"/>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2" name="Freeform 22">
            <a:extLst>
              <a:ext uri="{FF2B5EF4-FFF2-40B4-BE49-F238E27FC236}">
                <a16:creationId xmlns:a16="http://schemas.microsoft.com/office/drawing/2014/main" id="{749C7781-576E-8AC6-E330-38A6C3EC3B2C}"/>
              </a:ext>
            </a:extLst>
          </p:cNvPr>
          <p:cNvSpPr/>
          <p:nvPr/>
        </p:nvSpPr>
        <p:spPr>
          <a:xfrm>
            <a:off x="5831861" y="1160904"/>
            <a:ext cx="565056" cy="672685"/>
          </a:xfrm>
          <a:custGeom>
            <a:avLst/>
            <a:gdLst/>
            <a:ahLst/>
            <a:cxnLst/>
            <a:rect l="l" t="t" r="r" b="b"/>
            <a:pathLst>
              <a:path w="847584" h="1009028">
                <a:moveTo>
                  <a:pt x="0" y="0"/>
                </a:moveTo>
                <a:lnTo>
                  <a:pt x="847584" y="0"/>
                </a:lnTo>
                <a:lnTo>
                  <a:pt x="847584" y="1009028"/>
                </a:lnTo>
                <a:lnTo>
                  <a:pt x="0" y="10090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23" name="Group 23">
            <a:extLst>
              <a:ext uri="{FF2B5EF4-FFF2-40B4-BE49-F238E27FC236}">
                <a16:creationId xmlns:a16="http://schemas.microsoft.com/office/drawing/2014/main" id="{258F5C8A-BF8B-9816-4DDD-B45130E7B340}"/>
              </a:ext>
            </a:extLst>
          </p:cNvPr>
          <p:cNvGrpSpPr/>
          <p:nvPr/>
        </p:nvGrpSpPr>
        <p:grpSpPr>
          <a:xfrm>
            <a:off x="3989104" y="3668210"/>
            <a:ext cx="788551" cy="1307752"/>
            <a:chOff x="0" y="-19812"/>
            <a:chExt cx="1474216" cy="2444877"/>
          </a:xfrm>
        </p:grpSpPr>
        <p:sp>
          <p:nvSpPr>
            <p:cNvPr id="24" name="Freeform 24">
              <a:extLst>
                <a:ext uri="{FF2B5EF4-FFF2-40B4-BE49-F238E27FC236}">
                  <a16:creationId xmlns:a16="http://schemas.microsoft.com/office/drawing/2014/main" id="{ECE2F6EC-1F21-0208-01D8-64FA8B2D8FCE}"/>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chemeClr val="tx1"/>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5" name="Group 25">
            <a:extLst>
              <a:ext uri="{FF2B5EF4-FFF2-40B4-BE49-F238E27FC236}">
                <a16:creationId xmlns:a16="http://schemas.microsoft.com/office/drawing/2014/main" id="{068557BF-41D5-E905-F5E8-1F7C9C60DA34}"/>
              </a:ext>
            </a:extLst>
          </p:cNvPr>
          <p:cNvGrpSpPr/>
          <p:nvPr/>
        </p:nvGrpSpPr>
        <p:grpSpPr>
          <a:xfrm>
            <a:off x="3984852" y="4043302"/>
            <a:ext cx="238915" cy="450454"/>
            <a:chOff x="0" y="-32385"/>
            <a:chExt cx="446659" cy="842137"/>
          </a:xfrm>
          <a:solidFill>
            <a:schemeClr val="tx1"/>
          </a:solidFill>
        </p:grpSpPr>
        <p:sp>
          <p:nvSpPr>
            <p:cNvPr id="26" name="Freeform 26">
              <a:extLst>
                <a:ext uri="{FF2B5EF4-FFF2-40B4-BE49-F238E27FC236}">
                  <a16:creationId xmlns:a16="http://schemas.microsoft.com/office/drawing/2014/main" id="{7C85E5A8-ACF4-483F-787A-5312D9E57AAC}"/>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7" name="Group 27">
            <a:extLst>
              <a:ext uri="{FF2B5EF4-FFF2-40B4-BE49-F238E27FC236}">
                <a16:creationId xmlns:a16="http://schemas.microsoft.com/office/drawing/2014/main" id="{032FC53B-6FD3-584D-DD16-25AE7825E448}"/>
              </a:ext>
            </a:extLst>
          </p:cNvPr>
          <p:cNvGrpSpPr/>
          <p:nvPr/>
        </p:nvGrpSpPr>
        <p:grpSpPr>
          <a:xfrm>
            <a:off x="4365171" y="3758242"/>
            <a:ext cx="6559054" cy="1050088"/>
            <a:chOff x="0" y="0"/>
            <a:chExt cx="7431151" cy="1963166"/>
          </a:xfrm>
          <a:solidFill>
            <a:schemeClr val="tx1"/>
          </a:solidFill>
        </p:grpSpPr>
        <p:sp>
          <p:nvSpPr>
            <p:cNvPr id="28" name="Freeform 28">
              <a:extLst>
                <a:ext uri="{FF2B5EF4-FFF2-40B4-BE49-F238E27FC236}">
                  <a16:creationId xmlns:a16="http://schemas.microsoft.com/office/drawing/2014/main" id="{3D466D7D-08DF-CB9B-EA69-F48BCDBACB08}"/>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9" name="Group 29">
            <a:extLst>
              <a:ext uri="{FF2B5EF4-FFF2-40B4-BE49-F238E27FC236}">
                <a16:creationId xmlns:a16="http://schemas.microsoft.com/office/drawing/2014/main" id="{1B4F17B6-5B52-14CA-81DA-8C7C76FA0D00}"/>
              </a:ext>
            </a:extLst>
          </p:cNvPr>
          <p:cNvGrpSpPr/>
          <p:nvPr/>
        </p:nvGrpSpPr>
        <p:grpSpPr>
          <a:xfrm>
            <a:off x="7164532" y="4887997"/>
            <a:ext cx="788550" cy="1307752"/>
            <a:chOff x="-19685" y="-19812"/>
            <a:chExt cx="1474216" cy="2444877"/>
          </a:xfrm>
          <a:solidFill>
            <a:schemeClr val="tx1"/>
          </a:solidFill>
        </p:grpSpPr>
        <p:sp>
          <p:nvSpPr>
            <p:cNvPr id="30" name="Freeform 30">
              <a:extLst>
                <a:ext uri="{FF2B5EF4-FFF2-40B4-BE49-F238E27FC236}">
                  <a16:creationId xmlns:a16="http://schemas.microsoft.com/office/drawing/2014/main" id="{A31A7833-DA95-365B-6DDC-BF44F48B771C}"/>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1" name="Group 31">
            <a:extLst>
              <a:ext uri="{FF2B5EF4-FFF2-40B4-BE49-F238E27FC236}">
                <a16:creationId xmlns:a16="http://schemas.microsoft.com/office/drawing/2014/main" id="{E686080D-0BD4-7CBB-77CA-439DA650C8AB}"/>
              </a:ext>
            </a:extLst>
          </p:cNvPr>
          <p:cNvGrpSpPr/>
          <p:nvPr/>
        </p:nvGrpSpPr>
        <p:grpSpPr>
          <a:xfrm>
            <a:off x="7620384" y="5316462"/>
            <a:ext cx="239255" cy="450522"/>
            <a:chOff x="-24257" y="-32385"/>
            <a:chExt cx="447294" cy="842264"/>
          </a:xfrm>
          <a:solidFill>
            <a:schemeClr val="tx1"/>
          </a:solidFill>
        </p:grpSpPr>
        <p:sp>
          <p:nvSpPr>
            <p:cNvPr id="32" name="Freeform 32">
              <a:extLst>
                <a:ext uri="{FF2B5EF4-FFF2-40B4-BE49-F238E27FC236}">
                  <a16:creationId xmlns:a16="http://schemas.microsoft.com/office/drawing/2014/main" id="{A79EC28D-ED4F-5798-2366-412976BEE086}"/>
                </a:ext>
              </a:extLst>
            </p:cNvPr>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F19F37F1-5E0D-FECE-D3DC-1A2476357717}"/>
              </a:ext>
            </a:extLst>
          </p:cNvPr>
          <p:cNvGrpSpPr/>
          <p:nvPr/>
        </p:nvGrpSpPr>
        <p:grpSpPr>
          <a:xfrm>
            <a:off x="1589315" y="5016828"/>
            <a:ext cx="6082583" cy="1050088"/>
            <a:chOff x="0" y="0"/>
            <a:chExt cx="7434580" cy="1963166"/>
          </a:xfrm>
          <a:solidFill>
            <a:schemeClr val="tx1"/>
          </a:solidFill>
        </p:grpSpPr>
        <p:sp>
          <p:nvSpPr>
            <p:cNvPr id="34" name="Freeform 34">
              <a:extLst>
                <a:ext uri="{FF2B5EF4-FFF2-40B4-BE49-F238E27FC236}">
                  <a16:creationId xmlns:a16="http://schemas.microsoft.com/office/drawing/2014/main" id="{8E9854D0-1E61-49C0-BEE0-8C885F5B0156}"/>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35" name="Freeform 35">
            <a:extLst>
              <a:ext uri="{FF2B5EF4-FFF2-40B4-BE49-F238E27FC236}">
                <a16:creationId xmlns:a16="http://schemas.microsoft.com/office/drawing/2014/main" id="{12BFCB52-C283-96EB-B2CA-F36B5AD6DAFC}"/>
              </a:ext>
            </a:extLst>
          </p:cNvPr>
          <p:cNvSpPr/>
          <p:nvPr/>
        </p:nvSpPr>
        <p:spPr>
          <a:xfrm>
            <a:off x="8977116" y="2512218"/>
            <a:ext cx="650681" cy="777849"/>
          </a:xfrm>
          <a:custGeom>
            <a:avLst/>
            <a:gdLst/>
            <a:ahLst/>
            <a:cxnLst/>
            <a:rect l="l" t="t" r="r" b="b"/>
            <a:pathLst>
              <a:path w="976021" h="1071481">
                <a:moveTo>
                  <a:pt x="0" y="0"/>
                </a:moveTo>
                <a:lnTo>
                  <a:pt x="976021" y="0"/>
                </a:lnTo>
                <a:lnTo>
                  <a:pt x="976021" y="1071480"/>
                </a:lnTo>
                <a:lnTo>
                  <a:pt x="0" y="1071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6" name="Freeform 36">
            <a:extLst>
              <a:ext uri="{FF2B5EF4-FFF2-40B4-BE49-F238E27FC236}">
                <a16:creationId xmlns:a16="http://schemas.microsoft.com/office/drawing/2014/main" id="{CAF7D894-7EC0-FAAA-02D2-780A83FBA92C}"/>
              </a:ext>
            </a:extLst>
          </p:cNvPr>
          <p:cNvSpPr/>
          <p:nvPr/>
        </p:nvSpPr>
        <p:spPr>
          <a:xfrm>
            <a:off x="5087485" y="4023179"/>
            <a:ext cx="619204" cy="597813"/>
          </a:xfrm>
          <a:custGeom>
            <a:avLst/>
            <a:gdLst/>
            <a:ahLst/>
            <a:cxnLst/>
            <a:rect l="l" t="t" r="r" b="b"/>
            <a:pathLst>
              <a:path w="928806" h="896720">
                <a:moveTo>
                  <a:pt x="0" y="0"/>
                </a:moveTo>
                <a:lnTo>
                  <a:pt x="928806" y="0"/>
                </a:lnTo>
                <a:lnTo>
                  <a:pt x="928806" y="896719"/>
                </a:lnTo>
                <a:lnTo>
                  <a:pt x="0" y="8967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7" name="Freeform 37">
            <a:extLst>
              <a:ext uri="{FF2B5EF4-FFF2-40B4-BE49-F238E27FC236}">
                <a16:creationId xmlns:a16="http://schemas.microsoft.com/office/drawing/2014/main" id="{0E5F26B2-62C2-71BE-9DDB-780B9EBC9F6D}"/>
              </a:ext>
            </a:extLst>
          </p:cNvPr>
          <p:cNvSpPr/>
          <p:nvPr/>
        </p:nvSpPr>
        <p:spPr>
          <a:xfrm>
            <a:off x="6557322" y="5246992"/>
            <a:ext cx="584798" cy="584798"/>
          </a:xfrm>
          <a:custGeom>
            <a:avLst/>
            <a:gdLst/>
            <a:ahLst/>
            <a:cxnLst/>
            <a:rect l="l" t="t" r="r" b="b"/>
            <a:pathLst>
              <a:path w="877197" h="877197">
                <a:moveTo>
                  <a:pt x="0" y="0"/>
                </a:moveTo>
                <a:lnTo>
                  <a:pt x="877197" y="0"/>
                </a:lnTo>
                <a:lnTo>
                  <a:pt x="877197" y="877197"/>
                </a:lnTo>
                <a:lnTo>
                  <a:pt x="0" y="8771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8" name="TextBox 38">
            <a:extLst>
              <a:ext uri="{FF2B5EF4-FFF2-40B4-BE49-F238E27FC236}">
                <a16:creationId xmlns:a16="http://schemas.microsoft.com/office/drawing/2014/main" id="{D2417A7E-7B36-D9EC-0F59-EFDCD7E88DC0}"/>
              </a:ext>
            </a:extLst>
          </p:cNvPr>
          <p:cNvSpPr txBox="1"/>
          <p:nvPr/>
        </p:nvSpPr>
        <p:spPr>
          <a:xfrm>
            <a:off x="331186" y="-29607"/>
            <a:ext cx="3736959" cy="644728"/>
          </a:xfrm>
          <a:prstGeom prst="rect">
            <a:avLst/>
          </a:prstGeom>
        </p:spPr>
        <p:txBody>
          <a:bodyPr lIns="0" tIns="0" rIns="0" bIns="0" rtlCol="0" anchor="t">
            <a:spAutoFit/>
          </a:bodyPr>
          <a:lstStyle/>
          <a:p>
            <a:pPr marL="0" marR="0" lvl="0" indent="0" algn="l" defTabSz="914400" rtl="0" eaLnBrk="1" fontAlgn="auto" latinLnBrk="0" hangingPunct="1">
              <a:lnSpc>
                <a:spcPts val="5471"/>
              </a:lnSpc>
              <a:spcBef>
                <a:spcPct val="0"/>
              </a:spcBef>
              <a:spcAft>
                <a:spcPts val="0"/>
              </a:spcAft>
              <a:buClrTx/>
              <a:buSzTx/>
              <a:buFontTx/>
              <a:buNone/>
              <a:tabLst/>
              <a:defRPr/>
            </a:pPr>
            <a:r>
              <a:rPr kumimoji="0" lang="en-US" sz="3964" b="0" i="0" u="none" strike="noStrike" kern="1200" cap="none" spc="388"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Overview</a:t>
            </a:r>
          </a:p>
        </p:txBody>
      </p:sp>
      <p:sp>
        <p:nvSpPr>
          <p:cNvPr id="39" name="TextBox 39">
            <a:extLst>
              <a:ext uri="{FF2B5EF4-FFF2-40B4-BE49-F238E27FC236}">
                <a16:creationId xmlns:a16="http://schemas.microsoft.com/office/drawing/2014/main" id="{CC7488D5-4492-11D4-8D30-FA8C982F0036}"/>
              </a:ext>
            </a:extLst>
          </p:cNvPr>
          <p:cNvSpPr txBox="1"/>
          <p:nvPr/>
        </p:nvSpPr>
        <p:spPr>
          <a:xfrm>
            <a:off x="6483853" y="1301932"/>
            <a:ext cx="4444610" cy="738664"/>
          </a:xfrm>
          <a:prstGeom prst="rect">
            <a:avLst/>
          </a:prstGeom>
        </p:spPr>
        <p:txBody>
          <a:bodyPr wrap="square" lIns="0" tIns="0" rIns="0" bIns="0" rtlCol="0" anchor="t">
            <a:spAutoFit/>
          </a:bodyPr>
          <a:lstStyle/>
          <a:p>
            <a:pPr marL="0" marR="0" lvl="0" indent="0"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gym's membership and participation rates have gradually declined, signalling the need to review its offers.</a:t>
            </a:r>
            <a:endParaRPr kumimoji="0" lang="en-US" sz="16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0" name="TextBox 40">
            <a:extLst>
              <a:ext uri="{FF2B5EF4-FFF2-40B4-BE49-F238E27FC236}">
                <a16:creationId xmlns:a16="http://schemas.microsoft.com/office/drawing/2014/main" id="{76932AC6-EF23-EE76-40DA-4C5FCEA165BA}"/>
              </a:ext>
            </a:extLst>
          </p:cNvPr>
          <p:cNvSpPr txBox="1"/>
          <p:nvPr/>
        </p:nvSpPr>
        <p:spPr>
          <a:xfrm>
            <a:off x="4242242" y="1234982"/>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01</a:t>
            </a:r>
          </a:p>
        </p:txBody>
      </p:sp>
      <p:sp>
        <p:nvSpPr>
          <p:cNvPr id="41" name="TextBox 41">
            <a:extLst>
              <a:ext uri="{FF2B5EF4-FFF2-40B4-BE49-F238E27FC236}">
                <a16:creationId xmlns:a16="http://schemas.microsoft.com/office/drawing/2014/main" id="{74C0E74D-7CD4-9374-CB40-C938FD7B2076}"/>
              </a:ext>
            </a:extLst>
          </p:cNvPr>
          <p:cNvSpPr txBox="1"/>
          <p:nvPr/>
        </p:nvSpPr>
        <p:spPr>
          <a:xfrm>
            <a:off x="10045372" y="2741282"/>
            <a:ext cx="1702748" cy="483594"/>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lang="en-US" sz="2921" spc="286">
                <a:solidFill>
                  <a:srgbClr val="231F20"/>
                </a:solidFill>
                <a:latin typeface="Times New Roman" panose="02020603050405020304" pitchFamily="18" charset="0"/>
                <a:cs typeface="Times New Roman" panose="02020603050405020304" pitchFamily="18" charset="0"/>
              </a:rPr>
              <a:t>    </a:t>
            </a: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02</a:t>
            </a:r>
          </a:p>
        </p:txBody>
      </p:sp>
      <p:sp>
        <p:nvSpPr>
          <p:cNvPr id="42" name="TextBox 42">
            <a:extLst>
              <a:ext uri="{FF2B5EF4-FFF2-40B4-BE49-F238E27FC236}">
                <a16:creationId xmlns:a16="http://schemas.microsoft.com/office/drawing/2014/main" id="{F210480C-C27F-B9F4-79E1-D8C283CE01BA}"/>
              </a:ext>
            </a:extLst>
          </p:cNvPr>
          <p:cNvSpPr txBox="1"/>
          <p:nvPr/>
        </p:nvSpPr>
        <p:spPr>
          <a:xfrm>
            <a:off x="5831861" y="3861670"/>
            <a:ext cx="4379123" cy="984885"/>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kids club aims to reduce the childcare stress on parents by providing professional childcare services and age-appropriate activities, promoting frequent gym participation.</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3" name="TextBox 43">
            <a:extLst>
              <a:ext uri="{FF2B5EF4-FFF2-40B4-BE49-F238E27FC236}">
                <a16:creationId xmlns:a16="http://schemas.microsoft.com/office/drawing/2014/main" id="{28BBBBA6-DA87-C171-CCEB-D05A7C3BFB0E}"/>
              </a:ext>
            </a:extLst>
          </p:cNvPr>
          <p:cNvSpPr txBox="1"/>
          <p:nvPr/>
        </p:nvSpPr>
        <p:spPr>
          <a:xfrm>
            <a:off x="3059020" y="4037465"/>
            <a:ext cx="1009125" cy="470000"/>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03</a:t>
            </a:r>
          </a:p>
        </p:txBody>
      </p:sp>
      <p:sp>
        <p:nvSpPr>
          <p:cNvPr id="44" name="TextBox 44">
            <a:extLst>
              <a:ext uri="{FF2B5EF4-FFF2-40B4-BE49-F238E27FC236}">
                <a16:creationId xmlns:a16="http://schemas.microsoft.com/office/drawing/2014/main" id="{40D1FA3D-3616-05C2-B7CD-0C8D40B74D09}"/>
              </a:ext>
            </a:extLst>
          </p:cNvPr>
          <p:cNvSpPr txBox="1"/>
          <p:nvPr/>
        </p:nvSpPr>
        <p:spPr>
          <a:xfrm>
            <a:off x="7951856" y="5221360"/>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04</a:t>
            </a:r>
          </a:p>
        </p:txBody>
      </p:sp>
      <p:sp>
        <p:nvSpPr>
          <p:cNvPr id="45" name="TextBox 45">
            <a:extLst>
              <a:ext uri="{FF2B5EF4-FFF2-40B4-BE49-F238E27FC236}">
                <a16:creationId xmlns:a16="http://schemas.microsoft.com/office/drawing/2014/main" id="{3A9694A3-1239-A186-672E-9199FFD841FF}"/>
              </a:ext>
            </a:extLst>
          </p:cNvPr>
          <p:cNvSpPr txBox="1"/>
          <p:nvPr/>
        </p:nvSpPr>
        <p:spPr>
          <a:xfrm>
            <a:off x="4793983" y="2531509"/>
            <a:ext cx="4081853"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To reduce loss of clients and increase member happiness, XYZ Gym recommends opening a specialised kids club within its facilities.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6" name="TextBox 46">
            <a:extLst>
              <a:ext uri="{FF2B5EF4-FFF2-40B4-BE49-F238E27FC236}">
                <a16:creationId xmlns:a16="http://schemas.microsoft.com/office/drawing/2014/main" id="{DE6E7702-B1B9-D5C3-E690-679477EE5876}"/>
              </a:ext>
            </a:extLst>
          </p:cNvPr>
          <p:cNvSpPr txBox="1"/>
          <p:nvPr/>
        </p:nvSpPr>
        <p:spPr>
          <a:xfrm>
            <a:off x="2362201" y="5114710"/>
            <a:ext cx="4163372"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By implementing a kids club, XYZ Gym intends to minimise client loss by providing an integrated service that matches the needs of modern families.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7" name="TextBox 47">
            <a:extLst>
              <a:ext uri="{FF2B5EF4-FFF2-40B4-BE49-F238E27FC236}">
                <a16:creationId xmlns:a16="http://schemas.microsoft.com/office/drawing/2014/main" id="{95C49359-A6FD-F662-6955-34362F54B436}"/>
              </a:ext>
            </a:extLst>
          </p:cNvPr>
          <p:cNvSpPr txBox="1"/>
          <p:nvPr/>
        </p:nvSpPr>
        <p:spPr>
          <a:xfrm>
            <a:off x="460168" y="566440"/>
            <a:ext cx="2551088" cy="2287293"/>
          </a:xfrm>
          <a:prstGeom prst="rect">
            <a:avLst/>
          </a:prstGeom>
        </p:spPr>
        <p:txBody>
          <a:bodyPr wrap="square" lIns="0" tIns="0" rIns="0" bIns="0" rtlCol="0" anchor="t">
            <a:spAutoFit/>
          </a:bodyPr>
          <a:lstStyle/>
          <a:p>
            <a:pPr marL="0" marR="0" lvl="0" indent="0" defTabSz="914400" rtl="0" eaLnBrk="1" fontAlgn="auto" latinLnBrk="0" hangingPunct="1">
              <a:lnSpc>
                <a:spcPts val="2037"/>
              </a:lnSpc>
              <a:spcBef>
                <a:spcPct val="0"/>
              </a:spcBef>
              <a:spcAft>
                <a:spcPts val="0"/>
              </a:spcAft>
              <a:buClrTx/>
              <a:buSzTx/>
              <a:buFontTx/>
              <a:buNone/>
              <a:tabLst/>
              <a:defRPr/>
            </a:pPr>
            <a:r>
              <a:rPr kumimoji="0" lang="en-US" sz="1476" i="0" u="none" strike="noStrike" kern="1200" cap="none" spc="144" normalizeH="0" baseline="0" noProof="0">
                <a:ln>
                  <a:noFill/>
                </a:ln>
                <a:solidFill>
                  <a:schemeClr val="bg1"/>
                </a:solidFill>
                <a:effectLst/>
                <a:uLnTx/>
                <a:uFillTx/>
                <a:latin typeface="Times New Roman" panose="02020603050405020304" pitchFamily="18" charset="0"/>
                <a:cs typeface="Times New Roman" panose="02020603050405020304" pitchFamily="18" charset="0"/>
              </a:rPr>
              <a:t>In reaction to recent client loss, XYZ Gym is seriously exploring the establishment of a kid's club as a proactive approach to maintain and attract customers. </a:t>
            </a:r>
          </a:p>
          <a:p>
            <a:pPr marL="0" marR="0" lvl="0" indent="0" defTabSz="914400" rtl="0" eaLnBrk="1" fontAlgn="auto" latinLnBrk="0" hangingPunct="1">
              <a:lnSpc>
                <a:spcPts val="2037"/>
              </a:lnSpc>
              <a:spcBef>
                <a:spcPct val="0"/>
              </a:spcBef>
              <a:spcAft>
                <a:spcPts val="0"/>
              </a:spcAft>
              <a:buClrTx/>
              <a:buSzTx/>
              <a:buFontTx/>
              <a:buNone/>
              <a:tabLst/>
              <a:defRPr/>
            </a:pPr>
            <a:endParaRPr lang="en-US" sz="1476" spc="144">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ts val="2037"/>
              </a:lnSpc>
              <a:spcBef>
                <a:spcPct val="0"/>
              </a:spcBef>
              <a:spcAft>
                <a:spcPts val="0"/>
              </a:spcAft>
              <a:buClrTx/>
              <a:buSzTx/>
              <a:buFontTx/>
              <a:buNone/>
              <a:tabLst/>
              <a:defRPr/>
            </a:pPr>
            <a:endParaRPr kumimoji="0" lang="en-US" sz="1476" i="0" u="none" strike="noStrike" kern="1200" cap="none" spc="144" normalizeH="0" baseline="0" noProof="0">
              <a:ln>
                <a:noFill/>
              </a:ln>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991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732172"/>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3" name="Freeform 3"/>
          <p:cNvSpPr/>
          <p:nvPr/>
        </p:nvSpPr>
        <p:spPr>
          <a:xfrm>
            <a:off x="3538315" y="4448452"/>
            <a:ext cx="5115371" cy="5115371"/>
          </a:xfrm>
          <a:custGeom>
            <a:avLst/>
            <a:gdLst/>
            <a:ahLst/>
            <a:cxnLst/>
            <a:rect l="l" t="t" r="r" b="b"/>
            <a:pathLst>
              <a:path w="7673056" h="7673056">
                <a:moveTo>
                  <a:pt x="0" y="0"/>
                </a:moveTo>
                <a:lnTo>
                  <a:pt x="7673056" y="0"/>
                </a:lnTo>
                <a:lnTo>
                  <a:pt x="7673056" y="7673056"/>
                </a:lnTo>
                <a:lnTo>
                  <a:pt x="0" y="76730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4" name="Freeform 4"/>
          <p:cNvSpPr/>
          <p:nvPr/>
        </p:nvSpPr>
        <p:spPr>
          <a:xfrm>
            <a:off x="5349878" y="3667400"/>
            <a:ext cx="1492245" cy="1492245"/>
          </a:xfrm>
          <a:custGeom>
            <a:avLst/>
            <a:gdLst/>
            <a:ahLst/>
            <a:cxnLst/>
            <a:rect l="l" t="t" r="r" b="b"/>
            <a:pathLst>
              <a:path w="2238367" h="2238367">
                <a:moveTo>
                  <a:pt x="0" y="0"/>
                </a:moveTo>
                <a:lnTo>
                  <a:pt x="2238368" y="0"/>
                </a:lnTo>
                <a:lnTo>
                  <a:pt x="2238368" y="2238367"/>
                </a:lnTo>
                <a:lnTo>
                  <a:pt x="0" y="22383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5" name="Freeform 5"/>
          <p:cNvSpPr/>
          <p:nvPr/>
        </p:nvSpPr>
        <p:spPr>
          <a:xfrm>
            <a:off x="5775773" y="4047969"/>
            <a:ext cx="640455" cy="701693"/>
          </a:xfrm>
          <a:custGeom>
            <a:avLst/>
            <a:gdLst/>
            <a:ahLst/>
            <a:cxnLst/>
            <a:rect l="l" t="t" r="r" b="b"/>
            <a:pathLst>
              <a:path w="960682" h="1052540">
                <a:moveTo>
                  <a:pt x="0" y="0"/>
                </a:moveTo>
                <a:lnTo>
                  <a:pt x="960682" y="0"/>
                </a:lnTo>
                <a:lnTo>
                  <a:pt x="960682" y="1052541"/>
                </a:lnTo>
                <a:lnTo>
                  <a:pt x="0" y="105254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6" name="Freeform 6"/>
          <p:cNvSpPr/>
          <p:nvPr/>
        </p:nvSpPr>
        <p:spPr>
          <a:xfrm>
            <a:off x="769302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7" name="Freeform 7"/>
          <p:cNvSpPr/>
          <p:nvPr/>
        </p:nvSpPr>
        <p:spPr>
          <a:xfrm>
            <a:off x="300673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8" name="Freeform 8"/>
          <p:cNvSpPr/>
          <p:nvPr/>
        </p:nvSpPr>
        <p:spPr>
          <a:xfrm>
            <a:off x="3329958" y="5260802"/>
            <a:ext cx="845795" cy="807350"/>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9" name="Freeform 9"/>
          <p:cNvSpPr/>
          <p:nvPr/>
        </p:nvSpPr>
        <p:spPr>
          <a:xfrm>
            <a:off x="8070877" y="5290773"/>
            <a:ext cx="736536" cy="747407"/>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grpSp>
        <p:nvGrpSpPr>
          <p:cNvPr id="10" name="Group 10"/>
          <p:cNvGrpSpPr/>
          <p:nvPr/>
        </p:nvGrpSpPr>
        <p:grpSpPr>
          <a:xfrm>
            <a:off x="1145251" y="1663552"/>
            <a:ext cx="2316002" cy="926439"/>
            <a:chOff x="0" y="-195408"/>
            <a:chExt cx="914964" cy="366001"/>
          </a:xfrm>
        </p:grpSpPr>
        <p:sp>
          <p:nvSpPr>
            <p:cNvPr id="11" name="Freeform 11"/>
            <p:cNvSpPr/>
            <p:nvPr/>
          </p:nvSpPr>
          <p:spPr>
            <a:xfrm>
              <a:off x="283269" y="-195408"/>
              <a:ext cx="378212" cy="33553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latin typeface="Times New Roman" panose="02020603050405020304" pitchFamily="18" charset="0"/>
                <a:cs typeface="Times New Roman" panose="02020603050405020304" pitchFamily="18" charset="0"/>
              </a:endParaRPr>
            </a:p>
          </p:txBody>
        </p:sp>
        <p:sp>
          <p:nvSpPr>
            <p:cNvPr id="12" name="TextBox 12"/>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r>
                <a:rPr lang="en-US" sz="6000" spc="19">
                  <a:solidFill>
                    <a:srgbClr val="FFFFFF"/>
                  </a:solidFill>
                  <a:latin typeface="Times New Roman" panose="02020603050405020304" pitchFamily="18" charset="0"/>
                  <a:ea typeface="DM Sans Bold"/>
                  <a:cs typeface="Times New Roman" panose="02020603050405020304" pitchFamily="18" charset="0"/>
                </a:rPr>
                <a:t>1</a:t>
              </a:r>
            </a:p>
          </p:txBody>
        </p:sp>
      </p:grpSp>
      <p:sp>
        <p:nvSpPr>
          <p:cNvPr id="13" name="TextBox 13"/>
          <p:cNvSpPr txBox="1"/>
          <p:nvPr/>
        </p:nvSpPr>
        <p:spPr>
          <a:xfrm>
            <a:off x="1748153" y="537176"/>
            <a:ext cx="8481514" cy="723724"/>
          </a:xfrm>
          <a:prstGeom prst="rect">
            <a:avLst/>
          </a:prstGeom>
        </p:spPr>
        <p:txBody>
          <a:bodyPr wrap="square" lIns="0" tIns="0" rIns="0" bIns="0" rtlCol="0" anchor="t">
            <a:spAutoFit/>
          </a:bodyPr>
          <a:lstStyle/>
          <a:p>
            <a:pPr algn="ctr">
              <a:lnSpc>
                <a:spcPts val="6392"/>
              </a:lnSpc>
            </a:pPr>
            <a:r>
              <a:rPr lang="en-US" sz="3600" spc="245">
                <a:solidFill>
                  <a:srgbClr val="231F20"/>
                </a:solidFill>
                <a:latin typeface="Times New Roman" panose="02020603050405020304" pitchFamily="18" charset="0"/>
                <a:cs typeface="Times New Roman" panose="02020603050405020304" pitchFamily="18" charset="0"/>
              </a:rPr>
              <a:t>AIMS, OBJECTIVES AND </a:t>
            </a:r>
            <a:r>
              <a:rPr lang="en-GB" sz="3600" spc="245">
                <a:solidFill>
                  <a:srgbClr val="231F20"/>
                </a:solidFill>
                <a:latin typeface="Times New Roman" panose="02020603050405020304" pitchFamily="18" charset="0"/>
                <a:cs typeface="Times New Roman" panose="02020603050405020304" pitchFamily="18" charset="0"/>
              </a:rPr>
              <a:t>SCOPES </a:t>
            </a:r>
            <a:endParaRPr lang="en-US" sz="3600" spc="245">
              <a:solidFill>
                <a:srgbClr val="231F20"/>
              </a:solidFill>
              <a:latin typeface="Times New Roman" panose="02020603050405020304" pitchFamily="18" charset="0"/>
              <a:cs typeface="Times New Roman" panose="02020603050405020304" pitchFamily="18" charset="0"/>
            </a:endParaRPr>
          </a:p>
        </p:txBody>
      </p:sp>
      <p:sp>
        <p:nvSpPr>
          <p:cNvPr id="14" name="TextBox 14"/>
          <p:cNvSpPr txBox="1"/>
          <p:nvPr/>
        </p:nvSpPr>
        <p:spPr>
          <a:xfrm>
            <a:off x="1220650" y="2696828"/>
            <a:ext cx="2240603" cy="692497"/>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Providing childcare services during specific hours of gym operation</a:t>
            </a:r>
            <a:endParaRPr lang="en-US" sz="1600" spc="131">
              <a:solidFill>
                <a:srgbClr val="231F20"/>
              </a:solidFill>
              <a:latin typeface="Times New Roman" panose="02020603050405020304" pitchFamily="18" charset="0"/>
              <a:cs typeface="Times New Roman" panose="02020603050405020304" pitchFamily="18" charset="0"/>
            </a:endParaRPr>
          </a:p>
        </p:txBody>
      </p:sp>
      <p:grpSp>
        <p:nvGrpSpPr>
          <p:cNvPr id="15" name="Group 15"/>
          <p:cNvGrpSpPr/>
          <p:nvPr/>
        </p:nvGrpSpPr>
        <p:grpSpPr>
          <a:xfrm>
            <a:off x="5659743" y="1390738"/>
            <a:ext cx="1035604" cy="1241162"/>
            <a:chOff x="0" y="-57150"/>
            <a:chExt cx="914964" cy="227743"/>
          </a:xfrm>
        </p:grpSpPr>
        <p:sp>
          <p:nvSpPr>
            <p:cNvPr id="16" name="Freeform 16"/>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2</a:t>
              </a:r>
              <a:endParaRPr lang="en-US" sz="6000" spc="19">
                <a:solidFill>
                  <a:schemeClr val="bg1"/>
                </a:solidFill>
                <a:latin typeface="Times New Roman" panose="02020603050405020304" pitchFamily="18" charset="0"/>
                <a:ea typeface="DM Sans Bold"/>
                <a:cs typeface="Times New Roman" panose="02020603050405020304" pitchFamily="18" charset="0"/>
              </a:endParaRPr>
            </a:p>
            <a:p>
              <a:endParaRPr lang="en-GB" sz="6000">
                <a:latin typeface="Times New Roman" panose="02020603050405020304" pitchFamily="18" charset="0"/>
                <a:cs typeface="Times New Roman" panose="02020603050405020304" pitchFamily="18" charset="0"/>
              </a:endParaRPr>
            </a:p>
          </p:txBody>
        </p:sp>
        <p:sp>
          <p:nvSpPr>
            <p:cNvPr id="17" name="TextBox 17"/>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endParaRPr lang="en-US" sz="6000" spc="19">
                <a:solidFill>
                  <a:srgbClr val="FFFFFF"/>
                </a:solidFill>
                <a:latin typeface="Times New Roman" panose="02020603050405020304" pitchFamily="18" charset="0"/>
                <a:ea typeface="DM Sans Bold"/>
                <a:cs typeface="Times New Roman" panose="02020603050405020304" pitchFamily="18" charset="0"/>
              </a:endParaRPr>
            </a:p>
          </p:txBody>
        </p:sp>
      </p:grpSp>
      <p:sp>
        <p:nvSpPr>
          <p:cNvPr id="18" name="TextBox 18"/>
          <p:cNvSpPr txBox="1"/>
          <p:nvPr/>
        </p:nvSpPr>
        <p:spPr>
          <a:xfrm>
            <a:off x="4092583" y="2863288"/>
            <a:ext cx="4169925" cy="461665"/>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Ensuring safety and security protocols are in place for all children</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0" name="Freeform 20"/>
          <p:cNvSpPr/>
          <p:nvPr/>
        </p:nvSpPr>
        <p:spPr>
          <a:xfrm>
            <a:off x="9454180" y="1557696"/>
            <a:ext cx="1111825" cy="930448"/>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3</a:t>
            </a:r>
          </a:p>
        </p:txBody>
      </p:sp>
      <p:sp>
        <p:nvSpPr>
          <p:cNvPr id="22" name="TextBox 22"/>
          <p:cNvSpPr txBox="1"/>
          <p:nvPr/>
        </p:nvSpPr>
        <p:spPr>
          <a:xfrm>
            <a:off x="8893839" y="2696828"/>
            <a:ext cx="2240603" cy="930448"/>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Maintaining cleanliness and hygiene standards within the Kids Club area</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3" name="Freeform 23"/>
          <p:cNvSpPr/>
          <p:nvPr/>
        </p:nvSpPr>
        <p:spPr>
          <a:xfrm>
            <a:off x="9653148" y="-3222500"/>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24" name="Freeform 24"/>
          <p:cNvSpPr/>
          <p:nvPr/>
        </p:nvSpPr>
        <p:spPr>
          <a:xfrm rot="-4176364">
            <a:off x="-2736753" y="4353493"/>
            <a:ext cx="5077705" cy="5210331"/>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53263"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0" y="0"/>
            <a:ext cx="12192000" cy="20574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en-GB"/>
            </a:p>
          </p:txBody>
        </p:sp>
        <p:sp>
          <p:nvSpPr>
            <p:cNvPr id="5" name="TextBox 5"/>
            <p:cNvSpPr txBox="1"/>
            <p:nvPr/>
          </p:nvSpPr>
          <p:spPr>
            <a:xfrm>
              <a:off x="0" y="-19050"/>
              <a:ext cx="4816593" cy="83185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6" name="Freeform 6"/>
          <p:cNvSpPr/>
          <p:nvPr/>
        </p:nvSpPr>
        <p:spPr>
          <a:xfrm>
            <a:off x="8967348" y="-3152931"/>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900913" y="-2295064"/>
            <a:ext cx="4473288" cy="4590127"/>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442000" y="2583615"/>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5"/>
            <a:stretch>
              <a:fillRect t="-3528" b="-18474"/>
            </a:stretch>
          </a:blipFill>
        </p:spPr>
        <p:txBody>
          <a:bodyPr/>
          <a:lstStyle/>
          <a:p>
            <a:endParaRPr lang="en-GB"/>
          </a:p>
        </p:txBody>
      </p:sp>
      <p:grpSp>
        <p:nvGrpSpPr>
          <p:cNvPr id="9" name="Group 9"/>
          <p:cNvGrpSpPr/>
          <p:nvPr/>
        </p:nvGrpSpPr>
        <p:grpSpPr>
          <a:xfrm>
            <a:off x="1442000" y="2295064"/>
            <a:ext cx="2982493" cy="424499"/>
            <a:chOff x="0" y="0"/>
            <a:chExt cx="1178269" cy="167703"/>
          </a:xfrm>
        </p:grpSpPr>
        <p:sp>
          <p:nvSpPr>
            <p:cNvPr id="10" name="Freeform 10"/>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1" name="TextBox 11"/>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Mission</a:t>
              </a:r>
            </a:p>
          </p:txBody>
        </p:sp>
      </p:grpSp>
      <p:sp>
        <p:nvSpPr>
          <p:cNvPr id="12" name="TextBox 12"/>
          <p:cNvSpPr txBox="1"/>
          <p:nvPr/>
        </p:nvSpPr>
        <p:spPr>
          <a:xfrm>
            <a:off x="1909188" y="821524"/>
            <a:ext cx="7822160" cy="872675"/>
          </a:xfrm>
          <a:prstGeom prst="rect">
            <a:avLst/>
          </a:prstGeom>
        </p:spPr>
        <p:txBody>
          <a:bodyPr wrap="square" lIns="0" tIns="0" rIns="0" bIns="0" rtlCol="0" anchor="t">
            <a:spAutoFit/>
          </a:bodyPr>
          <a:lstStyle/>
          <a:p>
            <a:pPr algn="ctr" defTabSz="609630">
              <a:lnSpc>
                <a:spcPts val="7388"/>
              </a:lnSpc>
            </a:pPr>
            <a:r>
              <a:rPr lang="en-US" sz="5354" spc="524">
                <a:solidFill>
                  <a:srgbClr val="FFFFFF"/>
                </a:solidFill>
                <a:latin typeface="Times New Roman" panose="02020603050405020304" pitchFamily="18" charset="0"/>
                <a:cs typeface="Times New Roman" panose="02020603050405020304" pitchFamily="18" charset="0"/>
              </a:rPr>
              <a:t>GOALS AND VALUES</a:t>
            </a:r>
          </a:p>
        </p:txBody>
      </p:sp>
      <p:grpSp>
        <p:nvGrpSpPr>
          <p:cNvPr id="13" name="Group 13"/>
          <p:cNvGrpSpPr/>
          <p:nvPr/>
        </p:nvGrpSpPr>
        <p:grpSpPr>
          <a:xfrm>
            <a:off x="4595650" y="2340261"/>
            <a:ext cx="6022954" cy="1872069"/>
            <a:chOff x="0" y="0"/>
            <a:chExt cx="1744696" cy="542290"/>
          </a:xfrm>
        </p:grpSpPr>
        <p:sp>
          <p:nvSpPr>
            <p:cNvPr id="14" name="Freeform 14"/>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6" name="TextBox 16"/>
          <p:cNvSpPr txBox="1"/>
          <p:nvPr/>
        </p:nvSpPr>
        <p:spPr>
          <a:xfrm>
            <a:off x="4816445" y="2511538"/>
            <a:ext cx="5684081" cy="1604350"/>
          </a:xfrm>
          <a:prstGeom prst="rect">
            <a:avLst/>
          </a:prstGeom>
        </p:spPr>
        <p:txBody>
          <a:bodyPr wrap="square"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At XYZ Gym, our mission is to enable families to live healthy and active lifestyles by delivering a premium kids club experience that helps parents achieve their fitness objectives while also supporting their children's growth and development.. </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aspire to provide a welcoming atmosphere in which every child feels cherished, inspired, and encouraged to pursue their full potential via our dedication to safety, diversity, and holistic growth.</a:t>
            </a:r>
            <a:endParaRPr lang="en-US" sz="1400" spc="129">
              <a:solidFill>
                <a:srgbClr val="231F20"/>
              </a:solidFill>
              <a:latin typeface="Times New Roman" panose="02020603050405020304" pitchFamily="18" charset="0"/>
              <a:cs typeface="Times New Roman" panose="02020603050405020304" pitchFamily="18" charset="0"/>
            </a:endParaRPr>
          </a:p>
        </p:txBody>
      </p:sp>
      <p:sp>
        <p:nvSpPr>
          <p:cNvPr id="17" name="Freeform 17"/>
          <p:cNvSpPr/>
          <p:nvPr/>
        </p:nvSpPr>
        <p:spPr>
          <a:xfrm>
            <a:off x="7607128" y="4624729"/>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6"/>
            <a:stretch>
              <a:fillRect t="-11039" b="-11039"/>
            </a:stretch>
          </a:blipFill>
        </p:spPr>
        <p:txBody>
          <a:bodyPr/>
          <a:lstStyle/>
          <a:p>
            <a:endParaRPr lang="en-GB"/>
          </a:p>
        </p:txBody>
      </p:sp>
      <p:grpSp>
        <p:nvGrpSpPr>
          <p:cNvPr id="18" name="Group 18"/>
          <p:cNvGrpSpPr/>
          <p:nvPr/>
        </p:nvGrpSpPr>
        <p:grpSpPr>
          <a:xfrm>
            <a:off x="7607128" y="4336177"/>
            <a:ext cx="2982493" cy="424499"/>
            <a:chOff x="0" y="0"/>
            <a:chExt cx="1178269" cy="167703"/>
          </a:xfrm>
        </p:grpSpPr>
        <p:sp>
          <p:nvSpPr>
            <p:cNvPr id="19" name="Freeform 19"/>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20" name="TextBox 20"/>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Vision</a:t>
              </a:r>
            </a:p>
          </p:txBody>
        </p:sp>
      </p:grpSp>
      <p:grpSp>
        <p:nvGrpSpPr>
          <p:cNvPr id="21" name="Group 21"/>
          <p:cNvGrpSpPr/>
          <p:nvPr/>
        </p:nvGrpSpPr>
        <p:grpSpPr>
          <a:xfrm>
            <a:off x="1452778" y="4381375"/>
            <a:ext cx="6022954" cy="1872069"/>
            <a:chOff x="0" y="0"/>
            <a:chExt cx="1744696" cy="542290"/>
          </a:xfrm>
        </p:grpSpPr>
        <p:sp>
          <p:nvSpPr>
            <p:cNvPr id="22" name="Freeform 22"/>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3" name="TextBox 23"/>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24" name="TextBox 24"/>
          <p:cNvSpPr txBox="1"/>
          <p:nvPr/>
        </p:nvSpPr>
        <p:spPr>
          <a:xfrm>
            <a:off x="1673572" y="4552652"/>
            <a:ext cx="5674954" cy="1606530"/>
          </a:xfrm>
          <a:prstGeom prst="rect">
            <a:avLst/>
          </a:prstGeom>
        </p:spPr>
        <p:txBody>
          <a:bodyPr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appreciate family and believe in providing a supportive atmosphere in which parents may prioritise their health and fitness objectives without sacrificing excellent daycare for their children.</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value diversity and accept kids from all backgrounds, skills, and interests. Our kids club encourages inclusion and recognises each child's unique characteristics and contributions.</a:t>
            </a:r>
            <a:endParaRPr lang="en-US" sz="1400" spc="129">
              <a:solidFill>
                <a:srgbClr val="231F20"/>
              </a:solidFill>
              <a:latin typeface="Times New Roman" panose="02020603050405020304" pitchFamily="18" charset="0"/>
              <a:cs typeface="Times New Roman" panose="02020603050405020304" pitchFamily="18" charset="0"/>
            </a:endParaRPr>
          </a:p>
          <a:p>
            <a:pPr marL="142597" lvl="1" defTabSz="609630">
              <a:lnSpc>
                <a:spcPts val="1823"/>
              </a:lnSpc>
            </a:pPr>
            <a:endParaRPr lang="en-US" sz="1321" spc="129">
              <a:solidFill>
                <a:srgbClr val="231F20"/>
              </a:solidFill>
              <a:latin typeface="DM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556645"/>
          </a:xfrm>
          <a:prstGeom prst="rect">
            <a:avLst/>
          </a:prstGeom>
        </p:spPr>
        <p:txBody>
          <a:bodyPr lIns="0" tIns="0" rIns="0" bIns="0" rtlCol="0" anchor="t">
            <a:spAutoFit/>
          </a:bodyPr>
          <a:lstStyle/>
          <a:p>
            <a:pPr algn="ctr" defTabSz="609630"/>
            <a:r>
              <a:rPr lang="en-US" sz="3600" spc="660">
                <a:effectLst>
                  <a:reflection blurRad="6350" stA="55000" endA="300" endPos="45500" dir="5400000" sy="-100000" algn="bl" rotWithShape="0"/>
                </a:effectLst>
                <a:latin typeface="Times New Roman" panose="02020603050405020304" pitchFamily="18" charset="0"/>
                <a:ea typeface="+mn-lt"/>
                <a:cs typeface="Times New Roman" panose="02020603050405020304" pitchFamily="18" charset="0"/>
              </a:rPr>
              <a:t>STAKEHOLDERS</a:t>
            </a:r>
          </a:p>
          <a:p>
            <a:pPr defTabSz="609630">
              <a:lnSpc>
                <a:spcPts val="9299"/>
              </a:lnSpc>
            </a:pPr>
            <a:endParaRPr lang="en-US" sz="3600" spc="660">
              <a:solidFill>
                <a:srgbClr val="FFFFFF"/>
              </a:solidFill>
              <a:latin typeface="Times New Roman" panose="02020603050405020304" pitchFamily="18" charset="0"/>
              <a:cs typeface="Times New Roman" panose="02020603050405020304" pitchFamily="18" charset="0"/>
            </a:endParaRP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41B1A416-E4AD-EA4B-3145-7340BB5055A0}"/>
              </a:ext>
            </a:extLst>
          </p:cNvPr>
          <p:cNvSpPr txBox="1"/>
          <p:nvPr/>
        </p:nvSpPr>
        <p:spPr>
          <a:xfrm>
            <a:off x="2184623" y="2392668"/>
            <a:ext cx="66679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panose="020B0604020202020204" pitchFamily="34" charset="0"/>
              <a:buChar char="•"/>
            </a:pPr>
            <a:r>
              <a:rPr lang="en-GB" sz="2000">
                <a:latin typeface="Times New Roman"/>
                <a:cs typeface="Times New Roman"/>
              </a:rPr>
              <a:t>A project, initiative, or organization's stakeholders are people, groups, or organisations with an interest in or worry about it. Their actions and judgements inside these settings frequently impact them, and they can either exert or receive influence from them (</a:t>
            </a:r>
            <a:r>
              <a:rPr lang="en-US" sz="2000" err="1">
                <a:latin typeface="Times New Roman"/>
                <a:cs typeface="Times New Roman"/>
              </a:rPr>
              <a:t>Heagney</a:t>
            </a:r>
            <a:r>
              <a:rPr lang="en-US" sz="2000">
                <a:latin typeface="Times New Roman"/>
                <a:cs typeface="Times New Roman"/>
              </a:rPr>
              <a:t>, 2016).</a:t>
            </a:r>
            <a:endParaRPr lang="en-GB" sz="2000">
              <a:latin typeface="Times New Roman"/>
              <a:ea typeface="Calibri"/>
              <a:cs typeface="Times New Roman"/>
            </a:endParaRPr>
          </a:p>
        </p:txBody>
      </p:sp>
    </p:spTree>
    <p:extLst>
      <p:ext uri="{BB962C8B-B14F-4D97-AF65-F5344CB8AC3E}">
        <p14:creationId xmlns:p14="http://schemas.microsoft.com/office/powerpoint/2010/main" val="246743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290440"/>
            <a:ext cx="1926026" cy="599153"/>
            <a:chOff x="0" y="-47625"/>
            <a:chExt cx="792168" cy="246430"/>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290440"/>
            <a:ext cx="1926026" cy="599153"/>
            <a:chOff x="0" y="-47625"/>
            <a:chExt cx="792168" cy="246430"/>
          </a:xfrm>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endPar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1" name="Freeform 21"/>
          <p:cNvSpPr/>
          <p:nvPr/>
        </p:nvSpPr>
        <p:spPr>
          <a:xfrm>
            <a:off x="6900080"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4786001"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083649"/>
            <a:ext cx="1936911" cy="599153"/>
            <a:chOff x="0" y="-47625"/>
            <a:chExt cx="796645" cy="246430"/>
          </a:xfrm>
          <a:solidFill>
            <a:schemeClr val="tx1"/>
          </a:solidFill>
        </p:grpSpPr>
        <p:sp>
          <p:nvSpPr>
            <p:cNvPr id="28" name="Freeform 28"/>
            <p:cNvSpPr/>
            <p:nvPr/>
          </p:nvSpPr>
          <p:spPr>
            <a:xfrm>
              <a:off x="4477"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Members</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b="1">
                  <a:solidFill>
                    <a:srgbClr val="FDFBFB"/>
                  </a:solidFill>
                  <a:latin typeface="Times New Roman" panose="02020603050405020304" pitchFamily="18" charset="0"/>
                  <a:cs typeface="Times New Roman" panose="02020603050405020304" pitchFamily="18" charset="0"/>
                </a:rPr>
                <a:t>Parents</a:t>
              </a:r>
              <a:endParaRPr lang="en-US" sz="1333" b="1">
                <a:solidFill>
                  <a:srgbClr val="FDFBFB"/>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a:solidFill>
            <a:schemeClr val="tx1"/>
          </a:solidFill>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Children</a:t>
              </a:r>
              <a:endParaRPr lang="en-US" sz="16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406232"/>
            <a:ext cx="1926026" cy="483361"/>
            <a:chOff x="0" y="0"/>
            <a:chExt cx="792168" cy="198805"/>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406232"/>
            <a:ext cx="1926026" cy="483361"/>
            <a:chOff x="0" y="0"/>
            <a:chExt cx="792168" cy="198805"/>
          </a:xfrm>
          <a:solidFill>
            <a:schemeClr val="tx1"/>
          </a:solidFill>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199441"/>
            <a:ext cx="1926026" cy="483361"/>
            <a:chOff x="0" y="0"/>
            <a:chExt cx="792168" cy="198805"/>
          </a:xfrm>
          <a:solidFill>
            <a:schemeClr val="tx1"/>
          </a:solidFill>
        </p:grpSpPr>
        <p:sp>
          <p:nvSpPr>
            <p:cNvPr id="28" name="Freeform 28"/>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Gym Staff</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Community</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Gym </a:t>
              </a:r>
              <a:r>
                <a:rPr lang="en-GB" sz="1400" b="1" i="0">
                  <a:solidFill>
                    <a:schemeClr val="bg1"/>
                  </a:solidFill>
                  <a:effectLst/>
                  <a:latin typeface="Times New Roman" panose="02020603050405020304" pitchFamily="18" charset="0"/>
                  <a:cs typeface="Times New Roman" panose="02020603050405020304" pitchFamily="18" charset="0"/>
                </a:rPr>
                <a:t>Management</a:t>
              </a:r>
              <a:r>
                <a:rPr lang="en-GB" sz="1600" b="1" i="0">
                  <a:solidFill>
                    <a:schemeClr val="bg1"/>
                  </a:solidFill>
                  <a:effectLst/>
                  <a:latin typeface="Times New Roman" panose="02020603050405020304" pitchFamily="18" charset="0"/>
                  <a:cs typeface="Times New Roman" panose="02020603050405020304" pitchFamily="18" charset="0"/>
                </a:rPr>
                <a:t> and Owners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ADC54-4DBF-FF58-CA56-BAE4B247F70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1BCAD7-66AB-E03A-0111-5A4AE98912AE}"/>
              </a:ext>
            </a:extLst>
          </p:cNvPr>
          <p:cNvSpPr/>
          <p:nvPr/>
        </p:nvSpPr>
        <p:spPr>
          <a:xfrm flipH="1" flipV="1">
            <a:off x="-50949"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a:extLst>
              <a:ext uri="{FF2B5EF4-FFF2-40B4-BE49-F238E27FC236}">
                <a16:creationId xmlns:a16="http://schemas.microsoft.com/office/drawing/2014/main" id="{A5495392-F31D-60CE-FC8F-1D6E6B719F54}"/>
              </a:ext>
            </a:extLst>
          </p:cNvPr>
          <p:cNvGrpSpPr/>
          <p:nvPr/>
        </p:nvGrpSpPr>
        <p:grpSpPr>
          <a:xfrm>
            <a:off x="6221016" y="2290440"/>
            <a:ext cx="1926026" cy="599153"/>
            <a:chOff x="0" y="-47625"/>
            <a:chExt cx="792168" cy="246430"/>
          </a:xfrm>
          <a:solidFill>
            <a:schemeClr val="tx1"/>
          </a:solidFill>
        </p:grpSpPr>
        <p:sp>
          <p:nvSpPr>
            <p:cNvPr id="4" name="Freeform 4">
              <a:extLst>
                <a:ext uri="{FF2B5EF4-FFF2-40B4-BE49-F238E27FC236}">
                  <a16:creationId xmlns:a16="http://schemas.microsoft.com/office/drawing/2014/main" id="{8239DFDF-EF9C-1380-F045-A016E4F2CCE0}"/>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a:extLst>
                <a:ext uri="{FF2B5EF4-FFF2-40B4-BE49-F238E27FC236}">
                  <a16:creationId xmlns:a16="http://schemas.microsoft.com/office/drawing/2014/main" id="{029759F6-C7B9-72BA-FE8E-144E03DD3BA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a:extLst>
              <a:ext uri="{FF2B5EF4-FFF2-40B4-BE49-F238E27FC236}">
                <a16:creationId xmlns:a16="http://schemas.microsoft.com/office/drawing/2014/main" id="{1B4507D6-94A0-0E62-E54D-62BEE3A35BCE}"/>
              </a:ext>
            </a:extLst>
          </p:cNvPr>
          <p:cNvGrpSpPr/>
          <p:nvPr/>
        </p:nvGrpSpPr>
        <p:grpSpPr>
          <a:xfrm>
            <a:off x="8356592" y="2290440"/>
            <a:ext cx="1926026" cy="599153"/>
            <a:chOff x="0" y="-47625"/>
            <a:chExt cx="792168" cy="246430"/>
          </a:xfrm>
          <a:solidFill>
            <a:schemeClr val="tx1"/>
          </a:solidFill>
        </p:grpSpPr>
        <p:sp>
          <p:nvSpPr>
            <p:cNvPr id="7" name="Freeform 7">
              <a:extLst>
                <a:ext uri="{FF2B5EF4-FFF2-40B4-BE49-F238E27FC236}">
                  <a16:creationId xmlns:a16="http://schemas.microsoft.com/office/drawing/2014/main" id="{6EDA7DB1-2906-75C6-26B1-F0816C800CB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a:extLst>
                <a:ext uri="{FF2B5EF4-FFF2-40B4-BE49-F238E27FC236}">
                  <a16:creationId xmlns:a16="http://schemas.microsoft.com/office/drawing/2014/main" id="{C5058D6A-7364-016D-EAE2-69A79BE9073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a:extLst>
              <a:ext uri="{FF2B5EF4-FFF2-40B4-BE49-F238E27FC236}">
                <a16:creationId xmlns:a16="http://schemas.microsoft.com/office/drawing/2014/main" id="{3C6D569A-E019-A16C-C3A8-A324CED29BB2}"/>
              </a:ext>
            </a:extLst>
          </p:cNvPr>
          <p:cNvGrpSpPr/>
          <p:nvPr/>
        </p:nvGrpSpPr>
        <p:grpSpPr>
          <a:xfrm>
            <a:off x="4087986" y="2290440"/>
            <a:ext cx="1926026" cy="599153"/>
            <a:chOff x="0" y="-47625"/>
            <a:chExt cx="792168" cy="246430"/>
          </a:xfrm>
          <a:solidFill>
            <a:schemeClr val="tx1"/>
          </a:solidFill>
        </p:grpSpPr>
        <p:sp>
          <p:nvSpPr>
            <p:cNvPr id="10" name="Freeform 10">
              <a:extLst>
                <a:ext uri="{FF2B5EF4-FFF2-40B4-BE49-F238E27FC236}">
                  <a16:creationId xmlns:a16="http://schemas.microsoft.com/office/drawing/2014/main" id="{7EE85974-760A-A560-7CD0-6CB30AD878AA}"/>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400">
                <a:solidFill>
                  <a:prstClr val="black"/>
                </a:solidFill>
                <a:latin typeface="Calibri"/>
              </a:endParaRPr>
            </a:p>
          </p:txBody>
        </p:sp>
        <p:sp>
          <p:nvSpPr>
            <p:cNvPr id="11" name="TextBox 11">
              <a:extLst>
                <a:ext uri="{FF2B5EF4-FFF2-40B4-BE49-F238E27FC236}">
                  <a16:creationId xmlns:a16="http://schemas.microsoft.com/office/drawing/2014/main" id="{05CE5E94-DB2A-6B97-D9ED-7E49D8C0626C}"/>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400">
                  <a:solidFill>
                    <a:srgbClr val="FDFBFB"/>
                  </a:solidFill>
                  <a:latin typeface="Open Sauce Italics"/>
                </a:rPr>
                <a:t>Internal Stakeholder</a:t>
              </a:r>
            </a:p>
          </p:txBody>
        </p:sp>
      </p:grpSp>
      <p:sp>
        <p:nvSpPr>
          <p:cNvPr id="14" name="Freeform 14">
            <a:extLst>
              <a:ext uri="{FF2B5EF4-FFF2-40B4-BE49-F238E27FC236}">
                <a16:creationId xmlns:a16="http://schemas.microsoft.com/office/drawing/2014/main" id="{070850AC-5497-6680-8DF2-D74A9D8D9F7D}"/>
              </a:ext>
            </a:extLst>
          </p:cNvPr>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15" name="Group 15">
            <a:extLst>
              <a:ext uri="{FF2B5EF4-FFF2-40B4-BE49-F238E27FC236}">
                <a16:creationId xmlns:a16="http://schemas.microsoft.com/office/drawing/2014/main" id="{5B8F7239-9E6C-EC5D-CD80-8D40478299DB}"/>
              </a:ext>
            </a:extLst>
          </p:cNvPr>
          <p:cNvGrpSpPr/>
          <p:nvPr/>
        </p:nvGrpSpPr>
        <p:grpSpPr>
          <a:xfrm>
            <a:off x="1909370" y="4043673"/>
            <a:ext cx="8373261" cy="2128527"/>
            <a:chOff x="0" y="0"/>
            <a:chExt cx="16746523" cy="4257055"/>
          </a:xfrm>
        </p:grpSpPr>
        <p:sp>
          <p:nvSpPr>
            <p:cNvPr id="16" name="AutoShape 16">
              <a:extLst>
                <a:ext uri="{FF2B5EF4-FFF2-40B4-BE49-F238E27FC236}">
                  <a16:creationId xmlns:a16="http://schemas.microsoft.com/office/drawing/2014/main" id="{E8405827-51ED-86ED-71A7-392C21FDB6CF}"/>
                </a:ext>
              </a:extLst>
            </p:cNvPr>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a:extLst>
                <a:ext uri="{FF2B5EF4-FFF2-40B4-BE49-F238E27FC236}">
                  <a16:creationId xmlns:a16="http://schemas.microsoft.com/office/drawing/2014/main" id="{72088B69-7DA6-7DC4-B1AC-22B47C3795D6}"/>
                </a:ext>
              </a:extLst>
            </p:cNvPr>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a:extLst>
                <a:ext uri="{FF2B5EF4-FFF2-40B4-BE49-F238E27FC236}">
                  <a16:creationId xmlns:a16="http://schemas.microsoft.com/office/drawing/2014/main" id="{65D3C5C2-394B-DD60-3E94-5E3D86DDEAD7}"/>
                </a:ext>
              </a:extLst>
            </p:cNvPr>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a:extLst>
              <a:ext uri="{FF2B5EF4-FFF2-40B4-BE49-F238E27FC236}">
                <a16:creationId xmlns:a16="http://schemas.microsoft.com/office/drawing/2014/main" id="{E34B559D-7325-D7C5-8883-CA509184F3C7}"/>
              </a:ext>
            </a:extLst>
          </p:cNvPr>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a:extLst>
              <a:ext uri="{FF2B5EF4-FFF2-40B4-BE49-F238E27FC236}">
                <a16:creationId xmlns:a16="http://schemas.microsoft.com/office/drawing/2014/main" id="{1216E0B0-F65A-99AD-8034-394F5EE96AB7}"/>
              </a:ext>
            </a:extLst>
          </p:cNvPr>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2" name="Freeform 22">
            <a:extLst>
              <a:ext uri="{FF2B5EF4-FFF2-40B4-BE49-F238E27FC236}">
                <a16:creationId xmlns:a16="http://schemas.microsoft.com/office/drawing/2014/main" id="{405B77F9-9A8F-C013-85D6-DE22B38E63A1}"/>
              </a:ext>
            </a:extLst>
          </p:cNvPr>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3" name="Freeform 23">
            <a:extLst>
              <a:ext uri="{FF2B5EF4-FFF2-40B4-BE49-F238E27FC236}">
                <a16:creationId xmlns:a16="http://schemas.microsoft.com/office/drawing/2014/main" id="{2F88395C-063C-2BBA-31D3-602AC861CC02}"/>
              </a:ext>
            </a:extLst>
          </p:cNvPr>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6" name="Freeform 26">
            <a:extLst>
              <a:ext uri="{FF2B5EF4-FFF2-40B4-BE49-F238E27FC236}">
                <a16:creationId xmlns:a16="http://schemas.microsoft.com/office/drawing/2014/main" id="{AD91625E-8E0E-573C-72F2-6F8C5C269864}"/>
              </a:ext>
            </a:extLst>
          </p:cNvPr>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27" name="Group 27">
            <a:extLst>
              <a:ext uri="{FF2B5EF4-FFF2-40B4-BE49-F238E27FC236}">
                <a16:creationId xmlns:a16="http://schemas.microsoft.com/office/drawing/2014/main" id="{72DD3AD1-80DE-8075-612C-94A5F117DB7B}"/>
              </a:ext>
            </a:extLst>
          </p:cNvPr>
          <p:cNvGrpSpPr/>
          <p:nvPr/>
        </p:nvGrpSpPr>
        <p:grpSpPr>
          <a:xfrm>
            <a:off x="1909370" y="3216044"/>
            <a:ext cx="1926026" cy="696224"/>
            <a:chOff x="0" y="0"/>
            <a:chExt cx="792168" cy="286355"/>
          </a:xfrm>
        </p:grpSpPr>
        <p:sp>
          <p:nvSpPr>
            <p:cNvPr id="28" name="Freeform 28">
              <a:extLst>
                <a:ext uri="{FF2B5EF4-FFF2-40B4-BE49-F238E27FC236}">
                  <a16:creationId xmlns:a16="http://schemas.microsoft.com/office/drawing/2014/main" id="{291DED42-72D9-B5CD-B560-CEE43B07A163}"/>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29" name="TextBox 29">
              <a:extLst>
                <a:ext uri="{FF2B5EF4-FFF2-40B4-BE49-F238E27FC236}">
                  <a16:creationId xmlns:a16="http://schemas.microsoft.com/office/drawing/2014/main" id="{CE139F4A-DB97-7A25-7703-5B3632ACC7D0}"/>
                </a:ext>
              </a:extLst>
            </p:cNvPr>
            <p:cNvSpPr txBox="1"/>
            <p:nvPr/>
          </p:nvSpPr>
          <p:spPr>
            <a:xfrm>
              <a:off x="0" y="6829"/>
              <a:ext cx="792168" cy="279526"/>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Social Services for Children</a:t>
              </a:r>
              <a:endParaRPr lang="en-US" sz="1400">
                <a:solidFill>
                  <a:schemeClr val="bg1"/>
                </a:solidFill>
                <a:latin typeface="Times New Roman" panose="02020603050405020304" pitchFamily="18" charset="0"/>
                <a:cs typeface="Times New Roman" panose="02020603050405020304" pitchFamily="18" charset="0"/>
              </a:endParaRPr>
            </a:p>
            <a:p>
              <a:pPr algn="ctr" defTabSz="609630">
                <a:lnSpc>
                  <a:spcPts val="1867"/>
                </a:lnSpc>
                <a:spcBef>
                  <a:spcPct val="0"/>
                </a:spcBef>
              </a:pP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a:extLst>
              <a:ext uri="{FF2B5EF4-FFF2-40B4-BE49-F238E27FC236}">
                <a16:creationId xmlns:a16="http://schemas.microsoft.com/office/drawing/2014/main" id="{4B6A215F-104E-72C7-F53A-A1B724CBA02E}"/>
              </a:ext>
            </a:extLst>
          </p:cNvPr>
          <p:cNvGrpSpPr/>
          <p:nvPr/>
        </p:nvGrpSpPr>
        <p:grpSpPr>
          <a:xfrm>
            <a:off x="1936641" y="4118450"/>
            <a:ext cx="1926026" cy="745894"/>
            <a:chOff x="0" y="-47625"/>
            <a:chExt cx="792168" cy="246430"/>
          </a:xfrm>
          <a:solidFill>
            <a:schemeClr val="tx1"/>
          </a:solidFill>
        </p:grpSpPr>
        <p:sp>
          <p:nvSpPr>
            <p:cNvPr id="31" name="Freeform 31">
              <a:extLst>
                <a:ext uri="{FF2B5EF4-FFF2-40B4-BE49-F238E27FC236}">
                  <a16:creationId xmlns:a16="http://schemas.microsoft.com/office/drawing/2014/main" id="{AB4AC452-7C3C-D497-0286-6C299D21C5CC}"/>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a:extLst>
                <a:ext uri="{FF2B5EF4-FFF2-40B4-BE49-F238E27FC236}">
                  <a16:creationId xmlns:a16="http://schemas.microsoft.com/office/drawing/2014/main" id="{1437AB7E-ED82-A84A-97FA-7E67B7229746}"/>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Police Station</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B47E136C-6E3D-AB6E-5942-3FB1D7D47008}"/>
              </a:ext>
            </a:extLst>
          </p:cNvPr>
          <p:cNvGrpSpPr/>
          <p:nvPr/>
        </p:nvGrpSpPr>
        <p:grpSpPr>
          <a:xfrm>
            <a:off x="1909370" y="5302226"/>
            <a:ext cx="1926026" cy="599153"/>
            <a:chOff x="0" y="-8986"/>
            <a:chExt cx="792168" cy="246430"/>
          </a:xfrm>
        </p:grpSpPr>
        <p:sp>
          <p:nvSpPr>
            <p:cNvPr id="34" name="Freeform 34">
              <a:extLst>
                <a:ext uri="{FF2B5EF4-FFF2-40B4-BE49-F238E27FC236}">
                  <a16:creationId xmlns:a16="http://schemas.microsoft.com/office/drawing/2014/main" id="{2353A6A6-2634-7B3F-73EB-1209C180DB8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a:extLst>
                <a:ext uri="{FF2B5EF4-FFF2-40B4-BE49-F238E27FC236}">
                  <a16:creationId xmlns:a16="http://schemas.microsoft.com/office/drawing/2014/main" id="{55D317CA-D8D3-683C-DA20-903AB36536D7}"/>
                </a:ext>
              </a:extLst>
            </p:cNvPr>
            <p:cNvSpPr txBox="1"/>
            <p:nvPr/>
          </p:nvSpPr>
          <p:spPr>
            <a:xfrm>
              <a:off x="0" y="-8986"/>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Health and Safety Executives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a:extLst>
              <a:ext uri="{FF2B5EF4-FFF2-40B4-BE49-F238E27FC236}">
                <a16:creationId xmlns:a16="http://schemas.microsoft.com/office/drawing/2014/main" id="{02D9079A-D157-7C78-9A35-827E1DBA1F19}"/>
              </a:ext>
            </a:extLst>
          </p:cNvPr>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a:extLst>
              <a:ext uri="{FF2B5EF4-FFF2-40B4-BE49-F238E27FC236}">
                <a16:creationId xmlns:a16="http://schemas.microsoft.com/office/drawing/2014/main" id="{1005E213-C696-4E66-A14B-47E8F9E1D7EB}"/>
              </a:ext>
            </a:extLst>
          </p:cNvPr>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a:extLst>
              <a:ext uri="{FF2B5EF4-FFF2-40B4-BE49-F238E27FC236}">
                <a16:creationId xmlns:a16="http://schemas.microsoft.com/office/drawing/2014/main" id="{16A59ED5-D212-7226-62AC-01D926B914AB}"/>
              </a:ext>
            </a:extLst>
          </p:cNvPr>
          <p:cNvSpPr/>
          <p:nvPr/>
        </p:nvSpPr>
        <p:spPr>
          <a:xfrm>
            <a:off x="7795890"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grpSp>
        <p:nvGrpSpPr>
          <p:cNvPr id="41" name="Group 41">
            <a:extLst>
              <a:ext uri="{FF2B5EF4-FFF2-40B4-BE49-F238E27FC236}">
                <a16:creationId xmlns:a16="http://schemas.microsoft.com/office/drawing/2014/main" id="{5B4E006D-3946-0A06-AC0E-90C1F4628999}"/>
              </a:ext>
            </a:extLst>
          </p:cNvPr>
          <p:cNvGrpSpPr/>
          <p:nvPr/>
        </p:nvGrpSpPr>
        <p:grpSpPr>
          <a:xfrm>
            <a:off x="-603312" y="5945968"/>
            <a:ext cx="1766175" cy="1766175"/>
            <a:chOff x="0" y="0"/>
            <a:chExt cx="812800" cy="812800"/>
          </a:xfrm>
        </p:grpSpPr>
        <p:sp>
          <p:nvSpPr>
            <p:cNvPr id="42" name="Freeform 42">
              <a:extLst>
                <a:ext uri="{FF2B5EF4-FFF2-40B4-BE49-F238E27FC236}">
                  <a16:creationId xmlns:a16="http://schemas.microsoft.com/office/drawing/2014/main" id="{01D20EDA-9C95-C035-1659-1EB1D209560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3" name="TextBox 43">
              <a:extLst>
                <a:ext uri="{FF2B5EF4-FFF2-40B4-BE49-F238E27FC236}">
                  <a16:creationId xmlns:a16="http://schemas.microsoft.com/office/drawing/2014/main" id="{09571904-BA82-32BB-398A-D8FC2744966C}"/>
                </a:ext>
              </a:extLst>
            </p:cNvPr>
            <p:cNvSpPr txBox="1"/>
            <p:nvPr/>
          </p:nvSpPr>
          <p:spPr>
            <a:xfrm>
              <a:off x="76200" y="57150"/>
              <a:ext cx="660400" cy="679450"/>
            </a:xfrm>
            <a:prstGeom prst="rect">
              <a:avLst/>
            </a:prstGeom>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sp>
        <p:nvSpPr>
          <p:cNvPr id="20" name="Freeform 21">
            <a:extLst>
              <a:ext uri="{FF2B5EF4-FFF2-40B4-BE49-F238E27FC236}">
                <a16:creationId xmlns:a16="http://schemas.microsoft.com/office/drawing/2014/main" id="{075FFFED-B177-332F-43C9-DEC899197B36}"/>
              </a:ext>
            </a:extLst>
          </p:cNvPr>
          <p:cNvSpPr/>
          <p:nvPr/>
        </p:nvSpPr>
        <p:spPr>
          <a:xfrm>
            <a:off x="4775115" y="3216044"/>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4" name="Freeform 22">
            <a:extLst>
              <a:ext uri="{FF2B5EF4-FFF2-40B4-BE49-F238E27FC236}">
                <a16:creationId xmlns:a16="http://schemas.microsoft.com/office/drawing/2014/main" id="{857317A4-3E7F-1E94-AE4F-5DBDBBFDF3D0}"/>
              </a:ext>
            </a:extLst>
          </p:cNvPr>
          <p:cNvSpPr/>
          <p:nvPr/>
        </p:nvSpPr>
        <p:spPr>
          <a:xfrm>
            <a:off x="6863040" y="32007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45" name="Freeform 24">
            <a:extLst>
              <a:ext uri="{FF2B5EF4-FFF2-40B4-BE49-F238E27FC236}">
                <a16:creationId xmlns:a16="http://schemas.microsoft.com/office/drawing/2014/main" id="{210209FD-764D-E8B8-CE80-5E6BC82C6B3F}"/>
              </a:ext>
            </a:extLst>
          </p:cNvPr>
          <p:cNvSpPr/>
          <p:nvPr/>
        </p:nvSpPr>
        <p:spPr>
          <a:xfrm>
            <a:off x="4794812" y="5306026"/>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6" name="Freeform 22">
            <a:extLst>
              <a:ext uri="{FF2B5EF4-FFF2-40B4-BE49-F238E27FC236}">
                <a16:creationId xmlns:a16="http://schemas.microsoft.com/office/drawing/2014/main" id="{04F15C91-EF2A-6F92-BA4F-559C9509BF76}"/>
              </a:ext>
            </a:extLst>
          </p:cNvPr>
          <p:cNvSpPr/>
          <p:nvPr/>
        </p:nvSpPr>
        <p:spPr>
          <a:xfrm>
            <a:off x="6863040" y="5307769"/>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Tree>
    <p:extLst>
      <p:ext uri="{BB962C8B-B14F-4D97-AF65-F5344CB8AC3E}">
        <p14:creationId xmlns:p14="http://schemas.microsoft.com/office/powerpoint/2010/main" val="854897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014701"/>
          </a:xfrm>
          <a:prstGeom prst="rect">
            <a:avLst/>
          </a:prstGeom>
        </p:spPr>
        <p:txBody>
          <a:bodyPr lIns="0" tIns="0" rIns="0" bIns="0" rtlCol="0" anchor="t">
            <a:spAutoFit/>
          </a:bodyPr>
          <a:lstStyle/>
          <a:p>
            <a:pPr algn="ctr" defTabSz="609630">
              <a:lnSpc>
                <a:spcPts val="9299"/>
              </a:lnSpc>
            </a:pPr>
            <a:r>
              <a:rPr lang="en-US" sz="3600" spc="660">
                <a:ln>
                  <a:solidFill>
                    <a:sysClr val="windowText" lastClr="000000"/>
                  </a:solidFill>
                </a:ln>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PROJECT TIMELINE</a:t>
            </a: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114852" y="3220323"/>
            <a:ext cx="7494362" cy="2397259"/>
          </a:xfrm>
          <a:prstGeom prst="rect">
            <a:avLst/>
          </a:prstGeom>
        </p:spPr>
        <p:txBody>
          <a:bodyPr wrap="square" lIns="0" tIns="0" rIns="0" bIns="0" rtlCol="0" anchor="t">
            <a:spAutoFit/>
          </a:bodyPr>
          <a:lstStyle/>
          <a:p>
            <a:pPr defTabSz="609630">
              <a:lnSpc>
                <a:spcPts val="2666"/>
              </a:lnSpc>
            </a:pPr>
            <a:r>
              <a:rPr lang="en-GB" sz="2000" b="0" i="0">
                <a:effectLst/>
                <a:latin typeface="Times New Roman"/>
                <a:cs typeface="Times New Roman"/>
              </a:rPr>
              <a:t>Once the project scope has been set, the following stage is to identify the specific activities necessary to meet the project's goals (Conrad, 2022).</a:t>
            </a:r>
            <a:r>
              <a:rPr lang="en-GB" sz="2000">
                <a:latin typeface="Times New Roman"/>
                <a:cs typeface="Times New Roman"/>
              </a:rPr>
              <a:t> </a:t>
            </a:r>
            <a:endParaRPr lang="en-GB" sz="2000" b="0" i="0">
              <a:effectLst/>
              <a:latin typeface="Times New Roman" panose="02020603050405020304" pitchFamily="18" charset="0"/>
              <a:cs typeface="Times New Roman" panose="02020603050405020304" pitchFamily="18" charset="0"/>
            </a:endParaRP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b="0" i="0">
                <a:effectLst/>
                <a:latin typeface="Times New Roman"/>
                <a:cs typeface="Times New Roman"/>
              </a:rPr>
              <a:t>Tasks are ordered according to their dependencies, ensuring that essential actions are done before the next ones can begin.</a:t>
            </a: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a:latin typeface="Times New Roman"/>
                <a:cs typeface="Times New Roman"/>
              </a:rPr>
              <a:t>The project starts on 1st of March, and it will end on 1st of July.</a:t>
            </a:r>
            <a:endParaRPr lang="en-GB"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43631" y="-316715"/>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14415" y="1277407"/>
            <a:ext cx="1351697" cy="2053683"/>
          </a:xfrm>
          <a:custGeom>
            <a:avLst/>
            <a:gdLst/>
            <a:ahLst/>
            <a:cxnLst/>
            <a:rect l="l" t="t" r="r" b="b"/>
            <a:pathLst>
              <a:path w="2027545" h="3080525">
                <a:moveTo>
                  <a:pt x="0" y="0"/>
                </a:moveTo>
                <a:lnTo>
                  <a:pt x="2027545" y="0"/>
                </a:lnTo>
                <a:lnTo>
                  <a:pt x="2027545"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035253">
            <a:off x="10220745" y="3211659"/>
            <a:ext cx="5223385" cy="7292683"/>
          </a:xfrm>
          <a:custGeom>
            <a:avLst/>
            <a:gdLst/>
            <a:ahLst/>
            <a:cxnLst/>
            <a:rect l="l" t="t" r="r" b="b"/>
            <a:pathLst>
              <a:path w="7835077" h="10939025">
                <a:moveTo>
                  <a:pt x="0" y="0"/>
                </a:moveTo>
                <a:lnTo>
                  <a:pt x="7835077" y="0"/>
                </a:lnTo>
                <a:lnTo>
                  <a:pt x="7835077"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1059694" y="3648045"/>
            <a:ext cx="10072612"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6" name="Group 6"/>
          <p:cNvGrpSpPr/>
          <p:nvPr/>
        </p:nvGrpSpPr>
        <p:grpSpPr>
          <a:xfrm>
            <a:off x="1305593" y="3509325"/>
            <a:ext cx="334055" cy="33405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8" name="TextBox 8"/>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9" name="TextBox 9"/>
          <p:cNvSpPr txBox="1"/>
          <p:nvPr/>
        </p:nvSpPr>
        <p:spPr>
          <a:xfrm>
            <a:off x="593809" y="4326843"/>
            <a:ext cx="1597351" cy="1090042"/>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Initiation</a:t>
            </a:r>
            <a:r>
              <a:rPr lang="en-GB" sz="1600">
                <a:solidFill>
                  <a:schemeClr val="tx1">
                    <a:alpha val="80000"/>
                  </a:schemeClr>
                </a:solidFill>
                <a:latin typeface="Times New Roman" panose="02020603050405020304" pitchFamily="18" charset="0"/>
                <a:cs typeface="Times New Roman" panose="02020603050405020304" pitchFamily="18" charset="0"/>
              </a:rPr>
              <a:t>: Conceptualizing the idea and conducting market research</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10" name="TextBox 10"/>
          <p:cNvSpPr txBox="1"/>
          <p:nvPr/>
        </p:nvSpPr>
        <p:spPr>
          <a:xfrm>
            <a:off x="796773"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01</a:t>
            </a:r>
          </a:p>
        </p:txBody>
      </p:sp>
      <p:sp>
        <p:nvSpPr>
          <p:cNvPr id="11" name="TextBox 11"/>
          <p:cNvSpPr txBox="1"/>
          <p:nvPr/>
        </p:nvSpPr>
        <p:spPr>
          <a:xfrm>
            <a:off x="388663" y="3960392"/>
            <a:ext cx="2311370" cy="319768"/>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1 MONTH</a:t>
            </a:r>
            <a:endParaRPr lang="en-US" spc="193">
              <a:solidFill>
                <a:srgbClr val="231F20"/>
              </a:solidFill>
              <a:latin typeface="Times New Roman" panose="02020603050405020304" pitchFamily="18" charset="0"/>
              <a:cs typeface="Times New Roman" panose="02020603050405020304" pitchFamily="18" charset="0"/>
            </a:endParaRPr>
          </a:p>
        </p:txBody>
      </p:sp>
      <p:sp>
        <p:nvSpPr>
          <p:cNvPr id="12" name="Freeform 12"/>
          <p:cNvSpPr/>
          <p:nvPr/>
        </p:nvSpPr>
        <p:spPr>
          <a:xfrm>
            <a:off x="2439977" y="1345760"/>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2969967" y="3514366"/>
            <a:ext cx="334055" cy="334055"/>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15" name="TextBox 1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7" name="Freeform 17"/>
          <p:cNvSpPr/>
          <p:nvPr/>
        </p:nvSpPr>
        <p:spPr>
          <a:xfrm>
            <a:off x="4465929" y="1283473"/>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8" name="Group 18"/>
          <p:cNvGrpSpPr/>
          <p:nvPr/>
        </p:nvGrpSpPr>
        <p:grpSpPr>
          <a:xfrm>
            <a:off x="4724838" y="3428609"/>
            <a:ext cx="614057" cy="371942"/>
            <a:chOff x="76200" y="57150"/>
            <a:chExt cx="1494083" cy="904983"/>
          </a:xfrm>
        </p:grpSpPr>
        <p:sp>
          <p:nvSpPr>
            <p:cNvPr id="19" name="Freeform 19"/>
            <p:cNvSpPr/>
            <p:nvPr/>
          </p:nvSpPr>
          <p:spPr>
            <a:xfrm>
              <a:off x="757483" y="14933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0" name="TextBox 20"/>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6" name="TextBox 16"/>
          <p:cNvSpPr txBox="1"/>
          <p:nvPr/>
        </p:nvSpPr>
        <p:spPr>
          <a:xfrm>
            <a:off x="2427834"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02</a:t>
            </a:r>
          </a:p>
        </p:txBody>
      </p:sp>
      <p:sp>
        <p:nvSpPr>
          <p:cNvPr id="21" name="TextBox 21"/>
          <p:cNvSpPr txBox="1"/>
          <p:nvPr/>
        </p:nvSpPr>
        <p:spPr>
          <a:xfrm>
            <a:off x="4507557" y="1736388"/>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03</a:t>
            </a:r>
          </a:p>
        </p:txBody>
      </p:sp>
      <p:sp>
        <p:nvSpPr>
          <p:cNvPr id="22" name="Freeform 22"/>
          <p:cNvSpPr/>
          <p:nvPr/>
        </p:nvSpPr>
        <p:spPr>
          <a:xfrm>
            <a:off x="6565355" y="1281258"/>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3" name="Group 23"/>
          <p:cNvGrpSpPr/>
          <p:nvPr/>
        </p:nvGrpSpPr>
        <p:grpSpPr>
          <a:xfrm>
            <a:off x="7074175" y="3478007"/>
            <a:ext cx="334055" cy="33405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5" name="TextBox 2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26" name="TextBox 26"/>
          <p:cNvSpPr txBox="1"/>
          <p:nvPr/>
        </p:nvSpPr>
        <p:spPr>
          <a:xfrm>
            <a:off x="6604864" y="1778754"/>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04</a:t>
            </a:r>
          </a:p>
        </p:txBody>
      </p:sp>
      <p:sp>
        <p:nvSpPr>
          <p:cNvPr id="27" name="TextBox 27"/>
          <p:cNvSpPr txBox="1"/>
          <p:nvPr/>
        </p:nvSpPr>
        <p:spPr>
          <a:xfrm>
            <a:off x="2529434" y="4335278"/>
            <a:ext cx="1481475" cy="1308050"/>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Planning</a:t>
            </a:r>
            <a:r>
              <a:rPr lang="en-GB" sz="1600">
                <a:solidFill>
                  <a:schemeClr val="tx1">
                    <a:alpha val="80000"/>
                  </a:schemeClr>
                </a:solidFill>
                <a:latin typeface="Times New Roman" panose="02020603050405020304" pitchFamily="18" charset="0"/>
                <a:cs typeface="Times New Roman" panose="02020603050405020304" pitchFamily="18" charset="0"/>
              </a:rPr>
              <a:t>: Developing the business plan, designing the Kids Club space, and hiring staff</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28" name="TextBox 28"/>
          <p:cNvSpPr txBox="1"/>
          <p:nvPr/>
        </p:nvSpPr>
        <p:spPr>
          <a:xfrm>
            <a:off x="2317238" y="3981661"/>
            <a:ext cx="1806555" cy="678006"/>
          </a:xfrm>
          <a:prstGeom prst="rect">
            <a:avLst/>
          </a:prstGeom>
        </p:spPr>
        <p:txBody>
          <a:bodyPr lIns="0" tIns="0" rIns="0" bIns="0" rtlCol="0" anchor="t">
            <a:spAutoFit/>
          </a:bodyPr>
          <a:lstStyle/>
          <a:p>
            <a:pPr algn="ctr">
              <a:lnSpc>
                <a:spcPts val="2715"/>
              </a:lnSpc>
            </a:pPr>
            <a:r>
              <a:rPr lang="en-GB" sz="2000">
                <a:solidFill>
                  <a:schemeClr val="tx1">
                    <a:alpha val="80000"/>
                  </a:schemeClr>
                </a:solidFill>
                <a:latin typeface="Times New Roman" panose="02020603050405020304" pitchFamily="18" charset="0"/>
                <a:cs typeface="Times New Roman" panose="02020603050405020304" pitchFamily="18" charset="0"/>
              </a:rPr>
              <a:t>1 MONTH</a:t>
            </a:r>
            <a:endParaRPr lang="en-US" sz="2400" spc="193">
              <a:solidFill>
                <a:srgbClr val="231F20"/>
              </a:solidFill>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29" name="TextBox 29"/>
          <p:cNvSpPr txBox="1"/>
          <p:nvPr/>
        </p:nvSpPr>
        <p:spPr>
          <a:xfrm>
            <a:off x="4097791" y="4359233"/>
            <a:ext cx="1954578" cy="872034"/>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Execution</a:t>
            </a:r>
            <a:r>
              <a:rPr lang="en-GB" sz="1600">
                <a:solidFill>
                  <a:schemeClr val="tx1">
                    <a:alpha val="80000"/>
                  </a:schemeClr>
                </a:solidFill>
                <a:latin typeface="Times New Roman" panose="02020603050405020304" pitchFamily="18" charset="0"/>
                <a:cs typeface="Times New Roman" panose="02020603050405020304" pitchFamily="18" charset="0"/>
              </a:rPr>
              <a:t>: Setting up the facility, training staff, and launching the service</a:t>
            </a:r>
            <a:endParaRPr lang="en-US" sz="1400" spc="120">
              <a:solidFill>
                <a:srgbClr val="231F20"/>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4289445" y="3961278"/>
            <a:ext cx="1806555" cy="1370503"/>
          </a:xfrm>
          <a:prstGeom prst="rect">
            <a:avLst/>
          </a:prstGeom>
        </p:spPr>
        <p:txBody>
          <a:bodyPr lIns="0" tIns="0" rIns="0" bIns="0" rtlCol="0" anchor="t">
            <a:spAutoFit/>
          </a:bodyPr>
          <a:lstStyle/>
          <a:p>
            <a:pPr algn="ctr">
              <a:lnSpc>
                <a:spcPts val="2715"/>
              </a:lnSpc>
            </a:pPr>
            <a:r>
              <a:rPr lang="en-GB" sz="1800">
                <a:solidFill>
                  <a:schemeClr val="tx1">
                    <a:alpha val="80000"/>
                  </a:schemeClr>
                </a:solidFill>
                <a:latin typeface="Times New Roman" panose="02020603050405020304" pitchFamily="18" charset="0"/>
                <a:cs typeface="Times New Roman" panose="02020603050405020304" pitchFamily="18" charset="0"/>
              </a:rPr>
              <a:t>3 MONTH</a:t>
            </a:r>
            <a:r>
              <a:rPr lang="en-GB">
                <a:solidFill>
                  <a:schemeClr val="tx1">
                    <a:alpha val="80000"/>
                  </a:schemeClr>
                </a:solidFill>
                <a:latin typeface="Times New Roman" panose="02020603050405020304" pitchFamily="18" charset="0"/>
                <a:cs typeface="Times New Roman" panose="02020603050405020304" pitchFamily="18" charset="0"/>
              </a:rPr>
              <a:t>S</a:t>
            </a:r>
            <a:endParaRPr lang="en-US" sz="2000" spc="193">
              <a:solidFill>
                <a:srgbClr val="231F20"/>
              </a:solidFill>
              <a:latin typeface="Times New Roman" panose="02020603050405020304" pitchFamily="18" charset="0"/>
              <a:cs typeface="Times New Roman" panose="02020603050405020304" pitchFamily="18" charset="0"/>
            </a:endParaRPr>
          </a:p>
          <a:p>
            <a:pPr algn="ctr">
              <a:lnSpc>
                <a:spcPts val="2715"/>
              </a:lnSpc>
            </a:pPr>
            <a:r>
              <a:rPr lang="en-US" sz="1967" spc="193">
                <a:solidFill>
                  <a:srgbClr val="231F20"/>
                </a:solidFill>
                <a:latin typeface="DM Sans Bold"/>
              </a:rPr>
              <a:t>    </a:t>
            </a:r>
          </a:p>
          <a:p>
            <a:pPr algn="ctr">
              <a:lnSpc>
                <a:spcPts val="2715"/>
              </a:lnSpc>
            </a:pPr>
            <a:endParaRPr lang="en-US" sz="1967" spc="193">
              <a:solidFill>
                <a:srgbClr val="231F20"/>
              </a:solidFill>
              <a:latin typeface="DM Sans Bold"/>
            </a:endParaRPr>
          </a:p>
          <a:p>
            <a:pPr algn="ctr">
              <a:lnSpc>
                <a:spcPts val="2715"/>
              </a:lnSpc>
            </a:pPr>
            <a:endParaRPr lang="en-US" sz="1967" spc="193">
              <a:solidFill>
                <a:srgbClr val="231F20"/>
              </a:solidFill>
              <a:latin typeface="DM Sans Bold"/>
            </a:endParaRPr>
          </a:p>
        </p:txBody>
      </p:sp>
      <p:sp>
        <p:nvSpPr>
          <p:cNvPr id="31" name="TextBox 31"/>
          <p:cNvSpPr txBox="1"/>
          <p:nvPr/>
        </p:nvSpPr>
        <p:spPr>
          <a:xfrm>
            <a:off x="8798374" y="4163022"/>
            <a:ext cx="2136351" cy="1298561"/>
          </a:xfrm>
          <a:prstGeom prst="rect">
            <a:avLst/>
          </a:prstGeom>
        </p:spPr>
        <p:txBody>
          <a:bodyPr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Closure</a:t>
            </a:r>
            <a:r>
              <a:rPr lang="en-GB" sz="1600">
                <a:solidFill>
                  <a:schemeClr val="tx1">
                    <a:alpha val="80000"/>
                  </a:schemeClr>
                </a:solidFill>
                <a:latin typeface="Times New Roman" panose="02020603050405020304" pitchFamily="18" charset="0"/>
                <a:cs typeface="Times New Roman" panose="02020603050405020304" pitchFamily="18" charset="0"/>
              </a:rPr>
              <a:t>: Evaluating the project's success and potentially expanding or modifying the Kids Club based on outcomes.</a:t>
            </a:r>
          </a:p>
          <a:p>
            <a:pPr algn="ctr">
              <a:lnSpc>
                <a:spcPts val="1697"/>
              </a:lnSpc>
            </a:pPr>
            <a:endParaRPr lang="en-US" sz="1229" spc="120">
              <a:solidFill>
                <a:srgbClr val="231F20"/>
              </a:solidFill>
              <a:latin typeface="DM Sans"/>
            </a:endParaRPr>
          </a:p>
        </p:txBody>
      </p:sp>
      <p:sp>
        <p:nvSpPr>
          <p:cNvPr id="32" name="TextBox 32"/>
          <p:cNvSpPr txBox="1"/>
          <p:nvPr/>
        </p:nvSpPr>
        <p:spPr>
          <a:xfrm>
            <a:off x="8826864" y="3850935"/>
            <a:ext cx="1806555" cy="678006"/>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33" name="Freeform 33"/>
          <p:cNvSpPr/>
          <p:nvPr/>
        </p:nvSpPr>
        <p:spPr>
          <a:xfrm rot="-10799999">
            <a:off x="-1819747" y="-4716160"/>
            <a:ext cx="5223385" cy="7292683"/>
          </a:xfrm>
          <a:custGeom>
            <a:avLst/>
            <a:gdLst/>
            <a:ahLst/>
            <a:cxnLst/>
            <a:rect l="l" t="t" r="r" b="b"/>
            <a:pathLst>
              <a:path w="7835077" h="10939025">
                <a:moveTo>
                  <a:pt x="0" y="0"/>
                </a:moveTo>
                <a:lnTo>
                  <a:pt x="7835076" y="0"/>
                </a:lnTo>
                <a:lnTo>
                  <a:pt x="7835076"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Freeform 12">
            <a:extLst>
              <a:ext uri="{FF2B5EF4-FFF2-40B4-BE49-F238E27FC236}">
                <a16:creationId xmlns:a16="http://schemas.microsoft.com/office/drawing/2014/main" id="{57D802DF-82A1-5EBE-ECD2-862D2A7C71D8}"/>
              </a:ext>
            </a:extLst>
          </p:cNvPr>
          <p:cNvSpPr/>
          <p:nvPr/>
        </p:nvSpPr>
        <p:spPr>
          <a:xfrm>
            <a:off x="8927665" y="1343161"/>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TextBox 36">
            <a:extLst>
              <a:ext uri="{FF2B5EF4-FFF2-40B4-BE49-F238E27FC236}">
                <a16:creationId xmlns:a16="http://schemas.microsoft.com/office/drawing/2014/main" id="{7FDE8567-0A57-FDEC-EF60-3C5D2CC17FF6}"/>
              </a:ext>
            </a:extLst>
          </p:cNvPr>
          <p:cNvSpPr txBox="1"/>
          <p:nvPr/>
        </p:nvSpPr>
        <p:spPr>
          <a:xfrm>
            <a:off x="9102256" y="1768707"/>
            <a:ext cx="1292135" cy="1046440"/>
          </a:xfrm>
          <a:prstGeom prst="rect">
            <a:avLst/>
          </a:prstGeom>
          <a:noFill/>
        </p:spPr>
        <p:txBody>
          <a:bodyPr wrap="square" rtlCol="0">
            <a:spAutoFit/>
          </a:bodyPr>
          <a:lstStyle/>
          <a:p>
            <a:r>
              <a:rPr lang="en-US" sz="4400" spc="433">
                <a:solidFill>
                  <a:srgbClr val="FFFBFB"/>
                </a:solidFill>
                <a:latin typeface="DM Sans Bold"/>
              </a:rPr>
              <a:t>05</a:t>
            </a:r>
          </a:p>
          <a:p>
            <a:endParaRPr lang="en-GB"/>
          </a:p>
        </p:txBody>
      </p:sp>
      <p:grpSp>
        <p:nvGrpSpPr>
          <p:cNvPr id="38" name="Group 23">
            <a:extLst>
              <a:ext uri="{FF2B5EF4-FFF2-40B4-BE49-F238E27FC236}">
                <a16:creationId xmlns:a16="http://schemas.microsoft.com/office/drawing/2014/main" id="{EDC9A2EA-14EA-5949-5EA3-A1669BD0A239}"/>
              </a:ext>
            </a:extLst>
          </p:cNvPr>
          <p:cNvGrpSpPr/>
          <p:nvPr/>
        </p:nvGrpSpPr>
        <p:grpSpPr>
          <a:xfrm>
            <a:off x="9439116" y="3508835"/>
            <a:ext cx="334055" cy="334055"/>
            <a:chOff x="0" y="0"/>
            <a:chExt cx="812800" cy="812800"/>
          </a:xfrm>
        </p:grpSpPr>
        <p:sp>
          <p:nvSpPr>
            <p:cNvPr id="39" name="Freeform 24">
              <a:extLst>
                <a:ext uri="{FF2B5EF4-FFF2-40B4-BE49-F238E27FC236}">
                  <a16:creationId xmlns:a16="http://schemas.microsoft.com/office/drawing/2014/main" id="{36F9C217-CDE9-12F7-396E-5B861A99384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40" name="TextBox 25">
              <a:extLst>
                <a:ext uri="{FF2B5EF4-FFF2-40B4-BE49-F238E27FC236}">
                  <a16:creationId xmlns:a16="http://schemas.microsoft.com/office/drawing/2014/main" id="{25903070-CC16-93A5-D444-76B5037ED3BF}"/>
                </a:ext>
              </a:extLst>
            </p:cNvPr>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41" name="TextBox 40">
            <a:extLst>
              <a:ext uri="{FF2B5EF4-FFF2-40B4-BE49-F238E27FC236}">
                <a16:creationId xmlns:a16="http://schemas.microsoft.com/office/drawing/2014/main" id="{90D87A67-CA84-3445-7D10-AFAA8FBC3215}"/>
              </a:ext>
            </a:extLst>
          </p:cNvPr>
          <p:cNvSpPr txBox="1"/>
          <p:nvPr/>
        </p:nvSpPr>
        <p:spPr>
          <a:xfrm>
            <a:off x="6604864" y="3951332"/>
            <a:ext cx="1324159" cy="369332"/>
          </a:xfrm>
          <a:prstGeom prst="rect">
            <a:avLst/>
          </a:prstGeom>
          <a:noFill/>
        </p:spPr>
        <p:txBody>
          <a:bodyPr wrap="square" rtlCol="0">
            <a:spAutoFit/>
          </a:bodyPr>
          <a:lstStyle/>
          <a:p>
            <a:r>
              <a:rPr lang="en-GB" sz="1800">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60519A36-FD1F-D0E3-F478-8325672D6B1B}"/>
              </a:ext>
            </a:extLst>
          </p:cNvPr>
          <p:cNvSpPr txBox="1"/>
          <p:nvPr/>
        </p:nvSpPr>
        <p:spPr>
          <a:xfrm>
            <a:off x="6533476" y="4320664"/>
            <a:ext cx="1806555" cy="2062103"/>
          </a:xfrm>
          <a:prstGeom prst="rect">
            <a:avLst/>
          </a:prstGeom>
          <a:noFill/>
        </p:spPr>
        <p:txBody>
          <a:bodyPr wrap="square" rtlCol="0">
            <a:spAutoFit/>
          </a:bodyPr>
          <a:lstStyle/>
          <a:p>
            <a:pPr algn="ctr"/>
            <a:r>
              <a:rPr lang="en-GB" sz="1600" b="1">
                <a:solidFill>
                  <a:schemeClr val="tx1">
                    <a:alpha val="80000"/>
                  </a:schemeClr>
                </a:solidFill>
                <a:latin typeface="Times New Roman" panose="02020603050405020304" pitchFamily="18" charset="0"/>
                <a:cs typeface="Times New Roman" panose="02020603050405020304" pitchFamily="18" charset="0"/>
              </a:rPr>
              <a:t>Monitoring &amp; Controlling</a:t>
            </a:r>
            <a:r>
              <a:rPr lang="en-GB" sz="1600">
                <a:solidFill>
                  <a:schemeClr val="tx1">
                    <a:alpha val="80000"/>
                  </a:schemeClr>
                </a:solidFill>
                <a:latin typeface="Times New Roman" panose="02020603050405020304" pitchFamily="18" charset="0"/>
                <a:cs typeface="Times New Roman" panose="02020603050405020304" pitchFamily="18" charset="0"/>
              </a:rPr>
              <a:t>: Regularly assessing the club's performance, gathering feedback, and making improvements</a:t>
            </a:r>
            <a:endParaRPr lang="en-GB" sz="160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576873" y="-6792784"/>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562192" y="583740"/>
            <a:ext cx="8038235" cy="1026756"/>
          </a:xfrm>
          <a:prstGeom prst="rect">
            <a:avLst/>
          </a:prstGeom>
        </p:spPr>
        <p:txBody>
          <a:bodyPr lIns="0" tIns="0" rIns="0" bIns="0" rtlCol="0" anchor="t">
            <a:spAutoFit/>
          </a:bodyPr>
          <a:lstStyle/>
          <a:p>
            <a:pPr algn="ctr" defTabSz="609630">
              <a:lnSpc>
                <a:spcPts val="9299"/>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Gantt Chart</a:t>
            </a:r>
            <a:endPar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4" name="Freeform 4"/>
          <p:cNvSpPr/>
          <p:nvPr/>
        </p:nvSpPr>
        <p:spPr>
          <a:xfrm>
            <a:off x="9006052" y="-2469456"/>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813401" y="2798292"/>
            <a:ext cx="7300804" cy="3100464"/>
          </a:xfrm>
          <a:prstGeom prst="rect">
            <a:avLst/>
          </a:prstGeom>
        </p:spPr>
        <p:txBody>
          <a:bodyPr lIns="0" tIns="0" rIns="0" bIns="0" rtlCol="0" anchor="t">
            <a:spAutoFit/>
          </a:bodyPr>
          <a:lstStyle/>
          <a:p>
            <a:pPr marL="457200" indent="-457200" algn="just" defTabSz="609630">
              <a:lnSpc>
                <a:spcPts val="2666"/>
              </a:lnSpc>
              <a:buFont typeface="Arial" panose="020B0604020202020204" pitchFamily="34" charset="0"/>
              <a:buChar char="•"/>
            </a:pPr>
            <a:r>
              <a:rPr lang="en-GB" sz="2000">
                <a:latin typeface="Times New Roman"/>
                <a:ea typeface="Calibri"/>
                <a:cs typeface="Times New Roman"/>
              </a:rPr>
              <a:t>A graphical depiction of a project timeline delineating the commencement and culmination dates of significant project elements (Project Management Institute, 2017).</a:t>
            </a:r>
          </a:p>
          <a:p>
            <a:pPr marL="457200" indent="-457200" algn="just" defTabSz="609630">
              <a:lnSpc>
                <a:spcPts val="2666"/>
              </a:lnSpc>
              <a:buFont typeface="Arial" panose="020B0604020202020204" pitchFamily="34" charset="0"/>
              <a:buChar char="•"/>
            </a:pPr>
            <a:endParaRPr lang="en-GB" sz="2000">
              <a:latin typeface="Times New Roman" panose="02020603050405020304" pitchFamily="18" charset="0"/>
              <a:cs typeface="Times New Roman" panose="02020603050405020304" pitchFamily="18" charset="0"/>
            </a:endParaRPr>
          </a:p>
          <a:p>
            <a:pPr marL="457200" indent="-457200" algn="just" defTabSz="609630">
              <a:lnSpc>
                <a:spcPts val="2666"/>
              </a:lnSpc>
              <a:buFont typeface="Arial" panose="020B0604020202020204" pitchFamily="34" charset="0"/>
              <a:buChar char="•"/>
            </a:pPr>
            <a:r>
              <a:rPr lang="en-GB" sz="2000">
                <a:latin typeface="Times New Roman"/>
                <a:cs typeface="Times New Roman"/>
              </a:rPr>
              <a:t>The Gantt chart </a:t>
            </a:r>
            <a:r>
              <a:rPr lang="en-US" sz="2000">
                <a:latin typeface="Times New Roman"/>
                <a:cs typeface="Times New Roman"/>
              </a:rPr>
              <a:t>is a tool that facilitates better communication and cooperation among stakeholders by providing a clear, visual summary of a project's tasks and schedule (Wilson, 2003).</a:t>
            </a:r>
            <a:endParaRPr lang="en-GB" sz="2000">
              <a:latin typeface="Times New Roman"/>
              <a:cs typeface="Times New Roman"/>
            </a:endParaRPr>
          </a:p>
          <a:p>
            <a:pPr algn="just" defTabSz="609630">
              <a:lnSpc>
                <a:spcPts val="2666"/>
              </a:lnSpc>
            </a:pPr>
            <a:endParaRPr lang="en-GB" sz="2800">
              <a:latin typeface="Times New Roman"/>
              <a:cs typeface="Times New Roman"/>
            </a:endParaRPr>
          </a:p>
          <a:p>
            <a:pPr defTabSz="609630">
              <a:lnSpc>
                <a:spcPts val="2666"/>
              </a:lnSpc>
            </a:pPr>
            <a:endParaRPr lang="en-US" sz="1932" spc="189">
              <a:solidFill>
                <a:schemeClr val="bg1"/>
              </a:solidFill>
              <a:latin typeface="DM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BD350-E3CB-D570-62B2-5B011F06AB5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Times New Roman" panose="02020603050405020304" pitchFamily="18" charset="0"/>
                <a:cs typeface="Times New Roman" panose="02020603050405020304" pitchFamily="18" charset="0"/>
              </a:rPr>
              <a:t>GANTT CHART</a:t>
            </a:r>
            <a:r>
              <a:rPr lang="en-US" sz="2600" kern="1200">
                <a:solidFill>
                  <a:srgbClr val="FFFFFF"/>
                </a:solidFill>
                <a:latin typeface="Times New Roman" panose="02020603050405020304" pitchFamily="18" charset="0"/>
                <a:cs typeface="Times New Roman" panose="02020603050405020304" pitchFamily="18" charset="0"/>
              </a:rPr>
              <a:t> </a:t>
            </a:r>
          </a:p>
        </p:txBody>
      </p:sp>
      <p:graphicFrame>
        <p:nvGraphicFramePr>
          <p:cNvPr id="5" name="Content Placeholder 4">
            <a:extLst>
              <a:ext uri="{FF2B5EF4-FFF2-40B4-BE49-F238E27FC236}">
                <a16:creationId xmlns:a16="http://schemas.microsoft.com/office/drawing/2014/main" id="{4ED8F5D5-D21C-6073-865B-1190F512F9A7}"/>
              </a:ext>
            </a:extLst>
          </p:cNvPr>
          <p:cNvGraphicFramePr>
            <a:graphicFrameLocks noGrp="1"/>
          </p:cNvGraphicFramePr>
          <p:nvPr>
            <p:ph idx="1"/>
            <p:extLst>
              <p:ext uri="{D42A27DB-BD31-4B8C-83A1-F6EECF244321}">
                <p14:modId xmlns:p14="http://schemas.microsoft.com/office/powerpoint/2010/main" val="3295318350"/>
              </p:ext>
            </p:extLst>
          </p:nvPr>
        </p:nvGraphicFramePr>
        <p:xfrm>
          <a:off x="4038600" y="1120870"/>
          <a:ext cx="7188201" cy="4612874"/>
        </p:xfrm>
        <a:graphic>
          <a:graphicData uri="http://schemas.openxmlformats.org/drawingml/2006/table">
            <a:tbl>
              <a:tblPr firstRow="1" firstCol="1" bandRow="1">
                <a:solidFill>
                  <a:schemeClr val="bg1"/>
                </a:solidFill>
                <a:tableStyleId>{5C22544A-7EE6-4342-B048-85BDC9FD1C3A}</a:tableStyleId>
              </a:tblPr>
              <a:tblGrid>
                <a:gridCol w="3301757">
                  <a:extLst>
                    <a:ext uri="{9D8B030D-6E8A-4147-A177-3AD203B41FA5}">
                      <a16:colId xmlns:a16="http://schemas.microsoft.com/office/drawing/2014/main" val="3522503193"/>
                    </a:ext>
                  </a:extLst>
                </a:gridCol>
                <a:gridCol w="1294204">
                  <a:extLst>
                    <a:ext uri="{9D8B030D-6E8A-4147-A177-3AD203B41FA5}">
                      <a16:colId xmlns:a16="http://schemas.microsoft.com/office/drawing/2014/main" val="3321553310"/>
                    </a:ext>
                  </a:extLst>
                </a:gridCol>
                <a:gridCol w="1294204">
                  <a:extLst>
                    <a:ext uri="{9D8B030D-6E8A-4147-A177-3AD203B41FA5}">
                      <a16:colId xmlns:a16="http://schemas.microsoft.com/office/drawing/2014/main" val="1216349209"/>
                    </a:ext>
                  </a:extLst>
                </a:gridCol>
                <a:gridCol w="1298036">
                  <a:extLst>
                    <a:ext uri="{9D8B030D-6E8A-4147-A177-3AD203B41FA5}">
                      <a16:colId xmlns:a16="http://schemas.microsoft.com/office/drawing/2014/main" val="3752542796"/>
                    </a:ext>
                  </a:extLst>
                </a:gridCol>
              </a:tblGrid>
              <a:tr h="329491">
                <a:tc>
                  <a:txBody>
                    <a:bodyPr/>
                    <a:lstStyle/>
                    <a:p>
                      <a:pPr algn="l" fontAlgn="b"/>
                      <a:r>
                        <a:rPr lang="en-GB" sz="1100" b="0" i="0" u="none" strike="noStrike" cap="none" spc="0">
                          <a:solidFill>
                            <a:schemeClr val="tx1"/>
                          </a:solidFill>
                          <a:effectLst/>
                          <a:latin typeface="Calibri" panose="020F0502020204030204" pitchFamily="34" charset="0"/>
                        </a:rPr>
                        <a:t>Task</a:t>
                      </a:r>
                    </a:p>
                  </a:txBody>
                  <a:tcPr marL="90494" marR="8201" marT="69611" marB="69611"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Start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End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Duration</a:t>
                      </a:r>
                    </a:p>
                  </a:txBody>
                  <a:tcPr marL="90494" marR="8201" marT="69611" marB="69611"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2944603662"/>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1: Planning and Research</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65488859"/>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Market Research</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06808708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Develop Business Plan</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88133964"/>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2: Facility Setup</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 months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124640403"/>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Renovate Kids Club Space</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30.04.2024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47911241"/>
                  </a:ext>
                </a:extLst>
              </a:tr>
              <a:tr h="329491">
                <a:tc>
                  <a:txBody>
                    <a:bodyPr/>
                    <a:lstStyle/>
                    <a:p>
                      <a:pPr algn="l" fontAlgn="b"/>
                      <a:r>
                        <a:rPr lang="en-GB" sz="1100" b="0" i="0" u="none" strike="noStrike" cap="none" spc="0">
                          <a:solidFill>
                            <a:schemeClr val="tx1"/>
                          </a:solidFill>
                          <a:effectLst/>
                          <a:latin typeface="Calibri" panose="020F0502020204030204" pitchFamily="34" charset="0"/>
                        </a:rPr>
                        <a:t>Purchase Equipment and Supplies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628201620"/>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3: Staff Hiring and Training</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82414605"/>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Recruit Childcare Providers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31.05.2024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131341148"/>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Training Program</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0104159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4: Launch and Promotion</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45534164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Market Kids Club Services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01430380"/>
                  </a:ext>
                </a:extLst>
              </a:tr>
              <a:tr h="329491">
                <a:tc>
                  <a:txBody>
                    <a:bodyPr/>
                    <a:lstStyle/>
                    <a:p>
                      <a:pPr algn="l" fontAlgn="b"/>
                      <a:r>
                        <a:rPr lang="en-GB" sz="1100" b="0" i="0" u="none" strike="noStrike" cap="none" spc="0">
                          <a:solidFill>
                            <a:schemeClr val="tx1"/>
                          </a:solidFill>
                          <a:effectLst/>
                          <a:latin typeface="Calibri" panose="020F0502020204030204" pitchFamily="34" charset="0"/>
                        </a:rPr>
                        <a:t>Official Launch of Kids Club</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 day</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30505716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5: Ongoing Operations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3495633059"/>
                  </a:ext>
                </a:extLst>
              </a:tr>
            </a:tbl>
          </a:graphicData>
        </a:graphic>
      </p:graphicFrame>
    </p:spTree>
    <p:extLst>
      <p:ext uri="{BB962C8B-B14F-4D97-AF65-F5344CB8AC3E}">
        <p14:creationId xmlns:p14="http://schemas.microsoft.com/office/powerpoint/2010/main" val="208018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85252" y="1669303"/>
            <a:ext cx="2165191" cy="582679"/>
            <a:chOff x="0" y="0"/>
            <a:chExt cx="830210" cy="223419"/>
          </a:xfrm>
          <a:solidFill>
            <a:schemeClr val="tx1"/>
          </a:solidFill>
        </p:grpSpPr>
        <p:sp>
          <p:nvSpPr>
            <p:cNvPr id="3" name="Freeform 3"/>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5.Program Development</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9183657" y="2829466"/>
            <a:ext cx="2165191" cy="582679"/>
            <a:chOff x="0" y="0"/>
            <a:chExt cx="830210" cy="223419"/>
          </a:xfrm>
        </p:grpSpPr>
        <p:sp>
          <p:nvSpPr>
            <p:cNvPr id="6" name="Freeform 6"/>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3EDAD8"/>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6. Marketing and Promotion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9178659" y="3883288"/>
            <a:ext cx="2165191" cy="756571"/>
            <a:chOff x="0" y="-66675"/>
            <a:chExt cx="830210" cy="290095"/>
          </a:xfrm>
          <a:solidFill>
            <a:schemeClr val="tx1"/>
          </a:solidFill>
        </p:grpSpPr>
        <p:sp>
          <p:nvSpPr>
            <p:cNvPr id="9" name="Freeform 9"/>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0" name="TextBox 1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7. Soft Launch and Feedback</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9169146" y="5148071"/>
            <a:ext cx="2165191" cy="582679"/>
            <a:chOff x="0" y="0"/>
            <a:chExt cx="830210" cy="223419"/>
          </a:xfrm>
        </p:grpSpPr>
        <p:sp>
          <p:nvSpPr>
            <p:cNvPr id="12" name="Freeform 12"/>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3" name="TextBox 13"/>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US" sz="1333" b="1" spc="67">
                  <a:solidFill>
                    <a:schemeClr val="bg1"/>
                  </a:solidFill>
                  <a:latin typeface="Times New Roman" panose="02020603050405020304" pitchFamily="18" charset="0"/>
                  <a:cs typeface="Times New Roman" panose="02020603050405020304" pitchFamily="18" charset="0"/>
                </a:rPr>
                <a:t>8.</a:t>
              </a:r>
              <a:r>
                <a:rPr lang="en-GB" sz="1400" b="1" i="0">
                  <a:solidFill>
                    <a:schemeClr val="bg1"/>
                  </a:solidFill>
                  <a:effectLst/>
                  <a:latin typeface="Times New Roman" panose="02020603050405020304" pitchFamily="18" charset="0"/>
                  <a:cs typeface="Times New Roman" panose="02020603050405020304" pitchFamily="18" charset="0"/>
                </a:rPr>
                <a:t> Full Launch and Ongoing Operations</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14" name="AutoShape 14"/>
          <p:cNvSpPr/>
          <p:nvPr/>
        </p:nvSpPr>
        <p:spPr>
          <a:xfrm>
            <a:off x="6279995" y="1947942"/>
            <a:ext cx="290525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5" name="AutoShape 15"/>
          <p:cNvSpPr/>
          <p:nvPr/>
        </p:nvSpPr>
        <p:spPr>
          <a:xfrm>
            <a:off x="3004728" y="1955067"/>
            <a:ext cx="290525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6" name="AutoShape 16"/>
          <p:cNvSpPr/>
          <p:nvPr/>
        </p:nvSpPr>
        <p:spPr>
          <a:xfrm>
            <a:off x="6656019" y="3105706"/>
            <a:ext cx="252764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7" name="AutoShape 17"/>
          <p:cNvSpPr/>
          <p:nvPr/>
        </p:nvSpPr>
        <p:spPr>
          <a:xfrm>
            <a:off x="3004741" y="3106481"/>
            <a:ext cx="252922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8" name="AutoShape 18"/>
          <p:cNvSpPr/>
          <p:nvPr/>
        </p:nvSpPr>
        <p:spPr>
          <a:xfrm>
            <a:off x="7044768" y="4336591"/>
            <a:ext cx="2133891"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9" name="AutoShape 19"/>
          <p:cNvSpPr/>
          <p:nvPr/>
        </p:nvSpPr>
        <p:spPr>
          <a:xfrm>
            <a:off x="3004745" y="4337367"/>
            <a:ext cx="2140472"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0" name="AutoShape 20"/>
          <p:cNvSpPr/>
          <p:nvPr/>
        </p:nvSpPr>
        <p:spPr>
          <a:xfrm>
            <a:off x="7394927" y="5428261"/>
            <a:ext cx="177422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1" name="AutoShape 21"/>
          <p:cNvSpPr/>
          <p:nvPr/>
        </p:nvSpPr>
        <p:spPr>
          <a:xfrm>
            <a:off x="3004745" y="5429037"/>
            <a:ext cx="174947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22" name="Group 22"/>
          <p:cNvGrpSpPr/>
          <p:nvPr/>
        </p:nvGrpSpPr>
        <p:grpSpPr>
          <a:xfrm>
            <a:off x="828027" y="4973257"/>
            <a:ext cx="2176719" cy="760599"/>
            <a:chOff x="0" y="-66675"/>
            <a:chExt cx="830210" cy="290095"/>
          </a:xfrm>
        </p:grpSpPr>
        <p:sp>
          <p:nvSpPr>
            <p:cNvPr id="23" name="Freeform 23"/>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4" name="TextBox 24"/>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4.Staff Recruitment and Training</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5" name="Group 25"/>
          <p:cNvGrpSpPr/>
          <p:nvPr/>
        </p:nvGrpSpPr>
        <p:grpSpPr>
          <a:xfrm>
            <a:off x="828009" y="1512761"/>
            <a:ext cx="2176719" cy="760599"/>
            <a:chOff x="0" y="-66675"/>
            <a:chExt cx="830210" cy="290095"/>
          </a:xfrm>
          <a:solidFill>
            <a:schemeClr val="tx1"/>
          </a:solidFill>
        </p:grpSpPr>
        <p:sp>
          <p:nvSpPr>
            <p:cNvPr id="26" name="Freeform 26"/>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7" name="TextBox 27"/>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1.Project Initiation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8" name="Group 28"/>
          <p:cNvGrpSpPr/>
          <p:nvPr/>
        </p:nvGrpSpPr>
        <p:grpSpPr>
          <a:xfrm>
            <a:off x="828027" y="2654651"/>
            <a:ext cx="2176719" cy="760599"/>
            <a:chOff x="0" y="-66675"/>
            <a:chExt cx="830210" cy="290095"/>
          </a:xfrm>
          <a:solidFill>
            <a:schemeClr val="tx1"/>
          </a:solidFill>
        </p:grpSpPr>
        <p:sp>
          <p:nvSpPr>
            <p:cNvPr id="29" name="Freeform 29"/>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a:cs typeface="Times New Roman"/>
                </a:rPr>
                <a:t>2.Research and Planning</a:t>
              </a:r>
              <a:r>
                <a:rPr lang="en-GB" sz="1400" b="1">
                  <a:solidFill>
                    <a:schemeClr val="bg1"/>
                  </a:solidFill>
                  <a:latin typeface="Times New Roman"/>
                  <a:cs typeface="Times New Roman"/>
                </a:rPr>
                <a:t>/Approval</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31" name="Group 31"/>
          <p:cNvGrpSpPr/>
          <p:nvPr/>
        </p:nvGrpSpPr>
        <p:grpSpPr>
          <a:xfrm>
            <a:off x="828027" y="4057177"/>
            <a:ext cx="2176719" cy="585781"/>
            <a:chOff x="0" y="0"/>
            <a:chExt cx="830210" cy="223419"/>
          </a:xfrm>
          <a:solidFill>
            <a:schemeClr val="tx1"/>
          </a:solidFill>
        </p:grpSpPr>
        <p:sp>
          <p:nvSpPr>
            <p:cNvPr id="32" name="Freeform 32"/>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3" name="TextBox 33"/>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3.Facility Preparation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36" name="TextBox 36"/>
          <p:cNvSpPr txBox="1"/>
          <p:nvPr/>
        </p:nvSpPr>
        <p:spPr>
          <a:xfrm>
            <a:off x="2776561" y="654050"/>
            <a:ext cx="6638878" cy="377026"/>
          </a:xfrm>
          <a:prstGeom prst="rect">
            <a:avLst/>
          </a:prstGeom>
        </p:spPr>
        <p:txBody>
          <a:bodyPr lIns="0" tIns="0" rIns="0" bIns="0" rtlCol="0" anchor="t">
            <a:spAutoFit/>
          </a:bodyPr>
          <a:lstStyle/>
          <a:p>
            <a:pPr algn="ctr" defTabSz="609630">
              <a:lnSpc>
                <a:spcPts val="3144"/>
              </a:lnSpc>
              <a:spcBef>
                <a:spcPct val="0"/>
              </a:spcBef>
            </a:pPr>
            <a:r>
              <a:rPr lang="en-GB" sz="2400" b="1">
                <a:latin typeface="Times New Roman" panose="02020603050405020304" pitchFamily="18" charset="0"/>
                <a:cs typeface="Times New Roman" panose="02020603050405020304" pitchFamily="18" charset="0"/>
              </a:rPr>
              <a:t>WBS –Work Breakdown Structure</a:t>
            </a:r>
            <a:endParaRPr lang="en-US" sz="2400" b="1" spc="71">
              <a:latin typeface="Times New Roman" panose="02020603050405020304" pitchFamily="18" charset="0"/>
              <a:cs typeface="Times New Roman" panose="02020603050405020304" pitchFamily="18" charset="0"/>
            </a:endParaRPr>
          </a:p>
        </p:txBody>
      </p:sp>
      <p:sp>
        <p:nvSpPr>
          <p:cNvPr id="37" name="AutoShape 37"/>
          <p:cNvSpPr/>
          <p:nvPr/>
        </p:nvSpPr>
        <p:spPr>
          <a:xfrm rot="5400000">
            <a:off x="4742829"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8" name="AutoShape 38"/>
          <p:cNvSpPr/>
          <p:nvPr/>
        </p:nvSpPr>
        <p:spPr>
          <a:xfrm rot="5400000">
            <a:off x="4385566"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9" name="AutoShape 39"/>
          <p:cNvSpPr/>
          <p:nvPr/>
        </p:nvSpPr>
        <p:spPr>
          <a:xfrm rot="5400000">
            <a:off x="5721937"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0" name="AutoShape 40"/>
          <p:cNvSpPr/>
          <p:nvPr/>
        </p:nvSpPr>
        <p:spPr>
          <a:xfrm rot="5400000">
            <a:off x="4587211"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1" name="AutoShape 41"/>
          <p:cNvSpPr/>
          <p:nvPr/>
        </p:nvSpPr>
        <p:spPr>
          <a:xfrm rot="5400000">
            <a:off x="6740415"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2" name="AutoShape 42"/>
          <p:cNvSpPr/>
          <p:nvPr/>
        </p:nvSpPr>
        <p:spPr>
          <a:xfrm rot="5400000">
            <a:off x="4815464"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43" name="Group 43"/>
          <p:cNvGrpSpPr/>
          <p:nvPr/>
        </p:nvGrpSpPr>
        <p:grpSpPr>
          <a:xfrm>
            <a:off x="4754224" y="4984175"/>
            <a:ext cx="2640705" cy="916675"/>
            <a:chOff x="0" y="0"/>
            <a:chExt cx="1007177" cy="349624"/>
          </a:xfrm>
        </p:grpSpPr>
        <p:sp>
          <p:nvSpPr>
            <p:cNvPr id="44" name="Freeform 44"/>
            <p:cNvSpPr/>
            <p:nvPr/>
          </p:nvSpPr>
          <p:spPr>
            <a:xfrm>
              <a:off x="0" y="0"/>
              <a:ext cx="1007177" cy="349624"/>
            </a:xfrm>
            <a:custGeom>
              <a:avLst/>
              <a:gdLst/>
              <a:ahLst/>
              <a:cxnLst/>
              <a:rect l="l" t="t" r="r" b="b"/>
              <a:pathLst>
                <a:path w="1007177" h="349624">
                  <a:moveTo>
                    <a:pt x="5864" y="0"/>
                  </a:moveTo>
                  <a:lnTo>
                    <a:pt x="1001313" y="0"/>
                  </a:lnTo>
                  <a:cubicBezTo>
                    <a:pt x="1002868" y="0"/>
                    <a:pt x="1004360" y="618"/>
                    <a:pt x="1005459" y="1717"/>
                  </a:cubicBezTo>
                  <a:cubicBezTo>
                    <a:pt x="1006559" y="2817"/>
                    <a:pt x="1007177" y="4308"/>
                    <a:pt x="1007177" y="5864"/>
                  </a:cubicBezTo>
                  <a:lnTo>
                    <a:pt x="1007177" y="343761"/>
                  </a:lnTo>
                  <a:cubicBezTo>
                    <a:pt x="1007177" y="345316"/>
                    <a:pt x="1006559" y="346807"/>
                    <a:pt x="1005459" y="347907"/>
                  </a:cubicBezTo>
                  <a:cubicBezTo>
                    <a:pt x="1004360" y="349006"/>
                    <a:pt x="1002868" y="349624"/>
                    <a:pt x="1001313" y="349624"/>
                  </a:cubicBezTo>
                  <a:lnTo>
                    <a:pt x="5864" y="349624"/>
                  </a:lnTo>
                  <a:cubicBezTo>
                    <a:pt x="4308" y="349624"/>
                    <a:pt x="2817" y="349006"/>
                    <a:pt x="1717" y="347907"/>
                  </a:cubicBezTo>
                  <a:cubicBezTo>
                    <a:pt x="618" y="346807"/>
                    <a:pt x="0" y="345316"/>
                    <a:pt x="0" y="343761"/>
                  </a:cubicBezTo>
                  <a:lnTo>
                    <a:pt x="0" y="5864"/>
                  </a:lnTo>
                  <a:cubicBezTo>
                    <a:pt x="0" y="4308"/>
                    <a:pt x="618" y="2817"/>
                    <a:pt x="1717" y="1717"/>
                  </a:cubicBezTo>
                  <a:cubicBezTo>
                    <a:pt x="2817" y="618"/>
                    <a:pt x="4308" y="0"/>
                    <a:pt x="5864" y="0"/>
                  </a:cubicBezTo>
                  <a:close/>
                </a:path>
              </a:pathLst>
            </a:custGeom>
            <a:solidFill>
              <a:srgbClr val="13538A"/>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5" name="TextBox 45"/>
            <p:cNvSpPr txBox="1"/>
            <p:nvPr/>
          </p:nvSpPr>
          <p:spPr>
            <a:xfrm>
              <a:off x="0" y="-76200"/>
              <a:ext cx="1007177" cy="425824"/>
            </a:xfrm>
            <a:prstGeom prst="rect">
              <a:avLst/>
            </a:prstGeom>
            <a:solidFill>
              <a:schemeClr val="tx1"/>
            </a:solidFill>
          </p:spPr>
          <p:txBody>
            <a:bodyPr lIns="169333" tIns="169333" rIns="169333" bIns="169333" rtlCol="0" anchor="ctr"/>
            <a:lstStyle/>
            <a:p>
              <a:pPr algn="ctr" defTabSz="609630">
                <a:lnSpc>
                  <a:spcPts val="2799"/>
                </a:lnSpc>
              </a:pPr>
              <a:r>
                <a:rPr lang="en-GB" sz="1600" b="1" i="0">
                  <a:solidFill>
                    <a:schemeClr val="bg1"/>
                  </a:solidFill>
                  <a:effectLst/>
                  <a:latin typeface="Times New Roman" panose="02020603050405020304" pitchFamily="18" charset="0"/>
                  <a:cs typeface="Times New Roman" panose="02020603050405020304" pitchFamily="18" charset="0"/>
                </a:rPr>
                <a:t>Implementing a Kids Club at the XYZ Gym</a:t>
              </a:r>
              <a:endParaRPr lang="en-US" sz="1600" b="1" spc="93">
                <a:solidFill>
                  <a:schemeClr val="bg1"/>
                </a:solidFill>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24B86-CB61-57E5-3CE9-1A354EA363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SMART  - Target</a:t>
            </a:r>
          </a:p>
        </p:txBody>
      </p:sp>
      <p:graphicFrame>
        <p:nvGraphicFramePr>
          <p:cNvPr id="5" name="Content Placeholder 4">
            <a:extLst>
              <a:ext uri="{FF2B5EF4-FFF2-40B4-BE49-F238E27FC236}">
                <a16:creationId xmlns:a16="http://schemas.microsoft.com/office/drawing/2014/main" id="{C0BB8481-76B3-53CE-0103-D1C2F1337092}"/>
              </a:ext>
            </a:extLst>
          </p:cNvPr>
          <p:cNvGraphicFramePr>
            <a:graphicFrameLocks noGrp="1"/>
          </p:cNvGraphicFramePr>
          <p:nvPr>
            <p:ph idx="1"/>
            <p:extLst>
              <p:ext uri="{D42A27DB-BD31-4B8C-83A1-F6EECF244321}">
                <p14:modId xmlns:p14="http://schemas.microsoft.com/office/powerpoint/2010/main" val="2051378190"/>
              </p:ext>
            </p:extLst>
          </p:nvPr>
        </p:nvGraphicFramePr>
        <p:xfrm>
          <a:off x="4029752" y="417526"/>
          <a:ext cx="6651714" cy="4930990"/>
        </p:xfrm>
        <a:graphic>
          <a:graphicData uri="http://schemas.openxmlformats.org/drawingml/2006/table">
            <a:tbl>
              <a:tblPr firstRow="1" firstCol="1" bandRow="1">
                <a:tableStyleId>{8799B23B-EC83-4686-B30A-512413B5E67A}</a:tableStyleId>
              </a:tblPr>
              <a:tblGrid>
                <a:gridCol w="1416287">
                  <a:extLst>
                    <a:ext uri="{9D8B030D-6E8A-4147-A177-3AD203B41FA5}">
                      <a16:colId xmlns:a16="http://schemas.microsoft.com/office/drawing/2014/main" val="2285048489"/>
                    </a:ext>
                  </a:extLst>
                </a:gridCol>
                <a:gridCol w="5235427">
                  <a:extLst>
                    <a:ext uri="{9D8B030D-6E8A-4147-A177-3AD203B41FA5}">
                      <a16:colId xmlns:a16="http://schemas.microsoft.com/office/drawing/2014/main" val="878913673"/>
                    </a:ext>
                  </a:extLst>
                </a:gridCol>
              </a:tblGrid>
              <a:tr h="902220">
                <a:tc>
                  <a:txBody>
                    <a:bodyPr/>
                    <a:lstStyle/>
                    <a:p>
                      <a:pPr>
                        <a:lnSpc>
                          <a:spcPct val="150000"/>
                        </a:lnSpc>
                      </a:pPr>
                      <a:r>
                        <a:rPr lang="en-GB" sz="1400" b="1">
                          <a:solidFill>
                            <a:schemeClr val="tx1"/>
                          </a:solidFill>
                          <a:effectLst/>
                        </a:rPr>
                        <a:t>Specific</a:t>
                      </a:r>
                    </a:p>
                  </a:txBody>
                  <a:tcPr marL="198992" marR="119395" marT="119395" marB="119395"/>
                </a:tc>
                <a:tc>
                  <a:txBody>
                    <a:bodyPr/>
                    <a:lstStyle/>
                    <a:p>
                      <a:r>
                        <a:rPr lang="en-GB" sz="1400" b="1">
                          <a:solidFill>
                            <a:schemeClr val="tx1"/>
                          </a:solidFill>
                          <a:effectLst/>
                        </a:rPr>
                        <a:t>Establish a children's club within the gym premises that provides age-appropriate activities and supervision for children while their parents work out.</a:t>
                      </a:r>
                    </a:p>
                  </a:txBody>
                  <a:tcPr marL="198992" marR="119395" marT="119395" marB="119395"/>
                </a:tc>
                <a:extLst>
                  <a:ext uri="{0D108BD9-81ED-4DB2-BD59-A6C34878D82A}">
                    <a16:rowId xmlns:a16="http://schemas.microsoft.com/office/drawing/2014/main" val="752112199"/>
                  </a:ext>
                </a:extLst>
              </a:tr>
              <a:tr h="902220">
                <a:tc>
                  <a:txBody>
                    <a:bodyPr/>
                    <a:lstStyle/>
                    <a:p>
                      <a:pPr>
                        <a:lnSpc>
                          <a:spcPct val="150000"/>
                        </a:lnSpc>
                      </a:pPr>
                      <a:r>
                        <a:rPr lang="en-GB" sz="1400" b="1">
                          <a:solidFill>
                            <a:schemeClr val="tx1"/>
                          </a:solidFill>
                          <a:effectLst/>
                        </a:rPr>
                        <a:t>Measurable</a:t>
                      </a:r>
                    </a:p>
                  </a:txBody>
                  <a:tcPr marL="198992" marR="119395" marT="119395" marB="119395"/>
                </a:tc>
                <a:tc>
                  <a:txBody>
                    <a:bodyPr/>
                    <a:lstStyle/>
                    <a:p>
                      <a:r>
                        <a:rPr lang="en-GB" sz="1400">
                          <a:solidFill>
                            <a:schemeClr val="tx1"/>
                          </a:solidFill>
                          <a:effectLst/>
                        </a:rPr>
                        <a:t>Measure success by the number of children enrolled in the club, the satisfaction level of parents and children, and the adherence to regulatory standards.</a:t>
                      </a:r>
                    </a:p>
                  </a:txBody>
                  <a:tcPr marL="198992" marR="119395" marT="119395" marB="119395"/>
                </a:tc>
                <a:extLst>
                  <a:ext uri="{0D108BD9-81ED-4DB2-BD59-A6C34878D82A}">
                    <a16:rowId xmlns:a16="http://schemas.microsoft.com/office/drawing/2014/main" val="1712501899"/>
                  </a:ext>
                </a:extLst>
              </a:tr>
              <a:tr h="1112165">
                <a:tc>
                  <a:txBody>
                    <a:bodyPr/>
                    <a:lstStyle/>
                    <a:p>
                      <a:pPr>
                        <a:lnSpc>
                          <a:spcPct val="150000"/>
                        </a:lnSpc>
                      </a:pPr>
                      <a:r>
                        <a:rPr lang="en-GB" sz="1400" b="1">
                          <a:solidFill>
                            <a:schemeClr val="tx1"/>
                          </a:solidFill>
                          <a:effectLst/>
                        </a:rPr>
                        <a:t>Achievable</a:t>
                      </a:r>
                    </a:p>
                  </a:txBody>
                  <a:tcPr marL="198992" marR="119395" marT="119395" marB="119395"/>
                </a:tc>
                <a:tc>
                  <a:txBody>
                    <a:bodyPr/>
                    <a:lstStyle/>
                    <a:p>
                      <a:r>
                        <a:rPr lang="en-GB" sz="1400">
                          <a:solidFill>
                            <a:schemeClr val="tx1"/>
                          </a:solidFill>
                          <a:effectLst/>
                        </a:rPr>
                        <a:t>Ensure that the project is feasible within the allocated budget, timeframe, and resources. This includes securing necessary approvals, hiring qualified staff, and setting up facilities and equipment.</a:t>
                      </a:r>
                    </a:p>
                  </a:txBody>
                  <a:tcPr marL="198992" marR="119395" marT="119395" marB="119395"/>
                </a:tc>
                <a:extLst>
                  <a:ext uri="{0D108BD9-81ED-4DB2-BD59-A6C34878D82A}">
                    <a16:rowId xmlns:a16="http://schemas.microsoft.com/office/drawing/2014/main" val="358574912"/>
                  </a:ext>
                </a:extLst>
              </a:tr>
              <a:tr h="902220">
                <a:tc>
                  <a:txBody>
                    <a:bodyPr/>
                    <a:lstStyle/>
                    <a:p>
                      <a:pPr>
                        <a:lnSpc>
                          <a:spcPct val="150000"/>
                        </a:lnSpc>
                      </a:pPr>
                      <a:r>
                        <a:rPr lang="en-GB" sz="1400" b="1">
                          <a:solidFill>
                            <a:schemeClr val="tx1"/>
                          </a:solidFill>
                          <a:effectLst/>
                        </a:rPr>
                        <a:t>Relevant</a:t>
                      </a:r>
                    </a:p>
                  </a:txBody>
                  <a:tcPr marL="198992" marR="119395" marT="119395" marB="119395"/>
                </a:tc>
                <a:tc>
                  <a:txBody>
                    <a:bodyPr/>
                    <a:lstStyle/>
                    <a:p>
                      <a:r>
                        <a:rPr lang="en-GB" sz="1400">
                          <a:solidFill>
                            <a:schemeClr val="tx1"/>
                          </a:solidFill>
                          <a:effectLst/>
                        </a:rPr>
                        <a:t>The establishment of the children's club aligns with the gym's goal of providing comprehensive services to members and enhancing the overall customer experience.</a:t>
                      </a:r>
                    </a:p>
                  </a:txBody>
                  <a:tcPr marL="198992" marR="119395" marT="119395" marB="119395"/>
                </a:tc>
                <a:extLst>
                  <a:ext uri="{0D108BD9-81ED-4DB2-BD59-A6C34878D82A}">
                    <a16:rowId xmlns:a16="http://schemas.microsoft.com/office/drawing/2014/main" val="4027495770"/>
                  </a:ext>
                </a:extLst>
              </a:tr>
              <a:tr h="1112165">
                <a:tc>
                  <a:txBody>
                    <a:bodyPr/>
                    <a:lstStyle/>
                    <a:p>
                      <a:pPr>
                        <a:lnSpc>
                          <a:spcPct val="150000"/>
                        </a:lnSpc>
                      </a:pPr>
                      <a:r>
                        <a:rPr lang="en-GB" sz="1400" b="1">
                          <a:solidFill>
                            <a:schemeClr val="tx1"/>
                          </a:solidFill>
                          <a:effectLst/>
                        </a:rPr>
                        <a:t>Time-bound</a:t>
                      </a:r>
                    </a:p>
                  </a:txBody>
                  <a:tcPr marL="198992" marR="119395" marT="119395" marB="119395"/>
                </a:tc>
                <a:tc>
                  <a:txBody>
                    <a:bodyPr/>
                    <a:lstStyle/>
                    <a:p>
                      <a:r>
                        <a:rPr lang="en-GB" sz="1400">
                          <a:solidFill>
                            <a:schemeClr val="tx1"/>
                          </a:solidFill>
                          <a:effectLst/>
                        </a:rPr>
                        <a:t>Aim to have the children's club fully operational within five months from the project initiation date. This includes completing setup, hiring staff, and implementing policies and procedures.</a:t>
                      </a:r>
                    </a:p>
                  </a:txBody>
                  <a:tcPr marL="198992" marR="119395" marT="119395" marB="119395"/>
                </a:tc>
                <a:extLst>
                  <a:ext uri="{0D108BD9-81ED-4DB2-BD59-A6C34878D82A}">
                    <a16:rowId xmlns:a16="http://schemas.microsoft.com/office/drawing/2014/main" val="3419963831"/>
                  </a:ext>
                </a:extLst>
              </a:tr>
            </a:tbl>
          </a:graphicData>
        </a:graphic>
      </p:graphicFrame>
      <p:sp>
        <p:nvSpPr>
          <p:cNvPr id="3" name="TextBox 2">
            <a:extLst>
              <a:ext uri="{FF2B5EF4-FFF2-40B4-BE49-F238E27FC236}">
                <a16:creationId xmlns:a16="http://schemas.microsoft.com/office/drawing/2014/main" id="{5AD6BE4B-8136-DCD4-57FE-8556A60DC3B3}"/>
              </a:ext>
            </a:extLst>
          </p:cNvPr>
          <p:cNvSpPr txBox="1"/>
          <p:nvPr/>
        </p:nvSpPr>
        <p:spPr>
          <a:xfrm>
            <a:off x="2182140" y="5750889"/>
            <a:ext cx="9604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panose="02020603050405020304" pitchFamily="18" charset="0"/>
                <a:cs typeface="Times New Roman" panose="02020603050405020304" pitchFamily="18" charset="0"/>
              </a:rPr>
              <a:t>Setting goals and creating an action plan is essential to running a business successfully ( Doran, 1981)</a:t>
            </a:r>
          </a:p>
        </p:txBody>
      </p:sp>
    </p:spTree>
    <p:extLst>
      <p:ext uri="{BB962C8B-B14F-4D97-AF65-F5344CB8AC3E}">
        <p14:creationId xmlns:p14="http://schemas.microsoft.com/office/powerpoint/2010/main" val="370344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F84212B-A703-2194-11D8-2937257A1378}"/>
              </a:ext>
            </a:extLst>
          </p:cNvPr>
          <p:cNvPicPr>
            <a:picLocks noChangeAspect="1"/>
          </p:cNvPicPr>
          <p:nvPr/>
        </p:nvPicPr>
        <p:blipFill rotWithShape="1">
          <a:blip r:embed="rId2">
            <a:duotone>
              <a:schemeClr val="bg2">
                <a:shade val="45000"/>
                <a:satMod val="135000"/>
              </a:schemeClr>
              <a:prstClr val="white"/>
            </a:duotone>
          </a:blip>
          <a:srcRect r="9091" b="233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843A0-997D-5647-BECE-913793966438}"/>
              </a:ext>
            </a:extLst>
          </p:cNvPr>
          <p:cNvSpPr>
            <a:spLocks noGrp="1"/>
          </p:cNvSpPr>
          <p:nvPr>
            <p:ph type="title"/>
          </p:nvPr>
        </p:nvSpPr>
        <p:spPr>
          <a:xfrm>
            <a:off x="838200" y="365125"/>
            <a:ext cx="10515600" cy="1325563"/>
          </a:xfrm>
        </p:spPr>
        <p:txBody>
          <a:bodyPr>
            <a:normAutofit/>
          </a:bodyPr>
          <a:lstStyle/>
          <a:p>
            <a:r>
              <a:rPr lang="en-GB" sz="4000">
                <a:latin typeface="Times New Roman" panose="02020603050405020304" pitchFamily="18" charset="0"/>
                <a:cs typeface="Times New Roman" panose="02020603050405020304" pitchFamily="18" charset="0"/>
              </a:rPr>
              <a:t>Regulations</a:t>
            </a:r>
          </a:p>
        </p:txBody>
      </p:sp>
      <p:graphicFrame>
        <p:nvGraphicFramePr>
          <p:cNvPr id="5" name="Content Placeholder 2">
            <a:extLst>
              <a:ext uri="{FF2B5EF4-FFF2-40B4-BE49-F238E27FC236}">
                <a16:creationId xmlns:a16="http://schemas.microsoft.com/office/drawing/2014/main" id="{2A8495F4-C30F-8084-8B75-B165DF67FDE8}"/>
              </a:ext>
            </a:extLst>
          </p:cNvPr>
          <p:cNvGraphicFramePr>
            <a:graphicFrameLocks noGrp="1"/>
          </p:cNvGraphicFramePr>
          <p:nvPr>
            <p:ph idx="1"/>
            <p:extLst>
              <p:ext uri="{D42A27DB-BD31-4B8C-83A1-F6EECF244321}">
                <p14:modId xmlns:p14="http://schemas.microsoft.com/office/powerpoint/2010/main" val="33162669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34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954079" y="734465"/>
            <a:ext cx="8038235" cy="1026756"/>
          </a:xfrm>
          <a:prstGeom prst="rect">
            <a:avLst/>
          </a:prstGeom>
        </p:spPr>
        <p:txBody>
          <a:bodyPr lIns="0" tIns="0" rIns="0" bIns="0" rtlCol="0" anchor="t">
            <a:spAutoFit/>
          </a:bodyPr>
          <a:lstStyle/>
          <a:p>
            <a:pPr algn="ctr" defTabSz="609630">
              <a:lnSpc>
                <a:spcPts val="9299"/>
              </a:lnSpc>
            </a:pPr>
            <a:r>
              <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QUAD CHART</a:t>
            </a:r>
          </a:p>
        </p:txBody>
      </p:sp>
      <p:sp>
        <p:nvSpPr>
          <p:cNvPr id="4" name="Freeform 4"/>
          <p:cNvSpPr/>
          <p:nvPr/>
        </p:nvSpPr>
        <p:spPr>
          <a:xfrm>
            <a:off x="9005057" y="-2582229"/>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1813401" y="3270565"/>
            <a:ext cx="7300804" cy="1012265"/>
          </a:xfrm>
          <a:prstGeom prst="rect">
            <a:avLst/>
          </a:prstGeom>
        </p:spPr>
        <p:txBody>
          <a:bodyPr lIns="0" tIns="0" rIns="0" bIns="0" rtlCol="0" anchor="t">
            <a:spAutoFit/>
          </a:bodyPr>
          <a:lstStyle/>
          <a:p>
            <a:pPr marL="342900" indent="-342900" algn="just" defTabSz="609630">
              <a:lnSpc>
                <a:spcPts val="2666"/>
              </a:lnSpc>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A quad chart is a compact visual communication tool that separates a topic or project into four quadrants, each focused on a distinct aspect (</a:t>
            </a:r>
            <a:r>
              <a:rPr lang="en-GB" sz="2000" err="1">
                <a:latin typeface="Times New Roman"/>
                <a:cs typeface="Times New Roman"/>
              </a:rPr>
              <a:t>Stamey</a:t>
            </a:r>
            <a:r>
              <a:rPr lang="en-GB" sz="2000">
                <a:latin typeface="Times New Roman"/>
                <a:cs typeface="Times New Roman"/>
              </a:rPr>
              <a:t> and Honeycutt, 2005).</a:t>
            </a:r>
            <a:endParaRPr lang="en-US" sz="1932" spc="189">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1" name="Freeform: Shape 2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grpSp>
      <p:sp>
        <p:nvSpPr>
          <p:cNvPr id="24"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rectangular grid with black text&#10;&#10;Description automatically generated">
            <a:extLst>
              <a:ext uri="{FF2B5EF4-FFF2-40B4-BE49-F238E27FC236}">
                <a16:creationId xmlns:a16="http://schemas.microsoft.com/office/drawing/2014/main" id="{07676E44-35FF-77E2-E346-9FD5477DD3A3}"/>
              </a:ext>
            </a:extLst>
          </p:cNvPr>
          <p:cNvPicPr>
            <a:picLocks noChangeAspect="1"/>
          </p:cNvPicPr>
          <p:nvPr/>
        </p:nvPicPr>
        <p:blipFill rotWithShape="1">
          <a:blip r:embed="rId2"/>
          <a:srcRect l="126" t="-835" b="626"/>
          <a:stretch/>
        </p:blipFill>
        <p:spPr>
          <a:xfrm>
            <a:off x="1500346" y="779966"/>
            <a:ext cx="9240790" cy="5571065"/>
          </a:xfrm>
          <a:prstGeom prst="rect">
            <a:avLst/>
          </a:prstGeom>
        </p:spPr>
      </p:pic>
      <p:sp>
        <p:nvSpPr>
          <p:cNvPr id="6" name="TextBox 5">
            <a:extLst>
              <a:ext uri="{FF2B5EF4-FFF2-40B4-BE49-F238E27FC236}">
                <a16:creationId xmlns:a16="http://schemas.microsoft.com/office/drawing/2014/main" id="{91123FC9-ED83-08F9-96F2-DF4786DE7CD4}"/>
              </a:ext>
            </a:extLst>
          </p:cNvPr>
          <p:cNvSpPr txBox="1"/>
          <p:nvPr/>
        </p:nvSpPr>
        <p:spPr>
          <a:xfrm>
            <a:off x="2704239" y="884350"/>
            <a:ext cx="7260572"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87552">
              <a:spcAft>
                <a:spcPts val="600"/>
              </a:spcAft>
            </a:pPr>
            <a:r>
              <a:rPr lang="en-GB" sz="1400" b="1" i="0">
                <a:effectLst/>
                <a:latin typeface="Times New Roman" panose="02020603050405020304" pitchFamily="18" charset="0"/>
                <a:cs typeface="Times New Roman" panose="02020603050405020304" pitchFamily="18" charset="0"/>
              </a:rPr>
              <a:t>Implementing a Kids Club at the XYZ Gym</a:t>
            </a:r>
            <a:endParaRPr lang="en-US" sz="1400" b="1" spc="93">
              <a:latin typeface="Times New Roman" panose="02020603050405020304" pitchFamily="18" charset="0"/>
              <a:cs typeface="Times New Roman" panose="02020603050405020304" pitchFamily="18" charset="0"/>
            </a:endParaRPr>
          </a:p>
          <a:p>
            <a:pPr defTabSz="987552">
              <a:spcAft>
                <a:spcPts val="600"/>
              </a:spcAft>
            </a:pPr>
            <a:endParaRPr lang="en-GB" sz="140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EB7954C-F466-163B-924B-0FADDADE0BEF}"/>
              </a:ext>
            </a:extLst>
          </p:cNvPr>
          <p:cNvSpPr txBox="1"/>
          <p:nvPr/>
        </p:nvSpPr>
        <p:spPr>
          <a:xfrm>
            <a:off x="1661301" y="1991072"/>
            <a:ext cx="4357818"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solidFill>
                  <a:schemeClr val="tx1"/>
                </a:solidFill>
                <a:latin typeface="Times New Roman" panose="02020603050405020304" pitchFamily="18" charset="0"/>
                <a:cs typeface="Times New Roman" panose="02020603050405020304" pitchFamily="18" charset="0"/>
              </a:rPr>
              <a:t>Offer a safe and engaging children's club within gym premises</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Putting safety and security standards in place for all children.</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Provide a friendly environment in which every child feels valued.</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Believe in offering a supportive environment in which parents may focus their health and fitness goals without losing quality nursery for their children</a:t>
            </a:r>
            <a:r>
              <a:rPr lang="en-GB" sz="1200"/>
              <a:t>.</a:t>
            </a: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kern="1200">
              <a:solidFill>
                <a:schemeClr val="tx1"/>
              </a:solidFill>
              <a:latin typeface="Times New Roman" panose="02020603050405020304" pitchFamily="18" charset="0"/>
              <a:cs typeface="Times New Roman" panose="02020603050405020304" pitchFamily="18" charset="0"/>
            </a:endParaRPr>
          </a:p>
          <a:p>
            <a:pPr marL="285750" indent="-285750">
              <a:spcAft>
                <a:spcPts val="600"/>
              </a:spcAft>
              <a:buFont typeface="Arial"/>
              <a:buChar char="•"/>
            </a:pPr>
            <a:endParaRPr lang="en-GB" sz="110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D9D544D-DB72-442E-91AD-4A9AA54D9931}"/>
              </a:ext>
            </a:extLst>
          </p:cNvPr>
          <p:cNvSpPr txBox="1"/>
          <p:nvPr/>
        </p:nvSpPr>
        <p:spPr>
          <a:xfrm>
            <a:off x="6299841" y="1826754"/>
            <a:ext cx="410563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Gym management and Owners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Parents/members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Staff</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Social Services for Children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Local Police Station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Health and Safety Executives</a:t>
            </a:r>
            <a:endParaRPr lang="en-US" sz="1200">
              <a:latin typeface="Times New Roman" panose="02020603050405020304" pitchFamily="18" charset="0"/>
              <a:cs typeface="Times New Roman" panose="02020603050405020304" pitchFamily="18" charset="0"/>
            </a:endParaRPr>
          </a:p>
          <a:p>
            <a:pPr defTabSz="987552">
              <a:spcAft>
                <a:spcPts val="600"/>
              </a:spcAft>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3EC96B2-FC25-894E-92CA-BD8D9B00F9A8}"/>
              </a:ext>
            </a:extLst>
          </p:cNvPr>
          <p:cNvSpPr txBox="1"/>
          <p:nvPr/>
        </p:nvSpPr>
        <p:spPr>
          <a:xfrm>
            <a:off x="1661301" y="4328320"/>
            <a:ext cx="4416927"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Gym membership retention</a:t>
            </a:r>
            <a:endParaRPr lang="en-US" sz="1200" kern="1200">
              <a:solidFill>
                <a:srgbClr val="555555"/>
              </a:solidFill>
              <a:latin typeface="Times New Roman" panose="02020603050405020304" pitchFamily="18" charset="0"/>
              <a:cs typeface="Times New Roman" panose="02020603050405020304" pitchFamily="18" charset="0"/>
            </a:endParaRPr>
          </a:p>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Gain new customers</a:t>
            </a:r>
          </a:p>
          <a:p>
            <a:pPr marL="308610" indent="-308610" defTabSz="987552">
              <a:spcAft>
                <a:spcPts val="600"/>
              </a:spcAft>
              <a:buFont typeface="Arial,Sans-Serif"/>
              <a:buChar char="•"/>
            </a:pPr>
            <a:r>
              <a:rPr lang="en-GB" sz="1200">
                <a:latin typeface="Times New Roman" panose="02020603050405020304" pitchFamily="18" charset="0"/>
                <a:cs typeface="Times New Roman" panose="02020603050405020304" pitchFamily="18" charset="0"/>
              </a:rPr>
              <a:t>High parent satisfaction ratings</a:t>
            </a:r>
          </a:p>
          <a:p>
            <a:pPr marL="308610" indent="-308610" defTabSz="987552">
              <a:spcAft>
                <a:spcPts val="600"/>
              </a:spcAft>
              <a:buFont typeface="Arial,Sans-Serif"/>
              <a:buChar char="•"/>
            </a:pPr>
            <a:endParaRPr lang="en-GB" sz="120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F7D8582-946D-6D3B-DBF2-78E2EB76D08D}"/>
              </a:ext>
            </a:extLst>
          </p:cNvPr>
          <p:cNvSpPr txBox="1"/>
          <p:nvPr/>
        </p:nvSpPr>
        <p:spPr>
          <a:xfrm>
            <a:off x="6335306" y="4350503"/>
            <a:ext cx="4195393"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Positive feedback from gym members.</a:t>
            </a:r>
            <a:endParaRPr lang="en-US"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Positive word-of-mouth and online reviews.</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Increased gym membership retention.</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Profit</a:t>
            </a:r>
            <a:endParaRPr lang="en-GB"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230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36F8F-4C84-7B21-0125-13FC22E220D7}"/>
              </a:ext>
            </a:extLst>
          </p:cNvPr>
          <p:cNvSpPr>
            <a:spLocks noGrp="1"/>
          </p:cNvSpPr>
          <p:nvPr>
            <p:ph type="title"/>
          </p:nvPr>
        </p:nvSpPr>
        <p:spPr>
          <a:xfrm>
            <a:off x="524296" y="330404"/>
            <a:ext cx="5567241" cy="1624520"/>
          </a:xfrm>
        </p:spPr>
        <p:txBody>
          <a:bodyPr anchor="ctr">
            <a:normAutofit/>
          </a:bodyPr>
          <a:lstStyle/>
          <a:p>
            <a:r>
              <a:rPr lang="en-GB" sz="2800" b="1">
                <a:latin typeface="+mn-lt"/>
                <a:ea typeface="+mn-ea"/>
                <a:cs typeface="+mn-cs"/>
              </a:rPr>
              <a:t>PROJECT SUCCESS CRITERIA. </a:t>
            </a:r>
            <a:br>
              <a:rPr lang="en-GB" sz="2800" b="1">
                <a:latin typeface="+mn-lt"/>
                <a:ea typeface="+mn-ea"/>
                <a:cs typeface="+mn-cs"/>
              </a:rPr>
            </a:br>
            <a:br>
              <a:rPr lang="en-GB" sz="2800" b="1">
                <a:latin typeface="+mn-lt"/>
                <a:ea typeface="+mn-ea"/>
                <a:cs typeface="+mn-cs"/>
              </a:rPr>
            </a:br>
            <a:endParaRPr lang="en-GB" sz="2000">
              <a:latin typeface="+mn-lt"/>
              <a:ea typeface="+mn-ea"/>
              <a:cs typeface="+mn-cs"/>
            </a:endParaRPr>
          </a:p>
        </p:txBody>
      </p:sp>
      <p:sp>
        <p:nvSpPr>
          <p:cNvPr id="3" name="Content Placeholder 2">
            <a:extLst>
              <a:ext uri="{FF2B5EF4-FFF2-40B4-BE49-F238E27FC236}">
                <a16:creationId xmlns:a16="http://schemas.microsoft.com/office/drawing/2014/main" id="{199003AB-35E6-B1EE-AA15-CB59E88FCDFE}"/>
              </a:ext>
            </a:extLst>
          </p:cNvPr>
          <p:cNvSpPr>
            <a:spLocks noGrp="1"/>
          </p:cNvSpPr>
          <p:nvPr>
            <p:ph idx="1"/>
          </p:nvPr>
        </p:nvSpPr>
        <p:spPr>
          <a:xfrm>
            <a:off x="761802" y="2743200"/>
            <a:ext cx="4646905" cy="3613149"/>
          </a:xfrm>
        </p:spPr>
        <p:txBody>
          <a:bodyPr anchor="ctr">
            <a:normAutofit/>
          </a:bodyPr>
          <a:lstStyle/>
          <a:p>
            <a:r>
              <a:rPr lang="en-GB" sz="2000"/>
              <a:t>High parent satisfaction ratings.</a:t>
            </a:r>
          </a:p>
          <a:p>
            <a:pPr marL="0" indent="0">
              <a:buNone/>
            </a:pPr>
            <a:endParaRPr lang="en-GB" sz="2000"/>
          </a:p>
          <a:p>
            <a:r>
              <a:rPr lang="en-GB" sz="2000"/>
              <a:t>Positive feedback from gym members.</a:t>
            </a:r>
          </a:p>
          <a:p>
            <a:endParaRPr lang="en-GB" sz="2000"/>
          </a:p>
          <a:p>
            <a:r>
              <a:rPr lang="en-GB" sz="2000"/>
              <a:t>Consistent usage and demand for the Kids Club services.</a:t>
            </a:r>
          </a:p>
          <a:p>
            <a:endParaRPr lang="en-GB" sz="2000"/>
          </a:p>
          <a:p>
            <a:r>
              <a:rPr lang="en-GB" sz="2000"/>
              <a:t>Meeting revenue targets set in the business plan.</a:t>
            </a:r>
          </a:p>
        </p:txBody>
      </p:sp>
      <p:pic>
        <p:nvPicPr>
          <p:cNvPr id="5" name="Picture 4" descr="Person holding a puzzle piece">
            <a:extLst>
              <a:ext uri="{FF2B5EF4-FFF2-40B4-BE49-F238E27FC236}">
                <a16:creationId xmlns:a16="http://schemas.microsoft.com/office/drawing/2014/main" id="{01A3036A-C0D8-9CE5-5B1F-63E23C477EB8}"/>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19747" r="19962" b="-1"/>
          <a:stretch/>
        </p:blipFill>
        <p:spPr>
          <a:xfrm>
            <a:off x="6000683" y="0"/>
            <a:ext cx="6102825" cy="6858000"/>
          </a:xfrm>
          <a:prstGeom prst="rect">
            <a:avLst/>
          </a:prstGeom>
        </p:spPr>
      </p:pic>
      <p:sp>
        <p:nvSpPr>
          <p:cNvPr id="4" name="Rectangle: Top Corners Rounded 3">
            <a:extLst>
              <a:ext uri="{FF2B5EF4-FFF2-40B4-BE49-F238E27FC236}">
                <a16:creationId xmlns:a16="http://schemas.microsoft.com/office/drawing/2014/main" id="{C3DA61BE-A296-264F-B1A8-D28542F94544}"/>
              </a:ext>
            </a:extLst>
          </p:cNvPr>
          <p:cNvSpPr/>
          <p:nvPr/>
        </p:nvSpPr>
        <p:spPr>
          <a:xfrm>
            <a:off x="6420466" y="174522"/>
            <a:ext cx="5169646" cy="1750142"/>
          </a:xfrm>
          <a:prstGeom prst="round2Same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7764C54-EE1F-19BB-62E9-CC997D460903}"/>
              </a:ext>
            </a:extLst>
          </p:cNvPr>
          <p:cNvSpPr txBox="1"/>
          <p:nvPr/>
        </p:nvSpPr>
        <p:spPr>
          <a:xfrm>
            <a:off x="316089" y="1213594"/>
            <a:ext cx="11875909" cy="369332"/>
          </a:xfrm>
          <a:prstGeom prst="rect">
            <a:avLst/>
          </a:prstGeom>
          <a:noFill/>
        </p:spPr>
        <p:txBody>
          <a:bodyPr wrap="square" rtlCol="0">
            <a:spAutoFit/>
          </a:bodyPr>
          <a:lstStyle/>
          <a:p>
            <a:r>
              <a:rPr lang="en-GB" sz="1800">
                <a:latin typeface="+mn-lt"/>
                <a:ea typeface="+mn-ea"/>
                <a:cs typeface="+mn-cs"/>
              </a:rPr>
              <a:t>The perception of a project outcome by all stakeholders is the true indicator of its success or failure (Lock, 2013)</a:t>
            </a:r>
            <a:endParaRPr lang="en-GB"/>
          </a:p>
        </p:txBody>
      </p:sp>
    </p:spTree>
    <p:extLst>
      <p:ext uri="{BB962C8B-B14F-4D97-AF65-F5344CB8AC3E}">
        <p14:creationId xmlns:p14="http://schemas.microsoft.com/office/powerpoint/2010/main" val="665054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Box 3"/>
          <p:cNvSpPr txBox="1"/>
          <p:nvPr/>
        </p:nvSpPr>
        <p:spPr>
          <a:xfrm>
            <a:off x="1813402" y="2020654"/>
            <a:ext cx="8038235" cy="2195281"/>
          </a:xfrm>
          <a:prstGeom prst="rect">
            <a:avLst/>
          </a:prstGeom>
        </p:spPr>
        <p:txBody>
          <a:bodyPr lIns="0" tIns="0" rIns="0" bIns="0" rtlCol="0" anchor="t">
            <a:spAutoFit/>
          </a:bodyPr>
          <a:lstStyle/>
          <a:p>
            <a:pPr marL="0" marR="0" lvl="0" indent="0" algn="ctr" defTabSz="609630" rtl="0" eaLnBrk="1" fontAlgn="auto" latinLnBrk="0" hangingPunct="1">
              <a:lnSpc>
                <a:spcPts val="9299"/>
              </a:lnSpc>
              <a:spcBef>
                <a:spcPts val="0"/>
              </a:spcBef>
              <a:spcAft>
                <a:spcPts val="0"/>
              </a:spcAft>
              <a:buClrTx/>
              <a:buSzTx/>
              <a:buFontTx/>
              <a:buNone/>
              <a:tabLst/>
              <a:defRPr/>
            </a:pPr>
            <a:r>
              <a:rPr lang="en-GB" sz="3600">
                <a:latin typeface="Times New Roman" panose="02020603050405020304" pitchFamily="18" charset="0"/>
                <a:cs typeface="Times New Roman" panose="02020603050405020304" pitchFamily="18" charset="0"/>
              </a:rPr>
              <a:t>RISK ALTERNATIVES IN CASE OF PROJECT FAILURE</a:t>
            </a:r>
            <a:endParaRPr lang="en-US" sz="3600">
              <a:latin typeface="Times New Roman" panose="02020603050405020304" pitchFamily="18" charset="0"/>
              <a:cs typeface="Times New Roman" panose="02020603050405020304" pitchFamily="18" charset="0"/>
            </a:endParaRPr>
          </a:p>
        </p:txBody>
      </p:sp>
      <p:sp>
        <p:nvSpPr>
          <p:cNvPr id="4" name="Freeform 4"/>
          <p:cNvSpPr/>
          <p:nvPr/>
        </p:nvSpPr>
        <p:spPr>
          <a:xfrm>
            <a:off x="8914621" y="-2531987"/>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6434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5" y="292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5" name="Group 5"/>
          <p:cNvGrpSpPr/>
          <p:nvPr/>
        </p:nvGrpSpPr>
        <p:grpSpPr>
          <a:xfrm>
            <a:off x="1034716" y="2479348"/>
            <a:ext cx="2327029" cy="2902014"/>
            <a:chOff x="0" y="-38100"/>
            <a:chExt cx="919320" cy="11464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42549" y="381428"/>
            <a:ext cx="4397984" cy="1249927"/>
            <a:chOff x="0" y="-38100"/>
            <a:chExt cx="1737475" cy="493798"/>
          </a:xfrm>
          <a:solidFill>
            <a:schemeClr val="tx1"/>
          </a:solidFill>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grpFill/>
            <a:ln w="38100" cap="sq">
              <a:solidFill>
                <a:srgbClr val="F1F2F2"/>
              </a:solidFill>
              <a:prstDash val="solid"/>
              <a:miter/>
            </a:ln>
          </p:spPr>
          <p:txBody>
            <a:bodyPr/>
            <a:lstStyle/>
            <a:p>
              <a:endParaRPr lang="en-GB"/>
            </a:p>
          </p:txBody>
        </p:sp>
        <p:sp>
          <p:nvSpPr>
            <p:cNvPr id="10" name="TextBox 10"/>
            <p:cNvSpPr txBox="1"/>
            <p:nvPr/>
          </p:nvSpPr>
          <p:spPr>
            <a:xfrm>
              <a:off x="0" y="-38100"/>
              <a:ext cx="1737475" cy="493798"/>
            </a:xfrm>
            <a:prstGeom prst="rect">
              <a:avLst/>
            </a:prstGeom>
            <a:solidFill>
              <a:schemeClr val="bg1">
                <a:lumMod val="85000"/>
              </a:schemeClr>
            </a:solid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770960"/>
            <a:ext cx="13316182" cy="1337304"/>
            <a:chOff x="0" y="-38100"/>
            <a:chExt cx="5260714" cy="5283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endParaRPr lang="en-GB"/>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25155" y="1440318"/>
            <a:ext cx="5319465" cy="745460"/>
          </a:xfrm>
          <a:prstGeom prst="rect">
            <a:avLst/>
          </a:prstGeom>
        </p:spPr>
        <p:txBody>
          <a:bodyPr wrap="square" lIns="0" tIns="0" rIns="0" bIns="0" rtlCol="0" anchor="t">
            <a:spAutoFit/>
          </a:bodyPr>
          <a:lstStyle/>
          <a:p>
            <a:pPr algn="ctr" defTabSz="609630">
              <a:lnSpc>
                <a:spcPts val="6167"/>
              </a:lnSpc>
            </a:pPr>
            <a:r>
              <a:rPr lang="en-GB" sz="24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sp>
        <p:nvSpPr>
          <p:cNvPr id="17" name="AutoShape 17"/>
          <p:cNvSpPr/>
          <p:nvPr/>
        </p:nvSpPr>
        <p:spPr>
          <a:xfrm>
            <a:off x="1965340" y="2121375"/>
            <a:ext cx="8282436" cy="0"/>
          </a:xfrm>
          <a:prstGeom prst="line">
            <a:avLst/>
          </a:prstGeom>
          <a:ln w="133350" cap="flat">
            <a:solidFill>
              <a:schemeClr val="tx1"/>
            </a:solidFill>
            <a:prstDash val="solid"/>
            <a:headEnd type="none" w="sm" len="sm"/>
            <a:tailEnd type="none" w="sm" len="sm"/>
          </a:ln>
        </p:spPr>
        <p:txBody>
          <a:bodyPr/>
          <a:lstStyle/>
          <a:p>
            <a:endParaRPr lang="en-GB"/>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endParaRPr lang="en-GB"/>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121375"/>
            <a:ext cx="320196" cy="533391"/>
            <a:chOff x="0" y="-38100"/>
            <a:chExt cx="126497" cy="2107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430520"/>
            <a:ext cx="2327029" cy="2902014"/>
            <a:chOff x="0" y="-38100"/>
            <a:chExt cx="919320" cy="11464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3" name="TextBox 33"/>
          <p:cNvSpPr txBox="1"/>
          <p:nvPr/>
        </p:nvSpPr>
        <p:spPr>
          <a:xfrm>
            <a:off x="1060311" y="3584931"/>
            <a:ext cx="2109139" cy="371512"/>
          </a:xfrm>
          <a:prstGeom prst="rect">
            <a:avLst/>
          </a:prstGeom>
        </p:spPr>
        <p:txBody>
          <a:bodyPr lIns="0" tIns="0" rIns="0" bIns="0" rtlCol="0" anchor="t">
            <a:spAutoFit/>
          </a:bodyPr>
          <a:lstStyle/>
          <a:p>
            <a:pPr algn="ctr" defTabSz="609630">
              <a:lnSpc>
                <a:spcPts val="3266"/>
              </a:lnSpc>
            </a:pPr>
            <a:r>
              <a:rPr lang="en-GB" sz="1600">
                <a:solidFill>
                  <a:schemeClr val="tx1">
                    <a:alpha val="80000"/>
                  </a:schemeClr>
                </a:solidFill>
                <a:latin typeface="Times New Roman" panose="02020603050405020304" pitchFamily="18" charset="0"/>
                <a:cs typeface="Times New Roman" panose="02020603050405020304" pitchFamily="18" charset="0"/>
              </a:rPr>
              <a:t>Offer trial promotions.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4" name="TextBox 34"/>
          <p:cNvSpPr txBox="1"/>
          <p:nvPr/>
        </p:nvSpPr>
        <p:spPr>
          <a:xfrm>
            <a:off x="476183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6" name="TextBox 36"/>
          <p:cNvSpPr txBox="1"/>
          <p:nvPr/>
        </p:nvSpPr>
        <p:spPr>
          <a:xfrm>
            <a:off x="5008180" y="3222466"/>
            <a:ext cx="2109139" cy="2058256"/>
          </a:xfrm>
          <a:prstGeom prst="rect">
            <a:avLst/>
          </a:prstGeom>
        </p:spPr>
        <p:txBody>
          <a:bodyPr wrap="square"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Identify feasible cost-cutting strategies or other funding sources for minimising the impact of budget overruns.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7" name="TextBox 37"/>
          <p:cNvSpPr txBox="1"/>
          <p:nvPr/>
        </p:nvSpPr>
        <p:spPr>
          <a:xfrm>
            <a:off x="9022550" y="3422299"/>
            <a:ext cx="2109139" cy="1635063"/>
          </a:xfrm>
          <a:prstGeom prst="rect">
            <a:avLst/>
          </a:prstGeom>
        </p:spPr>
        <p:txBody>
          <a:bodyPr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Aim to provide more family-friendly programmes within the gym.</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5">
            <a:extLst>
              <a:ext uri="{FF2B5EF4-FFF2-40B4-BE49-F238E27FC236}">
                <a16:creationId xmlns:a16="http://schemas.microsoft.com/office/drawing/2014/main" id="{AB2F09B6-7E04-6015-FDA2-373BAA4179E6}"/>
              </a:ext>
            </a:extLst>
          </p:cNvPr>
          <p:cNvSpPr txBox="1"/>
          <p:nvPr/>
        </p:nvSpPr>
        <p:spPr>
          <a:xfrm>
            <a:off x="3842549" y="566588"/>
            <a:ext cx="4484675" cy="692497"/>
          </a:xfrm>
          <a:prstGeom prst="rect">
            <a:avLst/>
          </a:prstGeom>
        </p:spPr>
        <p:txBody>
          <a:bodyPr wrap="square" lIns="0" tIns="0" rIns="0" bIns="0" rtlCol="0" anchor="t">
            <a:spAutoFit/>
          </a:bodyPr>
          <a:lstStyle/>
          <a:p>
            <a:pPr algn="ctr" defTabSz="609630">
              <a:lnSpc>
                <a:spcPts val="2666"/>
              </a:lnSpc>
              <a:defRPr/>
            </a:pPr>
            <a:r>
              <a:rPr lang="en-GB" sz="2400"/>
              <a:t>Low demand for Kids Club services</a:t>
            </a:r>
            <a:endParaRPr lang="en-US" sz="2800" spc="189">
              <a:latin typeface="Times New Roman" panose="02020603050405020304" pitchFamily="18" charset="0"/>
              <a:cs typeface="Times New Roman" panose="02020603050405020304" pitchFamily="18" charset="0"/>
            </a:endParaRPr>
          </a:p>
          <a:p>
            <a:pPr marR="0" lvl="0" algn="ctr" defTabSz="609630" rtl="0" eaLnBrk="1" fontAlgn="auto" latinLnBrk="0" hangingPunct="1">
              <a:lnSpc>
                <a:spcPts val="2666"/>
              </a:lnSpc>
              <a:spcBef>
                <a:spcPts val="0"/>
              </a:spcBef>
              <a:spcAft>
                <a:spcPts val="0"/>
              </a:spcAft>
              <a:buClrTx/>
              <a:buSzTx/>
              <a:tabLst/>
              <a:defRPr/>
            </a:pPr>
            <a:r>
              <a:rPr lang="en-GB" sz="2400"/>
              <a:t>Risk: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6" y="2652051"/>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919234" y="48377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16268" y="1373578"/>
            <a:ext cx="5297240"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809098" y="2669575"/>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217815"/>
            <a:ext cx="320196" cy="436951"/>
            <a:chOff x="0" y="0"/>
            <a:chExt cx="126497" cy="1726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7" name="TextBox 37"/>
          <p:cNvSpPr txBox="1"/>
          <p:nvPr/>
        </p:nvSpPr>
        <p:spPr>
          <a:xfrm>
            <a:off x="9022551" y="3584931"/>
            <a:ext cx="2109139" cy="371255"/>
          </a:xfrm>
          <a:prstGeom prst="rect">
            <a:avLst/>
          </a:prstGeom>
        </p:spPr>
        <p:txBody>
          <a:bodyPr lIns="0" tIns="0" rIns="0" bIns="0" rtlCol="0" anchor="t">
            <a:spAutoFit/>
          </a:bodyPr>
          <a:lstStyle/>
          <a:p>
            <a:pPr algn="ctr" defTabSz="609630">
              <a:lnSpc>
                <a:spcPts val="3266"/>
              </a:lnSpc>
            </a:pPr>
            <a:r>
              <a:rPr lang="en-GB" sz="1400">
                <a:solidFill>
                  <a:srgbClr val="000000"/>
                </a:solidFill>
                <a:latin typeface="Nunito Bold"/>
              </a:rPr>
              <a:t>.</a:t>
            </a:r>
            <a:endParaRPr lang="en-US" sz="1400">
              <a:solidFill>
                <a:srgbClr val="000000"/>
              </a:solidFill>
              <a:latin typeface="Nunito Bold"/>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98E1215E-7554-0F74-A9A2-2D56B2413FAE}"/>
              </a:ext>
            </a:extLst>
          </p:cNvPr>
          <p:cNvSpPr txBox="1"/>
          <p:nvPr/>
        </p:nvSpPr>
        <p:spPr>
          <a:xfrm>
            <a:off x="3968295" y="436931"/>
            <a:ext cx="4397984" cy="1200329"/>
          </a:xfrm>
          <a:prstGeom prst="rect">
            <a:avLst/>
          </a:prstGeom>
          <a:noFill/>
        </p:spPr>
        <p:txBody>
          <a:bodyPr wrap="square" lIns="91440" tIns="45720" rIns="91440" bIns="45720" anchor="t">
            <a:spAutoFit/>
          </a:bodyPr>
          <a:lstStyle/>
          <a:p>
            <a:pPr algn="ctr"/>
            <a:r>
              <a:rPr lang="en-GB"/>
              <a:t>Risk: </a:t>
            </a:r>
          </a:p>
          <a:p>
            <a:pPr algn="ctr"/>
            <a:r>
              <a:rPr lang="en-GB">
                <a:latin typeface="Times New Roman"/>
                <a:cs typeface="Times New Roman"/>
              </a:rPr>
              <a:t>Difficulty in retaining qualified childcare staff could disrupt operations and impact the quality of service provided</a:t>
            </a:r>
          </a:p>
        </p:txBody>
      </p:sp>
      <p:sp>
        <p:nvSpPr>
          <p:cNvPr id="42" name="TextBox 41">
            <a:extLst>
              <a:ext uri="{FF2B5EF4-FFF2-40B4-BE49-F238E27FC236}">
                <a16:creationId xmlns:a16="http://schemas.microsoft.com/office/drawing/2014/main" id="{E5A74ADE-9879-4376-27DD-3F7C65BA30A3}"/>
              </a:ext>
            </a:extLst>
          </p:cNvPr>
          <p:cNvSpPr txBox="1"/>
          <p:nvPr/>
        </p:nvSpPr>
        <p:spPr>
          <a:xfrm>
            <a:off x="1141397" y="2958845"/>
            <a:ext cx="2293566" cy="1846659"/>
          </a:xfrm>
          <a:prstGeom prst="rect">
            <a:avLst/>
          </a:prstGeom>
          <a:noFill/>
        </p:spPr>
        <p:txBody>
          <a:bodyPr wrap="square" lIns="91440" tIns="45720" rIns="91440" bIns="45720" anchor="t">
            <a:spAutoFit/>
          </a:bodyPr>
          <a:lstStyle/>
          <a:p>
            <a:pPr algn="ctr"/>
            <a:r>
              <a:rPr lang="en-GB"/>
              <a:t>I</a:t>
            </a:r>
            <a:r>
              <a:rPr lang="en-GB" sz="1600">
                <a:latin typeface="Times New Roman"/>
                <a:cs typeface="Times New Roman"/>
              </a:rPr>
              <a:t>mplement a robust recruitment and retention strategy, including competitive wages, benefits packages, and opportunities for professional development</a:t>
            </a:r>
            <a:endParaRPr lang="en-US" sz="1600">
              <a:ea typeface="Calibri"/>
              <a:cs typeface="Calibri"/>
            </a:endParaRPr>
          </a:p>
        </p:txBody>
      </p:sp>
      <p:sp>
        <p:nvSpPr>
          <p:cNvPr id="44" name="TextBox 43">
            <a:extLst>
              <a:ext uri="{FF2B5EF4-FFF2-40B4-BE49-F238E27FC236}">
                <a16:creationId xmlns:a16="http://schemas.microsoft.com/office/drawing/2014/main" id="{7F9F0FDE-829D-3E95-D52C-3F4E0AEC7B6E}"/>
              </a:ext>
            </a:extLst>
          </p:cNvPr>
          <p:cNvSpPr txBox="1"/>
          <p:nvPr/>
        </p:nvSpPr>
        <p:spPr>
          <a:xfrm>
            <a:off x="8966285" y="3284914"/>
            <a:ext cx="2221670" cy="1569660"/>
          </a:xfrm>
          <a:prstGeom prst="rect">
            <a:avLst/>
          </a:prstGeom>
          <a:noFill/>
        </p:spPr>
        <p:txBody>
          <a:bodyPr wrap="square" lIns="91440" tIns="45720" rIns="91440" bIns="45720" anchor="t">
            <a:spAutoFit/>
          </a:bodyPr>
          <a:lstStyle/>
          <a:p>
            <a:pPr algn="ctr"/>
            <a:r>
              <a:rPr lang="en-GB" sz="1600">
                <a:latin typeface="Times New Roman"/>
                <a:cs typeface="Times New Roman"/>
              </a:rPr>
              <a:t>Foster a positive work environment and provide ongoing training and support to ensure staff satisfaction and longevity.</a:t>
            </a:r>
            <a:endParaRPr lang="en-US"/>
          </a:p>
        </p:txBody>
      </p:sp>
      <p:pic>
        <p:nvPicPr>
          <p:cNvPr id="15" name="Picture 14">
            <a:extLst>
              <a:ext uri="{FF2B5EF4-FFF2-40B4-BE49-F238E27FC236}">
                <a16:creationId xmlns:a16="http://schemas.microsoft.com/office/drawing/2014/main" id="{D22A9BE5-BC6C-B3EE-9671-121ACE85B83C}"/>
              </a:ext>
            </a:extLst>
          </p:cNvPr>
          <p:cNvPicPr>
            <a:picLocks noChangeAspect="1"/>
          </p:cNvPicPr>
          <p:nvPr/>
        </p:nvPicPr>
        <p:blipFill>
          <a:blip r:embed="rId8"/>
          <a:stretch>
            <a:fillRect/>
          </a:stretch>
        </p:blipFill>
        <p:spPr>
          <a:xfrm>
            <a:off x="1950945" y="2064568"/>
            <a:ext cx="8352244" cy="13412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5" y="2654765"/>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97008" y="45820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535838" y="1449339"/>
            <a:ext cx="5164775"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217815"/>
            <a:ext cx="320196" cy="436951"/>
            <a:chOff x="0" y="0"/>
            <a:chExt cx="126497" cy="1726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217815"/>
            <a:ext cx="320196" cy="436951"/>
            <a:chOff x="0" y="0"/>
            <a:chExt cx="126497" cy="1726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654765"/>
            <a:ext cx="2327029" cy="2805573"/>
            <a:chOff x="0" y="0"/>
            <a:chExt cx="919320" cy="11083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4" name="TextBox 34"/>
          <p:cNvSpPr txBox="1"/>
          <p:nvPr/>
        </p:nvSpPr>
        <p:spPr>
          <a:xfrm>
            <a:off x="476183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D1D06F64-F56B-53C5-1219-39AB68C7C4F3}"/>
              </a:ext>
            </a:extLst>
          </p:cNvPr>
          <p:cNvSpPr txBox="1"/>
          <p:nvPr/>
        </p:nvSpPr>
        <p:spPr>
          <a:xfrm>
            <a:off x="3836629" y="294112"/>
            <a:ext cx="4563191" cy="1477328"/>
          </a:xfrm>
          <a:prstGeom prst="rect">
            <a:avLst/>
          </a:prstGeom>
          <a:noFill/>
        </p:spPr>
        <p:txBody>
          <a:bodyPr wrap="square">
            <a:spAutoFit/>
          </a:bodyPr>
          <a:lstStyle/>
          <a:p>
            <a:pPr algn="ctr"/>
            <a:r>
              <a:rPr lang="en-GB"/>
              <a:t>Risk: </a:t>
            </a:r>
          </a:p>
          <a:p>
            <a:pPr algn="ctr"/>
            <a:r>
              <a:rPr lang="en-GB"/>
              <a:t>Meeting regulatory requirements for operating a childcare facility, such as licensing, safety standards, and staff-to-child ratios, may pose challenges.</a:t>
            </a:r>
          </a:p>
        </p:txBody>
      </p:sp>
      <p:sp>
        <p:nvSpPr>
          <p:cNvPr id="42" name="TextBox 41">
            <a:extLst>
              <a:ext uri="{FF2B5EF4-FFF2-40B4-BE49-F238E27FC236}">
                <a16:creationId xmlns:a16="http://schemas.microsoft.com/office/drawing/2014/main" id="{58DA661D-957D-0146-F69B-E39A2CD5707F}"/>
              </a:ext>
            </a:extLst>
          </p:cNvPr>
          <p:cNvSpPr txBox="1"/>
          <p:nvPr/>
        </p:nvSpPr>
        <p:spPr>
          <a:xfrm>
            <a:off x="1178385" y="3432407"/>
            <a:ext cx="1917441"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Partner with legal and regulatory experts to ensure full compliance with local and state regulations.</a:t>
            </a:r>
          </a:p>
        </p:txBody>
      </p:sp>
      <p:sp>
        <p:nvSpPr>
          <p:cNvPr id="44" name="TextBox 43">
            <a:extLst>
              <a:ext uri="{FF2B5EF4-FFF2-40B4-BE49-F238E27FC236}">
                <a16:creationId xmlns:a16="http://schemas.microsoft.com/office/drawing/2014/main" id="{24227492-819F-D0BC-147A-19136C89F97F}"/>
              </a:ext>
            </a:extLst>
          </p:cNvPr>
          <p:cNvSpPr txBox="1"/>
          <p:nvPr/>
        </p:nvSpPr>
        <p:spPr>
          <a:xfrm>
            <a:off x="5089881" y="3452513"/>
            <a:ext cx="2116728" cy="1323439"/>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Allocate sufficient time and resources for obtaining necessary permits and certifications.</a:t>
            </a:r>
          </a:p>
        </p:txBody>
      </p:sp>
      <p:sp>
        <p:nvSpPr>
          <p:cNvPr id="46" name="TextBox 45">
            <a:extLst>
              <a:ext uri="{FF2B5EF4-FFF2-40B4-BE49-F238E27FC236}">
                <a16:creationId xmlns:a16="http://schemas.microsoft.com/office/drawing/2014/main" id="{39DA7741-82F3-6751-7CCB-428D152A13FE}"/>
              </a:ext>
            </a:extLst>
          </p:cNvPr>
          <p:cNvSpPr txBox="1"/>
          <p:nvPr/>
        </p:nvSpPr>
        <p:spPr>
          <a:xfrm>
            <a:off x="9085796" y="3227392"/>
            <a:ext cx="2012295"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Regularly review and update policies and procedures to maintain compliance with evolving regulations.</a:t>
            </a:r>
          </a:p>
        </p:txBody>
      </p:sp>
      <p:pic>
        <p:nvPicPr>
          <p:cNvPr id="15" name="Picture 14">
            <a:extLst>
              <a:ext uri="{FF2B5EF4-FFF2-40B4-BE49-F238E27FC236}">
                <a16:creationId xmlns:a16="http://schemas.microsoft.com/office/drawing/2014/main" id="{A11125AE-F99D-1C38-13A0-3F5B343B841A}"/>
              </a:ext>
            </a:extLst>
          </p:cNvPr>
          <p:cNvPicPr>
            <a:picLocks noChangeAspect="1"/>
          </p:cNvPicPr>
          <p:nvPr/>
        </p:nvPicPr>
        <p:blipFill>
          <a:blip r:embed="rId8"/>
          <a:stretch>
            <a:fillRect/>
          </a:stretch>
        </p:blipFill>
        <p:spPr>
          <a:xfrm>
            <a:off x="1897654" y="2005413"/>
            <a:ext cx="8352244" cy="13412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4292014" y="2796556"/>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966250" y="2044012"/>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4">
              <a:extLst>
                <a:ext uri="{96DAC541-7B7A-43D3-8B79-37D633B846F1}">
                  <asvg:svgBlip xmlns:asvg="http://schemas.microsoft.com/office/drawing/2016/SVG/main" r:embed="rId5"/>
                </a:ext>
              </a:extLst>
            </a:blip>
            <a:stretch>
              <a:fillRect/>
            </a:stretch>
          </a:blipFill>
          <a:ln>
            <a:solidFill>
              <a:schemeClr val="tx1">
                <a:lumMod val="50000"/>
                <a:lumOff val="50000"/>
              </a:schemeClr>
            </a:solidFill>
          </a:ln>
        </p:spPr>
        <p:txBody>
          <a:bodyPr/>
          <a:lstStyle/>
          <a:p>
            <a:endParaRPr lang="en-GB"/>
          </a:p>
        </p:txBody>
      </p:sp>
      <p:sp>
        <p:nvSpPr>
          <p:cNvPr id="6" name="TextBox 6"/>
          <p:cNvSpPr txBox="1"/>
          <p:nvPr/>
        </p:nvSpPr>
        <p:spPr>
          <a:xfrm>
            <a:off x="255639" y="241718"/>
            <a:ext cx="11250561" cy="1415772"/>
          </a:xfrm>
          <a:prstGeom prst="rect">
            <a:avLst/>
          </a:prstGeom>
        </p:spPr>
        <p:txBody>
          <a:bodyPr wrap="square" lIns="0" tIns="0" rIns="0" bIns="0" rtlCol="0" anchor="t">
            <a:spAutoFit/>
          </a:bodyPr>
          <a:lstStyle/>
          <a:p>
            <a:pPr algn="ctr" defTabSz="609630">
              <a:lnSpc>
                <a:spcPts val="7200"/>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COST</a:t>
            </a:r>
            <a:endParaRPr lang="en-GB"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a:p>
            <a:pPr algn="just" defTabSz="609630"/>
            <a:endParaRPr lang="en-GB" sz="1600">
              <a:latin typeface="Times New Roman" panose="02020603050405020304" pitchFamily="18" charset="0"/>
              <a:cs typeface="Times New Roman" panose="02020603050405020304" pitchFamily="18" charset="0"/>
            </a:endParaRPr>
          </a:p>
          <a:p>
            <a:pPr algn="just" defTabSz="609630"/>
            <a:endParaRPr lang="en-US" sz="1600">
              <a:latin typeface="Times New Roman" panose="02020603050405020304" pitchFamily="18" charset="0"/>
              <a:cs typeface="Times New Roman" panose="02020603050405020304" pitchFamily="18" charset="0"/>
            </a:endParaRPr>
          </a:p>
        </p:txBody>
      </p:sp>
      <p:grpSp>
        <p:nvGrpSpPr>
          <p:cNvPr id="8" name="Group 8"/>
          <p:cNvGrpSpPr/>
          <p:nvPr/>
        </p:nvGrpSpPr>
        <p:grpSpPr>
          <a:xfrm>
            <a:off x="8540713" y="2531825"/>
            <a:ext cx="2486027" cy="1655356"/>
            <a:chOff x="0" y="-9525"/>
            <a:chExt cx="4972054" cy="3310712"/>
          </a:xfrm>
        </p:grpSpPr>
        <p:sp>
          <p:nvSpPr>
            <p:cNvPr id="9" name="TextBox 9"/>
            <p:cNvSpPr txBox="1"/>
            <p:nvPr/>
          </p:nvSpPr>
          <p:spPr>
            <a:xfrm>
              <a:off x="0" y="-9525"/>
              <a:ext cx="4972054"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0" name="TextBox 10"/>
            <p:cNvSpPr txBox="1"/>
            <p:nvPr/>
          </p:nvSpPr>
          <p:spPr>
            <a:xfrm>
              <a:off x="0" y="780367"/>
              <a:ext cx="4972054" cy="252082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Ongoing operational costs including staff salaries, utilities, and supplies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a:t>
              </a: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4807581" y="3493977"/>
            <a:ext cx="2700095" cy="1911836"/>
            <a:chOff x="0" y="-9525"/>
            <a:chExt cx="5400189" cy="3823672"/>
          </a:xfrm>
        </p:grpSpPr>
        <p:sp>
          <p:nvSpPr>
            <p:cNvPr id="12" name="TextBox 12"/>
            <p:cNvSpPr txBox="1"/>
            <p:nvPr/>
          </p:nvSpPr>
          <p:spPr>
            <a:xfrm>
              <a:off x="0" y="-9525"/>
              <a:ext cx="5400189"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3" name="TextBox 13"/>
            <p:cNvSpPr txBox="1"/>
            <p:nvPr/>
          </p:nvSpPr>
          <p:spPr>
            <a:xfrm>
              <a:off x="0" y="780367"/>
              <a:ext cx="5400189" cy="303378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Initial setup costs for facility renovation, equipment purchase, and staff recruitment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a:t>
              </a:r>
              <a:endParaRPr lang="en-US" sz="1600">
                <a:latin typeface="Times New Roman" panose="02020603050405020304" pitchFamily="18" charset="0"/>
                <a:cs typeface="Times New Roman" panose="02020603050405020304" pitchFamily="18" charset="0"/>
              </a:endParaRP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pic>
        <p:nvPicPr>
          <p:cNvPr id="4" name="Picture 3">
            <a:extLst>
              <a:ext uri="{FF2B5EF4-FFF2-40B4-BE49-F238E27FC236}">
                <a16:creationId xmlns:a16="http://schemas.microsoft.com/office/drawing/2014/main" id="{C05C4E61-5E59-5D44-B3A8-A9A5B57AD4A9}"/>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339456" y="3165647"/>
            <a:ext cx="3450635" cy="3450635"/>
          </a:xfrm>
          <a:prstGeom prst="rect">
            <a:avLst/>
          </a:prstGeom>
        </p:spPr>
      </p:pic>
      <p:sp>
        <p:nvSpPr>
          <p:cNvPr id="5" name="TextBox 4">
            <a:extLst>
              <a:ext uri="{FF2B5EF4-FFF2-40B4-BE49-F238E27FC236}">
                <a16:creationId xmlns:a16="http://schemas.microsoft.com/office/drawing/2014/main" id="{548CB614-FC95-A9B6-7CDF-14286829347A}"/>
              </a:ext>
            </a:extLst>
          </p:cNvPr>
          <p:cNvSpPr txBox="1"/>
          <p:nvPr/>
        </p:nvSpPr>
        <p:spPr>
          <a:xfrm>
            <a:off x="409808" y="3630232"/>
            <a:ext cx="3054291" cy="2308324"/>
          </a:xfrm>
          <a:prstGeom prst="rect">
            <a:avLst/>
          </a:prstGeom>
          <a:noFill/>
        </p:spPr>
        <p:txBody>
          <a:bodyPr wrap="square" rtlCol="0">
            <a:spAutoFit/>
          </a:bodyPr>
          <a:lstStyle/>
          <a:p>
            <a:pPr algn="ctr"/>
            <a:endParaRPr lang="en-GB" sz="1600">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 may be described as the amount of money or resources spent on acquiring, producing, maintaining, or consuming products or services. It reflects the sacrifice taken to attain something valuable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 </a:t>
            </a:r>
            <a:endParaRPr lang="en-GB" sz="1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0369B-BA78-47C7-F4A3-65F2064D6F42}"/>
              </a:ext>
            </a:extLst>
          </p:cNvPr>
          <p:cNvSpPr>
            <a:spLocks noGrp="1"/>
          </p:cNvSpPr>
          <p:nvPr>
            <p:ph type="title"/>
          </p:nvPr>
        </p:nvSpPr>
        <p:spPr>
          <a:xfrm>
            <a:off x="838200" y="365126"/>
            <a:ext cx="10515600" cy="1094740"/>
          </a:xfrm>
        </p:spPr>
        <p:txBody>
          <a:bodyPr vert="horz" lIns="91440" tIns="45720" rIns="91440" bIns="45720" rtlCol="0" anchor="ctr">
            <a:normAutofit/>
          </a:bodyPr>
          <a:lstStyle/>
          <a:p>
            <a:pPr algn="ctr"/>
            <a:r>
              <a:rPr lang="en-US" sz="36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ESTIMATED</a:t>
            </a:r>
            <a:r>
              <a:rPr lang="en-US" sz="34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COSTS</a:t>
            </a:r>
            <a:br>
              <a:rPr lang="en-US" sz="3400" kern="1200">
                <a:solidFill>
                  <a:schemeClr val="bg1"/>
                </a:solidFill>
                <a:latin typeface="Times New Roman" panose="02020603050405020304" pitchFamily="18" charset="0"/>
                <a:cs typeface="Times New Roman" panose="02020603050405020304" pitchFamily="18" charset="0"/>
              </a:rPr>
            </a:br>
            <a:endParaRPr lang="en-US" sz="3400" kern="1200">
              <a:solidFill>
                <a:schemeClr val="bg1"/>
              </a:solidFill>
              <a:latin typeface="Times New Roman" panose="02020603050405020304" pitchFamily="18" charset="0"/>
              <a:cs typeface="Times New Roman" panose="02020603050405020304" pitchFamily="18" charset="0"/>
            </a:endParaRPr>
          </a:p>
        </p:txBody>
      </p:sp>
      <p:sp useBgFill="1">
        <p:nvSpPr>
          <p:cNvPr id="16" name="Rectangle 15">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123BE9-2A3E-FC55-839C-C64CC2732D7D}"/>
              </a:ext>
            </a:extLst>
          </p:cNvPr>
          <p:cNvSpPr>
            <a:spLocks noGrp="1"/>
          </p:cNvSpPr>
          <p:nvPr>
            <p:ph idx="1"/>
          </p:nvPr>
        </p:nvSpPr>
        <p:spPr>
          <a:xfrm>
            <a:off x="838200" y="2100579"/>
            <a:ext cx="5995219" cy="4664015"/>
          </a:xfrm>
        </p:spPr>
        <p:txBody>
          <a:bodyPr vert="horz" lIns="91440" tIns="45720" rIns="91440" bIns="45720" rtlCol="0" anchor="ctr">
            <a:normAutofit/>
          </a:bodyPr>
          <a:lstStyle/>
          <a:p>
            <a:r>
              <a:rPr lang="en-US" sz="1800">
                <a:latin typeface="Times New Roman" panose="02020603050405020304" pitchFamily="18" charset="0"/>
                <a:cs typeface="Times New Roman" panose="02020603050405020304" pitchFamily="18" charset="0"/>
              </a:rPr>
              <a:t>Facility Renovation: £10,000 - £20,000</a:t>
            </a:r>
          </a:p>
          <a:p>
            <a:r>
              <a:rPr lang="en-US" sz="1800">
                <a:latin typeface="Times New Roman" panose="02020603050405020304" pitchFamily="18" charset="0"/>
                <a:cs typeface="Times New Roman" panose="02020603050405020304" pitchFamily="18" charset="0"/>
              </a:rPr>
              <a:t>Staff Training (sub-contractors, recruiters): £1,000 - £3,000</a:t>
            </a:r>
          </a:p>
          <a:p>
            <a:r>
              <a:rPr lang="en-US" sz="1800">
                <a:latin typeface="Times New Roman" panose="02020603050405020304" pitchFamily="18" charset="0"/>
                <a:cs typeface="Times New Roman" panose="02020603050405020304" pitchFamily="18" charset="0"/>
              </a:rPr>
              <a:t>Equipment Purchase: £5,000 - £10,000</a:t>
            </a:r>
          </a:p>
          <a:p>
            <a:r>
              <a:rPr lang="en-US" sz="1800">
                <a:latin typeface="Times New Roman" panose="02020603050405020304" pitchFamily="18" charset="0"/>
                <a:cs typeface="Times New Roman" panose="02020603050405020304" pitchFamily="18" charset="0"/>
              </a:rPr>
              <a:t>Technology Integration: £3,000 - £5,000</a:t>
            </a:r>
          </a:p>
          <a:p>
            <a:r>
              <a:rPr lang="en-US" sz="1800">
                <a:latin typeface="Times New Roman" panose="02020603050405020304" pitchFamily="18" charset="0"/>
                <a:cs typeface="Times New Roman" panose="02020603050405020304" pitchFamily="18" charset="0"/>
              </a:rPr>
              <a:t>Licensing and Permits: £1,000 - £2,000</a:t>
            </a:r>
          </a:p>
          <a:p>
            <a:r>
              <a:rPr lang="en-US" sz="1800">
                <a:latin typeface="Times New Roman" panose="02020603050405020304" pitchFamily="18" charset="0"/>
                <a:cs typeface="Times New Roman" panose="02020603050405020304" pitchFamily="18" charset="0"/>
              </a:rPr>
              <a:t>Monthly Staff Salaries: £8,000 - £12,000</a:t>
            </a:r>
          </a:p>
          <a:p>
            <a:r>
              <a:rPr lang="en-US" sz="1800">
                <a:latin typeface="Times New Roman" panose="02020603050405020304" pitchFamily="18" charset="0"/>
                <a:cs typeface="Times New Roman" panose="02020603050405020304" pitchFamily="18" charset="0"/>
              </a:rPr>
              <a:t>Monthly Utilities: £500 - £1,000</a:t>
            </a:r>
          </a:p>
          <a:p>
            <a:r>
              <a:rPr lang="en-US" sz="1800">
                <a:latin typeface="Times New Roman" panose="02020603050405020304" pitchFamily="18" charset="0"/>
                <a:cs typeface="Times New Roman" panose="02020603050405020304" pitchFamily="18" charset="0"/>
              </a:rPr>
              <a:t>Supplies and Maintenance: £1,000 - £2,000</a:t>
            </a:r>
          </a:p>
          <a:p>
            <a:r>
              <a:rPr lang="en-US" sz="1800">
                <a:latin typeface="Times New Roman" panose="02020603050405020304" pitchFamily="18" charset="0"/>
                <a:cs typeface="Times New Roman" panose="02020603050405020304" pitchFamily="18" charset="0"/>
              </a:rPr>
              <a:t>Insurance: £2,000 - £3,000 annually</a:t>
            </a:r>
          </a:p>
          <a:p>
            <a:r>
              <a:rPr lang="en-US" sz="1800">
                <a:latin typeface="Times New Roman" panose="02020603050405020304" pitchFamily="18" charset="0"/>
                <a:cs typeface="Times New Roman" panose="02020603050405020304" pitchFamily="18" charset="0"/>
              </a:rPr>
              <a:t>Marketing and Promotion: £1,000 - £3,000</a:t>
            </a:r>
          </a:p>
          <a:p>
            <a:r>
              <a:rPr lang="en-US" sz="1800">
                <a:latin typeface="Times New Roman" panose="02020603050405020304" pitchFamily="18" charset="0"/>
                <a:cs typeface="Times New Roman" panose="02020603050405020304" pitchFamily="18" charset="0"/>
              </a:rPr>
              <a:t>Miscellaneous Expenses: £2,000 - £4,000</a:t>
            </a:r>
          </a:p>
          <a:p>
            <a:r>
              <a:rPr lang="en-US" sz="1800">
                <a:latin typeface="Times New Roman" panose="02020603050405020304" pitchFamily="18" charset="0"/>
                <a:cs typeface="Times New Roman" panose="02020603050405020304" pitchFamily="18" charset="0"/>
              </a:rPr>
              <a:t>Contingency Fund: 10% of total estimated costs</a:t>
            </a:r>
          </a:p>
          <a:p>
            <a:endParaRPr lang="en-US" sz="1800"/>
          </a:p>
        </p:txBody>
      </p:sp>
      <p:sp>
        <p:nvSpPr>
          <p:cNvPr id="9" name="TextBox 8">
            <a:extLst>
              <a:ext uri="{FF2B5EF4-FFF2-40B4-BE49-F238E27FC236}">
                <a16:creationId xmlns:a16="http://schemas.microsoft.com/office/drawing/2014/main" id="{161C15DF-DEB6-A036-D1EC-5F9F000A6973}"/>
              </a:ext>
            </a:extLst>
          </p:cNvPr>
          <p:cNvSpPr txBox="1"/>
          <p:nvPr/>
        </p:nvSpPr>
        <p:spPr>
          <a:xfrm>
            <a:off x="6961238" y="2100579"/>
            <a:ext cx="4392561" cy="407638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 £65,000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Contingency Fund = 10% of £65,000 = £6,500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(including Contingency Fund) = £71,500</a:t>
            </a:r>
          </a:p>
        </p:txBody>
      </p:sp>
    </p:spTree>
    <p:extLst>
      <p:ext uri="{BB962C8B-B14F-4D97-AF65-F5344CB8AC3E}">
        <p14:creationId xmlns:p14="http://schemas.microsoft.com/office/powerpoint/2010/main" val="161189651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Content Placeholder 4" descr="A diagram of a market influencer&#10;&#10;Description automatically generated">
            <a:extLst>
              <a:ext uri="{FF2B5EF4-FFF2-40B4-BE49-F238E27FC236}">
                <a16:creationId xmlns:a16="http://schemas.microsoft.com/office/drawing/2014/main" id="{126082E0-124B-DBBD-5ABC-46B03AD99861}"/>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tretch>
            <a:fillRect/>
          </a:stretch>
        </p:blipFill>
        <p:spPr>
          <a:xfrm>
            <a:off x="1317522" y="0"/>
            <a:ext cx="9180781" cy="6885586"/>
          </a:xfrm>
          <a:prstGeom prst="rect">
            <a:avLst/>
          </a:prstGeom>
        </p:spPr>
      </p:pic>
    </p:spTree>
    <p:extLst>
      <p:ext uri="{BB962C8B-B14F-4D97-AF65-F5344CB8AC3E}">
        <p14:creationId xmlns:p14="http://schemas.microsoft.com/office/powerpoint/2010/main" val="3961243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Freeform 2"/>
          <p:cNvSpPr/>
          <p:nvPr/>
        </p:nvSpPr>
        <p:spPr>
          <a:xfrm>
            <a:off x="3438956" y="4899809"/>
            <a:ext cx="5314090" cy="2657045"/>
          </a:xfrm>
          <a:custGeom>
            <a:avLst/>
            <a:gdLst/>
            <a:ahLst/>
            <a:cxnLst/>
            <a:rect l="l" t="t" r="r" b="b"/>
            <a:pathLst>
              <a:path w="7971135" h="3985567">
                <a:moveTo>
                  <a:pt x="0" y="0"/>
                </a:moveTo>
                <a:lnTo>
                  <a:pt x="7971134" y="0"/>
                </a:lnTo>
                <a:lnTo>
                  <a:pt x="7971134" y="3985568"/>
                </a:lnTo>
                <a:lnTo>
                  <a:pt x="0" y="39855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3576485" y="413979"/>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SWOT </a:t>
            </a: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ANALYSIS</a:t>
            </a:r>
            <a:endPar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5" name="Table 5"/>
          <p:cNvGraphicFramePr>
            <a:graphicFrameLocks noGrp="1"/>
          </p:cNvGraphicFramePr>
          <p:nvPr>
            <p:extLst>
              <p:ext uri="{D42A27DB-BD31-4B8C-83A1-F6EECF244321}">
                <p14:modId xmlns:p14="http://schemas.microsoft.com/office/powerpoint/2010/main" val="749701413"/>
              </p:ext>
            </p:extLst>
          </p:nvPr>
        </p:nvGraphicFramePr>
        <p:xfrm>
          <a:off x="685800" y="1958192"/>
          <a:ext cx="10820400" cy="3233293"/>
        </p:xfrm>
        <a:graphic>
          <a:graphicData uri="http://schemas.openxmlformats.org/drawingml/2006/table">
            <a:tbl>
              <a:tblPr>
                <a:effectLst>
                  <a:outerShdw blurRad="50800" dist="38100" dir="5400000" algn="t" rotWithShape="0">
                    <a:prstClr val="black">
                      <a:alpha val="40000"/>
                    </a:prstClr>
                  </a:outerShdw>
                </a:effectLst>
                <a:tableStyleId>{D7AC3CCA-C797-4891-BE02-D94E43425B78}</a:tableStyleId>
              </a:tblPr>
              <a:tblGrid>
                <a:gridCol w="2641568">
                  <a:extLst>
                    <a:ext uri="{9D8B030D-6E8A-4147-A177-3AD203B41FA5}">
                      <a16:colId xmlns:a16="http://schemas.microsoft.com/office/drawing/2014/main" val="20000"/>
                    </a:ext>
                  </a:extLst>
                </a:gridCol>
                <a:gridCol w="2641568">
                  <a:extLst>
                    <a:ext uri="{9D8B030D-6E8A-4147-A177-3AD203B41FA5}">
                      <a16:colId xmlns:a16="http://schemas.microsoft.com/office/drawing/2014/main" val="20001"/>
                    </a:ext>
                  </a:extLst>
                </a:gridCol>
                <a:gridCol w="2641568">
                  <a:extLst>
                    <a:ext uri="{9D8B030D-6E8A-4147-A177-3AD203B41FA5}">
                      <a16:colId xmlns:a16="http://schemas.microsoft.com/office/drawing/2014/main" val="20002"/>
                    </a:ext>
                  </a:extLst>
                </a:gridCol>
                <a:gridCol w="2895696">
                  <a:extLst>
                    <a:ext uri="{9D8B030D-6E8A-4147-A177-3AD203B41FA5}">
                      <a16:colId xmlns:a16="http://schemas.microsoft.com/office/drawing/2014/main" val="20003"/>
                    </a:ext>
                  </a:extLst>
                </a:gridCol>
              </a:tblGrid>
              <a:tr h="1044321">
                <a:tc>
                  <a:txBody>
                    <a:bodyPr/>
                    <a:lstStyle/>
                    <a:p>
                      <a:pPr algn="ctr">
                        <a:lnSpc>
                          <a:spcPts val="4200"/>
                        </a:lnSpc>
                        <a:defRPr/>
                      </a:pPr>
                      <a:r>
                        <a:rPr lang="en-US" sz="2000" b="1">
                          <a:solidFill>
                            <a:schemeClr val="tx1"/>
                          </a:solidFill>
                        </a:rPr>
                        <a:t>S</a:t>
                      </a:r>
                      <a:endParaRPr lang="en-US" sz="700" b="1">
                        <a:solidFill>
                          <a:schemeClr val="tx1"/>
                        </a:solidFill>
                      </a:endParaRPr>
                    </a:p>
                    <a:p>
                      <a:pPr algn="ctr">
                        <a:lnSpc>
                          <a:spcPts val="4200"/>
                        </a:lnSpc>
                      </a:pPr>
                      <a:r>
                        <a:rPr lang="en-US" sz="2000" b="1">
                          <a:solidFill>
                            <a:schemeClr val="tx1"/>
                          </a:solidFill>
                        </a:rPr>
                        <a:t>(Strengths</a:t>
                      </a:r>
                      <a:r>
                        <a:rPr lang="en-US" sz="2000" b="1">
                          <a:solidFill>
                            <a:srgbClr val="D8ECFF"/>
                          </a:solidFill>
                        </a:rPr>
                        <a:t>)</a:t>
                      </a:r>
                      <a:endParaRPr lang="en-US" sz="2000" b="1">
                        <a:solidFill>
                          <a:srgbClr val="D8ECFF"/>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W</a:t>
                      </a:r>
                      <a:endParaRPr lang="en-US" sz="700" b="1">
                        <a:solidFill>
                          <a:schemeClr val="tx1"/>
                        </a:solidFill>
                      </a:endParaRPr>
                    </a:p>
                    <a:p>
                      <a:pPr algn="ctr">
                        <a:lnSpc>
                          <a:spcPts val="4200"/>
                        </a:lnSpc>
                      </a:pPr>
                      <a:r>
                        <a:rPr lang="en-US" sz="2000" b="1">
                          <a:solidFill>
                            <a:schemeClr val="tx1"/>
                          </a:solidFill>
                        </a:rPr>
                        <a:t>(Weaknesses)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O</a:t>
                      </a:r>
                      <a:endParaRPr lang="en-US" sz="700" b="1">
                        <a:solidFill>
                          <a:schemeClr val="tx1"/>
                        </a:solidFill>
                      </a:endParaRPr>
                    </a:p>
                    <a:p>
                      <a:pPr algn="ctr">
                        <a:lnSpc>
                          <a:spcPts val="4200"/>
                        </a:lnSpc>
                      </a:pPr>
                      <a:r>
                        <a:rPr lang="en-US" sz="2000" b="1">
                          <a:solidFill>
                            <a:schemeClr val="tx1"/>
                          </a:solidFill>
                        </a:rPr>
                        <a:t>(Opportunities)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T</a:t>
                      </a:r>
                      <a:endParaRPr lang="en-US" sz="700" b="1">
                        <a:solidFill>
                          <a:schemeClr val="tx1"/>
                        </a:solidFill>
                      </a:endParaRPr>
                    </a:p>
                    <a:p>
                      <a:pPr algn="ctr">
                        <a:lnSpc>
                          <a:spcPts val="4200"/>
                        </a:lnSpc>
                      </a:pPr>
                      <a:r>
                        <a:rPr lang="en-US" sz="2000" b="1">
                          <a:solidFill>
                            <a:schemeClr val="tx1"/>
                          </a:solidFill>
                        </a:rPr>
                        <a:t>(Threats)</a:t>
                      </a:r>
                      <a:endParaRPr lang="en-US" sz="2000" b="1">
                        <a:solidFill>
                          <a:schemeClr val="tx1"/>
                        </a:solidFill>
                        <a:latin typeface="TT Firs Neue Bold"/>
                      </a:endParaRPr>
                    </a:p>
                  </a:txBody>
                  <a:tcPr marL="127000" marR="127000" marT="127000" marB="127000" anchor="ctr"/>
                </a:tc>
                <a:extLst>
                  <a:ext uri="{0D108BD9-81ED-4DB2-BD59-A6C34878D82A}">
                    <a16:rowId xmlns:a16="http://schemas.microsoft.com/office/drawing/2014/main" val="10000"/>
                  </a:ext>
                </a:extLst>
              </a:tr>
              <a:tr h="1897297">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Convenient childcare solution, potential for increased gym membership retention.</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High initial setup costs, dependence on market demand.</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Collaboration with local schools or community organizations, expanding services to other gyms.</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Competition from other childcare providers, changing consumer preferences.</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extLst>
                  <a:ext uri="{0D108BD9-81ED-4DB2-BD59-A6C34878D82A}">
                    <a16:rowId xmlns:a16="http://schemas.microsoft.com/office/drawing/2014/main" val="1000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White puzzle with one red piece">
            <a:extLst>
              <a:ext uri="{FF2B5EF4-FFF2-40B4-BE49-F238E27FC236}">
                <a16:creationId xmlns:a16="http://schemas.microsoft.com/office/drawing/2014/main" id="{8A11345A-A6C1-0A5A-1E21-2007E8FF5053}"/>
              </a:ext>
            </a:extLst>
          </p:cNvPr>
          <p:cNvPicPr>
            <a:picLocks noChangeAspect="1"/>
          </p:cNvPicPr>
          <p:nvPr/>
        </p:nvPicPr>
        <p:blipFill rotWithShape="1">
          <a:blip r:embed="rId2">
            <a:grayscl/>
          </a:blip>
          <a:srcRect l="28615" r="27010"/>
          <a:stretch/>
        </p:blipFill>
        <p:spPr>
          <a:xfrm>
            <a:off x="-1" y="-2"/>
            <a:ext cx="5410198" cy="6858002"/>
          </a:xfrm>
          <a:prstGeom prst="rect">
            <a:avLst/>
          </a:prstGeom>
        </p:spPr>
      </p:pic>
      <p:sp useBgFill="1">
        <p:nvSpPr>
          <p:cNvPr id="64" name="Rectangle 6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43D3-9C53-DD9A-A8EE-1E7650754516}"/>
              </a:ext>
            </a:extLst>
          </p:cNvPr>
          <p:cNvSpPr>
            <a:spLocks noGrp="1"/>
          </p:cNvSpPr>
          <p:nvPr>
            <p:ph type="title"/>
          </p:nvPr>
        </p:nvSpPr>
        <p:spPr>
          <a:xfrm>
            <a:off x="6115317" y="405685"/>
            <a:ext cx="5464968" cy="1559301"/>
          </a:xfrm>
        </p:spPr>
        <p:txBody>
          <a:bodyPr>
            <a:normAutofit/>
          </a:bodyPr>
          <a:lstStyle/>
          <a:p>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F130E26-4D17-DE2F-8514-958A1C702FD0}"/>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Times New Roman" panose="02020603050405020304" pitchFamily="18" charset="0"/>
                <a:ea typeface="+mn-lt"/>
                <a:cs typeface="Times New Roman" panose="02020603050405020304" pitchFamily="18" charset="0"/>
              </a:rPr>
              <a:t>By offering childcare services, our Gym aims to transform the fitness experience for families in our community. Through this initiative, we aspire to empower individuals to prioritise their health and well-being, fostering a supportive and inclusive fitness culture.</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4229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2"/>
          <p:cNvSpPr txBox="1"/>
          <p:nvPr/>
        </p:nvSpPr>
        <p:spPr>
          <a:xfrm>
            <a:off x="3628438" y="217212"/>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REFERENCES</a:t>
            </a:r>
            <a:endParaRPr lang="en-US"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3D8C70D-C82A-51AF-004B-ADCE7D0EB4F4}"/>
              </a:ext>
            </a:extLst>
          </p:cNvPr>
          <p:cNvSpPr txBox="1"/>
          <p:nvPr/>
        </p:nvSpPr>
        <p:spPr>
          <a:xfrm>
            <a:off x="147484" y="1140542"/>
            <a:ext cx="11139947" cy="5710025"/>
          </a:xfrm>
          <a:prstGeom prst="rect">
            <a:avLst/>
          </a:prstGeom>
          <a:noFill/>
        </p:spPr>
        <p:txBody>
          <a:bodyPr wrap="square" lIns="91440" tIns="45720" rIns="91440" bIns="45720" rtlCol="0" anchor="t">
            <a:spAutoFit/>
          </a:bodyPr>
          <a:lstStyle/>
          <a:p>
            <a:pPr>
              <a:lnSpc>
                <a:spcPct val="107000"/>
              </a:lnSpc>
              <a:spcAft>
                <a:spcPts val="800"/>
              </a:spcAft>
            </a:pP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a:ea typeface="Calibri"/>
                <a:cs typeface="Times New Roman"/>
              </a:rPr>
              <a:t>Anderson, R. (2021). "Risk Management in Youth Activities: A Comprehensive Approach." Project Management Journal, 30(2), 67-80.</a:t>
            </a:r>
          </a:p>
          <a:p>
            <a:pPr marL="342900" lvl="0" indent="-342900">
              <a:lnSpc>
                <a:spcPct val="107000"/>
              </a:lnSpc>
              <a:buFont typeface="+mj-lt"/>
              <a:buAutoNum type="arabicPeriod"/>
            </a:pPr>
            <a:r>
              <a:rPr lang="en-GB" sz="1600" kern="100">
                <a:effectLst/>
                <a:latin typeface="Times New Roman"/>
                <a:ea typeface="Calibri"/>
                <a:cs typeface="Times New Roman"/>
              </a:rPr>
              <a:t>Clark, D., &amp; Miller, G. (2019). "Effective Safeguarding Protocols in Child-Centric Organizations." Journal of Child Welfare, 22(1), 78-91.</a:t>
            </a:r>
          </a:p>
          <a:p>
            <a:pPr marL="342900" lvl="0" indent="-342900">
              <a:lnSpc>
                <a:spcPct val="107000"/>
              </a:lnSpc>
              <a:buFont typeface="+mj-lt"/>
              <a:buAutoNum type="arabicPeriod"/>
            </a:pPr>
            <a:r>
              <a:rPr lang="en-US" sz="1600" kern="100">
                <a:effectLst/>
                <a:latin typeface="Times New Roman"/>
                <a:ea typeface="Calibri"/>
                <a:cs typeface="Times New Roman"/>
              </a:rPr>
              <a:t>Conrad, A., (2022), </a:t>
            </a:r>
            <a:r>
              <a:rPr lang="en-GB" sz="1600" kern="100">
                <a:effectLst/>
                <a:latin typeface="Times New Roman"/>
                <a:ea typeface="Calibri"/>
                <a:cs typeface="Times New Roman"/>
              </a:rPr>
              <a:t>What Is a Project Timeline? Here’s How To Make One. </a:t>
            </a:r>
            <a:r>
              <a:rPr lang="en-GB" sz="1600" u="sng" kern="100">
                <a:solidFill>
                  <a:srgbClr val="0563C1"/>
                </a:solidFill>
                <a:effectLst/>
                <a:latin typeface="Times New Roman"/>
                <a:ea typeface="Calibri"/>
                <a:cs typeface="Times New Roman"/>
                <a:hlinkClick r:id="rId2"/>
              </a:rPr>
              <a:t>What Is a Project Timeline? Here’s How To Make One (With Examples!) | Capterra</a:t>
            </a:r>
            <a:endParaRPr lang="en-GB" sz="1600" kern="100">
              <a:effectLst/>
              <a:latin typeface="Times New Roman"/>
              <a:ea typeface="Calibri"/>
              <a:cs typeface="Times New Roman"/>
            </a:endParaRPr>
          </a:p>
          <a:p>
            <a:pPr marL="342900" lvl="0" indent="-342900">
              <a:lnSpc>
                <a:spcPct val="107000"/>
              </a:lnSpc>
              <a:buFont typeface="+mj-lt"/>
              <a:buAutoNum type="arabicPeriod"/>
            </a:pPr>
            <a:r>
              <a:rPr lang="en-US" sz="1600" kern="100">
                <a:effectLst/>
                <a:latin typeface="Times New Roman"/>
                <a:ea typeface="Calibri"/>
                <a:cs typeface="Times New Roman"/>
              </a:rPr>
              <a:t>Doran, G.T. (1981) There’s a S.M.A.R.T Way to Write Management’s Goals and Objectives, Management review (Saranac Lake, New York). American Management Association, pp. 35-36.</a:t>
            </a:r>
            <a:endParaRPr lang="en-GB" sz="1600" kern="100">
              <a:effectLst/>
              <a:latin typeface="Times New Roman"/>
              <a:ea typeface="Calibri"/>
              <a:cs typeface="Times New Roman"/>
            </a:endParaRPr>
          </a:p>
          <a:p>
            <a:pPr marL="342900" lvl="0" indent="-342900">
              <a:lnSpc>
                <a:spcPct val="107000"/>
              </a:lnSpc>
              <a:buFont typeface="+mj-lt"/>
              <a:buAutoNum type="arabicPeriod"/>
            </a:pPr>
            <a:r>
              <a:rPr lang="en-US" sz="1600" kern="100">
                <a:effectLst/>
                <a:latin typeface="Times New Roman"/>
                <a:ea typeface="Calibri"/>
                <a:cs typeface="Times New Roman"/>
              </a:rPr>
              <a:t>Heagney, J. (2016) Fundamentals of project management . Fifth edition. New York, :, AMACOM.</a:t>
            </a:r>
          </a:p>
          <a:p>
            <a:pPr marL="342900" lvl="0" indent="-342900">
              <a:lnSpc>
                <a:spcPct val="107000"/>
              </a:lnSpc>
              <a:buFont typeface="+mj-lt"/>
              <a:buAutoNum type="arabicPeriod"/>
            </a:pPr>
            <a:r>
              <a:rPr lang="en-GB" sz="1600" kern="100">
                <a:effectLst/>
                <a:latin typeface="Times New Roman"/>
                <a:ea typeface="Calibri"/>
                <a:cs typeface="Times New Roman"/>
              </a:rPr>
              <a:t>Horngren, C. T., Datar, S. M., &amp; Rajan, M. V., (2015), Cost Accounting: A Managerial Emphasis (15th ed.). Pearson.</a:t>
            </a:r>
          </a:p>
          <a:p>
            <a:pPr marL="342900" indent="-342900">
              <a:lnSpc>
                <a:spcPct val="107000"/>
              </a:lnSpc>
              <a:buFont typeface="+mj-lt"/>
              <a:buAutoNum type="arabicPeriod"/>
            </a:pPr>
            <a:r>
              <a:rPr lang="en-GB" sz="1600" kern="100">
                <a:effectLst/>
                <a:latin typeface="Times New Roman"/>
                <a:ea typeface="Calibri"/>
                <a:cs typeface="Times New Roman"/>
              </a:rPr>
              <a:t>John Stamey and Thomas Honeycutt, (2005),</a:t>
            </a:r>
            <a:r>
              <a:rPr lang="en-GB" sz="1600" kern="100">
                <a:latin typeface="Times New Roman"/>
                <a:ea typeface="Calibri"/>
                <a:cs typeface="Times New Roman"/>
              </a:rPr>
              <a:t> </a:t>
            </a:r>
            <a:r>
              <a:rPr lang="en-GB" sz="1600" kern="100">
                <a:effectLst/>
                <a:latin typeface="Times New Roman"/>
                <a:ea typeface="Calibri"/>
                <a:cs typeface="Times New Roman"/>
              </a:rPr>
              <a:t> Quad charts in software project management. J. </a:t>
            </a:r>
            <a:r>
              <a:rPr lang="en-GB" sz="1600" kern="100" err="1">
                <a:effectLst/>
                <a:latin typeface="Times New Roman"/>
                <a:ea typeface="Calibri"/>
                <a:cs typeface="Times New Roman"/>
              </a:rPr>
              <a:t>Comput</a:t>
            </a:r>
            <a:r>
              <a:rPr lang="en-GB" sz="1600" kern="100">
                <a:effectLst/>
                <a:latin typeface="Times New Roman"/>
                <a:ea typeface="Calibri"/>
                <a:cs typeface="Times New Roman"/>
              </a:rPr>
              <a:t>. Sci. Coll. 21, 2</a:t>
            </a:r>
            <a:r>
              <a:rPr lang="en-GB" sz="1600" kern="100">
                <a:latin typeface="Times New Roman"/>
                <a:ea typeface="Calibri"/>
                <a:cs typeface="Times New Roman"/>
              </a:rPr>
              <a:t> </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a:ea typeface="Calibri"/>
                <a:cs typeface="Times New Roman"/>
              </a:rPr>
              <a:t>Johnson, E., et al. (2018). "Screening Personnel for Child Safety: Best Practices and Challenges." Child Protection Quarterly, 5(4), 203-217.</a:t>
            </a:r>
          </a:p>
          <a:p>
            <a:pPr marL="342900" lvl="0" indent="-342900">
              <a:lnSpc>
                <a:spcPct val="107000"/>
              </a:lnSpc>
              <a:buFont typeface="+mj-lt"/>
              <a:buAutoNum type="arabicPeriod"/>
            </a:pPr>
            <a:r>
              <a:rPr lang="en-GB" sz="1600" kern="100">
                <a:effectLst/>
                <a:latin typeface="Times New Roman"/>
                <a:ea typeface="Calibri"/>
                <a:cs typeface="Times New Roman"/>
              </a:rPr>
              <a:t>Jones, B., &amp; Brown, C. (2020). "Ensuring Safety in Children's Clubs: A Comprehensive Approach." Safety Management Journal, 15(3), 112-125.</a:t>
            </a:r>
          </a:p>
          <a:p>
            <a:pPr marL="342900" lvl="0" indent="-342900">
              <a:lnSpc>
                <a:spcPct val="107000"/>
              </a:lnSpc>
              <a:buFont typeface="+mj-lt"/>
              <a:buAutoNum type="arabicPeriod"/>
            </a:pPr>
            <a:r>
              <a:rPr lang="en-US" sz="1600" kern="100">
                <a:effectLst/>
                <a:latin typeface="Times New Roman"/>
                <a:ea typeface="Calibri"/>
                <a:cs typeface="Times New Roman"/>
              </a:rPr>
              <a:t>Lock, D. (2013). Project Management (10th ed.). Routledge. </a:t>
            </a:r>
            <a:r>
              <a:rPr lang="en-US" sz="1600" u="sng" kern="100">
                <a:solidFill>
                  <a:srgbClr val="0563C1"/>
                </a:solidFill>
                <a:effectLst/>
                <a:latin typeface="Times New Roman"/>
                <a:ea typeface="Calibri"/>
                <a:cs typeface="Times New Roman"/>
                <a:hlinkClick r:id="rId3"/>
              </a:rPr>
              <a:t>https://doi.org/10.4324/9781315245911</a:t>
            </a:r>
            <a:endParaRPr lang="en-US" sz="1600" u="sng" kern="100">
              <a:solidFill>
                <a:srgbClr val="0563C1"/>
              </a:solidFill>
              <a:effectLst/>
              <a:latin typeface="Times New Roman"/>
              <a:ea typeface="Calibri"/>
              <a:cs typeface="Times New Roman"/>
            </a:endParaRPr>
          </a:p>
          <a:p>
            <a:pPr marL="342900" indent="-342900">
              <a:lnSpc>
                <a:spcPct val="107000"/>
              </a:lnSpc>
              <a:buAutoNum type="arabicPeriod"/>
            </a:pPr>
            <a:r>
              <a:rPr lang="en-GB" sz="1600" kern="100">
                <a:latin typeface="Times New Roman"/>
                <a:ea typeface="Calibri"/>
                <a:cs typeface="Times New Roman"/>
              </a:rPr>
              <a:t>Project Management Institute. (2017). A Guide to the Project Management Body of Knowledge (PMBOK® Guide) (6th ed.). Project Management Institute. </a:t>
            </a:r>
          </a:p>
          <a:p>
            <a:pPr marL="342900" lvl="0" indent="-342900">
              <a:lnSpc>
                <a:spcPct val="107000"/>
              </a:lnSpc>
              <a:buAutoNum type="arabicPeriod"/>
            </a:pPr>
            <a:r>
              <a:rPr lang="en-GB" sz="1600" kern="100">
                <a:effectLst/>
                <a:latin typeface="Times New Roman"/>
                <a:ea typeface="Calibri"/>
                <a:cs typeface="Times New Roman"/>
              </a:rPr>
              <a:t>Smith, A. (2023). "Navigating Local Regulations: A Guide for Organizations." Journal of Regulatory Compliance, 10(2), 45-58.</a:t>
            </a:r>
            <a:endParaRPr lang="en-GB" sz="1600">
              <a:latin typeface="Times New Roman"/>
              <a:ea typeface="Calibri"/>
              <a:cs typeface="Calibri"/>
            </a:endParaRPr>
          </a:p>
          <a:p>
            <a:pPr marL="342900" lvl="0" indent="-342900">
              <a:lnSpc>
                <a:spcPct val="107000"/>
              </a:lnSpc>
              <a:spcAft>
                <a:spcPts val="800"/>
              </a:spcAft>
              <a:buFont typeface="+mj-lt"/>
              <a:buAutoNum type="arabicPeriod"/>
            </a:pPr>
            <a:r>
              <a:rPr lang="en-US" sz="1600" kern="100">
                <a:effectLst/>
                <a:latin typeface="Times New Roman"/>
                <a:ea typeface="Calibri"/>
                <a:cs typeface="Times New Roman"/>
              </a:rPr>
              <a:t>Wilson, J.M., (2003). Gantt charts: A centenary appreciation. European Journal of Operational Research, 149(2), pp.430-437.</a:t>
            </a:r>
            <a:endParaRPr lang="en-GB" sz="1600" kern="100">
              <a:effectLst/>
              <a:latin typeface="Times New Roman"/>
              <a:ea typeface="Calibri"/>
              <a:cs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78196" y="-21488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r>
              <a:rPr lang="en-GB"/>
              <a:t>A</a:t>
            </a:r>
          </a:p>
        </p:txBody>
      </p:sp>
      <p:sp>
        <p:nvSpPr>
          <p:cNvPr id="3" name="Freeform 3"/>
          <p:cNvSpPr/>
          <p:nvPr/>
        </p:nvSpPr>
        <p:spPr>
          <a:xfrm rot="887923">
            <a:off x="-4625011" y="-5831568"/>
            <a:ext cx="9318153" cy="9561538"/>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580377">
            <a:off x="7398435" y="1796400"/>
            <a:ext cx="8068623" cy="8279370"/>
          </a:xfrm>
          <a:custGeom>
            <a:avLst/>
            <a:gdLst/>
            <a:ahLst/>
            <a:cxnLst/>
            <a:rect l="l" t="t" r="r" b="b"/>
            <a:pathLst>
              <a:path w="12102934" h="12419055">
                <a:moveTo>
                  <a:pt x="0" y="0"/>
                </a:moveTo>
                <a:lnTo>
                  <a:pt x="12102933" y="0"/>
                </a:lnTo>
                <a:lnTo>
                  <a:pt x="12102933" y="12419055"/>
                </a:lnTo>
                <a:lnTo>
                  <a:pt x="0" y="124190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562531" y="770276"/>
            <a:ext cx="9078627" cy="1025474"/>
          </a:xfrm>
          <a:prstGeom prst="rect">
            <a:avLst/>
          </a:prstGeom>
        </p:spPr>
        <p:txBody>
          <a:bodyPr lIns="0" tIns="0" rIns="0" bIns="0" rtlCol="0" anchor="t">
            <a:spAutoFit/>
          </a:bodyPr>
          <a:lstStyle/>
          <a:p>
            <a:pPr algn="ctr" defTabSz="609630">
              <a:lnSpc>
                <a:spcPts val="8677"/>
              </a:lnSpc>
              <a:spcBef>
                <a:spcPct val="0"/>
              </a:spcBef>
            </a:pPr>
            <a:r>
              <a:rPr lang="en-US" sz="6288" spc="616">
                <a:solidFill>
                  <a:srgbClr val="231F20"/>
                </a:solidFill>
                <a:latin typeface="Oswald Bold"/>
              </a:rPr>
              <a:t>OUR TEAM</a:t>
            </a:r>
          </a:p>
        </p:txBody>
      </p:sp>
      <p:grpSp>
        <p:nvGrpSpPr>
          <p:cNvPr id="6" name="Group 6"/>
          <p:cNvGrpSpPr/>
          <p:nvPr/>
        </p:nvGrpSpPr>
        <p:grpSpPr>
          <a:xfrm>
            <a:off x="2277413" y="3214120"/>
            <a:ext cx="2096811" cy="2289923"/>
            <a:chOff x="0" y="0"/>
            <a:chExt cx="862412" cy="941838"/>
          </a:xfrm>
        </p:grpSpPr>
        <p:sp>
          <p:nvSpPr>
            <p:cNvPr id="7" name="Freeform 7"/>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8" name="TextBox 8"/>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9" name="TextBox 9"/>
          <p:cNvSpPr txBox="1"/>
          <p:nvPr/>
        </p:nvSpPr>
        <p:spPr>
          <a:xfrm>
            <a:off x="2573458" y="4372331"/>
            <a:ext cx="1504721" cy="553998"/>
          </a:xfrm>
          <a:prstGeom prst="rect">
            <a:avLst/>
          </a:prstGeom>
        </p:spPr>
        <p:txBody>
          <a:bodyPr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Elena Mihaela Radu</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OWNER/CEO</a:t>
            </a:r>
          </a:p>
        </p:txBody>
      </p:sp>
      <p:sp>
        <p:nvSpPr>
          <p:cNvPr id="10" name="TextBox 10"/>
          <p:cNvSpPr txBox="1"/>
          <p:nvPr/>
        </p:nvSpPr>
        <p:spPr>
          <a:xfrm>
            <a:off x="2528975" y="4992162"/>
            <a:ext cx="1534731" cy="205184"/>
          </a:xfrm>
          <a:prstGeom prst="rect">
            <a:avLst/>
          </a:prstGeom>
        </p:spPr>
        <p:txBody>
          <a:bodyPr lIns="0" tIns="0" rIns="0" bIns="0" rtlCol="0" anchor="t">
            <a:spAutoFit/>
          </a:bodyPr>
          <a:lstStyle/>
          <a:p>
            <a:pPr algn="ctr" defTabSz="609630">
              <a:lnSpc>
                <a:spcPts val="1643"/>
              </a:lnSpc>
            </a:pPr>
            <a:endParaRPr lang="en-US" sz="1369" spc="68">
              <a:solidFill>
                <a:srgbClr val="FFFBFB"/>
              </a:solidFill>
              <a:latin typeface="DM Sans"/>
            </a:endParaRPr>
          </a:p>
        </p:txBody>
      </p:sp>
      <p:sp>
        <p:nvSpPr>
          <p:cNvPr id="13" name="Freeform 13"/>
          <p:cNvSpPr/>
          <p:nvPr/>
        </p:nvSpPr>
        <p:spPr>
          <a:xfrm>
            <a:off x="2422540" y="2455517"/>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14" name="Group 14"/>
          <p:cNvGrpSpPr/>
          <p:nvPr/>
        </p:nvGrpSpPr>
        <p:grpSpPr>
          <a:xfrm>
            <a:off x="5047865" y="3214120"/>
            <a:ext cx="2096811" cy="2289923"/>
            <a:chOff x="0" y="0"/>
            <a:chExt cx="862412" cy="941838"/>
          </a:xfrm>
        </p:grpSpPr>
        <p:sp>
          <p:nvSpPr>
            <p:cNvPr id="15" name="Freeform 15"/>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6" name="TextBox 16"/>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17" name="TextBox 17"/>
          <p:cNvSpPr txBox="1"/>
          <p:nvPr/>
        </p:nvSpPr>
        <p:spPr>
          <a:xfrm>
            <a:off x="5336961" y="4372331"/>
            <a:ext cx="1475987" cy="861774"/>
          </a:xfrm>
          <a:prstGeom prst="rect">
            <a:avLst/>
          </a:prstGeom>
        </p:spPr>
        <p:txBody>
          <a:bodyPr lIns="0" tIns="0" rIns="0" bIns="0" rtlCol="0" anchor="t">
            <a:spAutoFit/>
          </a:bodyPr>
          <a:lstStyle/>
          <a:p>
            <a:pPr algn="ctr"/>
            <a:r>
              <a:rPr lang="en-GB" sz="1400">
                <a:solidFill>
                  <a:schemeClr val="bg1"/>
                </a:solidFill>
                <a:latin typeface="Times New Roman" panose="02020603050405020304" pitchFamily="18" charset="0"/>
                <a:cs typeface="Times New Roman" panose="02020603050405020304" pitchFamily="18" charset="0"/>
              </a:rPr>
              <a:t>Alexandra Valentina Ghita</a:t>
            </a:r>
          </a:p>
          <a:p>
            <a:pPr algn="ctr"/>
            <a:endParaRPr lang="en-GB" sz="1400">
              <a:solidFill>
                <a:schemeClr val="bg1"/>
              </a:solidFill>
              <a:latin typeface="Times New Roman" panose="02020603050405020304" pitchFamily="18" charset="0"/>
              <a:cs typeface="Times New Roman" panose="02020603050405020304" pitchFamily="18" charset="0"/>
            </a:endParaRPr>
          </a:p>
          <a:p>
            <a:pPr algn="ctr"/>
            <a:r>
              <a:rPr lang="en-GB" sz="1400">
                <a:solidFill>
                  <a:schemeClr val="bg1"/>
                </a:solidFill>
                <a:latin typeface="Times New Roman" panose="02020603050405020304" pitchFamily="18" charset="0"/>
                <a:cs typeface="Times New Roman" panose="02020603050405020304" pitchFamily="18" charset="0"/>
              </a:rPr>
              <a:t>OWNER/CFO</a:t>
            </a:r>
          </a:p>
        </p:txBody>
      </p:sp>
      <p:sp>
        <p:nvSpPr>
          <p:cNvPr id="21" name="Freeform 21"/>
          <p:cNvSpPr/>
          <p:nvPr/>
        </p:nvSpPr>
        <p:spPr>
          <a:xfrm>
            <a:off x="5214036" y="2424000"/>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22" name="Group 22"/>
          <p:cNvGrpSpPr/>
          <p:nvPr/>
        </p:nvGrpSpPr>
        <p:grpSpPr>
          <a:xfrm>
            <a:off x="7817777" y="3214120"/>
            <a:ext cx="2096811" cy="2289923"/>
            <a:chOff x="0" y="0"/>
            <a:chExt cx="862412" cy="941838"/>
          </a:xfrm>
        </p:grpSpPr>
        <p:sp>
          <p:nvSpPr>
            <p:cNvPr id="23" name="Freeform 23"/>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24" name="TextBox 24"/>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25" name="TextBox 25"/>
          <p:cNvSpPr txBox="1"/>
          <p:nvPr/>
        </p:nvSpPr>
        <p:spPr>
          <a:xfrm>
            <a:off x="7854234" y="4372331"/>
            <a:ext cx="1975706" cy="1170962"/>
          </a:xfrm>
          <a:prstGeom prst="rect">
            <a:avLst/>
          </a:prstGeom>
        </p:spPr>
        <p:txBody>
          <a:bodyPr wrap="square"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Livia Dragan </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OWNER/OPERATIONS DIRECTOR</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defTabSz="609630">
              <a:lnSpc>
                <a:spcPts val="2191"/>
              </a:lnSpc>
            </a:pPr>
            <a:endParaRPr lang="en-US" sz="1200" spc="91">
              <a:solidFill>
                <a:schemeClr val="bg1"/>
              </a:solidFill>
              <a:latin typeface="Times New Roman" panose="02020603050405020304" pitchFamily="18" charset="0"/>
              <a:cs typeface="Times New Roman" panose="02020603050405020304" pitchFamily="18" charset="0"/>
            </a:endParaRPr>
          </a:p>
        </p:txBody>
      </p:sp>
      <p:sp>
        <p:nvSpPr>
          <p:cNvPr id="30" name="Freeform 30"/>
          <p:cNvSpPr/>
          <p:nvPr/>
        </p:nvSpPr>
        <p:spPr>
          <a:xfrm>
            <a:off x="2277413"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1" name="Freeform 31"/>
          <p:cNvSpPr/>
          <p:nvPr/>
        </p:nvSpPr>
        <p:spPr>
          <a:xfrm>
            <a:off x="5047865" y="5504043"/>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sp>
        <p:nvSpPr>
          <p:cNvPr id="32" name="Freeform 32"/>
          <p:cNvSpPr/>
          <p:nvPr/>
        </p:nvSpPr>
        <p:spPr>
          <a:xfrm>
            <a:off x="7817777"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3" name="Freeform 33"/>
          <p:cNvSpPr/>
          <p:nvPr/>
        </p:nvSpPr>
        <p:spPr>
          <a:xfrm>
            <a:off x="9202732" y="5353390"/>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pic>
        <p:nvPicPr>
          <p:cNvPr id="39" name="Picture 38">
            <a:extLst>
              <a:ext uri="{FF2B5EF4-FFF2-40B4-BE49-F238E27FC236}">
                <a16:creationId xmlns:a16="http://schemas.microsoft.com/office/drawing/2014/main" id="{3784A97D-78CE-796E-4D2B-E3CAE25E39FE}"/>
              </a:ext>
            </a:extLst>
          </p:cNvPr>
          <p:cNvPicPr>
            <a:picLocks noChangeAspect="1"/>
          </p:cNvPicPr>
          <p:nvPr/>
        </p:nvPicPr>
        <p:blipFill>
          <a:blip r:embed="rId6"/>
          <a:stretch>
            <a:fillRect/>
          </a:stretch>
        </p:blipFill>
        <p:spPr>
          <a:xfrm>
            <a:off x="5170739" y="2225264"/>
            <a:ext cx="1815975" cy="2053986"/>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Picture 17" descr="A person wearing glasses and a red shirt&#10;&#10;Description automatically generated">
            <a:extLst>
              <a:ext uri="{FF2B5EF4-FFF2-40B4-BE49-F238E27FC236}">
                <a16:creationId xmlns:a16="http://schemas.microsoft.com/office/drawing/2014/main" id="{4286FFE1-B163-3E64-DAA4-AF1C1B45B0DA}"/>
              </a:ext>
            </a:extLst>
          </p:cNvPr>
          <p:cNvPicPr>
            <a:picLocks noChangeAspect="1"/>
          </p:cNvPicPr>
          <p:nvPr/>
        </p:nvPicPr>
        <p:blipFill>
          <a:blip r:embed="rId7"/>
          <a:stretch>
            <a:fillRect/>
          </a:stretch>
        </p:blipFill>
        <p:spPr>
          <a:xfrm>
            <a:off x="8050236" y="2225867"/>
            <a:ext cx="1633499" cy="19957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2" name="Picture 41">
            <a:extLst>
              <a:ext uri="{FF2B5EF4-FFF2-40B4-BE49-F238E27FC236}">
                <a16:creationId xmlns:a16="http://schemas.microsoft.com/office/drawing/2014/main" id="{7520EF95-13AC-7069-5A26-B8D56BF64B39}"/>
              </a:ext>
            </a:extLst>
          </p:cNvPr>
          <p:cNvPicPr>
            <a:picLocks noChangeAspect="1"/>
          </p:cNvPicPr>
          <p:nvPr/>
        </p:nvPicPr>
        <p:blipFill>
          <a:blip r:embed="rId8"/>
          <a:stretch>
            <a:fillRect/>
          </a:stretch>
        </p:blipFill>
        <p:spPr>
          <a:xfrm>
            <a:off x="2422297" y="2075946"/>
            <a:ext cx="1762171" cy="21417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sz="1200"/>
          </a:p>
        </p:txBody>
      </p:sp>
      <p:sp>
        <p:nvSpPr>
          <p:cNvPr id="3" name="Freeform 3"/>
          <p:cNvSpPr/>
          <p:nvPr/>
        </p:nvSpPr>
        <p:spPr>
          <a:xfrm rot="-10580377">
            <a:off x="6271427" y="-6206642"/>
            <a:ext cx="16024255" cy="164427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5" name="TextBox 5"/>
          <p:cNvSpPr txBox="1"/>
          <p:nvPr/>
        </p:nvSpPr>
        <p:spPr>
          <a:xfrm>
            <a:off x="1042601" y="2014757"/>
            <a:ext cx="3677697" cy="3200428"/>
          </a:xfrm>
          <a:prstGeom prst="rect">
            <a:avLst/>
          </a:prstGeom>
        </p:spPr>
        <p:txBody>
          <a:bodyPr wrap="square" lIns="0" tIns="0" rIns="0" bIns="0" rtlCol="0" anchor="t">
            <a:spAutoFit/>
          </a:bodyPr>
          <a:lstStyle/>
          <a:p>
            <a:pPr>
              <a:lnSpc>
                <a:spcPts val="8677"/>
              </a:lnSpc>
              <a:spcBef>
                <a:spcPct val="0"/>
              </a:spcBef>
            </a:pPr>
            <a:r>
              <a:rPr lang="en-US" sz="4400" spc="616">
                <a:solidFill>
                  <a:srgbClr val="231F20"/>
                </a:solidFill>
                <a:latin typeface="Times New Roman" panose="02020603050405020304" pitchFamily="18" charset="0"/>
                <a:cs typeface="Times New Roman" panose="02020603050405020304" pitchFamily="18" charset="0"/>
              </a:rPr>
              <a:t>THANKS FOR WATCHING</a:t>
            </a:r>
          </a:p>
        </p:txBody>
      </p:sp>
      <p:sp>
        <p:nvSpPr>
          <p:cNvPr id="7" name="TextBox 7"/>
          <p:cNvSpPr txBox="1"/>
          <p:nvPr/>
        </p:nvSpPr>
        <p:spPr>
          <a:xfrm>
            <a:off x="9752583" y="2120166"/>
            <a:ext cx="1530793" cy="233910"/>
          </a:xfrm>
          <a:prstGeom prst="rect">
            <a:avLst/>
          </a:prstGeom>
        </p:spPr>
        <p:txBody>
          <a:bodyPr lIns="0" tIns="0" rIns="0" bIns="0" rtlCol="0" anchor="t">
            <a:spAutoFit/>
          </a:bodyPr>
          <a:lstStyle/>
          <a:p>
            <a:pPr algn="ctr">
              <a:lnSpc>
                <a:spcPts val="1965"/>
              </a:lnSpc>
              <a:spcBef>
                <a:spcPct val="0"/>
              </a:spcBef>
            </a:pPr>
            <a:r>
              <a:rPr lang="en-US" sz="1423" spc="139">
                <a:solidFill>
                  <a:srgbClr val="231F20"/>
                </a:solidFill>
                <a:latin typeface="Montserrat Classic Bold"/>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0" ma:contentTypeDescription="Create a new document." ma:contentTypeScope="" ma:versionID="e4da84572a38fc599cfc61c13fe0bdde">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b42e2e9280428024269717303d8593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C1BF45-CC4B-4005-8FE3-0846A39E4F6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5E86562D-E4E8-4E3D-8ECC-2F5EDD633320}">
  <ds:schemaRef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8ecffad1-7cd6-4418-bee0-2d8591d139cb"/>
    <ds:schemaRef ds:uri="http://purl.org/dc/elements/1.1/"/>
    <ds:schemaRef ds:uri="ac030f0c-32f4-4761-8968-de7f208a415f"/>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5628DB90-C65D-469B-916C-D5B5D395FC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2325</Words>
  <Application>Microsoft Office PowerPoint</Application>
  <PresentationFormat>Widescreen</PresentationFormat>
  <Paragraphs>332</Paragraphs>
  <Slides>32</Slides>
  <Notes>2</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32</vt:i4>
      </vt:variant>
    </vt:vector>
  </HeadingPairs>
  <TitlesOfParts>
    <vt:vector size="52" baseType="lpstr">
      <vt:lpstr>Arial</vt:lpstr>
      <vt:lpstr>Arial,Sans-Serif</vt:lpstr>
      <vt:lpstr>Calibri</vt:lpstr>
      <vt:lpstr>Calibri Light</vt:lpstr>
      <vt:lpstr>Codec Pro ExtraBold</vt:lpstr>
      <vt:lpstr>Codec Pro ExtraBold Italics</vt:lpstr>
      <vt:lpstr>DM Sans</vt:lpstr>
      <vt:lpstr>DM Sans Bold</vt:lpstr>
      <vt:lpstr>DM Sans Italics</vt:lpstr>
      <vt:lpstr>Fredoka</vt:lpstr>
      <vt:lpstr>Fredoka Bold</vt:lpstr>
      <vt:lpstr>Montserrat Classic Bold</vt:lpstr>
      <vt:lpstr>Nunito Bold</vt:lpstr>
      <vt:lpstr>Open Sauce Italics</vt:lpstr>
      <vt:lpstr>Oswald Bold</vt:lpstr>
      <vt:lpstr>Times New Roman</vt:lpstr>
      <vt:lpstr>TT Commons Pro</vt:lpstr>
      <vt:lpstr>TT Firs Neue Bold</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GANTT CHART </vt:lpstr>
      <vt:lpstr>PowerPoint Presentation</vt:lpstr>
      <vt:lpstr>SMART  - Target</vt:lpstr>
      <vt:lpstr>Regulations</vt:lpstr>
      <vt:lpstr>PowerPoint Presentation</vt:lpstr>
      <vt:lpstr>PowerPoint Presentation</vt:lpstr>
      <vt:lpstr>PROJECT SUCCESS CRITERIA.   </vt:lpstr>
      <vt:lpstr>PowerPoint Presentation</vt:lpstr>
      <vt:lpstr>PowerPoint Presentation</vt:lpstr>
      <vt:lpstr>PowerPoint Presentation</vt:lpstr>
      <vt:lpstr>PowerPoint Presentation</vt:lpstr>
      <vt:lpstr>PowerPoint Presentation</vt:lpstr>
      <vt:lpstr>ESTIMATED COSTS </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Mihaela Radu (2126383)</dc:creator>
  <cp:lastModifiedBy>Elena Mihaela Radu (2126383)</cp:lastModifiedBy>
  <cp:revision>2</cp:revision>
  <dcterms:created xsi:type="dcterms:W3CDTF">2024-02-11T09:48:54Z</dcterms:created>
  <dcterms:modified xsi:type="dcterms:W3CDTF">2024-03-02T18:20:11Z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