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autoCompressPictures="0">
  <p:sldMasterIdLst>
    <p:sldMasterId id="2147483669" r:id="rId1"/>
  </p:sldMasterIdLst>
  <p:notesMasterIdLst>
    <p:notesMasterId r:id="rId46"/>
  </p:notesMasterIdLst>
  <p:handoutMasterIdLst>
    <p:handoutMasterId r:id="rId47"/>
  </p:handoutMasterIdLst>
  <p:sldIdLst>
    <p:sldId id="257" r:id="rId2"/>
    <p:sldId id="272" r:id="rId3"/>
    <p:sldId id="266" r:id="rId4"/>
    <p:sldId id="267" r:id="rId5"/>
    <p:sldId id="258" r:id="rId6"/>
    <p:sldId id="259" r:id="rId7"/>
    <p:sldId id="260" r:id="rId8"/>
    <p:sldId id="314" r:id="rId9"/>
    <p:sldId id="261" r:id="rId10"/>
    <p:sldId id="262" r:id="rId11"/>
    <p:sldId id="263" r:id="rId12"/>
    <p:sldId id="264" r:id="rId13"/>
    <p:sldId id="265" r:id="rId14"/>
    <p:sldId id="268" r:id="rId15"/>
    <p:sldId id="269" r:id="rId16"/>
    <p:sldId id="270" r:id="rId17"/>
    <p:sldId id="271" r:id="rId18"/>
    <p:sldId id="315" r:id="rId19"/>
    <p:sldId id="273" r:id="rId20"/>
    <p:sldId id="274" r:id="rId21"/>
    <p:sldId id="275" r:id="rId22"/>
    <p:sldId id="276" r:id="rId23"/>
    <p:sldId id="292" r:id="rId24"/>
    <p:sldId id="293" r:id="rId25"/>
    <p:sldId id="294" r:id="rId26"/>
    <p:sldId id="295" r:id="rId27"/>
    <p:sldId id="296" r:id="rId28"/>
    <p:sldId id="297" r:id="rId29"/>
    <p:sldId id="298" r:id="rId30"/>
    <p:sldId id="299" r:id="rId31"/>
    <p:sldId id="300" r:id="rId32"/>
    <p:sldId id="301" r:id="rId33"/>
    <p:sldId id="302" r:id="rId34"/>
    <p:sldId id="303" r:id="rId35"/>
    <p:sldId id="313" r:id="rId36"/>
    <p:sldId id="304" r:id="rId37"/>
    <p:sldId id="305" r:id="rId38"/>
    <p:sldId id="306" r:id="rId39"/>
    <p:sldId id="312" r:id="rId40"/>
    <p:sldId id="307" r:id="rId41"/>
    <p:sldId id="308" r:id="rId42"/>
    <p:sldId id="311" r:id="rId43"/>
    <p:sldId id="309" r:id="rId44"/>
    <p:sldId id="310" r:id="rId45"/>
  </p:sldIdLst>
  <p:sldSz cx="12192000" cy="6858000"/>
  <p:notesSz cx="6669088" cy="97536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5992" autoAdjust="0"/>
    <p:restoredTop sz="94660"/>
  </p:normalViewPr>
  <p:slideViewPr>
    <p:cSldViewPr snapToGrid="0">
      <p:cViewPr varScale="1">
        <p:scale>
          <a:sx n="116" d="100"/>
          <a:sy n="116" d="100"/>
        </p:scale>
        <p:origin x="336" y="10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slide" Target="slides/slide38.xml"/><Relationship Id="rId3" Type="http://schemas.openxmlformats.org/officeDocument/2006/relationships/slide" Target="slides/slide2.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slide" Target="slides/slide41.xml"/><Relationship Id="rId47" Type="http://schemas.openxmlformats.org/officeDocument/2006/relationships/handoutMaster" Target="handoutMasters/handoutMaster1.xml"/><Relationship Id="rId50" Type="http://schemas.openxmlformats.org/officeDocument/2006/relationships/theme" Target="theme/theme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notesMaster" Target="notesMasters/notesMaster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41" Type="http://schemas.openxmlformats.org/officeDocument/2006/relationships/slide" Target="slides/slide40.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slide" Target="slides/slide44.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49" Type="http://schemas.openxmlformats.org/officeDocument/2006/relationships/viewProps" Target="viewProps.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4" Type="http://schemas.openxmlformats.org/officeDocument/2006/relationships/slide" Target="slides/slide43.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slide" Target="slides/slide42.xml"/><Relationship Id="rId48" Type="http://schemas.openxmlformats.org/officeDocument/2006/relationships/presProps" Target="presProps.xml"/><Relationship Id="rId8" Type="http://schemas.openxmlformats.org/officeDocument/2006/relationships/slide" Target="slides/slide7.xml"/><Relationship Id="rId51" Type="http://schemas.openxmlformats.org/officeDocument/2006/relationships/tableStyles" Target="tableStyles.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889938" cy="489374"/>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sz="quarter" idx="1"/>
          </p:nvPr>
        </p:nvSpPr>
        <p:spPr>
          <a:xfrm>
            <a:off x="3777607" y="0"/>
            <a:ext cx="2889938" cy="489374"/>
          </a:xfrm>
          <a:prstGeom prst="rect">
            <a:avLst/>
          </a:prstGeom>
        </p:spPr>
        <p:txBody>
          <a:bodyPr vert="horz" lIns="91440" tIns="45720" rIns="91440" bIns="45720" rtlCol="0"/>
          <a:lstStyle>
            <a:lvl1pPr algn="r">
              <a:defRPr sz="1200"/>
            </a:lvl1pPr>
          </a:lstStyle>
          <a:p>
            <a:fld id="{374A28E5-2EB9-4F1C-B6DD-A685BE8D107B}" type="datetimeFigureOut">
              <a:rPr lang="en-GB" smtClean="0"/>
              <a:t>07/12/2017</a:t>
            </a:fld>
            <a:endParaRPr lang="en-GB"/>
          </a:p>
        </p:txBody>
      </p:sp>
      <p:sp>
        <p:nvSpPr>
          <p:cNvPr id="4" name="Footer Placeholder 3"/>
          <p:cNvSpPr>
            <a:spLocks noGrp="1"/>
          </p:cNvSpPr>
          <p:nvPr>
            <p:ph type="ftr" sz="quarter" idx="2"/>
          </p:nvPr>
        </p:nvSpPr>
        <p:spPr>
          <a:xfrm>
            <a:off x="0" y="9264228"/>
            <a:ext cx="2889938" cy="489373"/>
          </a:xfrm>
          <a:prstGeom prst="rect">
            <a:avLst/>
          </a:prstGeom>
        </p:spPr>
        <p:txBody>
          <a:bodyPr vert="horz" lIns="91440" tIns="45720" rIns="91440" bIns="45720" rtlCol="0" anchor="b"/>
          <a:lstStyle>
            <a:lvl1pPr algn="l">
              <a:defRPr sz="1200"/>
            </a:lvl1pPr>
          </a:lstStyle>
          <a:p>
            <a:endParaRPr lang="en-GB"/>
          </a:p>
        </p:txBody>
      </p:sp>
      <p:sp>
        <p:nvSpPr>
          <p:cNvPr id="5" name="Slide Number Placeholder 4"/>
          <p:cNvSpPr>
            <a:spLocks noGrp="1"/>
          </p:cNvSpPr>
          <p:nvPr>
            <p:ph type="sldNum" sz="quarter" idx="3"/>
          </p:nvPr>
        </p:nvSpPr>
        <p:spPr>
          <a:xfrm>
            <a:off x="3777607" y="9264228"/>
            <a:ext cx="2889938" cy="489373"/>
          </a:xfrm>
          <a:prstGeom prst="rect">
            <a:avLst/>
          </a:prstGeom>
        </p:spPr>
        <p:txBody>
          <a:bodyPr vert="horz" lIns="91440" tIns="45720" rIns="91440" bIns="45720" rtlCol="0" anchor="b"/>
          <a:lstStyle>
            <a:lvl1pPr algn="r">
              <a:defRPr sz="1200"/>
            </a:lvl1pPr>
          </a:lstStyle>
          <a:p>
            <a:fld id="{08F8C899-1C75-4EB3-98E5-C1FC1D51CE56}" type="slidenum">
              <a:rPr lang="en-GB" smtClean="0"/>
              <a:t>‹#›</a:t>
            </a:fld>
            <a:endParaRPr lang="en-GB"/>
          </a:p>
        </p:txBody>
      </p:sp>
    </p:spTree>
    <p:extLst>
      <p:ext uri="{BB962C8B-B14F-4D97-AF65-F5344CB8AC3E}">
        <p14:creationId xmlns:p14="http://schemas.microsoft.com/office/powerpoint/2010/main" val="3925246936"/>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889938" cy="489374"/>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777607" y="0"/>
            <a:ext cx="2889938" cy="489374"/>
          </a:xfrm>
          <a:prstGeom prst="rect">
            <a:avLst/>
          </a:prstGeom>
        </p:spPr>
        <p:txBody>
          <a:bodyPr vert="horz" lIns="91440" tIns="45720" rIns="91440" bIns="45720" rtlCol="0"/>
          <a:lstStyle>
            <a:lvl1pPr algn="r">
              <a:defRPr sz="1200"/>
            </a:lvl1pPr>
          </a:lstStyle>
          <a:p>
            <a:fld id="{59E1AFBE-6CF8-4AEE-BBA2-BFC502A2E439}" type="datetimeFigureOut">
              <a:rPr lang="en-GB" smtClean="0"/>
              <a:t>07/12/2017</a:t>
            </a:fld>
            <a:endParaRPr lang="en-GB"/>
          </a:p>
        </p:txBody>
      </p:sp>
      <p:sp>
        <p:nvSpPr>
          <p:cNvPr id="4" name="Slide Image Placeholder 3"/>
          <p:cNvSpPr>
            <a:spLocks noGrp="1" noRot="1" noChangeAspect="1"/>
          </p:cNvSpPr>
          <p:nvPr>
            <p:ph type="sldImg" idx="2"/>
          </p:nvPr>
        </p:nvSpPr>
        <p:spPr>
          <a:xfrm>
            <a:off x="407988" y="1219200"/>
            <a:ext cx="5853112" cy="3292475"/>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66909" y="4693920"/>
            <a:ext cx="5335270" cy="3840480"/>
          </a:xfrm>
          <a:prstGeom prst="rect">
            <a:avLst/>
          </a:prstGeom>
        </p:spPr>
        <p:txBody>
          <a:bodyPr vert="horz" lIns="91440" tIns="45720" rIns="91440" bIns="45720" rtlCol="0"/>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6" name="Footer Placeholder 5"/>
          <p:cNvSpPr>
            <a:spLocks noGrp="1"/>
          </p:cNvSpPr>
          <p:nvPr>
            <p:ph type="ftr" sz="quarter" idx="4"/>
          </p:nvPr>
        </p:nvSpPr>
        <p:spPr>
          <a:xfrm>
            <a:off x="0" y="9264228"/>
            <a:ext cx="2889938" cy="489373"/>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777607" y="9264228"/>
            <a:ext cx="2889938" cy="489373"/>
          </a:xfrm>
          <a:prstGeom prst="rect">
            <a:avLst/>
          </a:prstGeom>
        </p:spPr>
        <p:txBody>
          <a:bodyPr vert="horz" lIns="91440" tIns="45720" rIns="91440" bIns="45720" rtlCol="0" anchor="b"/>
          <a:lstStyle>
            <a:lvl1pPr algn="r">
              <a:defRPr sz="1200"/>
            </a:lvl1pPr>
          </a:lstStyle>
          <a:p>
            <a:fld id="{BCCC67AA-975A-475A-97E6-731AE54FF95B}" type="slidenum">
              <a:rPr lang="en-GB" smtClean="0"/>
              <a:t>‹#›</a:t>
            </a:fld>
            <a:endParaRPr lang="en-GB"/>
          </a:p>
        </p:txBody>
      </p:sp>
    </p:spTree>
    <p:extLst>
      <p:ext uri="{BB962C8B-B14F-4D97-AF65-F5344CB8AC3E}">
        <p14:creationId xmlns:p14="http://schemas.microsoft.com/office/powerpoint/2010/main" val="448346823"/>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34.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36.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386"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ea typeface="ＭＳ Ｐゴシック" panose="020B0600070205080204" pitchFamily="34" charset="-128"/>
              </a:defRPr>
            </a:lvl1pPr>
            <a:lvl2pPr marL="37931725" indent="-37474525">
              <a:defRPr>
                <a:solidFill>
                  <a:schemeClr val="tx1"/>
                </a:solidFill>
                <a:latin typeface="Arial" panose="020B0604020202020204" pitchFamily="34" charset="0"/>
                <a:ea typeface="ＭＳ Ｐゴシック" panose="020B0600070205080204" pitchFamily="34" charset="-128"/>
              </a:defRPr>
            </a:lvl2pPr>
            <a:lvl3pPr marL="1143000" indent="-228600">
              <a:defRPr>
                <a:solidFill>
                  <a:schemeClr val="tx1"/>
                </a:solidFill>
                <a:latin typeface="Arial" panose="020B0604020202020204" pitchFamily="34" charset="0"/>
                <a:ea typeface="ＭＳ Ｐゴシック" panose="020B0600070205080204" pitchFamily="34" charset="-128"/>
              </a:defRPr>
            </a:lvl3pPr>
            <a:lvl4pPr marL="1600200" indent="-228600">
              <a:defRPr>
                <a:solidFill>
                  <a:schemeClr val="tx1"/>
                </a:solidFill>
                <a:latin typeface="Arial" panose="020B0604020202020204" pitchFamily="34" charset="0"/>
                <a:ea typeface="ＭＳ Ｐゴシック" panose="020B0600070205080204" pitchFamily="34" charset="-128"/>
              </a:defRPr>
            </a:lvl4pPr>
            <a:lvl5pPr marL="2057400" indent="-228600">
              <a:defRPr>
                <a:solidFill>
                  <a:schemeClr val="tx1"/>
                </a:solidFill>
                <a:latin typeface="Arial" panose="020B0604020202020204" pitchFamily="34" charset="0"/>
                <a:ea typeface="ＭＳ Ｐゴシック" panose="020B0600070205080204" pitchFamily="34" charset="-128"/>
              </a:defRPr>
            </a:lvl5pPr>
            <a:lvl6pPr marL="2514600" indent="-228600"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6pPr>
            <a:lvl7pPr marL="2971800" indent="-228600"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7pPr>
            <a:lvl8pPr marL="3429000" indent="-228600"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8pPr>
            <a:lvl9pPr marL="3886200" indent="-228600"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9pPr>
          </a:lstStyle>
          <a:p>
            <a:fld id="{04FBA8A4-0B05-438E-85B8-C317250A5891}" type="slidenum">
              <a:rPr lang="en-GB" altLang="en-US">
                <a:latin typeface="Times" panose="02020603050405020304" pitchFamily="18" charset="0"/>
              </a:rPr>
              <a:pPr/>
              <a:t>4</a:t>
            </a:fld>
            <a:endParaRPr lang="en-GB" altLang="en-US">
              <a:latin typeface="Times" panose="02020603050405020304" pitchFamily="18" charset="0"/>
            </a:endParaRPr>
          </a:p>
        </p:txBody>
      </p:sp>
      <p:sp>
        <p:nvSpPr>
          <p:cNvPr id="16387" name="Rectangle 2"/>
          <p:cNvSpPr>
            <a:spLocks noGrp="1" noRot="1" noChangeAspect="1" noChangeArrowheads="1" noTextEdit="1"/>
          </p:cNvSpPr>
          <p:nvPr>
            <p:ph type="sldImg"/>
          </p:nvPr>
        </p:nvSpPr>
        <p:spPr>
          <a:ln/>
        </p:spPr>
      </p:sp>
      <p:sp>
        <p:nvSpPr>
          <p:cNvPr id="16388"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smtClean="0">
              <a:ea typeface="ＭＳ Ｐゴシック" panose="020B0600070205080204" pitchFamily="34" charset="-128"/>
            </a:endParaRPr>
          </a:p>
        </p:txBody>
      </p:sp>
    </p:spTree>
    <p:extLst>
      <p:ext uri="{BB962C8B-B14F-4D97-AF65-F5344CB8AC3E}">
        <p14:creationId xmlns:p14="http://schemas.microsoft.com/office/powerpoint/2010/main" val="3725712344"/>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GB" dirty="0" smtClean="0"/>
              <a:t>Group research studies and other types of literature (reviews, theoretical articles, case studies, etc.) according to common denominators such as qualitative versus quantitative approaches, conclusions of authors, specific purpose or objective, chronology, etc. </a:t>
            </a:r>
          </a:p>
          <a:p>
            <a:r>
              <a:rPr lang="en-GB" dirty="0" smtClean="0"/>
              <a:t>Summarize individual studies or articles with as much or as little detail as each merits according to its comparative importance in the literature, remembering that space (length) denotes significance. </a:t>
            </a:r>
          </a:p>
          <a:p>
            <a:endParaRPr lang="en-GB" dirty="0"/>
          </a:p>
        </p:txBody>
      </p:sp>
      <p:sp>
        <p:nvSpPr>
          <p:cNvPr id="4" name="Slide Number Placeholder 3"/>
          <p:cNvSpPr>
            <a:spLocks noGrp="1"/>
          </p:cNvSpPr>
          <p:nvPr>
            <p:ph type="sldNum" sz="quarter" idx="10"/>
          </p:nvPr>
        </p:nvSpPr>
        <p:spPr/>
        <p:txBody>
          <a:bodyPr/>
          <a:lstStyle/>
          <a:p>
            <a:fld id="{C6E1BDCB-C195-4A45-974F-E6DDB024ACAF}" type="slidenum">
              <a:rPr lang="en-GB" smtClean="0"/>
              <a:pPr/>
              <a:t>20</a:t>
            </a:fld>
            <a:endParaRPr lang="en-GB"/>
          </a:p>
        </p:txBody>
      </p:sp>
    </p:spTree>
    <p:extLst>
      <p:ext uri="{BB962C8B-B14F-4D97-AF65-F5344CB8AC3E}">
        <p14:creationId xmlns:p14="http://schemas.microsoft.com/office/powerpoint/2010/main" val="2321165369"/>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pPr marL="0" marR="0" indent="0" defTabSz="914400" rtl="0" eaLnBrk="1" fontAlgn="base" latinLnBrk="0" hangingPunct="1">
              <a:lnSpc>
                <a:spcPct val="100000"/>
              </a:lnSpc>
              <a:spcBef>
                <a:spcPct val="20000"/>
              </a:spcBef>
              <a:spcAft>
                <a:spcPct val="0"/>
              </a:spcAft>
              <a:buClrTx/>
              <a:buSzTx/>
              <a:buFontTx/>
              <a:buNone/>
              <a:tabLst/>
            </a:pPr>
            <a:r>
              <a:rPr kumimoji="0" lang="en-GB" sz="1200" b="0" i="0" u="none" strike="noStrike" cap="none" normalizeH="0" baseline="0" dirty="0" smtClean="0">
                <a:ln>
                  <a:noFill/>
                </a:ln>
                <a:solidFill>
                  <a:schemeClr val="tx1"/>
                </a:solidFill>
                <a:effectLst/>
                <a:latin typeface="Arial" charset="0"/>
              </a:rPr>
              <a:t>What is the big picture? When reading for your review you’re trying to identify links between papers. Not just reviewing each paper separately. What’s the story? The overview in your topic?</a:t>
            </a:r>
          </a:p>
          <a:p>
            <a:pPr marL="0" marR="0" indent="0" defTabSz="914400" rtl="0" eaLnBrk="1" fontAlgn="base" latinLnBrk="0" hangingPunct="1">
              <a:lnSpc>
                <a:spcPct val="100000"/>
              </a:lnSpc>
              <a:spcBef>
                <a:spcPct val="20000"/>
              </a:spcBef>
              <a:spcAft>
                <a:spcPct val="0"/>
              </a:spcAft>
              <a:buClrTx/>
              <a:buSzTx/>
              <a:buFontTx/>
              <a:buNone/>
              <a:tabLst/>
            </a:pPr>
            <a:endParaRPr kumimoji="0" lang="en-GB" sz="1200" b="0" i="0" u="none" strike="noStrike" cap="none" normalizeH="0" baseline="0" dirty="0" smtClean="0">
              <a:ln>
                <a:noFill/>
              </a:ln>
              <a:solidFill>
                <a:schemeClr val="tx1"/>
              </a:solidFill>
              <a:effectLst/>
              <a:latin typeface="Arial" charset="0"/>
            </a:endParaRPr>
          </a:p>
          <a:p>
            <a:pPr marL="0" marR="0" indent="0" algn="l" defTabSz="914400" rtl="0" eaLnBrk="1" fontAlgn="base" latinLnBrk="0" hangingPunct="1">
              <a:lnSpc>
                <a:spcPct val="100000"/>
              </a:lnSpc>
              <a:spcBef>
                <a:spcPct val="20000"/>
              </a:spcBef>
              <a:spcAft>
                <a:spcPct val="0"/>
              </a:spcAft>
              <a:buClrTx/>
              <a:buSzTx/>
              <a:buFontTx/>
              <a:buNone/>
              <a:tabLst/>
              <a:defRPr/>
            </a:pPr>
            <a:r>
              <a:rPr kumimoji="0" lang="en-GB" sz="1200" b="0" i="0" u="none" strike="noStrike" cap="none" normalizeH="0" dirty="0" smtClean="0">
                <a:ln>
                  <a:noFill/>
                </a:ln>
                <a:solidFill>
                  <a:schemeClr val="tx1"/>
                </a:solidFill>
                <a:effectLst/>
                <a:latin typeface="Arial" charset="0"/>
              </a:rPr>
              <a:t>Might no what topics to split it into/chronologically/methods</a:t>
            </a:r>
            <a:r>
              <a:rPr kumimoji="0" lang="en-GB" sz="1200" b="0" i="0" u="none" strike="noStrike" cap="none" normalizeH="0" baseline="0" dirty="0" smtClean="0">
                <a:ln>
                  <a:noFill/>
                </a:ln>
                <a:solidFill>
                  <a:schemeClr val="tx1"/>
                </a:solidFill>
                <a:effectLst/>
                <a:latin typeface="Arial" charset="0"/>
              </a:rPr>
              <a:t> used- this is one approach, another and another...</a:t>
            </a:r>
            <a:endParaRPr kumimoji="0" lang="en-GB" sz="1200" b="0" i="0" u="none" strike="noStrike" cap="none" normalizeH="0" dirty="0" smtClean="0">
              <a:ln>
                <a:noFill/>
              </a:ln>
              <a:solidFill>
                <a:schemeClr val="tx1"/>
              </a:solidFill>
              <a:effectLst/>
              <a:latin typeface="Arial" charset="0"/>
            </a:endParaRPr>
          </a:p>
          <a:p>
            <a:pPr marL="0" marR="0" indent="0" defTabSz="914400" rtl="0" eaLnBrk="1" fontAlgn="base" latinLnBrk="0" hangingPunct="1">
              <a:lnSpc>
                <a:spcPct val="100000"/>
              </a:lnSpc>
              <a:spcBef>
                <a:spcPct val="20000"/>
              </a:spcBef>
              <a:spcAft>
                <a:spcPct val="0"/>
              </a:spcAft>
              <a:buClrTx/>
              <a:buSzTx/>
              <a:buFontTx/>
              <a:buNone/>
              <a:tabLst/>
            </a:pPr>
            <a:endParaRPr kumimoji="0" lang="en-GB" sz="1200" b="0" i="0" u="none" strike="noStrike" cap="none" normalizeH="0" baseline="0" dirty="0" smtClean="0">
              <a:ln>
                <a:noFill/>
              </a:ln>
              <a:solidFill>
                <a:schemeClr val="tx1"/>
              </a:solidFill>
              <a:effectLst/>
              <a:latin typeface="Arial" charset="0"/>
            </a:endParaRPr>
          </a:p>
          <a:p>
            <a:pPr marL="0" marR="0" indent="0" defTabSz="914400" rtl="0" eaLnBrk="1" fontAlgn="base" latinLnBrk="0" hangingPunct="1">
              <a:lnSpc>
                <a:spcPct val="100000"/>
              </a:lnSpc>
              <a:spcBef>
                <a:spcPct val="20000"/>
              </a:spcBef>
              <a:spcAft>
                <a:spcPct val="0"/>
              </a:spcAft>
              <a:buClrTx/>
              <a:buSzTx/>
              <a:buFontTx/>
              <a:buNone/>
              <a:tabLst/>
            </a:pPr>
            <a:endParaRPr kumimoji="0" lang="en-GB" sz="1200" b="0" i="0" u="none" strike="noStrike" cap="none" normalizeH="0" baseline="0" dirty="0" smtClean="0">
              <a:ln>
                <a:noFill/>
              </a:ln>
              <a:solidFill>
                <a:schemeClr val="tx1"/>
              </a:solidFill>
              <a:effectLst/>
              <a:latin typeface="Arial" charset="0"/>
            </a:endParaRPr>
          </a:p>
          <a:p>
            <a:endParaRPr lang="en-GB" dirty="0"/>
          </a:p>
        </p:txBody>
      </p:sp>
      <p:sp>
        <p:nvSpPr>
          <p:cNvPr id="4" name="Slide Number Placeholder 3"/>
          <p:cNvSpPr>
            <a:spLocks noGrp="1"/>
          </p:cNvSpPr>
          <p:nvPr>
            <p:ph type="sldNum" sz="quarter" idx="10"/>
          </p:nvPr>
        </p:nvSpPr>
        <p:spPr/>
        <p:txBody>
          <a:bodyPr/>
          <a:lstStyle/>
          <a:p>
            <a:fld id="{C6E1BDCB-C195-4A45-974F-E6DDB024ACAF}" type="slidenum">
              <a:rPr lang="en-GB" smtClean="0"/>
              <a:pPr/>
              <a:t>21</a:t>
            </a:fld>
            <a:endParaRPr lang="en-GB"/>
          </a:p>
        </p:txBody>
      </p:sp>
    </p:spTree>
    <p:extLst>
      <p:ext uri="{BB962C8B-B14F-4D97-AF65-F5344CB8AC3E}">
        <p14:creationId xmlns:p14="http://schemas.microsoft.com/office/powerpoint/2010/main" val="1041561694"/>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dirty="0"/>
          </a:p>
        </p:txBody>
      </p:sp>
      <p:sp>
        <p:nvSpPr>
          <p:cNvPr id="4" name="Slide Number Placeholder 3"/>
          <p:cNvSpPr>
            <a:spLocks noGrp="1"/>
          </p:cNvSpPr>
          <p:nvPr>
            <p:ph type="sldNum" sz="quarter" idx="10"/>
          </p:nvPr>
        </p:nvSpPr>
        <p:spPr/>
        <p:txBody>
          <a:bodyPr/>
          <a:lstStyle/>
          <a:p>
            <a:fld id="{C6E1BDCB-C195-4A45-974F-E6DDB024ACAF}" type="slidenum">
              <a:rPr lang="en-GB" smtClean="0"/>
              <a:pPr/>
              <a:t>23</a:t>
            </a:fld>
            <a:endParaRPr lang="en-GB"/>
          </a:p>
        </p:txBody>
      </p:sp>
    </p:spTree>
    <p:extLst>
      <p:ext uri="{BB962C8B-B14F-4D97-AF65-F5344CB8AC3E}">
        <p14:creationId xmlns:p14="http://schemas.microsoft.com/office/powerpoint/2010/main" val="839812603"/>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GB" dirty="0" smtClean="0"/>
              <a:t>Index cards? </a:t>
            </a:r>
            <a:endParaRPr lang="en-GB" dirty="0"/>
          </a:p>
        </p:txBody>
      </p:sp>
      <p:sp>
        <p:nvSpPr>
          <p:cNvPr id="4" name="Slide Number Placeholder 3"/>
          <p:cNvSpPr>
            <a:spLocks noGrp="1"/>
          </p:cNvSpPr>
          <p:nvPr>
            <p:ph type="sldNum" sz="quarter" idx="10"/>
          </p:nvPr>
        </p:nvSpPr>
        <p:spPr/>
        <p:txBody>
          <a:bodyPr/>
          <a:lstStyle/>
          <a:p>
            <a:fld id="{C6E1BDCB-C195-4A45-974F-E6DDB024ACAF}" type="slidenum">
              <a:rPr lang="en-GB" smtClean="0"/>
              <a:pPr/>
              <a:t>24</a:t>
            </a:fld>
            <a:endParaRPr lang="en-GB"/>
          </a:p>
        </p:txBody>
      </p:sp>
    </p:spTree>
    <p:extLst>
      <p:ext uri="{BB962C8B-B14F-4D97-AF65-F5344CB8AC3E}">
        <p14:creationId xmlns:p14="http://schemas.microsoft.com/office/powerpoint/2010/main" val="4212877527"/>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dirty="0" smtClean="0"/>
          </a:p>
        </p:txBody>
      </p:sp>
      <p:sp>
        <p:nvSpPr>
          <p:cNvPr id="4" name="Slide Number Placeholder 3"/>
          <p:cNvSpPr>
            <a:spLocks noGrp="1"/>
          </p:cNvSpPr>
          <p:nvPr>
            <p:ph type="sldNum" sz="quarter" idx="10"/>
          </p:nvPr>
        </p:nvSpPr>
        <p:spPr/>
        <p:txBody>
          <a:bodyPr/>
          <a:lstStyle/>
          <a:p>
            <a:fld id="{C6E1BDCB-C195-4A45-974F-E6DDB024ACAF}" type="slidenum">
              <a:rPr lang="en-GB" smtClean="0"/>
              <a:pPr/>
              <a:t>25</a:t>
            </a:fld>
            <a:endParaRPr lang="en-GB"/>
          </a:p>
        </p:txBody>
      </p:sp>
    </p:spTree>
    <p:extLst>
      <p:ext uri="{BB962C8B-B14F-4D97-AF65-F5344CB8AC3E}">
        <p14:creationId xmlns:p14="http://schemas.microsoft.com/office/powerpoint/2010/main" val="2203795784"/>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dirty="0" smtClean="0"/>
          </a:p>
          <a:p>
            <a:r>
              <a:rPr lang="en-GB" dirty="0" smtClean="0"/>
              <a:t>This</a:t>
            </a:r>
            <a:r>
              <a:rPr lang="en-GB" baseline="0" dirty="0" smtClean="0"/>
              <a:t> is the most common structure- you might find this doesn’t work for you though once you start reading the literacy. </a:t>
            </a:r>
            <a:endParaRPr lang="en-GB" dirty="0"/>
          </a:p>
        </p:txBody>
      </p:sp>
      <p:sp>
        <p:nvSpPr>
          <p:cNvPr id="4" name="Slide Number Placeholder 3"/>
          <p:cNvSpPr>
            <a:spLocks noGrp="1"/>
          </p:cNvSpPr>
          <p:nvPr>
            <p:ph type="sldNum" sz="quarter" idx="10"/>
          </p:nvPr>
        </p:nvSpPr>
        <p:spPr/>
        <p:txBody>
          <a:bodyPr/>
          <a:lstStyle/>
          <a:p>
            <a:fld id="{C6E1BDCB-C195-4A45-974F-E6DDB024ACAF}" type="slidenum">
              <a:rPr lang="en-GB" smtClean="0"/>
              <a:pPr/>
              <a:t>26</a:t>
            </a:fld>
            <a:endParaRPr lang="en-GB"/>
          </a:p>
        </p:txBody>
      </p:sp>
    </p:spTree>
    <p:extLst>
      <p:ext uri="{BB962C8B-B14F-4D97-AF65-F5344CB8AC3E}">
        <p14:creationId xmlns:p14="http://schemas.microsoft.com/office/powerpoint/2010/main" val="2840655821"/>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GB" dirty="0" smtClean="0"/>
              <a:t>Might deal with each area</a:t>
            </a:r>
            <a:r>
              <a:rPr lang="en-GB" baseline="0" dirty="0" smtClean="0"/>
              <a:t> with the same weight and within each section explain the link between sections.- explain why individual components of jigsaw is relevant</a:t>
            </a:r>
          </a:p>
          <a:p>
            <a:endParaRPr lang="en-GB" baseline="0" dirty="0" smtClean="0"/>
          </a:p>
          <a:p>
            <a:endParaRPr lang="en-GB" dirty="0"/>
          </a:p>
        </p:txBody>
      </p:sp>
      <p:sp>
        <p:nvSpPr>
          <p:cNvPr id="4" name="Slide Number Placeholder 3"/>
          <p:cNvSpPr>
            <a:spLocks noGrp="1"/>
          </p:cNvSpPr>
          <p:nvPr>
            <p:ph type="sldNum" sz="quarter" idx="10"/>
          </p:nvPr>
        </p:nvSpPr>
        <p:spPr/>
        <p:txBody>
          <a:bodyPr/>
          <a:lstStyle/>
          <a:p>
            <a:fld id="{C6E1BDCB-C195-4A45-974F-E6DDB024ACAF}" type="slidenum">
              <a:rPr lang="en-GB" smtClean="0"/>
              <a:pPr/>
              <a:t>28</a:t>
            </a:fld>
            <a:endParaRPr lang="en-GB"/>
          </a:p>
        </p:txBody>
      </p:sp>
    </p:spTree>
    <p:extLst>
      <p:ext uri="{BB962C8B-B14F-4D97-AF65-F5344CB8AC3E}">
        <p14:creationId xmlns:p14="http://schemas.microsoft.com/office/powerpoint/2010/main" val="3582160582"/>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dirty="0" smtClean="0"/>
          </a:p>
        </p:txBody>
      </p:sp>
      <p:sp>
        <p:nvSpPr>
          <p:cNvPr id="4" name="Slide Number Placeholder 3"/>
          <p:cNvSpPr>
            <a:spLocks noGrp="1"/>
          </p:cNvSpPr>
          <p:nvPr>
            <p:ph type="sldNum" sz="quarter" idx="10"/>
          </p:nvPr>
        </p:nvSpPr>
        <p:spPr/>
        <p:txBody>
          <a:bodyPr/>
          <a:lstStyle/>
          <a:p>
            <a:fld id="{C6E1BDCB-C195-4A45-974F-E6DDB024ACAF}" type="slidenum">
              <a:rPr lang="en-GB" smtClean="0"/>
              <a:pPr/>
              <a:t>30</a:t>
            </a:fld>
            <a:endParaRPr lang="en-GB"/>
          </a:p>
        </p:txBody>
      </p:sp>
    </p:spTree>
    <p:extLst>
      <p:ext uri="{BB962C8B-B14F-4D97-AF65-F5344CB8AC3E}">
        <p14:creationId xmlns:p14="http://schemas.microsoft.com/office/powerpoint/2010/main" val="3253410715"/>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pPr algn="l"/>
            <a:endParaRPr lang="en-GB" dirty="0"/>
          </a:p>
        </p:txBody>
      </p:sp>
      <p:sp>
        <p:nvSpPr>
          <p:cNvPr id="4" name="Slide Number Placeholder 3"/>
          <p:cNvSpPr>
            <a:spLocks noGrp="1"/>
          </p:cNvSpPr>
          <p:nvPr>
            <p:ph type="sldNum" sz="quarter" idx="10"/>
          </p:nvPr>
        </p:nvSpPr>
        <p:spPr/>
        <p:txBody>
          <a:bodyPr/>
          <a:lstStyle/>
          <a:p>
            <a:fld id="{C6E1BDCB-C195-4A45-974F-E6DDB024ACAF}" type="slidenum">
              <a:rPr lang="en-GB" smtClean="0"/>
              <a:pPr/>
              <a:t>32</a:t>
            </a:fld>
            <a:endParaRPr lang="en-GB"/>
          </a:p>
        </p:txBody>
      </p:sp>
    </p:spTree>
    <p:extLst>
      <p:ext uri="{BB962C8B-B14F-4D97-AF65-F5344CB8AC3E}">
        <p14:creationId xmlns:p14="http://schemas.microsoft.com/office/powerpoint/2010/main" val="3865567989"/>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GB" dirty="0" smtClean="0"/>
              <a:t>In your writing you will use different strategies or a combination of strategies that I have outlined</a:t>
            </a:r>
            <a:r>
              <a:rPr lang="en-GB" baseline="0" dirty="0" smtClean="0"/>
              <a:t> here. These are really an overview of strategies to get you thinking about what writing critically means. </a:t>
            </a:r>
            <a:endParaRPr lang="en-GB" dirty="0" smtClean="0"/>
          </a:p>
          <a:p>
            <a:pPr marL="0" marR="0" indent="0" algn="l" defTabSz="914400" rtl="0" eaLnBrk="1" fontAlgn="auto" latinLnBrk="0" hangingPunct="1">
              <a:lnSpc>
                <a:spcPct val="100000"/>
              </a:lnSpc>
              <a:spcBef>
                <a:spcPts val="0"/>
              </a:spcBef>
              <a:spcAft>
                <a:spcPts val="0"/>
              </a:spcAft>
              <a:buClrTx/>
              <a:buSzTx/>
              <a:buFontTx/>
              <a:buNone/>
              <a:tabLst/>
              <a:defRPr/>
            </a:pPr>
            <a:endParaRPr lang="en-GB" dirty="0" smtClean="0"/>
          </a:p>
          <a:p>
            <a:pPr marL="0" marR="0" indent="0" algn="l" defTabSz="914400" rtl="0" eaLnBrk="1" fontAlgn="auto" latinLnBrk="0" hangingPunct="1">
              <a:lnSpc>
                <a:spcPct val="100000"/>
              </a:lnSpc>
              <a:spcBef>
                <a:spcPts val="0"/>
              </a:spcBef>
              <a:spcAft>
                <a:spcPts val="0"/>
              </a:spcAft>
              <a:buClrTx/>
              <a:buSzTx/>
              <a:buFont typeface="Arial" pitchFamily="34" charset="0"/>
              <a:buChar char="•"/>
              <a:tabLst/>
              <a:defRPr/>
            </a:pPr>
            <a:endParaRPr lang="en-GB" sz="1200" dirty="0" smtClean="0"/>
          </a:p>
          <a:p>
            <a:pPr marL="0" marR="0" indent="0" algn="l" defTabSz="914400" rtl="0" eaLnBrk="1" fontAlgn="auto" latinLnBrk="0" hangingPunct="1">
              <a:lnSpc>
                <a:spcPct val="100000"/>
              </a:lnSpc>
              <a:spcBef>
                <a:spcPts val="0"/>
              </a:spcBef>
              <a:spcAft>
                <a:spcPts val="0"/>
              </a:spcAft>
              <a:buClrTx/>
              <a:buSzTx/>
              <a:buFont typeface="Arial" pitchFamily="34" charset="0"/>
              <a:buNone/>
              <a:tabLst/>
              <a:defRPr/>
            </a:pPr>
            <a:endParaRPr lang="en-GB" sz="1200" dirty="0" smtClean="0"/>
          </a:p>
          <a:p>
            <a:pPr marL="0" marR="0" indent="0" algn="l" defTabSz="914400" rtl="0" eaLnBrk="1" fontAlgn="auto" latinLnBrk="0" hangingPunct="1">
              <a:lnSpc>
                <a:spcPct val="100000"/>
              </a:lnSpc>
              <a:spcBef>
                <a:spcPts val="0"/>
              </a:spcBef>
              <a:spcAft>
                <a:spcPts val="0"/>
              </a:spcAft>
              <a:buClrTx/>
              <a:buSzTx/>
              <a:buFont typeface="Arial" pitchFamily="34" charset="0"/>
              <a:buNone/>
              <a:tabLst/>
              <a:defRPr/>
            </a:pPr>
            <a:endParaRPr lang="en-GB" sz="1200" dirty="0" smtClean="0"/>
          </a:p>
          <a:p>
            <a:endParaRPr lang="en-GB" dirty="0"/>
          </a:p>
        </p:txBody>
      </p:sp>
      <p:sp>
        <p:nvSpPr>
          <p:cNvPr id="4" name="Slide Number Placeholder 3"/>
          <p:cNvSpPr>
            <a:spLocks noGrp="1"/>
          </p:cNvSpPr>
          <p:nvPr>
            <p:ph type="sldNum" sz="quarter" idx="10"/>
          </p:nvPr>
        </p:nvSpPr>
        <p:spPr/>
        <p:txBody>
          <a:bodyPr/>
          <a:lstStyle/>
          <a:p>
            <a:fld id="{C6E1BDCB-C195-4A45-974F-E6DDB024ACAF}" type="slidenum">
              <a:rPr lang="en-GB" smtClean="0"/>
              <a:pPr/>
              <a:t>34</a:t>
            </a:fld>
            <a:endParaRPr lang="en-GB"/>
          </a:p>
        </p:txBody>
      </p:sp>
    </p:spTree>
    <p:extLst>
      <p:ext uri="{BB962C8B-B14F-4D97-AF65-F5344CB8AC3E}">
        <p14:creationId xmlns:p14="http://schemas.microsoft.com/office/powerpoint/2010/main" val="2265988684"/>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GB" dirty="0" smtClean="0"/>
              <a:t>Hedging</a:t>
            </a:r>
            <a:r>
              <a:rPr lang="en-GB" baseline="0" dirty="0" smtClean="0"/>
              <a:t> – distinguishing clear fact from possibility. </a:t>
            </a:r>
          </a:p>
          <a:p>
            <a:r>
              <a:rPr lang="en-GB" baseline="0" dirty="0" smtClean="0"/>
              <a:t>Signposting – ‘however…; first…; use of outlines etc, i.e. signposting for the reader.</a:t>
            </a:r>
          </a:p>
          <a:p>
            <a:r>
              <a:rPr lang="en-GB" baseline="0" dirty="0" smtClean="0"/>
              <a:t>Voice – academic language, passive voice, </a:t>
            </a:r>
          </a:p>
          <a:p>
            <a:r>
              <a:rPr lang="en-GB" baseline="0" dirty="0" smtClean="0"/>
              <a:t>Other people’s research – citations and the language used to introduce them.</a:t>
            </a:r>
            <a:endParaRPr lang="en-GB" dirty="0" smtClean="0"/>
          </a:p>
          <a:p>
            <a:endParaRPr lang="en-GB" dirty="0"/>
          </a:p>
        </p:txBody>
      </p:sp>
      <p:sp>
        <p:nvSpPr>
          <p:cNvPr id="4" name="Slide Number Placeholder 3"/>
          <p:cNvSpPr>
            <a:spLocks noGrp="1"/>
          </p:cNvSpPr>
          <p:nvPr>
            <p:ph type="sldNum" sz="quarter" idx="10"/>
          </p:nvPr>
        </p:nvSpPr>
        <p:spPr/>
        <p:txBody>
          <a:bodyPr/>
          <a:lstStyle/>
          <a:p>
            <a:fld id="{C6E1BDCB-C195-4A45-974F-E6DDB024ACAF}" type="slidenum">
              <a:rPr lang="en-GB" smtClean="0"/>
              <a:pPr/>
              <a:t>36</a:t>
            </a:fld>
            <a:endParaRPr lang="en-GB"/>
          </a:p>
        </p:txBody>
      </p:sp>
    </p:spTree>
    <p:extLst>
      <p:ext uri="{BB962C8B-B14F-4D97-AF65-F5344CB8AC3E}">
        <p14:creationId xmlns:p14="http://schemas.microsoft.com/office/powerpoint/2010/main" val="187953118"/>
      </p:ext>
    </p:extLst>
  </p:cSld>
  <p:clrMapOvr>
    <a:masterClrMapping/>
  </p:clrMapOvr>
</p:notes>
</file>

<file path=ppt/slideLayouts/_rels/slideLayout1.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image" Target="../media/image5.pn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7" name="Group 6"/>
          <p:cNvGrpSpPr/>
          <p:nvPr/>
        </p:nvGrpSpPr>
        <p:grpSpPr>
          <a:xfrm>
            <a:off x="-16934" y="0"/>
            <a:ext cx="12231160" cy="6856214"/>
            <a:chOff x="-16934" y="0"/>
            <a:chExt cx="12231160" cy="6856214"/>
          </a:xfrm>
        </p:grpSpPr>
        <p:pic>
          <p:nvPicPr>
            <p:cNvPr id="16" name="Picture 15" descr="HD-PanelTitleR1.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6" name="Rectangle 25"/>
            <p:cNvSpPr/>
            <p:nvPr/>
          </p:nvSpPr>
          <p:spPr>
            <a:xfrm>
              <a:off x="2328332" y="1540931"/>
              <a:ext cx="7543802" cy="3835401"/>
            </a:xfrm>
            <a:prstGeom prst="rect">
              <a:avLst/>
            </a:prstGeom>
            <a:noFill/>
            <a:ln w="15875">
              <a:miter lim="800000"/>
            </a:ln>
          </p:spPr>
          <p:style>
            <a:lnRef idx="1">
              <a:schemeClr val="accent1"/>
            </a:lnRef>
            <a:fillRef idx="3">
              <a:schemeClr val="accent1"/>
            </a:fillRef>
            <a:effectRef idx="2">
              <a:schemeClr val="accent1"/>
            </a:effectRef>
            <a:fontRef idx="minor">
              <a:schemeClr val="lt1"/>
            </a:fontRef>
          </p:style>
        </p:sp>
        <p:pic>
          <p:nvPicPr>
            <p:cNvPr id="17" name="Picture 16" descr="HDRibbonTitle-UniformTrim.png"/>
            <p:cNvPicPr>
              <a:picLocks noChangeAspect="1"/>
            </p:cNvPicPr>
            <p:nvPr/>
          </p:nvPicPr>
          <p:blipFill rotWithShape="1">
            <a:blip r:embed="rId3">
              <a:extLst>
                <a:ext uri="{28A0092B-C50C-407E-A947-70E740481C1C}">
                  <a14:useLocalDpi xmlns:a14="http://schemas.microsoft.com/office/drawing/2010/main" val="0"/>
                </a:ext>
              </a:extLst>
            </a:blip>
            <a:srcRect/>
            <a:stretch/>
          </p:blipFill>
          <p:spPr>
            <a:xfrm>
              <a:off x="-16934" y="3147609"/>
              <a:ext cx="2478024" cy="612648"/>
            </a:xfrm>
            <a:prstGeom prst="rect">
              <a:avLst/>
            </a:prstGeom>
          </p:spPr>
        </p:pic>
        <p:pic>
          <p:nvPicPr>
            <p:cNvPr id="20" name="Picture 19" descr="HDRibbonTitle-UniformTrim.png"/>
            <p:cNvPicPr>
              <a:picLocks noChangeAspect="1"/>
            </p:cNvPicPr>
            <p:nvPr/>
          </p:nvPicPr>
          <p:blipFill rotWithShape="1">
            <a:blip r:embed="rId3">
              <a:extLst>
                <a:ext uri="{28A0092B-C50C-407E-A947-70E740481C1C}">
                  <a14:useLocalDpi xmlns:a14="http://schemas.microsoft.com/office/drawing/2010/main" val="0"/>
                </a:ext>
              </a:extLst>
            </a:blip>
            <a:srcRect/>
            <a:stretch/>
          </p:blipFill>
          <p:spPr>
            <a:xfrm>
              <a:off x="9736202" y="3147609"/>
              <a:ext cx="2478024" cy="612648"/>
            </a:xfrm>
            <a:prstGeom prst="rect">
              <a:avLst/>
            </a:prstGeom>
          </p:spPr>
        </p:pic>
      </p:grpSp>
      <p:sp>
        <p:nvSpPr>
          <p:cNvPr id="2" name="Title 1"/>
          <p:cNvSpPr>
            <a:spLocks noGrp="1"/>
          </p:cNvSpPr>
          <p:nvPr>
            <p:ph type="ctrTitle"/>
          </p:nvPr>
        </p:nvSpPr>
        <p:spPr>
          <a:xfrm>
            <a:off x="2692398" y="1871131"/>
            <a:ext cx="6815669" cy="1515533"/>
          </a:xfrm>
        </p:spPr>
        <p:txBody>
          <a:bodyPr anchor="b">
            <a:noAutofit/>
          </a:bodyPr>
          <a:lstStyle>
            <a:lvl1pPr algn="ctr">
              <a:defRPr sz="5400">
                <a:effectLst/>
              </a:defRPr>
            </a:lvl1pPr>
          </a:lstStyle>
          <a:p>
            <a:r>
              <a:rPr lang="en-US" smtClean="0"/>
              <a:t>Click to edit Master title style</a:t>
            </a:r>
            <a:endParaRPr lang="en-US" dirty="0"/>
          </a:p>
        </p:txBody>
      </p:sp>
      <p:sp>
        <p:nvSpPr>
          <p:cNvPr id="3" name="Subtitle 2"/>
          <p:cNvSpPr>
            <a:spLocks noGrp="1"/>
          </p:cNvSpPr>
          <p:nvPr>
            <p:ph type="subTitle" idx="1"/>
          </p:nvPr>
        </p:nvSpPr>
        <p:spPr>
          <a:xfrm>
            <a:off x="2692398" y="3657597"/>
            <a:ext cx="6815669" cy="1320802"/>
          </a:xfrm>
        </p:spPr>
        <p:txBody>
          <a:bodyPr anchor="t">
            <a:normAutofit/>
          </a:bodyPr>
          <a:lstStyle>
            <a:lvl1pPr marL="0" indent="0" algn="ctr">
              <a:buNone/>
              <a:defRPr sz="2100">
                <a:solidFill>
                  <a:schemeClr val="tx1"/>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dirty="0"/>
          </a:p>
        </p:txBody>
      </p:sp>
      <p:sp>
        <p:nvSpPr>
          <p:cNvPr id="4" name="Date Placeholder 3"/>
          <p:cNvSpPr>
            <a:spLocks noGrp="1"/>
          </p:cNvSpPr>
          <p:nvPr>
            <p:ph type="dt" sz="half" idx="10"/>
          </p:nvPr>
        </p:nvSpPr>
        <p:spPr>
          <a:xfrm>
            <a:off x="7983232" y="5037663"/>
            <a:ext cx="897467" cy="279400"/>
          </a:xfrm>
        </p:spPr>
        <p:txBody>
          <a:bodyPr/>
          <a:lstStyle/>
          <a:p>
            <a:fld id="{48A87A34-81AB-432B-8DAE-1953F412C126}" type="datetimeFigureOut">
              <a:rPr lang="en-US" smtClean="0"/>
              <a:t>12/7/2017</a:t>
            </a:fld>
            <a:endParaRPr lang="en-US" dirty="0"/>
          </a:p>
        </p:txBody>
      </p:sp>
      <p:sp>
        <p:nvSpPr>
          <p:cNvPr id="5" name="Footer Placeholder 4"/>
          <p:cNvSpPr>
            <a:spLocks noGrp="1"/>
          </p:cNvSpPr>
          <p:nvPr>
            <p:ph type="ftr" sz="quarter" idx="11"/>
          </p:nvPr>
        </p:nvSpPr>
        <p:spPr>
          <a:xfrm>
            <a:off x="2692397" y="5037663"/>
            <a:ext cx="5214635" cy="279400"/>
          </a:xfrm>
        </p:spPr>
        <p:txBody>
          <a:bodyPr/>
          <a:lstStyle/>
          <a:p>
            <a:endParaRPr lang="en-US" dirty="0"/>
          </a:p>
        </p:txBody>
      </p:sp>
      <p:sp>
        <p:nvSpPr>
          <p:cNvPr id="6" name="Slide Number Placeholder 5"/>
          <p:cNvSpPr>
            <a:spLocks noGrp="1"/>
          </p:cNvSpPr>
          <p:nvPr>
            <p:ph type="sldNum" sz="quarter" idx="12"/>
          </p:nvPr>
        </p:nvSpPr>
        <p:spPr>
          <a:xfrm>
            <a:off x="8956900" y="5037663"/>
            <a:ext cx="551167" cy="279400"/>
          </a:xfrm>
        </p:spPr>
        <p:txBody>
          <a:bodyPr/>
          <a:lstStyle/>
          <a:p>
            <a:fld id="{6D22F896-40B5-4ADD-8801-0D06FADFA095}" type="slidenum">
              <a:rPr lang="en-US" smtClean="0"/>
              <a:t>‹#›</a:t>
            </a:fld>
            <a:endParaRPr lang="en-US" dirty="0"/>
          </a:p>
        </p:txBody>
      </p:sp>
      <p:cxnSp>
        <p:nvCxnSpPr>
          <p:cNvPr id="15" name="Straight Connector 14"/>
          <p:cNvCxnSpPr/>
          <p:nvPr/>
        </p:nvCxnSpPr>
        <p:spPr>
          <a:xfrm>
            <a:off x="2692399" y="3522131"/>
            <a:ext cx="6815668" cy="0"/>
          </a:xfrm>
          <a:prstGeom prst="line">
            <a:avLst/>
          </a:prstGeom>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268604652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cxnSp>
        <p:nvCxnSpPr>
          <p:cNvPr id="7" name="Straight Connector 6"/>
          <p:cNvCxnSpPr/>
          <p:nvPr/>
        </p:nvCxnSpPr>
        <p:spPr>
          <a:xfrm>
            <a:off x="1396169" y="2421466"/>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
        <p:nvSpPr>
          <p:cNvPr id="2" name="Title 1"/>
          <p:cNvSpPr>
            <a:spLocks noGrp="1"/>
          </p:cNvSpPr>
          <p:nvPr>
            <p:ph type="title"/>
          </p:nvPr>
        </p:nvSpPr>
        <p:spPr/>
        <p:txBody>
          <a:bodyPr/>
          <a:lstStyle/>
          <a:p>
            <a:r>
              <a:rPr lang="en-US" smtClean="0"/>
              <a:t>Click to edit Master title style</a:t>
            </a:r>
            <a:endParaRPr lang="en-US" dirty="0"/>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48A87A34-81AB-432B-8DAE-1953F412C126}" type="datetimeFigureOut">
              <a:rPr lang="en-US" smtClean="0"/>
              <a:t>12/7/2017</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D22F896-40B5-4ADD-8801-0D06FADFA095}" type="slidenum">
              <a:rPr lang="en-US" smtClean="0"/>
              <a:t>‹#›</a:t>
            </a:fld>
            <a:endParaRPr lang="en-US" dirty="0"/>
          </a:p>
        </p:txBody>
      </p:sp>
    </p:spTree>
    <p:extLst>
      <p:ext uri="{BB962C8B-B14F-4D97-AF65-F5344CB8AC3E}">
        <p14:creationId xmlns:p14="http://schemas.microsoft.com/office/powerpoint/2010/main" val="88604481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2015069" y="1752606"/>
            <a:ext cx="8158688" cy="1822514"/>
          </a:xfrm>
        </p:spPr>
        <p:txBody>
          <a:bodyPr anchor="b">
            <a:normAutofit/>
          </a:bodyPr>
          <a:lstStyle>
            <a:lvl1pPr algn="ctr">
              <a:defRPr sz="4400" b="0" cap="none"/>
            </a:lvl1pPr>
          </a:lstStyle>
          <a:p>
            <a:r>
              <a:rPr lang="en-US" smtClean="0"/>
              <a:t>Click to edit Master title style</a:t>
            </a:r>
            <a:endParaRPr lang="en-US" dirty="0"/>
          </a:p>
        </p:txBody>
      </p:sp>
      <p:sp>
        <p:nvSpPr>
          <p:cNvPr id="3" name="Text Placeholder 2"/>
          <p:cNvSpPr>
            <a:spLocks noGrp="1"/>
          </p:cNvSpPr>
          <p:nvPr>
            <p:ph type="body" idx="1"/>
          </p:nvPr>
        </p:nvSpPr>
        <p:spPr>
          <a:xfrm>
            <a:off x="2015067" y="3846051"/>
            <a:ext cx="8158690" cy="954547"/>
          </a:xfrm>
        </p:spPr>
        <p:txBody>
          <a:bodyPr anchor="t">
            <a:normAutofit/>
          </a:bodyPr>
          <a:lstStyle>
            <a:lvl1pPr marL="0" indent="0" algn="ctr">
              <a:buNone/>
              <a:defRPr sz="24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48A87A34-81AB-432B-8DAE-1953F412C126}" type="datetimeFigureOut">
              <a:rPr lang="en-US" smtClean="0"/>
              <a:t>12/7/2017</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D22F896-40B5-4ADD-8801-0D06FADFA095}" type="slidenum">
              <a:rPr lang="en-US" smtClean="0"/>
              <a:t>‹#›</a:t>
            </a:fld>
            <a:endParaRPr lang="en-US" dirty="0"/>
          </a:p>
        </p:txBody>
      </p:sp>
      <p:cxnSp>
        <p:nvCxnSpPr>
          <p:cNvPr id="16" name="Straight Connector 15"/>
          <p:cNvCxnSpPr/>
          <p:nvPr/>
        </p:nvCxnSpPr>
        <p:spPr>
          <a:xfrm>
            <a:off x="2012723" y="3710585"/>
            <a:ext cx="8163380"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3719920971"/>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cxnSp>
        <p:nvCxnSpPr>
          <p:cNvPr id="8" name="Straight Connector 7"/>
          <p:cNvCxnSpPr/>
          <p:nvPr/>
        </p:nvCxnSpPr>
        <p:spPr>
          <a:xfrm>
            <a:off x="1396169" y="2421466"/>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
        <p:nvSpPr>
          <p:cNvPr id="2" name="Title 1"/>
          <p:cNvSpPr>
            <a:spLocks noGrp="1"/>
          </p:cNvSpPr>
          <p:nvPr>
            <p:ph type="title"/>
          </p:nvPr>
        </p:nvSpPr>
        <p:spPr/>
        <p:txBody>
          <a:bodyPr/>
          <a:lstStyle/>
          <a:p>
            <a:r>
              <a:rPr lang="en-US" smtClean="0"/>
              <a:t>Click to edit Master title style</a:t>
            </a:r>
            <a:endParaRPr lang="en-US" dirty="0"/>
          </a:p>
        </p:txBody>
      </p:sp>
      <p:sp>
        <p:nvSpPr>
          <p:cNvPr id="3" name="Content Placeholder 2"/>
          <p:cNvSpPr>
            <a:spLocks noGrp="1"/>
          </p:cNvSpPr>
          <p:nvPr>
            <p:ph sz="half" idx="1"/>
          </p:nvPr>
        </p:nvSpPr>
        <p:spPr>
          <a:xfrm>
            <a:off x="1298448" y="2560320"/>
            <a:ext cx="4718304" cy="3310128"/>
          </a:xfrm>
        </p:spPr>
        <p:txBody>
          <a:bodyPr>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Content Placeholder 3"/>
          <p:cNvSpPr>
            <a:spLocks noGrp="1"/>
          </p:cNvSpPr>
          <p:nvPr>
            <p:ph sz="half" idx="2"/>
          </p:nvPr>
        </p:nvSpPr>
        <p:spPr>
          <a:xfrm>
            <a:off x="6181344" y="2560320"/>
            <a:ext cx="4718304" cy="3310128"/>
          </a:xfrm>
        </p:spPr>
        <p:txBody>
          <a:bodyPr>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Date Placeholder 4"/>
          <p:cNvSpPr>
            <a:spLocks noGrp="1"/>
          </p:cNvSpPr>
          <p:nvPr>
            <p:ph type="dt" sz="half" idx="10"/>
          </p:nvPr>
        </p:nvSpPr>
        <p:spPr/>
        <p:txBody>
          <a:bodyPr/>
          <a:lstStyle/>
          <a:p>
            <a:fld id="{48A87A34-81AB-432B-8DAE-1953F412C126}" type="datetimeFigureOut">
              <a:rPr lang="en-US" smtClean="0"/>
              <a:t>12/7/2017</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smtClean="0"/>
              <a:t>‹#›</a:t>
            </a:fld>
            <a:endParaRPr lang="en-US" dirty="0"/>
          </a:p>
        </p:txBody>
      </p:sp>
    </p:spTree>
    <p:extLst>
      <p:ext uri="{BB962C8B-B14F-4D97-AF65-F5344CB8AC3E}">
        <p14:creationId xmlns:p14="http://schemas.microsoft.com/office/powerpoint/2010/main" val="269383923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dirty="0"/>
          </a:p>
        </p:txBody>
      </p:sp>
      <p:sp>
        <p:nvSpPr>
          <p:cNvPr id="3" name="Text Placeholder 2"/>
          <p:cNvSpPr>
            <a:spLocks noGrp="1"/>
          </p:cNvSpPr>
          <p:nvPr>
            <p:ph type="body" idx="1"/>
          </p:nvPr>
        </p:nvSpPr>
        <p:spPr>
          <a:xfrm>
            <a:off x="1295400" y="2658533"/>
            <a:ext cx="4718304" cy="576262"/>
          </a:xfrm>
        </p:spPr>
        <p:txBody>
          <a:bodyPr anchor="b">
            <a:noAutofit/>
          </a:bodyPr>
          <a:lstStyle>
            <a:lvl1pPr marL="0" indent="0">
              <a:spcBef>
                <a:spcPts val="672"/>
              </a:spcBef>
              <a:spcAft>
                <a:spcPts val="600"/>
              </a:spcAft>
              <a:buNone/>
              <a:defRPr sz="28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1295400" y="3243262"/>
            <a:ext cx="4718304" cy="2632605"/>
          </a:xfrm>
        </p:spPr>
        <p:txBody>
          <a:bodyPr anchor="t">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Text Placeholder 4"/>
          <p:cNvSpPr>
            <a:spLocks noGrp="1"/>
          </p:cNvSpPr>
          <p:nvPr>
            <p:ph type="body" sz="quarter" idx="3"/>
          </p:nvPr>
        </p:nvSpPr>
        <p:spPr>
          <a:xfrm>
            <a:off x="6180670" y="2658533"/>
            <a:ext cx="4718304" cy="576262"/>
          </a:xfrm>
        </p:spPr>
        <p:txBody>
          <a:bodyPr anchor="b">
            <a:noAutofit/>
          </a:bodyPr>
          <a:lstStyle>
            <a:lvl1pPr marL="0" indent="0">
              <a:spcBef>
                <a:spcPts val="672"/>
              </a:spcBef>
              <a:spcAft>
                <a:spcPts val="600"/>
              </a:spcAft>
              <a:buNone/>
              <a:defRPr sz="28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6180670" y="3243262"/>
            <a:ext cx="4718304" cy="2632605"/>
          </a:xfrm>
        </p:spPr>
        <p:txBody>
          <a:bodyPr anchor="t">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7" name="Date Placeholder 6"/>
          <p:cNvSpPr>
            <a:spLocks noGrp="1"/>
          </p:cNvSpPr>
          <p:nvPr>
            <p:ph type="dt" sz="half" idx="10"/>
          </p:nvPr>
        </p:nvSpPr>
        <p:spPr/>
        <p:txBody>
          <a:bodyPr/>
          <a:lstStyle/>
          <a:p>
            <a:fld id="{48A87A34-81AB-432B-8DAE-1953F412C126}" type="datetimeFigureOut">
              <a:rPr lang="en-US" smtClean="0"/>
              <a:t>12/7/2017</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6D22F896-40B5-4ADD-8801-0D06FADFA095}" type="slidenum">
              <a:rPr lang="en-US" smtClean="0"/>
              <a:t>‹#›</a:t>
            </a:fld>
            <a:endParaRPr lang="en-US" dirty="0"/>
          </a:p>
        </p:txBody>
      </p:sp>
      <p:cxnSp>
        <p:nvCxnSpPr>
          <p:cNvPr id="18" name="Straight Connector 17"/>
          <p:cNvCxnSpPr/>
          <p:nvPr/>
        </p:nvCxnSpPr>
        <p:spPr>
          <a:xfrm>
            <a:off x="1396169" y="2421466"/>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21276387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Date Placeholder 2"/>
          <p:cNvSpPr>
            <a:spLocks noGrp="1"/>
          </p:cNvSpPr>
          <p:nvPr>
            <p:ph type="dt" sz="half" idx="10"/>
          </p:nvPr>
        </p:nvSpPr>
        <p:spPr/>
        <p:txBody>
          <a:bodyPr/>
          <a:lstStyle/>
          <a:p>
            <a:fld id="{48A87A34-81AB-432B-8DAE-1953F412C126}" type="datetimeFigureOut">
              <a:rPr lang="en-US" smtClean="0"/>
              <a:t>12/7/2017</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6D22F896-40B5-4ADD-8801-0D06FADFA095}" type="slidenum">
              <a:rPr lang="en-US" smtClean="0"/>
              <a:t>‹#›</a:t>
            </a:fld>
            <a:endParaRPr lang="en-US" dirty="0"/>
          </a:p>
        </p:txBody>
      </p:sp>
      <p:cxnSp>
        <p:nvCxnSpPr>
          <p:cNvPr id="14" name="Straight Connector 13"/>
          <p:cNvCxnSpPr/>
          <p:nvPr/>
        </p:nvCxnSpPr>
        <p:spPr>
          <a:xfrm>
            <a:off x="1396169" y="2421466"/>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3056770487"/>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48A87A34-81AB-432B-8DAE-1953F412C126}" type="datetimeFigureOut">
              <a:rPr lang="en-US" smtClean="0"/>
              <a:t>12/7/2017</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6D22F896-40B5-4ADD-8801-0D06FADFA095}" type="slidenum">
              <a:rPr lang="en-US" smtClean="0"/>
              <a:t>‹#›</a:t>
            </a:fld>
            <a:endParaRPr lang="en-US" dirty="0"/>
          </a:p>
        </p:txBody>
      </p:sp>
    </p:spTree>
    <p:extLst>
      <p:ext uri="{BB962C8B-B14F-4D97-AF65-F5344CB8AC3E}">
        <p14:creationId xmlns:p14="http://schemas.microsoft.com/office/powerpoint/2010/main" val="6709639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293811" y="1388534"/>
            <a:ext cx="3718455" cy="1371600"/>
          </a:xfrm>
        </p:spPr>
        <p:txBody>
          <a:bodyPr anchor="b">
            <a:normAutofit/>
          </a:bodyPr>
          <a:lstStyle>
            <a:lvl1pPr algn="ctr">
              <a:defRPr sz="2400" b="0"/>
            </a:lvl1pPr>
          </a:lstStyle>
          <a:p>
            <a:r>
              <a:rPr lang="en-US" smtClean="0"/>
              <a:t>Click to edit Master title style</a:t>
            </a:r>
            <a:endParaRPr lang="en-US" dirty="0"/>
          </a:p>
        </p:txBody>
      </p:sp>
      <p:sp>
        <p:nvSpPr>
          <p:cNvPr id="3" name="Content Placeholder 2"/>
          <p:cNvSpPr>
            <a:spLocks noGrp="1"/>
          </p:cNvSpPr>
          <p:nvPr>
            <p:ph idx="1"/>
          </p:nvPr>
        </p:nvSpPr>
        <p:spPr>
          <a:xfrm>
            <a:off x="5418668" y="982131"/>
            <a:ext cx="5469466" cy="4893735"/>
          </a:xfrm>
        </p:spPr>
        <p:txBody>
          <a:bodyPr anchor="ctr">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Text Placeholder 3"/>
          <p:cNvSpPr>
            <a:spLocks noGrp="1"/>
          </p:cNvSpPr>
          <p:nvPr>
            <p:ph type="body" sz="half" idx="2"/>
          </p:nvPr>
        </p:nvSpPr>
        <p:spPr>
          <a:xfrm>
            <a:off x="1293811" y="3031065"/>
            <a:ext cx="3718455" cy="2438404"/>
          </a:xfrm>
        </p:spPr>
        <p:txBody>
          <a:bodyPr anchor="t">
            <a:normAutofit/>
          </a:bodyPr>
          <a:lstStyle>
            <a:lvl1pPr marL="0" indent="0" algn="ctr">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48A87A34-81AB-432B-8DAE-1953F412C126}" type="datetimeFigureOut">
              <a:rPr lang="en-US" smtClean="0"/>
              <a:t>12/7/2017</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smtClean="0"/>
              <a:t>‹#›</a:t>
            </a:fld>
            <a:endParaRPr lang="en-US" dirty="0"/>
          </a:p>
        </p:txBody>
      </p:sp>
      <p:cxnSp>
        <p:nvCxnSpPr>
          <p:cNvPr id="16" name="Straight Connector 15"/>
          <p:cNvCxnSpPr/>
          <p:nvPr/>
        </p:nvCxnSpPr>
        <p:spPr>
          <a:xfrm>
            <a:off x="1396169" y="2912533"/>
            <a:ext cx="351449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28823568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295399" y="1883832"/>
            <a:ext cx="6241816" cy="1371600"/>
          </a:xfrm>
        </p:spPr>
        <p:txBody>
          <a:bodyPr anchor="b">
            <a:normAutofit/>
          </a:bodyPr>
          <a:lstStyle>
            <a:lvl1pPr algn="ctr">
              <a:defRPr sz="2800" b="0"/>
            </a:lvl1pPr>
          </a:lstStyle>
          <a:p>
            <a:r>
              <a:rPr lang="en-US" smtClean="0"/>
              <a:t>Click to edit Master title style</a:t>
            </a:r>
            <a:endParaRPr lang="en-US" dirty="0"/>
          </a:p>
        </p:txBody>
      </p:sp>
      <p:sp>
        <p:nvSpPr>
          <p:cNvPr id="17" name="Picture Placeholder 2"/>
          <p:cNvSpPr>
            <a:spLocks noGrp="1" noChangeAspect="1"/>
          </p:cNvSpPr>
          <p:nvPr>
            <p:ph type="pic" idx="1"/>
          </p:nvPr>
        </p:nvSpPr>
        <p:spPr>
          <a:xfrm>
            <a:off x="8094831" y="1041400"/>
            <a:ext cx="3063347" cy="4775200"/>
          </a:xfrm>
          <a:prstGeom prst="roundRect">
            <a:avLst>
              <a:gd name="adj" fmla="val 0"/>
            </a:avLst>
          </a:prstGeom>
          <a:ln w="57150" cmpd="thickThin">
            <a:solidFill>
              <a:schemeClr val="tx1">
                <a:lumMod val="50000"/>
                <a:lumOff val="50000"/>
              </a:schemeClr>
            </a:solidFill>
            <a:miter lim="800000"/>
          </a:ln>
          <a:effectLst>
            <a:innerShdw blurRad="57150" dist="38100" dir="14460000">
              <a:srgbClr val="000000">
                <a:alpha val="70000"/>
              </a:srgbClr>
            </a:inn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smtClean="0"/>
              <a:t>Click icon to add picture</a:t>
            </a:r>
            <a:endParaRPr lang="en-US" dirty="0"/>
          </a:p>
        </p:txBody>
      </p:sp>
      <p:sp>
        <p:nvSpPr>
          <p:cNvPr id="4" name="Text Placeholder 3"/>
          <p:cNvSpPr>
            <a:spLocks noGrp="1"/>
          </p:cNvSpPr>
          <p:nvPr>
            <p:ph type="body" sz="half" idx="2"/>
          </p:nvPr>
        </p:nvSpPr>
        <p:spPr>
          <a:xfrm>
            <a:off x="1295399" y="3255432"/>
            <a:ext cx="6241816" cy="1828800"/>
          </a:xfrm>
        </p:spPr>
        <p:txBody>
          <a:bodyPr anchor="t">
            <a:normAutofit/>
          </a:bodyPr>
          <a:lstStyle>
            <a:lvl1pPr marL="0" indent="0" algn="ctr">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48A87A34-81AB-432B-8DAE-1953F412C126}" type="datetimeFigureOut">
              <a:rPr lang="en-US" smtClean="0"/>
              <a:t>12/7/2017</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smtClean="0"/>
              <a:t>‹#›</a:t>
            </a:fld>
            <a:endParaRPr lang="en-US" dirty="0"/>
          </a:p>
        </p:txBody>
      </p:sp>
    </p:spTree>
    <p:extLst>
      <p:ext uri="{BB962C8B-B14F-4D97-AF65-F5344CB8AC3E}">
        <p14:creationId xmlns:p14="http://schemas.microsoft.com/office/powerpoint/2010/main" val="3076209651"/>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295401" y="4815415"/>
            <a:ext cx="9609666" cy="566738"/>
          </a:xfrm>
        </p:spPr>
        <p:txBody>
          <a:bodyPr anchor="b">
            <a:normAutofit/>
          </a:bodyPr>
          <a:lstStyle>
            <a:lvl1pPr algn="ctr">
              <a:defRPr sz="2400" b="0"/>
            </a:lvl1pPr>
          </a:lstStyle>
          <a:p>
            <a:r>
              <a:rPr lang="en-US" smtClean="0"/>
              <a:t>Click to edit Master title style</a:t>
            </a:r>
            <a:endParaRPr lang="en-US" dirty="0"/>
          </a:p>
        </p:txBody>
      </p:sp>
      <p:sp>
        <p:nvSpPr>
          <p:cNvPr id="3" name="Picture Placeholder 2"/>
          <p:cNvSpPr>
            <a:spLocks noGrp="1" noChangeAspect="1"/>
          </p:cNvSpPr>
          <p:nvPr>
            <p:ph type="pic" idx="1"/>
          </p:nvPr>
        </p:nvSpPr>
        <p:spPr>
          <a:xfrm>
            <a:off x="1041427" y="1041399"/>
            <a:ext cx="10105972" cy="3335869"/>
          </a:xfrm>
          <a:prstGeom prst="roundRect">
            <a:avLst>
              <a:gd name="adj" fmla="val 0"/>
            </a:avLst>
          </a:prstGeom>
          <a:ln w="57150" cmpd="thickThin">
            <a:solidFill>
              <a:schemeClr val="tx1">
                <a:lumMod val="50000"/>
                <a:lumOff val="50000"/>
              </a:schemeClr>
            </a:solidFill>
            <a:miter lim="800000"/>
          </a:ln>
          <a:effectLst>
            <a:innerShdw blurRad="57150" dist="38100" dir="14460000">
              <a:srgbClr val="000000">
                <a:alpha val="70000"/>
              </a:srgbClr>
            </a:inn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smtClean="0"/>
              <a:t>Click icon to add picture</a:t>
            </a:r>
            <a:endParaRPr lang="en-US" dirty="0"/>
          </a:p>
        </p:txBody>
      </p:sp>
      <p:sp>
        <p:nvSpPr>
          <p:cNvPr id="4" name="Text Placeholder 3"/>
          <p:cNvSpPr>
            <a:spLocks noGrp="1"/>
          </p:cNvSpPr>
          <p:nvPr>
            <p:ph type="body" sz="half" idx="2"/>
          </p:nvPr>
        </p:nvSpPr>
        <p:spPr>
          <a:xfrm>
            <a:off x="1295401" y="5382153"/>
            <a:ext cx="9609666" cy="493712"/>
          </a:xfrm>
        </p:spPr>
        <p:txBody>
          <a:bodyPr>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48A87A34-81AB-432B-8DAE-1953F412C126}" type="datetimeFigureOut">
              <a:rPr lang="en-US" smtClean="0"/>
              <a:t>12/7/2017</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smtClean="0"/>
              <a:t>‹#›</a:t>
            </a:fld>
            <a:endParaRPr lang="en-US" dirty="0"/>
          </a:p>
        </p:txBody>
      </p:sp>
    </p:spTree>
    <p:extLst>
      <p:ext uri="{BB962C8B-B14F-4D97-AF65-F5344CB8AC3E}">
        <p14:creationId xmlns:p14="http://schemas.microsoft.com/office/powerpoint/2010/main" val="2907597727"/>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1303868" y="982132"/>
            <a:ext cx="9592732" cy="2954868"/>
          </a:xfrm>
        </p:spPr>
        <p:txBody>
          <a:bodyPr anchor="ctr">
            <a:normAutofit/>
          </a:bodyPr>
          <a:lstStyle>
            <a:lvl1pPr algn="ctr">
              <a:defRPr sz="3200" b="0" cap="none"/>
            </a:lvl1pPr>
          </a:lstStyle>
          <a:p>
            <a:r>
              <a:rPr lang="en-US" smtClean="0"/>
              <a:t>Click to edit Master title style</a:t>
            </a:r>
            <a:endParaRPr lang="en-US" dirty="0"/>
          </a:p>
        </p:txBody>
      </p:sp>
      <p:sp>
        <p:nvSpPr>
          <p:cNvPr id="3" name="Text Placeholder 2"/>
          <p:cNvSpPr>
            <a:spLocks noGrp="1"/>
          </p:cNvSpPr>
          <p:nvPr>
            <p:ph type="body" idx="1"/>
          </p:nvPr>
        </p:nvSpPr>
        <p:spPr>
          <a:xfrm>
            <a:off x="1303868" y="4343399"/>
            <a:ext cx="9592732" cy="1532467"/>
          </a:xfrm>
        </p:spPr>
        <p:txBody>
          <a:bodyPr anchor="ctr">
            <a:normAutofit/>
          </a:bodyPr>
          <a:lstStyle>
            <a:lvl1pPr marL="0" indent="0" algn="ctr">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48A87A34-81AB-432B-8DAE-1953F412C126}" type="datetimeFigureOut">
              <a:rPr lang="en-US" smtClean="0"/>
              <a:t>12/7/2017</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D22F896-40B5-4ADD-8801-0D06FADFA095}" type="slidenum">
              <a:rPr lang="en-US" smtClean="0"/>
              <a:t>‹#›</a:t>
            </a:fld>
            <a:endParaRPr lang="en-US" dirty="0"/>
          </a:p>
        </p:txBody>
      </p:sp>
      <p:cxnSp>
        <p:nvCxnSpPr>
          <p:cNvPr id="15" name="Straight Connector 14"/>
          <p:cNvCxnSpPr/>
          <p:nvPr/>
        </p:nvCxnSpPr>
        <p:spPr>
          <a:xfrm>
            <a:off x="1396169" y="4140199"/>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690422773"/>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446213" y="982132"/>
            <a:ext cx="9296398" cy="2370668"/>
          </a:xfrm>
        </p:spPr>
        <p:txBody>
          <a:bodyPr anchor="ctr">
            <a:normAutofit/>
          </a:bodyPr>
          <a:lstStyle>
            <a:lvl1pPr algn="ctr">
              <a:defRPr sz="3200" b="0" cap="none">
                <a:solidFill>
                  <a:schemeClr val="tx1"/>
                </a:solidFill>
              </a:defRPr>
            </a:lvl1pPr>
          </a:lstStyle>
          <a:p>
            <a:r>
              <a:rPr lang="en-US" smtClean="0"/>
              <a:t>Click to edit Master title style</a:t>
            </a:r>
            <a:endParaRPr lang="en-US" dirty="0"/>
          </a:p>
        </p:txBody>
      </p:sp>
      <p:sp>
        <p:nvSpPr>
          <p:cNvPr id="10" name="Text Placeholder 9"/>
          <p:cNvSpPr>
            <a:spLocks noGrp="1"/>
          </p:cNvSpPr>
          <p:nvPr>
            <p:ph type="body" sz="quarter" idx="13"/>
          </p:nvPr>
        </p:nvSpPr>
        <p:spPr>
          <a:xfrm>
            <a:off x="1674812" y="3352800"/>
            <a:ext cx="8839202" cy="584200"/>
          </a:xfrm>
        </p:spPr>
        <p:txBody>
          <a:bodyPr anchor="ctr">
            <a:normAutofit/>
          </a:bodyPr>
          <a:lstStyle>
            <a:lvl1pPr marL="0" indent="0" algn="r">
              <a:buFontTx/>
              <a:buNone/>
              <a:defRPr sz="2000"/>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smtClean="0"/>
              <a:t>Click to edit Master text styles</a:t>
            </a:r>
          </a:p>
        </p:txBody>
      </p:sp>
      <p:sp>
        <p:nvSpPr>
          <p:cNvPr id="3" name="Text Placeholder 2"/>
          <p:cNvSpPr>
            <a:spLocks noGrp="1"/>
          </p:cNvSpPr>
          <p:nvPr>
            <p:ph type="body" idx="1"/>
          </p:nvPr>
        </p:nvSpPr>
        <p:spPr>
          <a:xfrm>
            <a:off x="1295401" y="4343399"/>
            <a:ext cx="9609666" cy="1532467"/>
          </a:xfrm>
        </p:spPr>
        <p:txBody>
          <a:bodyPr anchor="ctr">
            <a:normAutofit/>
          </a:bodyPr>
          <a:lstStyle>
            <a:lvl1pPr marL="0" indent="0" algn="ctr">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48A87A34-81AB-432B-8DAE-1953F412C126}" type="datetimeFigureOut">
              <a:rPr lang="en-US" smtClean="0"/>
              <a:t>12/7/2017</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D22F896-40B5-4ADD-8801-0D06FADFA095}" type="slidenum">
              <a:rPr lang="en-US" smtClean="0"/>
              <a:t>‹#›</a:t>
            </a:fld>
            <a:endParaRPr lang="en-US" dirty="0"/>
          </a:p>
        </p:txBody>
      </p:sp>
      <p:sp>
        <p:nvSpPr>
          <p:cNvPr id="14" name="TextBox 13"/>
          <p:cNvSpPr txBox="1"/>
          <p:nvPr/>
        </p:nvSpPr>
        <p:spPr>
          <a:xfrm>
            <a:off x="862013" y="879961"/>
            <a:ext cx="609600" cy="584776"/>
          </a:xfrm>
          <a:prstGeom prst="rect">
            <a:avLst/>
          </a:prstGeom>
        </p:spPr>
        <p:txBody>
          <a:bodyPr vert="horz" lIns="91440" tIns="45720" rIns="91440" bIns="45720" rtlCol="0" anchor="ctr">
            <a:noAutofit/>
          </a:bodyPr>
          <a:lstStyle/>
          <a:p>
            <a:pPr lvl="0"/>
            <a:r>
              <a:rPr lang="en-US" sz="8000" dirty="0">
                <a:solidFill>
                  <a:schemeClr val="tx1"/>
                </a:solidFill>
                <a:effectLst/>
              </a:rPr>
              <a:t>“</a:t>
            </a:r>
          </a:p>
        </p:txBody>
      </p:sp>
      <p:sp>
        <p:nvSpPr>
          <p:cNvPr id="15" name="TextBox 14"/>
          <p:cNvSpPr txBox="1"/>
          <p:nvPr/>
        </p:nvSpPr>
        <p:spPr>
          <a:xfrm>
            <a:off x="10600267" y="2827870"/>
            <a:ext cx="609600" cy="584776"/>
          </a:xfrm>
          <a:prstGeom prst="rect">
            <a:avLst/>
          </a:prstGeom>
        </p:spPr>
        <p:txBody>
          <a:bodyPr vert="horz" lIns="91440" tIns="45720" rIns="91440" bIns="45720" rtlCol="0" anchor="ctr">
            <a:noAutofit/>
          </a:bodyPr>
          <a:lstStyle/>
          <a:p>
            <a:pPr lvl="0" algn="r"/>
            <a:r>
              <a:rPr lang="en-US" sz="8000" dirty="0">
                <a:solidFill>
                  <a:schemeClr val="tx1"/>
                </a:solidFill>
                <a:effectLst/>
              </a:rPr>
              <a:t>”</a:t>
            </a:r>
          </a:p>
        </p:txBody>
      </p:sp>
      <p:cxnSp>
        <p:nvCxnSpPr>
          <p:cNvPr id="19" name="Straight Connector 18"/>
          <p:cNvCxnSpPr/>
          <p:nvPr/>
        </p:nvCxnSpPr>
        <p:spPr>
          <a:xfrm>
            <a:off x="1396169" y="4140199"/>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2178316343"/>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1295402" y="3308581"/>
            <a:ext cx="9609668" cy="1468800"/>
          </a:xfrm>
        </p:spPr>
        <p:txBody>
          <a:bodyPr anchor="b">
            <a:normAutofit/>
          </a:bodyPr>
          <a:lstStyle>
            <a:lvl1pPr algn="l">
              <a:defRPr sz="3200" b="0" cap="none"/>
            </a:lvl1pPr>
          </a:lstStyle>
          <a:p>
            <a:r>
              <a:rPr lang="en-US" smtClean="0"/>
              <a:t>Click to edit Master title style</a:t>
            </a:r>
            <a:endParaRPr lang="en-US" dirty="0"/>
          </a:p>
        </p:txBody>
      </p:sp>
      <p:sp>
        <p:nvSpPr>
          <p:cNvPr id="3" name="Text Placeholder 2"/>
          <p:cNvSpPr>
            <a:spLocks noGrp="1"/>
          </p:cNvSpPr>
          <p:nvPr>
            <p:ph type="body" idx="1"/>
          </p:nvPr>
        </p:nvSpPr>
        <p:spPr>
          <a:xfrm>
            <a:off x="1295401" y="4777381"/>
            <a:ext cx="9609668" cy="860400"/>
          </a:xfrm>
        </p:spPr>
        <p:txBody>
          <a:bodyPr anchor="t">
            <a:normAutofit/>
          </a:bodyPr>
          <a:lstStyle>
            <a:lvl1pPr marL="0" indent="0" algn="l">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48A87A34-81AB-432B-8DAE-1953F412C126}" type="datetimeFigureOut">
              <a:rPr lang="en-US" smtClean="0"/>
              <a:t>12/7/2017</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D22F896-40B5-4ADD-8801-0D06FADFA095}" type="slidenum">
              <a:rPr lang="en-US" smtClean="0"/>
              <a:t>‹#›</a:t>
            </a:fld>
            <a:endParaRPr lang="en-US" dirty="0"/>
          </a:p>
        </p:txBody>
      </p:sp>
    </p:spTree>
    <p:extLst>
      <p:ext uri="{BB962C8B-B14F-4D97-AF65-F5344CB8AC3E}">
        <p14:creationId xmlns:p14="http://schemas.microsoft.com/office/powerpoint/2010/main" val="2309997089"/>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2" name="Title 1"/>
          <p:cNvSpPr>
            <a:spLocks noGrp="1"/>
          </p:cNvSpPr>
          <p:nvPr>
            <p:ph type="title"/>
          </p:nvPr>
        </p:nvSpPr>
        <p:spPr>
          <a:xfrm>
            <a:off x="1446213" y="982132"/>
            <a:ext cx="9296398" cy="2243668"/>
          </a:xfrm>
        </p:spPr>
        <p:txBody>
          <a:bodyPr anchor="ctr">
            <a:normAutofit/>
          </a:bodyPr>
          <a:lstStyle>
            <a:lvl1pPr algn="ctr">
              <a:defRPr sz="3200" b="0" cap="none">
                <a:solidFill>
                  <a:schemeClr val="tx1"/>
                </a:solidFill>
              </a:defRPr>
            </a:lvl1pPr>
          </a:lstStyle>
          <a:p>
            <a:r>
              <a:rPr lang="en-US" smtClean="0"/>
              <a:t>Click to edit Master title style</a:t>
            </a:r>
            <a:endParaRPr lang="en-US" dirty="0"/>
          </a:p>
        </p:txBody>
      </p:sp>
      <p:sp>
        <p:nvSpPr>
          <p:cNvPr id="23" name="Text Placeholder 2"/>
          <p:cNvSpPr>
            <a:spLocks noGrp="1"/>
          </p:cNvSpPr>
          <p:nvPr>
            <p:ph type="body" idx="13"/>
          </p:nvPr>
        </p:nvSpPr>
        <p:spPr>
          <a:xfrm>
            <a:off x="1295401" y="3639312"/>
            <a:ext cx="9609668" cy="886968"/>
          </a:xfrm>
        </p:spPr>
        <p:txBody>
          <a:bodyPr anchor="b">
            <a:normAutofit/>
          </a:bodyPr>
          <a:lstStyle>
            <a:lvl1pPr marL="0" indent="0" algn="l">
              <a:spcBef>
                <a:spcPts val="0"/>
              </a:spcBef>
              <a:buNone/>
              <a:defRPr sz="24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3" name="Text Placeholder 2"/>
          <p:cNvSpPr>
            <a:spLocks noGrp="1"/>
          </p:cNvSpPr>
          <p:nvPr>
            <p:ph type="body" idx="1"/>
          </p:nvPr>
        </p:nvSpPr>
        <p:spPr>
          <a:xfrm>
            <a:off x="1295401" y="4529667"/>
            <a:ext cx="9609668" cy="1346200"/>
          </a:xfrm>
        </p:spPr>
        <p:txBody>
          <a:bodyPr anchor="t">
            <a:normAutofit/>
          </a:bodyPr>
          <a:lstStyle>
            <a:lvl1pPr marL="0" indent="0" algn="l">
              <a:buNone/>
              <a:defRPr sz="1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48A87A34-81AB-432B-8DAE-1953F412C126}" type="datetimeFigureOut">
              <a:rPr lang="en-US" smtClean="0"/>
              <a:pPr/>
              <a:t>12/7/2017</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D22F896-40B5-4ADD-8801-0D06FADFA095}" type="slidenum">
              <a:rPr lang="en-US" smtClean="0"/>
              <a:pPr/>
              <a:t>‹#›</a:t>
            </a:fld>
            <a:endParaRPr lang="en-US" dirty="0"/>
          </a:p>
        </p:txBody>
      </p:sp>
      <p:sp>
        <p:nvSpPr>
          <p:cNvPr id="12" name="TextBox 11"/>
          <p:cNvSpPr txBox="1"/>
          <p:nvPr/>
        </p:nvSpPr>
        <p:spPr>
          <a:xfrm>
            <a:off x="862013" y="879961"/>
            <a:ext cx="609600" cy="584776"/>
          </a:xfrm>
          <a:prstGeom prst="rect">
            <a:avLst/>
          </a:prstGeom>
        </p:spPr>
        <p:txBody>
          <a:bodyPr vert="horz" lIns="91440" tIns="45720" rIns="91440" bIns="45720" rtlCol="0" anchor="ctr">
            <a:noAutofit/>
          </a:bodyPr>
          <a:lstStyle/>
          <a:p>
            <a:pPr lvl="0"/>
            <a:r>
              <a:rPr lang="en-US" sz="8000" dirty="0">
                <a:solidFill>
                  <a:schemeClr val="tx1"/>
                </a:solidFill>
                <a:effectLst/>
              </a:rPr>
              <a:t>“</a:t>
            </a:r>
          </a:p>
        </p:txBody>
      </p:sp>
      <p:sp>
        <p:nvSpPr>
          <p:cNvPr id="13" name="TextBox 12"/>
          <p:cNvSpPr txBox="1"/>
          <p:nvPr/>
        </p:nvSpPr>
        <p:spPr>
          <a:xfrm>
            <a:off x="10600267" y="2599261"/>
            <a:ext cx="609600" cy="584776"/>
          </a:xfrm>
          <a:prstGeom prst="rect">
            <a:avLst/>
          </a:prstGeom>
        </p:spPr>
        <p:txBody>
          <a:bodyPr vert="horz" lIns="91440" tIns="45720" rIns="91440" bIns="45720" rtlCol="0" anchor="ctr">
            <a:noAutofit/>
          </a:bodyPr>
          <a:lstStyle/>
          <a:p>
            <a:pPr lvl="0" algn="r"/>
            <a:r>
              <a:rPr lang="en-US" sz="8000" dirty="0">
                <a:solidFill>
                  <a:schemeClr val="tx1"/>
                </a:solidFill>
                <a:effectLst/>
              </a:rPr>
              <a:t>”</a:t>
            </a:r>
          </a:p>
        </p:txBody>
      </p:sp>
      <p:cxnSp>
        <p:nvCxnSpPr>
          <p:cNvPr id="26" name="Straight Connector 25"/>
          <p:cNvCxnSpPr/>
          <p:nvPr/>
        </p:nvCxnSpPr>
        <p:spPr>
          <a:xfrm>
            <a:off x="1396169" y="3429000"/>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3405812129"/>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1295401" y="982132"/>
            <a:ext cx="9609666" cy="2243668"/>
          </a:xfrm>
        </p:spPr>
        <p:txBody>
          <a:bodyPr vert="horz" lIns="91440" tIns="45720" rIns="91440" bIns="45720" rtlCol="0" anchor="ctr">
            <a:normAutofit/>
          </a:bodyPr>
          <a:lstStyle>
            <a:lvl1pPr>
              <a:defRPr lang="en-US" b="0" dirty="0"/>
            </a:lvl1pPr>
          </a:lstStyle>
          <a:p>
            <a:pPr marL="0" lvl="0"/>
            <a:r>
              <a:rPr lang="en-US" smtClean="0"/>
              <a:t>Click to edit Master title style</a:t>
            </a:r>
            <a:endParaRPr lang="en-US" dirty="0"/>
          </a:p>
        </p:txBody>
      </p:sp>
      <p:sp>
        <p:nvSpPr>
          <p:cNvPr id="20" name="Text Placeholder 2"/>
          <p:cNvSpPr>
            <a:spLocks noGrp="1"/>
          </p:cNvSpPr>
          <p:nvPr>
            <p:ph type="body" idx="13"/>
          </p:nvPr>
        </p:nvSpPr>
        <p:spPr>
          <a:xfrm>
            <a:off x="1295401" y="3630168"/>
            <a:ext cx="9609668" cy="841248"/>
          </a:xfrm>
        </p:spPr>
        <p:txBody>
          <a:bodyPr anchor="b">
            <a:normAutofit/>
          </a:bodyPr>
          <a:lstStyle>
            <a:lvl1pPr marL="0" indent="0" algn="l">
              <a:spcBef>
                <a:spcPts val="0"/>
              </a:spcBef>
              <a:buNone/>
              <a:defRPr sz="2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3" name="Text Placeholder 2"/>
          <p:cNvSpPr>
            <a:spLocks noGrp="1"/>
          </p:cNvSpPr>
          <p:nvPr>
            <p:ph type="body" idx="1"/>
          </p:nvPr>
        </p:nvSpPr>
        <p:spPr>
          <a:xfrm>
            <a:off x="1295400" y="4470399"/>
            <a:ext cx="9609670" cy="1405467"/>
          </a:xfrm>
        </p:spPr>
        <p:txBody>
          <a:bodyPr anchor="t">
            <a:normAutofit/>
          </a:bodyPr>
          <a:lstStyle>
            <a:lvl1pPr marL="0" indent="0" algn="l">
              <a:buNone/>
              <a:defRPr sz="1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48A87A34-81AB-432B-8DAE-1953F412C126}" type="datetimeFigureOut">
              <a:rPr lang="en-US" smtClean="0"/>
              <a:pPr/>
              <a:t>12/7/2017</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D22F896-40B5-4ADD-8801-0D06FADFA095}" type="slidenum">
              <a:rPr lang="en-US" smtClean="0"/>
              <a:pPr/>
              <a:t>‹#›</a:t>
            </a:fld>
            <a:endParaRPr lang="en-US" dirty="0"/>
          </a:p>
        </p:txBody>
      </p:sp>
      <p:cxnSp>
        <p:nvCxnSpPr>
          <p:cNvPr id="15" name="Straight Connector 14"/>
          <p:cNvCxnSpPr/>
          <p:nvPr/>
        </p:nvCxnSpPr>
        <p:spPr>
          <a:xfrm>
            <a:off x="1396169" y="3429000"/>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2262461660"/>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lgn="ctr">
              <a:defRPr/>
            </a:lvl1pPr>
          </a:lstStyle>
          <a:p>
            <a:r>
              <a:rPr lang="en-US" smtClean="0"/>
              <a:t>Click to edit Master title style</a:t>
            </a:r>
            <a:endParaRPr lang="en-US" dirty="0"/>
          </a:p>
        </p:txBody>
      </p:sp>
      <p:sp>
        <p:nvSpPr>
          <p:cNvPr id="3" name="Vertical Text Placeholder 2"/>
          <p:cNvSpPr>
            <a:spLocks noGrp="1"/>
          </p:cNvSpPr>
          <p:nvPr>
            <p:ph type="body" orient="vert" idx="1"/>
          </p:nvPr>
        </p:nvSpPr>
        <p:spPr/>
        <p:txBody>
          <a:bodyPr vert="eaVert" ancho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48A87A34-81AB-432B-8DAE-1953F412C126}" type="datetimeFigureOut">
              <a:rPr lang="en-US" smtClean="0"/>
              <a:t>12/7/2017</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D22F896-40B5-4ADD-8801-0D06FADFA095}" type="slidenum">
              <a:rPr lang="en-US" smtClean="0"/>
              <a:t>‹#›</a:t>
            </a:fld>
            <a:endParaRPr lang="en-US" dirty="0"/>
          </a:p>
        </p:txBody>
      </p:sp>
      <p:cxnSp>
        <p:nvCxnSpPr>
          <p:cNvPr id="14" name="Straight Connector 13"/>
          <p:cNvCxnSpPr/>
          <p:nvPr/>
        </p:nvCxnSpPr>
        <p:spPr>
          <a:xfrm>
            <a:off x="1396169" y="2421466"/>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1062711286"/>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999356" y="982131"/>
            <a:ext cx="1890895" cy="4893735"/>
          </a:xfrm>
        </p:spPr>
        <p:txBody>
          <a:bodyPr vert="eaVert"/>
          <a:lstStyle/>
          <a:p>
            <a:r>
              <a:rPr lang="en-US" smtClean="0"/>
              <a:t>Click to edit Master title style</a:t>
            </a:r>
            <a:endParaRPr lang="en-US" dirty="0"/>
          </a:p>
        </p:txBody>
      </p:sp>
      <p:sp>
        <p:nvSpPr>
          <p:cNvPr id="3" name="Vertical Text Placeholder 2"/>
          <p:cNvSpPr>
            <a:spLocks noGrp="1"/>
          </p:cNvSpPr>
          <p:nvPr>
            <p:ph type="body" orient="vert" idx="1"/>
          </p:nvPr>
        </p:nvSpPr>
        <p:spPr>
          <a:xfrm>
            <a:off x="1295398" y="982132"/>
            <a:ext cx="7433025" cy="4893734"/>
          </a:xfrm>
        </p:spPr>
        <p:txBody>
          <a:bodyPr vert="eaVert" ancho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48A87A34-81AB-432B-8DAE-1953F412C126}" type="datetimeFigureOut">
              <a:rPr lang="en-US" smtClean="0"/>
              <a:t>12/7/2017</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D22F896-40B5-4ADD-8801-0D06FADFA095}" type="slidenum">
              <a:rPr lang="en-US" smtClean="0"/>
              <a:t>‹#›</a:t>
            </a:fld>
            <a:endParaRPr lang="en-US" dirty="0"/>
          </a:p>
        </p:txBody>
      </p:sp>
      <p:cxnSp>
        <p:nvCxnSpPr>
          <p:cNvPr id="14" name="Straight Connector 13"/>
          <p:cNvCxnSpPr/>
          <p:nvPr/>
        </p:nvCxnSpPr>
        <p:spPr>
          <a:xfrm>
            <a:off x="8863890" y="990600"/>
            <a:ext cx="0" cy="487680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251253459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20" Type="http://schemas.openxmlformats.org/officeDocument/2006/relationships/image" Target="../media/image4.png"/><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image" Target="../media/image3.png"/><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1"/>
      </p:bgRef>
    </p:bg>
    <p:spTree>
      <p:nvGrpSpPr>
        <p:cNvPr id="1" name=""/>
        <p:cNvGrpSpPr/>
        <p:nvPr/>
      </p:nvGrpSpPr>
      <p:grpSpPr>
        <a:xfrm>
          <a:off x="0" y="0"/>
          <a:ext cx="0" cy="0"/>
          <a:chOff x="0" y="0"/>
          <a:chExt cx="0" cy="0"/>
        </a:xfrm>
      </p:grpSpPr>
      <p:grpSp>
        <p:nvGrpSpPr>
          <p:cNvPr id="7" name="Group 6"/>
          <p:cNvGrpSpPr/>
          <p:nvPr/>
        </p:nvGrpSpPr>
        <p:grpSpPr>
          <a:xfrm>
            <a:off x="-15736" y="0"/>
            <a:ext cx="12229962" cy="6856214"/>
            <a:chOff x="-15736" y="0"/>
            <a:chExt cx="12229962" cy="6856214"/>
          </a:xfrm>
        </p:grpSpPr>
        <p:pic>
          <p:nvPicPr>
            <p:cNvPr id="8" name="Picture 7" descr="HD-PanelContent.png"/>
            <p:cNvPicPr>
              <a:picLocks noChangeAspect="1"/>
            </p:cNvPicPr>
            <p:nvPr/>
          </p:nvPicPr>
          <p:blipFill>
            <a:blip r:embed="rId19">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9" name="Rectangle 8"/>
            <p:cNvSpPr/>
            <p:nvPr/>
          </p:nvSpPr>
          <p:spPr>
            <a:xfrm>
              <a:off x="608012" y="609600"/>
              <a:ext cx="10972800" cy="5638800"/>
            </a:xfrm>
            <a:prstGeom prst="rect">
              <a:avLst/>
            </a:prstGeom>
            <a:noFill/>
            <a:ln w="15875" cap="flat">
              <a:miter lim="800000"/>
            </a:ln>
          </p:spPr>
          <p:style>
            <a:lnRef idx="1">
              <a:schemeClr val="accent1"/>
            </a:lnRef>
            <a:fillRef idx="3">
              <a:schemeClr val="accent1"/>
            </a:fillRef>
            <a:effectRef idx="2">
              <a:schemeClr val="accent1"/>
            </a:effectRef>
            <a:fontRef idx="minor">
              <a:schemeClr val="lt1"/>
            </a:fontRef>
          </p:style>
        </p:sp>
        <p:pic>
          <p:nvPicPr>
            <p:cNvPr id="10" name="Picture 9" descr="HDRibbonContent-UniformTrim.png"/>
            <p:cNvPicPr>
              <a:picLocks noChangeAspect="1"/>
            </p:cNvPicPr>
            <p:nvPr/>
          </p:nvPicPr>
          <p:blipFill rotWithShape="1">
            <a:blip r:embed="rId20">
              <a:extLst>
                <a:ext uri="{28A0092B-C50C-407E-A947-70E740481C1C}">
                  <a14:useLocalDpi xmlns:a14="http://schemas.microsoft.com/office/drawing/2010/main" val="0"/>
                </a:ext>
              </a:extLst>
            </a:blip>
            <a:srcRect/>
            <a:stretch/>
          </p:blipFill>
          <p:spPr>
            <a:xfrm>
              <a:off x="-15736" y="3153832"/>
              <a:ext cx="777240" cy="606425"/>
            </a:xfrm>
            <a:prstGeom prst="rect">
              <a:avLst/>
            </a:prstGeom>
          </p:spPr>
        </p:pic>
        <p:pic>
          <p:nvPicPr>
            <p:cNvPr id="11" name="Picture 10" descr="HDRibbonContent-UniformTrim.png"/>
            <p:cNvPicPr>
              <a:picLocks noChangeAspect="1"/>
            </p:cNvPicPr>
            <p:nvPr/>
          </p:nvPicPr>
          <p:blipFill rotWithShape="1">
            <a:blip r:embed="rId20">
              <a:extLst>
                <a:ext uri="{28A0092B-C50C-407E-A947-70E740481C1C}">
                  <a14:useLocalDpi xmlns:a14="http://schemas.microsoft.com/office/drawing/2010/main" val="0"/>
                </a:ext>
              </a:extLst>
            </a:blip>
            <a:srcRect/>
            <a:stretch/>
          </p:blipFill>
          <p:spPr>
            <a:xfrm>
              <a:off x="11436986" y="3153832"/>
              <a:ext cx="777240" cy="606425"/>
            </a:xfrm>
            <a:prstGeom prst="rect">
              <a:avLst/>
            </a:prstGeom>
          </p:spPr>
        </p:pic>
      </p:grpSp>
      <p:sp>
        <p:nvSpPr>
          <p:cNvPr id="2" name="Title Placeholder 1"/>
          <p:cNvSpPr>
            <a:spLocks noGrp="1"/>
          </p:cNvSpPr>
          <p:nvPr>
            <p:ph type="title"/>
          </p:nvPr>
        </p:nvSpPr>
        <p:spPr>
          <a:xfrm>
            <a:off x="1295402" y="982132"/>
            <a:ext cx="9601196" cy="1303867"/>
          </a:xfrm>
          <a:prstGeom prst="rect">
            <a:avLst/>
          </a:prstGeom>
          <a:effectLst/>
        </p:spPr>
        <p:txBody>
          <a:bodyPr vert="horz" lIns="91440" tIns="45720" rIns="91440" bIns="45720" rtlCol="0" anchor="ctr">
            <a:normAutofit/>
          </a:bodyPr>
          <a:lstStyle/>
          <a:p>
            <a:r>
              <a:rPr lang="en-US" smtClean="0"/>
              <a:t>Click to edit Master title style</a:t>
            </a:r>
            <a:endParaRPr lang="en-US" dirty="0"/>
          </a:p>
        </p:txBody>
      </p:sp>
      <p:sp>
        <p:nvSpPr>
          <p:cNvPr id="3" name="Text Placeholder 2"/>
          <p:cNvSpPr>
            <a:spLocks noGrp="1"/>
          </p:cNvSpPr>
          <p:nvPr>
            <p:ph type="body" idx="1"/>
          </p:nvPr>
        </p:nvSpPr>
        <p:spPr>
          <a:xfrm>
            <a:off x="1295401" y="2556932"/>
            <a:ext cx="9601196" cy="3318936"/>
          </a:xfrm>
          <a:prstGeom prst="rect">
            <a:avLst/>
          </a:prstGeom>
        </p:spPr>
        <p:txBody>
          <a:bodyPr vert="horz" lIns="91440" tIns="45720" rIns="91440" bIns="45720" rtlCol="0" anchor="t">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2"/>
          </p:nvPr>
        </p:nvSpPr>
        <p:spPr>
          <a:xfrm>
            <a:off x="8677501" y="5969000"/>
            <a:ext cx="1600200" cy="279400"/>
          </a:xfrm>
          <a:prstGeom prst="rect">
            <a:avLst/>
          </a:prstGeom>
        </p:spPr>
        <p:txBody>
          <a:bodyPr vert="horz" lIns="91440" tIns="45720" rIns="91440" bIns="45720" rtlCol="0" anchor="ctr"/>
          <a:lstStyle>
            <a:lvl1pPr algn="r">
              <a:defRPr sz="1000" b="0" i="0">
                <a:solidFill>
                  <a:schemeClr val="tx1"/>
                </a:solidFill>
                <a:effectLst/>
                <a:latin typeface="+mn-lt"/>
              </a:defRPr>
            </a:lvl1pPr>
          </a:lstStyle>
          <a:p>
            <a:fld id="{48A87A34-81AB-432B-8DAE-1953F412C126}" type="datetimeFigureOut">
              <a:rPr lang="en-US" smtClean="0"/>
              <a:pPr/>
              <a:t>12/7/2017</a:t>
            </a:fld>
            <a:endParaRPr lang="en-US" dirty="0"/>
          </a:p>
        </p:txBody>
      </p:sp>
      <p:sp>
        <p:nvSpPr>
          <p:cNvPr id="5" name="Footer Placeholder 4"/>
          <p:cNvSpPr>
            <a:spLocks noGrp="1"/>
          </p:cNvSpPr>
          <p:nvPr>
            <p:ph type="ftr" sz="quarter" idx="3"/>
          </p:nvPr>
        </p:nvSpPr>
        <p:spPr>
          <a:xfrm>
            <a:off x="1295401" y="5969000"/>
            <a:ext cx="7305900" cy="279400"/>
          </a:xfrm>
          <a:prstGeom prst="rect">
            <a:avLst/>
          </a:prstGeom>
        </p:spPr>
        <p:txBody>
          <a:bodyPr vert="horz" lIns="91440" tIns="45720" rIns="91440" bIns="45720" rtlCol="0" anchor="ctr"/>
          <a:lstStyle>
            <a:lvl1pPr algn="l">
              <a:defRPr sz="1000" b="0" i="0">
                <a:solidFill>
                  <a:schemeClr val="tx1"/>
                </a:solidFill>
                <a:effectLst/>
                <a:latin typeface="+mn-lt"/>
              </a:defRPr>
            </a:lvl1pPr>
          </a:lstStyle>
          <a:p>
            <a:endParaRPr lang="en-US" dirty="0"/>
          </a:p>
        </p:txBody>
      </p:sp>
      <p:sp>
        <p:nvSpPr>
          <p:cNvPr id="6" name="Slide Number Placeholder 5"/>
          <p:cNvSpPr>
            <a:spLocks noGrp="1"/>
          </p:cNvSpPr>
          <p:nvPr>
            <p:ph type="sldNum" sz="quarter" idx="4"/>
          </p:nvPr>
        </p:nvSpPr>
        <p:spPr>
          <a:xfrm>
            <a:off x="10353901" y="5969000"/>
            <a:ext cx="542697" cy="279400"/>
          </a:xfrm>
          <a:prstGeom prst="rect">
            <a:avLst/>
          </a:prstGeom>
        </p:spPr>
        <p:txBody>
          <a:bodyPr vert="horz" lIns="91440" tIns="45720" rIns="91440" bIns="45720" rtlCol="0" anchor="ctr"/>
          <a:lstStyle>
            <a:lvl1pPr algn="r">
              <a:defRPr sz="1000" b="0" i="0">
                <a:solidFill>
                  <a:schemeClr val="tx1"/>
                </a:solidFill>
                <a:effectLst/>
                <a:latin typeface="+mn-lt"/>
              </a:defRPr>
            </a:lvl1pPr>
          </a:lstStyle>
          <a:p>
            <a:fld id="{6D22F896-40B5-4ADD-8801-0D06FADFA095}" type="slidenum">
              <a:rPr lang="en-US" smtClean="0"/>
              <a:pPr/>
              <a:t>‹#›</a:t>
            </a:fld>
            <a:endParaRPr lang="en-US" dirty="0"/>
          </a:p>
        </p:txBody>
      </p:sp>
    </p:spTree>
    <p:extLst>
      <p:ext uri="{BB962C8B-B14F-4D97-AF65-F5344CB8AC3E}">
        <p14:creationId xmlns:p14="http://schemas.microsoft.com/office/powerpoint/2010/main" val="3413086166"/>
      </p:ext>
    </p:extLst>
  </p:cSld>
  <p:clrMap bg1="lt1" tx1="dk1" bg2="lt2" tx2="dk2" accent1="accent1" accent2="accent2" accent3="accent3" accent4="accent4" accent5="accent5" accent6="accent6" hlink="hlink" folHlink="folHlink"/>
  <p:sldLayoutIdLst>
    <p:sldLayoutId id="2147483670" r:id="rId1"/>
    <p:sldLayoutId id="2147483671" r:id="rId2"/>
    <p:sldLayoutId id="2147483672" r:id="rId3"/>
    <p:sldLayoutId id="2147483673" r:id="rId4"/>
    <p:sldLayoutId id="2147483674" r:id="rId5"/>
    <p:sldLayoutId id="2147483675" r:id="rId6"/>
    <p:sldLayoutId id="2147483676" r:id="rId7"/>
    <p:sldLayoutId id="2147483677" r:id="rId8"/>
    <p:sldLayoutId id="2147483678" r:id="rId9"/>
    <p:sldLayoutId id="2147483679" r:id="rId10"/>
    <p:sldLayoutId id="2147483680" r:id="rId11"/>
    <p:sldLayoutId id="2147483681" r:id="rId12"/>
    <p:sldLayoutId id="2147483682" r:id="rId13"/>
    <p:sldLayoutId id="2147483683" r:id="rId14"/>
    <p:sldLayoutId id="2147483684" r:id="rId15"/>
    <p:sldLayoutId id="2147483685" r:id="rId16"/>
    <p:sldLayoutId id="2147483686" r:id="rId17"/>
  </p:sldLayoutIdLst>
  <p:txStyles>
    <p:titleStyle>
      <a:lvl1pPr algn="ctr" defTabSz="457200" rtl="0" eaLnBrk="1" latinLnBrk="0" hangingPunct="1">
        <a:spcBef>
          <a:spcPct val="0"/>
        </a:spcBef>
        <a:buNone/>
        <a:defRPr sz="4400" kern="1200" cap="none">
          <a:ln w="3175" cmpd="sng">
            <a:noFill/>
          </a:ln>
          <a:solidFill>
            <a:schemeClr val="tx1">
              <a:lumMod val="85000"/>
              <a:lumOff val="15000"/>
            </a:schemeClr>
          </a:solidFill>
          <a:effectLst/>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285750" indent="-285750" algn="l" defTabSz="457200" rtl="0" eaLnBrk="1" latinLnBrk="0" hangingPunct="1">
        <a:spcBef>
          <a:spcPct val="20000"/>
        </a:spcBef>
        <a:spcAft>
          <a:spcPts val="600"/>
        </a:spcAft>
        <a:buClr>
          <a:schemeClr val="accent1"/>
        </a:buClr>
        <a:buSzPct val="115000"/>
        <a:buFont typeface="Arial"/>
        <a:buChar char="•"/>
        <a:defRPr sz="2400" kern="1200" cap="none">
          <a:solidFill>
            <a:schemeClr val="tx1">
              <a:lumMod val="85000"/>
              <a:lumOff val="15000"/>
            </a:schemeClr>
          </a:solidFill>
          <a:effectLst/>
          <a:latin typeface="+mn-lt"/>
          <a:ea typeface="+mn-ea"/>
          <a:cs typeface="+mn-cs"/>
        </a:defRPr>
      </a:lvl1pPr>
      <a:lvl2pPr marL="742950" indent="-285750" algn="l" defTabSz="457200" rtl="0" eaLnBrk="1" latinLnBrk="0" hangingPunct="1">
        <a:spcBef>
          <a:spcPct val="20000"/>
        </a:spcBef>
        <a:spcAft>
          <a:spcPts val="600"/>
        </a:spcAft>
        <a:buClr>
          <a:schemeClr val="accent1"/>
        </a:buClr>
        <a:buSzPct val="115000"/>
        <a:buFont typeface="Arial"/>
        <a:buChar char="•"/>
        <a:defRPr sz="2000" kern="1200" cap="none">
          <a:solidFill>
            <a:schemeClr val="tx1">
              <a:lumMod val="85000"/>
              <a:lumOff val="15000"/>
            </a:schemeClr>
          </a:solidFill>
          <a:effectLst/>
          <a:latin typeface="+mn-lt"/>
          <a:ea typeface="+mn-ea"/>
          <a:cs typeface="+mn-cs"/>
        </a:defRPr>
      </a:lvl2pPr>
      <a:lvl3pPr marL="1200150" indent="-285750" algn="l" defTabSz="457200" rtl="0" eaLnBrk="1" latinLnBrk="0" hangingPunct="1">
        <a:spcBef>
          <a:spcPct val="20000"/>
        </a:spcBef>
        <a:spcAft>
          <a:spcPts val="600"/>
        </a:spcAft>
        <a:buClr>
          <a:schemeClr val="accent1"/>
        </a:buClr>
        <a:buSzPct val="115000"/>
        <a:buFont typeface="Arial"/>
        <a:buChar char="•"/>
        <a:defRPr sz="1800" kern="1200" cap="none">
          <a:solidFill>
            <a:schemeClr val="tx1">
              <a:lumMod val="85000"/>
              <a:lumOff val="15000"/>
            </a:schemeClr>
          </a:solidFill>
          <a:effectLst/>
          <a:latin typeface="+mn-lt"/>
          <a:ea typeface="+mn-ea"/>
          <a:cs typeface="+mn-cs"/>
        </a:defRPr>
      </a:lvl3pPr>
      <a:lvl4pPr marL="1543050" indent="-171450" algn="l" defTabSz="457200" rtl="0" eaLnBrk="1" latinLnBrk="0" hangingPunct="1">
        <a:spcBef>
          <a:spcPct val="20000"/>
        </a:spcBef>
        <a:spcAft>
          <a:spcPts val="600"/>
        </a:spcAft>
        <a:buClr>
          <a:schemeClr val="accent1"/>
        </a:buClr>
        <a:buSzPct val="115000"/>
        <a:buFont typeface="Arial"/>
        <a:buChar char="•"/>
        <a:defRPr sz="1600" kern="1200" cap="none">
          <a:solidFill>
            <a:schemeClr val="tx1">
              <a:lumMod val="85000"/>
              <a:lumOff val="15000"/>
            </a:schemeClr>
          </a:solidFill>
          <a:effectLst/>
          <a:latin typeface="+mn-lt"/>
          <a:ea typeface="+mn-ea"/>
          <a:cs typeface="+mn-cs"/>
        </a:defRPr>
      </a:lvl4pPr>
      <a:lvl5pPr marL="2000250" indent="-17145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5pPr>
      <a:lvl6pPr marL="2514600" indent="-22860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6pPr>
      <a:lvl7pPr marL="2971800" indent="-22860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7pPr>
      <a:lvl8pPr marL="3429000" indent="-22860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8pPr>
      <a:lvl9pPr marL="3886200" indent="-22860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1.xml"/><Relationship Id="rId1" Type="http://schemas.openxmlformats.org/officeDocument/2006/relationships/slideLayout" Target="../slideLayouts/slideLayout7.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3" Type="http://schemas.openxmlformats.org/officeDocument/2006/relationships/image" Target="../media/image8.jpeg"/><Relationship Id="rId2" Type="http://schemas.openxmlformats.org/officeDocument/2006/relationships/notesSlide" Target="../notesSlides/notesSlide3.xml"/><Relationship Id="rId1" Type="http://schemas.openxmlformats.org/officeDocument/2006/relationships/slideLayout" Target="../slideLayouts/slideLayout2.xml"/><Relationship Id="rId4" Type="http://schemas.openxmlformats.org/officeDocument/2006/relationships/image" Target="../media/image9.jpeg"/></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3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1.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Layout" Target="../slideLayouts/slideLayout2.xml"/></Relationships>
</file>

<file path=ppt/slides/_rels/slide4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3.xml.rels><?xml version="1.0" encoding="UTF-8" standalone="yes"?>
<Relationships xmlns="http://schemas.openxmlformats.org/package/2006/relationships"><Relationship Id="rId2" Type="http://schemas.openxmlformats.org/officeDocument/2006/relationships/hyperlink" Target="http://www.brad.ac.uk/learner-development/resources/study/GSP/" TargetMode="External"/><Relationship Id="rId1" Type="http://schemas.openxmlformats.org/officeDocument/2006/relationships/slideLayout" Target="../slideLayouts/slideLayout2.xml"/></Relationships>
</file>

<file path=ppt/slides/_rels/slide4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normAutofit fontScale="90000"/>
          </a:bodyPr>
          <a:lstStyle/>
          <a:p>
            <a:r>
              <a:rPr lang="en-GB" dirty="0"/>
              <a:t>D</a:t>
            </a:r>
            <a:r>
              <a:rPr lang="en-GB" dirty="0" smtClean="0"/>
              <a:t>issertation: </a:t>
            </a:r>
            <a:br>
              <a:rPr lang="en-GB" dirty="0" smtClean="0"/>
            </a:br>
            <a:r>
              <a:rPr lang="en-GB" dirty="0" smtClean="0"/>
              <a:t>Review of literature</a:t>
            </a:r>
            <a:endParaRPr lang="en-GB" dirty="0"/>
          </a:p>
        </p:txBody>
      </p:sp>
      <p:sp>
        <p:nvSpPr>
          <p:cNvPr id="3" name="Subtitle 2"/>
          <p:cNvSpPr>
            <a:spLocks noGrp="1"/>
          </p:cNvSpPr>
          <p:nvPr>
            <p:ph type="subTitle" idx="1"/>
          </p:nvPr>
        </p:nvSpPr>
        <p:spPr/>
        <p:txBody>
          <a:bodyPr/>
          <a:lstStyle/>
          <a:p>
            <a:r>
              <a:rPr lang="en-GB" dirty="0" smtClean="0"/>
              <a:t>Caroline Jawad 2017</a:t>
            </a:r>
            <a:endParaRPr lang="en-GB" dirty="0"/>
          </a:p>
        </p:txBody>
      </p:sp>
    </p:spTree>
    <p:extLst>
      <p:ext uri="{BB962C8B-B14F-4D97-AF65-F5344CB8AC3E}">
        <p14:creationId xmlns:p14="http://schemas.microsoft.com/office/powerpoint/2010/main" val="3691956825"/>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Questions</a:t>
            </a:r>
            <a:endParaRPr lang="en-GB" dirty="0"/>
          </a:p>
        </p:txBody>
      </p:sp>
      <p:sp>
        <p:nvSpPr>
          <p:cNvPr id="3" name="Content Placeholder 2"/>
          <p:cNvSpPr>
            <a:spLocks noGrp="1"/>
          </p:cNvSpPr>
          <p:nvPr>
            <p:ph idx="1"/>
          </p:nvPr>
        </p:nvSpPr>
        <p:spPr/>
        <p:txBody>
          <a:bodyPr/>
          <a:lstStyle/>
          <a:p>
            <a:r>
              <a:rPr lang="en-GB" dirty="0" smtClean="0"/>
              <a:t>What do you understand by a literature review?</a:t>
            </a:r>
          </a:p>
          <a:p>
            <a:r>
              <a:rPr lang="en-GB" dirty="0" smtClean="0"/>
              <a:t>What purpose does it have to your dissertation ?</a:t>
            </a:r>
            <a:endParaRPr lang="en-GB" dirty="0"/>
          </a:p>
        </p:txBody>
      </p:sp>
    </p:spTree>
    <p:extLst>
      <p:ext uri="{BB962C8B-B14F-4D97-AF65-F5344CB8AC3E}">
        <p14:creationId xmlns:p14="http://schemas.microsoft.com/office/powerpoint/2010/main" val="383177482"/>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314" name="Rectangle 2"/>
          <p:cNvSpPr>
            <a:spLocks noGrp="1" noChangeArrowheads="1"/>
          </p:cNvSpPr>
          <p:nvPr>
            <p:ph type="title"/>
          </p:nvPr>
        </p:nvSpPr>
        <p:spPr/>
        <p:txBody>
          <a:bodyPr rtlCol="0">
            <a:normAutofit/>
          </a:bodyPr>
          <a:lstStyle/>
          <a:p>
            <a:pPr>
              <a:defRPr/>
            </a:pPr>
            <a:r>
              <a:rPr lang="en-GB" altLang="en-US" sz="3400">
                <a:effectLst>
                  <a:outerShdw blurRad="38100" dist="38100" dir="2700000" algn="tl">
                    <a:srgbClr val="000000"/>
                  </a:outerShdw>
                </a:effectLst>
                <a:ea typeface="ＭＳ Ｐゴシック" panose="020B0600070205080204" pitchFamily="34" charset="-128"/>
              </a:rPr>
              <a:t>Critical Review of Literature </a:t>
            </a:r>
            <a:br>
              <a:rPr lang="en-GB" altLang="en-US" sz="3400">
                <a:effectLst>
                  <a:outerShdw blurRad="38100" dist="38100" dir="2700000" algn="tl">
                    <a:srgbClr val="000000"/>
                  </a:outerShdw>
                </a:effectLst>
                <a:ea typeface="ＭＳ Ｐゴシック" panose="020B0600070205080204" pitchFamily="34" charset="-128"/>
              </a:rPr>
            </a:br>
            <a:endParaRPr lang="en-US" altLang="en-US" sz="3400">
              <a:effectLst>
                <a:outerShdw blurRad="38100" dist="38100" dir="2700000" algn="tl">
                  <a:srgbClr val="000000"/>
                </a:outerShdw>
              </a:effectLst>
              <a:ea typeface="ＭＳ Ｐゴシック" panose="020B0600070205080204" pitchFamily="34" charset="-128"/>
            </a:endParaRPr>
          </a:p>
        </p:txBody>
      </p:sp>
      <p:sp>
        <p:nvSpPr>
          <p:cNvPr id="40962" name="Rectangle 3"/>
          <p:cNvSpPr>
            <a:spLocks noGrp="1" noChangeArrowheads="1"/>
          </p:cNvSpPr>
          <p:nvPr>
            <p:ph idx="1"/>
          </p:nvPr>
        </p:nvSpPr>
        <p:spPr/>
        <p:txBody>
          <a:bodyPr rtlCol="0">
            <a:normAutofit/>
          </a:bodyPr>
          <a:lstStyle/>
          <a:p>
            <a:pPr>
              <a:lnSpc>
                <a:spcPct val="80000"/>
              </a:lnSpc>
              <a:spcAft>
                <a:spcPts val="0"/>
              </a:spcAft>
              <a:buFont typeface="Wingdings 3" charset="2"/>
              <a:buChar char=""/>
              <a:defRPr/>
            </a:pPr>
            <a:r>
              <a:rPr lang="en-GB" altLang="en-US" sz="2600">
                <a:solidFill>
                  <a:schemeClr val="tx1">
                    <a:lumMod val="75000"/>
                    <a:lumOff val="25000"/>
                  </a:schemeClr>
                </a:solidFill>
                <a:ea typeface="ＭＳ Ｐゴシック" panose="020B0600070205080204" pitchFamily="34" charset="-128"/>
              </a:rPr>
              <a:t>The aim of a literature review is to provide the conceptual background to your particular research topic. </a:t>
            </a:r>
          </a:p>
          <a:p>
            <a:pPr>
              <a:lnSpc>
                <a:spcPct val="80000"/>
              </a:lnSpc>
              <a:spcAft>
                <a:spcPts val="0"/>
              </a:spcAft>
              <a:buFont typeface="Wingdings 3" charset="2"/>
              <a:buChar char=""/>
              <a:defRPr/>
            </a:pPr>
            <a:r>
              <a:rPr lang="en-GB" altLang="en-US" sz="2600">
                <a:solidFill>
                  <a:schemeClr val="tx1">
                    <a:lumMod val="75000"/>
                    <a:lumOff val="25000"/>
                  </a:schemeClr>
                </a:solidFill>
                <a:ea typeface="ＭＳ Ｐゴシック" panose="020B0600070205080204" pitchFamily="34" charset="-128"/>
              </a:rPr>
              <a:t>The literature review shows what other people asking similar questions have discovered: </a:t>
            </a:r>
          </a:p>
          <a:p>
            <a:pPr lvl="1">
              <a:lnSpc>
                <a:spcPct val="80000"/>
              </a:lnSpc>
              <a:spcAft>
                <a:spcPts val="0"/>
              </a:spcAft>
              <a:buFont typeface="Wingdings 3" charset="2"/>
              <a:buChar char=""/>
              <a:defRPr/>
            </a:pPr>
            <a:r>
              <a:rPr lang="en-GB" altLang="en-US" sz="2200">
                <a:solidFill>
                  <a:schemeClr val="tx1">
                    <a:lumMod val="75000"/>
                    <a:lumOff val="25000"/>
                  </a:schemeClr>
                </a:solidFill>
                <a:ea typeface="ＭＳ Ｐゴシック" panose="020B0600070205080204" pitchFamily="34" charset="-128"/>
              </a:rPr>
              <a:t>‘</a:t>
            </a:r>
            <a:r>
              <a:rPr lang="en-GB" altLang="en-US" sz="2200" i="1">
                <a:solidFill>
                  <a:schemeClr val="tx1">
                    <a:lumMod val="75000"/>
                    <a:lumOff val="25000"/>
                  </a:schemeClr>
                </a:solidFill>
                <a:ea typeface="ＭＳ Ｐゴシック" panose="020B0600070205080204" pitchFamily="34" charset="-128"/>
              </a:rPr>
              <a:t>There is little point in reinventing the wheel…the work that you do is not done in a vacuum, but builds on the ideas of other people who have studied the field before you.  This requires you to describe what has been published, and to marshal the information in a relevant and critical way</a:t>
            </a:r>
            <a:r>
              <a:rPr lang="en-GB" altLang="en-US" sz="2200">
                <a:solidFill>
                  <a:schemeClr val="tx1">
                    <a:lumMod val="75000"/>
                    <a:lumOff val="25000"/>
                  </a:schemeClr>
                </a:solidFill>
                <a:ea typeface="ＭＳ Ｐゴシック" panose="020B0600070205080204" pitchFamily="34" charset="-128"/>
              </a:rPr>
              <a:t>.’ Jankowicz (2005, p. 161)</a:t>
            </a:r>
          </a:p>
          <a:p>
            <a:pPr>
              <a:lnSpc>
                <a:spcPct val="80000"/>
              </a:lnSpc>
              <a:spcAft>
                <a:spcPts val="0"/>
              </a:spcAft>
              <a:buFont typeface="Wingdings 3" charset="2"/>
              <a:buChar char=""/>
              <a:defRPr/>
            </a:pPr>
            <a:r>
              <a:rPr lang="en-GB" altLang="en-US" sz="2600">
                <a:solidFill>
                  <a:schemeClr val="tx1">
                    <a:lumMod val="75000"/>
                    <a:lumOff val="25000"/>
                  </a:schemeClr>
                </a:solidFill>
                <a:ea typeface="ＭＳ Ｐゴシック" panose="020B0600070205080204" pitchFamily="34" charset="-128"/>
              </a:rPr>
              <a:t>The review helps you understand the topic under consideration, but also provides you with a point of evaluation for your conclusions. </a:t>
            </a:r>
          </a:p>
        </p:txBody>
      </p:sp>
    </p:spTree>
    <p:extLst>
      <p:ext uri="{BB962C8B-B14F-4D97-AF65-F5344CB8AC3E}">
        <p14:creationId xmlns:p14="http://schemas.microsoft.com/office/powerpoint/2010/main" val="2358181355"/>
      </p:ext>
    </p:extLst>
  </p:cSld>
  <p:clrMapOvr>
    <a:masterClrMapping/>
  </p:clrMapOvr>
  <p:transition/>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362" name="Text Box 8"/>
          <p:cNvSpPr txBox="1">
            <a:spLocks noChangeArrowheads="1"/>
          </p:cNvSpPr>
          <p:nvPr/>
        </p:nvSpPr>
        <p:spPr bwMode="auto">
          <a:xfrm>
            <a:off x="1822450" y="5884863"/>
            <a:ext cx="8534400" cy="55086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a:solidFill>
                  <a:schemeClr val="tx1"/>
                </a:solidFill>
                <a:latin typeface="Arial" panose="020B0604020202020204" pitchFamily="34" charset="0"/>
                <a:ea typeface="ＭＳ Ｐゴシック" panose="020B0600070205080204" pitchFamily="34" charset="-128"/>
              </a:defRPr>
            </a:lvl1pPr>
            <a:lvl2pPr marL="37931725" indent="-37474525">
              <a:defRPr>
                <a:solidFill>
                  <a:schemeClr val="tx1"/>
                </a:solidFill>
                <a:latin typeface="Arial" panose="020B0604020202020204" pitchFamily="34" charset="0"/>
                <a:ea typeface="ＭＳ Ｐゴシック" panose="020B0600070205080204" pitchFamily="34" charset="-128"/>
              </a:defRPr>
            </a:lvl2pPr>
            <a:lvl3pPr marL="1143000" indent="-228600">
              <a:defRPr>
                <a:solidFill>
                  <a:schemeClr val="tx1"/>
                </a:solidFill>
                <a:latin typeface="Arial" panose="020B0604020202020204" pitchFamily="34" charset="0"/>
                <a:ea typeface="ＭＳ Ｐゴシック" panose="020B0600070205080204" pitchFamily="34" charset="-128"/>
              </a:defRPr>
            </a:lvl3pPr>
            <a:lvl4pPr marL="1600200" indent="-228600">
              <a:defRPr>
                <a:solidFill>
                  <a:schemeClr val="tx1"/>
                </a:solidFill>
                <a:latin typeface="Arial" panose="020B0604020202020204" pitchFamily="34" charset="0"/>
                <a:ea typeface="ＭＳ Ｐゴシック" panose="020B0600070205080204" pitchFamily="34" charset="-128"/>
              </a:defRPr>
            </a:lvl4pPr>
            <a:lvl5pPr marL="2057400" indent="-228600">
              <a:defRPr>
                <a:solidFill>
                  <a:schemeClr val="tx1"/>
                </a:solidFill>
                <a:latin typeface="Arial" panose="020B0604020202020204" pitchFamily="34" charset="0"/>
                <a:ea typeface="ＭＳ Ｐゴシック" panose="020B0600070205080204" pitchFamily="34" charset="-128"/>
              </a:defRPr>
            </a:lvl5pPr>
            <a:lvl6pPr marL="2514600" indent="-228600"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6pPr>
            <a:lvl7pPr marL="2971800" indent="-228600"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7pPr>
            <a:lvl8pPr marL="3429000" indent="-228600"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8pPr>
            <a:lvl9pPr marL="3886200" indent="-228600"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9pPr>
          </a:lstStyle>
          <a:p>
            <a:pPr>
              <a:spcBef>
                <a:spcPct val="50000"/>
              </a:spcBef>
            </a:pPr>
            <a:r>
              <a:rPr lang="en-GB" altLang="en-US" sz="1200"/>
              <a:t>Figure 2  </a:t>
            </a:r>
            <a:r>
              <a:rPr lang="en-US" altLang="en-US"/>
              <a:t>The literature review process</a:t>
            </a:r>
          </a:p>
          <a:p>
            <a:pPr>
              <a:spcBef>
                <a:spcPct val="50000"/>
              </a:spcBef>
            </a:pPr>
            <a:r>
              <a:rPr lang="en-US" altLang="en-US" sz="800" i="1"/>
              <a:t>Source</a:t>
            </a:r>
            <a:r>
              <a:rPr lang="en-US" altLang="en-US" sz="800"/>
              <a:t>: © Mark Saunders, Philip Lewis, Adrian Thornhill and Martin Jenkins 2003</a:t>
            </a:r>
          </a:p>
        </p:txBody>
      </p:sp>
      <p:pic>
        <p:nvPicPr>
          <p:cNvPr id="15363" name="Picture 23" descr="C03NF001"/>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4251326" y="422275"/>
            <a:ext cx="3641725" cy="53784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3185175745"/>
      </p:ext>
    </p:extLst>
  </p:cSld>
  <p:clrMapOvr>
    <a:masterClrMapping/>
  </p:clrMapOvr>
  <p:transition/>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b="1" dirty="0" smtClean="0"/>
              <a:t>Chapter 2 – Review of Literature (ROL)</a:t>
            </a:r>
            <a:endParaRPr lang="en-GB" dirty="0"/>
          </a:p>
        </p:txBody>
      </p:sp>
      <p:sp>
        <p:nvSpPr>
          <p:cNvPr id="3" name="Content Placeholder 2"/>
          <p:cNvSpPr>
            <a:spLocks noGrp="1"/>
          </p:cNvSpPr>
          <p:nvPr>
            <p:ph idx="1"/>
          </p:nvPr>
        </p:nvSpPr>
        <p:spPr/>
        <p:txBody>
          <a:bodyPr>
            <a:normAutofit fontScale="92500" lnSpcReduction="20000"/>
          </a:bodyPr>
          <a:lstStyle/>
          <a:p>
            <a:r>
              <a:rPr lang="en-GB" dirty="0" smtClean="0"/>
              <a:t> Start each chapter on a new page.</a:t>
            </a:r>
          </a:p>
          <a:p>
            <a:r>
              <a:rPr lang="en-GB" dirty="0" smtClean="0"/>
              <a:t> Each chapter should have an introductory paragraph </a:t>
            </a:r>
          </a:p>
          <a:p>
            <a:pPr lvl="1"/>
            <a:r>
              <a:rPr lang="en-GB" dirty="0" smtClean="0"/>
              <a:t>Describes what the chapter contains/will achieve and how it is organised/structured.  </a:t>
            </a:r>
          </a:p>
          <a:p>
            <a:pPr lvl="1"/>
            <a:r>
              <a:rPr lang="en-GB" dirty="0" smtClean="0"/>
              <a:t>Acts as a signpost to the reader.  </a:t>
            </a:r>
          </a:p>
          <a:p>
            <a:pPr lvl="1"/>
            <a:r>
              <a:rPr lang="en-GB" dirty="0" smtClean="0"/>
              <a:t>Start by identifying what the chapter will do, i.e. this chapter will review critically the published literature pertaining to the research objectives.  </a:t>
            </a:r>
          </a:p>
          <a:p>
            <a:pPr lvl="1"/>
            <a:r>
              <a:rPr lang="en-GB" dirty="0" smtClean="0"/>
              <a:t>Where did you get the lit?  Journals, texts, industry sources, etc.  </a:t>
            </a:r>
          </a:p>
          <a:p>
            <a:pPr lvl="1"/>
            <a:r>
              <a:rPr lang="en-GB" dirty="0" smtClean="0"/>
              <a:t>Use a numbered LIST for the objectives or the themes drawn from the objectives. For example:</a:t>
            </a:r>
          </a:p>
          <a:p>
            <a:pPr>
              <a:buNone/>
            </a:pPr>
            <a:endParaRPr lang="en-GB" dirty="0" smtClean="0"/>
          </a:p>
        </p:txBody>
      </p:sp>
    </p:spTree>
    <p:extLst>
      <p:ext uri="{BB962C8B-B14F-4D97-AF65-F5344CB8AC3E}">
        <p14:creationId xmlns:p14="http://schemas.microsoft.com/office/powerpoint/2010/main" val="3843459035"/>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b="1" dirty="0" smtClean="0"/>
              <a:t>Example:</a:t>
            </a:r>
            <a:endParaRPr lang="en-GB" dirty="0"/>
          </a:p>
        </p:txBody>
      </p:sp>
      <p:sp>
        <p:nvSpPr>
          <p:cNvPr id="3" name="Content Placeholder 2"/>
          <p:cNvSpPr>
            <a:spLocks noGrp="1"/>
          </p:cNvSpPr>
          <p:nvPr>
            <p:ph idx="1"/>
          </p:nvPr>
        </p:nvSpPr>
        <p:spPr/>
        <p:txBody>
          <a:bodyPr>
            <a:normAutofit fontScale="92500"/>
          </a:bodyPr>
          <a:lstStyle/>
          <a:p>
            <a:pPr marL="0" indent="0">
              <a:buNone/>
            </a:pPr>
            <a:r>
              <a:rPr lang="en-GB" dirty="0" smtClean="0"/>
              <a:t>This chapter reviews critically the published literature on biometrics.  The literature sources include security texts and journal articles, journals and organisations relating to the use and promotion of biometrics, governmental publications and the case study organisational literature.  The chapter is organised around three themes drawn from the objectives of the research:</a:t>
            </a:r>
            <a:endParaRPr lang="en-GB" b="1" u="sng" dirty="0" smtClean="0"/>
          </a:p>
          <a:p>
            <a:pPr marL="514350" indent="-514350">
              <a:buFont typeface="+mj-lt"/>
              <a:buAutoNum type="arabicPeriod"/>
            </a:pPr>
            <a:r>
              <a:rPr lang="en-GB" dirty="0"/>
              <a:t>B</a:t>
            </a:r>
            <a:r>
              <a:rPr lang="en-GB" dirty="0" smtClean="0"/>
              <a:t>iometric techniques and their uses.  </a:t>
            </a:r>
          </a:p>
          <a:p>
            <a:pPr marL="514350" indent="-514350">
              <a:buFont typeface="+mj-lt"/>
              <a:buAutoNum type="arabicPeriod"/>
            </a:pPr>
            <a:r>
              <a:rPr lang="en-GB" dirty="0"/>
              <a:t>T</a:t>
            </a:r>
            <a:r>
              <a:rPr lang="en-GB" dirty="0" smtClean="0"/>
              <a:t>he benefits and limitations of biometric systems. </a:t>
            </a:r>
          </a:p>
          <a:p>
            <a:pPr marL="514350" indent="-514350">
              <a:buFont typeface="+mj-lt"/>
              <a:buAutoNum type="arabicPeriod"/>
            </a:pPr>
            <a:r>
              <a:rPr lang="en-GB" dirty="0"/>
              <a:t>T</a:t>
            </a:r>
            <a:r>
              <a:rPr lang="en-GB" dirty="0" smtClean="0"/>
              <a:t>he management of change during the implementation of a biometric system.     </a:t>
            </a:r>
          </a:p>
          <a:p>
            <a:endParaRPr lang="en-GB" dirty="0"/>
          </a:p>
        </p:txBody>
      </p:sp>
    </p:spTree>
    <p:extLst>
      <p:ext uri="{BB962C8B-B14F-4D97-AF65-F5344CB8AC3E}">
        <p14:creationId xmlns:p14="http://schemas.microsoft.com/office/powerpoint/2010/main" val="3424868020"/>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Structure</a:t>
            </a:r>
            <a:endParaRPr lang="en-GB" dirty="0"/>
          </a:p>
        </p:txBody>
      </p:sp>
      <p:sp>
        <p:nvSpPr>
          <p:cNvPr id="3" name="Content Placeholder 2"/>
          <p:cNvSpPr>
            <a:spLocks noGrp="1"/>
          </p:cNvSpPr>
          <p:nvPr>
            <p:ph idx="1"/>
          </p:nvPr>
        </p:nvSpPr>
        <p:spPr/>
        <p:txBody>
          <a:bodyPr>
            <a:normAutofit fontScale="92500" lnSpcReduction="20000"/>
          </a:bodyPr>
          <a:lstStyle/>
          <a:p>
            <a:r>
              <a:rPr lang="en-GB" dirty="0" smtClean="0"/>
              <a:t>The </a:t>
            </a:r>
            <a:r>
              <a:rPr lang="en-GB" i="1" dirty="0" smtClean="0"/>
              <a:t>main</a:t>
            </a:r>
            <a:r>
              <a:rPr lang="en-GB" dirty="0" smtClean="0"/>
              <a:t> headings of the chapter should ideally match the objectives/themes of the study (but you can have many more </a:t>
            </a:r>
            <a:r>
              <a:rPr lang="en-GB" i="1" dirty="0" smtClean="0"/>
              <a:t>sub</a:t>
            </a:r>
            <a:r>
              <a:rPr lang="en-GB" dirty="0" smtClean="0"/>
              <a:t>-headings).  </a:t>
            </a:r>
          </a:p>
          <a:p>
            <a:pPr lvl="1"/>
            <a:r>
              <a:rPr lang="en-GB" dirty="0" smtClean="0"/>
              <a:t>By structuring each chapter according to the objectives of the study you ensure that you keep focused on the achievement of the objectives and that you are discussing issues of relevance. </a:t>
            </a:r>
          </a:p>
          <a:p>
            <a:pPr lvl="1"/>
            <a:r>
              <a:rPr lang="en-GB" dirty="0" smtClean="0"/>
              <a:t>Provides a common thread that weaves through all the chapters: this will be reflected clearly in your table of contents.</a:t>
            </a:r>
          </a:p>
          <a:p>
            <a:pPr lvl="0"/>
            <a:r>
              <a:rPr lang="en-GB" dirty="0" smtClean="0"/>
              <a:t>Dissertations require an extensive overview of the literature, and must be scholarly. Reviews must be analytical and critical; cite reports that go against your research objectives/questions as well as those supporting them.</a:t>
            </a:r>
          </a:p>
          <a:p>
            <a:endParaRPr lang="en-GB" dirty="0"/>
          </a:p>
        </p:txBody>
      </p:sp>
    </p:spTree>
    <p:extLst>
      <p:ext uri="{BB962C8B-B14F-4D97-AF65-F5344CB8AC3E}">
        <p14:creationId xmlns:p14="http://schemas.microsoft.com/office/powerpoint/2010/main" val="2897650899"/>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Task</a:t>
            </a:r>
            <a:endParaRPr lang="en-GB" dirty="0"/>
          </a:p>
        </p:txBody>
      </p:sp>
      <p:sp>
        <p:nvSpPr>
          <p:cNvPr id="3" name="Content Placeholder 2"/>
          <p:cNvSpPr>
            <a:spLocks noGrp="1"/>
          </p:cNvSpPr>
          <p:nvPr>
            <p:ph idx="1"/>
          </p:nvPr>
        </p:nvSpPr>
        <p:spPr/>
        <p:txBody>
          <a:bodyPr/>
          <a:lstStyle/>
          <a:p>
            <a:endParaRPr lang="en-GB" dirty="0"/>
          </a:p>
        </p:txBody>
      </p:sp>
    </p:spTree>
    <p:extLst>
      <p:ext uri="{BB962C8B-B14F-4D97-AF65-F5344CB8AC3E}">
        <p14:creationId xmlns:p14="http://schemas.microsoft.com/office/powerpoint/2010/main" val="2893692661"/>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Use of theory/models</a:t>
            </a:r>
            <a:endParaRPr lang="en-GB" dirty="0"/>
          </a:p>
        </p:txBody>
      </p:sp>
      <p:sp>
        <p:nvSpPr>
          <p:cNvPr id="3" name="Content Placeholder 2"/>
          <p:cNvSpPr>
            <a:spLocks noGrp="1"/>
          </p:cNvSpPr>
          <p:nvPr>
            <p:ph idx="1"/>
          </p:nvPr>
        </p:nvSpPr>
        <p:spPr/>
        <p:txBody>
          <a:bodyPr>
            <a:noAutofit/>
          </a:bodyPr>
          <a:lstStyle/>
          <a:p>
            <a:pPr lvl="0"/>
            <a:r>
              <a:rPr lang="en-GB" sz="2400" dirty="0"/>
              <a:t>The chapter should contain reference to a wide-ranging number of theoretical models/concepts. </a:t>
            </a:r>
          </a:p>
          <a:p>
            <a:pPr lvl="0"/>
            <a:r>
              <a:rPr lang="en-GB" sz="2400" dirty="0"/>
              <a:t>However, </a:t>
            </a:r>
            <a:r>
              <a:rPr lang="en-GB" sz="2400" dirty="0" smtClean="0"/>
              <a:t>do not </a:t>
            </a:r>
            <a:r>
              <a:rPr lang="en-GB" sz="2400" dirty="0"/>
              <a:t>throw lots of theoretical models at the reader without saying </a:t>
            </a:r>
            <a:r>
              <a:rPr lang="en-GB" sz="2400" i="1" dirty="0"/>
              <a:t>why</a:t>
            </a:r>
            <a:r>
              <a:rPr lang="en-GB" sz="2400" dirty="0"/>
              <a:t> each model is relevant to your research. What it will contribute? Will you address each of the areas?  Do the models contribute to the achievement of your objectives?  </a:t>
            </a:r>
          </a:p>
          <a:p>
            <a:pPr lvl="0"/>
            <a:r>
              <a:rPr lang="en-GB" sz="2400" dirty="0"/>
              <a:t>Be critical of the models/concepts, don’t accept anything at face value.  </a:t>
            </a:r>
          </a:p>
        </p:txBody>
      </p:sp>
    </p:spTree>
    <p:extLst>
      <p:ext uri="{BB962C8B-B14F-4D97-AF65-F5344CB8AC3E}">
        <p14:creationId xmlns:p14="http://schemas.microsoft.com/office/powerpoint/2010/main" val="3968148370"/>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p:txBody>
          <a:bodyPr/>
          <a:lstStyle/>
          <a:p>
            <a:r>
              <a:rPr lang="en-GB" dirty="0" smtClean="0"/>
              <a:t>Continued</a:t>
            </a:r>
            <a:endParaRPr lang="en-GB" dirty="0"/>
          </a:p>
        </p:txBody>
      </p:sp>
      <p:sp>
        <p:nvSpPr>
          <p:cNvPr id="2" name="Content Placeholder 1"/>
          <p:cNvSpPr>
            <a:spLocks noGrp="1"/>
          </p:cNvSpPr>
          <p:nvPr>
            <p:ph idx="1"/>
          </p:nvPr>
        </p:nvSpPr>
        <p:spPr/>
        <p:txBody>
          <a:bodyPr/>
          <a:lstStyle/>
          <a:p>
            <a:pPr lvl="0"/>
            <a:r>
              <a:rPr lang="en-GB" dirty="0"/>
              <a:t>Evaluate the usefulness and real-world application of the models for </a:t>
            </a:r>
            <a:r>
              <a:rPr lang="en-GB" i="1" dirty="0"/>
              <a:t>your research</a:t>
            </a:r>
            <a:r>
              <a:rPr lang="en-GB" dirty="0"/>
              <a:t>.  When discussing the models you might introduce some general industry examples regarding the application of the models in your sector.  You might append some of the models if they are peripheral to the discussion.  </a:t>
            </a:r>
          </a:p>
          <a:p>
            <a:endParaRPr lang="en-GB" dirty="0"/>
          </a:p>
          <a:p>
            <a:endParaRPr lang="en-GB" dirty="0"/>
          </a:p>
        </p:txBody>
      </p:sp>
    </p:spTree>
    <p:extLst>
      <p:ext uri="{BB962C8B-B14F-4D97-AF65-F5344CB8AC3E}">
        <p14:creationId xmlns:p14="http://schemas.microsoft.com/office/powerpoint/2010/main" val="3840782172"/>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p:txBody>
          <a:bodyPr/>
          <a:lstStyle/>
          <a:p>
            <a:r>
              <a:rPr lang="en-GB" dirty="0" smtClean="0"/>
              <a:t>Continued</a:t>
            </a:r>
            <a:endParaRPr lang="en-GB" dirty="0"/>
          </a:p>
        </p:txBody>
      </p:sp>
      <p:sp>
        <p:nvSpPr>
          <p:cNvPr id="3" name="Content Placeholder 2"/>
          <p:cNvSpPr>
            <a:spLocks noGrp="1"/>
          </p:cNvSpPr>
          <p:nvPr>
            <p:ph idx="1"/>
          </p:nvPr>
        </p:nvSpPr>
        <p:spPr/>
        <p:txBody>
          <a:bodyPr>
            <a:normAutofit fontScale="92500" lnSpcReduction="20000"/>
          </a:bodyPr>
          <a:lstStyle/>
          <a:p>
            <a:pPr lvl="0"/>
            <a:r>
              <a:rPr lang="en-GB" dirty="0" smtClean="0"/>
              <a:t>Theoretical issues and concepts can be dry topics, but real-life </a:t>
            </a:r>
            <a:r>
              <a:rPr lang="en-GB" i="1" dirty="0" smtClean="0"/>
              <a:t>examples</a:t>
            </a:r>
            <a:r>
              <a:rPr lang="en-GB" dirty="0" smtClean="0"/>
              <a:t> bring them to life, and show that you can interpret the literature.  </a:t>
            </a:r>
          </a:p>
          <a:p>
            <a:pPr lvl="0"/>
            <a:r>
              <a:rPr lang="en-GB" dirty="0" smtClean="0"/>
              <a:t>Good ROL’s achieve depth of analysis by addressing, for example: </a:t>
            </a:r>
          </a:p>
          <a:p>
            <a:pPr lvl="1"/>
            <a:r>
              <a:rPr lang="en-GB" dirty="0" smtClean="0"/>
              <a:t>academic/theoretical models and </a:t>
            </a:r>
            <a:r>
              <a:rPr lang="en-GB" i="1" dirty="0" smtClean="0"/>
              <a:t>debate</a:t>
            </a:r>
            <a:r>
              <a:rPr lang="en-GB" dirty="0" smtClean="0"/>
              <a:t>, </a:t>
            </a:r>
          </a:p>
          <a:p>
            <a:pPr lvl="1"/>
            <a:r>
              <a:rPr lang="en-GB" dirty="0" smtClean="0"/>
              <a:t>industry standards and practices, </a:t>
            </a:r>
          </a:p>
          <a:p>
            <a:pPr lvl="1"/>
            <a:r>
              <a:rPr lang="en-GB" dirty="0" smtClean="0"/>
              <a:t>governmental/statistical evidence and </a:t>
            </a:r>
          </a:p>
          <a:p>
            <a:pPr lvl="1"/>
            <a:r>
              <a:rPr lang="en-GB" dirty="0" smtClean="0"/>
              <a:t>real-life examples (rhetoric vs. reality). </a:t>
            </a:r>
          </a:p>
          <a:p>
            <a:pPr lvl="0"/>
            <a:r>
              <a:rPr lang="en-GB" dirty="0" smtClean="0"/>
              <a:t>What approach did other organisations/researchers take? Did they use the models you propose?  Any previous research? Any pitfalls, examples, lessons to be learned?</a:t>
            </a:r>
          </a:p>
          <a:p>
            <a:endParaRPr lang="en-GB" dirty="0"/>
          </a:p>
        </p:txBody>
      </p:sp>
    </p:spTree>
    <p:extLst>
      <p:ext uri="{BB962C8B-B14F-4D97-AF65-F5344CB8AC3E}">
        <p14:creationId xmlns:p14="http://schemas.microsoft.com/office/powerpoint/2010/main" val="3306913532"/>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Continued</a:t>
            </a:r>
            <a:endParaRPr lang="en-GB" dirty="0"/>
          </a:p>
        </p:txBody>
      </p:sp>
      <p:sp>
        <p:nvSpPr>
          <p:cNvPr id="3" name="Content Placeholder 2"/>
          <p:cNvSpPr>
            <a:spLocks noGrp="1"/>
          </p:cNvSpPr>
          <p:nvPr>
            <p:ph idx="1"/>
          </p:nvPr>
        </p:nvSpPr>
        <p:spPr/>
        <p:txBody>
          <a:bodyPr>
            <a:normAutofit fontScale="92500" lnSpcReduction="10000"/>
          </a:bodyPr>
          <a:lstStyle/>
          <a:p>
            <a:pPr lvl="0"/>
            <a:r>
              <a:rPr lang="en-GB" dirty="0" smtClean="0"/>
              <a:t>Ensure that you include in the ROL relevant issues only; try to relate much of the theoretical material in the ROL to </a:t>
            </a:r>
            <a:r>
              <a:rPr lang="en-GB" i="1" dirty="0" smtClean="0"/>
              <a:t>your study</a:t>
            </a:r>
            <a:r>
              <a:rPr lang="en-GB" dirty="0" smtClean="0"/>
              <a:t>. Focus on those issues that inform your investigation, </a:t>
            </a:r>
            <a:r>
              <a:rPr lang="en-GB" i="1" dirty="0" smtClean="0"/>
              <a:t>and those to which you will return (in chapters 4 and 5) to compare critically with </a:t>
            </a:r>
            <a:r>
              <a:rPr lang="en-GB" b="1" i="1" dirty="0" smtClean="0"/>
              <a:t>your</a:t>
            </a:r>
            <a:r>
              <a:rPr lang="en-GB" i="1" dirty="0" smtClean="0"/>
              <a:t> findings</a:t>
            </a:r>
            <a:r>
              <a:rPr lang="en-GB" dirty="0" smtClean="0"/>
              <a:t>.  This facilitates research validity.</a:t>
            </a:r>
          </a:p>
          <a:p>
            <a:pPr lvl="0"/>
            <a:r>
              <a:rPr lang="en-GB" dirty="0" smtClean="0"/>
              <a:t>You won’t be able to identify and discuss everything, so be selective.  For example, identify the </a:t>
            </a:r>
            <a:r>
              <a:rPr lang="en-GB" b="1" dirty="0" smtClean="0"/>
              <a:t>key</a:t>
            </a:r>
            <a:r>
              <a:rPr lang="en-GB" dirty="0" smtClean="0"/>
              <a:t> differences/issues relating to your topic.</a:t>
            </a:r>
          </a:p>
          <a:p>
            <a:pPr lvl="0"/>
            <a:r>
              <a:rPr lang="en-GB" dirty="0" smtClean="0"/>
              <a:t>Try to link similar ideas together into paragraphs to avoid a disjointed discussion (i.e. try not to jump from topic to topic.  Try to smooth the flow).  Link words help, such as </a:t>
            </a:r>
            <a:r>
              <a:rPr lang="en-GB" i="1" dirty="0" smtClean="0"/>
              <a:t>however</a:t>
            </a:r>
            <a:r>
              <a:rPr lang="en-GB" dirty="0" smtClean="0"/>
              <a:t>, </a:t>
            </a:r>
            <a:r>
              <a:rPr lang="en-GB" i="1" dirty="0" smtClean="0"/>
              <a:t>therefore, thus, conversely, nevertheless.</a:t>
            </a:r>
            <a:r>
              <a:rPr lang="en-GB" dirty="0" smtClean="0"/>
              <a:t> </a:t>
            </a:r>
          </a:p>
          <a:p>
            <a:pPr>
              <a:buNone/>
            </a:pPr>
            <a:endParaRPr lang="en-GB" dirty="0" smtClean="0"/>
          </a:p>
          <a:p>
            <a:endParaRPr lang="en-GB" dirty="0"/>
          </a:p>
        </p:txBody>
      </p:sp>
    </p:spTree>
    <p:extLst>
      <p:ext uri="{BB962C8B-B14F-4D97-AF65-F5344CB8AC3E}">
        <p14:creationId xmlns:p14="http://schemas.microsoft.com/office/powerpoint/2010/main" val="958060440"/>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Continued</a:t>
            </a:r>
            <a:endParaRPr lang="en-GB" dirty="0"/>
          </a:p>
        </p:txBody>
      </p:sp>
      <p:sp>
        <p:nvSpPr>
          <p:cNvPr id="3" name="Content Placeholder 2"/>
          <p:cNvSpPr>
            <a:spLocks noGrp="1"/>
          </p:cNvSpPr>
          <p:nvPr>
            <p:ph idx="1"/>
          </p:nvPr>
        </p:nvSpPr>
        <p:spPr/>
        <p:txBody>
          <a:bodyPr>
            <a:normAutofit lnSpcReduction="10000"/>
          </a:bodyPr>
          <a:lstStyle/>
          <a:p>
            <a:pPr lvl="0"/>
            <a:r>
              <a:rPr lang="en-GB" dirty="0" smtClean="0"/>
              <a:t>There will always be a little uncertainty about in which chapter to place things, but you can always ‘cut and paste’ later. </a:t>
            </a:r>
          </a:p>
          <a:p>
            <a:pPr lvl="0"/>
            <a:r>
              <a:rPr lang="en-GB" dirty="0" smtClean="0"/>
              <a:t>Each chapter should end with a closing ‘bridge’ paragraph that links the previous discussion to the next chapter. End the discussion in this chapter with a </a:t>
            </a:r>
            <a:r>
              <a:rPr lang="en-GB" i="1" dirty="0" smtClean="0"/>
              <a:t>conclusion</a:t>
            </a:r>
            <a:r>
              <a:rPr lang="en-GB" dirty="0" smtClean="0"/>
              <a:t> regarding the themes drawn from your objectives.  In effect, you summarise the key issues that you will be investigating (a list of priority issues), which will provide a common thread through all chapters.  </a:t>
            </a:r>
          </a:p>
          <a:p>
            <a:pPr lvl="0"/>
            <a:r>
              <a:rPr lang="en-GB" dirty="0" smtClean="0"/>
              <a:t>Edit for conciseness and clarity.</a:t>
            </a:r>
          </a:p>
          <a:p>
            <a:endParaRPr lang="en-GB" dirty="0"/>
          </a:p>
        </p:txBody>
      </p:sp>
    </p:spTree>
    <p:extLst>
      <p:ext uri="{BB962C8B-B14F-4D97-AF65-F5344CB8AC3E}">
        <p14:creationId xmlns:p14="http://schemas.microsoft.com/office/powerpoint/2010/main" val="3495644194"/>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rtlCol="0">
            <a:normAutofit/>
          </a:bodyPr>
          <a:lstStyle/>
          <a:p>
            <a:pPr>
              <a:defRPr/>
            </a:pPr>
            <a:r>
              <a:rPr lang="en-US" altLang="en-US" smtClean="0">
                <a:effectLst>
                  <a:outerShdw blurRad="38100" dist="38100" dir="2700000" algn="tl">
                    <a:srgbClr val="000000"/>
                  </a:outerShdw>
                </a:effectLst>
                <a:ea typeface="ＭＳ Ｐゴシック" panose="020B0600070205080204" pitchFamily="34" charset="-128"/>
              </a:rPr>
              <a:t>Clarifying what theory is not</a:t>
            </a:r>
          </a:p>
        </p:txBody>
      </p:sp>
      <p:sp>
        <p:nvSpPr>
          <p:cNvPr id="24579" name="Content Placeholder 2"/>
          <p:cNvSpPr>
            <a:spLocks noGrp="1"/>
          </p:cNvSpPr>
          <p:nvPr>
            <p:ph idx="1"/>
          </p:nvPr>
        </p:nvSpPr>
        <p:spPr/>
        <p:txBody>
          <a:bodyPr/>
          <a:lstStyle/>
          <a:p>
            <a:r>
              <a:rPr lang="en-US" altLang="en-US" smtClean="0">
                <a:ea typeface="ＭＳ Ｐゴシック" panose="020B0600070205080204" pitchFamily="34" charset="-128"/>
              </a:rPr>
              <a:t>Sutton and Staw (1995)</a:t>
            </a:r>
          </a:p>
          <a:p>
            <a:r>
              <a:rPr lang="en-US" altLang="en-US" i="1" smtClean="0">
                <a:ea typeface="ＭＳ Ｐゴシック" panose="020B0600070205080204" pitchFamily="34" charset="-128"/>
              </a:rPr>
              <a:t>References. </a:t>
            </a:r>
            <a:r>
              <a:rPr lang="en-US" altLang="en-US" smtClean="0">
                <a:ea typeface="ＭＳ Ｐゴシック" panose="020B0600070205080204" pitchFamily="34" charset="-128"/>
              </a:rPr>
              <a:t>Listing references to existing theories and mentioning the names of such theories may look impressive. But what is required if a piece of writing is to ‘contain theory’ is that a logical argument to explain the reasons for the described phenomena must be included. The key word here is ‘why’: why did the things you describe occur? What is the logical explanation? </a:t>
            </a:r>
          </a:p>
          <a:p>
            <a:endParaRPr lang="en-US" altLang="en-US" smtClean="0">
              <a:ea typeface="ＭＳ Ｐゴシック" panose="020B0600070205080204" pitchFamily="34" charset="-128"/>
            </a:endParaRPr>
          </a:p>
        </p:txBody>
      </p:sp>
    </p:spTree>
    <p:extLst>
      <p:ext uri="{BB962C8B-B14F-4D97-AF65-F5344CB8AC3E}">
        <p14:creationId xmlns:p14="http://schemas.microsoft.com/office/powerpoint/2010/main" val="1484955899"/>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410" name="Rectangle 2"/>
          <p:cNvSpPr>
            <a:spLocks noGrp="1" noChangeArrowheads="1"/>
          </p:cNvSpPr>
          <p:nvPr>
            <p:ph type="title"/>
          </p:nvPr>
        </p:nvSpPr>
        <p:spPr/>
        <p:txBody>
          <a:bodyPr/>
          <a:lstStyle/>
          <a:p>
            <a:pPr>
              <a:defRPr/>
            </a:pPr>
            <a:r>
              <a:rPr lang="en-US" altLang="en-US" sz="2800" dirty="0">
                <a:solidFill>
                  <a:schemeClr val="tx1">
                    <a:lumMod val="95000"/>
                    <a:lumOff val="5000"/>
                  </a:schemeClr>
                </a:solidFill>
              </a:rPr>
              <a:t>Checklist for evaluating your literature review:</a:t>
            </a:r>
            <a:endParaRPr lang="bg-BG" altLang="en-US" sz="2800" dirty="0">
              <a:solidFill>
                <a:schemeClr val="tx1">
                  <a:lumMod val="95000"/>
                  <a:lumOff val="5000"/>
                </a:schemeClr>
              </a:solidFill>
            </a:endParaRPr>
          </a:p>
        </p:txBody>
      </p:sp>
      <p:sp>
        <p:nvSpPr>
          <p:cNvPr id="14339" name="Rectangle 3"/>
          <p:cNvSpPr>
            <a:spLocks noGrp="1" noChangeArrowheads="1"/>
          </p:cNvSpPr>
          <p:nvPr>
            <p:ph idx="1"/>
          </p:nvPr>
        </p:nvSpPr>
        <p:spPr>
          <a:xfrm>
            <a:off x="1850065" y="2817628"/>
            <a:ext cx="8349623" cy="3313298"/>
          </a:xfrm>
        </p:spPr>
        <p:txBody>
          <a:bodyPr/>
          <a:lstStyle/>
          <a:p>
            <a:pPr>
              <a:lnSpc>
                <a:spcPct val="80000"/>
              </a:lnSpc>
            </a:pPr>
            <a:r>
              <a:rPr lang="en-US" altLang="en-US" dirty="0" smtClean="0"/>
              <a:t>Does your review start at a more general level?</a:t>
            </a:r>
          </a:p>
          <a:p>
            <a:pPr>
              <a:lnSpc>
                <a:spcPct val="80000"/>
              </a:lnSpc>
            </a:pPr>
            <a:r>
              <a:rPr lang="en-US" altLang="en-US" dirty="0" smtClean="0"/>
              <a:t>Does the literature covered relate clearly to your research questions and objectives?</a:t>
            </a:r>
          </a:p>
          <a:p>
            <a:pPr>
              <a:lnSpc>
                <a:spcPct val="80000"/>
              </a:lnSpc>
            </a:pPr>
            <a:r>
              <a:rPr lang="en-US" altLang="en-US" dirty="0" smtClean="0"/>
              <a:t>Have you covered the key theories of recognized experts in the area?</a:t>
            </a:r>
          </a:p>
          <a:p>
            <a:pPr>
              <a:lnSpc>
                <a:spcPct val="80000"/>
              </a:lnSpc>
            </a:pPr>
            <a:r>
              <a:rPr lang="en-US" altLang="en-US" dirty="0" smtClean="0"/>
              <a:t>Is the literature you have included up to date?</a:t>
            </a:r>
          </a:p>
          <a:p>
            <a:pPr>
              <a:lnSpc>
                <a:spcPct val="80000"/>
              </a:lnSpc>
            </a:pPr>
            <a:r>
              <a:rPr lang="en-US" altLang="en-US" dirty="0" smtClean="0"/>
              <a:t>Have you been objective in the discussions and assessment of other people’s work?</a:t>
            </a:r>
          </a:p>
        </p:txBody>
      </p:sp>
    </p:spTree>
    <p:extLst>
      <p:ext uri="{BB962C8B-B14F-4D97-AF65-F5344CB8AC3E}">
        <p14:creationId xmlns:p14="http://schemas.microsoft.com/office/powerpoint/2010/main" val="1522937941"/>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defRPr/>
            </a:pPr>
            <a:r>
              <a:rPr lang="en-GB" dirty="0" smtClean="0">
                <a:solidFill>
                  <a:schemeClr val="tx1">
                    <a:lumMod val="95000"/>
                    <a:lumOff val="5000"/>
                  </a:schemeClr>
                </a:solidFill>
              </a:rPr>
              <a:t>Continued</a:t>
            </a:r>
            <a:endParaRPr lang="en-GB" dirty="0">
              <a:solidFill>
                <a:schemeClr val="tx1">
                  <a:lumMod val="95000"/>
                  <a:lumOff val="5000"/>
                </a:schemeClr>
              </a:solidFill>
            </a:endParaRPr>
          </a:p>
        </p:txBody>
      </p:sp>
      <p:sp>
        <p:nvSpPr>
          <p:cNvPr id="15363" name="Content Placeholder 2"/>
          <p:cNvSpPr>
            <a:spLocks noGrp="1"/>
          </p:cNvSpPr>
          <p:nvPr>
            <p:ph idx="1"/>
          </p:nvPr>
        </p:nvSpPr>
        <p:spPr/>
        <p:txBody>
          <a:bodyPr/>
          <a:lstStyle/>
          <a:p>
            <a:pPr>
              <a:lnSpc>
                <a:spcPct val="80000"/>
              </a:lnSpc>
            </a:pPr>
            <a:r>
              <a:rPr lang="en-US" altLang="en-US" smtClean="0"/>
              <a:t>Have you included references that are counter to your own opinion?</a:t>
            </a:r>
          </a:p>
          <a:p>
            <a:pPr>
              <a:lnSpc>
                <a:spcPct val="80000"/>
              </a:lnSpc>
            </a:pPr>
            <a:r>
              <a:rPr lang="en-US" altLang="en-US" smtClean="0"/>
              <a:t>Are facts and opinions clearly distinguished?</a:t>
            </a:r>
          </a:p>
          <a:p>
            <a:pPr>
              <a:lnSpc>
                <a:spcPct val="80000"/>
              </a:lnSpc>
            </a:pPr>
            <a:r>
              <a:rPr lang="en-US" altLang="en-US" smtClean="0"/>
              <a:t>Is your argument coherent and cohesive  - do the ideas link together?</a:t>
            </a:r>
          </a:p>
          <a:p>
            <a:pPr>
              <a:lnSpc>
                <a:spcPct val="80000"/>
              </a:lnSpc>
            </a:pPr>
            <a:r>
              <a:rPr lang="en-US" altLang="en-US" smtClean="0"/>
              <a:t>Have you made reasoned judgements about the value of other’s work to your own?  </a:t>
            </a:r>
          </a:p>
          <a:p>
            <a:pPr>
              <a:lnSpc>
                <a:spcPct val="80000"/>
              </a:lnSpc>
            </a:pPr>
            <a:r>
              <a:rPr lang="en-US" altLang="en-US" smtClean="0"/>
              <a:t>Have you justified clearly your own ideas?</a:t>
            </a:r>
            <a:endParaRPr lang="bg-BG" altLang="en-US" smtClean="0"/>
          </a:p>
          <a:p>
            <a:endParaRPr lang="en-GB" altLang="en-US" smtClean="0"/>
          </a:p>
        </p:txBody>
      </p:sp>
    </p:spTree>
    <p:extLst>
      <p:ext uri="{BB962C8B-B14F-4D97-AF65-F5344CB8AC3E}">
        <p14:creationId xmlns:p14="http://schemas.microsoft.com/office/powerpoint/2010/main" val="99696784"/>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Critical Reading</a:t>
            </a:r>
            <a:endParaRPr lang="en-GB" dirty="0"/>
          </a:p>
        </p:txBody>
      </p:sp>
      <p:sp>
        <p:nvSpPr>
          <p:cNvPr id="3" name="Content Placeholder 2"/>
          <p:cNvSpPr>
            <a:spLocks noGrp="1"/>
          </p:cNvSpPr>
          <p:nvPr>
            <p:ph idx="1"/>
          </p:nvPr>
        </p:nvSpPr>
        <p:spPr/>
        <p:txBody>
          <a:bodyPr/>
          <a:lstStyle/>
          <a:p>
            <a:r>
              <a:rPr lang="en-GB" dirty="0" smtClean="0"/>
              <a:t>Come up with 5 questions that you must ask yourself when critically evaluating a text for your literature review</a:t>
            </a:r>
            <a:endParaRPr lang="en-GB" dirty="0"/>
          </a:p>
        </p:txBody>
      </p:sp>
    </p:spTree>
    <p:extLst>
      <p:ext uri="{BB962C8B-B14F-4D97-AF65-F5344CB8AC3E}">
        <p14:creationId xmlns:p14="http://schemas.microsoft.com/office/powerpoint/2010/main" val="2239291112"/>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Task</a:t>
            </a:r>
            <a:endParaRPr lang="en-GB" dirty="0"/>
          </a:p>
        </p:txBody>
      </p:sp>
      <p:sp>
        <p:nvSpPr>
          <p:cNvPr id="3" name="Content Placeholder 2"/>
          <p:cNvSpPr>
            <a:spLocks noGrp="1"/>
          </p:cNvSpPr>
          <p:nvPr>
            <p:ph idx="1"/>
          </p:nvPr>
        </p:nvSpPr>
        <p:spPr/>
        <p:txBody>
          <a:bodyPr/>
          <a:lstStyle/>
          <a:p>
            <a:endParaRPr lang="en-GB"/>
          </a:p>
        </p:txBody>
      </p:sp>
    </p:spTree>
    <p:extLst>
      <p:ext uri="{BB962C8B-B14F-4D97-AF65-F5344CB8AC3E}">
        <p14:creationId xmlns:p14="http://schemas.microsoft.com/office/powerpoint/2010/main" val="3235618869"/>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955800" y="852624"/>
            <a:ext cx="8277225" cy="576263"/>
          </a:xfrm>
        </p:spPr>
        <p:txBody>
          <a:bodyPr>
            <a:normAutofit fontScale="90000"/>
          </a:bodyPr>
          <a:lstStyle/>
          <a:p>
            <a:r>
              <a:rPr lang="en-GB" dirty="0" smtClean="0"/>
              <a:t>Critical questioning when reading</a:t>
            </a:r>
            <a:endParaRPr lang="en-GB" dirty="0"/>
          </a:p>
        </p:txBody>
      </p:sp>
      <p:sp>
        <p:nvSpPr>
          <p:cNvPr id="3" name="Content Placeholder 2"/>
          <p:cNvSpPr>
            <a:spLocks noGrp="1"/>
          </p:cNvSpPr>
          <p:nvPr>
            <p:ph idx="1"/>
          </p:nvPr>
        </p:nvSpPr>
        <p:spPr>
          <a:xfrm>
            <a:off x="1955801" y="2509284"/>
            <a:ext cx="8277226" cy="3306150"/>
          </a:xfrm>
        </p:spPr>
        <p:txBody>
          <a:bodyPr>
            <a:normAutofit fontScale="62500" lnSpcReduction="20000"/>
          </a:bodyPr>
          <a:lstStyle/>
          <a:p>
            <a:pPr marL="457200" indent="-457200">
              <a:buFont typeface="+mj-lt"/>
              <a:buAutoNum type="arabicPeriod"/>
            </a:pPr>
            <a:r>
              <a:rPr lang="en-GB" dirty="0" smtClean="0"/>
              <a:t>Who is the author?</a:t>
            </a:r>
          </a:p>
          <a:p>
            <a:pPr marL="457200" indent="-457200">
              <a:buFont typeface="+mj-lt"/>
              <a:buAutoNum type="arabicPeriod"/>
            </a:pPr>
            <a:r>
              <a:rPr lang="en-GB" dirty="0" smtClean="0"/>
              <a:t>What is the authors central point or main argument?</a:t>
            </a:r>
          </a:p>
          <a:p>
            <a:pPr marL="457200" indent="-457200">
              <a:buFont typeface="+mj-lt"/>
              <a:buAutoNum type="arabicPeriod"/>
            </a:pPr>
            <a:r>
              <a:rPr lang="en-GB" dirty="0" smtClean="0"/>
              <a:t>What findings and conclusions are made?</a:t>
            </a:r>
          </a:p>
          <a:p>
            <a:pPr marL="457200" indent="-457200">
              <a:buFont typeface="+mj-lt"/>
              <a:buAutoNum type="arabicPeriod"/>
            </a:pPr>
            <a:r>
              <a:rPr lang="en-GB" dirty="0" smtClean="0"/>
              <a:t>What evidence is used to support the conclusions? </a:t>
            </a:r>
          </a:p>
          <a:p>
            <a:pPr marL="457200" indent="-457200">
              <a:buFont typeface="+mj-lt"/>
              <a:buAutoNum type="arabicPeriod"/>
            </a:pPr>
            <a:r>
              <a:rPr lang="en-GB" dirty="0" smtClean="0"/>
              <a:t>Is the evidence relevant? What methodology has the author used? What are the strengths and limitations?</a:t>
            </a:r>
          </a:p>
          <a:p>
            <a:pPr marL="457200" indent="-457200">
              <a:buFont typeface="+mj-lt"/>
              <a:buAutoNum type="arabicPeriod"/>
            </a:pPr>
            <a:r>
              <a:rPr lang="en-GB" dirty="0" smtClean="0"/>
              <a:t>Does the author make any assumptions?</a:t>
            </a:r>
          </a:p>
          <a:p>
            <a:pPr marL="457200" indent="-457200">
              <a:buFont typeface="+mj-lt"/>
              <a:buAutoNum type="arabicPeriod"/>
            </a:pPr>
            <a:r>
              <a:rPr lang="en-GB" dirty="0" smtClean="0"/>
              <a:t>What is not being said?</a:t>
            </a:r>
          </a:p>
          <a:p>
            <a:pPr marL="457200" indent="-457200">
              <a:buFont typeface="+mj-lt"/>
              <a:buAutoNum type="arabicPeriod"/>
            </a:pPr>
            <a:r>
              <a:rPr lang="en-GB" dirty="0" smtClean="0"/>
              <a:t>Is there any explicit or hidden bias?</a:t>
            </a:r>
          </a:p>
          <a:p>
            <a:pPr marL="457200" indent="-457200">
              <a:buFont typeface="+mj-lt"/>
              <a:buAutoNum type="arabicPeriod"/>
            </a:pPr>
            <a:r>
              <a:rPr lang="en-GB" dirty="0" smtClean="0"/>
              <a:t>How is the text relevant to YOUR project or assignment?</a:t>
            </a:r>
          </a:p>
          <a:p>
            <a:pPr marL="457200" indent="-457200">
              <a:buFont typeface="+mj-lt"/>
              <a:buAutoNum type="arabicPeriod"/>
            </a:pPr>
            <a:r>
              <a:rPr lang="en-GB" dirty="0" smtClean="0"/>
              <a:t>How does this link with other texts that you have read?</a:t>
            </a:r>
            <a:endParaRPr lang="en-GB" dirty="0"/>
          </a:p>
        </p:txBody>
      </p:sp>
    </p:spTree>
    <p:extLst>
      <p:ext uri="{BB962C8B-B14F-4D97-AF65-F5344CB8AC3E}">
        <p14:creationId xmlns:p14="http://schemas.microsoft.com/office/powerpoint/2010/main" val="45697051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par>
                                <p:cTn id="11" presetID="1" presetClass="entr" presetSubtype="0" fill="hold" nodeType="withEffect">
                                  <p:stCondLst>
                                    <p:cond delay="0"/>
                                  </p:stCondLst>
                                  <p:childTnLst>
                                    <p:set>
                                      <p:cBhvr>
                                        <p:cTn id="12" dur="1" fill="hold">
                                          <p:stCondLst>
                                            <p:cond delay="0"/>
                                          </p:stCondLst>
                                        </p:cTn>
                                        <p:tgtEl>
                                          <p:spTgt spid="3">
                                            <p:txEl>
                                              <p:pRg st="2" end="2"/>
                                            </p:txEl>
                                          </p:spTgt>
                                        </p:tgtEl>
                                        <p:attrNameLst>
                                          <p:attrName>style.visibility</p:attrName>
                                        </p:attrNameLst>
                                      </p:cBhvr>
                                      <p:to>
                                        <p:strVal val="visible"/>
                                      </p:to>
                                    </p:set>
                                  </p:childTnLst>
                                </p:cTn>
                              </p:par>
                              <p:par>
                                <p:cTn id="13" presetID="1" presetClass="entr" presetSubtype="0" fill="hold" nodeType="withEffect">
                                  <p:stCondLst>
                                    <p:cond delay="0"/>
                                  </p:stCondLst>
                                  <p:childTnLst>
                                    <p:set>
                                      <p:cBhvr>
                                        <p:cTn id="14" dur="1" fill="hold">
                                          <p:stCondLst>
                                            <p:cond delay="0"/>
                                          </p:stCondLst>
                                        </p:cTn>
                                        <p:tgtEl>
                                          <p:spTgt spid="3">
                                            <p:txEl>
                                              <p:pRg st="3" end="3"/>
                                            </p:txEl>
                                          </p:spTgt>
                                        </p:tgtEl>
                                        <p:attrNameLst>
                                          <p:attrName>style.visibility</p:attrName>
                                        </p:attrNameLst>
                                      </p:cBhvr>
                                      <p:to>
                                        <p:strVal val="visible"/>
                                      </p:to>
                                    </p:set>
                                  </p:childTnLst>
                                </p:cTn>
                              </p:par>
                              <p:par>
                                <p:cTn id="15" presetID="1" presetClass="entr" presetSubtype="0" fill="hold" nodeType="withEffect">
                                  <p:stCondLst>
                                    <p:cond delay="0"/>
                                  </p:stCondLst>
                                  <p:childTnLst>
                                    <p:set>
                                      <p:cBhvr>
                                        <p:cTn id="16" dur="1" fill="hold">
                                          <p:stCondLst>
                                            <p:cond delay="0"/>
                                          </p:stCondLst>
                                        </p:cTn>
                                        <p:tgtEl>
                                          <p:spTgt spid="3">
                                            <p:txEl>
                                              <p:pRg st="4" end="4"/>
                                            </p:txEl>
                                          </p:spTgt>
                                        </p:tgtEl>
                                        <p:attrNameLst>
                                          <p:attrName>style.visibility</p:attrName>
                                        </p:attrNameLst>
                                      </p:cBhvr>
                                      <p:to>
                                        <p:strVal val="visible"/>
                                      </p:to>
                                    </p:set>
                                  </p:childTnLst>
                                </p:cTn>
                              </p:par>
                              <p:par>
                                <p:cTn id="17" presetID="1" presetClass="entr" presetSubtype="0" fill="hold" nodeType="withEffect">
                                  <p:stCondLst>
                                    <p:cond delay="0"/>
                                  </p:stCondLst>
                                  <p:childTnLst>
                                    <p:set>
                                      <p:cBhvr>
                                        <p:cTn id="18" dur="1" fill="hold">
                                          <p:stCondLst>
                                            <p:cond delay="0"/>
                                          </p:stCondLst>
                                        </p:cTn>
                                        <p:tgtEl>
                                          <p:spTgt spid="3">
                                            <p:txEl>
                                              <p:pRg st="5" end="5"/>
                                            </p:txEl>
                                          </p:spTgt>
                                        </p:tgtEl>
                                        <p:attrNameLst>
                                          <p:attrName>style.visibility</p:attrName>
                                        </p:attrNameLst>
                                      </p:cBhvr>
                                      <p:to>
                                        <p:strVal val="visible"/>
                                      </p:to>
                                    </p:set>
                                  </p:childTnLst>
                                </p:cTn>
                              </p:par>
                              <p:par>
                                <p:cTn id="19" presetID="1" presetClass="entr" presetSubtype="0" fill="hold" nodeType="withEffect">
                                  <p:stCondLst>
                                    <p:cond delay="0"/>
                                  </p:stCondLst>
                                  <p:childTnLst>
                                    <p:set>
                                      <p:cBhvr>
                                        <p:cTn id="20" dur="1" fill="hold">
                                          <p:stCondLst>
                                            <p:cond delay="0"/>
                                          </p:stCondLst>
                                        </p:cTn>
                                        <p:tgtEl>
                                          <p:spTgt spid="3">
                                            <p:txEl>
                                              <p:pRg st="6" end="6"/>
                                            </p:txEl>
                                          </p:spTgt>
                                        </p:tgtEl>
                                        <p:attrNameLst>
                                          <p:attrName>style.visibility</p:attrName>
                                        </p:attrNameLst>
                                      </p:cBhvr>
                                      <p:to>
                                        <p:strVal val="visible"/>
                                      </p:to>
                                    </p:set>
                                  </p:childTnLst>
                                </p:cTn>
                              </p:par>
                              <p:par>
                                <p:cTn id="21" presetID="1" presetClass="entr" presetSubtype="0" fill="hold" nodeType="withEffect">
                                  <p:stCondLst>
                                    <p:cond delay="0"/>
                                  </p:stCondLst>
                                  <p:childTnLst>
                                    <p:set>
                                      <p:cBhvr>
                                        <p:cTn id="22" dur="1" fill="hold">
                                          <p:stCondLst>
                                            <p:cond delay="0"/>
                                          </p:stCondLst>
                                        </p:cTn>
                                        <p:tgtEl>
                                          <p:spTgt spid="3">
                                            <p:txEl>
                                              <p:pRg st="7" end="7"/>
                                            </p:txEl>
                                          </p:spTgt>
                                        </p:tgtEl>
                                        <p:attrNameLst>
                                          <p:attrName>style.visibility</p:attrName>
                                        </p:attrNameLst>
                                      </p:cBhvr>
                                      <p:to>
                                        <p:strVal val="visible"/>
                                      </p:to>
                                    </p:set>
                                  </p:childTnLst>
                                </p:cTn>
                              </p:par>
                              <p:par>
                                <p:cTn id="23" presetID="1" presetClass="entr" presetSubtype="0" fill="hold" nodeType="withEffect">
                                  <p:stCondLst>
                                    <p:cond delay="0"/>
                                  </p:stCondLst>
                                  <p:childTnLst>
                                    <p:set>
                                      <p:cBhvr>
                                        <p:cTn id="24" dur="1" fill="hold">
                                          <p:stCondLst>
                                            <p:cond delay="0"/>
                                          </p:stCondLst>
                                        </p:cTn>
                                        <p:tgtEl>
                                          <p:spTgt spid="3">
                                            <p:txEl>
                                              <p:pRg st="8" end="8"/>
                                            </p:txEl>
                                          </p:spTgt>
                                        </p:tgtEl>
                                        <p:attrNameLst>
                                          <p:attrName>style.visibility</p:attrName>
                                        </p:attrNameLst>
                                      </p:cBhvr>
                                      <p:to>
                                        <p:strVal val="visible"/>
                                      </p:to>
                                    </p:set>
                                  </p:childTnLst>
                                </p:cTn>
                              </p:par>
                              <p:par>
                                <p:cTn id="25" presetID="1" presetClass="entr" presetSubtype="0" fill="hold" nodeType="withEffect">
                                  <p:stCondLst>
                                    <p:cond delay="0"/>
                                  </p:stCondLst>
                                  <p:childTnLst>
                                    <p:set>
                                      <p:cBhvr>
                                        <p:cTn id="26" dur="1" fill="hold">
                                          <p:stCondLst>
                                            <p:cond delay="0"/>
                                          </p:stCondLst>
                                        </p:cTn>
                                        <p:tgtEl>
                                          <p:spTgt spid="3">
                                            <p:txEl>
                                              <p:pRg st="9" end="9"/>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800159" y="650605"/>
            <a:ext cx="8623292" cy="576263"/>
          </a:xfrm>
        </p:spPr>
        <p:txBody>
          <a:bodyPr>
            <a:normAutofit fontScale="90000"/>
          </a:bodyPr>
          <a:lstStyle/>
          <a:p>
            <a:r>
              <a:rPr lang="en-GB" dirty="0" smtClean="0"/>
              <a:t>Synthesising the information </a:t>
            </a:r>
            <a:r>
              <a:rPr lang="en-GB" sz="1600" dirty="0"/>
              <a:t>(adapted from </a:t>
            </a:r>
            <a:r>
              <a:rPr lang="en-GB" sz="1600" dirty="0" err="1"/>
              <a:t>Aysha</a:t>
            </a:r>
            <a:r>
              <a:rPr lang="en-GB" sz="1600" dirty="0"/>
              <a:t> Divan, 2009) </a:t>
            </a:r>
          </a:p>
        </p:txBody>
      </p:sp>
      <p:graphicFrame>
        <p:nvGraphicFramePr>
          <p:cNvPr id="4" name="Content Placeholder 3"/>
          <p:cNvGraphicFramePr>
            <a:graphicFrameLocks noGrp="1"/>
          </p:cNvGraphicFramePr>
          <p:nvPr>
            <p:ph idx="1"/>
            <p:extLst>
              <p:ext uri="{D42A27DB-BD31-4B8C-83A1-F6EECF244321}">
                <p14:modId xmlns:p14="http://schemas.microsoft.com/office/powerpoint/2010/main" val="2000887880"/>
              </p:ext>
            </p:extLst>
          </p:nvPr>
        </p:nvGraphicFramePr>
        <p:xfrm>
          <a:off x="1265275" y="1226868"/>
          <a:ext cx="9158176" cy="4929555"/>
        </p:xfrm>
        <a:graphic>
          <a:graphicData uri="http://schemas.openxmlformats.org/drawingml/2006/table">
            <a:tbl>
              <a:tblPr firstRow="1" bandRow="1">
                <a:tableStyleId>{5C22544A-7EE6-4342-B048-85BDC9FD1C3A}</a:tableStyleId>
              </a:tblPr>
              <a:tblGrid>
                <a:gridCol w="1462764"/>
                <a:gridCol w="1462764"/>
                <a:gridCol w="2384942"/>
                <a:gridCol w="1923853"/>
                <a:gridCol w="1923853"/>
              </a:tblGrid>
              <a:tr h="1180515">
                <a:tc>
                  <a:txBody>
                    <a:bodyPr/>
                    <a:lstStyle/>
                    <a:p>
                      <a:r>
                        <a:rPr lang="en-GB" sz="1500" b="1" dirty="0" smtClean="0">
                          <a:solidFill>
                            <a:schemeClr val="tx1"/>
                          </a:solidFill>
                        </a:rPr>
                        <a:t>Author(s), date</a:t>
                      </a:r>
                      <a:endParaRPr lang="en-GB" sz="1500" b="1" dirty="0">
                        <a:solidFill>
                          <a:schemeClr val="tx1"/>
                        </a:solidFill>
                      </a:endParaRPr>
                    </a:p>
                  </a:txBody>
                  <a:tcPr/>
                </a:tc>
                <a:tc>
                  <a:txBody>
                    <a:bodyPr/>
                    <a:lstStyle/>
                    <a:p>
                      <a:r>
                        <a:rPr lang="en-GB" sz="1500" b="1" dirty="0" smtClean="0">
                          <a:solidFill>
                            <a:schemeClr val="tx1"/>
                          </a:solidFill>
                        </a:rPr>
                        <a:t>Aim of</a:t>
                      </a:r>
                      <a:r>
                        <a:rPr lang="en-GB" sz="1500" b="1" baseline="0" dirty="0" smtClean="0">
                          <a:solidFill>
                            <a:schemeClr val="tx1"/>
                          </a:solidFill>
                        </a:rPr>
                        <a:t> paper</a:t>
                      </a:r>
                      <a:endParaRPr lang="en-GB" sz="1500" b="1" dirty="0">
                        <a:solidFill>
                          <a:schemeClr val="tx1"/>
                        </a:solidFill>
                      </a:endParaRPr>
                    </a:p>
                  </a:txBody>
                  <a:tcPr/>
                </a:tc>
                <a:tc>
                  <a:txBody>
                    <a:bodyPr/>
                    <a:lstStyle/>
                    <a:p>
                      <a:r>
                        <a:rPr lang="en-GB" sz="1500" b="1" dirty="0" smtClean="0">
                          <a:solidFill>
                            <a:schemeClr val="tx1"/>
                          </a:solidFill>
                        </a:rPr>
                        <a:t>Type of study/information</a:t>
                      </a:r>
                      <a:endParaRPr lang="en-GB" sz="1500" b="1" dirty="0">
                        <a:solidFill>
                          <a:schemeClr val="tx1"/>
                        </a:solidFill>
                      </a:endParaRPr>
                    </a:p>
                  </a:txBody>
                  <a:tcPr/>
                </a:tc>
                <a:tc>
                  <a:txBody>
                    <a:bodyPr/>
                    <a:lstStyle/>
                    <a:p>
                      <a:r>
                        <a:rPr lang="en-GB" sz="1500" b="1" dirty="0" smtClean="0">
                          <a:solidFill>
                            <a:schemeClr val="tx1"/>
                          </a:solidFill>
                        </a:rPr>
                        <a:t>Ke</a:t>
                      </a:r>
                      <a:r>
                        <a:rPr lang="en-GB" sz="1500" b="1" baseline="0" dirty="0" smtClean="0">
                          <a:solidFill>
                            <a:schemeClr val="tx1"/>
                          </a:solidFill>
                        </a:rPr>
                        <a:t>y  findings  and conclusions</a:t>
                      </a:r>
                      <a:endParaRPr lang="en-GB" sz="1500" b="1" dirty="0">
                        <a:solidFill>
                          <a:schemeClr val="tx1"/>
                        </a:solidFill>
                      </a:endParaRPr>
                    </a:p>
                  </a:txBody>
                  <a:tcPr/>
                </a:tc>
                <a:tc>
                  <a:txBody>
                    <a:bodyPr/>
                    <a:lstStyle/>
                    <a:p>
                      <a:r>
                        <a:rPr lang="en-GB" sz="1500" b="1" dirty="0" smtClean="0">
                          <a:solidFill>
                            <a:schemeClr val="tx1"/>
                          </a:solidFill>
                        </a:rPr>
                        <a:t>Strengths, </a:t>
                      </a:r>
                      <a:r>
                        <a:rPr lang="en-GB" sz="1500" b="1" baseline="0" dirty="0" smtClean="0">
                          <a:solidFill>
                            <a:schemeClr val="tx1"/>
                          </a:solidFill>
                        </a:rPr>
                        <a:t>weaknesses, links to other sources</a:t>
                      </a:r>
                      <a:endParaRPr lang="en-GB" sz="1500" b="1" dirty="0">
                        <a:solidFill>
                          <a:schemeClr val="tx1"/>
                        </a:solidFill>
                      </a:endParaRPr>
                    </a:p>
                  </a:txBody>
                  <a:tcPr/>
                </a:tc>
              </a:tr>
              <a:tr h="3108694">
                <a:tc>
                  <a:txBody>
                    <a:bodyPr/>
                    <a:lstStyle/>
                    <a:p>
                      <a:r>
                        <a:rPr lang="en-GB" sz="1500" dirty="0" smtClean="0"/>
                        <a:t>Hardy</a:t>
                      </a:r>
                      <a:r>
                        <a:rPr lang="en-GB" sz="1500" baseline="0" dirty="0" smtClean="0"/>
                        <a:t> (2007)</a:t>
                      </a:r>
                      <a:endParaRPr lang="en-GB" sz="1500" dirty="0"/>
                    </a:p>
                  </a:txBody>
                  <a:tcPr/>
                </a:tc>
                <a:tc>
                  <a:txBody>
                    <a:bodyPr/>
                    <a:lstStyle/>
                    <a:p>
                      <a:r>
                        <a:rPr lang="en-GB" sz="1500" dirty="0" smtClean="0"/>
                        <a:t>Assess</a:t>
                      </a:r>
                      <a:r>
                        <a:rPr lang="en-GB" sz="1500" baseline="0" dirty="0" smtClean="0"/>
                        <a:t> the future roles of subject librarians in the context of technological changes and financial pressure. </a:t>
                      </a:r>
                      <a:endParaRPr lang="en-GB" sz="1500" dirty="0"/>
                    </a:p>
                  </a:txBody>
                  <a:tcPr/>
                </a:tc>
                <a:tc>
                  <a:txBody>
                    <a:bodyPr/>
                    <a:lstStyle/>
                    <a:p>
                      <a:r>
                        <a:rPr lang="en-GB" sz="1500" b="0" dirty="0" smtClean="0"/>
                        <a:t>Questionnaires were used to collect data about the roles, relationships and competencies of 32 subject/liaison librarians supporting three disciplines in UK universities</a:t>
                      </a:r>
                      <a:r>
                        <a:rPr lang="en-GB" sz="1500" b="1" dirty="0" smtClean="0"/>
                        <a:t>. </a:t>
                      </a:r>
                      <a:endParaRPr lang="en-GB" sz="1500" dirty="0"/>
                    </a:p>
                  </a:txBody>
                  <a:tcPr/>
                </a:tc>
                <a:tc>
                  <a:txBody>
                    <a:bodyPr/>
                    <a:lstStyle/>
                    <a:p>
                      <a:r>
                        <a:rPr lang="en-GB" sz="1500" b="0" dirty="0" smtClean="0"/>
                        <a:t>Librarians undertaking a wide range of activities, with academic liaison and information literacy teaching as central tasks, Teaching skills are</a:t>
                      </a:r>
                      <a:r>
                        <a:rPr lang="en-GB" sz="1500" b="0" baseline="0" dirty="0" smtClean="0"/>
                        <a:t> needed to compliment more tradition librarianship skills</a:t>
                      </a:r>
                      <a:endParaRPr lang="en-GB" sz="1500" b="0" dirty="0" smtClean="0"/>
                    </a:p>
                    <a:p>
                      <a:r>
                        <a:rPr lang="en-GB" sz="1500" b="0" dirty="0" smtClean="0"/>
                        <a:t>They</a:t>
                      </a:r>
                      <a:r>
                        <a:rPr lang="en-GB" sz="1500" b="0" baseline="0" dirty="0" smtClean="0"/>
                        <a:t> are still fulfilling  a useful role in web based environment but further research needs to be undertaken</a:t>
                      </a:r>
                      <a:endParaRPr lang="en-GB" sz="1500" b="0" dirty="0" smtClean="0"/>
                    </a:p>
                  </a:txBody>
                  <a:tcPr/>
                </a:tc>
                <a:tc>
                  <a:txBody>
                    <a:bodyPr/>
                    <a:lstStyle/>
                    <a:p>
                      <a:r>
                        <a:rPr lang="en-GB" sz="1500" dirty="0" smtClean="0"/>
                        <a:t>Study</a:t>
                      </a:r>
                      <a:r>
                        <a:rPr lang="en-GB" sz="1500" baseline="0" dirty="0" smtClean="0"/>
                        <a:t> limited to just 3 subject areas and non </a:t>
                      </a:r>
                      <a:r>
                        <a:rPr lang="en-GB" sz="1500" baseline="0" dirty="0" err="1" smtClean="0"/>
                        <a:t>respondants</a:t>
                      </a:r>
                      <a:r>
                        <a:rPr lang="en-GB" sz="1500" baseline="0" dirty="0" smtClean="0"/>
                        <a:t>  may have skewed the results. </a:t>
                      </a:r>
                    </a:p>
                    <a:p>
                      <a:endParaRPr lang="en-GB" sz="1500" baseline="0" dirty="0" smtClean="0"/>
                    </a:p>
                    <a:p>
                      <a:r>
                        <a:rPr lang="en-GB" sz="1500" baseline="0" dirty="0" smtClean="0"/>
                        <a:t>Conroy and </a:t>
                      </a:r>
                      <a:r>
                        <a:rPr lang="en-GB" sz="1500" baseline="0" dirty="0" err="1" smtClean="0"/>
                        <a:t>Boden</a:t>
                      </a:r>
                      <a:r>
                        <a:rPr lang="en-GB" sz="1500" baseline="0" dirty="0" smtClean="0"/>
                        <a:t> (2007) does support the evidence found here.</a:t>
                      </a:r>
                      <a:endParaRPr lang="en-GB" sz="1500" dirty="0"/>
                    </a:p>
                  </a:txBody>
                  <a:tcPr/>
                </a:tc>
              </a:tr>
            </a:tbl>
          </a:graphicData>
        </a:graphic>
      </p:graphicFrame>
    </p:spTree>
    <p:extLst>
      <p:ext uri="{BB962C8B-B14F-4D97-AF65-F5344CB8AC3E}">
        <p14:creationId xmlns:p14="http://schemas.microsoft.com/office/powerpoint/2010/main" val="4014919576"/>
      </p:ext>
    </p:extLst>
  </p:cSld>
  <p:clrMapOvr>
    <a:masterClrMapping/>
  </p:clrMapOvr>
  <p:timing>
    <p:tnLst>
      <p:par>
        <p:cTn id="1" dur="indefinite" restart="never" nodeType="tmRoot"/>
      </p:par>
    </p:tn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What is the big picture?</a:t>
            </a:r>
            <a:endParaRPr lang="en-GB" dirty="0"/>
          </a:p>
        </p:txBody>
      </p:sp>
      <p:pic>
        <p:nvPicPr>
          <p:cNvPr id="7" name="Picture 6" descr="cropcircle.jpg.png"/>
          <p:cNvPicPr>
            <a:picLocks noChangeAspect="1"/>
          </p:cNvPicPr>
          <p:nvPr/>
        </p:nvPicPr>
        <p:blipFill>
          <a:blip r:embed="rId3" cstate="print"/>
          <a:stretch>
            <a:fillRect/>
          </a:stretch>
        </p:blipFill>
        <p:spPr>
          <a:xfrm>
            <a:off x="6312025" y="2780929"/>
            <a:ext cx="4254317" cy="2825895"/>
          </a:xfrm>
          <a:prstGeom prst="rect">
            <a:avLst/>
          </a:prstGeom>
        </p:spPr>
      </p:pic>
      <p:sp>
        <p:nvSpPr>
          <p:cNvPr id="8" name="Rectangle 7"/>
          <p:cNvSpPr/>
          <p:nvPr/>
        </p:nvSpPr>
        <p:spPr>
          <a:xfrm>
            <a:off x="7320137" y="6237312"/>
            <a:ext cx="2661883" cy="369332"/>
          </a:xfrm>
          <a:prstGeom prst="rect">
            <a:avLst/>
          </a:prstGeom>
        </p:spPr>
        <p:txBody>
          <a:bodyPr wrap="none">
            <a:spAutoFit/>
          </a:bodyPr>
          <a:lstStyle/>
          <a:p>
            <a:r>
              <a:rPr lang="en-GB" dirty="0"/>
              <a:t>photo by oddsock on Flickr</a:t>
            </a:r>
          </a:p>
        </p:txBody>
      </p:sp>
      <p:pic>
        <p:nvPicPr>
          <p:cNvPr id="2050" name="Picture 2" descr="http://www.soil-net.com/album/Plants/Crops_Field/slides/Crop%20Wheat%20Field%2006.jpg"/>
          <p:cNvPicPr>
            <a:picLocks noChangeAspect="1" noChangeArrowheads="1"/>
          </p:cNvPicPr>
          <p:nvPr/>
        </p:nvPicPr>
        <p:blipFill>
          <a:blip r:embed="rId4"/>
          <a:srcRect/>
          <a:stretch>
            <a:fillRect/>
          </a:stretch>
        </p:blipFill>
        <p:spPr bwMode="auto">
          <a:xfrm>
            <a:off x="1775520" y="2780928"/>
            <a:ext cx="4241650" cy="2826000"/>
          </a:xfrm>
          <a:prstGeom prst="rect">
            <a:avLst/>
          </a:prstGeom>
          <a:noFill/>
        </p:spPr>
      </p:pic>
    </p:spTree>
    <p:extLst>
      <p:ext uri="{BB962C8B-B14F-4D97-AF65-F5344CB8AC3E}">
        <p14:creationId xmlns:p14="http://schemas.microsoft.com/office/powerpoint/2010/main" val="1554202485"/>
      </p:ext>
    </p:extLst>
  </p:cSld>
  <p:clrMapOvr>
    <a:masterClrMapping/>
  </p:clrMapOvr>
  <p:timing>
    <p:tnLst>
      <p:par>
        <p:cTn id="1" dur="indefinite" restart="never" nodeType="tmRoot"/>
      </p:par>
    </p:tn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What is the big picture?</a:t>
            </a:r>
            <a:endParaRPr lang="en-GB" dirty="0"/>
          </a:p>
        </p:txBody>
      </p:sp>
      <p:sp>
        <p:nvSpPr>
          <p:cNvPr id="3" name="Content Placeholder 2"/>
          <p:cNvSpPr>
            <a:spLocks noGrp="1"/>
          </p:cNvSpPr>
          <p:nvPr>
            <p:ph idx="1"/>
          </p:nvPr>
        </p:nvSpPr>
        <p:spPr/>
        <p:txBody>
          <a:bodyPr>
            <a:normAutofit fontScale="92500" lnSpcReduction="10000"/>
          </a:bodyPr>
          <a:lstStyle/>
          <a:p>
            <a:r>
              <a:rPr lang="en-GB" dirty="0" smtClean="0"/>
              <a:t>You might read first during which time you start to develop ideas for themes. </a:t>
            </a:r>
          </a:p>
          <a:p>
            <a:r>
              <a:rPr lang="en-GB" dirty="0" smtClean="0"/>
              <a:t>Ask yourself:</a:t>
            </a:r>
          </a:p>
          <a:p>
            <a:pPr lvl="1"/>
            <a:r>
              <a:rPr lang="en-GB" dirty="0" smtClean="0"/>
              <a:t> What ideas seem to come up in several articles?</a:t>
            </a:r>
          </a:p>
          <a:p>
            <a:pPr lvl="1"/>
            <a:r>
              <a:rPr lang="en-GB" dirty="0" smtClean="0"/>
              <a:t>Are the same ideas presented from the same or different perspectives?</a:t>
            </a:r>
          </a:p>
          <a:p>
            <a:pPr lvl="1"/>
            <a:r>
              <a:rPr lang="en-GB" dirty="0" smtClean="0"/>
              <a:t>Are there any major debates that need addressing</a:t>
            </a:r>
          </a:p>
          <a:p>
            <a:pPr lvl="1"/>
            <a:r>
              <a:rPr lang="en-GB" dirty="0" smtClean="0"/>
              <a:t>Does there seem to be a change in thought over time?</a:t>
            </a:r>
          </a:p>
          <a:p>
            <a:pPr lvl="1"/>
            <a:r>
              <a:rPr lang="en-GB" dirty="0" smtClean="0"/>
              <a:t>What ideas/themes are relevant to answer my question(s)</a:t>
            </a:r>
          </a:p>
          <a:p>
            <a:pPr lvl="1"/>
            <a:r>
              <a:rPr lang="en-GB" dirty="0" smtClean="0"/>
              <a:t>Are there different methodology being applied? (a review might evaluate different methods) </a:t>
            </a:r>
          </a:p>
          <a:p>
            <a:endParaRPr lang="en-GB" dirty="0"/>
          </a:p>
        </p:txBody>
      </p:sp>
    </p:spTree>
    <p:extLst>
      <p:ext uri="{BB962C8B-B14F-4D97-AF65-F5344CB8AC3E}">
        <p14:creationId xmlns:p14="http://schemas.microsoft.com/office/powerpoint/2010/main" val="1562774803"/>
      </p:ext>
    </p:extLst>
  </p:cSld>
  <p:clrMapOvr>
    <a:masterClrMapping/>
  </p:clrMapOvr>
  <p:timing>
    <p:tnLst>
      <p:par>
        <p:cTn id="1" dur="indefinite" restart="never" nodeType="tmRoot"/>
      </p:par>
    </p:tn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What is the big picture?</a:t>
            </a:r>
            <a:endParaRPr lang="en-GB" dirty="0"/>
          </a:p>
        </p:txBody>
      </p:sp>
      <p:sp>
        <p:nvSpPr>
          <p:cNvPr id="3" name="Content Placeholder 2"/>
          <p:cNvSpPr>
            <a:spLocks noGrp="1"/>
          </p:cNvSpPr>
          <p:nvPr>
            <p:ph idx="1"/>
          </p:nvPr>
        </p:nvSpPr>
        <p:spPr/>
        <p:txBody>
          <a:bodyPr/>
          <a:lstStyle/>
          <a:p>
            <a:pPr marL="0" indent="0">
              <a:buNone/>
            </a:pPr>
            <a:r>
              <a:rPr lang="en-GB" dirty="0" smtClean="0">
                <a:latin typeface="Arial" charset="0"/>
              </a:rPr>
              <a:t>You might already have a “big picture” idea. Your reading may then either:</a:t>
            </a:r>
          </a:p>
          <a:p>
            <a:pPr marL="0" indent="0"/>
            <a:r>
              <a:rPr lang="en-GB" dirty="0" smtClean="0">
                <a:latin typeface="Arial" charset="0"/>
              </a:rPr>
              <a:t>Confirm and support the structure of your initial plan</a:t>
            </a:r>
          </a:p>
          <a:p>
            <a:pPr marL="0" indent="0"/>
            <a:r>
              <a:rPr lang="en-GB" dirty="0" smtClean="0">
                <a:latin typeface="Arial" charset="0"/>
              </a:rPr>
              <a:t>OR</a:t>
            </a:r>
          </a:p>
          <a:p>
            <a:pPr marL="0" indent="0"/>
            <a:r>
              <a:rPr lang="en-GB" dirty="0" smtClean="0">
                <a:latin typeface="Arial" charset="0"/>
              </a:rPr>
              <a:t>Lead you to change your plan due to new ideas you’ve developed in your reading</a:t>
            </a:r>
          </a:p>
          <a:p>
            <a:endParaRPr lang="en-GB" dirty="0"/>
          </a:p>
        </p:txBody>
      </p:sp>
    </p:spTree>
    <p:extLst>
      <p:ext uri="{BB962C8B-B14F-4D97-AF65-F5344CB8AC3E}">
        <p14:creationId xmlns:p14="http://schemas.microsoft.com/office/powerpoint/2010/main" val="293027142"/>
      </p:ext>
    </p:extLst>
  </p:cSld>
  <p:clrMapOvr>
    <a:masterClrMapping/>
  </p:clrMapOvr>
  <p:timing>
    <p:tnLst>
      <p:par>
        <p:cTn id="1" dur="indefinite" restart="never" nodeType="tmRoot"/>
      </p:par>
    </p:tn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631504" y="188641"/>
            <a:ext cx="10225136" cy="576263"/>
          </a:xfrm>
        </p:spPr>
        <p:txBody>
          <a:bodyPr>
            <a:normAutofit fontScale="90000"/>
          </a:bodyPr>
          <a:lstStyle/>
          <a:p>
            <a:r>
              <a:rPr lang="en-GB" dirty="0" smtClean="0"/>
              <a:t>What is the big picture?</a:t>
            </a:r>
            <a:br>
              <a:rPr lang="en-GB" dirty="0" smtClean="0"/>
            </a:br>
            <a:r>
              <a:rPr lang="en-GB" sz="1100" dirty="0"/>
              <a:t/>
            </a:r>
            <a:br>
              <a:rPr lang="en-GB" sz="1100" dirty="0"/>
            </a:br>
            <a:r>
              <a:rPr lang="en-GB" sz="2000" dirty="0"/>
              <a:t>Categorise the evidence into themes: topic/theory/methodology/</a:t>
            </a:r>
            <a:r>
              <a:rPr lang="en-GB" sz="2000" dirty="0" err="1"/>
              <a:t>chronolgically</a:t>
            </a:r>
            <a:endParaRPr lang="en-GB" sz="2000" dirty="0"/>
          </a:p>
        </p:txBody>
      </p:sp>
      <p:graphicFrame>
        <p:nvGraphicFramePr>
          <p:cNvPr id="4" name="Content Placeholder 3"/>
          <p:cNvGraphicFramePr>
            <a:graphicFrameLocks noGrp="1"/>
          </p:cNvGraphicFramePr>
          <p:nvPr>
            <p:ph idx="1"/>
            <p:extLst>
              <p:ext uri="{D42A27DB-BD31-4B8C-83A1-F6EECF244321}">
                <p14:modId xmlns:p14="http://schemas.microsoft.com/office/powerpoint/2010/main" val="3341014814"/>
              </p:ext>
            </p:extLst>
          </p:nvPr>
        </p:nvGraphicFramePr>
        <p:xfrm>
          <a:off x="1116418" y="1148316"/>
          <a:ext cx="9479574" cy="5246725"/>
        </p:xfrm>
        <a:graphic>
          <a:graphicData uri="http://schemas.openxmlformats.org/drawingml/2006/table">
            <a:tbl>
              <a:tblPr firstRow="1" bandRow="1">
                <a:tableStyleId>{2D5ABB26-0587-4C30-8999-92F81FD0307C}</a:tableStyleId>
              </a:tblPr>
              <a:tblGrid>
                <a:gridCol w="4739787"/>
                <a:gridCol w="4739787"/>
              </a:tblGrid>
              <a:tr h="513716">
                <a:tc>
                  <a:txBody>
                    <a:bodyPr/>
                    <a:lstStyle/>
                    <a:p>
                      <a:r>
                        <a:rPr lang="en-GB" sz="2000" dirty="0" smtClean="0"/>
                        <a:t>Themes</a:t>
                      </a:r>
                      <a:r>
                        <a:rPr lang="en-GB" sz="2000" baseline="0" dirty="0" smtClean="0"/>
                        <a:t>: topic/theory/methodology etc</a:t>
                      </a:r>
                      <a:endParaRPr lang="en-GB" sz="2000" b="1" dirty="0">
                        <a:solidFill>
                          <a:schemeClr val="tx1"/>
                        </a:solidFill>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gradFill flip="none" rotWithShape="1">
                      <a:gsLst>
                        <a:gs pos="0">
                          <a:schemeClr val="accent1">
                            <a:lumMod val="90000"/>
                            <a:tint val="66000"/>
                            <a:satMod val="160000"/>
                          </a:schemeClr>
                        </a:gs>
                        <a:gs pos="50000">
                          <a:schemeClr val="accent1">
                            <a:lumMod val="90000"/>
                            <a:tint val="44500"/>
                            <a:satMod val="160000"/>
                          </a:schemeClr>
                        </a:gs>
                        <a:gs pos="100000">
                          <a:schemeClr val="accent1">
                            <a:lumMod val="90000"/>
                            <a:tint val="23500"/>
                            <a:satMod val="160000"/>
                          </a:schemeClr>
                        </a:gs>
                      </a:gsLst>
                      <a:lin ang="5400000" scaled="1"/>
                      <a:tileRect/>
                    </a:gradFill>
                  </a:tcPr>
                </a:tc>
                <a:tc>
                  <a:txBody>
                    <a:bodyPr/>
                    <a:lstStyle/>
                    <a:p>
                      <a:r>
                        <a:rPr lang="en-GB" sz="2000" dirty="0" smtClean="0"/>
                        <a:t>Relevant references</a:t>
                      </a:r>
                      <a:endParaRPr lang="en-GB" sz="2000" dirty="0">
                        <a:solidFill>
                          <a:schemeClr val="tx1"/>
                        </a:solidFill>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gradFill flip="none" rotWithShape="1">
                      <a:gsLst>
                        <a:gs pos="0">
                          <a:schemeClr val="accent1">
                            <a:lumMod val="90000"/>
                            <a:tint val="66000"/>
                            <a:satMod val="160000"/>
                          </a:schemeClr>
                        </a:gs>
                        <a:gs pos="50000">
                          <a:schemeClr val="accent1">
                            <a:lumMod val="90000"/>
                            <a:tint val="44500"/>
                            <a:satMod val="160000"/>
                          </a:schemeClr>
                        </a:gs>
                        <a:gs pos="100000">
                          <a:schemeClr val="accent1">
                            <a:lumMod val="90000"/>
                            <a:tint val="23500"/>
                            <a:satMod val="160000"/>
                          </a:schemeClr>
                        </a:gs>
                      </a:gsLst>
                      <a:lin ang="5400000" scaled="1"/>
                      <a:tileRect/>
                    </a:gradFill>
                  </a:tcPr>
                </a:tc>
              </a:tr>
              <a:tr h="1819610">
                <a:tc>
                  <a:txBody>
                    <a:bodyPr/>
                    <a:lstStyle/>
                    <a:p>
                      <a:r>
                        <a:rPr lang="en-GB" dirty="0" smtClean="0"/>
                        <a:t>Role of the call</a:t>
                      </a:r>
                      <a:r>
                        <a:rPr lang="en-GB" baseline="0" dirty="0" smtClean="0"/>
                        <a:t> centre manager</a:t>
                      </a:r>
                    </a:p>
                    <a:p>
                      <a:endParaRPr lang="en-GB" baseline="0" dirty="0" smtClean="0"/>
                    </a:p>
                    <a:p>
                      <a:r>
                        <a:rPr lang="en-GB" baseline="0" dirty="0" smtClean="0"/>
                        <a:t>Important role</a:t>
                      </a:r>
                    </a:p>
                    <a:p>
                      <a:endParaRPr lang="en-GB" baseline="0" dirty="0" smtClean="0"/>
                    </a:p>
                    <a:p>
                      <a:endParaRPr lang="en-GB" baseline="0" dirty="0" smtClean="0"/>
                    </a:p>
                    <a:p>
                      <a:r>
                        <a:rPr lang="en-GB" baseline="0" dirty="0" smtClean="0"/>
                        <a:t>Not core role</a:t>
                      </a:r>
                      <a:endParaRPr lang="en-GB" dirty="0"/>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r>
                        <a:rPr lang="en-GB" dirty="0" err="1" smtClean="0"/>
                        <a:t>Fielden</a:t>
                      </a:r>
                      <a:r>
                        <a:rPr lang="en-GB" dirty="0" smtClean="0"/>
                        <a:t> report (1993),</a:t>
                      </a:r>
                      <a:r>
                        <a:rPr lang="en-GB" baseline="0" dirty="0" smtClean="0"/>
                        <a:t> Morgan (1996), Bahr (2000), </a:t>
                      </a:r>
                      <a:r>
                        <a:rPr lang="en-GB" baseline="0" dirty="0" err="1" smtClean="0"/>
                        <a:t>Pinfield</a:t>
                      </a:r>
                      <a:r>
                        <a:rPr lang="en-GB" baseline="0" dirty="0" smtClean="0"/>
                        <a:t> (2001), Conroy and Boden (2007), Hardy (2007)</a:t>
                      </a:r>
                    </a:p>
                    <a:p>
                      <a:endParaRPr lang="en-GB" baseline="0" dirty="0" smtClean="0"/>
                    </a:p>
                    <a:p>
                      <a:endParaRPr lang="en-GB" baseline="0" dirty="0" smtClean="0"/>
                    </a:p>
                    <a:p>
                      <a:r>
                        <a:rPr lang="en-GB" baseline="0" dirty="0" smtClean="0"/>
                        <a:t>Asher (2003) </a:t>
                      </a:r>
                      <a:endParaRPr lang="en-GB" dirty="0"/>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r>
              <a:tr h="1646704">
                <a:tc>
                  <a:txBody>
                    <a:bodyPr/>
                    <a:lstStyle/>
                    <a:p>
                      <a:r>
                        <a:rPr lang="en-GB" baseline="0" dirty="0" smtClean="0"/>
                        <a:t>Leadership skills</a:t>
                      </a:r>
                      <a:endParaRPr lang="en-GB" dirty="0"/>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r>
                        <a:rPr lang="en-GB" dirty="0" smtClean="0"/>
                        <a:t>Morgan</a:t>
                      </a:r>
                      <a:r>
                        <a:rPr lang="en-GB" baseline="0" dirty="0" smtClean="0"/>
                        <a:t> (1996), Fry (1999), </a:t>
                      </a:r>
                      <a:r>
                        <a:rPr lang="en-GB" dirty="0" smtClean="0"/>
                        <a:t>Hepworth (2000) Allan (2000) Peacock (2001), Levy (2005),</a:t>
                      </a:r>
                      <a:r>
                        <a:rPr lang="en-GB" dirty="0" err="1" smtClean="0"/>
                        <a:t>Brophy</a:t>
                      </a:r>
                      <a:r>
                        <a:rPr lang="en-GB" dirty="0" smtClean="0"/>
                        <a:t> (2007), </a:t>
                      </a:r>
                      <a:r>
                        <a:rPr lang="en-GB" dirty="0" err="1" smtClean="0"/>
                        <a:t>Sinikara</a:t>
                      </a:r>
                      <a:r>
                        <a:rPr lang="en-GB" dirty="0" smtClean="0"/>
                        <a:t> (2008), </a:t>
                      </a:r>
                      <a:endParaRPr lang="en-GB" dirty="0"/>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r>
              <a:tr h="1266695">
                <a:tc>
                  <a:txBody>
                    <a:bodyPr/>
                    <a:lstStyle/>
                    <a:p>
                      <a:r>
                        <a:rPr lang="en-GB" dirty="0" smtClean="0"/>
                        <a:t>Leadership</a:t>
                      </a:r>
                      <a:r>
                        <a:rPr lang="en-GB" baseline="0" dirty="0" smtClean="0"/>
                        <a:t> skills in call centres</a:t>
                      </a:r>
                      <a:endParaRPr lang="en-GB" dirty="0"/>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r>
                        <a:rPr lang="en-GB" dirty="0" smtClean="0"/>
                        <a:t>Cronin (1982),</a:t>
                      </a:r>
                      <a:r>
                        <a:rPr lang="en-GB" baseline="0" dirty="0" smtClean="0"/>
                        <a:t> Elkin (1994), Mitchell (2001), Bell (2004), Foster (2006), CILIP (2008)</a:t>
                      </a:r>
                      <a:endParaRPr lang="en-GB" dirty="0"/>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r>
            </a:tbl>
          </a:graphicData>
        </a:graphic>
      </p:graphicFrame>
    </p:spTree>
    <p:extLst>
      <p:ext uri="{BB962C8B-B14F-4D97-AF65-F5344CB8AC3E}">
        <p14:creationId xmlns:p14="http://schemas.microsoft.com/office/powerpoint/2010/main" val="824132812"/>
      </p:ext>
    </p:extLst>
  </p:cSld>
  <p:clrMapOvr>
    <a:masterClrMapping/>
  </p:clrMapOvr>
  <p:timing>
    <p:tnLst>
      <p:par>
        <p:cTn id="1" dur="indefinite" restart="never" nodeType="tmRoot"/>
      </p:par>
    </p:tn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p:cNvSpPr txBox="1"/>
          <p:nvPr/>
        </p:nvSpPr>
        <p:spPr>
          <a:xfrm>
            <a:off x="3503712" y="3212976"/>
            <a:ext cx="4824536" cy="1446550"/>
          </a:xfrm>
          <a:prstGeom prst="rect">
            <a:avLst/>
          </a:prstGeom>
          <a:noFill/>
        </p:spPr>
        <p:txBody>
          <a:bodyPr wrap="square" rtlCol="0">
            <a:spAutoFit/>
          </a:bodyPr>
          <a:lstStyle/>
          <a:p>
            <a:pPr algn="ctr"/>
            <a:r>
              <a:rPr lang="en-GB" sz="4400" dirty="0">
                <a:solidFill>
                  <a:schemeClr val="accent1">
                    <a:lumMod val="50000"/>
                  </a:schemeClr>
                </a:solidFill>
              </a:rPr>
              <a:t>Writing the review: The structure</a:t>
            </a:r>
          </a:p>
        </p:txBody>
      </p:sp>
    </p:spTree>
    <p:extLst>
      <p:ext uri="{BB962C8B-B14F-4D97-AF65-F5344CB8AC3E}">
        <p14:creationId xmlns:p14="http://schemas.microsoft.com/office/powerpoint/2010/main" val="2960842862"/>
      </p:ext>
    </p:extLst>
  </p:cSld>
  <p:clrMapOvr>
    <a:masterClrMapping/>
  </p:clrMapOvr>
  <p:timing>
    <p:tnLst>
      <p:par>
        <p:cTn id="1" dur="indefinite" restart="never" nodeType="tmRoot"/>
      </p:par>
    </p:tn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193744" y="414028"/>
            <a:ext cx="9601196" cy="1303867"/>
          </a:xfrm>
        </p:spPr>
        <p:txBody>
          <a:bodyPr/>
          <a:lstStyle/>
          <a:p>
            <a:r>
              <a:rPr lang="en-GB" dirty="0" smtClean="0"/>
              <a:t>Structuring your literature review</a:t>
            </a:r>
            <a:endParaRPr lang="en-GB" dirty="0"/>
          </a:p>
        </p:txBody>
      </p:sp>
      <p:grpSp>
        <p:nvGrpSpPr>
          <p:cNvPr id="14" name="Group 13"/>
          <p:cNvGrpSpPr/>
          <p:nvPr/>
        </p:nvGrpSpPr>
        <p:grpSpPr>
          <a:xfrm>
            <a:off x="4367808" y="2564904"/>
            <a:ext cx="3456384" cy="3672408"/>
            <a:chOff x="3275856" y="3212976"/>
            <a:chExt cx="2448272" cy="2952328"/>
          </a:xfrm>
        </p:grpSpPr>
        <p:sp>
          <p:nvSpPr>
            <p:cNvPr id="5" name="Oval 4"/>
            <p:cNvSpPr/>
            <p:nvPr/>
          </p:nvSpPr>
          <p:spPr bwMode="auto">
            <a:xfrm>
              <a:off x="3275856" y="3212976"/>
              <a:ext cx="2448272" cy="504056"/>
            </a:xfrm>
            <a:prstGeom prst="ellipse">
              <a:avLst/>
            </a:prstGeom>
            <a:noFill/>
            <a:ln w="9525" cap="flat" cmpd="sng" algn="ctr">
              <a:solidFill>
                <a:schemeClr val="tx2"/>
              </a:solidFill>
              <a:prstDash val="solid"/>
              <a:round/>
              <a:headEnd type="none" w="med" len="med"/>
              <a:tailEnd type="none" w="med" len="med"/>
            </a:ln>
            <a:effectLst/>
          </p:spPr>
          <p:txBody>
            <a:bodyPr vert="horz" wrap="square" lIns="0" tIns="0" rIns="0" bIns="0" numCol="1" rtlCol="0" anchor="t" anchorCtr="0" compatLnSpc="1">
              <a:prstTxWarp prst="textNoShape">
                <a:avLst/>
              </a:prstTxWarp>
            </a:bodyPr>
            <a:lstStyle/>
            <a:p>
              <a:pPr defTabSz="914400" fontAlgn="base">
                <a:spcBef>
                  <a:spcPct val="20000"/>
                </a:spcBef>
                <a:spcAft>
                  <a:spcPct val="0"/>
                </a:spcAft>
              </a:pPr>
              <a:endParaRPr lang="en-GB" sz="2400">
                <a:latin typeface="Arial" charset="0"/>
              </a:endParaRPr>
            </a:p>
          </p:txBody>
        </p:sp>
        <p:cxnSp>
          <p:nvCxnSpPr>
            <p:cNvPr id="7" name="Straight Connector 6"/>
            <p:cNvCxnSpPr>
              <a:stCxn id="5" idx="2"/>
            </p:cNvCxnSpPr>
            <p:nvPr/>
          </p:nvCxnSpPr>
          <p:spPr bwMode="auto">
            <a:xfrm rot="10800000" flipH="1" flipV="1">
              <a:off x="3275856" y="3465004"/>
              <a:ext cx="1152128" cy="2700300"/>
            </a:xfrm>
            <a:prstGeom prst="line">
              <a:avLst/>
            </a:prstGeom>
            <a:noFill/>
            <a:ln w="9525" cap="flat" cmpd="sng" algn="ctr">
              <a:solidFill>
                <a:schemeClr val="tx1"/>
              </a:solidFill>
              <a:prstDash val="solid"/>
              <a:round/>
              <a:headEnd type="none" w="med" len="med"/>
              <a:tailEnd type="none" w="med" len="med"/>
            </a:ln>
            <a:effectLst/>
          </p:spPr>
        </p:cxnSp>
        <p:cxnSp>
          <p:nvCxnSpPr>
            <p:cNvPr id="8" name="Straight Connector 7"/>
            <p:cNvCxnSpPr>
              <a:stCxn id="5" idx="6"/>
            </p:cNvCxnSpPr>
            <p:nvPr/>
          </p:nvCxnSpPr>
          <p:spPr bwMode="auto">
            <a:xfrm flipH="1">
              <a:off x="4427984" y="3465004"/>
              <a:ext cx="1296144" cy="2700300"/>
            </a:xfrm>
            <a:prstGeom prst="line">
              <a:avLst/>
            </a:prstGeom>
            <a:noFill/>
            <a:ln w="9525" cap="flat" cmpd="sng" algn="ctr">
              <a:solidFill>
                <a:schemeClr val="tx1"/>
              </a:solidFill>
              <a:prstDash val="solid"/>
              <a:round/>
              <a:headEnd type="none" w="med" len="med"/>
              <a:tailEnd type="none" w="med" len="med"/>
            </a:ln>
            <a:effectLst/>
          </p:spPr>
        </p:cxnSp>
      </p:grpSp>
      <p:sp>
        <p:nvSpPr>
          <p:cNvPr id="15" name="TextBox 14"/>
          <p:cNvSpPr txBox="1"/>
          <p:nvPr/>
        </p:nvSpPr>
        <p:spPr>
          <a:xfrm>
            <a:off x="4701386" y="2628202"/>
            <a:ext cx="2880320" cy="584775"/>
          </a:xfrm>
          <a:prstGeom prst="rect">
            <a:avLst/>
          </a:prstGeom>
          <a:noFill/>
        </p:spPr>
        <p:txBody>
          <a:bodyPr wrap="square" rtlCol="0">
            <a:spAutoFit/>
          </a:bodyPr>
          <a:lstStyle/>
          <a:p>
            <a:pPr algn="ctr"/>
            <a:r>
              <a:rPr lang="en-GB" sz="1600" dirty="0"/>
              <a:t>Introduction (scope and structure)</a:t>
            </a:r>
          </a:p>
        </p:txBody>
      </p:sp>
      <p:cxnSp>
        <p:nvCxnSpPr>
          <p:cNvPr id="17" name="Straight Arrow Connector 16"/>
          <p:cNvCxnSpPr/>
          <p:nvPr/>
        </p:nvCxnSpPr>
        <p:spPr bwMode="auto">
          <a:xfrm rot="16200000" flipH="1">
            <a:off x="4604338" y="4617133"/>
            <a:ext cx="2736304" cy="72008"/>
          </a:xfrm>
          <a:prstGeom prst="straightConnector1">
            <a:avLst/>
          </a:prstGeom>
          <a:noFill/>
          <a:ln w="9525" cap="flat" cmpd="sng" algn="ctr">
            <a:solidFill>
              <a:schemeClr val="tx1"/>
            </a:solidFill>
            <a:prstDash val="solid"/>
            <a:round/>
            <a:headEnd type="none" w="med" len="med"/>
            <a:tailEnd type="arrow"/>
          </a:ln>
          <a:effectLst/>
        </p:spPr>
      </p:cxnSp>
      <p:sp>
        <p:nvSpPr>
          <p:cNvPr id="18" name="Rectangle 17"/>
          <p:cNvSpPr/>
          <p:nvPr/>
        </p:nvSpPr>
        <p:spPr bwMode="auto">
          <a:xfrm>
            <a:off x="4007768" y="6309320"/>
            <a:ext cx="4104456" cy="548680"/>
          </a:xfrm>
          <a:prstGeom prst="rect">
            <a:avLst/>
          </a:prstGeom>
          <a:noFill/>
          <a:ln w="9525" cap="flat" cmpd="sng" algn="ctr">
            <a:solidFill>
              <a:schemeClr val="tx1"/>
            </a:solidFill>
            <a:prstDash val="solid"/>
            <a:round/>
            <a:headEnd type="none" w="med" len="med"/>
            <a:tailEnd type="none" w="med" len="med"/>
          </a:ln>
          <a:effectLst/>
        </p:spPr>
        <p:txBody>
          <a:bodyPr vert="horz" wrap="square" lIns="0" tIns="0" rIns="0" bIns="0" numCol="1" rtlCol="0" anchor="t" anchorCtr="0" compatLnSpc="1">
            <a:prstTxWarp prst="textNoShape">
              <a:avLst/>
            </a:prstTxWarp>
          </a:bodyPr>
          <a:lstStyle/>
          <a:p>
            <a:pPr algn="ctr" defTabSz="914400" fontAlgn="base">
              <a:spcBef>
                <a:spcPct val="20000"/>
              </a:spcBef>
              <a:spcAft>
                <a:spcPct val="0"/>
              </a:spcAft>
            </a:pPr>
            <a:r>
              <a:rPr lang="en-GB" sz="2000" dirty="0">
                <a:latin typeface="Arial" charset="0"/>
              </a:rPr>
              <a:t>Your study/current research issues</a:t>
            </a:r>
          </a:p>
        </p:txBody>
      </p:sp>
      <p:cxnSp>
        <p:nvCxnSpPr>
          <p:cNvPr id="11" name="Straight Arrow Connector 10"/>
          <p:cNvCxnSpPr/>
          <p:nvPr/>
        </p:nvCxnSpPr>
        <p:spPr bwMode="auto">
          <a:xfrm>
            <a:off x="3287688" y="3356992"/>
            <a:ext cx="1224136" cy="1588"/>
          </a:xfrm>
          <a:prstGeom prst="straightConnector1">
            <a:avLst/>
          </a:prstGeom>
          <a:noFill/>
          <a:ln w="9525" cap="flat" cmpd="sng" algn="ctr">
            <a:solidFill>
              <a:schemeClr val="tx1"/>
            </a:solidFill>
            <a:prstDash val="solid"/>
            <a:round/>
            <a:headEnd type="none" w="med" len="med"/>
            <a:tailEnd type="arrow"/>
          </a:ln>
          <a:effectLst/>
        </p:spPr>
      </p:cxnSp>
      <p:sp>
        <p:nvSpPr>
          <p:cNvPr id="13" name="TextBox 12"/>
          <p:cNvSpPr txBox="1"/>
          <p:nvPr/>
        </p:nvSpPr>
        <p:spPr>
          <a:xfrm>
            <a:off x="1775520" y="2924945"/>
            <a:ext cx="2376264" cy="646331"/>
          </a:xfrm>
          <a:prstGeom prst="rect">
            <a:avLst/>
          </a:prstGeom>
          <a:noFill/>
        </p:spPr>
        <p:txBody>
          <a:bodyPr wrap="square" rtlCol="0">
            <a:spAutoFit/>
          </a:bodyPr>
          <a:lstStyle/>
          <a:p>
            <a:r>
              <a:rPr lang="en-GB" dirty="0"/>
              <a:t>Distantly related to your work</a:t>
            </a:r>
          </a:p>
        </p:txBody>
      </p:sp>
      <p:cxnSp>
        <p:nvCxnSpPr>
          <p:cNvPr id="19" name="Straight Arrow Connector 18"/>
          <p:cNvCxnSpPr/>
          <p:nvPr/>
        </p:nvCxnSpPr>
        <p:spPr bwMode="auto">
          <a:xfrm>
            <a:off x="3863752" y="4363516"/>
            <a:ext cx="1224136" cy="1588"/>
          </a:xfrm>
          <a:prstGeom prst="straightConnector1">
            <a:avLst/>
          </a:prstGeom>
          <a:noFill/>
          <a:ln w="9525" cap="flat" cmpd="sng" algn="ctr">
            <a:solidFill>
              <a:schemeClr val="tx1"/>
            </a:solidFill>
            <a:prstDash val="solid"/>
            <a:round/>
            <a:headEnd type="none" w="med" len="med"/>
            <a:tailEnd type="arrow"/>
          </a:ln>
          <a:effectLst/>
        </p:spPr>
      </p:cxnSp>
      <p:cxnSp>
        <p:nvCxnSpPr>
          <p:cNvPr id="20" name="Straight Arrow Connector 19"/>
          <p:cNvCxnSpPr/>
          <p:nvPr/>
        </p:nvCxnSpPr>
        <p:spPr bwMode="auto">
          <a:xfrm>
            <a:off x="4295800" y="5445224"/>
            <a:ext cx="1224136" cy="1588"/>
          </a:xfrm>
          <a:prstGeom prst="straightConnector1">
            <a:avLst/>
          </a:prstGeom>
          <a:noFill/>
          <a:ln w="9525" cap="flat" cmpd="sng" algn="ctr">
            <a:solidFill>
              <a:schemeClr val="tx1"/>
            </a:solidFill>
            <a:prstDash val="solid"/>
            <a:round/>
            <a:headEnd type="none" w="med" len="med"/>
            <a:tailEnd type="arrow"/>
          </a:ln>
          <a:effectLst/>
        </p:spPr>
      </p:cxnSp>
      <p:sp>
        <p:nvSpPr>
          <p:cNvPr id="21" name="TextBox 20"/>
          <p:cNvSpPr txBox="1"/>
          <p:nvPr/>
        </p:nvSpPr>
        <p:spPr>
          <a:xfrm>
            <a:off x="2135560" y="5229200"/>
            <a:ext cx="2376264" cy="923330"/>
          </a:xfrm>
          <a:prstGeom prst="rect">
            <a:avLst/>
          </a:prstGeom>
          <a:noFill/>
        </p:spPr>
        <p:txBody>
          <a:bodyPr wrap="square" rtlCol="0">
            <a:spAutoFit/>
          </a:bodyPr>
          <a:lstStyle/>
          <a:p>
            <a:r>
              <a:rPr lang="en-GB" dirty="0"/>
              <a:t>Research that is particularly pertinent to your work</a:t>
            </a:r>
          </a:p>
        </p:txBody>
      </p:sp>
      <p:sp>
        <p:nvSpPr>
          <p:cNvPr id="22" name="TextBox 21"/>
          <p:cNvSpPr txBox="1"/>
          <p:nvPr/>
        </p:nvSpPr>
        <p:spPr>
          <a:xfrm>
            <a:off x="8112224" y="2708921"/>
            <a:ext cx="2376264" cy="1200329"/>
          </a:xfrm>
          <a:prstGeom prst="rect">
            <a:avLst/>
          </a:prstGeom>
          <a:noFill/>
        </p:spPr>
        <p:txBody>
          <a:bodyPr wrap="square" rtlCol="0">
            <a:spAutoFit/>
          </a:bodyPr>
          <a:lstStyle/>
          <a:p>
            <a:pPr algn="r"/>
            <a:r>
              <a:rPr lang="en-GB" dirty="0"/>
              <a:t>Background, more to do with your topic area than your research question</a:t>
            </a:r>
          </a:p>
        </p:txBody>
      </p:sp>
      <p:cxnSp>
        <p:nvCxnSpPr>
          <p:cNvPr id="30" name="Straight Arrow Connector 29"/>
          <p:cNvCxnSpPr/>
          <p:nvPr/>
        </p:nvCxnSpPr>
        <p:spPr bwMode="auto">
          <a:xfrm rot="10800000">
            <a:off x="7680264" y="3444498"/>
            <a:ext cx="792000" cy="1588"/>
          </a:xfrm>
          <a:prstGeom prst="straightConnector1">
            <a:avLst/>
          </a:prstGeom>
          <a:noFill/>
          <a:ln w="9525" cap="flat" cmpd="sng" algn="ctr">
            <a:solidFill>
              <a:schemeClr val="tx1"/>
            </a:solidFill>
            <a:prstDash val="solid"/>
            <a:round/>
            <a:headEnd type="none" w="med" len="med"/>
            <a:tailEnd type="arrow"/>
          </a:ln>
          <a:effectLst/>
        </p:spPr>
      </p:cxnSp>
      <p:sp>
        <p:nvSpPr>
          <p:cNvPr id="32" name="TextBox 31"/>
          <p:cNvSpPr txBox="1"/>
          <p:nvPr/>
        </p:nvSpPr>
        <p:spPr>
          <a:xfrm>
            <a:off x="1775520" y="4005064"/>
            <a:ext cx="2376264" cy="923330"/>
          </a:xfrm>
          <a:prstGeom prst="rect">
            <a:avLst/>
          </a:prstGeom>
          <a:noFill/>
        </p:spPr>
        <p:txBody>
          <a:bodyPr wrap="square" rtlCol="0">
            <a:spAutoFit/>
          </a:bodyPr>
          <a:lstStyle/>
          <a:p>
            <a:r>
              <a:rPr lang="en-GB" dirty="0"/>
              <a:t>Closer to what you’re doing but not match directly</a:t>
            </a:r>
          </a:p>
        </p:txBody>
      </p:sp>
      <p:sp>
        <p:nvSpPr>
          <p:cNvPr id="33" name="TextBox 32"/>
          <p:cNvSpPr txBox="1"/>
          <p:nvPr/>
        </p:nvSpPr>
        <p:spPr>
          <a:xfrm>
            <a:off x="8040216" y="3945830"/>
            <a:ext cx="2376264" cy="923330"/>
          </a:xfrm>
          <a:prstGeom prst="rect">
            <a:avLst/>
          </a:prstGeom>
          <a:noFill/>
        </p:spPr>
        <p:txBody>
          <a:bodyPr wrap="square" rtlCol="0">
            <a:spAutoFit/>
          </a:bodyPr>
          <a:lstStyle/>
          <a:p>
            <a:pPr algn="r"/>
            <a:r>
              <a:rPr lang="en-GB" dirty="0"/>
              <a:t>Narrow categories you may deal with sources in more detail</a:t>
            </a:r>
          </a:p>
        </p:txBody>
      </p:sp>
      <p:cxnSp>
        <p:nvCxnSpPr>
          <p:cNvPr id="34" name="Straight Arrow Connector 33"/>
          <p:cNvCxnSpPr/>
          <p:nvPr/>
        </p:nvCxnSpPr>
        <p:spPr bwMode="auto">
          <a:xfrm rot="10800000">
            <a:off x="7104112" y="4437112"/>
            <a:ext cx="1080120" cy="1588"/>
          </a:xfrm>
          <a:prstGeom prst="straightConnector1">
            <a:avLst/>
          </a:prstGeom>
          <a:noFill/>
          <a:ln w="9525" cap="flat" cmpd="sng" algn="ctr">
            <a:solidFill>
              <a:schemeClr val="tx1"/>
            </a:solidFill>
            <a:prstDash val="solid"/>
            <a:round/>
            <a:headEnd type="none" w="med" len="med"/>
            <a:tailEnd type="arrow"/>
          </a:ln>
          <a:effectLst/>
        </p:spPr>
      </p:cxnSp>
      <p:sp>
        <p:nvSpPr>
          <p:cNvPr id="36" name="TextBox 35"/>
          <p:cNvSpPr txBox="1"/>
          <p:nvPr/>
        </p:nvSpPr>
        <p:spPr>
          <a:xfrm>
            <a:off x="8040216" y="5373217"/>
            <a:ext cx="2376264" cy="1200329"/>
          </a:xfrm>
          <a:prstGeom prst="rect">
            <a:avLst/>
          </a:prstGeom>
          <a:noFill/>
        </p:spPr>
        <p:txBody>
          <a:bodyPr wrap="square" rtlCol="0">
            <a:spAutoFit/>
          </a:bodyPr>
          <a:lstStyle/>
          <a:p>
            <a:pPr algn="r"/>
            <a:r>
              <a:rPr lang="en-GB" dirty="0"/>
              <a:t>Categories close to your research and you may find you are looking at a few key papers in detail</a:t>
            </a:r>
          </a:p>
        </p:txBody>
      </p:sp>
      <p:cxnSp>
        <p:nvCxnSpPr>
          <p:cNvPr id="38" name="Straight Arrow Connector 37"/>
          <p:cNvCxnSpPr/>
          <p:nvPr/>
        </p:nvCxnSpPr>
        <p:spPr bwMode="auto">
          <a:xfrm rot="10800000">
            <a:off x="6528048" y="5589240"/>
            <a:ext cx="1728192" cy="1588"/>
          </a:xfrm>
          <a:prstGeom prst="straightConnector1">
            <a:avLst/>
          </a:prstGeom>
          <a:noFill/>
          <a:ln w="9525" cap="flat" cmpd="sng" algn="ctr">
            <a:solidFill>
              <a:schemeClr val="tx1"/>
            </a:solidFill>
            <a:prstDash val="solid"/>
            <a:round/>
            <a:headEnd type="none" w="med" len="med"/>
            <a:tailEnd type="arrow"/>
          </a:ln>
          <a:effectLst/>
        </p:spPr>
      </p:cxnSp>
    </p:spTree>
    <p:extLst>
      <p:ext uri="{BB962C8B-B14F-4D97-AF65-F5344CB8AC3E}">
        <p14:creationId xmlns:p14="http://schemas.microsoft.com/office/powerpoint/2010/main" val="2716259223"/>
      </p:ext>
    </p:extLst>
  </p:cSld>
  <p:clrMapOvr>
    <a:masterClrMapping/>
  </p:clrMapOvr>
  <p:timing>
    <p:tnLst>
      <p:par>
        <p:cTn id="1" dur="indefinite" restart="never" nodeType="tmRoot"/>
      </p:par>
    </p:tnLst>
  </p:timing>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Topic  (broad to narrow)</a:t>
            </a:r>
            <a:endParaRPr lang="en-GB" dirty="0"/>
          </a:p>
        </p:txBody>
      </p:sp>
      <p:sp>
        <p:nvSpPr>
          <p:cNvPr id="3" name="Content Placeholder 2"/>
          <p:cNvSpPr>
            <a:spLocks noGrp="1"/>
          </p:cNvSpPr>
          <p:nvPr>
            <p:ph idx="1"/>
          </p:nvPr>
        </p:nvSpPr>
        <p:spPr>
          <a:xfrm>
            <a:off x="1955801" y="2420888"/>
            <a:ext cx="8277225" cy="3682578"/>
          </a:xfrm>
        </p:spPr>
        <p:txBody>
          <a:bodyPr>
            <a:normAutofit fontScale="85000" lnSpcReduction="20000"/>
          </a:bodyPr>
          <a:lstStyle/>
          <a:p>
            <a:pPr>
              <a:buNone/>
            </a:pPr>
            <a:r>
              <a:rPr lang="en-GB" sz="2000" b="1" dirty="0"/>
              <a:t>	</a:t>
            </a:r>
            <a:br>
              <a:rPr lang="en-GB" sz="2000" b="1" dirty="0"/>
            </a:br>
            <a:r>
              <a:rPr lang="en-GB" sz="2000" b="1" dirty="0"/>
              <a:t>Second Homes: </a:t>
            </a:r>
            <a:r>
              <a:rPr lang="en-GB" sz="2000" dirty="0"/>
              <a:t>Investigating Local Perceptions and Impacts on Communities in </a:t>
            </a:r>
            <a:r>
              <a:rPr lang="en-GB" sz="2000" dirty="0" smtClean="0"/>
              <a:t>Mumbles</a:t>
            </a:r>
            <a:endParaRPr lang="en-GB" sz="1000" dirty="0"/>
          </a:p>
          <a:p>
            <a:r>
              <a:rPr lang="en-GB" sz="2000" dirty="0"/>
              <a:t>2.1 Introduction</a:t>
            </a:r>
          </a:p>
          <a:p>
            <a:r>
              <a:rPr lang="en-GB" sz="2000" dirty="0"/>
              <a:t>2.2 The Growth of Second Homes</a:t>
            </a:r>
          </a:p>
          <a:p>
            <a:r>
              <a:rPr lang="en-GB" sz="2000" dirty="0"/>
              <a:t>2.3 The Emergence of British Second Homes in Literature</a:t>
            </a:r>
          </a:p>
          <a:p>
            <a:r>
              <a:rPr lang="en-GB" sz="2000" dirty="0"/>
              <a:t>2.4 Defining Second Homes </a:t>
            </a:r>
          </a:p>
          <a:p>
            <a:r>
              <a:rPr lang="en-GB" sz="2000" dirty="0"/>
              <a:t>2.5 The Impacts of Second-Home Ownership</a:t>
            </a:r>
          </a:p>
          <a:p>
            <a:pPr lvl="1"/>
            <a:r>
              <a:rPr lang="en-GB" dirty="0" smtClean="0"/>
              <a:t>2.5.1 Housing Demand and Local Housing Markets </a:t>
            </a:r>
          </a:p>
          <a:p>
            <a:pPr lvl="1"/>
            <a:r>
              <a:rPr lang="en-GB" dirty="0" smtClean="0"/>
              <a:t>2.5.2 Local Services, Employment and Economic Demand </a:t>
            </a:r>
          </a:p>
          <a:p>
            <a:pPr lvl="1"/>
            <a:r>
              <a:rPr lang="en-GB" dirty="0" smtClean="0"/>
              <a:t>2.5.3 Community Interactions </a:t>
            </a:r>
          </a:p>
          <a:p>
            <a:r>
              <a:rPr lang="en-GB" sz="2000" dirty="0"/>
              <a:t>2.6 Conclusion and Gaps for Further Study </a:t>
            </a:r>
          </a:p>
        </p:txBody>
      </p:sp>
    </p:spTree>
    <p:extLst>
      <p:ext uri="{BB962C8B-B14F-4D97-AF65-F5344CB8AC3E}">
        <p14:creationId xmlns:p14="http://schemas.microsoft.com/office/powerpoint/2010/main" val="955401283"/>
      </p:ext>
    </p:extLst>
  </p:cSld>
  <p:clrMapOvr>
    <a:masterClrMapping/>
  </p:clrMapOvr>
  <p:timing>
    <p:tnLst>
      <p:par>
        <p:cTn id="1" dur="indefinite" restart="never" nodeType="tmRoot"/>
      </p:par>
    </p:tnLst>
  </p:timing>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955801" y="1556793"/>
            <a:ext cx="8277225" cy="576263"/>
          </a:xfrm>
        </p:spPr>
        <p:txBody>
          <a:bodyPr>
            <a:normAutofit fontScale="90000"/>
          </a:bodyPr>
          <a:lstStyle/>
          <a:p>
            <a:r>
              <a:rPr lang="en-GB" sz="2400" dirty="0"/>
              <a:t>Structuring your literature review: Factors affecting cardiovascular health </a:t>
            </a:r>
            <a:br>
              <a:rPr lang="en-GB" sz="2400" dirty="0"/>
            </a:br>
            <a:r>
              <a:rPr lang="en-GB" sz="2400" dirty="0"/>
              <a:t>  </a:t>
            </a:r>
            <a:br>
              <a:rPr lang="en-GB" sz="2400" dirty="0"/>
            </a:br>
            <a:endParaRPr lang="en-GB" sz="2400" dirty="0"/>
          </a:p>
        </p:txBody>
      </p:sp>
      <p:grpSp>
        <p:nvGrpSpPr>
          <p:cNvPr id="16" name="Group 15"/>
          <p:cNvGrpSpPr/>
          <p:nvPr/>
        </p:nvGrpSpPr>
        <p:grpSpPr>
          <a:xfrm>
            <a:off x="3572539" y="2519916"/>
            <a:ext cx="5691813" cy="3359889"/>
            <a:chOff x="2029923" y="2272256"/>
            <a:chExt cx="5710429" cy="4469112"/>
          </a:xfrm>
        </p:grpSpPr>
        <p:sp>
          <p:nvSpPr>
            <p:cNvPr id="5" name="TextBox 4"/>
            <p:cNvSpPr txBox="1"/>
            <p:nvPr/>
          </p:nvSpPr>
          <p:spPr>
            <a:xfrm rot="19298552">
              <a:off x="3822122" y="5040680"/>
              <a:ext cx="2205814" cy="461665"/>
            </a:xfrm>
            <a:prstGeom prst="rect">
              <a:avLst/>
            </a:prstGeom>
            <a:noFill/>
          </p:spPr>
          <p:txBody>
            <a:bodyPr wrap="square" rtlCol="0">
              <a:spAutoFit/>
            </a:bodyPr>
            <a:lstStyle/>
            <a:p>
              <a:r>
                <a:rPr lang="en-GB" sz="2400" dirty="0"/>
                <a:t>Hereditary</a:t>
              </a:r>
            </a:p>
          </p:txBody>
        </p:sp>
        <p:sp>
          <p:nvSpPr>
            <p:cNvPr id="6" name="Rectangle 5"/>
            <p:cNvSpPr/>
            <p:nvPr/>
          </p:nvSpPr>
          <p:spPr>
            <a:xfrm rot="19387415">
              <a:off x="2029923" y="4589867"/>
              <a:ext cx="2063129" cy="461665"/>
            </a:xfrm>
            <a:prstGeom prst="rect">
              <a:avLst/>
            </a:prstGeom>
          </p:spPr>
          <p:txBody>
            <a:bodyPr wrap="none">
              <a:spAutoFit/>
            </a:bodyPr>
            <a:lstStyle/>
            <a:p>
              <a:pPr>
                <a:buNone/>
              </a:pPr>
              <a:r>
                <a:rPr lang="en-GB" sz="2400" dirty="0"/>
                <a:t>Physical activity</a:t>
              </a:r>
            </a:p>
          </p:txBody>
        </p:sp>
        <p:sp>
          <p:nvSpPr>
            <p:cNvPr id="7" name="Rectangle 6"/>
            <p:cNvSpPr/>
            <p:nvPr/>
          </p:nvSpPr>
          <p:spPr>
            <a:xfrm rot="721697">
              <a:off x="6628283" y="4575801"/>
              <a:ext cx="732893" cy="461665"/>
            </a:xfrm>
            <a:prstGeom prst="rect">
              <a:avLst/>
            </a:prstGeom>
          </p:spPr>
          <p:txBody>
            <a:bodyPr wrap="none">
              <a:spAutoFit/>
            </a:bodyPr>
            <a:lstStyle/>
            <a:p>
              <a:pPr>
                <a:buNone/>
              </a:pPr>
              <a:r>
                <a:rPr lang="en-GB" sz="2400" dirty="0"/>
                <a:t>Diet</a:t>
              </a:r>
            </a:p>
          </p:txBody>
        </p:sp>
        <p:sp>
          <p:nvSpPr>
            <p:cNvPr id="9" name="Rectangle 8"/>
            <p:cNvSpPr/>
            <p:nvPr/>
          </p:nvSpPr>
          <p:spPr>
            <a:xfrm>
              <a:off x="4499992" y="2632296"/>
              <a:ext cx="2592288" cy="830997"/>
            </a:xfrm>
            <a:prstGeom prst="rect">
              <a:avLst/>
            </a:prstGeom>
          </p:spPr>
          <p:txBody>
            <a:bodyPr wrap="square">
              <a:spAutoFit/>
            </a:bodyPr>
            <a:lstStyle/>
            <a:p>
              <a:pPr>
                <a:buNone/>
              </a:pPr>
              <a:r>
                <a:rPr lang="en-GB" sz="2400" dirty="0"/>
                <a:t>Psychological </a:t>
              </a:r>
            </a:p>
            <a:p>
              <a:pPr>
                <a:buNone/>
              </a:pPr>
              <a:r>
                <a:rPr lang="en-GB" sz="2400" dirty="0"/>
                <a:t>factors</a:t>
              </a:r>
            </a:p>
          </p:txBody>
        </p:sp>
        <p:sp>
          <p:nvSpPr>
            <p:cNvPr id="12" name="Rectangle 11"/>
            <p:cNvSpPr/>
            <p:nvPr/>
          </p:nvSpPr>
          <p:spPr bwMode="auto">
            <a:xfrm>
              <a:off x="2051720" y="2272256"/>
              <a:ext cx="5544616" cy="4464496"/>
            </a:xfrm>
            <a:prstGeom prst="rect">
              <a:avLst/>
            </a:prstGeom>
            <a:noFill/>
            <a:ln w="9525" cap="flat" cmpd="sng" algn="ctr">
              <a:solidFill>
                <a:srgbClr val="00B0F0"/>
              </a:solidFill>
              <a:prstDash val="solid"/>
              <a:round/>
              <a:headEnd type="none" w="med" len="med"/>
              <a:tailEnd type="none" w="med" len="med"/>
            </a:ln>
            <a:effectLst/>
          </p:spPr>
          <p:txBody>
            <a:bodyPr vert="horz" wrap="square" lIns="0" tIns="0" rIns="0" bIns="0" numCol="1" rtlCol="0" anchor="t" anchorCtr="0" compatLnSpc="1">
              <a:prstTxWarp prst="textNoShape">
                <a:avLst/>
              </a:prstTxWarp>
            </a:bodyPr>
            <a:lstStyle/>
            <a:p>
              <a:pPr defTabSz="914400" fontAlgn="base">
                <a:spcBef>
                  <a:spcPct val="20000"/>
                </a:spcBef>
                <a:spcAft>
                  <a:spcPct val="0"/>
                </a:spcAft>
              </a:pPr>
              <a:endParaRPr lang="en-GB" sz="2400">
                <a:latin typeface="Arial" charset="0"/>
              </a:endParaRPr>
            </a:p>
          </p:txBody>
        </p:sp>
        <p:sp>
          <p:nvSpPr>
            <p:cNvPr id="15" name="Freeform 14"/>
            <p:cNvSpPr/>
            <p:nvPr/>
          </p:nvSpPr>
          <p:spPr bwMode="auto">
            <a:xfrm>
              <a:off x="2048256" y="2297384"/>
              <a:ext cx="2212848" cy="1700784"/>
            </a:xfrm>
            <a:custGeom>
              <a:avLst/>
              <a:gdLst>
                <a:gd name="connsiteX0" fmla="*/ 2212848 w 2212848"/>
                <a:gd name="connsiteY0" fmla="*/ 0 h 1700784"/>
                <a:gd name="connsiteX1" fmla="*/ 1572768 w 2212848"/>
                <a:gd name="connsiteY1" fmla="*/ 1335024 h 1700784"/>
                <a:gd name="connsiteX2" fmla="*/ 0 w 2212848"/>
                <a:gd name="connsiteY2" fmla="*/ 1700784 h 1700784"/>
                <a:gd name="connsiteX3" fmla="*/ 0 w 2212848"/>
                <a:gd name="connsiteY3" fmla="*/ 1700784 h 1700784"/>
              </a:gdLst>
              <a:ahLst/>
              <a:cxnLst>
                <a:cxn ang="0">
                  <a:pos x="connsiteX0" y="connsiteY0"/>
                </a:cxn>
                <a:cxn ang="0">
                  <a:pos x="connsiteX1" y="connsiteY1"/>
                </a:cxn>
                <a:cxn ang="0">
                  <a:pos x="connsiteX2" y="connsiteY2"/>
                </a:cxn>
                <a:cxn ang="0">
                  <a:pos x="connsiteX3" y="connsiteY3"/>
                </a:cxn>
              </a:cxnLst>
              <a:rect l="l" t="t" r="r" b="b"/>
              <a:pathLst>
                <a:path w="2212848" h="1700784">
                  <a:moveTo>
                    <a:pt x="2212848" y="0"/>
                  </a:moveTo>
                  <a:cubicBezTo>
                    <a:pt x="2077212" y="525780"/>
                    <a:pt x="1941576" y="1051560"/>
                    <a:pt x="1572768" y="1335024"/>
                  </a:cubicBezTo>
                  <a:cubicBezTo>
                    <a:pt x="1203960" y="1618488"/>
                    <a:pt x="0" y="1700784"/>
                    <a:pt x="0" y="1700784"/>
                  </a:cubicBezTo>
                  <a:lnTo>
                    <a:pt x="0" y="1700784"/>
                  </a:lnTo>
                </a:path>
              </a:pathLst>
            </a:custGeom>
            <a:noFill/>
            <a:ln w="38100" cap="flat" cmpd="sng" algn="ctr">
              <a:solidFill>
                <a:srgbClr val="75C4FF"/>
              </a:solidFill>
              <a:prstDash val="dash"/>
              <a:round/>
              <a:headEnd type="none" w="med" len="med"/>
              <a:tailEnd type="none" w="med" len="med"/>
            </a:ln>
            <a:effectLst/>
          </p:spPr>
          <p:txBody>
            <a:bodyPr vert="horz" wrap="square" lIns="0" tIns="0" rIns="0" bIns="0" numCol="1" rtlCol="0" anchor="t" anchorCtr="0" compatLnSpc="1">
              <a:prstTxWarp prst="textNoShape">
                <a:avLst/>
              </a:prstTxWarp>
            </a:bodyPr>
            <a:lstStyle/>
            <a:p>
              <a:pPr defTabSz="914400" fontAlgn="base">
                <a:spcBef>
                  <a:spcPct val="20000"/>
                </a:spcBef>
                <a:spcAft>
                  <a:spcPct val="0"/>
                </a:spcAft>
              </a:pPr>
              <a:endParaRPr lang="en-GB" sz="2400">
                <a:latin typeface="Arial" charset="0"/>
              </a:endParaRPr>
            </a:p>
          </p:txBody>
        </p:sp>
        <p:sp>
          <p:nvSpPr>
            <p:cNvPr id="17" name="Freeform 16"/>
            <p:cNvSpPr/>
            <p:nvPr/>
          </p:nvSpPr>
          <p:spPr bwMode="auto">
            <a:xfrm>
              <a:off x="3749040" y="3297128"/>
              <a:ext cx="3991312" cy="710184"/>
            </a:xfrm>
            <a:custGeom>
              <a:avLst/>
              <a:gdLst>
                <a:gd name="connsiteX0" fmla="*/ 0 w 4169664"/>
                <a:gd name="connsiteY0" fmla="*/ 262128 h 710184"/>
                <a:gd name="connsiteX1" fmla="*/ 1975104 w 4169664"/>
                <a:gd name="connsiteY1" fmla="*/ 682752 h 710184"/>
                <a:gd name="connsiteX2" fmla="*/ 3858768 w 4169664"/>
                <a:gd name="connsiteY2" fmla="*/ 97536 h 710184"/>
                <a:gd name="connsiteX3" fmla="*/ 3840480 w 4169664"/>
                <a:gd name="connsiteY3" fmla="*/ 97536 h 710184"/>
              </a:gdLst>
              <a:ahLst/>
              <a:cxnLst>
                <a:cxn ang="0">
                  <a:pos x="connsiteX0" y="connsiteY0"/>
                </a:cxn>
                <a:cxn ang="0">
                  <a:pos x="connsiteX1" y="connsiteY1"/>
                </a:cxn>
                <a:cxn ang="0">
                  <a:pos x="connsiteX2" y="connsiteY2"/>
                </a:cxn>
                <a:cxn ang="0">
                  <a:pos x="connsiteX3" y="connsiteY3"/>
                </a:cxn>
              </a:cxnLst>
              <a:rect l="l" t="t" r="r" b="b"/>
              <a:pathLst>
                <a:path w="4169664" h="710184">
                  <a:moveTo>
                    <a:pt x="0" y="262128"/>
                  </a:moveTo>
                  <a:cubicBezTo>
                    <a:pt x="665988" y="486156"/>
                    <a:pt x="1331976" y="710184"/>
                    <a:pt x="1975104" y="682752"/>
                  </a:cubicBezTo>
                  <a:cubicBezTo>
                    <a:pt x="2618232" y="655320"/>
                    <a:pt x="3547872" y="195072"/>
                    <a:pt x="3858768" y="97536"/>
                  </a:cubicBezTo>
                  <a:cubicBezTo>
                    <a:pt x="4169664" y="0"/>
                    <a:pt x="4005072" y="48768"/>
                    <a:pt x="3840480" y="97536"/>
                  </a:cubicBezTo>
                </a:path>
              </a:pathLst>
            </a:custGeom>
            <a:noFill/>
            <a:ln w="38100" cap="flat" cmpd="sng" algn="ctr">
              <a:solidFill>
                <a:srgbClr val="75C4FF"/>
              </a:solidFill>
              <a:prstDash val="dash"/>
              <a:round/>
              <a:headEnd type="none" w="med" len="med"/>
              <a:tailEnd type="none" w="med" len="med"/>
            </a:ln>
            <a:effectLst/>
          </p:spPr>
          <p:txBody>
            <a:bodyPr vert="horz" wrap="square" lIns="0" tIns="0" rIns="0" bIns="0" numCol="1" rtlCol="0" anchor="t" anchorCtr="0" compatLnSpc="1">
              <a:prstTxWarp prst="textNoShape">
                <a:avLst/>
              </a:prstTxWarp>
            </a:bodyPr>
            <a:lstStyle/>
            <a:p>
              <a:pPr defTabSz="914400" fontAlgn="base">
                <a:spcBef>
                  <a:spcPct val="20000"/>
                </a:spcBef>
                <a:spcAft>
                  <a:spcPct val="0"/>
                </a:spcAft>
              </a:pPr>
              <a:endParaRPr lang="en-GB" sz="2400">
                <a:latin typeface="Arial" charset="0"/>
              </a:endParaRPr>
            </a:p>
          </p:txBody>
        </p:sp>
        <p:sp>
          <p:nvSpPr>
            <p:cNvPr id="18" name="Rectangle 17"/>
            <p:cNvSpPr/>
            <p:nvPr/>
          </p:nvSpPr>
          <p:spPr>
            <a:xfrm rot="19805093">
              <a:off x="2108537" y="2692141"/>
              <a:ext cx="1707519" cy="461665"/>
            </a:xfrm>
            <a:prstGeom prst="rect">
              <a:avLst/>
            </a:prstGeom>
          </p:spPr>
          <p:txBody>
            <a:bodyPr wrap="none">
              <a:spAutoFit/>
            </a:bodyPr>
            <a:lstStyle/>
            <a:p>
              <a:pPr>
                <a:buNone/>
              </a:pPr>
              <a:r>
                <a:rPr lang="en-GB" sz="2400" dirty="0"/>
                <a:t>Introduction</a:t>
              </a:r>
            </a:p>
          </p:txBody>
        </p:sp>
        <p:sp>
          <p:nvSpPr>
            <p:cNvPr id="19" name="Rectangle 18"/>
            <p:cNvSpPr/>
            <p:nvPr/>
          </p:nvSpPr>
          <p:spPr>
            <a:xfrm rot="19805093">
              <a:off x="5980527" y="5692421"/>
              <a:ext cx="1540806" cy="461665"/>
            </a:xfrm>
            <a:prstGeom prst="rect">
              <a:avLst/>
            </a:prstGeom>
          </p:spPr>
          <p:txBody>
            <a:bodyPr wrap="none">
              <a:spAutoFit/>
            </a:bodyPr>
            <a:lstStyle/>
            <a:p>
              <a:pPr>
                <a:buNone/>
              </a:pPr>
              <a:r>
                <a:rPr lang="en-GB" sz="2400" dirty="0"/>
                <a:t>Conclusion</a:t>
              </a:r>
            </a:p>
          </p:txBody>
        </p:sp>
        <p:sp>
          <p:nvSpPr>
            <p:cNvPr id="21" name="Freeform 20"/>
            <p:cNvSpPr/>
            <p:nvPr/>
          </p:nvSpPr>
          <p:spPr bwMode="auto">
            <a:xfrm>
              <a:off x="3273552" y="3723848"/>
              <a:ext cx="954024" cy="3017520"/>
            </a:xfrm>
            <a:custGeom>
              <a:avLst/>
              <a:gdLst>
                <a:gd name="connsiteX0" fmla="*/ 896112 w 954024"/>
                <a:gd name="connsiteY0" fmla="*/ 0 h 3017520"/>
                <a:gd name="connsiteX1" fmla="*/ 804672 w 954024"/>
                <a:gd name="connsiteY1" fmla="*/ 1627632 h 3017520"/>
                <a:gd name="connsiteX2" fmla="*/ 0 w 954024"/>
                <a:gd name="connsiteY2" fmla="*/ 3017520 h 3017520"/>
              </a:gdLst>
              <a:ahLst/>
              <a:cxnLst>
                <a:cxn ang="0">
                  <a:pos x="connsiteX0" y="connsiteY0"/>
                </a:cxn>
                <a:cxn ang="0">
                  <a:pos x="connsiteX1" y="connsiteY1"/>
                </a:cxn>
                <a:cxn ang="0">
                  <a:pos x="connsiteX2" y="connsiteY2"/>
                </a:cxn>
              </a:cxnLst>
              <a:rect l="l" t="t" r="r" b="b"/>
              <a:pathLst>
                <a:path w="954024" h="3017520">
                  <a:moveTo>
                    <a:pt x="896112" y="0"/>
                  </a:moveTo>
                  <a:cubicBezTo>
                    <a:pt x="925068" y="562356"/>
                    <a:pt x="954024" y="1124712"/>
                    <a:pt x="804672" y="1627632"/>
                  </a:cubicBezTo>
                  <a:cubicBezTo>
                    <a:pt x="655320" y="2130552"/>
                    <a:pt x="327660" y="2574036"/>
                    <a:pt x="0" y="3017520"/>
                  </a:cubicBezTo>
                </a:path>
              </a:pathLst>
            </a:custGeom>
            <a:noFill/>
            <a:ln w="38100" cap="flat" cmpd="sng" algn="ctr">
              <a:solidFill>
                <a:srgbClr val="75C4FF"/>
              </a:solidFill>
              <a:prstDash val="dash"/>
              <a:round/>
              <a:headEnd type="none" w="med" len="med"/>
              <a:tailEnd type="none" w="med" len="med"/>
            </a:ln>
            <a:effectLst/>
          </p:spPr>
          <p:txBody>
            <a:bodyPr vert="horz" wrap="square" lIns="0" tIns="0" rIns="0" bIns="0" numCol="1" rtlCol="0" anchor="t" anchorCtr="0" compatLnSpc="1">
              <a:prstTxWarp prst="textNoShape">
                <a:avLst/>
              </a:prstTxWarp>
            </a:bodyPr>
            <a:lstStyle/>
            <a:p>
              <a:pPr defTabSz="914400" fontAlgn="base">
                <a:spcBef>
                  <a:spcPct val="20000"/>
                </a:spcBef>
                <a:spcAft>
                  <a:spcPct val="0"/>
                </a:spcAft>
              </a:pPr>
              <a:endParaRPr lang="en-GB" sz="2400">
                <a:latin typeface="Arial" charset="0"/>
              </a:endParaRPr>
            </a:p>
          </p:txBody>
        </p:sp>
        <p:sp>
          <p:nvSpPr>
            <p:cNvPr id="22" name="Freeform 21"/>
            <p:cNvSpPr/>
            <p:nvPr/>
          </p:nvSpPr>
          <p:spPr bwMode="auto">
            <a:xfrm>
              <a:off x="5436096" y="5153360"/>
              <a:ext cx="2153424" cy="1583392"/>
            </a:xfrm>
            <a:custGeom>
              <a:avLst/>
              <a:gdLst>
                <a:gd name="connsiteX0" fmla="*/ 0 w 2121408"/>
                <a:gd name="connsiteY0" fmla="*/ 1533144 h 1533144"/>
                <a:gd name="connsiteX1" fmla="*/ 987552 w 2121408"/>
                <a:gd name="connsiteY1" fmla="*/ 234696 h 1533144"/>
                <a:gd name="connsiteX2" fmla="*/ 2121408 w 2121408"/>
                <a:gd name="connsiteY2" fmla="*/ 124968 h 1533144"/>
              </a:gdLst>
              <a:ahLst/>
              <a:cxnLst>
                <a:cxn ang="0">
                  <a:pos x="connsiteX0" y="connsiteY0"/>
                </a:cxn>
                <a:cxn ang="0">
                  <a:pos x="connsiteX1" y="connsiteY1"/>
                </a:cxn>
                <a:cxn ang="0">
                  <a:pos x="connsiteX2" y="connsiteY2"/>
                </a:cxn>
              </a:cxnLst>
              <a:rect l="l" t="t" r="r" b="b"/>
              <a:pathLst>
                <a:path w="2121408" h="1533144">
                  <a:moveTo>
                    <a:pt x="0" y="1533144"/>
                  </a:moveTo>
                  <a:cubicBezTo>
                    <a:pt x="316992" y="1001268"/>
                    <a:pt x="633984" y="469392"/>
                    <a:pt x="987552" y="234696"/>
                  </a:cubicBezTo>
                  <a:cubicBezTo>
                    <a:pt x="1341120" y="0"/>
                    <a:pt x="1731264" y="62484"/>
                    <a:pt x="2121408" y="124968"/>
                  </a:cubicBezTo>
                </a:path>
              </a:pathLst>
            </a:custGeom>
            <a:noFill/>
            <a:ln w="38100" cap="flat" cmpd="sng" algn="ctr">
              <a:solidFill>
                <a:srgbClr val="75C4FF"/>
              </a:solidFill>
              <a:prstDash val="dash"/>
              <a:round/>
              <a:headEnd type="none" w="med" len="med"/>
              <a:tailEnd type="none" w="med" len="med"/>
            </a:ln>
            <a:effectLst/>
          </p:spPr>
          <p:txBody>
            <a:bodyPr vert="horz" wrap="square" lIns="0" tIns="0" rIns="0" bIns="0" numCol="1" rtlCol="0" anchor="t" anchorCtr="0" compatLnSpc="1">
              <a:prstTxWarp prst="textNoShape">
                <a:avLst/>
              </a:prstTxWarp>
            </a:bodyPr>
            <a:lstStyle/>
            <a:p>
              <a:pPr defTabSz="914400" fontAlgn="base">
                <a:spcBef>
                  <a:spcPct val="20000"/>
                </a:spcBef>
                <a:spcAft>
                  <a:spcPct val="0"/>
                </a:spcAft>
              </a:pPr>
              <a:endParaRPr lang="en-GB" sz="2400">
                <a:latin typeface="Arial" charset="0"/>
              </a:endParaRPr>
            </a:p>
          </p:txBody>
        </p:sp>
        <p:sp>
          <p:nvSpPr>
            <p:cNvPr id="24" name="Freeform 23"/>
            <p:cNvSpPr/>
            <p:nvPr/>
          </p:nvSpPr>
          <p:spPr bwMode="auto">
            <a:xfrm>
              <a:off x="5361432" y="3979880"/>
              <a:ext cx="637032" cy="1847088"/>
            </a:xfrm>
            <a:custGeom>
              <a:avLst/>
              <a:gdLst>
                <a:gd name="connsiteX0" fmla="*/ 435864 w 637032"/>
                <a:gd name="connsiteY0" fmla="*/ 0 h 1847088"/>
                <a:gd name="connsiteX1" fmla="*/ 33528 w 637032"/>
                <a:gd name="connsiteY1" fmla="*/ 1133856 h 1847088"/>
                <a:gd name="connsiteX2" fmla="*/ 637032 w 637032"/>
                <a:gd name="connsiteY2" fmla="*/ 1847088 h 1847088"/>
              </a:gdLst>
              <a:ahLst/>
              <a:cxnLst>
                <a:cxn ang="0">
                  <a:pos x="connsiteX0" y="connsiteY0"/>
                </a:cxn>
                <a:cxn ang="0">
                  <a:pos x="connsiteX1" y="connsiteY1"/>
                </a:cxn>
                <a:cxn ang="0">
                  <a:pos x="connsiteX2" y="connsiteY2"/>
                </a:cxn>
              </a:cxnLst>
              <a:rect l="l" t="t" r="r" b="b"/>
              <a:pathLst>
                <a:path w="637032" h="1847088">
                  <a:moveTo>
                    <a:pt x="435864" y="0"/>
                  </a:moveTo>
                  <a:cubicBezTo>
                    <a:pt x="217932" y="413004"/>
                    <a:pt x="0" y="826008"/>
                    <a:pt x="33528" y="1133856"/>
                  </a:cubicBezTo>
                  <a:cubicBezTo>
                    <a:pt x="67056" y="1441704"/>
                    <a:pt x="352044" y="1644396"/>
                    <a:pt x="637032" y="1847088"/>
                  </a:cubicBezTo>
                </a:path>
              </a:pathLst>
            </a:custGeom>
            <a:noFill/>
            <a:ln w="38100" cap="flat" cmpd="sng" algn="ctr">
              <a:solidFill>
                <a:srgbClr val="75C4FF"/>
              </a:solidFill>
              <a:prstDash val="dash"/>
              <a:round/>
              <a:headEnd type="none" w="med" len="med"/>
              <a:tailEnd type="none" w="med" len="med"/>
            </a:ln>
            <a:effectLst/>
          </p:spPr>
          <p:txBody>
            <a:bodyPr vert="horz" wrap="square" lIns="0" tIns="0" rIns="0" bIns="0" numCol="1" rtlCol="0" anchor="t" anchorCtr="0" compatLnSpc="1">
              <a:prstTxWarp prst="textNoShape">
                <a:avLst/>
              </a:prstTxWarp>
            </a:bodyPr>
            <a:lstStyle/>
            <a:p>
              <a:pPr defTabSz="914400" fontAlgn="base">
                <a:spcBef>
                  <a:spcPct val="20000"/>
                </a:spcBef>
                <a:spcAft>
                  <a:spcPct val="0"/>
                </a:spcAft>
              </a:pPr>
              <a:endParaRPr lang="en-GB" sz="2400">
                <a:latin typeface="Arial" charset="0"/>
              </a:endParaRPr>
            </a:p>
          </p:txBody>
        </p:sp>
      </p:grpSp>
    </p:spTree>
    <p:extLst>
      <p:ext uri="{BB962C8B-B14F-4D97-AF65-F5344CB8AC3E}">
        <p14:creationId xmlns:p14="http://schemas.microsoft.com/office/powerpoint/2010/main" val="1321546198"/>
      </p:ext>
    </p:extLst>
  </p:cSld>
  <p:clrMapOvr>
    <a:masterClrMapping/>
  </p:clrMapOvr>
  <p:timing>
    <p:tnLst>
      <p:par>
        <p:cTn id="1" dur="indefinite" restart="never" nodeType="tmRoot"/>
      </p:par>
    </p:tnLst>
  </p:timing>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Chronological</a:t>
            </a:r>
            <a:endParaRPr lang="en-GB" dirty="0"/>
          </a:p>
        </p:txBody>
      </p:sp>
      <p:sp>
        <p:nvSpPr>
          <p:cNvPr id="3" name="Content Placeholder 2"/>
          <p:cNvSpPr>
            <a:spLocks noGrp="1"/>
          </p:cNvSpPr>
          <p:nvPr>
            <p:ph idx="1"/>
          </p:nvPr>
        </p:nvSpPr>
        <p:spPr/>
        <p:txBody>
          <a:bodyPr/>
          <a:lstStyle/>
          <a:p>
            <a:r>
              <a:rPr lang="en-GB" dirty="0" smtClean="0"/>
              <a:t>A literature review on theories of organisational change might present how the understanding of it has changed through the decades, by giving a series of examples of key developments and ending with current theories and the direction your research will take.</a:t>
            </a:r>
          </a:p>
        </p:txBody>
      </p:sp>
    </p:spTree>
    <p:extLst>
      <p:ext uri="{BB962C8B-B14F-4D97-AF65-F5344CB8AC3E}">
        <p14:creationId xmlns:p14="http://schemas.microsoft.com/office/powerpoint/2010/main" val="2873246357"/>
      </p:ext>
    </p:extLst>
  </p:cSld>
  <p:clrMapOvr>
    <a:masterClrMapping/>
  </p:clrMapOvr>
  <p:timing>
    <p:tnLst>
      <p:par>
        <p:cTn id="1" dur="indefinite" restart="never" nodeType="tmRoot"/>
      </p:par>
    </p:tnLst>
  </p:timing>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p:cNvSpPr txBox="1"/>
          <p:nvPr/>
        </p:nvSpPr>
        <p:spPr>
          <a:xfrm>
            <a:off x="3503712" y="3212976"/>
            <a:ext cx="4824536" cy="1446550"/>
          </a:xfrm>
          <a:prstGeom prst="rect">
            <a:avLst/>
          </a:prstGeom>
          <a:noFill/>
        </p:spPr>
        <p:txBody>
          <a:bodyPr wrap="square" rtlCol="0">
            <a:spAutoFit/>
          </a:bodyPr>
          <a:lstStyle/>
          <a:p>
            <a:pPr algn="ctr"/>
            <a:r>
              <a:rPr lang="en-GB" sz="4400" dirty="0">
                <a:solidFill>
                  <a:schemeClr val="accent1">
                    <a:lumMod val="50000"/>
                  </a:schemeClr>
                </a:solidFill>
              </a:rPr>
              <a:t>Writing the literature review</a:t>
            </a:r>
          </a:p>
        </p:txBody>
      </p:sp>
    </p:spTree>
    <p:extLst>
      <p:ext uri="{BB962C8B-B14F-4D97-AF65-F5344CB8AC3E}">
        <p14:creationId xmlns:p14="http://schemas.microsoft.com/office/powerpoint/2010/main" val="1963425313"/>
      </p:ext>
    </p:extLst>
  </p:cSld>
  <p:clrMapOvr>
    <a:masterClrMapping/>
  </p:clrMapOvr>
  <p:timing>
    <p:tnLst>
      <p:par>
        <p:cTn id="1" dur="indefinite" restart="never" nodeType="tmRoot"/>
      </p:par>
    </p:tnLst>
  </p:timing>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smtClean="0"/>
              <a:t/>
            </a:r>
            <a:br>
              <a:rPr lang="en-GB" dirty="0" smtClean="0"/>
            </a:br>
            <a:r>
              <a:rPr lang="en-GB" dirty="0"/>
              <a:t/>
            </a:r>
            <a:br>
              <a:rPr lang="en-GB" dirty="0"/>
            </a:br>
            <a:r>
              <a:rPr lang="en-GB" dirty="0" smtClean="0"/>
              <a:t/>
            </a:r>
            <a:br>
              <a:rPr lang="en-GB" dirty="0" smtClean="0"/>
            </a:br>
            <a:r>
              <a:rPr lang="en-GB" dirty="0" smtClean="0"/>
              <a:t>The introduction</a:t>
            </a:r>
            <a:br>
              <a:rPr lang="en-GB" dirty="0" smtClean="0"/>
            </a:br>
            <a:r>
              <a:rPr lang="en-GB" dirty="0" smtClean="0"/>
              <a:t/>
            </a:r>
            <a:br>
              <a:rPr lang="en-GB" dirty="0" smtClean="0"/>
            </a:br>
            <a:r>
              <a:rPr lang="en-GB" dirty="0" smtClean="0"/>
              <a:t/>
            </a:r>
            <a:br>
              <a:rPr lang="en-GB" dirty="0" smtClean="0"/>
            </a:br>
            <a:endParaRPr lang="en-GB" dirty="0"/>
          </a:p>
        </p:txBody>
      </p:sp>
      <p:sp>
        <p:nvSpPr>
          <p:cNvPr id="3" name="Content Placeholder 2"/>
          <p:cNvSpPr>
            <a:spLocks noGrp="1"/>
          </p:cNvSpPr>
          <p:nvPr>
            <p:ph idx="1"/>
          </p:nvPr>
        </p:nvSpPr>
        <p:spPr>
          <a:xfrm>
            <a:off x="1955801" y="3058790"/>
            <a:ext cx="8277225" cy="3682578"/>
          </a:xfrm>
        </p:spPr>
        <p:txBody>
          <a:bodyPr/>
          <a:lstStyle/>
          <a:p>
            <a:pPr>
              <a:buNone/>
            </a:pPr>
            <a:r>
              <a:rPr lang="en-GB" dirty="0" smtClean="0"/>
              <a:t>	Compare the two introductions on your handout and answer the questions underneath the extracts</a:t>
            </a:r>
          </a:p>
          <a:p>
            <a:pPr>
              <a:buNone/>
            </a:pPr>
            <a:endParaRPr lang="en-GB" dirty="0" smtClean="0"/>
          </a:p>
          <a:p>
            <a:pPr>
              <a:buNone/>
            </a:pPr>
            <a:endParaRPr lang="en-GB" dirty="0" smtClean="0"/>
          </a:p>
        </p:txBody>
      </p:sp>
    </p:spTree>
    <p:extLst>
      <p:ext uri="{BB962C8B-B14F-4D97-AF65-F5344CB8AC3E}">
        <p14:creationId xmlns:p14="http://schemas.microsoft.com/office/powerpoint/2010/main" val="3251723466"/>
      </p:ext>
    </p:extLst>
  </p:cSld>
  <p:clrMapOvr>
    <a:masterClrMapping/>
  </p:clrMapOvr>
  <p:timing>
    <p:tnLst>
      <p:par>
        <p:cTn id="1" dur="indefinite" restart="never" nodeType="tmRoot"/>
      </p:par>
    </p:tnLst>
  </p:timing>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smtClean="0"/>
              <a:t>Writing the literature review: the introduction</a:t>
            </a:r>
            <a:endParaRPr lang="en-GB" dirty="0"/>
          </a:p>
        </p:txBody>
      </p:sp>
      <p:sp>
        <p:nvSpPr>
          <p:cNvPr id="3" name="Content Placeholder 2"/>
          <p:cNvSpPr>
            <a:spLocks noGrp="1"/>
          </p:cNvSpPr>
          <p:nvPr>
            <p:ph idx="1"/>
          </p:nvPr>
        </p:nvSpPr>
        <p:spPr/>
        <p:txBody>
          <a:bodyPr>
            <a:normAutofit fontScale="92500" lnSpcReduction="10000"/>
          </a:bodyPr>
          <a:lstStyle/>
          <a:p>
            <a:pPr>
              <a:buNone/>
            </a:pPr>
            <a:r>
              <a:rPr lang="en-GB" dirty="0" smtClean="0"/>
              <a:t>Could include:</a:t>
            </a:r>
          </a:p>
          <a:p>
            <a:r>
              <a:rPr lang="en-GB" dirty="0" smtClean="0"/>
              <a:t>Why the topic is important- is it an area of current interest?</a:t>
            </a:r>
          </a:p>
          <a:p>
            <a:r>
              <a:rPr lang="en-GB" dirty="0" smtClean="0"/>
              <a:t>The scope of the review- the aspects of the topic that will be covered</a:t>
            </a:r>
          </a:p>
          <a:p>
            <a:r>
              <a:rPr lang="en-GB" dirty="0" smtClean="0"/>
              <a:t>How the review is organised</a:t>
            </a:r>
          </a:p>
          <a:p>
            <a:r>
              <a:rPr lang="en-GB" dirty="0" smtClean="0"/>
              <a:t>Has the topic been widely researched? Or not? </a:t>
            </a:r>
          </a:p>
          <a:p>
            <a:r>
              <a:rPr lang="en-GB" dirty="0" smtClean="0"/>
              <a:t>Significant gaps in the research into your topic</a:t>
            </a:r>
          </a:p>
          <a:p>
            <a:r>
              <a:rPr lang="en-GB" dirty="0" smtClean="0"/>
              <a:t>Is there debate and controversy about the topic or a consensus?  </a:t>
            </a:r>
          </a:p>
          <a:p>
            <a:pPr>
              <a:buNone/>
            </a:pPr>
            <a:endParaRPr lang="en-GB" dirty="0" smtClean="0"/>
          </a:p>
          <a:p>
            <a:pPr>
              <a:buNone/>
            </a:pPr>
            <a:endParaRPr lang="en-GB" dirty="0" smtClean="0"/>
          </a:p>
          <a:p>
            <a:pPr>
              <a:buNone/>
            </a:pPr>
            <a:endParaRPr lang="en-GB" dirty="0" smtClean="0"/>
          </a:p>
          <a:p>
            <a:endParaRPr lang="en-GB" dirty="0"/>
          </a:p>
        </p:txBody>
      </p:sp>
    </p:spTree>
    <p:extLst>
      <p:ext uri="{BB962C8B-B14F-4D97-AF65-F5344CB8AC3E}">
        <p14:creationId xmlns:p14="http://schemas.microsoft.com/office/powerpoint/2010/main" val="1000412232"/>
      </p:ext>
    </p:extLst>
  </p:cSld>
  <p:clrMapOvr>
    <a:masterClrMapping/>
  </p:clrMapOvr>
  <p:timing>
    <p:tnLst>
      <p:par>
        <p:cTn id="1" dur="indefinite" restart="never" nodeType="tmRoot"/>
      </p:par>
    </p:tnLst>
  </p:timing>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Main body: General writing advice</a:t>
            </a:r>
            <a:endParaRPr lang="en-GB" dirty="0"/>
          </a:p>
        </p:txBody>
      </p:sp>
      <p:sp>
        <p:nvSpPr>
          <p:cNvPr id="3" name="Content Placeholder 2"/>
          <p:cNvSpPr>
            <a:spLocks noGrp="1"/>
          </p:cNvSpPr>
          <p:nvPr>
            <p:ph idx="1"/>
          </p:nvPr>
        </p:nvSpPr>
        <p:spPr/>
        <p:txBody>
          <a:bodyPr>
            <a:normAutofit/>
          </a:bodyPr>
          <a:lstStyle/>
          <a:p>
            <a:pPr>
              <a:buNone/>
            </a:pPr>
            <a:r>
              <a:rPr lang="en-GB" dirty="0" smtClean="0">
                <a:solidFill>
                  <a:schemeClr val="tx1"/>
                </a:solidFill>
              </a:rPr>
              <a:t>“Provide the reader with strong "umbrella" sentences at beginnings of paragraphs, "signposts" throughout, and brief "so what" summary sentences at intermediate points in the review to aid in understanding comparisons and analyses”. </a:t>
            </a:r>
            <a:endParaRPr lang="en-GB" dirty="0" smtClean="0"/>
          </a:p>
          <a:p>
            <a:r>
              <a:rPr lang="en-GB" dirty="0" smtClean="0"/>
              <a:t>Use language to show confidence/caution: </a:t>
            </a:r>
          </a:p>
          <a:p>
            <a:pPr>
              <a:buNone/>
            </a:pPr>
            <a:r>
              <a:rPr lang="en-GB" dirty="0" smtClean="0"/>
              <a:t>e.g. There is </a:t>
            </a:r>
            <a:r>
              <a:rPr lang="en-GB" b="1" dirty="0" smtClean="0"/>
              <a:t>clearly</a:t>
            </a:r>
            <a:r>
              <a:rPr lang="en-GB" dirty="0" smtClean="0"/>
              <a:t> a link.../This </a:t>
            </a:r>
            <a:r>
              <a:rPr lang="en-GB" b="1" dirty="0" smtClean="0"/>
              <a:t>suggests</a:t>
            </a:r>
            <a:r>
              <a:rPr lang="en-GB" dirty="0" smtClean="0"/>
              <a:t> a </a:t>
            </a:r>
            <a:r>
              <a:rPr lang="en-GB" b="1" dirty="0" smtClean="0"/>
              <a:t>possible</a:t>
            </a:r>
            <a:r>
              <a:rPr lang="en-GB" dirty="0" smtClean="0"/>
              <a:t> link...</a:t>
            </a:r>
          </a:p>
          <a:p>
            <a:r>
              <a:rPr lang="en-GB" dirty="0" smtClean="0"/>
              <a:t>Use you own voice to comment on the literature</a:t>
            </a:r>
          </a:p>
          <a:p>
            <a:pPr>
              <a:buNone/>
            </a:pPr>
            <a:endParaRPr lang="en-GB" dirty="0" smtClean="0"/>
          </a:p>
          <a:p>
            <a:endParaRPr lang="en-GB" dirty="0"/>
          </a:p>
        </p:txBody>
      </p:sp>
    </p:spTree>
    <p:extLst>
      <p:ext uri="{BB962C8B-B14F-4D97-AF65-F5344CB8AC3E}">
        <p14:creationId xmlns:p14="http://schemas.microsoft.com/office/powerpoint/2010/main" val="2822923794"/>
      </p:ext>
    </p:extLst>
  </p:cSld>
  <p:clrMapOvr>
    <a:masterClrMapping/>
  </p:clrMapOvr>
  <p:timing>
    <p:tnLst>
      <p:par>
        <p:cTn id="1" dur="indefinite" restart="never" nodeType="tmRoot"/>
      </p:par>
    </p:tnLst>
  </p:timing>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955801" y="404665"/>
            <a:ext cx="8277225" cy="576263"/>
          </a:xfrm>
        </p:spPr>
        <p:txBody>
          <a:bodyPr>
            <a:normAutofit fontScale="90000"/>
          </a:bodyPr>
          <a:lstStyle/>
          <a:p>
            <a:r>
              <a:rPr lang="en-GB" dirty="0" smtClean="0"/>
              <a:t/>
            </a:r>
            <a:br>
              <a:rPr lang="en-GB" dirty="0" smtClean="0"/>
            </a:br>
            <a:r>
              <a:rPr lang="en-GB" dirty="0" smtClean="0"/>
              <a:t/>
            </a:r>
            <a:br>
              <a:rPr lang="en-GB" dirty="0" smtClean="0"/>
            </a:br>
            <a:r>
              <a:rPr lang="en-GB" dirty="0"/>
              <a:t/>
            </a:r>
            <a:br>
              <a:rPr lang="en-GB" dirty="0"/>
            </a:br>
            <a:r>
              <a:rPr lang="en-GB" dirty="0" smtClean="0"/>
              <a:t>Critical writing in a literature review can include…</a:t>
            </a:r>
            <a:endParaRPr lang="en-GB" dirty="0"/>
          </a:p>
        </p:txBody>
      </p:sp>
      <p:sp>
        <p:nvSpPr>
          <p:cNvPr id="3" name="Content Placeholder 2"/>
          <p:cNvSpPr>
            <a:spLocks noGrp="1"/>
          </p:cNvSpPr>
          <p:nvPr>
            <p:ph idx="1"/>
          </p:nvPr>
        </p:nvSpPr>
        <p:spPr>
          <a:xfrm>
            <a:off x="1722474" y="2486357"/>
            <a:ext cx="8297311" cy="3701792"/>
          </a:xfrm>
        </p:spPr>
        <p:txBody>
          <a:bodyPr>
            <a:normAutofit/>
          </a:bodyPr>
          <a:lstStyle/>
          <a:p>
            <a:pPr marL="457200" indent="-457200">
              <a:buFont typeface="+mj-lt"/>
              <a:buAutoNum type="arabicPeriod"/>
            </a:pPr>
            <a:r>
              <a:rPr lang="en-GB" sz="2200" dirty="0"/>
              <a:t>Comparing and contrasting different theories, concepts etc and indicating the position you are taking for your own work</a:t>
            </a:r>
          </a:p>
          <a:p>
            <a:pPr marL="457200" indent="-457200">
              <a:buFont typeface="+mj-lt"/>
              <a:buAutoNum type="arabicPeriod"/>
            </a:pPr>
            <a:r>
              <a:rPr lang="en-GB" sz="2200" dirty="0"/>
              <a:t>Showing how limitations in others work creates a research gap for you. </a:t>
            </a:r>
          </a:p>
          <a:p>
            <a:pPr marL="457200" indent="-457200">
              <a:buFont typeface="+mj-lt"/>
              <a:buAutoNum type="arabicPeriod"/>
            </a:pPr>
            <a:r>
              <a:rPr lang="en-GB" sz="2200" dirty="0"/>
              <a:t>Strategic and selective referencing to support the underpinning arguments which form the basis of your research</a:t>
            </a:r>
          </a:p>
          <a:p>
            <a:pPr marL="457200" indent="-457200">
              <a:buFont typeface="+mj-lt"/>
              <a:buAutoNum type="arabicPeriod"/>
            </a:pPr>
            <a:r>
              <a:rPr lang="en-GB" sz="2200" dirty="0"/>
              <a:t>Synthesising and reformulating arguments from various sources to create new/more developed point of </a:t>
            </a:r>
            <a:r>
              <a:rPr lang="en-GB" sz="2200" dirty="0" smtClean="0"/>
              <a:t>view</a:t>
            </a:r>
            <a:endParaRPr lang="en-GB" sz="2200" dirty="0"/>
          </a:p>
        </p:txBody>
      </p:sp>
    </p:spTree>
    <p:extLst>
      <p:ext uri="{BB962C8B-B14F-4D97-AF65-F5344CB8AC3E}">
        <p14:creationId xmlns:p14="http://schemas.microsoft.com/office/powerpoint/2010/main" val="3488570970"/>
      </p:ext>
    </p:extLst>
  </p:cSld>
  <p:clrMapOvr>
    <a:masterClrMapping/>
  </p:clrMapOvr>
  <p:timing>
    <p:tnLst>
      <p:par>
        <p:cTn id="1" dur="indefinite" restart="never" nodeType="tmRoot"/>
      </p:par>
    </p:tnLst>
  </p:timing>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Continued</a:t>
            </a:r>
            <a:endParaRPr lang="en-GB" dirty="0"/>
          </a:p>
        </p:txBody>
      </p:sp>
      <p:sp>
        <p:nvSpPr>
          <p:cNvPr id="3" name="Content Placeholder 2"/>
          <p:cNvSpPr>
            <a:spLocks noGrp="1"/>
          </p:cNvSpPr>
          <p:nvPr>
            <p:ph idx="1"/>
          </p:nvPr>
        </p:nvSpPr>
        <p:spPr/>
        <p:txBody>
          <a:bodyPr/>
          <a:lstStyle/>
          <a:p>
            <a:pPr marL="457200" indent="-457200">
              <a:buFont typeface="+mj-lt"/>
              <a:buAutoNum type="arabicPeriod"/>
            </a:pPr>
            <a:r>
              <a:rPr lang="en-GB" dirty="0"/>
              <a:t>Agreeing with/defending a point of view or finding</a:t>
            </a:r>
          </a:p>
          <a:p>
            <a:pPr marL="457200" indent="-457200">
              <a:buFont typeface="+mj-lt"/>
              <a:buAutoNum type="arabicPeriod"/>
            </a:pPr>
            <a:r>
              <a:rPr lang="en-GB" dirty="0"/>
              <a:t>Accepting current viewpoints have some strengths but qualifying your position by highlighting weaknesses</a:t>
            </a:r>
          </a:p>
          <a:p>
            <a:pPr marL="457200" indent="-457200">
              <a:buFont typeface="+mj-lt"/>
              <a:buAutoNum type="arabicPeriod"/>
            </a:pPr>
            <a:r>
              <a:rPr lang="en-GB" dirty="0"/>
              <a:t>Rejecting a point of view with reasons (e.g. Lack of evidence)</a:t>
            </a:r>
          </a:p>
          <a:p>
            <a:pPr marL="457200" indent="-457200">
              <a:buFont typeface="+mj-lt"/>
              <a:buAutoNum type="arabicPeriod"/>
            </a:pPr>
            <a:r>
              <a:rPr lang="en-GB" dirty="0"/>
              <a:t>Making connections between sources</a:t>
            </a:r>
          </a:p>
          <a:p>
            <a:pPr>
              <a:buNone/>
            </a:pPr>
            <a:r>
              <a:rPr lang="en-GB" sz="1600" dirty="0"/>
              <a:t/>
            </a:r>
            <a:br>
              <a:rPr lang="en-GB" sz="1600" dirty="0"/>
            </a:br>
            <a:r>
              <a:rPr lang="en-GB" sz="1600" dirty="0"/>
              <a:t>Adapted from RIDLEY, D 2008. </a:t>
            </a:r>
            <a:r>
              <a:rPr lang="en-GB" sz="1600" i="1" dirty="0"/>
              <a:t>The literature review: a step-by- step guide for students</a:t>
            </a:r>
            <a:r>
              <a:rPr lang="en-GB" sz="1600" dirty="0"/>
              <a:t>.  London: Sage</a:t>
            </a:r>
          </a:p>
          <a:p>
            <a:endParaRPr lang="en-GB" dirty="0"/>
          </a:p>
        </p:txBody>
      </p:sp>
    </p:spTree>
    <p:extLst>
      <p:ext uri="{BB962C8B-B14F-4D97-AF65-F5344CB8AC3E}">
        <p14:creationId xmlns:p14="http://schemas.microsoft.com/office/powerpoint/2010/main" val="1890957581"/>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955801" y="1124745"/>
            <a:ext cx="8277225" cy="576263"/>
          </a:xfrm>
        </p:spPr>
        <p:txBody>
          <a:bodyPr>
            <a:normAutofit fontScale="90000"/>
          </a:bodyPr>
          <a:lstStyle/>
          <a:p>
            <a:r>
              <a:rPr lang="en-GB" dirty="0" smtClean="0"/>
              <a:t/>
            </a:r>
            <a:br>
              <a:rPr lang="en-GB" dirty="0" smtClean="0"/>
            </a:br>
            <a:r>
              <a:rPr lang="en-GB" dirty="0" smtClean="0"/>
              <a:t>Can you identify these features in the literature review extracts? Handout </a:t>
            </a:r>
            <a:r>
              <a:rPr lang="en-GB" i="1" dirty="0" smtClean="0"/>
              <a:t/>
            </a:r>
            <a:br>
              <a:rPr lang="en-GB" i="1" dirty="0" smtClean="0"/>
            </a:br>
            <a:endParaRPr lang="en-GB" dirty="0"/>
          </a:p>
        </p:txBody>
      </p:sp>
      <p:sp>
        <p:nvSpPr>
          <p:cNvPr id="3" name="Content Placeholder 2"/>
          <p:cNvSpPr>
            <a:spLocks noGrp="1"/>
          </p:cNvSpPr>
          <p:nvPr>
            <p:ph idx="1"/>
          </p:nvPr>
        </p:nvSpPr>
        <p:spPr>
          <a:xfrm>
            <a:off x="1955801" y="2564904"/>
            <a:ext cx="8277225" cy="3682578"/>
          </a:xfrm>
        </p:spPr>
        <p:txBody>
          <a:bodyPr>
            <a:normAutofit/>
          </a:bodyPr>
          <a:lstStyle/>
          <a:p>
            <a:r>
              <a:rPr lang="en-GB" u="sng" dirty="0" smtClean="0"/>
              <a:t>Underline: Where the student has commented on the literature they are reviewing</a:t>
            </a:r>
          </a:p>
          <a:p>
            <a:r>
              <a:rPr lang="en-GB" dirty="0" smtClean="0"/>
              <a:t>Circle-   Where the writer has used language to avoid a ‘black and white’, right/wrong type of judgement (showing caution/confidence)</a:t>
            </a:r>
          </a:p>
          <a:p>
            <a:r>
              <a:rPr lang="en-GB" dirty="0" smtClean="0"/>
              <a:t>Using the list on the Critical writing in a literature review slide decide how the writer has shown criticality by assigning a number 1-8 (can assign more than one number)</a:t>
            </a:r>
            <a:endParaRPr lang="en-GB" dirty="0"/>
          </a:p>
        </p:txBody>
      </p:sp>
    </p:spTree>
    <p:extLst>
      <p:ext uri="{BB962C8B-B14F-4D97-AF65-F5344CB8AC3E}">
        <p14:creationId xmlns:p14="http://schemas.microsoft.com/office/powerpoint/2010/main" val="2661919639"/>
      </p:ext>
    </p:extLst>
  </p:cSld>
  <p:clrMapOvr>
    <a:masterClrMapping/>
  </p:clrMapOvr>
  <p:timing>
    <p:tnLst>
      <p:par>
        <p:cTn id="1" dur="indefinite" restart="never" nodeType="tmRoot"/>
      </p:par>
    </p:tnLst>
  </p:timing>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Academic writing tips:</a:t>
            </a:r>
            <a:endParaRPr lang="en-GB" dirty="0"/>
          </a:p>
        </p:txBody>
      </p:sp>
      <p:sp>
        <p:nvSpPr>
          <p:cNvPr id="3" name="Content Placeholder 2"/>
          <p:cNvSpPr>
            <a:spLocks noGrp="1"/>
          </p:cNvSpPr>
          <p:nvPr>
            <p:ph idx="1"/>
          </p:nvPr>
        </p:nvSpPr>
        <p:spPr/>
        <p:txBody>
          <a:bodyPr>
            <a:normAutofit lnSpcReduction="10000"/>
          </a:bodyPr>
          <a:lstStyle/>
          <a:p>
            <a:r>
              <a:rPr lang="en-GB" dirty="0" smtClean="0"/>
              <a:t>Manchester academic </a:t>
            </a:r>
            <a:r>
              <a:rPr lang="en-GB" dirty="0" err="1" smtClean="0"/>
              <a:t>phrasebank</a:t>
            </a:r>
            <a:r>
              <a:rPr lang="en-GB" dirty="0" smtClean="0"/>
              <a:t>: </a:t>
            </a:r>
          </a:p>
          <a:p>
            <a:pPr marL="0" indent="0">
              <a:buNone/>
            </a:pPr>
            <a:r>
              <a:rPr lang="en-GB" dirty="0"/>
              <a:t>http://www.phrasebank.manchester.ac.uk/describing-trends/</a:t>
            </a:r>
          </a:p>
          <a:p>
            <a:r>
              <a:rPr lang="en-GB" dirty="0" smtClean="0"/>
              <a:t>	“examples of some of the phraseological "nuts and bolts" of writing” </a:t>
            </a:r>
          </a:p>
          <a:p>
            <a:r>
              <a:rPr lang="en-GB" dirty="0" smtClean="0"/>
              <a:t>Referring to the literature</a:t>
            </a:r>
          </a:p>
          <a:p>
            <a:r>
              <a:rPr lang="en-GB" dirty="0" smtClean="0"/>
              <a:t>Being critical</a:t>
            </a:r>
          </a:p>
          <a:p>
            <a:r>
              <a:rPr lang="en-GB" dirty="0" smtClean="0"/>
              <a:t>Describing methods</a:t>
            </a:r>
          </a:p>
          <a:p>
            <a:r>
              <a:rPr lang="en-GB" dirty="0" smtClean="0"/>
              <a:t>And more...</a:t>
            </a:r>
            <a:endParaRPr lang="en-GB" dirty="0"/>
          </a:p>
        </p:txBody>
      </p:sp>
    </p:spTree>
    <p:extLst>
      <p:ext uri="{BB962C8B-B14F-4D97-AF65-F5344CB8AC3E}">
        <p14:creationId xmlns:p14="http://schemas.microsoft.com/office/powerpoint/2010/main" val="301033083"/>
      </p:ext>
    </p:extLst>
  </p:cSld>
  <p:clrMapOvr>
    <a:masterClrMapping/>
  </p:clrMapOvr>
  <p:timing>
    <p:tnLst>
      <p:par>
        <p:cTn id="1" dur="indefinite" restart="never" nodeType="tmRoot"/>
      </p:par>
    </p:tnLst>
  </p:timing>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955801" y="1484785"/>
            <a:ext cx="8277225" cy="576263"/>
          </a:xfrm>
        </p:spPr>
        <p:txBody>
          <a:bodyPr>
            <a:normAutofit fontScale="90000"/>
          </a:bodyPr>
          <a:lstStyle/>
          <a:p>
            <a:r>
              <a:rPr lang="en-GB" dirty="0" smtClean="0"/>
              <a:t>Conclusions</a:t>
            </a:r>
            <a:endParaRPr lang="en-GB" dirty="0"/>
          </a:p>
        </p:txBody>
      </p:sp>
      <p:sp>
        <p:nvSpPr>
          <p:cNvPr id="3" name="Content Placeholder 2"/>
          <p:cNvSpPr>
            <a:spLocks noGrp="1"/>
          </p:cNvSpPr>
          <p:nvPr>
            <p:ph idx="1"/>
          </p:nvPr>
        </p:nvSpPr>
        <p:spPr>
          <a:xfrm>
            <a:off x="1955801" y="2205509"/>
            <a:ext cx="8277225" cy="3682578"/>
          </a:xfrm>
        </p:spPr>
        <p:txBody>
          <a:bodyPr>
            <a:normAutofit fontScale="92500" lnSpcReduction="10000"/>
          </a:bodyPr>
          <a:lstStyle/>
          <a:p>
            <a:pPr algn="ctr">
              <a:buNone/>
            </a:pPr>
            <a:r>
              <a:rPr lang="en-GB" b="1" dirty="0" smtClean="0">
                <a:latin typeface="Frutiger 55 Roman" pitchFamily="34" charset="0"/>
              </a:rPr>
              <a:t>	</a:t>
            </a:r>
            <a:r>
              <a:rPr lang="en-GB" b="1" dirty="0" smtClean="0">
                <a:latin typeface="+mj-lt"/>
              </a:rPr>
              <a:t>Conclude your literature review with a statement which summarises your review and links this to your own research/current issues:</a:t>
            </a:r>
          </a:p>
          <a:p>
            <a:pPr>
              <a:buNone/>
            </a:pPr>
            <a:r>
              <a:rPr lang="en-GB" sz="2000" dirty="0">
                <a:latin typeface="+mj-lt"/>
              </a:rPr>
              <a:t>	</a:t>
            </a:r>
            <a:r>
              <a:rPr lang="en-GB" sz="2000" dirty="0"/>
              <a:t>In conclusion, extensive research has shown space to be an important concept that vastly affects society. Definitions of public and private spaces are changing noticeably over time, in particular in Western cities such as the UK. An increasing withdrawal from public life can be observed as technology and other factors largely impact the way we live and experience otherness. These changes in public, private and electronic spaces do and will continue to greatly impact fundraising activities and giving behaviour. This research therefore fills an evident gap in charity and geographical research, bringing these two concepts together in an important investigation of space and charity.</a:t>
            </a:r>
          </a:p>
          <a:p>
            <a:pPr>
              <a:buNone/>
            </a:pPr>
            <a:endParaRPr lang="en-GB" i="1" dirty="0" smtClean="0">
              <a:latin typeface="+mj-lt"/>
            </a:endParaRPr>
          </a:p>
          <a:p>
            <a:endParaRPr lang="en-GB" dirty="0" smtClean="0">
              <a:latin typeface="+mj-lt"/>
            </a:endParaRPr>
          </a:p>
          <a:p>
            <a:endParaRPr lang="en-GB" dirty="0">
              <a:latin typeface="+mj-lt"/>
            </a:endParaRPr>
          </a:p>
        </p:txBody>
      </p:sp>
    </p:spTree>
    <p:extLst>
      <p:ext uri="{BB962C8B-B14F-4D97-AF65-F5344CB8AC3E}">
        <p14:creationId xmlns:p14="http://schemas.microsoft.com/office/powerpoint/2010/main" val="3746055879"/>
      </p:ext>
    </p:extLst>
  </p:cSld>
  <p:clrMapOvr>
    <a:masterClrMapping/>
  </p:clrMapOvr>
  <p:timing>
    <p:tnLst>
      <p:par>
        <p:cTn id="1" dur="indefinite" restart="never" nodeType="tmRoot"/>
      </p:par>
    </p:tnLst>
  </p:timing>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Continued</a:t>
            </a:r>
            <a:endParaRPr lang="en-GB" dirty="0"/>
          </a:p>
        </p:txBody>
      </p:sp>
      <p:sp>
        <p:nvSpPr>
          <p:cNvPr id="3" name="Content Placeholder 2"/>
          <p:cNvSpPr>
            <a:spLocks noGrp="1"/>
          </p:cNvSpPr>
          <p:nvPr>
            <p:ph idx="1"/>
          </p:nvPr>
        </p:nvSpPr>
        <p:spPr/>
        <p:txBody>
          <a:bodyPr>
            <a:normAutofit fontScale="92500" lnSpcReduction="20000"/>
          </a:bodyPr>
          <a:lstStyle/>
          <a:p>
            <a:pPr lvl="0"/>
            <a:r>
              <a:rPr lang="en-GB" dirty="0"/>
              <a:t>Is the text written in a clear style, free of spelling and grammatical errors with complete references?</a:t>
            </a:r>
          </a:p>
          <a:p>
            <a:pPr lvl="0"/>
            <a:r>
              <a:rPr lang="en-GB" dirty="0"/>
              <a:t>Does the review show a gap in existing knowledge? </a:t>
            </a:r>
          </a:p>
          <a:p>
            <a:r>
              <a:rPr lang="en-GB" dirty="0"/>
              <a:t>Anticipate reader’s questions, do not leave your work open to questions such as:</a:t>
            </a:r>
          </a:p>
          <a:p>
            <a:pPr lvl="0"/>
            <a:r>
              <a:rPr lang="en-GB" dirty="0"/>
              <a:t> “What is your point here?”</a:t>
            </a:r>
          </a:p>
          <a:p>
            <a:pPr lvl="0"/>
            <a:r>
              <a:rPr lang="en-GB" dirty="0"/>
              <a:t> “What makes you think so?”</a:t>
            </a:r>
          </a:p>
          <a:p>
            <a:pPr lvl="0"/>
            <a:r>
              <a:rPr lang="en-GB" dirty="0"/>
              <a:t> “What is your evidence?”</a:t>
            </a:r>
          </a:p>
          <a:p>
            <a:pPr lvl="0"/>
            <a:r>
              <a:rPr lang="en-GB" dirty="0"/>
              <a:t> “So what?”</a:t>
            </a:r>
          </a:p>
          <a:p>
            <a:endParaRPr lang="en-GB" dirty="0"/>
          </a:p>
        </p:txBody>
      </p:sp>
    </p:spTree>
    <p:extLst>
      <p:ext uri="{BB962C8B-B14F-4D97-AF65-F5344CB8AC3E}">
        <p14:creationId xmlns:p14="http://schemas.microsoft.com/office/powerpoint/2010/main" val="3446496776"/>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Don’t forget about the referencing!</a:t>
            </a:r>
            <a:endParaRPr lang="en-GB" dirty="0"/>
          </a:p>
        </p:txBody>
      </p:sp>
      <p:sp>
        <p:nvSpPr>
          <p:cNvPr id="3" name="Content Placeholder 2"/>
          <p:cNvSpPr>
            <a:spLocks noGrp="1"/>
          </p:cNvSpPr>
          <p:nvPr>
            <p:ph idx="1"/>
          </p:nvPr>
        </p:nvSpPr>
        <p:spPr/>
        <p:txBody>
          <a:bodyPr/>
          <a:lstStyle/>
          <a:p>
            <a:r>
              <a:rPr lang="en-GB" dirty="0" smtClean="0"/>
              <a:t>Keep a record of all the sources that you use!</a:t>
            </a:r>
          </a:p>
          <a:p>
            <a:r>
              <a:rPr lang="en-GB" dirty="0" smtClean="0"/>
              <a:t>Use the Harvard referencing style</a:t>
            </a:r>
          </a:p>
        </p:txBody>
      </p:sp>
    </p:spTree>
    <p:extLst>
      <p:ext uri="{BB962C8B-B14F-4D97-AF65-F5344CB8AC3E}">
        <p14:creationId xmlns:p14="http://schemas.microsoft.com/office/powerpoint/2010/main" val="2345052965"/>
      </p:ext>
    </p:extLst>
  </p:cSld>
  <p:clrMapOvr>
    <a:masterClrMapping/>
  </p:clrMapOvr>
  <p:timing>
    <p:tnLst>
      <p:par>
        <p:cTn id="1" dur="indefinite" restart="never" nodeType="tmRoot"/>
      </p:par>
    </p:tnLst>
  </p:timing>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Reviewing your review</a:t>
            </a:r>
            <a:endParaRPr lang="en-GB" dirty="0"/>
          </a:p>
        </p:txBody>
      </p:sp>
      <p:pic>
        <p:nvPicPr>
          <p:cNvPr id="6" name="Content Placeholder 5" descr="clipboard.png"/>
          <p:cNvPicPr>
            <a:picLocks noGrp="1" noChangeAspect="1"/>
          </p:cNvPicPr>
          <p:nvPr>
            <p:ph idx="1"/>
          </p:nvPr>
        </p:nvPicPr>
        <p:blipFill>
          <a:blip r:embed="rId2"/>
          <a:stretch>
            <a:fillRect/>
          </a:stretch>
        </p:blipFill>
        <p:spPr>
          <a:xfrm>
            <a:off x="4728634" y="2207964"/>
            <a:ext cx="3095559" cy="4173786"/>
          </a:xfrm>
        </p:spPr>
      </p:pic>
      <p:sp>
        <p:nvSpPr>
          <p:cNvPr id="7" name="TextBox 6"/>
          <p:cNvSpPr txBox="1"/>
          <p:nvPr/>
        </p:nvSpPr>
        <p:spPr>
          <a:xfrm>
            <a:off x="5087888" y="2996953"/>
            <a:ext cx="2304256" cy="461665"/>
          </a:xfrm>
          <a:prstGeom prst="rect">
            <a:avLst/>
          </a:prstGeom>
          <a:noFill/>
        </p:spPr>
        <p:txBody>
          <a:bodyPr wrap="square" rtlCol="0">
            <a:spAutoFit/>
          </a:bodyPr>
          <a:lstStyle/>
          <a:p>
            <a:r>
              <a:rPr lang="en-GB" sz="2400" u="sng" dirty="0">
                <a:solidFill>
                  <a:srgbClr val="000000"/>
                </a:solidFill>
                <a:latin typeface="Bradley Hand ITC" pitchFamily="66" charset="0"/>
              </a:rPr>
              <a:t>Checklist</a:t>
            </a:r>
          </a:p>
        </p:txBody>
      </p:sp>
      <p:sp>
        <p:nvSpPr>
          <p:cNvPr id="8" name="TextBox 7"/>
          <p:cNvSpPr txBox="1"/>
          <p:nvPr/>
        </p:nvSpPr>
        <p:spPr>
          <a:xfrm>
            <a:off x="5015880" y="3573017"/>
            <a:ext cx="2088232" cy="2031325"/>
          </a:xfrm>
          <a:prstGeom prst="rect">
            <a:avLst/>
          </a:prstGeom>
          <a:noFill/>
        </p:spPr>
        <p:txBody>
          <a:bodyPr wrap="square" rtlCol="0">
            <a:spAutoFit/>
          </a:bodyPr>
          <a:lstStyle/>
          <a:p>
            <a:pPr marL="342900" indent="-342900">
              <a:buFont typeface="+mj-lt"/>
              <a:buAutoNum type="arabicPeriod"/>
            </a:pPr>
            <a:r>
              <a:rPr lang="en-GB" dirty="0"/>
              <a:t>~~~~~~~</a:t>
            </a:r>
          </a:p>
          <a:p>
            <a:pPr marL="342900" indent="-342900">
              <a:buFont typeface="+mj-lt"/>
              <a:buAutoNum type="arabicPeriod"/>
            </a:pPr>
            <a:r>
              <a:rPr lang="en-GB" dirty="0"/>
              <a:t>~~~~~~~~</a:t>
            </a:r>
            <a:r>
              <a:rPr lang="en-GB" dirty="0">
                <a:latin typeface="ZDingbats"/>
              </a:rPr>
              <a:t>    </a:t>
            </a:r>
            <a:r>
              <a:rPr lang="en-GB" dirty="0">
                <a:solidFill>
                  <a:srgbClr val="FF0000"/>
                </a:solidFill>
                <a:latin typeface="ZDingbats"/>
              </a:rPr>
              <a:t>3</a:t>
            </a:r>
            <a:endParaRPr lang="en-GB" dirty="0">
              <a:solidFill>
                <a:srgbClr val="FF0000"/>
              </a:solidFill>
            </a:endParaRPr>
          </a:p>
          <a:p>
            <a:pPr marL="342900" indent="-342900">
              <a:buFont typeface="+mj-lt"/>
              <a:buAutoNum type="arabicPeriod"/>
            </a:pPr>
            <a:r>
              <a:rPr lang="en-GB" dirty="0"/>
              <a:t>~~~~~~~~</a:t>
            </a:r>
          </a:p>
          <a:p>
            <a:pPr marL="342900" indent="-342900">
              <a:buFont typeface="+mj-lt"/>
              <a:buAutoNum type="arabicPeriod"/>
            </a:pPr>
            <a:r>
              <a:rPr lang="en-GB" dirty="0"/>
              <a:t>~~~~~~~~</a:t>
            </a:r>
          </a:p>
          <a:p>
            <a:pPr marL="342900" indent="-342900">
              <a:buFont typeface="+mj-lt"/>
              <a:buAutoNum type="arabicPeriod"/>
            </a:pPr>
            <a:r>
              <a:rPr lang="en-GB" dirty="0"/>
              <a:t>~~~~~~~~</a:t>
            </a:r>
          </a:p>
          <a:p>
            <a:pPr marL="342900" indent="-342900">
              <a:buFont typeface="+mj-lt"/>
              <a:buAutoNum type="arabicPeriod"/>
            </a:pPr>
            <a:r>
              <a:rPr lang="en-GB" dirty="0"/>
              <a:t>~~~~~~~~~</a:t>
            </a:r>
          </a:p>
        </p:txBody>
      </p:sp>
      <p:sp>
        <p:nvSpPr>
          <p:cNvPr id="9" name="Rectangle 8"/>
          <p:cNvSpPr/>
          <p:nvPr/>
        </p:nvSpPr>
        <p:spPr bwMode="auto">
          <a:xfrm>
            <a:off x="6762360" y="3664456"/>
            <a:ext cx="180000" cy="180000"/>
          </a:xfrm>
          <a:prstGeom prst="rect">
            <a:avLst/>
          </a:prstGeom>
          <a:noFill/>
          <a:ln w="9525" cap="flat" cmpd="sng" algn="ctr">
            <a:solidFill>
              <a:srgbClr val="000000"/>
            </a:solidFill>
            <a:prstDash val="solid"/>
            <a:round/>
            <a:headEnd type="none" w="med" len="med"/>
            <a:tailEnd type="none" w="med" len="med"/>
          </a:ln>
          <a:effectLst/>
        </p:spPr>
        <p:txBody>
          <a:bodyPr vert="horz" wrap="square" lIns="0" tIns="0" rIns="0" bIns="0" numCol="1" rtlCol="0" anchor="t" anchorCtr="0" compatLnSpc="1">
            <a:prstTxWarp prst="textNoShape">
              <a:avLst/>
            </a:prstTxWarp>
          </a:bodyPr>
          <a:lstStyle/>
          <a:p>
            <a:pPr defTabSz="914400" fontAlgn="base">
              <a:spcBef>
                <a:spcPct val="20000"/>
              </a:spcBef>
              <a:spcAft>
                <a:spcPct val="0"/>
              </a:spcAft>
            </a:pPr>
            <a:endParaRPr lang="en-GB" sz="2400">
              <a:latin typeface="Arial" charset="0"/>
            </a:endParaRPr>
          </a:p>
        </p:txBody>
      </p:sp>
      <p:sp>
        <p:nvSpPr>
          <p:cNvPr id="10" name="Rectangle 9"/>
          <p:cNvSpPr/>
          <p:nvPr/>
        </p:nvSpPr>
        <p:spPr bwMode="auto">
          <a:xfrm>
            <a:off x="6750168" y="3926584"/>
            <a:ext cx="180000" cy="180000"/>
          </a:xfrm>
          <a:prstGeom prst="rect">
            <a:avLst/>
          </a:prstGeom>
          <a:noFill/>
          <a:ln w="9525" cap="flat" cmpd="sng" algn="ctr">
            <a:solidFill>
              <a:srgbClr val="000000"/>
            </a:solidFill>
            <a:prstDash val="solid"/>
            <a:round/>
            <a:headEnd type="none" w="med" len="med"/>
            <a:tailEnd type="none" w="med" len="med"/>
          </a:ln>
          <a:effectLst/>
        </p:spPr>
        <p:txBody>
          <a:bodyPr vert="horz" wrap="square" lIns="0" tIns="0" rIns="0" bIns="0" numCol="1" rtlCol="0" anchor="t" anchorCtr="0" compatLnSpc="1">
            <a:prstTxWarp prst="textNoShape">
              <a:avLst/>
            </a:prstTxWarp>
          </a:bodyPr>
          <a:lstStyle/>
          <a:p>
            <a:pPr defTabSz="914400" fontAlgn="base">
              <a:spcBef>
                <a:spcPct val="20000"/>
              </a:spcBef>
              <a:spcAft>
                <a:spcPct val="0"/>
              </a:spcAft>
            </a:pPr>
            <a:endParaRPr lang="en-GB" sz="2400">
              <a:latin typeface="Arial" charset="0"/>
            </a:endParaRPr>
          </a:p>
        </p:txBody>
      </p:sp>
      <p:sp>
        <p:nvSpPr>
          <p:cNvPr id="11" name="Rectangle 10"/>
          <p:cNvSpPr/>
          <p:nvPr/>
        </p:nvSpPr>
        <p:spPr bwMode="auto">
          <a:xfrm>
            <a:off x="6756264" y="4188712"/>
            <a:ext cx="180000" cy="180000"/>
          </a:xfrm>
          <a:prstGeom prst="rect">
            <a:avLst/>
          </a:prstGeom>
          <a:noFill/>
          <a:ln w="9525" cap="flat" cmpd="sng" algn="ctr">
            <a:solidFill>
              <a:srgbClr val="000000"/>
            </a:solidFill>
            <a:prstDash val="solid"/>
            <a:round/>
            <a:headEnd type="none" w="med" len="med"/>
            <a:tailEnd type="none" w="med" len="med"/>
          </a:ln>
          <a:effectLst/>
        </p:spPr>
        <p:txBody>
          <a:bodyPr vert="horz" wrap="square" lIns="0" tIns="0" rIns="0" bIns="0" numCol="1" rtlCol="0" anchor="t" anchorCtr="0" compatLnSpc="1">
            <a:prstTxWarp prst="textNoShape">
              <a:avLst/>
            </a:prstTxWarp>
          </a:bodyPr>
          <a:lstStyle/>
          <a:p>
            <a:pPr defTabSz="914400" fontAlgn="base">
              <a:spcBef>
                <a:spcPct val="20000"/>
              </a:spcBef>
              <a:spcAft>
                <a:spcPct val="0"/>
              </a:spcAft>
            </a:pPr>
            <a:endParaRPr lang="en-GB" sz="2400">
              <a:latin typeface="Arial" charset="0"/>
            </a:endParaRPr>
          </a:p>
        </p:txBody>
      </p:sp>
      <p:sp>
        <p:nvSpPr>
          <p:cNvPr id="12" name="Rectangle 11"/>
          <p:cNvSpPr/>
          <p:nvPr/>
        </p:nvSpPr>
        <p:spPr bwMode="auto">
          <a:xfrm>
            <a:off x="6762360" y="4450840"/>
            <a:ext cx="180000" cy="180000"/>
          </a:xfrm>
          <a:prstGeom prst="rect">
            <a:avLst/>
          </a:prstGeom>
          <a:noFill/>
          <a:ln w="9525" cap="flat" cmpd="sng" algn="ctr">
            <a:solidFill>
              <a:srgbClr val="000000"/>
            </a:solidFill>
            <a:prstDash val="solid"/>
            <a:round/>
            <a:headEnd type="none" w="med" len="med"/>
            <a:tailEnd type="none" w="med" len="med"/>
          </a:ln>
          <a:effectLst/>
        </p:spPr>
        <p:txBody>
          <a:bodyPr vert="horz" wrap="square" lIns="0" tIns="0" rIns="0" bIns="0" numCol="1" rtlCol="0" anchor="t" anchorCtr="0" compatLnSpc="1">
            <a:prstTxWarp prst="textNoShape">
              <a:avLst/>
            </a:prstTxWarp>
          </a:bodyPr>
          <a:lstStyle/>
          <a:p>
            <a:pPr defTabSz="914400" fontAlgn="base">
              <a:spcBef>
                <a:spcPct val="20000"/>
              </a:spcBef>
              <a:spcAft>
                <a:spcPct val="0"/>
              </a:spcAft>
            </a:pPr>
            <a:endParaRPr lang="en-GB" sz="2400">
              <a:latin typeface="Arial" charset="0"/>
            </a:endParaRPr>
          </a:p>
        </p:txBody>
      </p:sp>
      <p:sp>
        <p:nvSpPr>
          <p:cNvPr id="13" name="Rectangle 12"/>
          <p:cNvSpPr/>
          <p:nvPr/>
        </p:nvSpPr>
        <p:spPr bwMode="auto">
          <a:xfrm>
            <a:off x="6750168" y="4694680"/>
            <a:ext cx="180000" cy="180000"/>
          </a:xfrm>
          <a:prstGeom prst="rect">
            <a:avLst/>
          </a:prstGeom>
          <a:noFill/>
          <a:ln w="9525" cap="flat" cmpd="sng" algn="ctr">
            <a:solidFill>
              <a:srgbClr val="000000"/>
            </a:solidFill>
            <a:prstDash val="solid"/>
            <a:round/>
            <a:headEnd type="none" w="med" len="med"/>
            <a:tailEnd type="none" w="med" len="med"/>
          </a:ln>
          <a:effectLst/>
        </p:spPr>
        <p:txBody>
          <a:bodyPr vert="horz" wrap="square" lIns="0" tIns="0" rIns="0" bIns="0" numCol="1" rtlCol="0" anchor="t" anchorCtr="0" compatLnSpc="1">
            <a:prstTxWarp prst="textNoShape">
              <a:avLst/>
            </a:prstTxWarp>
          </a:bodyPr>
          <a:lstStyle/>
          <a:p>
            <a:pPr defTabSz="914400" fontAlgn="base">
              <a:spcBef>
                <a:spcPct val="20000"/>
              </a:spcBef>
              <a:spcAft>
                <a:spcPct val="0"/>
              </a:spcAft>
            </a:pPr>
            <a:endParaRPr lang="en-GB" sz="2400">
              <a:latin typeface="Arial" charset="0"/>
            </a:endParaRPr>
          </a:p>
        </p:txBody>
      </p:sp>
      <p:sp>
        <p:nvSpPr>
          <p:cNvPr id="14" name="Rectangle 13"/>
          <p:cNvSpPr/>
          <p:nvPr/>
        </p:nvSpPr>
        <p:spPr bwMode="auto">
          <a:xfrm>
            <a:off x="6750168" y="4969000"/>
            <a:ext cx="180000" cy="180000"/>
          </a:xfrm>
          <a:prstGeom prst="rect">
            <a:avLst/>
          </a:prstGeom>
          <a:noFill/>
          <a:ln w="9525" cap="flat" cmpd="sng" algn="ctr">
            <a:solidFill>
              <a:srgbClr val="000000"/>
            </a:solidFill>
            <a:prstDash val="solid"/>
            <a:round/>
            <a:headEnd type="none" w="med" len="med"/>
            <a:tailEnd type="none" w="med" len="med"/>
          </a:ln>
          <a:effectLst/>
        </p:spPr>
        <p:txBody>
          <a:bodyPr vert="horz" wrap="square" lIns="0" tIns="0" rIns="0" bIns="0" numCol="1" rtlCol="0" anchor="t" anchorCtr="0" compatLnSpc="1">
            <a:prstTxWarp prst="textNoShape">
              <a:avLst/>
            </a:prstTxWarp>
          </a:bodyPr>
          <a:lstStyle/>
          <a:p>
            <a:pPr defTabSz="914400" fontAlgn="base">
              <a:spcBef>
                <a:spcPct val="20000"/>
              </a:spcBef>
              <a:spcAft>
                <a:spcPct val="0"/>
              </a:spcAft>
            </a:pPr>
            <a:endParaRPr lang="en-GB" sz="2400">
              <a:latin typeface="Arial" charset="0"/>
            </a:endParaRPr>
          </a:p>
        </p:txBody>
      </p:sp>
    </p:spTree>
    <p:extLst>
      <p:ext uri="{BB962C8B-B14F-4D97-AF65-F5344CB8AC3E}">
        <p14:creationId xmlns:p14="http://schemas.microsoft.com/office/powerpoint/2010/main" val="1512276680"/>
      </p:ext>
    </p:extLst>
  </p:cSld>
  <p:clrMapOvr>
    <a:masterClrMapping/>
  </p:clrMapOvr>
  <p:timing>
    <p:tnLst>
      <p:par>
        <p:cTn id="1" dur="indefinite" restart="never" nodeType="tmRoot"/>
      </p:par>
    </p:tnLst>
  </p:timing>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u="sng" dirty="0"/>
              <a:t>Literature review checklist</a:t>
            </a:r>
            <a:r>
              <a:rPr lang="en-GB" dirty="0"/>
              <a:t/>
            </a:r>
            <a:br>
              <a:rPr lang="en-GB" dirty="0"/>
            </a:br>
            <a:endParaRPr lang="en-GB" dirty="0"/>
          </a:p>
        </p:txBody>
      </p:sp>
      <p:sp>
        <p:nvSpPr>
          <p:cNvPr id="3" name="Content Placeholder 2"/>
          <p:cNvSpPr>
            <a:spLocks noGrp="1"/>
          </p:cNvSpPr>
          <p:nvPr>
            <p:ph idx="1"/>
          </p:nvPr>
        </p:nvSpPr>
        <p:spPr/>
        <p:txBody>
          <a:bodyPr>
            <a:normAutofit fontScale="85000" lnSpcReduction="10000"/>
          </a:bodyPr>
          <a:lstStyle/>
          <a:p>
            <a:pPr marL="0" indent="0">
              <a:buNone/>
            </a:pPr>
            <a:r>
              <a:rPr lang="en-GB" dirty="0"/>
              <a:t> </a:t>
            </a:r>
          </a:p>
          <a:p>
            <a:pPr lvl="0"/>
            <a:r>
              <a:rPr lang="en-GB" dirty="0"/>
              <a:t>Does your review show a clear understanding of the topic</a:t>
            </a:r>
            <a:r>
              <a:rPr lang="en-GB" dirty="0" smtClean="0"/>
              <a:t>?</a:t>
            </a:r>
            <a:endParaRPr lang="en-GB" dirty="0"/>
          </a:p>
          <a:p>
            <a:pPr lvl="0"/>
            <a:r>
              <a:rPr lang="en-GB" dirty="0"/>
              <a:t>Have all key landmark studies been cited and most discussed</a:t>
            </a:r>
            <a:r>
              <a:rPr lang="en-GB" dirty="0" smtClean="0"/>
              <a:t>?</a:t>
            </a:r>
            <a:endParaRPr lang="en-GB" dirty="0"/>
          </a:p>
          <a:p>
            <a:pPr lvl="0"/>
            <a:r>
              <a:rPr lang="en-GB" dirty="0"/>
              <a:t>Is there a suitable structure and logical development to the review</a:t>
            </a:r>
            <a:r>
              <a:rPr lang="en-GB" dirty="0" smtClean="0"/>
              <a:t>?</a:t>
            </a:r>
            <a:endParaRPr lang="en-GB" dirty="0"/>
          </a:p>
          <a:p>
            <a:pPr lvl="0"/>
            <a:r>
              <a:rPr lang="en-GB" dirty="0"/>
              <a:t>Does the review state clear conclusions about previous research using appropriate evidence. </a:t>
            </a:r>
          </a:p>
          <a:p>
            <a:pPr lvl="0"/>
            <a:r>
              <a:rPr lang="en-GB" dirty="0"/>
              <a:t>Does the review show the variety of definitions and approaches to the topic area</a:t>
            </a:r>
            <a:r>
              <a:rPr lang="en-GB" dirty="0" smtClean="0"/>
              <a:t>?</a:t>
            </a:r>
            <a:endParaRPr lang="en-GB" dirty="0"/>
          </a:p>
          <a:p>
            <a:pPr lvl="0"/>
            <a:r>
              <a:rPr lang="en-GB" dirty="0"/>
              <a:t>Does the review reach sound recommendations using coherent argument that is based on evidence</a:t>
            </a:r>
            <a:r>
              <a:rPr lang="en-GB" dirty="0" smtClean="0"/>
              <a:t>?</a:t>
            </a:r>
            <a:endParaRPr lang="en-GB" dirty="0"/>
          </a:p>
          <a:p>
            <a:endParaRPr lang="en-GB" dirty="0"/>
          </a:p>
        </p:txBody>
      </p:sp>
    </p:spTree>
    <p:extLst>
      <p:ext uri="{BB962C8B-B14F-4D97-AF65-F5344CB8AC3E}">
        <p14:creationId xmlns:p14="http://schemas.microsoft.com/office/powerpoint/2010/main" val="215495844"/>
      </p:ext>
    </p:extLst>
  </p:cSld>
  <p:clrMapOvr>
    <a:masterClrMapping/>
  </p:clrMapOvr>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Grammar, spelling and punctuation</a:t>
            </a:r>
            <a:endParaRPr lang="en-GB" dirty="0"/>
          </a:p>
        </p:txBody>
      </p:sp>
      <p:sp>
        <p:nvSpPr>
          <p:cNvPr id="3" name="Content Placeholder 2"/>
          <p:cNvSpPr>
            <a:spLocks noGrp="1"/>
          </p:cNvSpPr>
          <p:nvPr>
            <p:ph idx="1"/>
          </p:nvPr>
        </p:nvSpPr>
        <p:spPr/>
        <p:txBody>
          <a:bodyPr/>
          <a:lstStyle/>
          <a:p>
            <a:pPr>
              <a:buNone/>
            </a:pPr>
            <a:r>
              <a:rPr lang="en-GB" dirty="0" smtClean="0"/>
              <a:t>University of Bradford: </a:t>
            </a:r>
          </a:p>
          <a:p>
            <a:r>
              <a:rPr lang="en-GB" dirty="0" smtClean="0">
                <a:hlinkClick r:id="rId2"/>
              </a:rPr>
              <a:t>http://www.brad.ac.uk/learner-development/resources/study/GSP/</a:t>
            </a:r>
            <a:r>
              <a:rPr lang="en-GB" dirty="0" smtClean="0"/>
              <a:t> </a:t>
            </a:r>
            <a:endParaRPr lang="en-GB" dirty="0"/>
          </a:p>
        </p:txBody>
      </p:sp>
    </p:spTree>
    <p:extLst>
      <p:ext uri="{BB962C8B-B14F-4D97-AF65-F5344CB8AC3E}">
        <p14:creationId xmlns:p14="http://schemas.microsoft.com/office/powerpoint/2010/main" val="2403429125"/>
      </p:ext>
    </p:extLst>
  </p:cSld>
  <p:clrMapOvr>
    <a:masterClrMapping/>
  </p:clrMapOvr>
  <p:timing>
    <p:tnLst>
      <p:par>
        <p:cTn id="1" dur="indefinite" restart="never" nodeType="tmRoot"/>
      </p:par>
    </p:tnLst>
  </p:timing>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Further help</a:t>
            </a:r>
            <a:endParaRPr lang="en-GB" dirty="0"/>
          </a:p>
        </p:txBody>
      </p:sp>
      <p:sp>
        <p:nvSpPr>
          <p:cNvPr id="3" name="Content Placeholder 2"/>
          <p:cNvSpPr>
            <a:spLocks noGrp="1"/>
          </p:cNvSpPr>
          <p:nvPr>
            <p:ph idx="1"/>
          </p:nvPr>
        </p:nvSpPr>
        <p:spPr/>
        <p:txBody>
          <a:bodyPr>
            <a:normAutofit/>
          </a:bodyPr>
          <a:lstStyle/>
          <a:p>
            <a:pPr marL="0" indent="0">
              <a:buNone/>
            </a:pPr>
            <a:r>
              <a:rPr lang="en-GB" sz="2000" dirty="0" smtClean="0"/>
              <a:t>Books</a:t>
            </a:r>
            <a:r>
              <a:rPr lang="en-GB" sz="2000" dirty="0"/>
              <a:t>:</a:t>
            </a:r>
          </a:p>
          <a:p>
            <a:r>
              <a:rPr lang="en-GB" sz="2000" dirty="0"/>
              <a:t>RIDLEY, D. 2008. </a:t>
            </a:r>
            <a:r>
              <a:rPr lang="en-GB" sz="2000" i="1" dirty="0"/>
              <a:t>The literature review: a step-by-step guide for students</a:t>
            </a:r>
            <a:r>
              <a:rPr lang="en-GB" sz="2000" dirty="0"/>
              <a:t>. </a:t>
            </a:r>
            <a:r>
              <a:rPr lang="en-GB" sz="2000" dirty="0" err="1"/>
              <a:t>London:SAGE</a:t>
            </a:r>
            <a:r>
              <a:rPr lang="en-GB" sz="2000" dirty="0"/>
              <a:t>. </a:t>
            </a:r>
          </a:p>
          <a:p>
            <a:r>
              <a:rPr lang="en-GB" sz="2000" dirty="0"/>
              <a:t>DIVAN, A. 2009. </a:t>
            </a:r>
            <a:r>
              <a:rPr lang="en-GB" sz="2000" i="1" dirty="0"/>
              <a:t>Communication skills for the biosciences: a graduate guide</a:t>
            </a:r>
            <a:r>
              <a:rPr lang="en-GB" sz="2000" dirty="0"/>
              <a:t>. </a:t>
            </a:r>
            <a:r>
              <a:rPr lang="en-GB" sz="2000" dirty="0" err="1"/>
              <a:t>Oxford:Oxford</a:t>
            </a:r>
            <a:r>
              <a:rPr lang="en-GB" sz="2000" dirty="0"/>
              <a:t> University Press. </a:t>
            </a:r>
          </a:p>
          <a:p>
            <a:r>
              <a:rPr lang="en-GB" sz="2000" dirty="0"/>
              <a:t>Aveyard, H.  2010. </a:t>
            </a:r>
            <a:r>
              <a:rPr lang="en-GB" sz="2000" i="1" dirty="0"/>
              <a:t>Doing a literature review in health and social care : a practical guide</a:t>
            </a:r>
            <a:r>
              <a:rPr lang="en-GB" sz="2000" dirty="0"/>
              <a:t>. Maidenhead: McGraw-Hill</a:t>
            </a:r>
            <a:endParaRPr lang="en-GB" sz="2000" i="1" dirty="0"/>
          </a:p>
          <a:p>
            <a:endParaRPr lang="en-GB" dirty="0"/>
          </a:p>
        </p:txBody>
      </p:sp>
    </p:spTree>
    <p:extLst>
      <p:ext uri="{BB962C8B-B14F-4D97-AF65-F5344CB8AC3E}">
        <p14:creationId xmlns:p14="http://schemas.microsoft.com/office/powerpoint/2010/main" val="1774383734"/>
      </p:ext>
    </p:extLst>
  </p:cSld>
  <p:clrMapOvr>
    <a:masterClrMapping/>
  </p:clrMapOvr>
  <p:timing>
    <p:tnLst>
      <p:par>
        <p:cTn id="1" dur="indefinite" restart="never" nodeType="tmRoot"/>
      </p:par>
    </p:tnLst>
  </p:timing>
</p:sld>
</file>

<file path=ppt/theme/_rels/theme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image" Target="../media/image1.jpeg"/></Relationships>
</file>

<file path=ppt/theme/theme1.xml><?xml version="1.0" encoding="utf-8"?>
<a:theme xmlns:a="http://schemas.openxmlformats.org/drawingml/2006/main" name="Organic">
  <a:themeElements>
    <a:clrScheme name="Organic">
      <a:dk1>
        <a:sysClr val="windowText" lastClr="000000"/>
      </a:dk1>
      <a:lt1>
        <a:sysClr val="window" lastClr="FFFFFF"/>
      </a:lt1>
      <a:dk2>
        <a:srgbClr val="212121"/>
      </a:dk2>
      <a:lt2>
        <a:srgbClr val="DADADA"/>
      </a:lt2>
      <a:accent1>
        <a:srgbClr val="83992A"/>
      </a:accent1>
      <a:accent2>
        <a:srgbClr val="3C9770"/>
      </a:accent2>
      <a:accent3>
        <a:srgbClr val="44709D"/>
      </a:accent3>
      <a:accent4>
        <a:srgbClr val="A23C33"/>
      </a:accent4>
      <a:accent5>
        <a:srgbClr val="D97828"/>
      </a:accent5>
      <a:accent6>
        <a:srgbClr val="DEB340"/>
      </a:accent6>
      <a:hlink>
        <a:srgbClr val="A8BF4D"/>
      </a:hlink>
      <a:folHlink>
        <a:srgbClr val="B4CA80"/>
      </a:folHlink>
    </a:clrScheme>
    <a:fontScheme name="Organic">
      <a:majorFont>
        <a:latin typeface="Garamond" panose="02020404030301010803"/>
        <a:ea typeface=""/>
        <a:cs typeface=""/>
        <a:font script="Jpan" typeface="ＭＳ Ｐゴシック"/>
        <a:font script="Hang" typeface="돋움"/>
        <a:font script="Hans" typeface="方正舒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Garamond" panose="02020404030301010803"/>
        <a:ea typeface=""/>
        <a:cs typeface=""/>
        <a:font script="Jpan" typeface="ＭＳ Ｐ明朝"/>
        <a:font script="Hang" typeface="바탕"/>
        <a:font script="Hans" typeface="方正舒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inorFont>
    </a:fontScheme>
    <a:fmtScheme name="Organic">
      <a:fillStyleLst>
        <a:solidFill>
          <a:schemeClr val="phClr"/>
        </a:solidFill>
        <a:gradFill rotWithShape="1">
          <a:gsLst>
            <a:gs pos="0">
              <a:schemeClr val="phClr">
                <a:tint val="60000"/>
                <a:lumMod val="110000"/>
              </a:schemeClr>
            </a:gs>
            <a:gs pos="100000">
              <a:schemeClr val="phClr">
                <a:tint val="82000"/>
              </a:schemeClr>
            </a:gs>
          </a:gsLst>
          <a:lin ang="5400000" scaled="0"/>
        </a:gradFill>
        <a:blipFill>
          <a:blip xmlns:r="http://schemas.openxmlformats.org/officeDocument/2006/relationships" r:embed="rId1">
            <a:duotone>
              <a:schemeClr val="phClr">
                <a:shade val="74000"/>
                <a:satMod val="130000"/>
                <a:lumMod val="90000"/>
              </a:schemeClr>
              <a:schemeClr val="phClr">
                <a:tint val="94000"/>
                <a:satMod val="120000"/>
                <a:lumMod val="104000"/>
              </a:schemeClr>
            </a:duotone>
          </a:blip>
          <a:tile tx="0" ty="0" sx="100000" sy="100000" flip="none" algn="tl"/>
        </a:blipFill>
      </a:fillStyleLst>
      <a:lnStyleLst>
        <a:ln w="9525" cap="flat" cmpd="sng" algn="ctr">
          <a:solidFill>
            <a:schemeClr val="phClr"/>
          </a:solidFill>
          <a:prstDash val="solid"/>
        </a:ln>
        <a:ln w="15875" cap="flat" cmpd="sng" algn="ctr">
          <a:solidFill>
            <a:schemeClr val="phClr"/>
          </a:solidFill>
          <a:prstDash val="solid"/>
        </a:ln>
        <a:ln w="25400" cap="flat" cmpd="sng" algn="ctr">
          <a:solidFill>
            <a:schemeClr val="phClr"/>
          </a:solidFill>
          <a:prstDash val="solid"/>
        </a:ln>
      </a:lnStyleLst>
      <a:effectStyleLst>
        <a:effectStyle>
          <a:effectLst/>
        </a:effectStyle>
        <a:effectStyle>
          <a:effectLst>
            <a:innerShdw blurRad="25400" dist="12700" dir="13500000">
              <a:srgbClr val="000000">
                <a:alpha val="45000"/>
              </a:srgbClr>
            </a:innerShdw>
          </a:effectLst>
        </a:effectStyle>
        <a:effectStyle>
          <a:effectLst>
            <a:outerShdw blurRad="38100" dist="25400" dir="5400000" rotWithShape="0">
              <a:srgbClr val="000000">
                <a:alpha val="60000"/>
              </a:srgbClr>
            </a:outerShdw>
          </a:effectLst>
        </a:effectStyle>
      </a:effectStyleLst>
      <a:bgFillStyleLst>
        <a:solidFill>
          <a:schemeClr val="phClr"/>
        </a:solidFill>
        <a:gradFill rotWithShape="1">
          <a:gsLst>
            <a:gs pos="0">
              <a:schemeClr val="phClr">
                <a:tint val="90000"/>
                <a:lumMod val="110000"/>
              </a:schemeClr>
            </a:gs>
            <a:gs pos="100000">
              <a:schemeClr val="phClr">
                <a:shade val="88000"/>
                <a:lumMod val="98000"/>
              </a:schemeClr>
            </a:gs>
          </a:gsLst>
          <a:lin ang="5400000" scaled="0"/>
        </a:gradFill>
        <a:blipFill>
          <a:blip xmlns:r="http://schemas.openxmlformats.org/officeDocument/2006/relationships" r:embed="rId2"/>
          <a:stretch/>
        </a:blipFill>
      </a:bgFillStyleLst>
    </a:fmtScheme>
  </a:themeElements>
  <a:objectDefaults/>
  <a:extraClrSchemeLst/>
  <a:extLst>
    <a:ext uri="{05A4C25C-085E-4340-85A3-A5531E510DB2}">
      <thm15:themeFamily xmlns:thm15="http://schemas.microsoft.com/office/thememl/2012/main" name="Organic" id="{28CDC826-8792-45C0-861B-85EB3ADEDA33}" vid="{7DAC20F1-423D-49E2-BD0B-50532748BAD0}"/>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Organic</Template>
  <TotalTime>4148</TotalTime>
  <Words>2240</Words>
  <Application>Microsoft Office PowerPoint</Application>
  <PresentationFormat>Widescreen</PresentationFormat>
  <Paragraphs>270</Paragraphs>
  <Slides>44</Slides>
  <Notes>12</Notes>
  <HiddenSlides>0</HiddenSlides>
  <MMClips>0</MMClips>
  <ScaleCrop>false</ScaleCrop>
  <HeadingPairs>
    <vt:vector size="6" baseType="variant">
      <vt:variant>
        <vt:lpstr>Fonts Used</vt:lpstr>
      </vt:variant>
      <vt:variant>
        <vt:i4>9</vt:i4>
      </vt:variant>
      <vt:variant>
        <vt:lpstr>Theme</vt:lpstr>
      </vt:variant>
      <vt:variant>
        <vt:i4>1</vt:i4>
      </vt:variant>
      <vt:variant>
        <vt:lpstr>Slide Titles</vt:lpstr>
      </vt:variant>
      <vt:variant>
        <vt:i4>44</vt:i4>
      </vt:variant>
    </vt:vector>
  </HeadingPairs>
  <TitlesOfParts>
    <vt:vector size="54" baseType="lpstr">
      <vt:lpstr>ＭＳ Ｐゴシック</vt:lpstr>
      <vt:lpstr>Arial</vt:lpstr>
      <vt:lpstr>Bradley Hand ITC</vt:lpstr>
      <vt:lpstr>Calibri</vt:lpstr>
      <vt:lpstr>Frutiger 55 Roman</vt:lpstr>
      <vt:lpstr>Garamond</vt:lpstr>
      <vt:lpstr>Times</vt:lpstr>
      <vt:lpstr>Wingdings 3</vt:lpstr>
      <vt:lpstr>ZDingbats</vt:lpstr>
      <vt:lpstr>Organic</vt:lpstr>
      <vt:lpstr>Dissertation:  Review of literature</vt:lpstr>
      <vt:lpstr>Questions</vt:lpstr>
      <vt:lpstr>Critical Review of Literature  </vt:lpstr>
      <vt:lpstr>PowerPoint Presentation</vt:lpstr>
      <vt:lpstr>Chapter 2 – Review of Literature (ROL)</vt:lpstr>
      <vt:lpstr>Example:</vt:lpstr>
      <vt:lpstr>Structure</vt:lpstr>
      <vt:lpstr>Task</vt:lpstr>
      <vt:lpstr>Use of theory/models</vt:lpstr>
      <vt:lpstr>Continued</vt:lpstr>
      <vt:lpstr>Continued</vt:lpstr>
      <vt:lpstr>Continued</vt:lpstr>
      <vt:lpstr>Continued</vt:lpstr>
      <vt:lpstr>Clarifying what theory is not</vt:lpstr>
      <vt:lpstr>Checklist for evaluating your literature review:</vt:lpstr>
      <vt:lpstr>Continued</vt:lpstr>
      <vt:lpstr>Critical Reading</vt:lpstr>
      <vt:lpstr>Task</vt:lpstr>
      <vt:lpstr>Critical questioning when reading</vt:lpstr>
      <vt:lpstr>Synthesising the information (adapted from Aysha Divan, 2009) </vt:lpstr>
      <vt:lpstr>What is the big picture?</vt:lpstr>
      <vt:lpstr>What is the big picture?</vt:lpstr>
      <vt:lpstr>What is the big picture?</vt:lpstr>
      <vt:lpstr>What is the big picture?  Categorise the evidence into themes: topic/theory/methodology/chronolgically</vt:lpstr>
      <vt:lpstr>PowerPoint Presentation</vt:lpstr>
      <vt:lpstr>Structuring your literature review</vt:lpstr>
      <vt:lpstr>Topic  (broad to narrow)</vt:lpstr>
      <vt:lpstr>Structuring your literature review: Factors affecting cardiovascular health     </vt:lpstr>
      <vt:lpstr>Chronological</vt:lpstr>
      <vt:lpstr>PowerPoint Presentation</vt:lpstr>
      <vt:lpstr>   The introduction   </vt:lpstr>
      <vt:lpstr>Writing the literature review: the introduction</vt:lpstr>
      <vt:lpstr>Main body: General writing advice</vt:lpstr>
      <vt:lpstr>   Critical writing in a literature review can include…</vt:lpstr>
      <vt:lpstr>Continued</vt:lpstr>
      <vt:lpstr> Can you identify these features in the literature review extracts? Handout  </vt:lpstr>
      <vt:lpstr>Academic writing tips:</vt:lpstr>
      <vt:lpstr>Conclusions</vt:lpstr>
      <vt:lpstr>Continued</vt:lpstr>
      <vt:lpstr>Don’t forget about the referencing!</vt:lpstr>
      <vt:lpstr>Reviewing your review</vt:lpstr>
      <vt:lpstr>Literature review checklist </vt:lpstr>
      <vt:lpstr>Grammar, spelling and punctuation</vt:lpstr>
      <vt:lpstr>Further help</vt:lpstr>
    </vt:vector>
  </TitlesOfParts>
  <Company>University of Wales Trinity Saint David</Company>
  <LinksUpToDate>false</LinksUpToDate>
  <SharedDoc>false</SharedDoc>
  <HyperlinksChanged>false</HyperlinksChanged>
  <AppVersion>15.0000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Dissertation:  Review of literature</dc:title>
  <dc:creator>Caroline Jawad</dc:creator>
  <cp:lastModifiedBy>Andrew Thomas</cp:lastModifiedBy>
  <cp:revision>6</cp:revision>
  <cp:lastPrinted>2017-11-30T15:51:47Z</cp:lastPrinted>
  <dcterms:created xsi:type="dcterms:W3CDTF">2017-11-28T12:33:41Z</dcterms:created>
  <dcterms:modified xsi:type="dcterms:W3CDTF">2017-12-07T14:23:09Z</dcterms:modified>
</cp:coreProperties>
</file>